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1747256734" r:id="rId2"/>
    <p:sldId id="12293" r:id="rId3"/>
    <p:sldId id="1747256670" r:id="rId4"/>
    <p:sldId id="1747256647" r:id="rId5"/>
    <p:sldId id="1747256731" r:id="rId6"/>
    <p:sldId id="1747256649" r:id="rId7"/>
    <p:sldId id="1747256732" r:id="rId8"/>
    <p:sldId id="1747256733" r:id="rId9"/>
    <p:sldId id="326" r:id="rId10"/>
    <p:sldId id="331" r:id="rId11"/>
    <p:sldId id="367" r:id="rId12"/>
    <p:sldId id="1747256691" r:id="rId13"/>
    <p:sldId id="368" r:id="rId14"/>
    <p:sldId id="337" r:id="rId15"/>
    <p:sldId id="370" r:id="rId16"/>
    <p:sldId id="371" r:id="rId17"/>
    <p:sldId id="372" r:id="rId18"/>
    <p:sldId id="339" r:id="rId19"/>
    <p:sldId id="399" r:id="rId20"/>
    <p:sldId id="1747256708" r:id="rId21"/>
    <p:sldId id="1747256654" r:id="rId22"/>
    <p:sldId id="379" r:id="rId23"/>
    <p:sldId id="1747256655" r:id="rId24"/>
    <p:sldId id="1747256656" r:id="rId25"/>
    <p:sldId id="1747256657" r:id="rId26"/>
    <p:sldId id="1747256672" r:id="rId27"/>
    <p:sldId id="1747256673" r:id="rId28"/>
    <p:sldId id="1747256660" r:id="rId29"/>
    <p:sldId id="611" r:id="rId30"/>
    <p:sldId id="1747256688" r:id="rId31"/>
    <p:sldId id="1747256632" r:id="rId32"/>
    <p:sldId id="276" r:id="rId33"/>
    <p:sldId id="1747256705" r:id="rId34"/>
    <p:sldId id="591" r:id="rId35"/>
    <p:sldId id="1747256716" r:id="rId36"/>
    <p:sldId id="1747256723" r:id="rId37"/>
    <p:sldId id="1747256699" r:id="rId38"/>
    <p:sldId id="1747256725" r:id="rId39"/>
    <p:sldId id="1747256652" r:id="rId40"/>
    <p:sldId id="1747256720" r:id="rId41"/>
    <p:sldId id="377" r:id="rId42"/>
    <p:sldId id="401" r:id="rId43"/>
    <p:sldId id="1747256677" r:id="rId44"/>
    <p:sldId id="380" r:id="rId45"/>
    <p:sldId id="381" r:id="rId46"/>
    <p:sldId id="1747256687" r:id="rId47"/>
    <p:sldId id="1747256667" r:id="rId48"/>
    <p:sldId id="1747256692" r:id="rId49"/>
    <p:sldId id="1747256709" r:id="rId50"/>
    <p:sldId id="1747256668" r:id="rId51"/>
    <p:sldId id="12539" r:id="rId5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3074" userDrawn="1">
          <p15:clr>
            <a:srgbClr val="A4A3A4"/>
          </p15:clr>
        </p15:guide>
        <p15:guide id="9" orient="horz" pos="2430" userDrawn="1">
          <p15:clr>
            <a:srgbClr val="A4A3A4"/>
          </p15:clr>
        </p15:guide>
        <p15:guide id="10" pos="620" userDrawn="1">
          <p15:clr>
            <a:srgbClr val="A4A3A4"/>
          </p15:clr>
        </p15:guide>
        <p15:guide id="11" pos="4027" userDrawn="1">
          <p15:clr>
            <a:srgbClr val="A4A3A4"/>
          </p15:clr>
        </p15:guide>
        <p15:guide id="12" pos="568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2579C1C5-F5DF-BFA1-1A15-6BEEFE201FB0}" name="Dotan, Efrat" initials="ED" userId="S::Efrat.Dotan@fccc.edu::8aa3d802-5620-4b1d-8c06-ba1262b52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D8298"/>
    <a:srgbClr val="C6573B"/>
    <a:srgbClr val="F5EAE8"/>
    <a:srgbClr val="EAD1CE"/>
    <a:srgbClr val="FF3F0D"/>
    <a:srgbClr val="C7583B"/>
    <a:srgbClr val="03C750"/>
    <a:srgbClr val="FF85FF"/>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89343" autoAdjust="0"/>
  </p:normalViewPr>
  <p:slideViewPr>
    <p:cSldViewPr snapToObjects="1">
      <p:cViewPr varScale="1">
        <p:scale>
          <a:sx n="91" d="100"/>
          <a:sy n="91" d="100"/>
        </p:scale>
        <p:origin x="1248" y="176"/>
      </p:cViewPr>
      <p:guideLst>
        <p:guide orient="horz" pos="1797"/>
        <p:guide pos="3840"/>
        <p:guide pos="1906"/>
        <p:guide orient="horz" pos="3471"/>
        <p:guide orient="horz" pos="3706"/>
        <p:guide orient="horz" pos="3803"/>
        <p:guide orient="horz" pos="4037"/>
        <p:guide orient="horz" pos="3074"/>
        <p:guide orient="horz" pos="2430"/>
        <p:guide pos="620"/>
        <p:guide pos="4027"/>
        <p:guide pos="568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92" d="100"/>
          <a:sy n="92" d="100"/>
        </p:scale>
        <p:origin x="41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12/13/24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12/13/24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21</a:t>
            </a:fld>
            <a:endParaRPr lang="en-US" altLang="en-US"/>
          </a:p>
        </p:txBody>
      </p:sp>
    </p:spTree>
    <p:extLst>
      <p:ext uri="{BB962C8B-B14F-4D97-AF65-F5344CB8AC3E}">
        <p14:creationId xmlns:p14="http://schemas.microsoft.com/office/powerpoint/2010/main" val="294245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24</a:t>
            </a:fld>
            <a:endParaRPr lang="en-US" altLang="en-US"/>
          </a:p>
        </p:txBody>
      </p:sp>
    </p:spTree>
    <p:extLst>
      <p:ext uri="{BB962C8B-B14F-4D97-AF65-F5344CB8AC3E}">
        <p14:creationId xmlns:p14="http://schemas.microsoft.com/office/powerpoint/2010/main" val="6058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28</a:t>
            </a:fld>
            <a:endParaRPr lang="en-US" altLang="en-US"/>
          </a:p>
        </p:txBody>
      </p:sp>
    </p:spTree>
    <p:extLst>
      <p:ext uri="{BB962C8B-B14F-4D97-AF65-F5344CB8AC3E}">
        <p14:creationId xmlns:p14="http://schemas.microsoft.com/office/powerpoint/2010/main" val="137919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29</a:t>
            </a:fld>
            <a:endParaRPr lang="en-US" altLang="en-US"/>
          </a:p>
        </p:txBody>
      </p:sp>
    </p:spTree>
    <p:extLst>
      <p:ext uri="{BB962C8B-B14F-4D97-AF65-F5344CB8AC3E}">
        <p14:creationId xmlns:p14="http://schemas.microsoft.com/office/powerpoint/2010/main" val="90155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31</a:t>
            </a:fld>
            <a:endParaRPr lang="en-US" altLang="en-US"/>
          </a:p>
        </p:txBody>
      </p:sp>
    </p:spTree>
    <p:extLst>
      <p:ext uri="{BB962C8B-B14F-4D97-AF65-F5344CB8AC3E}">
        <p14:creationId xmlns:p14="http://schemas.microsoft.com/office/powerpoint/2010/main" val="107401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32</a:t>
            </a:fld>
            <a:endParaRPr lang="en-US"/>
          </a:p>
        </p:txBody>
      </p:sp>
    </p:spTree>
    <p:extLst>
      <p:ext uri="{BB962C8B-B14F-4D97-AF65-F5344CB8AC3E}">
        <p14:creationId xmlns:p14="http://schemas.microsoft.com/office/powerpoint/2010/main" val="145048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34</a:t>
            </a:fld>
            <a:endParaRPr lang="en-US"/>
          </a:p>
        </p:txBody>
      </p:sp>
    </p:spTree>
    <p:extLst>
      <p:ext uri="{BB962C8B-B14F-4D97-AF65-F5344CB8AC3E}">
        <p14:creationId xmlns:p14="http://schemas.microsoft.com/office/powerpoint/2010/main" val="141515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22B194E5-B0B5-A041-B1BF-6BD8A4524416}"/>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id="{EE3B9226-13D0-1049-99A4-D610E1CB58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BDCBFF8F-A247-4246-A3D3-719A02FFA46C}"/>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2018A7CB-D9BF-5740-B8CB-014DCFCB64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8DE637A5-D38F-694B-A20D-3A96E67055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8F6F0AC5-D134-B74A-9027-015975D6BD91}" type="slidenum">
              <a:rPr lang="en-US" altLang="en-US" sz="1200" smtClean="0"/>
              <a:pPr/>
              <a:t>42</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51</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5990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94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61127180-4EA5-8F47-99CE-2DD4D5B137F0}"/>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C888E7E-A231-464A-A24F-2D3E9D130B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a:endParaRPr lang="en-US" altLang="en-US" dirty="0">
              <a:latin typeface="Arial" panose="020B0604020202020204" pitchFamily="34" charset="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BDB5761-AD0F-C64E-B1E7-47A64E20B9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BFD68B2B-9592-204B-BF9C-F48EFD1E05B0}" type="slidenum">
              <a:rPr lang="en-US" altLang="en-US" sz="1200" smtClean="0"/>
              <a:pPr/>
              <a:t>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BC35ACA5-829A-1346-B136-861044D663C8}"/>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92FA3FBF-5EC3-A64E-9475-3C429AB35F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603C4CD5-1A71-3545-9174-0615BCC3CF6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0FEE7EDC-339E-964B-88F0-380AF31E570B}" type="slidenum">
              <a:rPr lang="en-US" altLang="en-US" sz="1200" smtClean="0"/>
              <a:pPr/>
              <a:t>10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1A37ABBF-3621-F243-8211-42DA2A801B5E}"/>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defTabSz="4572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2400">
              <a:latin typeface="Times New Roman" panose="02020603050405020304" pitchFamily="18" charset="0"/>
              <a:ea typeface="msgothic"/>
              <a:cs typeface="msgothic"/>
            </a:endParaRPr>
          </a:p>
        </p:txBody>
      </p:sp>
      <p:sp>
        <p:nvSpPr>
          <p:cNvPr id="50179" name="Text Box 2">
            <a:extLst>
              <a:ext uri="{FF2B5EF4-FFF2-40B4-BE49-F238E27FC236}">
                <a16:creationId xmlns:a16="http://schemas.microsoft.com/office/drawing/2014/main" id="{17AC9C3F-BA3A-2F49-8E51-254DC5CE519B}"/>
              </a:ext>
            </a:extLst>
          </p:cNvPr>
          <p:cNvSpPr>
            <a:spLocks noGrp="1" noChangeArrowheads="1"/>
          </p:cNvSpPr>
          <p:nvPr>
            <p:ph type="body"/>
          </p:nvPr>
        </p:nvSpPr>
        <p:spPr>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85725" indent="-85725" defTabSz="4572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15536153-3479-3945-92AF-91F8A728BCED}"/>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21B255E3-41AA-B943-AE5A-72A2F95DBC0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122A5A3D-AE2A-C44F-82BF-53F42A00D15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fld id="{CCE64C7F-6440-A947-BB73-D2D4B171F600}" type="slidenum">
              <a:rPr lang="en-US" altLang="en-US" sz="1200" smtClean="0"/>
              <a:pPr/>
              <a:t>14</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75361500-7A97-9646-B0A9-41AFA74BF173}"/>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E4AAB6B5-BF12-8149-9DCE-7FA0CF6F1A4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Times New Roman" panose="02020603050405020304" pitchFamily="18" charset="0"/>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FFFFF9D4-6334-EB41-9590-12D3AF4D38F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3CF07E93-6E9F-6C4E-BEF3-CEBEC448E8E3}" type="slidenum">
              <a:rPr lang="en-US" altLang="en-US">
                <a:solidFill>
                  <a:srgbClr val="000000"/>
                </a:solidFill>
                <a:latin typeface="Calibri" panose="020F0502020204030204" pitchFamily="34" charset="0"/>
              </a:rPr>
              <a:pPr algn="r" eaLnBrk="1" hangingPunct="1">
                <a:spcBef>
                  <a:spcPct val="0"/>
                </a:spcBef>
              </a:pPr>
              <a:t>18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121686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78F7-7102-8992-6EEC-AF4DBE746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0ACFF-29E8-EEDF-B1B3-FAC9F9255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EDED3-57C1-B203-FADA-E86206944D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8A752F-9699-FE78-2643-AD37FB22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35D5-DA8D-01AD-DCF3-788C4A01D097}"/>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410673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E43A-B310-D172-BDFA-C44C3045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64788-5B7C-2A74-5875-76A324E9D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1D106-61C9-28E2-0A38-2464B82C8E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8434EF-7F7A-CBC0-D630-90C6D6D3B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5D57-27B3-CE36-52CA-3CCAF12D15A6}"/>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360665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AA70D-288A-3343-E9C7-5E17DB0DF40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C6544FD-5EFC-92E6-2B4F-09ED5564FC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AB720-EFB8-7E08-9A9F-17723399BE4A}"/>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94360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EAC2-04DD-4187-78E0-C70E7E58A9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010C83-DD83-D993-7175-93B03F394E5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6661251-B446-2F9D-78F9-48821278B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3EC314-0308-7A6F-EF32-BA2B86893F9A}"/>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874135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50B4-168B-4572-5F7A-FE849AF39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D1200-F639-28C8-09C6-858F68E9A0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4B176-D044-20A4-0407-5FB04FAD40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D426BF-E9CA-7CB4-7F7F-A44FA51AE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BE2A-E58A-9EE7-4DDC-C8C1A78BEDF1}"/>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21390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Efrat Dotan, MD</a:t>
            </a:r>
          </a:p>
        </p:txBody>
      </p:sp>
    </p:spTree>
    <p:extLst>
      <p:ext uri="{BB962C8B-B14F-4D97-AF65-F5344CB8AC3E}">
        <p14:creationId xmlns:p14="http://schemas.microsoft.com/office/powerpoint/2010/main" val="49236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4">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 id="2147483684" r:id="rId19"/>
    <p:sldLayoutId id="2147483685" r:id="rId20"/>
    <p:sldLayoutId id="2147483691" r:id="rId21"/>
    <p:sldLayoutId id="2147483692"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biochempeg.com/article/310.html"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hyperlink" Target="https://doi.org/10.1200/JCO.2013.53.6995"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oncologypro.esmo.org/content/download/233711/3944768/file/2019-ESMO-ESO-Course-Valencia-Chemotherapy-Nicholas-Pavlidis.pdf"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D2D-2ECA-9708-442F-B17CC571D85D}"/>
              </a:ext>
            </a:extLst>
          </p:cNvPr>
          <p:cNvSpPr>
            <a:spLocks noGrp="1"/>
          </p:cNvSpPr>
          <p:nvPr>
            <p:ph type="title"/>
          </p:nvPr>
        </p:nvSpPr>
        <p:spPr/>
        <p:txBody>
          <a:bodyPr>
            <a:noAutofit/>
          </a:bodyPr>
          <a:lstStyle/>
          <a:p>
            <a:br>
              <a:rPr lang="en-GB" sz="3200" dirty="0">
                <a:latin typeface="Arial"/>
                <a:cs typeface="Arial"/>
              </a:rPr>
            </a:br>
            <a:r>
              <a:rPr lang="en-GB" sz="3200" dirty="0">
                <a:latin typeface="Arial"/>
                <a:cs typeface="Arial"/>
              </a:rPr>
              <a:t>metastatic pancreatic ductal adenocarcinoma  (</a:t>
            </a:r>
            <a:r>
              <a:rPr lang="en-GB" sz="3200" cap="none" dirty="0" err="1">
                <a:latin typeface="Arial"/>
                <a:cs typeface="Arial"/>
              </a:rPr>
              <a:t>m</a:t>
            </a:r>
            <a:r>
              <a:rPr lang="en-GB" sz="3200" dirty="0" err="1">
                <a:latin typeface="Arial"/>
                <a:cs typeface="Arial"/>
              </a:rPr>
              <a:t>PDAC</a:t>
            </a:r>
            <a:r>
              <a:rPr lang="en-GB" sz="3200" dirty="0">
                <a:latin typeface="Arial"/>
                <a:cs typeface="Arial"/>
              </a:rPr>
              <a:t>): from diagnosis to treatment </a:t>
            </a:r>
            <a:br>
              <a:rPr lang="en-GB" sz="3200" dirty="0">
                <a:latin typeface="Arial"/>
                <a:cs typeface="Arial"/>
              </a:rPr>
            </a:br>
            <a:br>
              <a:rPr lang="en-GB" sz="3200" dirty="0">
                <a:latin typeface="Arial"/>
                <a:cs typeface="Arial"/>
              </a:rPr>
            </a:br>
            <a:r>
              <a:rPr lang="en-GB" sz="2000" dirty="0">
                <a:latin typeface="Arial"/>
                <a:cs typeface="Arial"/>
              </a:rPr>
              <a:t>micro learning module two</a:t>
            </a:r>
            <a:br>
              <a:rPr lang="en-GB" sz="3200" dirty="0">
                <a:latin typeface="Arial"/>
                <a:cs typeface="Arial"/>
              </a:rPr>
            </a:br>
            <a:br>
              <a:rPr lang="en-GB" sz="3200" dirty="0">
                <a:latin typeface="Arial"/>
                <a:cs typeface="Arial"/>
              </a:rPr>
            </a:br>
            <a:r>
              <a:rPr lang="en-GB" sz="3200" dirty="0">
                <a:latin typeface="Arial"/>
                <a:cs typeface="Arial"/>
              </a:rPr>
              <a:t>chemotherapy strategies for </a:t>
            </a:r>
            <a:r>
              <a:rPr lang="en-GB" sz="3200" cap="none" dirty="0" err="1">
                <a:latin typeface="Arial"/>
                <a:cs typeface="Arial"/>
              </a:rPr>
              <a:t>m</a:t>
            </a:r>
            <a:r>
              <a:rPr lang="en-GB" sz="3200" dirty="0" err="1">
                <a:latin typeface="Arial"/>
                <a:cs typeface="Arial"/>
              </a:rPr>
              <a:t>pdac</a:t>
            </a:r>
            <a:br>
              <a:rPr lang="en-GB" sz="3200" dirty="0"/>
            </a:br>
            <a:br>
              <a:rPr lang="en-GB" sz="2400" dirty="0"/>
            </a:br>
            <a:br>
              <a:rPr lang="en-GB" sz="2400" dirty="0"/>
            </a:br>
            <a:r>
              <a:rPr lang="en-GB" sz="2400" cap="none" dirty="0"/>
              <a:t>Prof. Efrat </a:t>
            </a:r>
            <a:r>
              <a:rPr lang="en-GB" sz="2400" cap="none" dirty="0" err="1"/>
              <a:t>Dotan</a:t>
            </a:r>
            <a:br>
              <a:rPr lang="en-GB" sz="2400" cap="none" dirty="0"/>
            </a:br>
            <a:r>
              <a:rPr lang="en-GB" sz="2400" b="0" cap="none" dirty="0"/>
              <a:t>Penn Medicine, Ann B. </a:t>
            </a:r>
            <a:r>
              <a:rPr lang="en-GB" sz="2400" b="0" cap="none" dirty="0" err="1"/>
              <a:t>Barshinger</a:t>
            </a:r>
            <a:r>
              <a:rPr lang="en-GB" sz="2400" b="0" cap="none" dirty="0"/>
              <a:t> Cancer Institute, PA, USA</a:t>
            </a:r>
            <a:br>
              <a:rPr lang="en-GB" sz="2400" b="0" cap="none" dirty="0"/>
            </a:br>
            <a:br>
              <a:rPr lang="en-GB" sz="2400" cap="none" dirty="0"/>
            </a:br>
            <a:r>
              <a:rPr lang="en-GB" sz="2400" cap="none" dirty="0"/>
              <a:t>Prof. Shubham Pant</a:t>
            </a:r>
            <a:br>
              <a:rPr lang="en-GB" sz="2400" cap="none" dirty="0"/>
            </a:br>
            <a:r>
              <a:rPr lang="en-GB" sz="2400" b="0" cap="none" dirty="0"/>
              <a:t>MD Anderson Cancer </a:t>
            </a:r>
            <a:r>
              <a:rPr lang="en-GB" sz="2400" b="0" cap="none" dirty="0" err="1"/>
              <a:t>Center</a:t>
            </a:r>
            <a:r>
              <a:rPr lang="en-GB" sz="2400" b="0" cap="none" dirty="0"/>
              <a:t>, TX, USA</a:t>
            </a:r>
            <a:br>
              <a:rPr lang="en-GB" sz="2400" cap="none" dirty="0"/>
            </a:br>
            <a:br>
              <a:rPr lang="en-GB" sz="3200" dirty="0"/>
            </a:br>
            <a:r>
              <a:rPr lang="en-GB" sz="1200" dirty="0">
                <a:latin typeface="Arial"/>
                <a:cs typeface="Arial"/>
              </a:rPr>
              <a:t>DECEMBER 2024</a:t>
            </a:r>
          </a:p>
        </p:txBody>
      </p:sp>
      <p:sp>
        <p:nvSpPr>
          <p:cNvPr id="3" name="Slide Number Placeholder 2">
            <a:extLst>
              <a:ext uri="{FF2B5EF4-FFF2-40B4-BE49-F238E27FC236}">
                <a16:creationId xmlns:a16="http://schemas.microsoft.com/office/drawing/2014/main" id="{1A19D9D7-4F23-777A-A6BB-5088A14DDA73}"/>
              </a:ext>
            </a:extLst>
          </p:cNvPr>
          <p:cNvSpPr>
            <a:spLocks noGrp="1"/>
          </p:cNvSpPr>
          <p:nvPr>
            <p:ph type="sldNum" sz="quarter" idx="4"/>
          </p:nvPr>
        </p:nvSpPr>
        <p:spPr/>
        <p:txBody>
          <a:bodyPr/>
          <a:lstStyle/>
          <a:p>
            <a:fld id="{FCE43C0F-8A7B-3A4B-9DB5-B3472E36E833}" type="slidenum">
              <a:rPr lang="en-GB" smtClean="0"/>
              <a:pPr/>
              <a:t>1</a:t>
            </a:fld>
            <a:endParaRPr lang="en-GB" dirty="0"/>
          </a:p>
        </p:txBody>
      </p:sp>
    </p:spTree>
    <p:extLst>
      <p:ext uri="{BB962C8B-B14F-4D97-AF65-F5344CB8AC3E}">
        <p14:creationId xmlns:p14="http://schemas.microsoft.com/office/powerpoint/2010/main" val="107525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5692BC-351A-786C-4B88-DD3618B70269}"/>
              </a:ext>
            </a:extLst>
          </p:cNvPr>
          <p:cNvSpPr>
            <a:spLocks noGrp="1"/>
          </p:cNvSpPr>
          <p:nvPr>
            <p:ph type="body" idx="1"/>
          </p:nvPr>
        </p:nvSpPr>
        <p:spPr>
          <a:xfrm>
            <a:off x="609600" y="1214362"/>
            <a:ext cx="10972800" cy="702470"/>
          </a:xfrm>
        </p:spPr>
        <p:txBody>
          <a:bodyPr/>
          <a:lstStyle/>
          <a:p>
            <a:r>
              <a:rPr lang="en-GB" dirty="0" err="1"/>
              <a:t>Folfirinox</a:t>
            </a:r>
            <a:r>
              <a:rPr lang="en-GB" dirty="0"/>
              <a:t> vs gemcitabine as 1l therapy </a:t>
            </a:r>
          </a:p>
        </p:txBody>
      </p:sp>
      <p:sp>
        <p:nvSpPr>
          <p:cNvPr id="10" name="Title 9">
            <a:extLst>
              <a:ext uri="{FF2B5EF4-FFF2-40B4-BE49-F238E27FC236}">
                <a16:creationId xmlns:a16="http://schemas.microsoft.com/office/drawing/2014/main" id="{AF48C697-8B36-A3DE-1D8B-0E842C283C23}"/>
              </a:ext>
            </a:extLst>
          </p:cNvPr>
          <p:cNvSpPr>
            <a:spLocks noGrp="1"/>
          </p:cNvSpPr>
          <p:nvPr>
            <p:ph type="title"/>
          </p:nvPr>
        </p:nvSpPr>
        <p:spPr>
          <a:xfrm>
            <a:off x="619201" y="259200"/>
            <a:ext cx="10963199" cy="864000"/>
          </a:xfrm>
        </p:spPr>
        <p:txBody>
          <a:bodyPr/>
          <a:lstStyle/>
          <a:p>
            <a:r>
              <a:rPr lang="en-US" altLang="en-US" dirty="0"/>
              <a:t>PRODIGE4/ACCORD11: STUDY DESIGN</a:t>
            </a:r>
            <a:endParaRPr lang="en-US" dirty="0"/>
          </a:p>
        </p:txBody>
      </p:sp>
      <p:sp>
        <p:nvSpPr>
          <p:cNvPr id="7" name="Content Placeholder 6">
            <a:extLst>
              <a:ext uri="{FF2B5EF4-FFF2-40B4-BE49-F238E27FC236}">
                <a16:creationId xmlns:a16="http://schemas.microsoft.com/office/drawing/2014/main" id="{37F405C3-51ED-75CE-18FE-8761BAE19B29}"/>
              </a:ext>
            </a:extLst>
          </p:cNvPr>
          <p:cNvSpPr>
            <a:spLocks noGrp="1"/>
          </p:cNvSpPr>
          <p:nvPr>
            <p:ph sz="quarter" idx="15"/>
          </p:nvPr>
        </p:nvSpPr>
        <p:spPr>
          <a:xfrm>
            <a:off x="620183" y="6356351"/>
            <a:ext cx="10180339" cy="365125"/>
          </a:xfrm>
        </p:spPr>
        <p:txBody>
          <a:bodyPr/>
          <a:lstStyle/>
          <a:p>
            <a:r>
              <a:rPr lang="en-GB" altLang="en-US" dirty="0">
                <a:solidFill>
                  <a:schemeClr val="tx2"/>
                </a:solidFill>
              </a:rPr>
              <a:t>1L, first-line; 5-FU, </a:t>
            </a:r>
            <a:r>
              <a:rPr lang="en-GB" dirty="0">
                <a:solidFill>
                  <a:schemeClr val="tx2"/>
                </a:solidFill>
              </a:rPr>
              <a:t>fluorouracil; FOLFIRINOX, folinic acid (leucovorin calcium), fluorouracil, irinotecan, and oxaliplatin</a:t>
            </a:r>
            <a:endParaRPr lang="en-GB" altLang="en-US" dirty="0">
              <a:solidFill>
                <a:schemeClr val="tx2"/>
              </a:solidFill>
            </a:endParaRPr>
          </a:p>
          <a:p>
            <a:r>
              <a:rPr lang="en-US" altLang="en-US" dirty="0"/>
              <a:t>Conroy T, et al. N Engl J Med. 2011;364:1817-25</a:t>
            </a:r>
          </a:p>
        </p:txBody>
      </p:sp>
      <p:sp>
        <p:nvSpPr>
          <p:cNvPr id="2" name="Slide Number Placeholder 1">
            <a:extLst>
              <a:ext uri="{FF2B5EF4-FFF2-40B4-BE49-F238E27FC236}">
                <a16:creationId xmlns:a16="http://schemas.microsoft.com/office/drawing/2014/main" id="{E9200D78-5288-30D8-FE92-31BBDBFE9E0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
        <p:nvSpPr>
          <p:cNvPr id="17" name="Rounded Rectangle 16">
            <a:extLst>
              <a:ext uri="{FF2B5EF4-FFF2-40B4-BE49-F238E27FC236}">
                <a16:creationId xmlns:a16="http://schemas.microsoft.com/office/drawing/2014/main" id="{AB70AB0B-6F2F-7061-4A3D-26D86F95FD02}"/>
              </a:ext>
            </a:extLst>
          </p:cNvPr>
          <p:cNvSpPr/>
          <p:nvPr/>
        </p:nvSpPr>
        <p:spPr>
          <a:xfrm>
            <a:off x="1919536" y="3086032"/>
            <a:ext cx="3388643" cy="1550032"/>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solidFill>
                  <a:schemeClr val="bg1"/>
                </a:solidFill>
                <a:effectLst/>
                <a:latin typeface="Arial"/>
                <a:cs typeface="Arial"/>
              </a:rPr>
              <a:t>Metastatic</a:t>
            </a:r>
            <a:br>
              <a:rPr kumimoji="0" lang="en-US" sz="2200" b="0" i="0" u="none" strike="noStrike" cap="none" normalizeH="0" baseline="0" dirty="0">
                <a:ln/>
                <a:solidFill>
                  <a:schemeClr val="bg1"/>
                </a:solidFill>
                <a:effectLst/>
                <a:latin typeface="Arial"/>
                <a:cs typeface="Arial"/>
              </a:rPr>
            </a:br>
            <a:r>
              <a:rPr kumimoji="0" lang="en-US" sz="2200" b="0" i="0" u="none" strike="noStrike" cap="none" normalizeH="0" baseline="0" dirty="0">
                <a:ln/>
                <a:solidFill>
                  <a:schemeClr val="bg1"/>
                </a:solidFill>
                <a:effectLst/>
                <a:latin typeface="Arial"/>
                <a:cs typeface="Arial"/>
              </a:rPr>
              <a:t>Pancreatic Cancer</a:t>
            </a:r>
          </a:p>
        </p:txBody>
      </p:sp>
      <p:cxnSp>
        <p:nvCxnSpPr>
          <p:cNvPr id="23" name="Straight Connector 22">
            <a:extLst>
              <a:ext uri="{FF2B5EF4-FFF2-40B4-BE49-F238E27FC236}">
                <a16:creationId xmlns:a16="http://schemas.microsoft.com/office/drawing/2014/main" id="{30B2127C-E943-2F8D-08A8-A6BF1B79AEB0}"/>
              </a:ext>
            </a:extLst>
          </p:cNvPr>
          <p:cNvCxnSpPr>
            <a:cxnSpLocks/>
          </p:cNvCxnSpPr>
          <p:nvPr/>
        </p:nvCxnSpPr>
        <p:spPr>
          <a:xfrm flipV="1">
            <a:off x="5170178" y="2708920"/>
            <a:ext cx="1213854" cy="124120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ED36201-4A7C-66CE-C9EB-2CCCFEF71387}"/>
              </a:ext>
            </a:extLst>
          </p:cNvPr>
          <p:cNvCxnSpPr>
            <a:cxnSpLocks/>
          </p:cNvCxnSpPr>
          <p:nvPr/>
        </p:nvCxnSpPr>
        <p:spPr>
          <a:xfrm>
            <a:off x="5170178" y="3806129"/>
            <a:ext cx="1213854" cy="124120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8FE69A15-6D67-4303-E349-84A0F43131B8}"/>
              </a:ext>
            </a:extLst>
          </p:cNvPr>
          <p:cNvSpPr/>
          <p:nvPr/>
        </p:nvSpPr>
        <p:spPr>
          <a:xfrm>
            <a:off x="6384032" y="4323055"/>
            <a:ext cx="3852000" cy="15500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solidFill>
                  <a:schemeClr val="bg1"/>
                </a:solidFill>
                <a:effectLst/>
                <a:latin typeface="Arial"/>
                <a:cs typeface="Arial"/>
              </a:rPr>
              <a:t>Gemcitabine (n=171)</a:t>
            </a:r>
          </a:p>
          <a:p>
            <a:pPr lvl="0" algn="ctr"/>
            <a:r>
              <a:rPr kumimoji="0" lang="en-US" sz="1800" b="0" i="0" u="none" strike="noStrike" cap="none" normalizeH="0" baseline="0" dirty="0">
                <a:ln/>
                <a:solidFill>
                  <a:schemeClr val="bg1"/>
                </a:solidFill>
                <a:effectLst/>
                <a:latin typeface="Arial"/>
                <a:cs typeface="Arial"/>
              </a:rPr>
              <a:t> </a:t>
            </a:r>
            <a:r>
              <a:rPr lang="en-US" sz="1400" dirty="0">
                <a:latin typeface="Arial"/>
                <a:cs typeface="Arial"/>
              </a:rPr>
              <a:t>1,000 mg/m</a:t>
            </a:r>
            <a:r>
              <a:rPr lang="en-US" sz="1400" baseline="30000" dirty="0">
                <a:latin typeface="Arial"/>
                <a:cs typeface="Arial"/>
              </a:rPr>
              <a:t>2</a:t>
            </a:r>
            <a:r>
              <a:rPr lang="en-US" sz="1400" dirty="0">
                <a:latin typeface="Arial"/>
                <a:cs typeface="Arial"/>
              </a:rPr>
              <a:t> </a:t>
            </a:r>
            <a:r>
              <a:rPr kumimoji="0" lang="en-GB" sz="1400" b="0" i="0" u="none" strike="noStrike" cap="none" normalizeH="0" baseline="0" dirty="0">
                <a:ln/>
                <a:solidFill>
                  <a:schemeClr val="bg1"/>
                </a:solidFill>
                <a:effectLst/>
                <a:latin typeface="Arial"/>
                <a:cs typeface="Arial"/>
              </a:rPr>
              <a:t>weekly × 7 of 8 (cycle 1), </a:t>
            </a:r>
            <a:br>
              <a:rPr kumimoji="0" lang="en-GB" sz="1400" b="0" i="0" u="none" strike="noStrike" cap="none" normalizeH="0" baseline="0" dirty="0">
                <a:ln/>
                <a:solidFill>
                  <a:schemeClr val="bg1"/>
                </a:solidFill>
                <a:effectLst/>
                <a:latin typeface="Arial"/>
                <a:cs typeface="Arial"/>
              </a:rPr>
            </a:br>
            <a:r>
              <a:rPr kumimoji="0" lang="en-GB" sz="1400" b="0" i="0" u="none" strike="noStrike" cap="none" normalizeH="0" baseline="0" dirty="0">
                <a:ln/>
                <a:solidFill>
                  <a:schemeClr val="bg1"/>
                </a:solidFill>
                <a:effectLst/>
                <a:latin typeface="Arial"/>
                <a:cs typeface="Arial"/>
              </a:rPr>
              <a:t>then weekly × 3 of 4 (cycle 2 and subsequent cycles)</a:t>
            </a:r>
          </a:p>
        </p:txBody>
      </p:sp>
      <p:sp>
        <p:nvSpPr>
          <p:cNvPr id="21" name="Rounded Rectangle 20">
            <a:extLst>
              <a:ext uri="{FF2B5EF4-FFF2-40B4-BE49-F238E27FC236}">
                <a16:creationId xmlns:a16="http://schemas.microsoft.com/office/drawing/2014/main" id="{44291160-F5AE-9F3D-F965-B58EF1FAA843}"/>
              </a:ext>
            </a:extLst>
          </p:cNvPr>
          <p:cNvSpPr/>
          <p:nvPr/>
        </p:nvSpPr>
        <p:spPr>
          <a:xfrm>
            <a:off x="6384032" y="1992902"/>
            <a:ext cx="3852000" cy="15500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solidFill>
                  <a:schemeClr val="bg1"/>
                </a:solidFill>
                <a:effectLst/>
                <a:latin typeface="Arial"/>
                <a:cs typeface="Arial"/>
              </a:rPr>
              <a:t>FOLFIRINOX (n=171)</a:t>
            </a:r>
          </a:p>
          <a:p>
            <a:pPr lvl="0" algn="ctr"/>
            <a:r>
              <a:rPr kumimoji="0" lang="en-US" sz="1800" b="0" i="0" u="none" strike="noStrike" cap="none" normalizeH="0" baseline="0" dirty="0">
                <a:ln/>
                <a:solidFill>
                  <a:schemeClr val="bg1"/>
                </a:solidFill>
                <a:effectLst/>
                <a:latin typeface="Arial"/>
                <a:cs typeface="Arial"/>
              </a:rPr>
              <a:t> </a:t>
            </a:r>
            <a:r>
              <a:rPr lang="en-US" sz="1400" dirty="0">
                <a:latin typeface="Arial"/>
                <a:cs typeface="Arial"/>
              </a:rPr>
              <a:t>Oxaliplatin 85 mg/m</a:t>
            </a:r>
            <a:r>
              <a:rPr lang="en-US" sz="1400" baseline="30000" dirty="0">
                <a:latin typeface="Arial"/>
                <a:cs typeface="Arial"/>
              </a:rPr>
              <a:t>2</a:t>
            </a:r>
          </a:p>
          <a:p>
            <a:pPr lvl="0" algn="ctr"/>
            <a:r>
              <a:rPr lang="en-US" sz="1400" dirty="0">
                <a:latin typeface="Arial"/>
                <a:cs typeface="Arial"/>
              </a:rPr>
              <a:t>Irinotecan 180 mg/m</a:t>
            </a:r>
            <a:r>
              <a:rPr lang="en-US" sz="1400" baseline="30000" dirty="0">
                <a:latin typeface="Arial"/>
                <a:cs typeface="Arial"/>
              </a:rPr>
              <a:t>2</a:t>
            </a:r>
          </a:p>
          <a:p>
            <a:pPr lvl="0" algn="ctr"/>
            <a:r>
              <a:rPr lang="en-US" sz="1400" dirty="0">
                <a:latin typeface="Arial"/>
                <a:cs typeface="Arial"/>
              </a:rPr>
              <a:t>L</a:t>
            </a:r>
            <a:r>
              <a:rPr lang="en-US" sz="1400" baseline="0" dirty="0">
                <a:latin typeface="Arial"/>
                <a:cs typeface="Arial"/>
              </a:rPr>
              <a:t>eucovorin </a:t>
            </a:r>
            <a:r>
              <a:rPr lang="en-US" sz="1400" dirty="0">
                <a:latin typeface="Arial"/>
                <a:cs typeface="Arial"/>
              </a:rPr>
              <a:t>400 mg/m</a:t>
            </a:r>
            <a:r>
              <a:rPr lang="en-US" sz="1400" baseline="30000" dirty="0">
                <a:latin typeface="Arial"/>
                <a:cs typeface="Arial"/>
              </a:rPr>
              <a:t>2</a:t>
            </a:r>
          </a:p>
          <a:p>
            <a:pPr lvl="0" algn="ctr"/>
            <a:r>
              <a:rPr lang="en-US" sz="1400" dirty="0">
                <a:latin typeface="Arial"/>
                <a:cs typeface="Arial"/>
              </a:rPr>
              <a:t>5-FU bolus 400 mg/m</a:t>
            </a:r>
            <a:r>
              <a:rPr lang="en-US" sz="1400" baseline="30000" dirty="0">
                <a:latin typeface="Arial"/>
                <a:cs typeface="Arial"/>
              </a:rPr>
              <a:t>2</a:t>
            </a:r>
            <a:r>
              <a:rPr lang="en-US" sz="1400" dirty="0">
                <a:latin typeface="Arial"/>
                <a:cs typeface="Arial"/>
              </a:rPr>
              <a:t>, then 2,400 mg/m</a:t>
            </a:r>
            <a:r>
              <a:rPr lang="en-US" sz="1400" baseline="30000" dirty="0">
                <a:latin typeface="Arial"/>
                <a:cs typeface="Arial"/>
              </a:rPr>
              <a:t>2</a:t>
            </a:r>
            <a:br>
              <a:rPr lang="en-US" sz="1400" baseline="30000" dirty="0">
                <a:latin typeface="Arial"/>
                <a:cs typeface="Arial"/>
              </a:rPr>
            </a:br>
            <a:r>
              <a:rPr lang="en-US" sz="1400" dirty="0" err="1">
                <a:latin typeface="Arial"/>
                <a:cs typeface="Arial"/>
              </a:rPr>
              <a:t>infusional</a:t>
            </a:r>
            <a:r>
              <a:rPr lang="en-US" sz="1400" dirty="0">
                <a:latin typeface="Arial"/>
                <a:cs typeface="Arial"/>
              </a:rPr>
              <a:t> over 46 hours, every 2 weeks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EA0234-28BD-BF9E-82FD-5AA8CB603616}"/>
              </a:ext>
            </a:extLst>
          </p:cNvPr>
          <p:cNvSpPr>
            <a:spLocks noGrp="1"/>
          </p:cNvSpPr>
          <p:nvPr>
            <p:ph type="body" idx="1"/>
          </p:nvPr>
        </p:nvSpPr>
        <p:spPr>
          <a:xfrm>
            <a:off x="609600" y="1214439"/>
            <a:ext cx="4694312" cy="357578"/>
          </a:xfrm>
        </p:spPr>
        <p:txBody>
          <a:bodyPr/>
          <a:lstStyle/>
          <a:p>
            <a:r>
              <a:rPr lang="en-GB" dirty="0"/>
              <a:t>Progression-free survival</a:t>
            </a:r>
          </a:p>
        </p:txBody>
      </p:sp>
      <p:sp>
        <p:nvSpPr>
          <p:cNvPr id="5" name="Title 4">
            <a:extLst>
              <a:ext uri="{FF2B5EF4-FFF2-40B4-BE49-F238E27FC236}">
                <a16:creationId xmlns:a16="http://schemas.microsoft.com/office/drawing/2014/main" id="{D2B80B14-809A-D6F4-7F7B-2AE0B19F4223}"/>
              </a:ext>
            </a:extLst>
          </p:cNvPr>
          <p:cNvSpPr>
            <a:spLocks noGrp="1"/>
          </p:cNvSpPr>
          <p:nvPr>
            <p:ph type="title"/>
          </p:nvPr>
        </p:nvSpPr>
        <p:spPr>
          <a:xfrm>
            <a:off x="619201" y="259200"/>
            <a:ext cx="10963199" cy="864000"/>
          </a:xfrm>
        </p:spPr>
        <p:txBody>
          <a:bodyPr>
            <a:noAutofit/>
          </a:bodyPr>
          <a:lstStyle/>
          <a:p>
            <a:r>
              <a:rPr lang="en-US" altLang="en-US" dirty="0"/>
              <a:t>PRODIGE4/ACCORD11: FOLFIRINOX emerged </a:t>
            </a:r>
            <a:br>
              <a:rPr lang="en-US" altLang="en-US" dirty="0"/>
            </a:br>
            <a:r>
              <a:rPr lang="en-US" altLang="en-US" dirty="0"/>
              <a:t>as a 1l option</a:t>
            </a:r>
            <a:br>
              <a:rPr lang="en-US" altLang="en-US" dirty="0"/>
            </a:br>
            <a:endParaRPr lang="en-GB" dirty="0"/>
          </a:p>
        </p:txBody>
      </p:sp>
      <p:sp>
        <p:nvSpPr>
          <p:cNvPr id="8" name="Content Placeholder 7">
            <a:extLst>
              <a:ext uri="{FF2B5EF4-FFF2-40B4-BE49-F238E27FC236}">
                <a16:creationId xmlns:a16="http://schemas.microsoft.com/office/drawing/2014/main" id="{132FD1A9-9B1F-89B8-856C-1E94CAD94B07}"/>
              </a:ext>
            </a:extLst>
          </p:cNvPr>
          <p:cNvSpPr>
            <a:spLocks noGrp="1"/>
          </p:cNvSpPr>
          <p:nvPr>
            <p:ph sz="quarter" idx="15"/>
          </p:nvPr>
        </p:nvSpPr>
        <p:spPr>
          <a:xfrm>
            <a:off x="620183" y="6281149"/>
            <a:ext cx="10180339" cy="365125"/>
          </a:xfrm>
        </p:spPr>
        <p:txBody>
          <a:bodyPr/>
          <a:lstStyle/>
          <a:p>
            <a:r>
              <a:rPr lang="en-GB" altLang="en-US" dirty="0">
                <a:solidFill>
                  <a:schemeClr val="tx2"/>
                </a:solidFill>
              </a:rPr>
              <a:t>1L, first-line; CI, confidence interval; </a:t>
            </a:r>
            <a:r>
              <a:rPr lang="en-GB" dirty="0">
                <a:solidFill>
                  <a:schemeClr val="tx2"/>
                </a:solidFill>
              </a:rPr>
              <a:t>FOLFIRINOX, folinic acid (leucovorin calcium), fluorouracil, irinotecan, and oxaliplatin; </a:t>
            </a:r>
            <a:r>
              <a:rPr lang="en-GB" altLang="en-US" dirty="0" err="1">
                <a:solidFill>
                  <a:schemeClr val="tx2"/>
                </a:solidFill>
              </a:rPr>
              <a:t>mo</a:t>
            </a:r>
            <a:r>
              <a:rPr lang="en-GB" altLang="en-US" dirty="0">
                <a:solidFill>
                  <a:schemeClr val="tx2"/>
                </a:solidFill>
              </a:rPr>
              <a:t>, months; OS, overall survival; PFS, progression-free survival</a:t>
            </a:r>
          </a:p>
          <a:p>
            <a:r>
              <a:rPr lang="en-US" altLang="en-US" dirty="0"/>
              <a:t>Conroy T, et al. N Engl J Med. 2011;364:1817-25</a:t>
            </a:r>
          </a:p>
        </p:txBody>
      </p:sp>
      <p:sp>
        <p:nvSpPr>
          <p:cNvPr id="7" name="Slide Number Placeholder 6">
            <a:extLst>
              <a:ext uri="{FF2B5EF4-FFF2-40B4-BE49-F238E27FC236}">
                <a16:creationId xmlns:a16="http://schemas.microsoft.com/office/drawing/2014/main" id="{075CF287-C888-9A85-B3CE-C6E90271EE3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11" name="TextBox 10">
            <a:extLst>
              <a:ext uri="{FF2B5EF4-FFF2-40B4-BE49-F238E27FC236}">
                <a16:creationId xmlns:a16="http://schemas.microsoft.com/office/drawing/2014/main" id="{5C6C91BD-8FCE-8C36-F296-27B8A58964E4}"/>
              </a:ext>
            </a:extLst>
          </p:cNvPr>
          <p:cNvSpPr txBox="1"/>
          <p:nvPr/>
        </p:nvSpPr>
        <p:spPr>
          <a:xfrm>
            <a:off x="609600" y="5547336"/>
            <a:ext cx="5478768" cy="338554"/>
          </a:xfrm>
          <a:prstGeom prst="rect">
            <a:avLst/>
          </a:prstGeom>
          <a:noFill/>
        </p:spPr>
        <p:txBody>
          <a:bodyPr wrap="square" lIns="0"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Median PFS: </a:t>
            </a:r>
            <a:r>
              <a:rPr lang="en-GB" sz="1600" dirty="0">
                <a:solidFill>
                  <a:schemeClr val="tx2"/>
                </a:solidFill>
                <a:latin typeface="Arial" panose="020B0604020202020204" pitchFamily="34" charset="0"/>
                <a:ea typeface="Aileron" charset="0"/>
                <a:cs typeface="Arial" panose="020B0604020202020204" pitchFamily="34" charset="0"/>
              </a:rPr>
              <a:t>6.4 </a:t>
            </a:r>
            <a:r>
              <a:rPr lang="en-GB" sz="1600" dirty="0" err="1">
                <a:solidFill>
                  <a:schemeClr val="tx2"/>
                </a:solidFill>
                <a:latin typeface="Arial" panose="020B0604020202020204" pitchFamily="34" charset="0"/>
                <a:ea typeface="Aileron" charset="0"/>
                <a:cs typeface="Arial" panose="020B0604020202020204" pitchFamily="34" charset="0"/>
              </a:rPr>
              <a:t>mo</a:t>
            </a:r>
            <a:r>
              <a:rPr lang="en-GB" sz="1600" dirty="0">
                <a:solidFill>
                  <a:schemeClr val="tx2"/>
                </a:solidFill>
                <a:latin typeface="Arial" panose="020B0604020202020204" pitchFamily="34" charset="0"/>
                <a:ea typeface="Aileron" charset="0"/>
                <a:cs typeface="Arial" panose="020B0604020202020204" pitchFamily="34" charset="0"/>
              </a:rPr>
              <a:t> FOLFIRINOX vs 3.3 </a:t>
            </a:r>
            <a:r>
              <a:rPr lang="en-GB" sz="1600" dirty="0" err="1">
                <a:solidFill>
                  <a:schemeClr val="tx2"/>
                </a:solidFill>
                <a:latin typeface="Arial" panose="020B0604020202020204" pitchFamily="34" charset="0"/>
                <a:ea typeface="Aileron" charset="0"/>
                <a:cs typeface="Arial" panose="020B0604020202020204" pitchFamily="34" charset="0"/>
              </a:rPr>
              <a:t>mo</a:t>
            </a:r>
            <a:r>
              <a:rPr lang="en-GB" sz="1600" dirty="0">
                <a:solidFill>
                  <a:schemeClr val="tx2"/>
                </a:solidFill>
                <a:latin typeface="Arial" panose="020B0604020202020204" pitchFamily="34" charset="0"/>
                <a:ea typeface="Aileron" charset="0"/>
                <a:cs typeface="Arial" panose="020B0604020202020204" pitchFamily="34" charset="0"/>
              </a:rPr>
              <a:t> gemcitabine</a:t>
            </a:r>
          </a:p>
        </p:txBody>
      </p:sp>
      <p:sp>
        <p:nvSpPr>
          <p:cNvPr id="3" name="TextBox 2">
            <a:extLst>
              <a:ext uri="{FF2B5EF4-FFF2-40B4-BE49-F238E27FC236}">
                <a16:creationId xmlns:a16="http://schemas.microsoft.com/office/drawing/2014/main" id="{2B62FD76-B2FC-F4F6-CABA-5758DAF5C88F}"/>
              </a:ext>
            </a:extLst>
          </p:cNvPr>
          <p:cNvSpPr txBox="1"/>
          <p:nvPr/>
        </p:nvSpPr>
        <p:spPr>
          <a:xfrm>
            <a:off x="6180524" y="5569730"/>
            <a:ext cx="5478768" cy="338554"/>
          </a:xfrm>
          <a:prstGeom prst="rect">
            <a:avLst/>
          </a:prstGeom>
          <a:noFill/>
        </p:spPr>
        <p:txBody>
          <a:bodyPr wrap="square" lIns="0" rtlCol="0">
            <a:spAutoFit/>
          </a:bodyPr>
          <a:lstStyle/>
          <a:p>
            <a:r>
              <a:rPr lang="en-GB" sz="1600" b="1" dirty="0">
                <a:solidFill>
                  <a:schemeClr val="accent1"/>
                </a:solidFill>
                <a:latin typeface="Arial" panose="020B0604020202020204" pitchFamily="34" charset="0"/>
                <a:cs typeface="Arial" panose="020B0604020202020204" pitchFamily="34" charset="0"/>
              </a:rPr>
              <a:t>Median OS: </a:t>
            </a:r>
            <a:r>
              <a:rPr lang="en-GB" sz="1600" dirty="0">
                <a:solidFill>
                  <a:schemeClr val="tx2"/>
                </a:solidFill>
                <a:latin typeface="Arial" panose="020B0604020202020204" pitchFamily="34" charset="0"/>
                <a:cs typeface="Arial" panose="020B0604020202020204" pitchFamily="34" charset="0"/>
              </a:rPr>
              <a:t>11.1 </a:t>
            </a:r>
            <a:r>
              <a:rPr lang="en-GB" sz="1600" dirty="0" err="1">
                <a:solidFill>
                  <a:schemeClr val="tx2"/>
                </a:solidFill>
                <a:latin typeface="Arial" panose="020B0604020202020204" pitchFamily="34" charset="0"/>
                <a:cs typeface="Arial" panose="020B0604020202020204" pitchFamily="34" charset="0"/>
              </a:rPr>
              <a:t>mo</a:t>
            </a:r>
            <a:r>
              <a:rPr lang="en-GB" sz="1600" dirty="0">
                <a:solidFill>
                  <a:schemeClr val="tx2"/>
                </a:solidFill>
                <a:latin typeface="Arial" panose="020B0604020202020204" pitchFamily="34" charset="0"/>
                <a:cs typeface="Arial" panose="020B0604020202020204" pitchFamily="34" charset="0"/>
              </a:rPr>
              <a:t> FOLFIRINOX vs 6.8 </a:t>
            </a:r>
            <a:r>
              <a:rPr lang="en-GB" sz="1600" dirty="0" err="1">
                <a:solidFill>
                  <a:schemeClr val="tx2"/>
                </a:solidFill>
                <a:latin typeface="Arial" panose="020B0604020202020204" pitchFamily="34" charset="0"/>
                <a:cs typeface="Arial" panose="020B0604020202020204" pitchFamily="34" charset="0"/>
              </a:rPr>
              <a:t>mo</a:t>
            </a:r>
            <a:r>
              <a:rPr lang="en-GB" sz="1600" dirty="0">
                <a:solidFill>
                  <a:schemeClr val="tx2"/>
                </a:solidFill>
                <a:latin typeface="Arial" panose="020B0604020202020204" pitchFamily="34" charset="0"/>
                <a:cs typeface="Arial" panose="020B0604020202020204" pitchFamily="34" charset="0"/>
              </a:rPr>
              <a:t> gemcitabine</a:t>
            </a:r>
          </a:p>
        </p:txBody>
      </p:sp>
      <p:sp>
        <p:nvSpPr>
          <p:cNvPr id="115" name="TextBox 114">
            <a:extLst>
              <a:ext uri="{FF2B5EF4-FFF2-40B4-BE49-F238E27FC236}">
                <a16:creationId xmlns:a16="http://schemas.microsoft.com/office/drawing/2014/main" id="{C6311CD2-A6D7-56EF-5218-7680EE4790D0}"/>
              </a:ext>
            </a:extLst>
          </p:cNvPr>
          <p:cNvSpPr txBox="1"/>
          <p:nvPr/>
        </p:nvSpPr>
        <p:spPr>
          <a:xfrm>
            <a:off x="403322" y="4770177"/>
            <a:ext cx="78066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No. at risk</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Gemcitabine</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FOLFIRINOX</a:t>
            </a:r>
          </a:p>
        </p:txBody>
      </p:sp>
      <p:sp>
        <p:nvSpPr>
          <p:cNvPr id="116" name="TextBox 115">
            <a:extLst>
              <a:ext uri="{FF2B5EF4-FFF2-40B4-BE49-F238E27FC236}">
                <a16:creationId xmlns:a16="http://schemas.microsoft.com/office/drawing/2014/main" id="{A1B1F640-E161-59F4-878F-5C08EF8EA333}"/>
              </a:ext>
            </a:extLst>
          </p:cNvPr>
          <p:cNvSpPr txBox="1"/>
          <p:nvPr/>
        </p:nvSpPr>
        <p:spPr>
          <a:xfrm>
            <a:off x="3082436" y="4531290"/>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157" name="TextBox 156">
            <a:extLst>
              <a:ext uri="{FF2B5EF4-FFF2-40B4-BE49-F238E27FC236}">
                <a16:creationId xmlns:a16="http://schemas.microsoft.com/office/drawing/2014/main" id="{A92B95D5-293F-1CAC-20C0-5B205B2AC8EC}"/>
              </a:ext>
            </a:extLst>
          </p:cNvPr>
          <p:cNvSpPr txBox="1"/>
          <p:nvPr/>
        </p:nvSpPr>
        <p:spPr>
          <a:xfrm>
            <a:off x="545332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58" name="TextBox 157">
            <a:extLst>
              <a:ext uri="{FF2B5EF4-FFF2-40B4-BE49-F238E27FC236}">
                <a16:creationId xmlns:a16="http://schemas.microsoft.com/office/drawing/2014/main" id="{3AA66261-B226-7CFA-B164-F3F0A154A690}"/>
              </a:ext>
            </a:extLst>
          </p:cNvPr>
          <p:cNvSpPr txBox="1"/>
          <p:nvPr/>
        </p:nvSpPr>
        <p:spPr>
          <a:xfrm>
            <a:off x="2647184" y="4908676"/>
            <a:ext cx="141064"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5</a:t>
            </a:r>
          </a:p>
          <a:p>
            <a:pPr algn="r">
              <a:lnSpc>
                <a:spcPct val="90000"/>
              </a:lnSpc>
            </a:pPr>
            <a:r>
              <a:rPr lang="en-GB" sz="1000" dirty="0">
                <a:latin typeface="Arial" panose="020B0604020202020204" pitchFamily="34" charset="0"/>
                <a:ea typeface="Aileron" charset="0"/>
                <a:cs typeface="Arial" panose="020B0604020202020204" pitchFamily="34" charset="0"/>
              </a:rPr>
              <a:t>17</a:t>
            </a:r>
          </a:p>
        </p:txBody>
      </p:sp>
      <p:sp>
        <p:nvSpPr>
          <p:cNvPr id="161" name="TextBox 160">
            <a:extLst>
              <a:ext uri="{FF2B5EF4-FFF2-40B4-BE49-F238E27FC236}">
                <a16:creationId xmlns:a16="http://schemas.microsoft.com/office/drawing/2014/main" id="{7550DF67-F319-59FC-DEF3-E9FF82F36B91}"/>
              </a:ext>
            </a:extLst>
          </p:cNvPr>
          <p:cNvSpPr txBox="1"/>
          <p:nvPr/>
        </p:nvSpPr>
        <p:spPr>
          <a:xfrm>
            <a:off x="1927031" y="4908676"/>
            <a:ext cx="141064"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26</a:t>
            </a:r>
          </a:p>
          <a:p>
            <a:pPr algn="r">
              <a:lnSpc>
                <a:spcPct val="90000"/>
              </a:lnSpc>
            </a:pPr>
            <a:r>
              <a:rPr lang="en-GB" sz="1000" dirty="0">
                <a:latin typeface="Arial" panose="020B0604020202020204" pitchFamily="34" charset="0"/>
                <a:ea typeface="Aileron" charset="0"/>
                <a:cs typeface="Arial" panose="020B0604020202020204" pitchFamily="34" charset="0"/>
              </a:rPr>
              <a:t>85</a:t>
            </a:r>
          </a:p>
        </p:txBody>
      </p:sp>
      <p:sp>
        <p:nvSpPr>
          <p:cNvPr id="162" name="TextBox 161">
            <a:extLst>
              <a:ext uri="{FF2B5EF4-FFF2-40B4-BE49-F238E27FC236}">
                <a16:creationId xmlns:a16="http://schemas.microsoft.com/office/drawing/2014/main" id="{051871A1-14EA-3DDE-A568-DD4614F3B29D}"/>
              </a:ext>
            </a:extLst>
          </p:cNvPr>
          <p:cNvSpPr txBox="1"/>
          <p:nvPr/>
        </p:nvSpPr>
        <p:spPr>
          <a:xfrm>
            <a:off x="1570304"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88</a:t>
            </a:r>
          </a:p>
          <a:p>
            <a:pPr algn="r">
              <a:lnSpc>
                <a:spcPct val="90000"/>
              </a:lnSpc>
            </a:pPr>
            <a:r>
              <a:rPr lang="en-GB" sz="1000" dirty="0">
                <a:latin typeface="Arial" panose="020B0604020202020204" pitchFamily="34" charset="0"/>
                <a:ea typeface="Aileron" charset="0"/>
                <a:cs typeface="Arial" panose="020B0604020202020204" pitchFamily="34" charset="0"/>
              </a:rPr>
              <a:t>121</a:t>
            </a:r>
          </a:p>
        </p:txBody>
      </p:sp>
      <p:sp>
        <p:nvSpPr>
          <p:cNvPr id="163" name="TextBox 162">
            <a:extLst>
              <a:ext uri="{FF2B5EF4-FFF2-40B4-BE49-F238E27FC236}">
                <a16:creationId xmlns:a16="http://schemas.microsoft.com/office/drawing/2014/main" id="{84F0F2C6-6895-59DE-685C-7520BE1AE3FF}"/>
              </a:ext>
            </a:extLst>
          </p:cNvPr>
          <p:cNvSpPr txBox="1"/>
          <p:nvPr/>
        </p:nvSpPr>
        <p:spPr>
          <a:xfrm>
            <a:off x="1207161"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171</a:t>
            </a:r>
          </a:p>
          <a:p>
            <a:pPr algn="r">
              <a:lnSpc>
                <a:spcPct val="90000"/>
              </a:lnSpc>
            </a:pPr>
            <a:r>
              <a:rPr lang="en-GB" sz="1000" dirty="0">
                <a:latin typeface="Arial" panose="020B0604020202020204" pitchFamily="34" charset="0"/>
                <a:ea typeface="Aileron" charset="0"/>
                <a:cs typeface="Arial" panose="020B0604020202020204" pitchFamily="34" charset="0"/>
              </a:rPr>
              <a:t>171</a:t>
            </a:r>
          </a:p>
        </p:txBody>
      </p:sp>
      <p:sp>
        <p:nvSpPr>
          <p:cNvPr id="219" name="TextBox 218">
            <a:extLst>
              <a:ext uri="{FF2B5EF4-FFF2-40B4-BE49-F238E27FC236}">
                <a16:creationId xmlns:a16="http://schemas.microsoft.com/office/drawing/2014/main" id="{BC395331-5845-FFBB-B6A6-B67F5AEA87CE}"/>
              </a:ext>
            </a:extLst>
          </p:cNvPr>
          <p:cNvSpPr txBox="1"/>
          <p:nvPr/>
        </p:nvSpPr>
        <p:spPr>
          <a:xfrm>
            <a:off x="511042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20" name="TextBox 219">
            <a:extLst>
              <a:ext uri="{FF2B5EF4-FFF2-40B4-BE49-F238E27FC236}">
                <a16:creationId xmlns:a16="http://schemas.microsoft.com/office/drawing/2014/main" id="{3A887398-946C-887B-CF82-47F36C30CECF}"/>
              </a:ext>
            </a:extLst>
          </p:cNvPr>
          <p:cNvSpPr txBox="1"/>
          <p:nvPr/>
        </p:nvSpPr>
        <p:spPr>
          <a:xfrm>
            <a:off x="476434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21" name="TextBox 220">
            <a:extLst>
              <a:ext uri="{FF2B5EF4-FFF2-40B4-BE49-F238E27FC236}">
                <a16:creationId xmlns:a16="http://schemas.microsoft.com/office/drawing/2014/main" id="{52911801-A47B-F633-B701-CEB2F2FB5654}"/>
              </a:ext>
            </a:extLst>
          </p:cNvPr>
          <p:cNvSpPr txBox="1"/>
          <p:nvPr/>
        </p:nvSpPr>
        <p:spPr>
          <a:xfrm>
            <a:off x="442144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22" name="TextBox 221">
            <a:extLst>
              <a:ext uri="{FF2B5EF4-FFF2-40B4-BE49-F238E27FC236}">
                <a16:creationId xmlns:a16="http://schemas.microsoft.com/office/drawing/2014/main" id="{855C43E5-9F19-DD1E-2EE6-91FE9FC52D84}"/>
              </a:ext>
            </a:extLst>
          </p:cNvPr>
          <p:cNvSpPr txBox="1"/>
          <p:nvPr/>
        </p:nvSpPr>
        <p:spPr>
          <a:xfrm>
            <a:off x="406902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223" name="TextBox 222">
            <a:extLst>
              <a:ext uri="{FF2B5EF4-FFF2-40B4-BE49-F238E27FC236}">
                <a16:creationId xmlns:a16="http://schemas.microsoft.com/office/drawing/2014/main" id="{099A9371-8E12-28CA-CDED-3285DAEADB44}"/>
              </a:ext>
            </a:extLst>
          </p:cNvPr>
          <p:cNvSpPr txBox="1"/>
          <p:nvPr/>
        </p:nvSpPr>
        <p:spPr>
          <a:xfrm>
            <a:off x="371024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1</a:t>
            </a:r>
          </a:p>
        </p:txBody>
      </p:sp>
      <p:sp>
        <p:nvSpPr>
          <p:cNvPr id="224" name="TextBox 223">
            <a:extLst>
              <a:ext uri="{FF2B5EF4-FFF2-40B4-BE49-F238E27FC236}">
                <a16:creationId xmlns:a16="http://schemas.microsoft.com/office/drawing/2014/main" id="{CFF33B9D-5CE7-072D-95B3-E21A3B3C8AC7}"/>
              </a:ext>
            </a:extLst>
          </p:cNvPr>
          <p:cNvSpPr txBox="1"/>
          <p:nvPr/>
        </p:nvSpPr>
        <p:spPr>
          <a:xfrm>
            <a:off x="336417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225" name="TextBox 224">
            <a:extLst>
              <a:ext uri="{FF2B5EF4-FFF2-40B4-BE49-F238E27FC236}">
                <a16:creationId xmlns:a16="http://schemas.microsoft.com/office/drawing/2014/main" id="{B8A2D0DC-713D-199D-49A8-4EBCA57D4283}"/>
              </a:ext>
            </a:extLst>
          </p:cNvPr>
          <p:cNvSpPr txBox="1"/>
          <p:nvPr/>
        </p:nvSpPr>
        <p:spPr>
          <a:xfrm>
            <a:off x="3018098"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7</a:t>
            </a:r>
          </a:p>
        </p:txBody>
      </p:sp>
      <p:sp>
        <p:nvSpPr>
          <p:cNvPr id="226" name="TextBox 225">
            <a:extLst>
              <a:ext uri="{FF2B5EF4-FFF2-40B4-BE49-F238E27FC236}">
                <a16:creationId xmlns:a16="http://schemas.microsoft.com/office/drawing/2014/main" id="{4C45CF31-F068-ABA6-BB2E-70600492E104}"/>
              </a:ext>
            </a:extLst>
          </p:cNvPr>
          <p:cNvSpPr txBox="1"/>
          <p:nvPr/>
        </p:nvSpPr>
        <p:spPr>
          <a:xfrm>
            <a:off x="2292156" y="4908676"/>
            <a:ext cx="141064"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a:t>
            </a:r>
          </a:p>
          <a:p>
            <a:pPr algn="r">
              <a:lnSpc>
                <a:spcPct val="90000"/>
              </a:lnSpc>
            </a:pPr>
            <a:r>
              <a:rPr lang="en-GB" sz="1000" dirty="0">
                <a:latin typeface="Arial" panose="020B0604020202020204" pitchFamily="34" charset="0"/>
                <a:ea typeface="Aileron" charset="0"/>
                <a:cs typeface="Arial" panose="020B0604020202020204" pitchFamily="34" charset="0"/>
              </a:rPr>
              <a:t>42</a:t>
            </a:r>
          </a:p>
        </p:txBody>
      </p:sp>
      <p:pic>
        <p:nvPicPr>
          <p:cNvPr id="235" name="Picture 234" descr="A line graph with different colored lines&#10;&#10;Description automatically generated with medium confidence">
            <a:extLst>
              <a:ext uri="{FF2B5EF4-FFF2-40B4-BE49-F238E27FC236}">
                <a16:creationId xmlns:a16="http://schemas.microsoft.com/office/drawing/2014/main" id="{D5D0AC0C-E24D-F6A0-5AB0-E165226287A2}"/>
              </a:ext>
            </a:extLst>
          </p:cNvPr>
          <p:cNvPicPr>
            <a:picLocks noChangeAspect="1"/>
          </p:cNvPicPr>
          <p:nvPr/>
        </p:nvPicPr>
        <p:blipFill>
          <a:blip r:embed="rId2"/>
          <a:stretch>
            <a:fillRect/>
          </a:stretch>
        </p:blipFill>
        <p:spPr>
          <a:xfrm>
            <a:off x="1223850" y="1766429"/>
            <a:ext cx="4425103" cy="2511834"/>
          </a:xfrm>
          <a:prstGeom prst="rect">
            <a:avLst/>
          </a:prstGeom>
        </p:spPr>
      </p:pic>
      <p:sp>
        <p:nvSpPr>
          <p:cNvPr id="117" name="TextBox 116">
            <a:extLst>
              <a:ext uri="{FF2B5EF4-FFF2-40B4-BE49-F238E27FC236}">
                <a16:creationId xmlns:a16="http://schemas.microsoft.com/office/drawing/2014/main" id="{5BB92F25-BC37-7B79-70D6-CAF5B4873A1D}"/>
              </a:ext>
            </a:extLst>
          </p:cNvPr>
          <p:cNvSpPr txBox="1"/>
          <p:nvPr/>
        </p:nvSpPr>
        <p:spPr>
          <a:xfrm rot="16200000">
            <a:off x="-180405" y="2878232"/>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Probability (%)</a:t>
            </a:r>
          </a:p>
        </p:txBody>
      </p:sp>
      <p:sp>
        <p:nvSpPr>
          <p:cNvPr id="118" name="TextBox 117">
            <a:extLst>
              <a:ext uri="{FF2B5EF4-FFF2-40B4-BE49-F238E27FC236}">
                <a16:creationId xmlns:a16="http://schemas.microsoft.com/office/drawing/2014/main" id="{9D4A5EEC-4BE4-D656-D8BF-4AE4A19E75B4}"/>
              </a:ext>
            </a:extLst>
          </p:cNvPr>
          <p:cNvSpPr txBox="1"/>
          <p:nvPr/>
        </p:nvSpPr>
        <p:spPr>
          <a:xfrm>
            <a:off x="1263106"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121" name="TextBox 120">
            <a:extLst>
              <a:ext uri="{FF2B5EF4-FFF2-40B4-BE49-F238E27FC236}">
                <a16:creationId xmlns:a16="http://schemas.microsoft.com/office/drawing/2014/main" id="{38A9F067-A203-BCEC-FA92-04C8A8A6DCFE}"/>
              </a:ext>
            </a:extLst>
          </p:cNvPr>
          <p:cNvSpPr txBox="1"/>
          <p:nvPr/>
        </p:nvSpPr>
        <p:spPr>
          <a:xfrm>
            <a:off x="4014877"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24</a:t>
            </a:r>
          </a:p>
        </p:txBody>
      </p:sp>
      <p:sp>
        <p:nvSpPr>
          <p:cNvPr id="122" name="TextBox 121">
            <a:extLst>
              <a:ext uri="{FF2B5EF4-FFF2-40B4-BE49-F238E27FC236}">
                <a16:creationId xmlns:a16="http://schemas.microsoft.com/office/drawing/2014/main" id="{D2A0C770-475E-7FB3-1E31-72D700ADF8C2}"/>
              </a:ext>
            </a:extLst>
          </p:cNvPr>
          <p:cNvSpPr txBox="1"/>
          <p:nvPr/>
        </p:nvSpPr>
        <p:spPr>
          <a:xfrm>
            <a:off x="3662667"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21</a:t>
            </a:r>
          </a:p>
        </p:txBody>
      </p:sp>
      <p:sp>
        <p:nvSpPr>
          <p:cNvPr id="123" name="TextBox 122">
            <a:extLst>
              <a:ext uri="{FF2B5EF4-FFF2-40B4-BE49-F238E27FC236}">
                <a16:creationId xmlns:a16="http://schemas.microsoft.com/office/drawing/2014/main" id="{5D273E76-02E7-DCC0-B859-66C697154BDD}"/>
              </a:ext>
            </a:extLst>
          </p:cNvPr>
          <p:cNvSpPr txBox="1"/>
          <p:nvPr/>
        </p:nvSpPr>
        <p:spPr>
          <a:xfrm>
            <a:off x="3312327"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124" name="TextBox 123">
            <a:extLst>
              <a:ext uri="{FF2B5EF4-FFF2-40B4-BE49-F238E27FC236}">
                <a16:creationId xmlns:a16="http://schemas.microsoft.com/office/drawing/2014/main" id="{5B72BEFB-E3E3-133D-2CC9-AD7181057EA9}"/>
              </a:ext>
            </a:extLst>
          </p:cNvPr>
          <p:cNvSpPr txBox="1"/>
          <p:nvPr/>
        </p:nvSpPr>
        <p:spPr>
          <a:xfrm>
            <a:off x="2966908"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15</a:t>
            </a:r>
          </a:p>
        </p:txBody>
      </p:sp>
      <p:sp>
        <p:nvSpPr>
          <p:cNvPr id="125" name="TextBox 124">
            <a:extLst>
              <a:ext uri="{FF2B5EF4-FFF2-40B4-BE49-F238E27FC236}">
                <a16:creationId xmlns:a16="http://schemas.microsoft.com/office/drawing/2014/main" id="{EC86FD83-A160-BA82-8B12-D750100F1127}"/>
              </a:ext>
            </a:extLst>
          </p:cNvPr>
          <p:cNvSpPr txBox="1"/>
          <p:nvPr/>
        </p:nvSpPr>
        <p:spPr>
          <a:xfrm>
            <a:off x="2622615"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126" name="TextBox 125">
            <a:extLst>
              <a:ext uri="{FF2B5EF4-FFF2-40B4-BE49-F238E27FC236}">
                <a16:creationId xmlns:a16="http://schemas.microsoft.com/office/drawing/2014/main" id="{C171DB15-C92D-F5F2-78E3-92790BD511A9}"/>
              </a:ext>
            </a:extLst>
          </p:cNvPr>
          <p:cNvSpPr txBox="1"/>
          <p:nvPr/>
        </p:nvSpPr>
        <p:spPr>
          <a:xfrm>
            <a:off x="2314810"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9</a:t>
            </a:r>
          </a:p>
        </p:txBody>
      </p:sp>
      <p:sp>
        <p:nvSpPr>
          <p:cNvPr id="127" name="TextBox 126">
            <a:extLst>
              <a:ext uri="{FF2B5EF4-FFF2-40B4-BE49-F238E27FC236}">
                <a16:creationId xmlns:a16="http://schemas.microsoft.com/office/drawing/2014/main" id="{9308A7B9-B413-8E60-5C15-5D65EC9F5448}"/>
              </a:ext>
            </a:extLst>
          </p:cNvPr>
          <p:cNvSpPr txBox="1"/>
          <p:nvPr/>
        </p:nvSpPr>
        <p:spPr>
          <a:xfrm>
            <a:off x="1971325"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128" name="TextBox 127">
            <a:extLst>
              <a:ext uri="{FF2B5EF4-FFF2-40B4-BE49-F238E27FC236}">
                <a16:creationId xmlns:a16="http://schemas.microsoft.com/office/drawing/2014/main" id="{A8396594-16AD-4F49-7E96-97B157A60AE4}"/>
              </a:ext>
            </a:extLst>
          </p:cNvPr>
          <p:cNvSpPr txBox="1"/>
          <p:nvPr/>
        </p:nvSpPr>
        <p:spPr>
          <a:xfrm>
            <a:off x="1609999"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a:t>
            </a:r>
          </a:p>
        </p:txBody>
      </p:sp>
      <p:sp>
        <p:nvSpPr>
          <p:cNvPr id="129" name="TextBox 128">
            <a:extLst>
              <a:ext uri="{FF2B5EF4-FFF2-40B4-BE49-F238E27FC236}">
                <a16:creationId xmlns:a16="http://schemas.microsoft.com/office/drawing/2014/main" id="{81F9B11E-E1BB-B7E6-9370-3B85347B7CC9}"/>
              </a:ext>
            </a:extLst>
          </p:cNvPr>
          <p:cNvSpPr txBox="1"/>
          <p:nvPr/>
        </p:nvSpPr>
        <p:spPr>
          <a:xfrm>
            <a:off x="5062431"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33</a:t>
            </a:r>
          </a:p>
        </p:txBody>
      </p:sp>
      <p:sp>
        <p:nvSpPr>
          <p:cNvPr id="130" name="TextBox 129">
            <a:extLst>
              <a:ext uri="{FF2B5EF4-FFF2-40B4-BE49-F238E27FC236}">
                <a16:creationId xmlns:a16="http://schemas.microsoft.com/office/drawing/2014/main" id="{D02A8242-6027-D9CB-2F4E-926C1BD43D6A}"/>
              </a:ext>
            </a:extLst>
          </p:cNvPr>
          <p:cNvSpPr txBox="1"/>
          <p:nvPr/>
        </p:nvSpPr>
        <p:spPr>
          <a:xfrm>
            <a:off x="470942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30</a:t>
            </a:r>
          </a:p>
        </p:txBody>
      </p:sp>
      <p:sp>
        <p:nvSpPr>
          <p:cNvPr id="131" name="TextBox 130">
            <a:extLst>
              <a:ext uri="{FF2B5EF4-FFF2-40B4-BE49-F238E27FC236}">
                <a16:creationId xmlns:a16="http://schemas.microsoft.com/office/drawing/2014/main" id="{C5E82CFD-43E4-E03A-841C-1A0F49B6C9C5}"/>
              </a:ext>
            </a:extLst>
          </p:cNvPr>
          <p:cNvSpPr txBox="1"/>
          <p:nvPr/>
        </p:nvSpPr>
        <p:spPr>
          <a:xfrm>
            <a:off x="4373721"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27</a:t>
            </a:r>
          </a:p>
        </p:txBody>
      </p:sp>
      <p:sp>
        <p:nvSpPr>
          <p:cNvPr id="136" name="TextBox 135">
            <a:extLst>
              <a:ext uri="{FF2B5EF4-FFF2-40B4-BE49-F238E27FC236}">
                <a16:creationId xmlns:a16="http://schemas.microsoft.com/office/drawing/2014/main" id="{DB5F816C-BCB9-9FFC-73BA-248424143070}"/>
              </a:ext>
            </a:extLst>
          </p:cNvPr>
          <p:cNvSpPr txBox="1"/>
          <p:nvPr/>
        </p:nvSpPr>
        <p:spPr>
          <a:xfrm>
            <a:off x="994762" y="34878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a:t>
            </a:r>
          </a:p>
        </p:txBody>
      </p:sp>
      <p:sp>
        <p:nvSpPr>
          <p:cNvPr id="145" name="TextBox 144">
            <a:extLst>
              <a:ext uri="{FF2B5EF4-FFF2-40B4-BE49-F238E27FC236}">
                <a16:creationId xmlns:a16="http://schemas.microsoft.com/office/drawing/2014/main" id="{B2A674CF-ED4A-D7BA-A6FF-76A7FCD7A4DE}"/>
              </a:ext>
            </a:extLst>
          </p:cNvPr>
          <p:cNvSpPr txBox="1"/>
          <p:nvPr/>
        </p:nvSpPr>
        <p:spPr>
          <a:xfrm>
            <a:off x="2259257" y="2982759"/>
            <a:ext cx="775853" cy="153888"/>
          </a:xfrm>
          <a:prstGeom prst="rect">
            <a:avLst/>
          </a:prstGeom>
          <a:noFill/>
        </p:spPr>
        <p:txBody>
          <a:bodyPr wrap="none" lIns="0" tIns="0" rIns="0" bIns="0" rtlCol="0">
            <a:spAutoFit/>
          </a:bodyPr>
          <a:lstStyle/>
          <a:p>
            <a:r>
              <a:rPr lang="en-GB" sz="1000" b="1" dirty="0">
                <a:solidFill>
                  <a:srgbClr val="5D8298"/>
                </a:solidFill>
                <a:latin typeface="Arial" panose="020B0604020202020204" pitchFamily="34" charset="0"/>
                <a:ea typeface="Aileron" charset="0"/>
                <a:cs typeface="Arial" panose="020B0604020202020204" pitchFamily="34" charset="0"/>
              </a:rPr>
              <a:t>FOLFIRINOX</a:t>
            </a:r>
          </a:p>
        </p:txBody>
      </p:sp>
      <p:sp>
        <p:nvSpPr>
          <p:cNvPr id="146" name="TextBox 145">
            <a:extLst>
              <a:ext uri="{FF2B5EF4-FFF2-40B4-BE49-F238E27FC236}">
                <a16:creationId xmlns:a16="http://schemas.microsoft.com/office/drawing/2014/main" id="{CBA7F6D9-B0D7-A2F7-5574-842EA4F2824D}"/>
              </a:ext>
            </a:extLst>
          </p:cNvPr>
          <p:cNvSpPr txBox="1"/>
          <p:nvPr/>
        </p:nvSpPr>
        <p:spPr>
          <a:xfrm>
            <a:off x="542861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a:t>
            </a:r>
          </a:p>
        </p:txBody>
      </p:sp>
      <p:sp>
        <p:nvSpPr>
          <p:cNvPr id="227" name="TextBox 226">
            <a:extLst>
              <a:ext uri="{FF2B5EF4-FFF2-40B4-BE49-F238E27FC236}">
                <a16:creationId xmlns:a16="http://schemas.microsoft.com/office/drawing/2014/main" id="{79BFE1EC-21EC-B56C-336E-68C6CAB85763}"/>
              </a:ext>
            </a:extLst>
          </p:cNvPr>
          <p:cNvSpPr txBox="1"/>
          <p:nvPr/>
        </p:nvSpPr>
        <p:spPr>
          <a:xfrm>
            <a:off x="994762" y="28782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228" name="TextBox 227">
            <a:extLst>
              <a:ext uri="{FF2B5EF4-FFF2-40B4-BE49-F238E27FC236}">
                <a16:creationId xmlns:a16="http://schemas.microsoft.com/office/drawing/2014/main" id="{95F400ED-051C-8AD1-0AC3-EBCD1610342B}"/>
              </a:ext>
            </a:extLst>
          </p:cNvPr>
          <p:cNvSpPr txBox="1"/>
          <p:nvPr/>
        </p:nvSpPr>
        <p:spPr>
          <a:xfrm>
            <a:off x="994762" y="22813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75</a:t>
            </a:r>
          </a:p>
        </p:txBody>
      </p:sp>
      <p:sp>
        <p:nvSpPr>
          <p:cNvPr id="229" name="TextBox 228">
            <a:extLst>
              <a:ext uri="{FF2B5EF4-FFF2-40B4-BE49-F238E27FC236}">
                <a16:creationId xmlns:a16="http://schemas.microsoft.com/office/drawing/2014/main" id="{B825E17B-168F-291B-A247-F4DE362075EF}"/>
              </a:ext>
            </a:extLst>
          </p:cNvPr>
          <p:cNvSpPr txBox="1"/>
          <p:nvPr/>
        </p:nvSpPr>
        <p:spPr>
          <a:xfrm>
            <a:off x="909803" y="1687608"/>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230" name="TextBox 229">
            <a:extLst>
              <a:ext uri="{FF2B5EF4-FFF2-40B4-BE49-F238E27FC236}">
                <a16:creationId xmlns:a16="http://schemas.microsoft.com/office/drawing/2014/main" id="{156E34BE-D778-33DC-29BD-80F26CCBFC05}"/>
              </a:ext>
            </a:extLst>
          </p:cNvPr>
          <p:cNvSpPr txBox="1"/>
          <p:nvPr/>
        </p:nvSpPr>
        <p:spPr>
          <a:xfrm>
            <a:off x="1079721" y="4087908"/>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232" name="TextBox 231">
            <a:extLst>
              <a:ext uri="{FF2B5EF4-FFF2-40B4-BE49-F238E27FC236}">
                <a16:creationId xmlns:a16="http://schemas.microsoft.com/office/drawing/2014/main" id="{08EB9936-15F4-29E3-10EB-333C0F81D7AC}"/>
              </a:ext>
            </a:extLst>
          </p:cNvPr>
          <p:cNvSpPr txBox="1"/>
          <p:nvPr/>
        </p:nvSpPr>
        <p:spPr>
          <a:xfrm>
            <a:off x="1391568" y="3958679"/>
            <a:ext cx="766235" cy="153888"/>
          </a:xfrm>
          <a:prstGeom prst="rect">
            <a:avLst/>
          </a:prstGeom>
          <a:noFill/>
        </p:spPr>
        <p:txBody>
          <a:bodyPr wrap="none" lIns="0" tIns="0" rIns="0" bIns="0" rtlCol="0">
            <a:spAutoFit/>
          </a:bodyPr>
          <a:lstStyle/>
          <a:p>
            <a:r>
              <a:rPr lang="en-GB" sz="1000" b="1" dirty="0">
                <a:solidFill>
                  <a:schemeClr val="accent1"/>
                </a:solidFill>
                <a:effectLst/>
                <a:latin typeface="Arial" panose="020B0604020202020204" pitchFamily="34" charset="0"/>
                <a:cs typeface="Arial" panose="020B0604020202020204" pitchFamily="34" charset="0"/>
              </a:rPr>
              <a:t>Gemcitabine</a:t>
            </a:r>
          </a:p>
        </p:txBody>
      </p:sp>
      <p:sp>
        <p:nvSpPr>
          <p:cNvPr id="233" name="TextBox 232">
            <a:extLst>
              <a:ext uri="{FF2B5EF4-FFF2-40B4-BE49-F238E27FC236}">
                <a16:creationId xmlns:a16="http://schemas.microsoft.com/office/drawing/2014/main" id="{C4AA0DC3-5301-285C-D7A2-472E0FB9C9E7}"/>
              </a:ext>
            </a:extLst>
          </p:cNvPr>
          <p:cNvSpPr txBox="1"/>
          <p:nvPr/>
        </p:nvSpPr>
        <p:spPr>
          <a:xfrm>
            <a:off x="3119778" y="1832513"/>
            <a:ext cx="2603340"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Hazard ratio, 0.47 (95% CI, 0.37-0.59)</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P&lt;0.001</a:t>
            </a:r>
          </a:p>
        </p:txBody>
      </p:sp>
      <p:sp>
        <p:nvSpPr>
          <p:cNvPr id="236" name="TextBox 235">
            <a:extLst>
              <a:ext uri="{FF2B5EF4-FFF2-40B4-BE49-F238E27FC236}">
                <a16:creationId xmlns:a16="http://schemas.microsoft.com/office/drawing/2014/main" id="{0510638D-5525-A559-36A1-5C788CFB1D1D}"/>
              </a:ext>
            </a:extLst>
          </p:cNvPr>
          <p:cNvSpPr txBox="1"/>
          <p:nvPr/>
        </p:nvSpPr>
        <p:spPr>
          <a:xfrm>
            <a:off x="6179433" y="4770177"/>
            <a:ext cx="78066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No. at risk</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Gemcitabine</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FOLFIRINOX</a:t>
            </a:r>
          </a:p>
        </p:txBody>
      </p:sp>
      <p:sp>
        <p:nvSpPr>
          <p:cNvPr id="237" name="TextBox 236">
            <a:extLst>
              <a:ext uri="{FF2B5EF4-FFF2-40B4-BE49-F238E27FC236}">
                <a16:creationId xmlns:a16="http://schemas.microsoft.com/office/drawing/2014/main" id="{BD6B9A3D-CC49-F54B-4EF8-A4BCD0AF9719}"/>
              </a:ext>
            </a:extLst>
          </p:cNvPr>
          <p:cNvSpPr txBox="1"/>
          <p:nvPr/>
        </p:nvSpPr>
        <p:spPr>
          <a:xfrm>
            <a:off x="8858547" y="4531290"/>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238" name="TextBox 237">
            <a:extLst>
              <a:ext uri="{FF2B5EF4-FFF2-40B4-BE49-F238E27FC236}">
                <a16:creationId xmlns:a16="http://schemas.microsoft.com/office/drawing/2014/main" id="{9F83362C-70E8-2D0C-8EE9-69FC3B033095}"/>
              </a:ext>
            </a:extLst>
          </p:cNvPr>
          <p:cNvSpPr txBox="1"/>
          <p:nvPr/>
        </p:nvSpPr>
        <p:spPr>
          <a:xfrm>
            <a:off x="10949573"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39" name="TextBox 238">
            <a:extLst>
              <a:ext uri="{FF2B5EF4-FFF2-40B4-BE49-F238E27FC236}">
                <a16:creationId xmlns:a16="http://schemas.microsoft.com/office/drawing/2014/main" id="{3322989E-08BC-4933-9063-05CB7E62E193}"/>
              </a:ext>
            </a:extLst>
          </p:cNvPr>
          <p:cNvSpPr txBox="1"/>
          <p:nvPr/>
        </p:nvSpPr>
        <p:spPr>
          <a:xfrm>
            <a:off x="8092961" y="4908676"/>
            <a:ext cx="141129"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28</a:t>
            </a:r>
          </a:p>
          <a:p>
            <a:pPr algn="r">
              <a:lnSpc>
                <a:spcPct val="90000"/>
              </a:lnSpc>
            </a:pPr>
            <a:r>
              <a:rPr lang="en-GB" sz="1000" dirty="0">
                <a:latin typeface="Arial" panose="020B0604020202020204" pitchFamily="34" charset="0"/>
                <a:ea typeface="Aileron" charset="0"/>
                <a:cs typeface="Arial" panose="020B0604020202020204" pitchFamily="34" charset="0"/>
              </a:rPr>
              <a:t>62</a:t>
            </a:r>
          </a:p>
        </p:txBody>
      </p:sp>
      <p:sp>
        <p:nvSpPr>
          <p:cNvPr id="240" name="TextBox 239">
            <a:extLst>
              <a:ext uri="{FF2B5EF4-FFF2-40B4-BE49-F238E27FC236}">
                <a16:creationId xmlns:a16="http://schemas.microsoft.com/office/drawing/2014/main" id="{ABB6CF4D-B2CD-FA90-B9BC-F6C2716DE82D}"/>
              </a:ext>
            </a:extLst>
          </p:cNvPr>
          <p:cNvSpPr txBox="1"/>
          <p:nvPr/>
        </p:nvSpPr>
        <p:spPr>
          <a:xfrm>
            <a:off x="7518933"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89</a:t>
            </a:r>
          </a:p>
          <a:p>
            <a:pPr algn="r">
              <a:lnSpc>
                <a:spcPct val="90000"/>
              </a:lnSpc>
            </a:pPr>
            <a:r>
              <a:rPr lang="en-GB" sz="1000" dirty="0">
                <a:latin typeface="Arial" panose="020B0604020202020204" pitchFamily="34" charset="0"/>
                <a:ea typeface="Aileron" charset="0"/>
                <a:cs typeface="Arial" panose="020B0604020202020204" pitchFamily="34" charset="0"/>
              </a:rPr>
              <a:t>116</a:t>
            </a:r>
          </a:p>
        </p:txBody>
      </p:sp>
      <p:sp>
        <p:nvSpPr>
          <p:cNvPr id="241" name="TextBox 240">
            <a:extLst>
              <a:ext uri="{FF2B5EF4-FFF2-40B4-BE49-F238E27FC236}">
                <a16:creationId xmlns:a16="http://schemas.microsoft.com/office/drawing/2014/main" id="{9E522EFB-5B6E-9724-1972-97D403B5083D}"/>
              </a:ext>
            </a:extLst>
          </p:cNvPr>
          <p:cNvSpPr txBox="1"/>
          <p:nvPr/>
        </p:nvSpPr>
        <p:spPr>
          <a:xfrm>
            <a:off x="7237345" y="4908676"/>
            <a:ext cx="211660"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134</a:t>
            </a:r>
          </a:p>
          <a:p>
            <a:pPr algn="r">
              <a:lnSpc>
                <a:spcPct val="90000"/>
              </a:lnSpc>
            </a:pPr>
            <a:r>
              <a:rPr lang="en-GB" sz="1000" dirty="0">
                <a:latin typeface="Arial" panose="020B0604020202020204" pitchFamily="34" charset="0"/>
                <a:ea typeface="Aileron" charset="0"/>
                <a:cs typeface="Arial" panose="020B0604020202020204" pitchFamily="34" charset="0"/>
              </a:rPr>
              <a:t>146</a:t>
            </a:r>
          </a:p>
        </p:txBody>
      </p:sp>
      <p:sp>
        <p:nvSpPr>
          <p:cNvPr id="242" name="TextBox 241">
            <a:extLst>
              <a:ext uri="{FF2B5EF4-FFF2-40B4-BE49-F238E27FC236}">
                <a16:creationId xmlns:a16="http://schemas.microsoft.com/office/drawing/2014/main" id="{0197EE50-5A3C-F53D-0F4F-A6CB4BCB1FB4}"/>
              </a:ext>
            </a:extLst>
          </p:cNvPr>
          <p:cNvSpPr txBox="1"/>
          <p:nvPr/>
        </p:nvSpPr>
        <p:spPr>
          <a:xfrm>
            <a:off x="6983272" y="4908676"/>
            <a:ext cx="211596"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171</a:t>
            </a:r>
          </a:p>
          <a:p>
            <a:pPr algn="r">
              <a:lnSpc>
                <a:spcPct val="90000"/>
              </a:lnSpc>
            </a:pPr>
            <a:r>
              <a:rPr lang="en-GB" sz="1000" dirty="0">
                <a:latin typeface="Arial" panose="020B0604020202020204" pitchFamily="34" charset="0"/>
                <a:ea typeface="Aileron" charset="0"/>
                <a:cs typeface="Arial" panose="020B0604020202020204" pitchFamily="34" charset="0"/>
              </a:rPr>
              <a:t>171</a:t>
            </a:r>
          </a:p>
        </p:txBody>
      </p:sp>
      <p:sp>
        <p:nvSpPr>
          <p:cNvPr id="243" name="TextBox 242">
            <a:extLst>
              <a:ext uri="{FF2B5EF4-FFF2-40B4-BE49-F238E27FC236}">
                <a16:creationId xmlns:a16="http://schemas.microsoft.com/office/drawing/2014/main" id="{DA685559-ABF3-CE22-571C-9B3F609C16DC}"/>
              </a:ext>
            </a:extLst>
          </p:cNvPr>
          <p:cNvSpPr txBox="1"/>
          <p:nvPr/>
        </p:nvSpPr>
        <p:spPr>
          <a:xfrm>
            <a:off x="10661109"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44" name="TextBox 243">
            <a:extLst>
              <a:ext uri="{FF2B5EF4-FFF2-40B4-BE49-F238E27FC236}">
                <a16:creationId xmlns:a16="http://schemas.microsoft.com/office/drawing/2014/main" id="{E77A769E-2D60-639F-1933-EBFD9A8DD16D}"/>
              </a:ext>
            </a:extLst>
          </p:cNvPr>
          <p:cNvSpPr txBox="1"/>
          <p:nvPr/>
        </p:nvSpPr>
        <p:spPr>
          <a:xfrm>
            <a:off x="10397584" y="4908676"/>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50" name="TextBox 249">
            <a:extLst>
              <a:ext uri="{FF2B5EF4-FFF2-40B4-BE49-F238E27FC236}">
                <a16:creationId xmlns:a16="http://schemas.microsoft.com/office/drawing/2014/main" id="{E50C702D-77A4-F271-11B3-2E6186F446ED}"/>
              </a:ext>
            </a:extLst>
          </p:cNvPr>
          <p:cNvSpPr txBox="1"/>
          <p:nvPr/>
        </p:nvSpPr>
        <p:spPr>
          <a:xfrm>
            <a:off x="7834498" y="4908676"/>
            <a:ext cx="141129"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48</a:t>
            </a:r>
          </a:p>
          <a:p>
            <a:pPr algn="r">
              <a:lnSpc>
                <a:spcPct val="90000"/>
              </a:lnSpc>
            </a:pPr>
            <a:r>
              <a:rPr lang="en-GB" sz="1000" dirty="0">
                <a:latin typeface="Arial" panose="020B0604020202020204" pitchFamily="34" charset="0"/>
                <a:ea typeface="Aileron" charset="0"/>
                <a:cs typeface="Arial" panose="020B0604020202020204" pitchFamily="34" charset="0"/>
              </a:rPr>
              <a:t>81</a:t>
            </a:r>
          </a:p>
        </p:txBody>
      </p:sp>
      <p:sp>
        <p:nvSpPr>
          <p:cNvPr id="251" name="TextBox 250">
            <a:extLst>
              <a:ext uri="{FF2B5EF4-FFF2-40B4-BE49-F238E27FC236}">
                <a16:creationId xmlns:a16="http://schemas.microsoft.com/office/drawing/2014/main" id="{4B32E25E-73B8-5C0A-5371-0280454A4877}"/>
              </a:ext>
            </a:extLst>
          </p:cNvPr>
          <p:cNvSpPr txBox="1"/>
          <p:nvPr/>
        </p:nvSpPr>
        <p:spPr>
          <a:xfrm rot="16200000">
            <a:off x="5595706" y="2878232"/>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Probability (%)</a:t>
            </a:r>
          </a:p>
        </p:txBody>
      </p:sp>
      <p:pic>
        <p:nvPicPr>
          <p:cNvPr id="274" name="Picture 273" descr="A line graph with blue and orange lines&#10;&#10;Description automatically generated">
            <a:extLst>
              <a:ext uri="{FF2B5EF4-FFF2-40B4-BE49-F238E27FC236}">
                <a16:creationId xmlns:a16="http://schemas.microsoft.com/office/drawing/2014/main" id="{67E63D52-C0D0-4860-1E7E-B9FBBB2AE3DE}"/>
              </a:ext>
            </a:extLst>
          </p:cNvPr>
          <p:cNvPicPr>
            <a:picLocks noChangeAspect="1"/>
          </p:cNvPicPr>
          <p:nvPr/>
        </p:nvPicPr>
        <p:blipFill>
          <a:blip r:embed="rId3"/>
          <a:stretch>
            <a:fillRect/>
          </a:stretch>
        </p:blipFill>
        <p:spPr>
          <a:xfrm>
            <a:off x="6998369" y="1778609"/>
            <a:ext cx="4448556" cy="2496312"/>
          </a:xfrm>
          <a:prstGeom prst="rect">
            <a:avLst/>
          </a:prstGeom>
          <a:solidFill>
            <a:schemeClr val="bg1"/>
          </a:solidFill>
        </p:spPr>
      </p:pic>
      <p:sp>
        <p:nvSpPr>
          <p:cNvPr id="252" name="TextBox 251">
            <a:extLst>
              <a:ext uri="{FF2B5EF4-FFF2-40B4-BE49-F238E27FC236}">
                <a16:creationId xmlns:a16="http://schemas.microsoft.com/office/drawing/2014/main" id="{BE0B28AB-63D5-15E7-E0ED-26CFAA7B1CE6}"/>
              </a:ext>
            </a:extLst>
          </p:cNvPr>
          <p:cNvSpPr txBox="1"/>
          <p:nvPr/>
        </p:nvSpPr>
        <p:spPr>
          <a:xfrm>
            <a:off x="7039217"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253" name="TextBox 252">
            <a:extLst>
              <a:ext uri="{FF2B5EF4-FFF2-40B4-BE49-F238E27FC236}">
                <a16:creationId xmlns:a16="http://schemas.microsoft.com/office/drawing/2014/main" id="{EB821BDB-1013-1DB1-F62B-FB2DD53BBE29}"/>
              </a:ext>
            </a:extLst>
          </p:cNvPr>
          <p:cNvSpPr txBox="1"/>
          <p:nvPr/>
        </p:nvSpPr>
        <p:spPr>
          <a:xfrm>
            <a:off x="920555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24</a:t>
            </a:r>
          </a:p>
        </p:txBody>
      </p:sp>
      <p:sp>
        <p:nvSpPr>
          <p:cNvPr id="254" name="TextBox 253">
            <a:extLst>
              <a:ext uri="{FF2B5EF4-FFF2-40B4-BE49-F238E27FC236}">
                <a16:creationId xmlns:a16="http://schemas.microsoft.com/office/drawing/2014/main" id="{27914634-C176-D90E-8FCE-85F52543E675}"/>
              </a:ext>
            </a:extLst>
          </p:cNvPr>
          <p:cNvSpPr txBox="1"/>
          <p:nvPr/>
        </p:nvSpPr>
        <p:spPr>
          <a:xfrm>
            <a:off x="893538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21</a:t>
            </a:r>
          </a:p>
        </p:txBody>
      </p:sp>
      <p:sp>
        <p:nvSpPr>
          <p:cNvPr id="255" name="TextBox 254">
            <a:extLst>
              <a:ext uri="{FF2B5EF4-FFF2-40B4-BE49-F238E27FC236}">
                <a16:creationId xmlns:a16="http://schemas.microsoft.com/office/drawing/2014/main" id="{832508A1-3A1C-32FB-5D6B-1562CED759D8}"/>
              </a:ext>
            </a:extLst>
          </p:cNvPr>
          <p:cNvSpPr txBox="1"/>
          <p:nvPr/>
        </p:nvSpPr>
        <p:spPr>
          <a:xfrm>
            <a:off x="8642664"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256" name="TextBox 255">
            <a:extLst>
              <a:ext uri="{FF2B5EF4-FFF2-40B4-BE49-F238E27FC236}">
                <a16:creationId xmlns:a16="http://schemas.microsoft.com/office/drawing/2014/main" id="{2E4EF635-7C86-EE36-FAB0-B0CBE7EF43F8}"/>
              </a:ext>
            </a:extLst>
          </p:cNvPr>
          <p:cNvSpPr txBox="1"/>
          <p:nvPr/>
        </p:nvSpPr>
        <p:spPr>
          <a:xfrm>
            <a:off x="8349946"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15</a:t>
            </a:r>
          </a:p>
        </p:txBody>
      </p:sp>
      <p:sp>
        <p:nvSpPr>
          <p:cNvPr id="257" name="TextBox 256">
            <a:extLst>
              <a:ext uri="{FF2B5EF4-FFF2-40B4-BE49-F238E27FC236}">
                <a16:creationId xmlns:a16="http://schemas.microsoft.com/office/drawing/2014/main" id="{F3465DFB-7394-4CB5-3D4A-4B796AFA3999}"/>
              </a:ext>
            </a:extLst>
          </p:cNvPr>
          <p:cNvSpPr txBox="1"/>
          <p:nvPr/>
        </p:nvSpPr>
        <p:spPr>
          <a:xfrm>
            <a:off x="8076062"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258" name="TextBox 257">
            <a:extLst>
              <a:ext uri="{FF2B5EF4-FFF2-40B4-BE49-F238E27FC236}">
                <a16:creationId xmlns:a16="http://schemas.microsoft.com/office/drawing/2014/main" id="{48CA9D0C-BDAE-0967-0FEB-3349BF3DD343}"/>
              </a:ext>
            </a:extLst>
          </p:cNvPr>
          <p:cNvSpPr txBox="1"/>
          <p:nvPr/>
        </p:nvSpPr>
        <p:spPr>
          <a:xfrm>
            <a:off x="7859407"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9</a:t>
            </a:r>
          </a:p>
        </p:txBody>
      </p:sp>
      <p:sp>
        <p:nvSpPr>
          <p:cNvPr id="259" name="TextBox 258">
            <a:extLst>
              <a:ext uri="{FF2B5EF4-FFF2-40B4-BE49-F238E27FC236}">
                <a16:creationId xmlns:a16="http://schemas.microsoft.com/office/drawing/2014/main" id="{9F34E49E-EAD5-3C88-E9CD-A5AE71233198}"/>
              </a:ext>
            </a:extLst>
          </p:cNvPr>
          <p:cNvSpPr txBox="1"/>
          <p:nvPr/>
        </p:nvSpPr>
        <p:spPr>
          <a:xfrm>
            <a:off x="7582251"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260" name="TextBox 259">
            <a:extLst>
              <a:ext uri="{FF2B5EF4-FFF2-40B4-BE49-F238E27FC236}">
                <a16:creationId xmlns:a16="http://schemas.microsoft.com/office/drawing/2014/main" id="{F6EDB7BC-C670-317D-2423-59240538F8CB}"/>
              </a:ext>
            </a:extLst>
          </p:cNvPr>
          <p:cNvSpPr txBox="1"/>
          <p:nvPr/>
        </p:nvSpPr>
        <p:spPr>
          <a:xfrm>
            <a:off x="7308366" y="429722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a:t>
            </a:r>
          </a:p>
        </p:txBody>
      </p:sp>
      <p:sp>
        <p:nvSpPr>
          <p:cNvPr id="261" name="TextBox 260">
            <a:extLst>
              <a:ext uri="{FF2B5EF4-FFF2-40B4-BE49-F238E27FC236}">
                <a16:creationId xmlns:a16="http://schemas.microsoft.com/office/drawing/2014/main" id="{CCBB22AF-F66D-B2FA-295D-EADFDAA1E115}"/>
              </a:ext>
            </a:extLst>
          </p:cNvPr>
          <p:cNvSpPr txBox="1"/>
          <p:nvPr/>
        </p:nvSpPr>
        <p:spPr>
          <a:xfrm>
            <a:off x="10872107"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42</a:t>
            </a:r>
          </a:p>
        </p:txBody>
      </p:sp>
      <p:sp>
        <p:nvSpPr>
          <p:cNvPr id="262" name="TextBox 261">
            <a:extLst>
              <a:ext uri="{FF2B5EF4-FFF2-40B4-BE49-F238E27FC236}">
                <a16:creationId xmlns:a16="http://schemas.microsoft.com/office/drawing/2014/main" id="{EA1BA4D2-1EDA-3215-DD53-B3AB1D31BB1E}"/>
              </a:ext>
            </a:extLst>
          </p:cNvPr>
          <p:cNvSpPr txBox="1"/>
          <p:nvPr/>
        </p:nvSpPr>
        <p:spPr>
          <a:xfrm>
            <a:off x="9760174"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30</a:t>
            </a:r>
          </a:p>
        </p:txBody>
      </p:sp>
      <p:sp>
        <p:nvSpPr>
          <p:cNvPr id="263" name="TextBox 262">
            <a:extLst>
              <a:ext uri="{FF2B5EF4-FFF2-40B4-BE49-F238E27FC236}">
                <a16:creationId xmlns:a16="http://schemas.microsoft.com/office/drawing/2014/main" id="{9847E579-0F87-AE32-F41D-424B0F51BD68}"/>
              </a:ext>
            </a:extLst>
          </p:cNvPr>
          <p:cNvSpPr txBox="1"/>
          <p:nvPr/>
        </p:nvSpPr>
        <p:spPr>
          <a:xfrm>
            <a:off x="9471931" y="4297227"/>
            <a:ext cx="16991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27</a:t>
            </a:r>
          </a:p>
        </p:txBody>
      </p:sp>
      <p:sp>
        <p:nvSpPr>
          <p:cNvPr id="264" name="TextBox 263">
            <a:extLst>
              <a:ext uri="{FF2B5EF4-FFF2-40B4-BE49-F238E27FC236}">
                <a16:creationId xmlns:a16="http://schemas.microsoft.com/office/drawing/2014/main" id="{CAD84542-B678-6BF0-E821-C2464F9EFCCA}"/>
              </a:ext>
            </a:extLst>
          </p:cNvPr>
          <p:cNvSpPr txBox="1"/>
          <p:nvPr/>
        </p:nvSpPr>
        <p:spPr>
          <a:xfrm>
            <a:off x="6770873" y="34878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a:t>
            </a:r>
          </a:p>
        </p:txBody>
      </p:sp>
      <p:sp>
        <p:nvSpPr>
          <p:cNvPr id="265" name="TextBox 264">
            <a:extLst>
              <a:ext uri="{FF2B5EF4-FFF2-40B4-BE49-F238E27FC236}">
                <a16:creationId xmlns:a16="http://schemas.microsoft.com/office/drawing/2014/main" id="{B25A094C-6AB6-7D7E-EE27-EE076D4975E4}"/>
              </a:ext>
            </a:extLst>
          </p:cNvPr>
          <p:cNvSpPr txBox="1"/>
          <p:nvPr/>
        </p:nvSpPr>
        <p:spPr>
          <a:xfrm>
            <a:off x="8339696" y="2982759"/>
            <a:ext cx="775853" cy="153888"/>
          </a:xfrm>
          <a:prstGeom prst="rect">
            <a:avLst/>
          </a:prstGeom>
          <a:noFill/>
        </p:spPr>
        <p:txBody>
          <a:bodyPr wrap="none" lIns="0" tIns="0" rIns="0" bIns="0" rtlCol="0">
            <a:spAutoFit/>
          </a:bodyPr>
          <a:lstStyle/>
          <a:p>
            <a:r>
              <a:rPr lang="en-GB" sz="1000" b="1" dirty="0">
                <a:solidFill>
                  <a:srgbClr val="5D8298"/>
                </a:solidFill>
                <a:latin typeface="Arial" panose="020B0604020202020204" pitchFamily="34" charset="0"/>
                <a:ea typeface="Aileron" charset="0"/>
                <a:cs typeface="Arial" panose="020B0604020202020204" pitchFamily="34" charset="0"/>
              </a:rPr>
              <a:t>FOLFIRINOX</a:t>
            </a:r>
          </a:p>
        </p:txBody>
      </p:sp>
      <p:sp>
        <p:nvSpPr>
          <p:cNvPr id="267" name="TextBox 266">
            <a:extLst>
              <a:ext uri="{FF2B5EF4-FFF2-40B4-BE49-F238E27FC236}">
                <a16:creationId xmlns:a16="http://schemas.microsoft.com/office/drawing/2014/main" id="{8E846372-7D15-0F01-0EF2-6D2C8F47EB04}"/>
              </a:ext>
            </a:extLst>
          </p:cNvPr>
          <p:cNvSpPr txBox="1"/>
          <p:nvPr/>
        </p:nvSpPr>
        <p:spPr>
          <a:xfrm>
            <a:off x="6770873" y="28782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268" name="TextBox 267">
            <a:extLst>
              <a:ext uri="{FF2B5EF4-FFF2-40B4-BE49-F238E27FC236}">
                <a16:creationId xmlns:a16="http://schemas.microsoft.com/office/drawing/2014/main" id="{4B4056D4-9E41-39E8-C9A5-A9F920353113}"/>
              </a:ext>
            </a:extLst>
          </p:cNvPr>
          <p:cNvSpPr txBox="1"/>
          <p:nvPr/>
        </p:nvSpPr>
        <p:spPr>
          <a:xfrm>
            <a:off x="6770873" y="2281333"/>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75</a:t>
            </a:r>
          </a:p>
        </p:txBody>
      </p:sp>
      <p:sp>
        <p:nvSpPr>
          <p:cNvPr id="269" name="TextBox 268">
            <a:extLst>
              <a:ext uri="{FF2B5EF4-FFF2-40B4-BE49-F238E27FC236}">
                <a16:creationId xmlns:a16="http://schemas.microsoft.com/office/drawing/2014/main" id="{A0F99B2D-7E3C-F33A-1A6C-33FB20092F65}"/>
              </a:ext>
            </a:extLst>
          </p:cNvPr>
          <p:cNvSpPr txBox="1"/>
          <p:nvPr/>
        </p:nvSpPr>
        <p:spPr>
          <a:xfrm>
            <a:off x="6685914" y="1687608"/>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270" name="TextBox 269">
            <a:extLst>
              <a:ext uri="{FF2B5EF4-FFF2-40B4-BE49-F238E27FC236}">
                <a16:creationId xmlns:a16="http://schemas.microsoft.com/office/drawing/2014/main" id="{001E7B50-1177-6974-3715-530441E40740}"/>
              </a:ext>
            </a:extLst>
          </p:cNvPr>
          <p:cNvSpPr txBox="1"/>
          <p:nvPr/>
        </p:nvSpPr>
        <p:spPr>
          <a:xfrm>
            <a:off x="6855832" y="4087908"/>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271" name="TextBox 270">
            <a:extLst>
              <a:ext uri="{FF2B5EF4-FFF2-40B4-BE49-F238E27FC236}">
                <a16:creationId xmlns:a16="http://schemas.microsoft.com/office/drawing/2014/main" id="{EFDF2921-C91B-8E00-1553-781D772D7E68}"/>
              </a:ext>
            </a:extLst>
          </p:cNvPr>
          <p:cNvSpPr txBox="1"/>
          <p:nvPr/>
        </p:nvSpPr>
        <p:spPr>
          <a:xfrm>
            <a:off x="7692944" y="3958679"/>
            <a:ext cx="766235" cy="153888"/>
          </a:xfrm>
          <a:prstGeom prst="rect">
            <a:avLst/>
          </a:prstGeom>
          <a:noFill/>
        </p:spPr>
        <p:txBody>
          <a:bodyPr wrap="none" lIns="0" tIns="0" rIns="0" bIns="0" rtlCol="0">
            <a:spAutoFit/>
          </a:bodyPr>
          <a:lstStyle/>
          <a:p>
            <a:r>
              <a:rPr lang="en-GB" sz="1000" b="1" dirty="0">
                <a:solidFill>
                  <a:schemeClr val="accent1"/>
                </a:solidFill>
                <a:effectLst/>
                <a:latin typeface="Arial" panose="020B0604020202020204" pitchFamily="34" charset="0"/>
                <a:cs typeface="Arial" panose="020B0604020202020204" pitchFamily="34" charset="0"/>
              </a:rPr>
              <a:t>Gemcitabine</a:t>
            </a:r>
          </a:p>
        </p:txBody>
      </p:sp>
      <p:sp>
        <p:nvSpPr>
          <p:cNvPr id="272" name="TextBox 271">
            <a:extLst>
              <a:ext uri="{FF2B5EF4-FFF2-40B4-BE49-F238E27FC236}">
                <a16:creationId xmlns:a16="http://schemas.microsoft.com/office/drawing/2014/main" id="{1951445E-A104-781B-DA73-4EBC9083EAB0}"/>
              </a:ext>
            </a:extLst>
          </p:cNvPr>
          <p:cNvSpPr txBox="1"/>
          <p:nvPr/>
        </p:nvSpPr>
        <p:spPr>
          <a:xfrm>
            <a:off x="8245981" y="1832513"/>
            <a:ext cx="2603340"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Hazard ratio, 0.57 (95% CI, 0.45-0.73)</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P&lt;0.001 by stratified log-rank test</a:t>
            </a:r>
          </a:p>
        </p:txBody>
      </p:sp>
      <p:sp>
        <p:nvSpPr>
          <p:cNvPr id="275" name="TextBox 274">
            <a:extLst>
              <a:ext uri="{FF2B5EF4-FFF2-40B4-BE49-F238E27FC236}">
                <a16:creationId xmlns:a16="http://schemas.microsoft.com/office/drawing/2014/main" id="{1CC81074-793A-E195-96DB-9C4A2DAD709C}"/>
              </a:ext>
            </a:extLst>
          </p:cNvPr>
          <p:cNvSpPr txBox="1"/>
          <p:nvPr/>
        </p:nvSpPr>
        <p:spPr>
          <a:xfrm>
            <a:off x="10026875"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33</a:t>
            </a:r>
          </a:p>
        </p:txBody>
      </p:sp>
      <p:sp>
        <p:nvSpPr>
          <p:cNvPr id="276" name="TextBox 275">
            <a:extLst>
              <a:ext uri="{FF2B5EF4-FFF2-40B4-BE49-F238E27FC236}">
                <a16:creationId xmlns:a16="http://schemas.microsoft.com/office/drawing/2014/main" id="{4238D000-57F9-5DA0-F537-4F893301DEB0}"/>
              </a:ext>
            </a:extLst>
          </p:cNvPr>
          <p:cNvSpPr txBox="1"/>
          <p:nvPr/>
        </p:nvSpPr>
        <p:spPr>
          <a:xfrm>
            <a:off x="10312625"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a:t>
            </a:r>
          </a:p>
        </p:txBody>
      </p:sp>
      <p:sp>
        <p:nvSpPr>
          <p:cNvPr id="277" name="TextBox 276">
            <a:extLst>
              <a:ext uri="{FF2B5EF4-FFF2-40B4-BE49-F238E27FC236}">
                <a16:creationId xmlns:a16="http://schemas.microsoft.com/office/drawing/2014/main" id="{E3022EE6-8F0D-0722-D9C0-D2FB6CF53D44}"/>
              </a:ext>
            </a:extLst>
          </p:cNvPr>
          <p:cNvSpPr txBox="1"/>
          <p:nvPr/>
        </p:nvSpPr>
        <p:spPr>
          <a:xfrm>
            <a:off x="10576150" y="429722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39</a:t>
            </a:r>
          </a:p>
        </p:txBody>
      </p:sp>
      <p:sp>
        <p:nvSpPr>
          <p:cNvPr id="278" name="TextBox 277">
            <a:extLst>
              <a:ext uri="{FF2B5EF4-FFF2-40B4-BE49-F238E27FC236}">
                <a16:creationId xmlns:a16="http://schemas.microsoft.com/office/drawing/2014/main" id="{4A34B68F-6A04-703E-F3E2-8CDC7D2348E0}"/>
              </a:ext>
            </a:extLst>
          </p:cNvPr>
          <p:cNvSpPr txBox="1"/>
          <p:nvPr/>
        </p:nvSpPr>
        <p:spPr>
          <a:xfrm>
            <a:off x="10113275"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279" name="TextBox 278">
            <a:extLst>
              <a:ext uri="{FF2B5EF4-FFF2-40B4-BE49-F238E27FC236}">
                <a16:creationId xmlns:a16="http://schemas.microsoft.com/office/drawing/2014/main" id="{62370F5F-F080-106F-2F36-8B2F6EDC43F5}"/>
              </a:ext>
            </a:extLst>
          </p:cNvPr>
          <p:cNvSpPr txBox="1"/>
          <p:nvPr/>
        </p:nvSpPr>
        <p:spPr>
          <a:xfrm>
            <a:off x="9821281"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a:p>
            <a:pPr algn="ctr">
              <a:lnSpc>
                <a:spcPct val="90000"/>
              </a:lnSpc>
            </a:pPr>
            <a:r>
              <a:rPr lang="en-GB" sz="1000" dirty="0">
                <a:latin typeface="Arial" panose="020B0604020202020204" pitchFamily="34" charset="0"/>
                <a:ea typeface="Aileron" charset="0"/>
                <a:cs typeface="Arial" panose="020B0604020202020204" pitchFamily="34" charset="0"/>
              </a:rPr>
              <a:t>3</a:t>
            </a:r>
          </a:p>
        </p:txBody>
      </p:sp>
      <p:sp>
        <p:nvSpPr>
          <p:cNvPr id="280" name="TextBox 279">
            <a:extLst>
              <a:ext uri="{FF2B5EF4-FFF2-40B4-BE49-F238E27FC236}">
                <a16:creationId xmlns:a16="http://schemas.microsoft.com/office/drawing/2014/main" id="{4C2048E4-652A-BA4C-E26C-4F9A7D870B45}"/>
              </a:ext>
            </a:extLst>
          </p:cNvPr>
          <p:cNvSpPr txBox="1"/>
          <p:nvPr/>
        </p:nvSpPr>
        <p:spPr>
          <a:xfrm>
            <a:off x="9560024"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5</a:t>
            </a:r>
          </a:p>
        </p:txBody>
      </p:sp>
      <p:sp>
        <p:nvSpPr>
          <p:cNvPr id="281" name="TextBox 280">
            <a:extLst>
              <a:ext uri="{FF2B5EF4-FFF2-40B4-BE49-F238E27FC236}">
                <a16:creationId xmlns:a16="http://schemas.microsoft.com/office/drawing/2014/main" id="{0FB96557-63F1-E687-EFBC-6FBEFEF483E7}"/>
              </a:ext>
            </a:extLst>
          </p:cNvPr>
          <p:cNvSpPr txBox="1"/>
          <p:nvPr/>
        </p:nvSpPr>
        <p:spPr>
          <a:xfrm>
            <a:off x="9252663" y="4908676"/>
            <a:ext cx="70532"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a:t>
            </a:r>
          </a:p>
          <a:p>
            <a:pPr algn="ctr">
              <a:lnSpc>
                <a:spcPct val="90000"/>
              </a:lnSpc>
            </a:pPr>
            <a:r>
              <a:rPr lang="en-GB" sz="1000" dirty="0">
                <a:latin typeface="Arial" panose="020B0604020202020204" pitchFamily="34" charset="0"/>
                <a:ea typeface="Aileron" charset="0"/>
                <a:cs typeface="Arial" panose="020B0604020202020204" pitchFamily="34" charset="0"/>
              </a:rPr>
              <a:t>9</a:t>
            </a:r>
          </a:p>
        </p:txBody>
      </p:sp>
      <p:sp>
        <p:nvSpPr>
          <p:cNvPr id="282" name="TextBox 281">
            <a:extLst>
              <a:ext uri="{FF2B5EF4-FFF2-40B4-BE49-F238E27FC236}">
                <a16:creationId xmlns:a16="http://schemas.microsoft.com/office/drawing/2014/main" id="{F04E3526-A7CC-33A1-6BF4-4937AEBAF08C}"/>
              </a:ext>
            </a:extLst>
          </p:cNvPr>
          <p:cNvSpPr txBox="1"/>
          <p:nvPr/>
        </p:nvSpPr>
        <p:spPr>
          <a:xfrm>
            <a:off x="8935382" y="4908676"/>
            <a:ext cx="167990" cy="276999"/>
          </a:xfrm>
          <a:prstGeom prst="rect">
            <a:avLst/>
          </a:prstGeom>
          <a:noFill/>
        </p:spPr>
        <p:txBody>
          <a:bodyPr wrap="squar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6</a:t>
            </a:r>
          </a:p>
          <a:p>
            <a:pPr algn="r">
              <a:lnSpc>
                <a:spcPct val="90000"/>
              </a:lnSpc>
            </a:pPr>
            <a:r>
              <a:rPr lang="en-GB" sz="1000" dirty="0">
                <a:latin typeface="Arial" panose="020B0604020202020204" pitchFamily="34" charset="0"/>
                <a:ea typeface="Aileron" charset="0"/>
                <a:cs typeface="Arial" panose="020B0604020202020204" pitchFamily="34" charset="0"/>
              </a:rPr>
              <a:t>13</a:t>
            </a:r>
          </a:p>
        </p:txBody>
      </p:sp>
      <p:sp>
        <p:nvSpPr>
          <p:cNvPr id="283" name="TextBox 282">
            <a:extLst>
              <a:ext uri="{FF2B5EF4-FFF2-40B4-BE49-F238E27FC236}">
                <a16:creationId xmlns:a16="http://schemas.microsoft.com/office/drawing/2014/main" id="{EE4A6CBE-A6E2-229C-CFBC-4A88F55BEAC0}"/>
              </a:ext>
            </a:extLst>
          </p:cNvPr>
          <p:cNvSpPr txBox="1"/>
          <p:nvPr/>
        </p:nvSpPr>
        <p:spPr>
          <a:xfrm>
            <a:off x="8669079" y="4908676"/>
            <a:ext cx="141064" cy="276999"/>
          </a:xfrm>
          <a:prstGeom prst="rect">
            <a:avLst/>
          </a:prstGeom>
          <a:noFill/>
        </p:spPr>
        <p:txBody>
          <a:bodyPr wrap="squar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7</a:t>
            </a:r>
          </a:p>
          <a:p>
            <a:pPr algn="r">
              <a:lnSpc>
                <a:spcPct val="90000"/>
              </a:lnSpc>
            </a:pPr>
            <a:r>
              <a:rPr lang="en-GB" sz="1000" dirty="0">
                <a:latin typeface="Arial" panose="020B0604020202020204" pitchFamily="34" charset="0"/>
                <a:ea typeface="Aileron" charset="0"/>
                <a:cs typeface="Arial" panose="020B0604020202020204" pitchFamily="34" charset="0"/>
              </a:rPr>
              <a:t>20</a:t>
            </a:r>
          </a:p>
        </p:txBody>
      </p:sp>
      <p:sp>
        <p:nvSpPr>
          <p:cNvPr id="284" name="TextBox 283">
            <a:extLst>
              <a:ext uri="{FF2B5EF4-FFF2-40B4-BE49-F238E27FC236}">
                <a16:creationId xmlns:a16="http://schemas.microsoft.com/office/drawing/2014/main" id="{475B72F9-DC78-08C7-B34D-B1A52CBB2564}"/>
              </a:ext>
            </a:extLst>
          </p:cNvPr>
          <p:cNvSpPr txBox="1"/>
          <p:nvPr/>
        </p:nvSpPr>
        <p:spPr>
          <a:xfrm>
            <a:off x="8377270" y="4908676"/>
            <a:ext cx="141129" cy="276999"/>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14</a:t>
            </a:r>
          </a:p>
          <a:p>
            <a:pPr algn="r">
              <a:lnSpc>
                <a:spcPct val="90000"/>
              </a:lnSpc>
            </a:pPr>
            <a:r>
              <a:rPr lang="en-GB" sz="1000" dirty="0">
                <a:latin typeface="Arial" panose="020B0604020202020204" pitchFamily="34" charset="0"/>
                <a:ea typeface="Aileron" charset="0"/>
                <a:cs typeface="Arial" panose="020B0604020202020204" pitchFamily="34" charset="0"/>
              </a:rPr>
              <a:t>34</a:t>
            </a:r>
          </a:p>
        </p:txBody>
      </p:sp>
      <p:sp>
        <p:nvSpPr>
          <p:cNvPr id="290" name="Text Placeholder 5">
            <a:extLst>
              <a:ext uri="{FF2B5EF4-FFF2-40B4-BE49-F238E27FC236}">
                <a16:creationId xmlns:a16="http://schemas.microsoft.com/office/drawing/2014/main" id="{070637D0-C34B-7120-A43A-179F7C2CF394}"/>
              </a:ext>
            </a:extLst>
          </p:cNvPr>
          <p:cNvSpPr txBox="1">
            <a:spLocks/>
          </p:cNvSpPr>
          <p:nvPr/>
        </p:nvSpPr>
        <p:spPr>
          <a:xfrm>
            <a:off x="6180524" y="1214439"/>
            <a:ext cx="4694312" cy="357578"/>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overall survival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7E3C97F-A305-C5FA-DD9D-248B8FBB5669}"/>
              </a:ext>
            </a:extLst>
          </p:cNvPr>
          <p:cNvSpPr>
            <a:spLocks noGrp="1"/>
          </p:cNvSpPr>
          <p:nvPr>
            <p:ph type="body" idx="1"/>
          </p:nvPr>
        </p:nvSpPr>
        <p:spPr>
          <a:xfrm>
            <a:off x="609600" y="868521"/>
            <a:ext cx="10972800" cy="702470"/>
          </a:xfrm>
        </p:spPr>
        <p:txBody>
          <a:bodyPr/>
          <a:lstStyle/>
          <a:p>
            <a:r>
              <a:rPr lang="en-US" dirty="0"/>
              <a:t>MOST COMMON GRADE 3 OR 4 ADVERSE EVENTS OCCURRING IN MORE THAN 5% OF PATIENTS IN THE SAFETY </a:t>
            </a:r>
            <a:r>
              <a:rPr lang="en-US" dirty="0" err="1"/>
              <a:t>POPULATION</a:t>
            </a:r>
            <a:r>
              <a:rPr lang="en-US" cap="none" baseline="30000" dirty="0" err="1"/>
              <a:t>a</a:t>
            </a:r>
            <a:endParaRPr lang="en-US" cap="none" baseline="30000" dirty="0"/>
          </a:p>
        </p:txBody>
      </p:sp>
      <p:sp>
        <p:nvSpPr>
          <p:cNvPr id="7" name="Title 6">
            <a:extLst>
              <a:ext uri="{FF2B5EF4-FFF2-40B4-BE49-F238E27FC236}">
                <a16:creationId xmlns:a16="http://schemas.microsoft.com/office/drawing/2014/main" id="{1D1B0708-2194-15E8-235D-F85E62B5828E}"/>
              </a:ext>
            </a:extLst>
          </p:cNvPr>
          <p:cNvSpPr>
            <a:spLocks noGrp="1"/>
          </p:cNvSpPr>
          <p:nvPr>
            <p:ph type="title"/>
          </p:nvPr>
        </p:nvSpPr>
        <p:spPr/>
        <p:txBody>
          <a:bodyPr/>
          <a:lstStyle/>
          <a:p>
            <a:r>
              <a:rPr lang="en-US" altLang="en-US" dirty="0"/>
              <a:t>PRODIGE4/ACCORD11: SAFETY</a:t>
            </a:r>
            <a:endParaRPr lang="en-GB" dirty="0"/>
          </a:p>
        </p:txBody>
      </p:sp>
      <p:graphicFrame>
        <p:nvGraphicFramePr>
          <p:cNvPr id="20" name="Content Placeholder 19">
            <a:extLst>
              <a:ext uri="{FF2B5EF4-FFF2-40B4-BE49-F238E27FC236}">
                <a16:creationId xmlns:a16="http://schemas.microsoft.com/office/drawing/2014/main" id="{1FA10B84-0A5B-8115-896A-F9E271D64A16}"/>
              </a:ext>
            </a:extLst>
          </p:cNvPr>
          <p:cNvGraphicFramePr>
            <a:graphicFrameLocks noGrp="1"/>
          </p:cNvGraphicFramePr>
          <p:nvPr>
            <p:ph sz="quarter" idx="14"/>
            <p:extLst>
              <p:ext uri="{D42A27DB-BD31-4B8C-83A1-F6EECF244321}">
                <p14:modId xmlns:p14="http://schemas.microsoft.com/office/powerpoint/2010/main" val="3090534074"/>
              </p:ext>
            </p:extLst>
          </p:nvPr>
        </p:nvGraphicFramePr>
        <p:xfrm>
          <a:off x="619124" y="1775356"/>
          <a:ext cx="10972801" cy="3893554"/>
        </p:xfrm>
        <a:graphic>
          <a:graphicData uri="http://schemas.openxmlformats.org/drawingml/2006/table">
            <a:tbl>
              <a:tblPr firstRow="1" bandRow="1">
                <a:tableStyleId>{5C22544A-7EE6-4342-B048-85BDC9FD1C3A}</a:tableStyleId>
              </a:tblPr>
              <a:tblGrid>
                <a:gridCol w="3964708">
                  <a:extLst>
                    <a:ext uri="{9D8B030D-6E8A-4147-A177-3AD203B41FA5}">
                      <a16:colId xmlns:a16="http://schemas.microsoft.com/office/drawing/2014/main" val="2856908041"/>
                    </a:ext>
                  </a:extLst>
                </a:gridCol>
                <a:gridCol w="2336031">
                  <a:extLst>
                    <a:ext uri="{9D8B030D-6E8A-4147-A177-3AD203B41FA5}">
                      <a16:colId xmlns:a16="http://schemas.microsoft.com/office/drawing/2014/main" val="4199128269"/>
                    </a:ext>
                  </a:extLst>
                </a:gridCol>
                <a:gridCol w="2336031">
                  <a:extLst>
                    <a:ext uri="{9D8B030D-6E8A-4147-A177-3AD203B41FA5}">
                      <a16:colId xmlns:a16="http://schemas.microsoft.com/office/drawing/2014/main" val="768177678"/>
                    </a:ext>
                  </a:extLst>
                </a:gridCol>
                <a:gridCol w="2336031">
                  <a:extLst>
                    <a:ext uri="{9D8B030D-6E8A-4147-A177-3AD203B41FA5}">
                      <a16:colId xmlns:a16="http://schemas.microsoft.com/office/drawing/2014/main" val="3676838881"/>
                    </a:ext>
                  </a:extLst>
                </a:gridCol>
              </a:tblGrid>
              <a:tr h="483142">
                <a:tc>
                  <a:txBody>
                    <a:bodyPr/>
                    <a:lstStyle/>
                    <a:p>
                      <a:r>
                        <a:rPr lang="en-GB" sz="1200" dirty="0">
                          <a:latin typeface="Arial" panose="020B0604020202020204" pitchFamily="34" charset="0"/>
                          <a:cs typeface="Arial" panose="020B0604020202020204" pitchFamily="34" charset="0"/>
                        </a:rPr>
                        <a:t>Event</a:t>
                      </a:r>
                    </a:p>
                  </a:txBody>
                  <a:tcP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FOLFIRINOX</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(N=171)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Gemcitabine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(N=171)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P value</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875339"/>
                  </a:ext>
                </a:extLst>
              </a:tr>
              <a:tr h="284201">
                <a:tc gridSpan="4">
                  <a:txBody>
                    <a:bodyPr/>
                    <a:lstStyle/>
                    <a:p>
                      <a:r>
                        <a:rPr lang="en-GB" sz="1200" b="1" dirty="0">
                          <a:latin typeface="Arial" panose="020B0604020202020204" pitchFamily="34" charset="0"/>
                          <a:cs typeface="Arial" panose="020B0604020202020204" pitchFamily="34" charset="0"/>
                        </a:rPr>
                        <a:t>Hematologic, n/N (%)</a:t>
                      </a:r>
                    </a:p>
                  </a:txBody>
                  <a:tcPr>
                    <a:lnT w="38100" cap="flat" cmpd="sng" algn="ctr">
                      <a:solidFill>
                        <a:schemeClr val="bg1"/>
                      </a:solidFill>
                      <a:prstDash val="solid"/>
                      <a:round/>
                      <a:headEnd type="none" w="med" len="med"/>
                      <a:tailEnd type="none" w="med" len="med"/>
                    </a:lnT>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3910771"/>
                  </a:ext>
                </a:extLst>
              </a:tr>
              <a:tr h="284201">
                <a:tc>
                  <a:txBody>
                    <a:bodyPr/>
                    <a:lstStyle/>
                    <a:p>
                      <a:pPr marL="0" indent="185738">
                        <a:tabLst/>
                      </a:pPr>
                      <a:r>
                        <a:rPr lang="en-GB" sz="1200" dirty="0">
                          <a:latin typeface="Arial" panose="020B0604020202020204" pitchFamily="34" charset="0"/>
                          <a:cs typeface="Arial" panose="020B0604020202020204" pitchFamily="34" charset="0"/>
                        </a:rPr>
                        <a:t>Neutropenia</a:t>
                      </a:r>
                    </a:p>
                  </a:txBody>
                  <a:tcPr/>
                </a:tc>
                <a:tc>
                  <a:txBody>
                    <a:bodyPr/>
                    <a:lstStyle/>
                    <a:p>
                      <a:pPr algn="ctr"/>
                      <a:r>
                        <a:rPr lang="en-GB" sz="1200">
                          <a:latin typeface="Arial" panose="020B0604020202020204" pitchFamily="34" charset="0"/>
                          <a:cs typeface="Arial" panose="020B0604020202020204" pitchFamily="34" charset="0"/>
                        </a:rPr>
                        <a:t>75/164 (47.5)</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35/167 (21.0)</a:t>
                      </a:r>
                    </a:p>
                  </a:txBody>
                  <a:tcPr/>
                </a:tc>
                <a:tc>
                  <a:txBody>
                    <a:bodyPr/>
                    <a:lstStyle/>
                    <a:p>
                      <a:pPr algn="ctr"/>
                      <a:r>
                        <a:rPr lang="en-GB" sz="1200">
                          <a:latin typeface="Arial" panose="020B0604020202020204" pitchFamily="34" charset="0"/>
                          <a:cs typeface="Arial" panose="020B0604020202020204" pitchFamily="34" charset="0"/>
                        </a:rPr>
                        <a:t>&lt;0.001</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1491026"/>
                  </a:ext>
                </a:extLst>
              </a:tr>
              <a:tr h="284201">
                <a:tc>
                  <a:txBody>
                    <a:bodyPr/>
                    <a:lstStyle/>
                    <a:p>
                      <a:pPr marL="0" indent="185738">
                        <a:tabLst/>
                      </a:pPr>
                      <a:r>
                        <a:rPr lang="en-GB" sz="1200">
                          <a:latin typeface="Arial" panose="020B0604020202020204" pitchFamily="34" charset="0"/>
                          <a:cs typeface="Arial" panose="020B0604020202020204" pitchFamily="34" charset="0"/>
                        </a:rPr>
                        <a:t>Febrile neutropenia</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9/166 (5.4)</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2/169 (1.2)</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0.03</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7565490"/>
                  </a:ext>
                </a:extLst>
              </a:tr>
              <a:tr h="284201">
                <a:tc>
                  <a:txBody>
                    <a:bodyPr/>
                    <a:lstStyle/>
                    <a:p>
                      <a:pPr marL="0" indent="185738">
                        <a:tabLst/>
                      </a:pPr>
                      <a:r>
                        <a:rPr lang="en-GB" sz="1200" dirty="0">
                          <a:latin typeface="Arial" panose="020B0604020202020204" pitchFamily="34" charset="0"/>
                          <a:cs typeface="Arial" panose="020B0604020202020204" pitchFamily="34" charset="0"/>
                        </a:rPr>
                        <a:t>Thrombocytopenia</a:t>
                      </a:r>
                    </a:p>
                  </a:txBody>
                  <a:tcPr/>
                </a:tc>
                <a:tc>
                  <a:txBody>
                    <a:bodyPr/>
                    <a:lstStyle/>
                    <a:p>
                      <a:pPr algn="ctr"/>
                      <a:r>
                        <a:rPr lang="en-GB" sz="1200">
                          <a:latin typeface="Arial" panose="020B0604020202020204" pitchFamily="34" charset="0"/>
                          <a:cs typeface="Arial" panose="020B0604020202020204" pitchFamily="34" charset="0"/>
                        </a:rPr>
                        <a:t>15/165 (9.1)</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6/168 (3.6)</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2538246168"/>
                  </a:ext>
                </a:extLst>
              </a:tr>
              <a:tr h="284201">
                <a:tc>
                  <a:txBody>
                    <a:bodyPr/>
                    <a:lstStyle/>
                    <a:p>
                      <a:pPr marL="0" indent="185738">
                        <a:tabLst/>
                      </a:pPr>
                      <a:r>
                        <a:rPr lang="en-GB" sz="1200" dirty="0">
                          <a:latin typeface="Arial" panose="020B0604020202020204" pitchFamily="34" charset="0"/>
                          <a:cs typeface="Arial" panose="020B0604020202020204" pitchFamily="34" charset="0"/>
                        </a:rPr>
                        <a:t>Anaemia</a:t>
                      </a:r>
                    </a:p>
                  </a:txBody>
                  <a:tcPr/>
                </a:tc>
                <a:tc>
                  <a:txBody>
                    <a:bodyPr/>
                    <a:lstStyle/>
                    <a:p>
                      <a:pPr algn="ctr"/>
                      <a:r>
                        <a:rPr lang="en-GB" sz="1200">
                          <a:latin typeface="Arial" panose="020B0604020202020204" pitchFamily="34" charset="0"/>
                          <a:cs typeface="Arial" panose="020B0604020202020204" pitchFamily="34" charset="0"/>
                        </a:rPr>
                        <a:t>13/166 (7.8)</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10/168 (6.0)</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a:latin typeface="Arial" panose="020B0604020202020204" pitchFamily="34" charset="0"/>
                          <a:cs typeface="Arial" panose="020B0604020202020204" pitchFamily="34" charset="0"/>
                        </a:rPr>
                        <a:t>NS</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39441"/>
                  </a:ext>
                </a:extLst>
              </a:tr>
              <a:tr h="284201">
                <a:tc gridSpan="4">
                  <a:txBody>
                    <a:bodyPr/>
                    <a:lstStyle/>
                    <a:p>
                      <a:r>
                        <a:rPr lang="en-GB" sz="1200" b="1" dirty="0">
                          <a:latin typeface="Arial" panose="020B0604020202020204" pitchFamily="34" charset="0"/>
                          <a:cs typeface="Arial" panose="020B0604020202020204" pitchFamily="34" charset="0"/>
                        </a:rPr>
                        <a:t>Non-hematologic, n/N (%)</a:t>
                      </a: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tc hMerge="1">
                  <a:txBody>
                    <a:bodyPr/>
                    <a:lstStyle/>
                    <a:p>
                      <a:pPr algn="ct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0217490"/>
                  </a:ext>
                </a:extLst>
              </a:tr>
              <a:tr h="284201">
                <a:tc>
                  <a:txBody>
                    <a:bodyPr/>
                    <a:lstStyle/>
                    <a:p>
                      <a:pPr marL="0" indent="185738">
                        <a:tabLst/>
                      </a:pPr>
                      <a:r>
                        <a:rPr lang="en-GB" sz="1200" dirty="0">
                          <a:latin typeface="Arial" panose="020B0604020202020204" pitchFamily="34" charset="0"/>
                          <a:cs typeface="Arial" panose="020B0604020202020204" pitchFamily="34" charset="0"/>
                        </a:rPr>
                        <a:t>Fatigue</a:t>
                      </a:r>
                    </a:p>
                  </a:txBody>
                  <a:tcPr/>
                </a:tc>
                <a:tc>
                  <a:txBody>
                    <a:bodyPr/>
                    <a:lstStyle/>
                    <a:p>
                      <a:pPr algn="ctr"/>
                      <a:r>
                        <a:rPr lang="en-GB" sz="1200" dirty="0">
                          <a:latin typeface="Arial" panose="020B0604020202020204" pitchFamily="34" charset="0"/>
                          <a:cs typeface="Arial" panose="020B0604020202020204" pitchFamily="34" charset="0"/>
                        </a:rPr>
                        <a:t>39/165 (23.6)</a:t>
                      </a:r>
                    </a:p>
                  </a:txBody>
                  <a:tcPr/>
                </a:tc>
                <a:tc>
                  <a:txBody>
                    <a:bodyPr/>
                    <a:lstStyle/>
                    <a:p>
                      <a:pPr algn="ctr"/>
                      <a:r>
                        <a:rPr lang="en-GB" sz="1200" dirty="0">
                          <a:latin typeface="Arial" panose="020B0604020202020204" pitchFamily="34" charset="0"/>
                          <a:cs typeface="Arial" panose="020B0604020202020204" pitchFamily="34" charset="0"/>
                        </a:rPr>
                        <a:t>30/169 (17.8)</a:t>
                      </a:r>
                    </a:p>
                  </a:txBody>
                  <a:tcPr/>
                </a:tc>
                <a:tc>
                  <a:txBody>
                    <a:bodyPr/>
                    <a:lstStyle/>
                    <a:p>
                      <a:pPr algn="ctr"/>
                      <a:r>
                        <a:rPr lang="en-GB" sz="1200" dirty="0">
                          <a:latin typeface="Arial" panose="020B0604020202020204" pitchFamily="34" charset="0"/>
                          <a:cs typeface="Arial" panose="020B0604020202020204" pitchFamily="34" charset="0"/>
                        </a:rPr>
                        <a:t>NS</a:t>
                      </a:r>
                    </a:p>
                  </a:txBody>
                  <a:tcPr/>
                </a:tc>
                <a:extLst>
                  <a:ext uri="{0D108BD9-81ED-4DB2-BD59-A6C34878D82A}">
                    <a16:rowId xmlns:a16="http://schemas.microsoft.com/office/drawing/2014/main" val="3400905860"/>
                  </a:ext>
                </a:extLst>
              </a:tr>
              <a:tr h="284201">
                <a:tc>
                  <a:txBody>
                    <a:bodyPr/>
                    <a:lstStyle/>
                    <a:p>
                      <a:pPr marL="0" indent="185738">
                        <a:tabLst/>
                      </a:pPr>
                      <a:r>
                        <a:rPr lang="en-GB" sz="1200" dirty="0">
                          <a:latin typeface="Arial" panose="020B0604020202020204" pitchFamily="34" charset="0"/>
                          <a:cs typeface="Arial" panose="020B0604020202020204" pitchFamily="34" charset="0"/>
                        </a:rPr>
                        <a:t>Vomiting</a:t>
                      </a:r>
                    </a:p>
                  </a:txBody>
                  <a:tcPr/>
                </a:tc>
                <a:tc>
                  <a:txBody>
                    <a:bodyPr/>
                    <a:lstStyle/>
                    <a:p>
                      <a:pPr algn="ctr"/>
                      <a:r>
                        <a:rPr lang="en-GB" sz="1200" dirty="0">
                          <a:latin typeface="Arial" panose="020B0604020202020204" pitchFamily="34" charset="0"/>
                          <a:cs typeface="Arial" panose="020B0604020202020204" pitchFamily="34" charset="0"/>
                        </a:rPr>
                        <a:t>24/166 (14.5)</a:t>
                      </a:r>
                    </a:p>
                  </a:txBody>
                  <a:tcPr/>
                </a:tc>
                <a:tc>
                  <a:txBody>
                    <a:bodyPr/>
                    <a:lstStyle/>
                    <a:p>
                      <a:pPr algn="ctr"/>
                      <a:r>
                        <a:rPr lang="en-GB" sz="1200" dirty="0">
                          <a:latin typeface="Arial" panose="020B0604020202020204" pitchFamily="34" charset="0"/>
                          <a:cs typeface="Arial" panose="020B0604020202020204" pitchFamily="34" charset="0"/>
                        </a:rPr>
                        <a:t>14/169 (8.3)</a:t>
                      </a:r>
                    </a:p>
                  </a:txBody>
                  <a:tcPr/>
                </a:tc>
                <a:tc>
                  <a:txBody>
                    <a:bodyPr/>
                    <a:lstStyle/>
                    <a:p>
                      <a:pPr algn="ctr"/>
                      <a:r>
                        <a:rPr lang="en-GB" sz="1200" dirty="0">
                          <a:latin typeface="Arial" panose="020B0604020202020204" pitchFamily="34" charset="0"/>
                          <a:cs typeface="Arial" panose="020B0604020202020204" pitchFamily="34" charset="0"/>
                        </a:rPr>
                        <a:t>NS</a:t>
                      </a:r>
                    </a:p>
                  </a:txBody>
                  <a:tcPr/>
                </a:tc>
                <a:extLst>
                  <a:ext uri="{0D108BD9-81ED-4DB2-BD59-A6C34878D82A}">
                    <a16:rowId xmlns:a16="http://schemas.microsoft.com/office/drawing/2014/main" val="2383453299"/>
                  </a:ext>
                </a:extLst>
              </a:tr>
              <a:tr h="284201">
                <a:tc>
                  <a:txBody>
                    <a:bodyPr/>
                    <a:lstStyle/>
                    <a:p>
                      <a:pPr marL="0" indent="185738">
                        <a:tabLst/>
                      </a:pPr>
                      <a:r>
                        <a:rPr lang="en-GB" sz="1200" dirty="0">
                          <a:latin typeface="Arial" panose="020B0604020202020204" pitchFamily="34" charset="0"/>
                          <a:cs typeface="Arial" panose="020B0604020202020204" pitchFamily="34" charset="0"/>
                        </a:rPr>
                        <a:t>Diarrhoea</a:t>
                      </a:r>
                    </a:p>
                  </a:txBody>
                  <a:tcPr/>
                </a:tc>
                <a:tc>
                  <a:txBody>
                    <a:bodyPr/>
                    <a:lstStyle/>
                    <a:p>
                      <a:pPr algn="ctr"/>
                      <a:r>
                        <a:rPr lang="en-GB" sz="1200" dirty="0">
                          <a:latin typeface="Arial" panose="020B0604020202020204" pitchFamily="34" charset="0"/>
                          <a:cs typeface="Arial" panose="020B0604020202020204" pitchFamily="34" charset="0"/>
                        </a:rPr>
                        <a:t>21/165 (12.7)</a:t>
                      </a:r>
                    </a:p>
                  </a:txBody>
                  <a:tcPr/>
                </a:tc>
                <a:tc>
                  <a:txBody>
                    <a:bodyPr/>
                    <a:lstStyle/>
                    <a:p>
                      <a:pPr algn="ctr"/>
                      <a:r>
                        <a:rPr lang="en-GB" sz="1200" dirty="0">
                          <a:latin typeface="Arial" panose="020B0604020202020204" pitchFamily="34" charset="0"/>
                          <a:cs typeface="Arial" panose="020B0604020202020204" pitchFamily="34" charset="0"/>
                        </a:rPr>
                        <a:t>3/169 (1.8)</a:t>
                      </a:r>
                    </a:p>
                  </a:txBody>
                  <a:tcPr/>
                </a:tc>
                <a:tc>
                  <a:txBody>
                    <a:bodyPr/>
                    <a:lstStyle/>
                    <a:p>
                      <a:pPr algn="ctr"/>
                      <a:r>
                        <a:rPr lang="en-GB" sz="12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888962955"/>
                  </a:ext>
                </a:extLst>
              </a:tr>
              <a:tr h="284201">
                <a:tc>
                  <a:txBody>
                    <a:bodyPr/>
                    <a:lstStyle/>
                    <a:p>
                      <a:pPr marL="0" indent="185738">
                        <a:tabLst/>
                      </a:pPr>
                      <a:r>
                        <a:rPr lang="en-GB" sz="1200" dirty="0">
                          <a:latin typeface="Arial" panose="020B0604020202020204" pitchFamily="34" charset="0"/>
                          <a:cs typeface="Arial" panose="020B0604020202020204" pitchFamily="34" charset="0"/>
                        </a:rPr>
                        <a:t>Sensory </a:t>
                      </a:r>
                      <a:r>
                        <a:rPr lang="en-GB" sz="1200" noProof="0" dirty="0">
                          <a:latin typeface="Arial" panose="020B0604020202020204" pitchFamily="34" charset="0"/>
                          <a:cs typeface="Arial" panose="020B0604020202020204" pitchFamily="34" charset="0"/>
                        </a:rPr>
                        <a:t>neuropathy</a:t>
                      </a:r>
                    </a:p>
                  </a:txBody>
                  <a:tcPr/>
                </a:tc>
                <a:tc>
                  <a:txBody>
                    <a:bodyPr/>
                    <a:lstStyle/>
                    <a:p>
                      <a:pPr algn="ctr"/>
                      <a:r>
                        <a:rPr lang="en-GB" sz="1200" dirty="0">
                          <a:latin typeface="Arial" panose="020B0604020202020204" pitchFamily="34" charset="0"/>
                          <a:cs typeface="Arial" panose="020B0604020202020204" pitchFamily="34" charset="0"/>
                        </a:rPr>
                        <a:t>15/166 (9.0)</a:t>
                      </a:r>
                    </a:p>
                  </a:txBody>
                  <a:tcPr/>
                </a:tc>
                <a:tc>
                  <a:txBody>
                    <a:bodyPr/>
                    <a:lstStyle/>
                    <a:p>
                      <a:pPr algn="ctr"/>
                      <a:r>
                        <a:rPr lang="en-GB" sz="1200" dirty="0">
                          <a:latin typeface="Arial" panose="020B0604020202020204" pitchFamily="34" charset="0"/>
                          <a:cs typeface="Arial" panose="020B0604020202020204" pitchFamily="34" charset="0"/>
                        </a:rPr>
                        <a:t>0/169</a:t>
                      </a:r>
                    </a:p>
                  </a:txBody>
                  <a:tcPr/>
                </a:tc>
                <a:tc>
                  <a:txBody>
                    <a:bodyPr/>
                    <a:lstStyle/>
                    <a:p>
                      <a:pPr algn="ctr"/>
                      <a:r>
                        <a:rPr lang="en-GB" sz="12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445386109"/>
                  </a:ext>
                </a:extLst>
              </a:tr>
              <a:tr h="284201">
                <a:tc>
                  <a:txBody>
                    <a:bodyPr/>
                    <a:lstStyle/>
                    <a:p>
                      <a:pPr marL="0" indent="185738">
                        <a:tabLst/>
                      </a:pPr>
                      <a:r>
                        <a:rPr lang="en-GB" sz="1200" dirty="0">
                          <a:latin typeface="Arial" panose="020B0604020202020204" pitchFamily="34" charset="0"/>
                          <a:cs typeface="Arial" panose="020B0604020202020204" pitchFamily="34" charset="0"/>
                        </a:rPr>
                        <a:t>Elevated level of alanine aminotransferase</a:t>
                      </a:r>
                    </a:p>
                  </a:txBody>
                  <a:tcPr/>
                </a:tc>
                <a:tc>
                  <a:txBody>
                    <a:bodyPr/>
                    <a:lstStyle/>
                    <a:p>
                      <a:pPr algn="ctr"/>
                      <a:r>
                        <a:rPr lang="en-GB" sz="1200" dirty="0">
                          <a:latin typeface="Arial" panose="020B0604020202020204" pitchFamily="34" charset="0"/>
                          <a:cs typeface="Arial" panose="020B0604020202020204" pitchFamily="34" charset="0"/>
                        </a:rPr>
                        <a:t>12/165 (7.3)</a:t>
                      </a:r>
                    </a:p>
                  </a:txBody>
                  <a:tcPr/>
                </a:tc>
                <a:tc>
                  <a:txBody>
                    <a:bodyPr/>
                    <a:lstStyle/>
                    <a:p>
                      <a:pPr algn="ctr"/>
                      <a:r>
                        <a:rPr lang="en-GB" sz="1200" dirty="0">
                          <a:latin typeface="Arial" panose="020B0604020202020204" pitchFamily="34" charset="0"/>
                          <a:cs typeface="Arial" panose="020B0604020202020204" pitchFamily="34" charset="0"/>
                        </a:rPr>
                        <a:t>35/168 (20.8)</a:t>
                      </a:r>
                    </a:p>
                  </a:txBody>
                  <a:tcPr/>
                </a:tc>
                <a:tc>
                  <a:txBody>
                    <a:bodyPr/>
                    <a:lstStyle/>
                    <a:p>
                      <a:pPr algn="ctr"/>
                      <a:r>
                        <a:rPr lang="en-GB" sz="12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4226760503"/>
                  </a:ext>
                </a:extLst>
              </a:tr>
              <a:tr h="284201">
                <a:tc>
                  <a:txBody>
                    <a:bodyPr/>
                    <a:lstStyle/>
                    <a:p>
                      <a:pPr marL="0" indent="185738">
                        <a:tabLst/>
                      </a:pPr>
                      <a:r>
                        <a:rPr lang="en-GB" sz="1200" dirty="0">
                          <a:latin typeface="Arial" panose="020B0604020202020204" pitchFamily="34" charset="0"/>
                          <a:cs typeface="Arial" panose="020B0604020202020204" pitchFamily="34" charset="0"/>
                        </a:rPr>
                        <a:t>Thromboembolism</a:t>
                      </a:r>
                    </a:p>
                  </a:txBody>
                  <a:tcPr/>
                </a:tc>
                <a:tc>
                  <a:txBody>
                    <a:bodyPr/>
                    <a:lstStyle/>
                    <a:p>
                      <a:pPr algn="ctr"/>
                      <a:r>
                        <a:rPr lang="en-GB" sz="1200" dirty="0">
                          <a:latin typeface="Arial" panose="020B0604020202020204" pitchFamily="34" charset="0"/>
                          <a:cs typeface="Arial" panose="020B0604020202020204" pitchFamily="34" charset="0"/>
                        </a:rPr>
                        <a:t>11/166 (6.6)</a:t>
                      </a:r>
                    </a:p>
                  </a:txBody>
                  <a:tcPr/>
                </a:tc>
                <a:tc>
                  <a:txBody>
                    <a:bodyPr/>
                    <a:lstStyle/>
                    <a:p>
                      <a:pPr algn="ctr"/>
                      <a:r>
                        <a:rPr lang="en-GB" sz="1200" dirty="0">
                          <a:latin typeface="Arial" panose="020B0604020202020204" pitchFamily="34" charset="0"/>
                          <a:cs typeface="Arial" panose="020B0604020202020204" pitchFamily="34" charset="0"/>
                        </a:rPr>
                        <a:t>7/169 (4.1)</a:t>
                      </a:r>
                    </a:p>
                  </a:txBody>
                  <a:tcPr/>
                </a:tc>
                <a:tc>
                  <a:txBody>
                    <a:bodyPr/>
                    <a:lstStyle/>
                    <a:p>
                      <a:pPr algn="ctr"/>
                      <a:r>
                        <a:rPr lang="en-GB" sz="1200" dirty="0">
                          <a:latin typeface="Arial" panose="020B0604020202020204" pitchFamily="34" charset="0"/>
                          <a:cs typeface="Arial" panose="020B0604020202020204" pitchFamily="34" charset="0"/>
                        </a:rPr>
                        <a:t>NS</a:t>
                      </a:r>
                    </a:p>
                  </a:txBody>
                  <a:tcPr/>
                </a:tc>
                <a:extLst>
                  <a:ext uri="{0D108BD9-81ED-4DB2-BD59-A6C34878D82A}">
                    <a16:rowId xmlns:a16="http://schemas.microsoft.com/office/drawing/2014/main" val="3371983060"/>
                  </a:ext>
                </a:extLst>
              </a:tr>
            </a:tbl>
          </a:graphicData>
        </a:graphic>
      </p:graphicFrame>
      <p:sp>
        <p:nvSpPr>
          <p:cNvPr id="9" name="Content Placeholder 8">
            <a:extLst>
              <a:ext uri="{FF2B5EF4-FFF2-40B4-BE49-F238E27FC236}">
                <a16:creationId xmlns:a16="http://schemas.microsoft.com/office/drawing/2014/main" id="{E8BCF6A3-5C18-3162-C2B5-10A483F0352E}"/>
              </a:ext>
            </a:extLst>
          </p:cNvPr>
          <p:cNvSpPr>
            <a:spLocks noGrp="1"/>
          </p:cNvSpPr>
          <p:nvPr>
            <p:ph sz="quarter" idx="15"/>
          </p:nvPr>
        </p:nvSpPr>
        <p:spPr>
          <a:xfrm>
            <a:off x="685824" y="6138503"/>
            <a:ext cx="10180339" cy="365125"/>
          </a:xfrm>
        </p:spPr>
        <p:txBody>
          <a:bodyPr/>
          <a:lstStyle/>
          <a:p>
            <a:r>
              <a:rPr lang="en-GB" sz="1200" baseline="30000" dirty="0" err="1">
                <a:latin typeface="Arial" panose="020B0604020202020204" pitchFamily="34" charset="0"/>
                <a:cs typeface="Arial" panose="020B0604020202020204" pitchFamily="34" charset="0"/>
              </a:rPr>
              <a:t>a</a:t>
            </a:r>
            <a:r>
              <a:rPr lang="en-GB" sz="1200" dirty="0" err="1">
                <a:latin typeface="Arial" panose="020B0604020202020204" pitchFamily="34" charset="0"/>
                <a:cs typeface="Arial" panose="020B0604020202020204" pitchFamily="34" charset="0"/>
              </a:rPr>
              <a:t>Events</a:t>
            </a:r>
            <a:r>
              <a:rPr lang="en-GB" sz="1200" dirty="0">
                <a:latin typeface="Arial" panose="020B0604020202020204" pitchFamily="34" charset="0"/>
                <a:cs typeface="Arial" panose="020B0604020202020204" pitchFamily="34" charset="0"/>
              </a:rPr>
              <a:t> listed are those that occurred in more than 5% of patients in either group. NS denotes not significant</a:t>
            </a:r>
          </a:p>
          <a:p>
            <a:r>
              <a:rPr lang="en-GB" dirty="0">
                <a:solidFill>
                  <a:schemeClr val="tx2"/>
                </a:solidFill>
              </a:rPr>
              <a:t>FOLFIRINOX, folinic acid (leucovorin calcium), fluorouracil, irinotecan, and oxaliplatin</a:t>
            </a:r>
            <a:endParaRPr lang="en-GB" altLang="en-US" dirty="0">
              <a:solidFill>
                <a:schemeClr val="tx2"/>
              </a:solidFill>
            </a:endParaRPr>
          </a:p>
          <a:p>
            <a:r>
              <a:rPr lang="en-US" altLang="en-US" dirty="0">
                <a:solidFill>
                  <a:schemeClr val="tx2"/>
                </a:solidFill>
              </a:rPr>
              <a:t>Conroy T, et al. N Engl J Med. 2011;364:1817-25</a:t>
            </a:r>
          </a:p>
        </p:txBody>
      </p:sp>
      <p:sp>
        <p:nvSpPr>
          <p:cNvPr id="6" name="Slide Number Placeholder 5">
            <a:extLst>
              <a:ext uri="{FF2B5EF4-FFF2-40B4-BE49-F238E27FC236}">
                <a16:creationId xmlns:a16="http://schemas.microsoft.com/office/drawing/2014/main" id="{3F64E28E-9467-6E55-8804-E22366FB0264}"/>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211804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a:extLst>
              <a:ext uri="{FF2B5EF4-FFF2-40B4-BE49-F238E27FC236}">
                <a16:creationId xmlns:a16="http://schemas.microsoft.com/office/drawing/2014/main" id="{83726D5C-D09E-8943-8396-2A0031F01C83}"/>
              </a:ext>
            </a:extLst>
          </p:cNvPr>
          <p:cNvSpPr txBox="1">
            <a:spLocks noChangeArrowheads="1"/>
          </p:cNvSpPr>
          <p:nvPr/>
        </p:nvSpPr>
        <p:spPr bwMode="auto">
          <a:xfrm>
            <a:off x="1849439" y="381000"/>
            <a:ext cx="8493125" cy="615950"/>
          </a:xfrm>
          <a:prstGeom prst="rect">
            <a:avLst/>
          </a:prstGeom>
          <a:noFill/>
          <a:ln>
            <a:noFill/>
          </a:ln>
          <a:effec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defTabSz="457200" eaLnBrk="1">
              <a:defRPr/>
            </a:pPr>
            <a:endParaRPr lang="en-GB" sz="2000" dirty="0">
              <a:solidFill>
                <a:srgbClr val="F1F1DB"/>
              </a:solidFill>
              <a:latin typeface="+mj-lt"/>
            </a:endParaRPr>
          </a:p>
        </p:txBody>
      </p:sp>
      <p:sp>
        <p:nvSpPr>
          <p:cNvPr id="49156" name="Content Placeholder 22">
            <a:extLst>
              <a:ext uri="{FF2B5EF4-FFF2-40B4-BE49-F238E27FC236}">
                <a16:creationId xmlns:a16="http://schemas.microsoft.com/office/drawing/2014/main" id="{CDD03083-022B-244E-8D60-2CAECA4502EC}"/>
              </a:ext>
            </a:extLst>
          </p:cNvPr>
          <p:cNvSpPr>
            <a:spLocks noGrp="1" noChangeArrowheads="1"/>
          </p:cNvSpPr>
          <p:nvPr>
            <p:ph sz="quarter" idx="12"/>
          </p:nvPr>
        </p:nvSpPr>
        <p:spPr>
          <a:xfrm>
            <a:off x="620713" y="1425576"/>
            <a:ext cx="10963275" cy="914684"/>
          </a:xfrm>
          <a:noFill/>
        </p:spPr>
        <p:txBody>
          <a:bodyPr>
            <a:normAutofit/>
          </a:bodyPr>
          <a:lstStyle/>
          <a:p>
            <a:r>
              <a:rPr lang="en-GB" altLang="en-US" dirty="0"/>
              <a:t>Time until definitive deterioration &gt;20 points, EORTC-C30 global health </a:t>
            </a:r>
            <a:br>
              <a:rPr lang="en-GB" altLang="en-US" dirty="0"/>
            </a:br>
            <a:r>
              <a:rPr lang="en-GB" altLang="en-US" dirty="0"/>
              <a:t>status/QoL questionnaire</a:t>
            </a:r>
          </a:p>
        </p:txBody>
      </p:sp>
      <p:sp>
        <p:nvSpPr>
          <p:cNvPr id="2" name="Title 1">
            <a:extLst>
              <a:ext uri="{FF2B5EF4-FFF2-40B4-BE49-F238E27FC236}">
                <a16:creationId xmlns:a16="http://schemas.microsoft.com/office/drawing/2014/main" id="{CC53F768-6CB6-624F-AD0A-82758875F9C7}"/>
              </a:ext>
            </a:extLst>
          </p:cNvPr>
          <p:cNvSpPr>
            <a:spLocks noGrp="1"/>
          </p:cNvSpPr>
          <p:nvPr>
            <p:ph type="title"/>
          </p:nvPr>
        </p:nvSpPr>
        <p:spPr>
          <a:xfrm>
            <a:off x="619201" y="259200"/>
            <a:ext cx="10963199" cy="864000"/>
          </a:xfrm>
        </p:spPr>
        <p:txBody>
          <a:bodyPr rtlCol="0">
            <a:normAutofit/>
          </a:bodyPr>
          <a:lstStyle/>
          <a:p>
            <a:r>
              <a:rPr lang="en-US" altLang="en-US" dirty="0"/>
              <a:t>PRODIGE4/ACCORD11 trial: QOL prolonged with FOLFIRINOX</a:t>
            </a:r>
          </a:p>
        </p:txBody>
      </p:sp>
      <p:sp>
        <p:nvSpPr>
          <p:cNvPr id="3" name="Slide Number Placeholder 2">
            <a:extLst>
              <a:ext uri="{FF2B5EF4-FFF2-40B4-BE49-F238E27FC236}">
                <a16:creationId xmlns:a16="http://schemas.microsoft.com/office/drawing/2014/main" id="{FE3CAB83-64CB-6A0B-6CC2-5F272A917069}"/>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13</a:t>
            </a:fld>
            <a:endParaRPr lang="en-US"/>
          </a:p>
        </p:txBody>
      </p:sp>
      <p:sp>
        <p:nvSpPr>
          <p:cNvPr id="49157" name="Content Placeholder 3">
            <a:extLst>
              <a:ext uri="{FF2B5EF4-FFF2-40B4-BE49-F238E27FC236}">
                <a16:creationId xmlns:a16="http://schemas.microsoft.com/office/drawing/2014/main" id="{964E5074-ECB1-5C4A-95DE-ABD746D42BE2}"/>
              </a:ext>
            </a:extLst>
          </p:cNvPr>
          <p:cNvSpPr>
            <a:spLocks noGrp="1" noChangeArrowheads="1"/>
          </p:cNvSpPr>
          <p:nvPr>
            <p:ph sz="quarter" idx="15"/>
          </p:nvPr>
        </p:nvSpPr>
        <p:spPr>
          <a:xfrm>
            <a:off x="620713" y="6241181"/>
            <a:ext cx="10180339" cy="365125"/>
          </a:xfrm>
        </p:spPr>
        <p:txBody>
          <a:bodyPr>
            <a:noAutofit/>
          </a:bodyPr>
          <a:lstStyle/>
          <a:p>
            <a:r>
              <a:rPr lang="en-GB" altLang="en-US" dirty="0">
                <a:solidFill>
                  <a:schemeClr val="tx2"/>
                </a:solidFill>
              </a:rPr>
              <a:t>EORTC, European Organisation for the Research and Treatment of Cancer Core 30; FOLFIRINOX, folinic acid (leucovorin calcium), fluorouracil, irinotecan, and oxaliplatin; QoL, quality of life</a:t>
            </a:r>
          </a:p>
          <a:p>
            <a:r>
              <a:rPr lang="en-US" altLang="en-US" dirty="0" err="1">
                <a:solidFill>
                  <a:schemeClr val="tx2"/>
                </a:solidFill>
              </a:rPr>
              <a:t>Gourgou</a:t>
            </a:r>
            <a:r>
              <a:rPr lang="en-US" altLang="en-US" dirty="0">
                <a:solidFill>
                  <a:schemeClr val="tx2"/>
                </a:solidFill>
              </a:rPr>
              <a:t>-Bourgade S, et al. J Clin Oncol. 2013;31:23-9</a:t>
            </a:r>
          </a:p>
        </p:txBody>
      </p:sp>
      <p:sp>
        <p:nvSpPr>
          <p:cNvPr id="8" name="Content Placeholder 22">
            <a:extLst>
              <a:ext uri="{FF2B5EF4-FFF2-40B4-BE49-F238E27FC236}">
                <a16:creationId xmlns:a16="http://schemas.microsoft.com/office/drawing/2014/main" id="{86EA89EB-5FB9-69FC-4792-14D472154F53}"/>
              </a:ext>
            </a:extLst>
          </p:cNvPr>
          <p:cNvSpPr txBox="1">
            <a:spLocks noChangeArrowheads="1"/>
          </p:cNvSpPr>
          <p:nvPr/>
        </p:nvSpPr>
        <p:spPr>
          <a:xfrm>
            <a:off x="6011180" y="2325452"/>
            <a:ext cx="4310178" cy="3373500"/>
          </a:xfrm>
          <a:prstGeom prst="rect">
            <a:avLst/>
          </a:prstGeom>
          <a:noFill/>
        </p:spPr>
        <p:txBody>
          <a:bodyPr vert="horz" lIns="0" tIns="0" rIns="0" bIns="0" rtlCol="0">
            <a:norm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a:t>Prolongation of QoL in patients treated with FOLFIRINOX compared to gemcitabine, despite greater toxicity – longer time to deterioration in:</a:t>
            </a:r>
          </a:p>
          <a:p>
            <a:pPr lvl="1"/>
            <a:r>
              <a:rPr lang="en-US" altLang="en-US" sz="1600" dirty="0"/>
              <a:t>Global health score</a:t>
            </a:r>
          </a:p>
          <a:p>
            <a:pPr lvl="1"/>
            <a:r>
              <a:rPr lang="en-US" altLang="en-US" sz="1600" dirty="0"/>
              <a:t>Physical, cognitive, and social functioning</a:t>
            </a:r>
          </a:p>
          <a:p>
            <a:pPr lvl="1"/>
            <a:r>
              <a:rPr lang="en-US" altLang="en-US" sz="1600" dirty="0"/>
              <a:t>Symptoms such as fatigue, nausea </a:t>
            </a:r>
            <a:br>
              <a:rPr lang="en-US" altLang="en-US" sz="1600" dirty="0"/>
            </a:br>
            <a:r>
              <a:rPr lang="en-US" altLang="en-US" sz="1600" dirty="0"/>
              <a:t>and vomiting, pain, and anorexia</a:t>
            </a:r>
          </a:p>
        </p:txBody>
      </p:sp>
      <p:sp>
        <p:nvSpPr>
          <p:cNvPr id="9" name="TextBox 8">
            <a:extLst>
              <a:ext uri="{FF2B5EF4-FFF2-40B4-BE49-F238E27FC236}">
                <a16:creationId xmlns:a16="http://schemas.microsoft.com/office/drawing/2014/main" id="{679DAD7E-C228-9032-28DC-B48AC5C44720}"/>
              </a:ext>
            </a:extLst>
          </p:cNvPr>
          <p:cNvSpPr txBox="1"/>
          <p:nvPr/>
        </p:nvSpPr>
        <p:spPr>
          <a:xfrm>
            <a:off x="748473" y="5539526"/>
            <a:ext cx="780663" cy="415498"/>
          </a:xfrm>
          <a:prstGeom prst="rect">
            <a:avLst/>
          </a:prstGeom>
          <a:noFill/>
        </p:spPr>
        <p:txBody>
          <a:bodyPr wrap="none" lIns="0" tIns="0" rIns="0" bIns="0" rtlCol="0">
            <a:spAutoFit/>
          </a:bodyPr>
          <a:lstStyle/>
          <a:p>
            <a:pPr>
              <a:lnSpc>
                <a:spcPct val="90000"/>
              </a:lnSpc>
            </a:pPr>
            <a:r>
              <a:rPr lang="en-GB" sz="1000" b="1" dirty="0">
                <a:latin typeface="Arial" panose="020B0604020202020204" pitchFamily="34" charset="0"/>
                <a:ea typeface="Aileron" charset="0"/>
                <a:cs typeface="Arial" panose="020B0604020202020204" pitchFamily="34" charset="0"/>
              </a:rPr>
              <a:t>No. at risk</a:t>
            </a:r>
          </a:p>
          <a:p>
            <a:pP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Gemcitabine</a:t>
            </a:r>
          </a:p>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FOLFIRINOX</a:t>
            </a:r>
          </a:p>
        </p:txBody>
      </p:sp>
      <p:sp>
        <p:nvSpPr>
          <p:cNvPr id="10" name="TextBox 9">
            <a:extLst>
              <a:ext uri="{FF2B5EF4-FFF2-40B4-BE49-F238E27FC236}">
                <a16:creationId xmlns:a16="http://schemas.microsoft.com/office/drawing/2014/main" id="{A271001A-06F9-B85D-CE58-6F57D963F31E}"/>
              </a:ext>
            </a:extLst>
          </p:cNvPr>
          <p:cNvSpPr txBox="1"/>
          <p:nvPr/>
        </p:nvSpPr>
        <p:spPr>
          <a:xfrm>
            <a:off x="3106337" y="5212299"/>
            <a:ext cx="105843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15" name="TextBox 14">
            <a:extLst>
              <a:ext uri="{FF2B5EF4-FFF2-40B4-BE49-F238E27FC236}">
                <a16:creationId xmlns:a16="http://schemas.microsoft.com/office/drawing/2014/main" id="{190F7CA1-1A00-A834-2791-6B2851A0EDED}"/>
              </a:ext>
            </a:extLst>
          </p:cNvPr>
          <p:cNvSpPr txBox="1"/>
          <p:nvPr/>
        </p:nvSpPr>
        <p:spPr>
          <a:xfrm>
            <a:off x="5450406" y="5678025"/>
            <a:ext cx="70532"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21" name="TextBox 20">
            <a:extLst>
              <a:ext uri="{FF2B5EF4-FFF2-40B4-BE49-F238E27FC236}">
                <a16:creationId xmlns:a16="http://schemas.microsoft.com/office/drawing/2014/main" id="{785ABD7C-3A6A-F6A3-9530-6AD9B9DBF6EB}"/>
              </a:ext>
            </a:extLst>
          </p:cNvPr>
          <p:cNvSpPr txBox="1"/>
          <p:nvPr/>
        </p:nvSpPr>
        <p:spPr>
          <a:xfrm rot="16200000">
            <a:off x="-118426" y="3531810"/>
            <a:ext cx="262199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Deterioration (probability)</a:t>
            </a:r>
          </a:p>
        </p:txBody>
      </p:sp>
      <p:sp>
        <p:nvSpPr>
          <p:cNvPr id="31" name="TextBox 30">
            <a:extLst>
              <a:ext uri="{FF2B5EF4-FFF2-40B4-BE49-F238E27FC236}">
                <a16:creationId xmlns:a16="http://schemas.microsoft.com/office/drawing/2014/main" id="{15527733-9A4E-87E5-F3CE-5B970CC0251E}"/>
              </a:ext>
            </a:extLst>
          </p:cNvPr>
          <p:cNvSpPr txBox="1"/>
          <p:nvPr/>
        </p:nvSpPr>
        <p:spPr>
          <a:xfrm>
            <a:off x="5400713" y="4970182"/>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32" name="TextBox 31">
            <a:extLst>
              <a:ext uri="{FF2B5EF4-FFF2-40B4-BE49-F238E27FC236}">
                <a16:creationId xmlns:a16="http://schemas.microsoft.com/office/drawing/2014/main" id="{CBE981F3-025C-D406-11A1-C52E5247ECD2}"/>
              </a:ext>
            </a:extLst>
          </p:cNvPr>
          <p:cNvSpPr txBox="1"/>
          <p:nvPr/>
        </p:nvSpPr>
        <p:spPr>
          <a:xfrm>
            <a:off x="1399842" y="4292516"/>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0.2</a:t>
            </a:r>
          </a:p>
        </p:txBody>
      </p:sp>
      <p:sp>
        <p:nvSpPr>
          <p:cNvPr id="33" name="TextBox 32">
            <a:extLst>
              <a:ext uri="{FF2B5EF4-FFF2-40B4-BE49-F238E27FC236}">
                <a16:creationId xmlns:a16="http://schemas.microsoft.com/office/drawing/2014/main" id="{CC06781C-3870-E3B6-9A30-2153B3A2B655}"/>
              </a:ext>
            </a:extLst>
          </p:cNvPr>
          <p:cNvSpPr txBox="1"/>
          <p:nvPr/>
        </p:nvSpPr>
        <p:spPr>
          <a:xfrm>
            <a:off x="4529759" y="3144224"/>
            <a:ext cx="934551" cy="184666"/>
          </a:xfrm>
          <a:prstGeom prst="rect">
            <a:avLst/>
          </a:prstGeom>
          <a:noFill/>
        </p:spPr>
        <p:txBody>
          <a:bodyPr wrap="none" lIns="0" tIns="0" rIns="0" bIns="0" rtlCol="0">
            <a:spAutoFit/>
          </a:bodyPr>
          <a:lstStyle/>
          <a:p>
            <a:r>
              <a:rPr lang="en-GB" sz="1200" b="1" dirty="0">
                <a:solidFill>
                  <a:srgbClr val="5D8298"/>
                </a:solidFill>
                <a:latin typeface="Arial" panose="020B0604020202020204" pitchFamily="34" charset="0"/>
                <a:ea typeface="Aileron" charset="0"/>
                <a:cs typeface="Arial" panose="020B0604020202020204" pitchFamily="34" charset="0"/>
              </a:rPr>
              <a:t>FOLFIRINOX</a:t>
            </a:r>
          </a:p>
        </p:txBody>
      </p:sp>
      <p:sp>
        <p:nvSpPr>
          <p:cNvPr id="38" name="TextBox 37">
            <a:extLst>
              <a:ext uri="{FF2B5EF4-FFF2-40B4-BE49-F238E27FC236}">
                <a16:creationId xmlns:a16="http://schemas.microsoft.com/office/drawing/2014/main" id="{428C8A8B-2D51-2B8C-6369-2CFD30A726E2}"/>
              </a:ext>
            </a:extLst>
          </p:cNvPr>
          <p:cNvSpPr txBox="1"/>
          <p:nvPr/>
        </p:nvSpPr>
        <p:spPr>
          <a:xfrm>
            <a:off x="3680794" y="3715445"/>
            <a:ext cx="923330" cy="184666"/>
          </a:xfrm>
          <a:prstGeom prst="rect">
            <a:avLst/>
          </a:prstGeom>
          <a:noFill/>
        </p:spPr>
        <p:txBody>
          <a:bodyPr wrap="none" lIns="0" tIns="0" rIns="0" bIns="0" rtlCol="0">
            <a:spAutoFit/>
          </a:bodyPr>
          <a:lstStyle/>
          <a:p>
            <a:r>
              <a:rPr lang="en-GB" sz="1200" b="1" dirty="0">
                <a:solidFill>
                  <a:schemeClr val="accent1"/>
                </a:solidFill>
                <a:effectLst/>
                <a:latin typeface="Arial" panose="020B0604020202020204" pitchFamily="34" charset="0"/>
                <a:cs typeface="Arial" panose="020B0604020202020204" pitchFamily="34" charset="0"/>
              </a:rPr>
              <a:t>Gemcitabine</a:t>
            </a:r>
          </a:p>
        </p:txBody>
      </p:sp>
      <p:sp>
        <p:nvSpPr>
          <p:cNvPr id="39" name="TextBox 38">
            <a:extLst>
              <a:ext uri="{FF2B5EF4-FFF2-40B4-BE49-F238E27FC236}">
                <a16:creationId xmlns:a16="http://schemas.microsoft.com/office/drawing/2014/main" id="{C2E88743-A473-20BE-89A9-D8C3D19D727E}"/>
              </a:ext>
            </a:extLst>
          </p:cNvPr>
          <p:cNvSpPr txBox="1"/>
          <p:nvPr/>
        </p:nvSpPr>
        <p:spPr>
          <a:xfrm>
            <a:off x="4490692" y="4970182"/>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9</a:t>
            </a:r>
          </a:p>
        </p:txBody>
      </p:sp>
      <p:sp>
        <p:nvSpPr>
          <p:cNvPr id="40" name="TextBox 39">
            <a:extLst>
              <a:ext uri="{FF2B5EF4-FFF2-40B4-BE49-F238E27FC236}">
                <a16:creationId xmlns:a16="http://schemas.microsoft.com/office/drawing/2014/main" id="{F2C44D93-9AF8-976A-651E-7B7FE17B9977}"/>
              </a:ext>
            </a:extLst>
          </p:cNvPr>
          <p:cNvSpPr txBox="1"/>
          <p:nvPr/>
        </p:nvSpPr>
        <p:spPr>
          <a:xfrm>
            <a:off x="3573117" y="4970182"/>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41" name="TextBox 40">
            <a:extLst>
              <a:ext uri="{FF2B5EF4-FFF2-40B4-BE49-F238E27FC236}">
                <a16:creationId xmlns:a16="http://schemas.microsoft.com/office/drawing/2014/main" id="{6327A4DB-EE74-EC4D-A412-24B2680C505D}"/>
              </a:ext>
            </a:extLst>
          </p:cNvPr>
          <p:cNvSpPr txBox="1"/>
          <p:nvPr/>
        </p:nvSpPr>
        <p:spPr>
          <a:xfrm>
            <a:off x="2639667" y="4970182"/>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a:t>
            </a:r>
          </a:p>
        </p:txBody>
      </p:sp>
      <p:sp>
        <p:nvSpPr>
          <p:cNvPr id="42" name="TextBox 41">
            <a:extLst>
              <a:ext uri="{FF2B5EF4-FFF2-40B4-BE49-F238E27FC236}">
                <a16:creationId xmlns:a16="http://schemas.microsoft.com/office/drawing/2014/main" id="{068BD562-6D9E-29E6-70AF-358618A3786B}"/>
              </a:ext>
            </a:extLst>
          </p:cNvPr>
          <p:cNvSpPr txBox="1"/>
          <p:nvPr/>
        </p:nvSpPr>
        <p:spPr>
          <a:xfrm>
            <a:off x="1696692" y="4970182"/>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6E9D04A0-0540-B2FF-1899-0D959F864496}"/>
              </a:ext>
            </a:extLst>
          </p:cNvPr>
          <p:cNvSpPr txBox="1"/>
          <p:nvPr/>
        </p:nvSpPr>
        <p:spPr>
          <a:xfrm>
            <a:off x="4462640" y="5678025"/>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a:t>
            </a:r>
          </a:p>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sp>
        <p:nvSpPr>
          <p:cNvPr id="44" name="TextBox 43">
            <a:extLst>
              <a:ext uri="{FF2B5EF4-FFF2-40B4-BE49-F238E27FC236}">
                <a16:creationId xmlns:a16="http://schemas.microsoft.com/office/drawing/2014/main" id="{0C76BB3C-6837-A85E-D4C8-2C16706CF2BB}"/>
              </a:ext>
            </a:extLst>
          </p:cNvPr>
          <p:cNvSpPr txBox="1"/>
          <p:nvPr/>
        </p:nvSpPr>
        <p:spPr>
          <a:xfrm>
            <a:off x="3529190" y="5678025"/>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11</a:t>
            </a:r>
          </a:p>
          <a:p>
            <a:pPr algn="ctr">
              <a:lnSpc>
                <a:spcPct val="90000"/>
              </a:lnSpc>
            </a:pPr>
            <a:r>
              <a:rPr lang="en-GB" sz="1000" dirty="0">
                <a:latin typeface="Arial" panose="020B0604020202020204" pitchFamily="34" charset="0"/>
                <a:ea typeface="Aileron" charset="0"/>
                <a:cs typeface="Arial" panose="020B0604020202020204" pitchFamily="34" charset="0"/>
              </a:rPr>
              <a:t>40</a:t>
            </a:r>
          </a:p>
        </p:txBody>
      </p:sp>
      <p:sp>
        <p:nvSpPr>
          <p:cNvPr id="45" name="TextBox 44">
            <a:extLst>
              <a:ext uri="{FF2B5EF4-FFF2-40B4-BE49-F238E27FC236}">
                <a16:creationId xmlns:a16="http://schemas.microsoft.com/office/drawing/2014/main" id="{5A0B938F-19AE-B671-2492-DF51854243B0}"/>
              </a:ext>
            </a:extLst>
          </p:cNvPr>
          <p:cNvSpPr txBox="1"/>
          <p:nvPr/>
        </p:nvSpPr>
        <p:spPr>
          <a:xfrm>
            <a:off x="2576690" y="5678025"/>
            <a:ext cx="141064"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55</a:t>
            </a:r>
          </a:p>
          <a:p>
            <a:pPr algn="ctr">
              <a:lnSpc>
                <a:spcPct val="90000"/>
              </a:lnSpc>
            </a:pPr>
            <a:r>
              <a:rPr lang="en-GB" sz="1000" dirty="0">
                <a:latin typeface="Arial" panose="020B0604020202020204" pitchFamily="34" charset="0"/>
                <a:ea typeface="Aileron" charset="0"/>
                <a:cs typeface="Arial" panose="020B0604020202020204" pitchFamily="34" charset="0"/>
              </a:rPr>
              <a:t>97</a:t>
            </a:r>
          </a:p>
        </p:txBody>
      </p:sp>
      <p:sp>
        <p:nvSpPr>
          <p:cNvPr id="46" name="TextBox 45">
            <a:extLst>
              <a:ext uri="{FF2B5EF4-FFF2-40B4-BE49-F238E27FC236}">
                <a16:creationId xmlns:a16="http://schemas.microsoft.com/office/drawing/2014/main" id="{5F3DF753-151A-443B-F2D7-FEC06249ABF2}"/>
              </a:ext>
            </a:extLst>
          </p:cNvPr>
          <p:cNvSpPr txBox="1"/>
          <p:nvPr/>
        </p:nvSpPr>
        <p:spPr>
          <a:xfrm>
            <a:off x="1668045" y="5678025"/>
            <a:ext cx="211596" cy="2769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157</a:t>
            </a:r>
          </a:p>
          <a:p>
            <a:pPr algn="ctr">
              <a:lnSpc>
                <a:spcPct val="90000"/>
              </a:lnSpc>
            </a:pPr>
            <a:r>
              <a:rPr lang="en-GB" sz="1000" dirty="0">
                <a:latin typeface="Arial" panose="020B0604020202020204" pitchFamily="34" charset="0"/>
                <a:ea typeface="Aileron" charset="0"/>
                <a:cs typeface="Arial" panose="020B0604020202020204" pitchFamily="34" charset="0"/>
              </a:rPr>
              <a:t>163</a:t>
            </a:r>
          </a:p>
        </p:txBody>
      </p:sp>
      <p:sp>
        <p:nvSpPr>
          <p:cNvPr id="47" name="TextBox 46">
            <a:extLst>
              <a:ext uri="{FF2B5EF4-FFF2-40B4-BE49-F238E27FC236}">
                <a16:creationId xmlns:a16="http://schemas.microsoft.com/office/drawing/2014/main" id="{07B3265E-F4CD-0A6F-A769-726C70F93B43}"/>
              </a:ext>
            </a:extLst>
          </p:cNvPr>
          <p:cNvSpPr txBox="1"/>
          <p:nvPr/>
        </p:nvSpPr>
        <p:spPr>
          <a:xfrm>
            <a:off x="1399842" y="3797216"/>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0.4</a:t>
            </a:r>
          </a:p>
        </p:txBody>
      </p:sp>
      <p:sp>
        <p:nvSpPr>
          <p:cNvPr id="48" name="TextBox 47">
            <a:extLst>
              <a:ext uri="{FF2B5EF4-FFF2-40B4-BE49-F238E27FC236}">
                <a16:creationId xmlns:a16="http://schemas.microsoft.com/office/drawing/2014/main" id="{2222DFDD-F885-FB50-688B-B1CE1C97964D}"/>
              </a:ext>
            </a:extLst>
          </p:cNvPr>
          <p:cNvSpPr txBox="1"/>
          <p:nvPr/>
        </p:nvSpPr>
        <p:spPr>
          <a:xfrm>
            <a:off x="1399842" y="3311441"/>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0.6</a:t>
            </a:r>
          </a:p>
        </p:txBody>
      </p:sp>
      <p:sp>
        <p:nvSpPr>
          <p:cNvPr id="49" name="TextBox 48">
            <a:extLst>
              <a:ext uri="{FF2B5EF4-FFF2-40B4-BE49-F238E27FC236}">
                <a16:creationId xmlns:a16="http://schemas.microsoft.com/office/drawing/2014/main" id="{C310C6FA-FC38-BA9B-15B1-B8C03B4B498C}"/>
              </a:ext>
            </a:extLst>
          </p:cNvPr>
          <p:cNvSpPr txBox="1"/>
          <p:nvPr/>
        </p:nvSpPr>
        <p:spPr>
          <a:xfrm>
            <a:off x="1399842" y="2822491"/>
            <a:ext cx="213200"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0.8</a:t>
            </a:r>
          </a:p>
        </p:txBody>
      </p:sp>
      <p:sp>
        <p:nvSpPr>
          <p:cNvPr id="50" name="TextBox 49">
            <a:extLst>
              <a:ext uri="{FF2B5EF4-FFF2-40B4-BE49-F238E27FC236}">
                <a16:creationId xmlns:a16="http://schemas.microsoft.com/office/drawing/2014/main" id="{3622A634-DA67-BAA4-36BC-F29F358604C4}"/>
              </a:ext>
            </a:extLst>
          </p:cNvPr>
          <p:cNvSpPr txBox="1"/>
          <p:nvPr/>
        </p:nvSpPr>
        <p:spPr>
          <a:xfrm>
            <a:off x="1399842" y="2333541"/>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a:t>
            </a:r>
          </a:p>
        </p:txBody>
      </p:sp>
      <p:sp>
        <p:nvSpPr>
          <p:cNvPr id="51" name="TextBox 50">
            <a:extLst>
              <a:ext uri="{FF2B5EF4-FFF2-40B4-BE49-F238E27FC236}">
                <a16:creationId xmlns:a16="http://schemas.microsoft.com/office/drawing/2014/main" id="{0595531E-AD08-2F7A-BDBC-0F802CACD4BD}"/>
              </a:ext>
            </a:extLst>
          </p:cNvPr>
          <p:cNvSpPr txBox="1"/>
          <p:nvPr/>
        </p:nvSpPr>
        <p:spPr>
          <a:xfrm>
            <a:off x="1528083" y="4778291"/>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52" name="TextBox 51">
            <a:extLst>
              <a:ext uri="{FF2B5EF4-FFF2-40B4-BE49-F238E27FC236}">
                <a16:creationId xmlns:a16="http://schemas.microsoft.com/office/drawing/2014/main" id="{A488F09F-EECD-DDD8-A34C-BB84515D96B8}"/>
              </a:ext>
            </a:extLst>
          </p:cNvPr>
          <p:cNvSpPr txBox="1"/>
          <p:nvPr/>
        </p:nvSpPr>
        <p:spPr>
          <a:xfrm>
            <a:off x="1914490" y="4601625"/>
            <a:ext cx="575479"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P&lt;0.001</a:t>
            </a:r>
          </a:p>
        </p:txBody>
      </p:sp>
      <p:pic>
        <p:nvPicPr>
          <p:cNvPr id="54" name="Picture 53" descr="A line of different colored lines&#10;&#10;Description automatically generated with medium confidence">
            <a:extLst>
              <a:ext uri="{FF2B5EF4-FFF2-40B4-BE49-F238E27FC236}">
                <a16:creationId xmlns:a16="http://schemas.microsoft.com/office/drawing/2014/main" id="{8FBF5625-A995-9F4E-8E97-F231AE2BD1F8}"/>
              </a:ext>
            </a:extLst>
          </p:cNvPr>
          <p:cNvPicPr>
            <a:picLocks noChangeAspect="1"/>
          </p:cNvPicPr>
          <p:nvPr/>
        </p:nvPicPr>
        <p:blipFill>
          <a:blip r:embed="rId3"/>
          <a:stretch>
            <a:fillRect/>
          </a:stretch>
        </p:blipFill>
        <p:spPr>
          <a:xfrm>
            <a:off x="1653446" y="2384857"/>
            <a:ext cx="3924300" cy="2578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8735A6-26DC-DF53-787E-217777B6C286}"/>
              </a:ext>
            </a:extLst>
          </p:cNvPr>
          <p:cNvSpPr>
            <a:spLocks noGrp="1"/>
          </p:cNvSpPr>
          <p:nvPr>
            <p:ph type="body" idx="1"/>
          </p:nvPr>
        </p:nvSpPr>
        <p:spPr>
          <a:xfrm>
            <a:off x="609600" y="1214362"/>
            <a:ext cx="10972800" cy="702470"/>
          </a:xfrm>
        </p:spPr>
        <p:txBody>
          <a:bodyPr/>
          <a:lstStyle/>
          <a:p>
            <a:r>
              <a:rPr lang="en-GB" dirty="0"/>
              <a:t>nab-paclitaxel plus gemcitabine as 1l therapy </a:t>
            </a:r>
          </a:p>
        </p:txBody>
      </p:sp>
      <p:sp>
        <p:nvSpPr>
          <p:cNvPr id="5" name="Title 4">
            <a:extLst>
              <a:ext uri="{FF2B5EF4-FFF2-40B4-BE49-F238E27FC236}">
                <a16:creationId xmlns:a16="http://schemas.microsoft.com/office/drawing/2014/main" id="{E62A182F-0498-9B3F-E106-9AB313719274}"/>
              </a:ext>
            </a:extLst>
          </p:cNvPr>
          <p:cNvSpPr>
            <a:spLocks noGrp="1"/>
          </p:cNvSpPr>
          <p:nvPr>
            <p:ph type="title"/>
          </p:nvPr>
        </p:nvSpPr>
        <p:spPr>
          <a:xfrm>
            <a:off x="619201" y="259200"/>
            <a:ext cx="10963199" cy="864000"/>
          </a:xfrm>
        </p:spPr>
        <p:txBody>
          <a:bodyPr/>
          <a:lstStyle/>
          <a:p>
            <a:r>
              <a:rPr lang="en-US" altLang="en-US" dirty="0"/>
              <a:t>MPACT: study design</a:t>
            </a:r>
            <a:endParaRPr lang="en-US" dirty="0"/>
          </a:p>
        </p:txBody>
      </p:sp>
      <p:sp>
        <p:nvSpPr>
          <p:cNvPr id="12" name="Content Placeholder 11">
            <a:extLst>
              <a:ext uri="{FF2B5EF4-FFF2-40B4-BE49-F238E27FC236}">
                <a16:creationId xmlns:a16="http://schemas.microsoft.com/office/drawing/2014/main" id="{2B2367C1-E2B5-E211-3F88-3F126B213F6A}"/>
              </a:ext>
            </a:extLst>
          </p:cNvPr>
          <p:cNvSpPr>
            <a:spLocks noGrp="1"/>
          </p:cNvSpPr>
          <p:nvPr>
            <p:ph sz="quarter" idx="15"/>
          </p:nvPr>
        </p:nvSpPr>
        <p:spPr>
          <a:xfrm>
            <a:off x="620183" y="6356351"/>
            <a:ext cx="10180339" cy="365125"/>
          </a:xfrm>
        </p:spPr>
        <p:txBody>
          <a:bodyPr/>
          <a:lstStyle/>
          <a:p>
            <a:r>
              <a:rPr lang="en-GB" altLang="en-US" dirty="0">
                <a:solidFill>
                  <a:schemeClr val="tx2"/>
                </a:solidFill>
              </a:rPr>
              <a:t>1L, first-line; </a:t>
            </a:r>
            <a:r>
              <a:rPr lang="en-GB" dirty="0">
                <a:solidFill>
                  <a:schemeClr val="tx2"/>
                </a:solidFill>
              </a:rPr>
              <a:t>Nab, nanoparticle albumin-bound</a:t>
            </a:r>
            <a:endParaRPr lang="en-GB" altLang="en-US" dirty="0">
              <a:solidFill>
                <a:schemeClr val="tx2"/>
              </a:solidFill>
            </a:endParaRPr>
          </a:p>
          <a:p>
            <a:r>
              <a:rPr lang="en-US" altLang="en-US" dirty="0">
                <a:solidFill>
                  <a:schemeClr val="tx2"/>
                </a:solidFill>
              </a:rPr>
              <a:t>Von Hoff D, et al. N Engl J Med. 2013;369:1691-703</a:t>
            </a:r>
          </a:p>
        </p:txBody>
      </p:sp>
      <p:cxnSp>
        <p:nvCxnSpPr>
          <p:cNvPr id="23" name="Straight Connector 22">
            <a:extLst>
              <a:ext uri="{FF2B5EF4-FFF2-40B4-BE49-F238E27FC236}">
                <a16:creationId xmlns:a16="http://schemas.microsoft.com/office/drawing/2014/main" id="{7712A955-B4E8-EB89-9020-68FF444B7E9D}"/>
              </a:ext>
            </a:extLst>
          </p:cNvPr>
          <p:cNvCxnSpPr>
            <a:cxnSpLocks/>
          </p:cNvCxnSpPr>
          <p:nvPr/>
        </p:nvCxnSpPr>
        <p:spPr>
          <a:xfrm>
            <a:off x="6053891" y="3431805"/>
            <a:ext cx="0" cy="42114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7BF2CCC-03A9-1940-E5CA-4069A6F4E55E}"/>
              </a:ext>
            </a:extLst>
          </p:cNvPr>
          <p:cNvCxnSpPr>
            <a:cxnSpLocks/>
          </p:cNvCxnSpPr>
          <p:nvPr/>
        </p:nvCxnSpPr>
        <p:spPr>
          <a:xfrm>
            <a:off x="4189921" y="3852947"/>
            <a:ext cx="3727939"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4C26BA4-7CDA-08D7-C86C-5CA0F80DB71F}"/>
              </a:ext>
            </a:extLst>
          </p:cNvPr>
          <p:cNvCxnSpPr>
            <a:cxnSpLocks/>
          </p:cNvCxnSpPr>
          <p:nvPr/>
        </p:nvCxnSpPr>
        <p:spPr>
          <a:xfrm>
            <a:off x="4189921" y="3841264"/>
            <a:ext cx="0" cy="42114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B3E5DB0-654A-78A8-A89C-FE09DFCBC480}"/>
              </a:ext>
            </a:extLst>
          </p:cNvPr>
          <p:cNvCxnSpPr>
            <a:cxnSpLocks/>
          </p:cNvCxnSpPr>
          <p:nvPr/>
        </p:nvCxnSpPr>
        <p:spPr>
          <a:xfrm>
            <a:off x="7917860" y="3841264"/>
            <a:ext cx="0" cy="421142"/>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80703A20-C79F-4025-3609-48C1DCEC327C}"/>
              </a:ext>
            </a:extLst>
          </p:cNvPr>
          <p:cNvSpPr/>
          <p:nvPr/>
        </p:nvSpPr>
        <p:spPr>
          <a:xfrm>
            <a:off x="2495600" y="4111216"/>
            <a:ext cx="3388643" cy="15500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Gemcitabine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 1,000 mg/m</a:t>
            </a:r>
            <a:r>
              <a:rPr kumimoji="0" lang="en-US" sz="1800" b="0" i="0" u="none" strike="noStrike" cap="none" normalizeH="0" baseline="30000" dirty="0">
                <a:ln/>
                <a:solidFill>
                  <a:schemeClr val="bg1"/>
                </a:solidFill>
                <a:effectLst/>
                <a:latin typeface="Arial"/>
                <a:cs typeface="Arial"/>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weekly × 7 of 8 (cycle 1), </a:t>
            </a:r>
            <a:br>
              <a:rPr kumimoji="0" lang="en-US" sz="1800" b="0" i="0" u="none" strike="noStrike" cap="none" normalizeH="0" baseline="0" dirty="0">
                <a:ln/>
                <a:solidFill>
                  <a:schemeClr val="bg1"/>
                </a:solidFill>
                <a:effectLst/>
                <a:latin typeface="Arial"/>
                <a:cs typeface="Arial"/>
              </a:rPr>
            </a:br>
            <a:r>
              <a:rPr kumimoji="0" lang="en-US" sz="1800" b="0" i="0" u="none" strike="noStrike" cap="none" normalizeH="0" baseline="0" dirty="0">
                <a:ln/>
                <a:solidFill>
                  <a:schemeClr val="bg1"/>
                </a:solidFill>
                <a:effectLst/>
                <a:latin typeface="Arial"/>
                <a:cs typeface="Arial"/>
              </a:rPr>
              <a:t>then weekly × 3 of 4 (cycle 2 and subsequent cycles)</a:t>
            </a:r>
          </a:p>
        </p:txBody>
      </p:sp>
      <p:sp>
        <p:nvSpPr>
          <p:cNvPr id="19" name="Rounded Rectangle 18">
            <a:extLst>
              <a:ext uri="{FF2B5EF4-FFF2-40B4-BE49-F238E27FC236}">
                <a16:creationId xmlns:a16="http://schemas.microsoft.com/office/drawing/2014/main" id="{45EDB48F-D76C-7E66-E016-B648BBE2CAE3}"/>
              </a:ext>
            </a:extLst>
          </p:cNvPr>
          <p:cNvSpPr/>
          <p:nvPr/>
        </p:nvSpPr>
        <p:spPr>
          <a:xfrm>
            <a:off x="6223539" y="4111216"/>
            <a:ext cx="3388643" cy="15500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Gemcitabine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 1,000 mg/m</a:t>
            </a:r>
            <a:r>
              <a:rPr kumimoji="0" lang="en-US" sz="1800" b="0" i="0" u="none" strike="noStrike" cap="none" normalizeH="0" baseline="30000" dirty="0">
                <a:ln/>
                <a:solidFill>
                  <a:schemeClr val="bg1"/>
                </a:solidFill>
                <a:effectLst/>
                <a:latin typeface="Arial"/>
                <a:cs typeface="Arial"/>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plus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Nab-paclitaxel 125 mg/m</a:t>
            </a:r>
            <a:r>
              <a:rPr kumimoji="0" lang="en-US" sz="1800" b="0" i="0" u="none" strike="noStrike" cap="none" normalizeH="0" baseline="30000" dirty="0">
                <a:ln/>
                <a:solidFill>
                  <a:schemeClr val="bg1"/>
                </a:solidFill>
                <a:effectLst/>
                <a:latin typeface="Arial"/>
                <a:cs typeface="Arial"/>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weekly × 3 of 4</a:t>
            </a:r>
          </a:p>
        </p:txBody>
      </p:sp>
      <p:sp>
        <p:nvSpPr>
          <p:cNvPr id="17" name="Rounded Rectangle 16">
            <a:extLst>
              <a:ext uri="{FF2B5EF4-FFF2-40B4-BE49-F238E27FC236}">
                <a16:creationId xmlns:a16="http://schemas.microsoft.com/office/drawing/2014/main" id="{D30F7326-8C67-EC1F-FFAE-4AAEAA2001C7}"/>
              </a:ext>
            </a:extLst>
          </p:cNvPr>
          <p:cNvSpPr/>
          <p:nvPr/>
        </p:nvSpPr>
        <p:spPr>
          <a:xfrm>
            <a:off x="4359570" y="1980020"/>
            <a:ext cx="3388643" cy="15500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Pancreatic cancer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solidFill>
                  <a:schemeClr val="bg1"/>
                </a:solidFill>
                <a:effectLst/>
                <a:latin typeface="Arial"/>
                <a:cs typeface="Arial"/>
              </a:rPr>
              <a:t>(metastatic adenocarcinoma)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solidFill>
                  <a:schemeClr val="bg1"/>
                </a:solidFill>
                <a:effectLst/>
                <a:latin typeface="Arial"/>
                <a:cs typeface="Arial"/>
              </a:rPr>
              <a:t>N=861</a:t>
            </a:r>
            <a:endParaRPr lang="en-GB" dirty="0">
              <a:solidFill>
                <a:schemeClr val="bg1"/>
              </a:solidFill>
            </a:endParaRPr>
          </a:p>
        </p:txBody>
      </p:sp>
      <p:sp>
        <p:nvSpPr>
          <p:cNvPr id="32" name="Slide Number Placeholder 31">
            <a:extLst>
              <a:ext uri="{FF2B5EF4-FFF2-40B4-BE49-F238E27FC236}">
                <a16:creationId xmlns:a16="http://schemas.microsoft.com/office/drawing/2014/main" id="{57FDF775-1E3C-B80E-BA01-71A24A179871}"/>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18A952-2E9D-054D-A136-CCB49BC3467B}"/>
              </a:ext>
            </a:extLst>
          </p:cNvPr>
          <p:cNvGraphicFramePr>
            <a:graphicFrameLocks noGrp="1"/>
          </p:cNvGraphicFramePr>
          <p:nvPr>
            <p:ph sz="quarter" idx="12"/>
            <p:extLst>
              <p:ext uri="{D42A27DB-BD31-4B8C-83A1-F6EECF244321}">
                <p14:modId xmlns:p14="http://schemas.microsoft.com/office/powerpoint/2010/main" val="2801679669"/>
              </p:ext>
            </p:extLst>
          </p:nvPr>
        </p:nvGraphicFramePr>
        <p:xfrm>
          <a:off x="620713" y="1425575"/>
          <a:ext cx="10963273" cy="3657536"/>
        </p:xfrm>
        <a:graphic>
          <a:graphicData uri="http://schemas.openxmlformats.org/drawingml/2006/table">
            <a:tbl>
              <a:tblPr firstRow="1" bandRow="1">
                <a:tableStyleId>{5C22544A-7EE6-4342-B048-85BDC9FD1C3A}</a:tableStyleId>
              </a:tblPr>
              <a:tblGrid>
                <a:gridCol w="3349889">
                  <a:extLst>
                    <a:ext uri="{9D8B030D-6E8A-4147-A177-3AD203B41FA5}">
                      <a16:colId xmlns:a16="http://schemas.microsoft.com/office/drawing/2014/main" val="20000"/>
                    </a:ext>
                  </a:extLst>
                </a:gridCol>
                <a:gridCol w="2639307">
                  <a:extLst>
                    <a:ext uri="{9D8B030D-6E8A-4147-A177-3AD203B41FA5}">
                      <a16:colId xmlns:a16="http://schemas.microsoft.com/office/drawing/2014/main" val="20001"/>
                    </a:ext>
                  </a:extLst>
                </a:gridCol>
                <a:gridCol w="2740817">
                  <a:extLst>
                    <a:ext uri="{9D8B030D-6E8A-4147-A177-3AD203B41FA5}">
                      <a16:colId xmlns:a16="http://schemas.microsoft.com/office/drawing/2014/main" val="20002"/>
                    </a:ext>
                  </a:extLst>
                </a:gridCol>
                <a:gridCol w="2233260">
                  <a:extLst>
                    <a:ext uri="{9D8B030D-6E8A-4147-A177-3AD203B41FA5}">
                      <a16:colId xmlns:a16="http://schemas.microsoft.com/office/drawing/2014/main" val="20003"/>
                    </a:ext>
                  </a:extLst>
                </a:gridCol>
              </a:tblGrid>
              <a:tr h="469996">
                <a:tc>
                  <a:txBody>
                    <a:bodyPr/>
                    <a:lstStyle/>
                    <a:p>
                      <a:endParaRPr lang="en-US" sz="1600" b="1" dirty="0">
                        <a:solidFill>
                          <a:srgbClr val="C00000"/>
                        </a:solidFill>
                        <a:latin typeface="Arial" panose="020B0604020202020204" pitchFamily="34" charset="0"/>
                        <a:cs typeface="Arial" panose="020B0604020202020204" pitchFamily="34" charset="0"/>
                      </a:endParaRPr>
                    </a:p>
                  </a:txBody>
                  <a:tcPr marL="91441" marR="91441"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GEM + </a:t>
                      </a:r>
                      <a:r>
                        <a:rPr lang="en-US" sz="1600" b="1" dirty="0" err="1">
                          <a:solidFill>
                            <a:schemeClr val="bg1"/>
                          </a:solidFill>
                          <a:latin typeface="Arial" panose="020B0604020202020204" pitchFamily="34" charset="0"/>
                          <a:cs typeface="Arial" panose="020B0604020202020204" pitchFamily="34" charset="0"/>
                        </a:rPr>
                        <a:t>NabP</a:t>
                      </a:r>
                      <a:r>
                        <a:rPr lang="en-US" sz="1600" b="1" dirty="0">
                          <a:solidFill>
                            <a:schemeClr val="bg1"/>
                          </a:solidFill>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(n=431)</a:t>
                      </a:r>
                    </a:p>
                  </a:txBody>
                  <a:tcPr marL="91441" marR="91441" marT="45716" marB="45716"/>
                </a:tc>
                <a:tc>
                  <a:txBody>
                    <a:bodyPr/>
                    <a:lstStyle/>
                    <a:p>
                      <a:pPr algn="ctr"/>
                      <a:r>
                        <a:rPr lang="en-US" sz="1600" b="1" dirty="0">
                          <a:solidFill>
                            <a:schemeClr val="bg1"/>
                          </a:solidFill>
                          <a:latin typeface="Arial" panose="020B0604020202020204" pitchFamily="34" charset="0"/>
                          <a:cs typeface="Arial" panose="020B0604020202020204" pitchFamily="34" charset="0"/>
                        </a:rPr>
                        <a:t>GEM</a:t>
                      </a:r>
                    </a:p>
                    <a:p>
                      <a:pPr algn="ctr"/>
                      <a:r>
                        <a:rPr lang="en-US" sz="1600" b="1" dirty="0">
                          <a:solidFill>
                            <a:schemeClr val="bg1"/>
                          </a:solidFill>
                          <a:latin typeface="Arial" panose="020B0604020202020204" pitchFamily="34" charset="0"/>
                          <a:cs typeface="Arial" panose="020B0604020202020204" pitchFamily="34" charset="0"/>
                        </a:rPr>
                        <a:t>(n=430)</a:t>
                      </a:r>
                    </a:p>
                  </a:txBody>
                  <a:tcPr marL="91441" marR="91441" marT="45716" marB="45716"/>
                </a:tc>
                <a:tc>
                  <a:txBody>
                    <a:bodyPr/>
                    <a:lstStyle/>
                    <a:p>
                      <a:pPr algn="ctr"/>
                      <a:r>
                        <a:rPr lang="en-US" sz="1600" b="1" dirty="0">
                          <a:solidFill>
                            <a:schemeClr val="bg1"/>
                          </a:solidFill>
                          <a:latin typeface="Arial" panose="020B0604020202020204" pitchFamily="34" charset="0"/>
                          <a:cs typeface="Arial" panose="020B0604020202020204" pitchFamily="34" charset="0"/>
                        </a:rPr>
                        <a:t>Hazard ratio</a:t>
                      </a:r>
                    </a:p>
                  </a:txBody>
                  <a:tcPr marL="91441" marR="91441" marT="45716" marB="45716"/>
                </a:tc>
                <a:extLst>
                  <a:ext uri="{0D108BD9-81ED-4DB2-BD59-A6C34878D82A}">
                    <a16:rowId xmlns:a16="http://schemas.microsoft.com/office/drawing/2014/main" val="10000"/>
                  </a:ext>
                </a:extLst>
              </a:tr>
              <a:tr h="308864">
                <a:tc>
                  <a:txBody>
                    <a:bodyPr/>
                    <a:lstStyle/>
                    <a:p>
                      <a:r>
                        <a:rPr lang="en-US" sz="1600" b="0" dirty="0">
                          <a:latin typeface="Arial" panose="020B0604020202020204" pitchFamily="34" charset="0"/>
                          <a:cs typeface="Arial" panose="020B0604020202020204" pitchFamily="34" charset="0"/>
                        </a:rPr>
                        <a:t>Overall survival, months</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8.5</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6.7</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0.72</a:t>
                      </a:r>
                      <a:r>
                        <a:rPr lang="en-US" sz="1600" b="0" baseline="0" dirty="0">
                          <a:latin typeface="Arial" panose="020B0604020202020204" pitchFamily="34" charset="0"/>
                          <a:cs typeface="Arial" panose="020B0604020202020204" pitchFamily="34" charset="0"/>
                        </a:rPr>
                        <a:t> (p&lt;0.001)</a:t>
                      </a:r>
                      <a:endParaRPr lang="en-US" sz="1600" b="0" dirty="0">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1"/>
                  </a:ext>
                </a:extLst>
              </a:tr>
              <a:tr h="174574">
                <a:tc>
                  <a:txBody>
                    <a:bodyPr/>
                    <a:lstStyle/>
                    <a:p>
                      <a:r>
                        <a:rPr lang="en-US" sz="1600" b="0" baseline="0" dirty="0">
                          <a:latin typeface="Arial" panose="020B0604020202020204" pitchFamily="34" charset="0"/>
                          <a:cs typeface="Arial" panose="020B0604020202020204" pitchFamily="34" charset="0"/>
                        </a:rPr>
                        <a:t>One-year survival, %</a:t>
                      </a:r>
                      <a:endParaRPr lang="en-US" sz="1600" b="0" i="1" dirty="0">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35</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22</a:t>
                      </a: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2"/>
                  </a:ext>
                </a:extLst>
              </a:tr>
              <a:tr h="308864">
                <a:tc>
                  <a:txBody>
                    <a:bodyPr/>
                    <a:lstStyle/>
                    <a:p>
                      <a:r>
                        <a:rPr lang="en-US" sz="1600" b="0" dirty="0">
                          <a:latin typeface="Arial" panose="020B0604020202020204" pitchFamily="34" charset="0"/>
                          <a:cs typeface="Arial" panose="020B0604020202020204" pitchFamily="34" charset="0"/>
                        </a:rPr>
                        <a:t>Progression-free survival, months</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5.5</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3.7</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0.69 (p&lt;0.001)</a:t>
                      </a:r>
                    </a:p>
                  </a:txBody>
                  <a:tcPr marL="91441" marR="91441" marT="45716" marB="45716"/>
                </a:tc>
                <a:extLst>
                  <a:ext uri="{0D108BD9-81ED-4DB2-BD59-A6C34878D82A}">
                    <a16:rowId xmlns:a16="http://schemas.microsoft.com/office/drawing/2014/main" val="10003"/>
                  </a:ext>
                </a:extLst>
              </a:tr>
              <a:tr h="174574">
                <a:tc>
                  <a:txBody>
                    <a:bodyPr/>
                    <a:lstStyle/>
                    <a:p>
                      <a:r>
                        <a:rPr lang="en-US" sz="1600" b="0" dirty="0">
                          <a:latin typeface="Arial" panose="020B0604020202020204" pitchFamily="34" charset="0"/>
                          <a:cs typeface="Arial" panose="020B0604020202020204" pitchFamily="34" charset="0"/>
                        </a:rPr>
                        <a:t>6-month PFS, %</a:t>
                      </a:r>
                      <a:endParaRPr lang="en-US" sz="1600" b="0" dirty="0">
                        <a:solidFill>
                          <a:schemeClr val="tx1"/>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44</a:t>
                      </a:r>
                      <a:endParaRPr lang="en-US" sz="1600" b="0" dirty="0">
                        <a:solidFill>
                          <a:schemeClr val="tx1"/>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25</a:t>
                      </a:r>
                      <a:endParaRPr lang="en-US" sz="1600" b="0" dirty="0">
                        <a:solidFill>
                          <a:schemeClr val="tx1"/>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4"/>
                  </a:ext>
                </a:extLst>
              </a:tr>
              <a:tr h="174574">
                <a:tc>
                  <a:txBody>
                    <a:bodyPr/>
                    <a:lstStyle/>
                    <a:p>
                      <a:r>
                        <a:rPr lang="en-US" sz="1600" b="0" dirty="0">
                          <a:latin typeface="Arial" panose="020B0604020202020204" pitchFamily="34" charset="0"/>
                          <a:cs typeface="Arial" panose="020B0604020202020204" pitchFamily="34" charset="0"/>
                        </a:rPr>
                        <a:t>Response rate, %</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23</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7</a:t>
                      </a: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p&lt;0.001</a:t>
                      </a:r>
                    </a:p>
                  </a:txBody>
                  <a:tcPr marL="91441" marR="91441" marT="45716" marB="45716"/>
                </a:tc>
                <a:extLst>
                  <a:ext uri="{0D108BD9-81ED-4DB2-BD59-A6C34878D82A}">
                    <a16:rowId xmlns:a16="http://schemas.microsoft.com/office/drawing/2014/main" val="10005"/>
                  </a:ext>
                </a:extLst>
              </a:tr>
              <a:tr h="308864">
                <a:tc>
                  <a:txBody>
                    <a:bodyPr/>
                    <a:lstStyle/>
                    <a:p>
                      <a:r>
                        <a:rPr lang="en-US" sz="1600" b="0" dirty="0">
                          <a:latin typeface="Arial" panose="020B0604020202020204" pitchFamily="34" charset="0"/>
                          <a:cs typeface="Arial" panose="020B0604020202020204" pitchFamily="34" charset="0"/>
                        </a:rPr>
                        <a:t>Median treatment</a:t>
                      </a:r>
                      <a:r>
                        <a:rPr lang="en-US" sz="1600" b="0" baseline="0" dirty="0">
                          <a:latin typeface="Arial" panose="020B0604020202020204" pitchFamily="34" charset="0"/>
                          <a:cs typeface="Arial" panose="020B0604020202020204" pitchFamily="34" charset="0"/>
                        </a:rPr>
                        <a:t> duration (range), months</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3.9</a:t>
                      </a:r>
                      <a:endParaRPr lang="en-US" sz="1600" b="0" baseline="0" dirty="0">
                        <a:latin typeface="Arial" panose="020B0604020202020204" pitchFamily="34" charset="0"/>
                        <a:cs typeface="Arial" panose="020B0604020202020204" pitchFamily="34" charset="0"/>
                      </a:endParaRPr>
                    </a:p>
                    <a:p>
                      <a:pPr algn="ctr"/>
                      <a:r>
                        <a:rPr lang="en-US" sz="1600" b="0" baseline="0" dirty="0">
                          <a:latin typeface="Arial" panose="020B0604020202020204" pitchFamily="34" charset="0"/>
                          <a:cs typeface="Arial" panose="020B0604020202020204" pitchFamily="34" charset="0"/>
                        </a:rPr>
                        <a:t>(0.1-21.9)</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r>
                        <a:rPr lang="en-US" sz="1600" b="0" dirty="0">
                          <a:latin typeface="Arial" panose="020B0604020202020204" pitchFamily="34" charset="0"/>
                          <a:cs typeface="Arial" panose="020B0604020202020204" pitchFamily="34" charset="0"/>
                        </a:rPr>
                        <a:t>2.8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(0.1-21.5)</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solidFill>
                          <a:srgbClr val="FF0000"/>
                        </a:solidFill>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6"/>
                  </a:ext>
                </a:extLst>
              </a:tr>
              <a:tr h="443154">
                <a:tc>
                  <a:txBody>
                    <a:bodyPr/>
                    <a:lstStyle/>
                    <a:p>
                      <a:r>
                        <a:rPr lang="en-US" sz="1600" b="0" dirty="0">
                          <a:latin typeface="Arial" panose="020B0604020202020204" pitchFamily="34" charset="0"/>
                          <a:cs typeface="Arial" panose="020B0604020202020204" pitchFamily="34" charset="0"/>
                        </a:rPr>
                        <a:t>% protocol </a:t>
                      </a:r>
                      <a:r>
                        <a:rPr lang="en-US" sz="1600" b="0" dirty="0" err="1">
                          <a:latin typeface="Arial" panose="020B0604020202020204" pitchFamily="34" charset="0"/>
                          <a:cs typeface="Arial" panose="020B0604020202020204" pitchFamily="34" charset="0"/>
                        </a:rPr>
                        <a:t>dose</a:t>
                      </a:r>
                      <a:r>
                        <a:rPr lang="en-US" sz="1600" b="0" baseline="30000" dirty="0" err="1">
                          <a:latin typeface="Arial" panose="020B0604020202020204" pitchFamily="34" charset="0"/>
                          <a:cs typeface="Arial" panose="020B0604020202020204" pitchFamily="34" charset="0"/>
                        </a:rPr>
                        <a:t>a</a:t>
                      </a:r>
                      <a:endParaRPr lang="en-US" sz="1600" b="0" baseline="30000" dirty="0">
                        <a:latin typeface="Arial" panose="020B0604020202020204" pitchFamily="34" charset="0"/>
                        <a:cs typeface="Arial" panose="020B0604020202020204" pitchFamily="34" charset="0"/>
                      </a:endParaRPr>
                    </a:p>
                    <a:p>
                      <a:pPr marL="0" indent="185738">
                        <a:tabLst/>
                      </a:pPr>
                      <a:r>
                        <a:rPr lang="en-US" sz="1600" b="0" dirty="0">
                          <a:latin typeface="Arial" panose="020B0604020202020204" pitchFamily="34" charset="0"/>
                          <a:cs typeface="Arial" panose="020B0604020202020204" pitchFamily="34" charset="0"/>
                        </a:rPr>
                        <a:t>Nab-paclitaxel</a:t>
                      </a:r>
                    </a:p>
                    <a:p>
                      <a:pPr marL="0" indent="185738">
                        <a:tabLst/>
                      </a:pPr>
                      <a:r>
                        <a:rPr lang="en-US" sz="1600" b="0" baseline="0" dirty="0">
                          <a:latin typeface="Arial" panose="020B0604020202020204" pitchFamily="34" charset="0"/>
                          <a:cs typeface="Arial" panose="020B0604020202020204" pitchFamily="34" charset="0"/>
                        </a:rPr>
                        <a:t>Gemcitabine</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p>
                      <a:pPr algn="ctr"/>
                      <a:r>
                        <a:rPr lang="en-US" sz="1600" b="0" dirty="0">
                          <a:latin typeface="Arial" panose="020B0604020202020204" pitchFamily="34" charset="0"/>
                          <a:cs typeface="Arial" panose="020B0604020202020204" pitchFamily="34" charset="0"/>
                        </a:rPr>
                        <a:t>80.6</a:t>
                      </a:r>
                    </a:p>
                    <a:p>
                      <a:pPr algn="ctr"/>
                      <a:r>
                        <a:rPr lang="en-US" sz="1600" b="0" dirty="0">
                          <a:latin typeface="Arial" panose="020B0604020202020204" pitchFamily="34" charset="0"/>
                          <a:cs typeface="Arial" panose="020B0604020202020204" pitchFamily="34" charset="0"/>
                        </a:rPr>
                        <a:t>75.2</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latin typeface="Arial" panose="020B0604020202020204" pitchFamily="34" charset="0"/>
                        <a:cs typeface="Arial" panose="020B0604020202020204" pitchFamily="34" charset="0"/>
                      </a:endParaRPr>
                    </a:p>
                    <a:p>
                      <a:pPr algn="ctr"/>
                      <a:r>
                        <a:rPr lang="en-US" sz="1600" b="0" dirty="0">
                          <a:latin typeface="Arial" panose="020B0604020202020204" pitchFamily="34" charset="0"/>
                          <a:cs typeface="Arial" panose="020B0604020202020204" pitchFamily="34" charset="0"/>
                        </a:rPr>
                        <a:t>–</a:t>
                      </a:r>
                    </a:p>
                    <a:p>
                      <a:pPr algn="ctr"/>
                      <a:r>
                        <a:rPr lang="en-US" sz="1600" b="0" dirty="0">
                          <a:latin typeface="Arial" panose="020B0604020202020204" pitchFamily="34" charset="0"/>
                          <a:cs typeface="Arial" panose="020B0604020202020204" pitchFamily="34" charset="0"/>
                        </a:rPr>
                        <a:t>84.6%</a:t>
                      </a:r>
                      <a:endParaRPr lang="en-US" sz="1600" b="0" dirty="0">
                        <a:solidFill>
                          <a:srgbClr val="000000"/>
                        </a:solidFill>
                        <a:latin typeface="Arial" panose="020B0604020202020204" pitchFamily="34" charset="0"/>
                        <a:cs typeface="Arial" panose="020B0604020202020204" pitchFamily="34" charset="0"/>
                      </a:endParaRPr>
                    </a:p>
                  </a:txBody>
                  <a:tcPr marL="91441" marR="91441" marT="45716" marB="45716"/>
                </a:tc>
                <a:tc>
                  <a:txBody>
                    <a:bodyPr/>
                    <a:lstStyle/>
                    <a:p>
                      <a:pPr algn="ctr"/>
                      <a:endParaRPr lang="en-US" sz="1600" b="0" dirty="0">
                        <a:solidFill>
                          <a:srgbClr val="FF0000"/>
                        </a:solidFill>
                        <a:latin typeface="Arial" panose="020B0604020202020204" pitchFamily="34" charset="0"/>
                        <a:cs typeface="Arial" panose="020B0604020202020204" pitchFamily="34" charset="0"/>
                      </a:endParaRPr>
                    </a:p>
                  </a:txBody>
                  <a:tcPr marL="91441" marR="91441" marT="45716" marB="45716"/>
                </a:tc>
                <a:extLst>
                  <a:ext uri="{0D108BD9-81ED-4DB2-BD59-A6C34878D82A}">
                    <a16:rowId xmlns:a16="http://schemas.microsoft.com/office/drawing/2014/main" val="10007"/>
                  </a:ext>
                </a:extLst>
              </a:tr>
            </a:tbl>
          </a:graphicData>
        </a:graphic>
      </p:graphicFrame>
      <p:sp>
        <p:nvSpPr>
          <p:cNvPr id="61441" name="Title 1">
            <a:extLst>
              <a:ext uri="{FF2B5EF4-FFF2-40B4-BE49-F238E27FC236}">
                <a16:creationId xmlns:a16="http://schemas.microsoft.com/office/drawing/2014/main" id="{AFA5900E-5CFB-764C-8FA1-C91EA7383FB8}"/>
              </a:ext>
            </a:extLst>
          </p:cNvPr>
          <p:cNvSpPr>
            <a:spLocks noGrp="1" noChangeArrowheads="1"/>
          </p:cNvSpPr>
          <p:nvPr>
            <p:ph type="title"/>
          </p:nvPr>
        </p:nvSpPr>
        <p:spPr>
          <a:xfrm>
            <a:off x="619201" y="259200"/>
            <a:ext cx="10963199" cy="864000"/>
          </a:xfrm>
        </p:spPr>
        <p:txBody>
          <a:bodyPr>
            <a:normAutofit/>
          </a:bodyPr>
          <a:lstStyle/>
          <a:p>
            <a:r>
              <a:rPr lang="en-US" altLang="en-US" dirty="0"/>
              <a:t>MPACT: Efficacy</a:t>
            </a:r>
          </a:p>
        </p:txBody>
      </p:sp>
      <p:sp>
        <p:nvSpPr>
          <p:cNvPr id="2" name="Content Placeholder 1">
            <a:extLst>
              <a:ext uri="{FF2B5EF4-FFF2-40B4-BE49-F238E27FC236}">
                <a16:creationId xmlns:a16="http://schemas.microsoft.com/office/drawing/2014/main" id="{7E50F830-3D69-58C0-30CA-DA6EB3F4DB4A}"/>
              </a:ext>
            </a:extLst>
          </p:cNvPr>
          <p:cNvSpPr>
            <a:spLocks noGrp="1"/>
          </p:cNvSpPr>
          <p:nvPr>
            <p:ph sz="quarter" idx="15"/>
          </p:nvPr>
        </p:nvSpPr>
        <p:spPr>
          <a:xfrm>
            <a:off x="620183" y="6230147"/>
            <a:ext cx="10180339" cy="365125"/>
          </a:xfrm>
        </p:spPr>
        <p:txBody>
          <a:bodyPr/>
          <a:lstStyle/>
          <a:p>
            <a:r>
              <a:rPr lang="en-GB" sz="1200" baseline="30000" dirty="0">
                <a:solidFill>
                  <a:srgbClr val="505050"/>
                </a:solidFill>
                <a:latin typeface="Arial" panose="020B0604020202020204" pitchFamily="34" charset="0"/>
                <a:ea typeface="Aileron" charset="0"/>
                <a:cs typeface="Arial" panose="020B0604020202020204" pitchFamily="34" charset="0"/>
              </a:rPr>
              <a:t>a</a:t>
            </a:r>
            <a:r>
              <a:rPr lang="en-US" sz="1200" dirty="0">
                <a:effectLst/>
                <a:latin typeface="Arial" panose="020B0604020202020204" pitchFamily="34" charset="0"/>
                <a:cs typeface="Arial" panose="020B0604020202020204" pitchFamily="34" charset="0"/>
              </a:rPr>
              <a:t>Proportion of administered cumulative dose relative to the planned cumulative dose</a:t>
            </a:r>
          </a:p>
          <a:p>
            <a:r>
              <a:rPr lang="en-US" altLang="en-US" dirty="0"/>
              <a:t>GEM, gemcitabine; HR, hazard ratio; </a:t>
            </a:r>
            <a:r>
              <a:rPr lang="en-US" altLang="en-US" dirty="0" err="1"/>
              <a:t>NabP</a:t>
            </a:r>
            <a:r>
              <a:rPr lang="en-US" altLang="en-US" dirty="0"/>
              <a:t>, </a:t>
            </a:r>
            <a:r>
              <a:rPr lang="en-GB" dirty="0">
                <a:solidFill>
                  <a:schemeClr val="tx2"/>
                </a:solidFill>
              </a:rPr>
              <a:t>nanoparticle albumin-bound paclitaxel</a:t>
            </a:r>
            <a:r>
              <a:rPr lang="en-US" altLang="en-US" dirty="0"/>
              <a:t>; PFS, progression-free survival</a:t>
            </a:r>
          </a:p>
          <a:p>
            <a:r>
              <a:rPr lang="en-US" altLang="en-US" dirty="0"/>
              <a:t>Von Hoff D, et al. N Engl J Med. 2013;369:1691-703</a:t>
            </a:r>
          </a:p>
        </p:txBody>
      </p:sp>
      <p:sp>
        <p:nvSpPr>
          <p:cNvPr id="10" name="Slide Number Placeholder 9">
            <a:extLst>
              <a:ext uri="{FF2B5EF4-FFF2-40B4-BE49-F238E27FC236}">
                <a16:creationId xmlns:a16="http://schemas.microsoft.com/office/drawing/2014/main" id="{0B554FF4-A24B-CF08-6F6B-13E75D48D88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0C046063-41FB-F843-8D95-AFE41953C710}"/>
              </a:ext>
            </a:extLst>
          </p:cNvPr>
          <p:cNvSpPr>
            <a:spLocks noGrp="1" noChangeArrowheads="1"/>
          </p:cNvSpPr>
          <p:nvPr>
            <p:ph type="title"/>
          </p:nvPr>
        </p:nvSpPr>
        <p:spPr>
          <a:xfrm>
            <a:off x="619201" y="259200"/>
            <a:ext cx="10963199" cy="864000"/>
          </a:xfrm>
        </p:spPr>
        <p:txBody>
          <a:bodyPr>
            <a:noAutofit/>
          </a:bodyPr>
          <a:lstStyle/>
          <a:p>
            <a:r>
              <a:rPr lang="en-US" altLang="en-US" dirty="0"/>
              <a:t>MPACT: the addition of </a:t>
            </a:r>
            <a:r>
              <a:rPr lang="en-US" altLang="en-US" cap="none" dirty="0" err="1"/>
              <a:t>Nab</a:t>
            </a:r>
            <a:r>
              <a:rPr lang="en-US" altLang="en-US" dirty="0" err="1"/>
              <a:t>p</a:t>
            </a:r>
            <a:r>
              <a:rPr lang="en-US" altLang="en-US" dirty="0"/>
              <a:t> to gem improves </a:t>
            </a:r>
            <a:br>
              <a:rPr lang="en-US" altLang="en-US" dirty="0"/>
            </a:br>
            <a:r>
              <a:rPr lang="en-US" altLang="en-US" dirty="0"/>
              <a:t>Overall Survival</a:t>
            </a:r>
          </a:p>
        </p:txBody>
      </p:sp>
      <p:sp>
        <p:nvSpPr>
          <p:cNvPr id="2" name="Slide Number Placeholder 1">
            <a:extLst>
              <a:ext uri="{FF2B5EF4-FFF2-40B4-BE49-F238E27FC236}">
                <a16:creationId xmlns:a16="http://schemas.microsoft.com/office/drawing/2014/main" id="{310DAEE3-E1FA-08B1-E47C-117616347358}"/>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16</a:t>
            </a:fld>
            <a:endParaRPr lang="en-US"/>
          </a:p>
        </p:txBody>
      </p:sp>
      <p:sp>
        <p:nvSpPr>
          <p:cNvPr id="4" name="Content Placeholder 3">
            <a:extLst>
              <a:ext uri="{FF2B5EF4-FFF2-40B4-BE49-F238E27FC236}">
                <a16:creationId xmlns:a16="http://schemas.microsoft.com/office/drawing/2014/main" id="{DE49A8C9-DB94-3D8C-ED5E-3BAFC7EC6D69}"/>
              </a:ext>
            </a:extLst>
          </p:cNvPr>
          <p:cNvSpPr>
            <a:spLocks noGrp="1"/>
          </p:cNvSpPr>
          <p:nvPr>
            <p:ph sz="quarter" idx="15"/>
          </p:nvPr>
        </p:nvSpPr>
        <p:spPr>
          <a:xfrm>
            <a:off x="620183" y="6356351"/>
            <a:ext cx="10180339" cy="365125"/>
          </a:xfrm>
        </p:spPr>
        <p:txBody>
          <a:bodyPr/>
          <a:lstStyle/>
          <a:p>
            <a:r>
              <a:rPr lang="en-US" altLang="en-US" dirty="0"/>
              <a:t>CI, confidence interval; GEM, gemcitabine; HR, hazard ratio; </a:t>
            </a:r>
            <a:r>
              <a:rPr lang="en-US" altLang="en-US" dirty="0" err="1"/>
              <a:t>NabP</a:t>
            </a:r>
            <a:r>
              <a:rPr lang="en-US" altLang="en-US" dirty="0"/>
              <a:t>, </a:t>
            </a:r>
            <a:r>
              <a:rPr lang="en-GB" dirty="0">
                <a:solidFill>
                  <a:schemeClr val="tx2"/>
                </a:solidFill>
              </a:rPr>
              <a:t>nanoparticle albumin-bound paclitaxel</a:t>
            </a:r>
            <a:endParaRPr lang="en-US" altLang="en-US" dirty="0"/>
          </a:p>
          <a:p>
            <a:r>
              <a:rPr lang="en-US" altLang="en-US" dirty="0"/>
              <a:t>Von Hoff D, et al. N Engl J Med. 2013;369:1691-703</a:t>
            </a:r>
          </a:p>
        </p:txBody>
      </p:sp>
      <p:sp>
        <p:nvSpPr>
          <p:cNvPr id="23" name="TextBox 22">
            <a:extLst>
              <a:ext uri="{FF2B5EF4-FFF2-40B4-BE49-F238E27FC236}">
                <a16:creationId xmlns:a16="http://schemas.microsoft.com/office/drawing/2014/main" id="{80718D69-01A4-8D68-F417-48CE1008F67E}"/>
              </a:ext>
            </a:extLst>
          </p:cNvPr>
          <p:cNvSpPr txBox="1"/>
          <p:nvPr/>
        </p:nvSpPr>
        <p:spPr>
          <a:xfrm rot="16200000">
            <a:off x="436702" y="3099781"/>
            <a:ext cx="3211889" cy="246221"/>
          </a:xfrm>
          <a:prstGeom prst="rect">
            <a:avLst/>
          </a:prstGeom>
          <a:noFill/>
        </p:spPr>
        <p:txBody>
          <a:bodyPr wrap="squar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Patients who were alive (%)</a:t>
            </a:r>
          </a:p>
        </p:txBody>
      </p:sp>
      <p:sp>
        <p:nvSpPr>
          <p:cNvPr id="47" name="TextBox 46">
            <a:extLst>
              <a:ext uri="{FF2B5EF4-FFF2-40B4-BE49-F238E27FC236}">
                <a16:creationId xmlns:a16="http://schemas.microsoft.com/office/drawing/2014/main" id="{8A087EF2-0289-9115-8C0C-24EF193C3A13}"/>
              </a:ext>
            </a:extLst>
          </p:cNvPr>
          <p:cNvSpPr txBox="1"/>
          <p:nvPr/>
        </p:nvSpPr>
        <p:spPr>
          <a:xfrm>
            <a:off x="2373967" y="1593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90</a:t>
            </a:r>
          </a:p>
        </p:txBody>
      </p:sp>
      <p:sp>
        <p:nvSpPr>
          <p:cNvPr id="48" name="TextBox 47">
            <a:extLst>
              <a:ext uri="{FF2B5EF4-FFF2-40B4-BE49-F238E27FC236}">
                <a16:creationId xmlns:a16="http://schemas.microsoft.com/office/drawing/2014/main" id="{02E19532-C89D-2238-1960-E9727359BEDC}"/>
              </a:ext>
            </a:extLst>
          </p:cNvPr>
          <p:cNvSpPr txBox="1"/>
          <p:nvPr/>
        </p:nvSpPr>
        <p:spPr>
          <a:xfrm>
            <a:off x="2274580" y="1213907"/>
            <a:ext cx="298159"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100</a:t>
            </a:r>
          </a:p>
        </p:txBody>
      </p:sp>
      <p:pic>
        <p:nvPicPr>
          <p:cNvPr id="59" name="Picture 58" descr="A line graph of a graph&#10;&#10;Description automatically generated with medium confidence">
            <a:extLst>
              <a:ext uri="{FF2B5EF4-FFF2-40B4-BE49-F238E27FC236}">
                <a16:creationId xmlns:a16="http://schemas.microsoft.com/office/drawing/2014/main" id="{496B89BC-A093-096C-975D-86BA24B1C637}"/>
              </a:ext>
            </a:extLst>
          </p:cNvPr>
          <p:cNvPicPr>
            <a:picLocks noChangeAspect="1"/>
          </p:cNvPicPr>
          <p:nvPr/>
        </p:nvPicPr>
        <p:blipFill>
          <a:blip r:embed="rId2"/>
          <a:stretch>
            <a:fillRect/>
          </a:stretch>
        </p:blipFill>
        <p:spPr>
          <a:xfrm>
            <a:off x="2628099" y="1262439"/>
            <a:ext cx="6734041" cy="3960218"/>
          </a:xfrm>
          <a:prstGeom prst="rect">
            <a:avLst/>
          </a:prstGeom>
        </p:spPr>
      </p:pic>
      <p:sp>
        <p:nvSpPr>
          <p:cNvPr id="10" name="TextBox 9">
            <a:extLst>
              <a:ext uri="{FF2B5EF4-FFF2-40B4-BE49-F238E27FC236}">
                <a16:creationId xmlns:a16="http://schemas.microsoft.com/office/drawing/2014/main" id="{AC271E02-16F9-D1E5-9BCC-917FE9DF25A9}"/>
              </a:ext>
            </a:extLst>
          </p:cNvPr>
          <p:cNvSpPr txBox="1"/>
          <p:nvPr/>
        </p:nvSpPr>
        <p:spPr>
          <a:xfrm>
            <a:off x="5303912" y="5445224"/>
            <a:ext cx="1411733"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Time (months)</a:t>
            </a:r>
          </a:p>
        </p:txBody>
      </p:sp>
      <p:sp>
        <p:nvSpPr>
          <p:cNvPr id="24" name="TextBox 23">
            <a:extLst>
              <a:ext uri="{FF2B5EF4-FFF2-40B4-BE49-F238E27FC236}">
                <a16:creationId xmlns:a16="http://schemas.microsoft.com/office/drawing/2014/main" id="{3CB92BA4-06E6-0D39-1539-B8DF057C93AC}"/>
              </a:ext>
            </a:extLst>
          </p:cNvPr>
          <p:cNvSpPr txBox="1"/>
          <p:nvPr/>
        </p:nvSpPr>
        <p:spPr>
          <a:xfrm>
            <a:off x="2685101"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FE2F1192-EF85-CD78-08DB-8BD53365229D}"/>
              </a:ext>
            </a:extLst>
          </p:cNvPr>
          <p:cNvSpPr txBox="1"/>
          <p:nvPr/>
        </p:nvSpPr>
        <p:spPr>
          <a:xfrm>
            <a:off x="6710274"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24</a:t>
            </a:r>
          </a:p>
        </p:txBody>
      </p:sp>
      <p:sp>
        <p:nvSpPr>
          <p:cNvPr id="26" name="TextBox 25">
            <a:extLst>
              <a:ext uri="{FF2B5EF4-FFF2-40B4-BE49-F238E27FC236}">
                <a16:creationId xmlns:a16="http://schemas.microsoft.com/office/drawing/2014/main" id="{CDC93941-355F-075B-B57E-013ACF368EAD}"/>
              </a:ext>
            </a:extLst>
          </p:cNvPr>
          <p:cNvSpPr txBox="1"/>
          <p:nvPr/>
        </p:nvSpPr>
        <p:spPr>
          <a:xfrm>
            <a:off x="6187392"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21</a:t>
            </a:r>
          </a:p>
        </p:txBody>
      </p:sp>
      <p:sp>
        <p:nvSpPr>
          <p:cNvPr id="27" name="TextBox 26">
            <a:extLst>
              <a:ext uri="{FF2B5EF4-FFF2-40B4-BE49-F238E27FC236}">
                <a16:creationId xmlns:a16="http://schemas.microsoft.com/office/drawing/2014/main" id="{6EE6D257-CCEF-B78F-715A-8B2CC6170C71}"/>
              </a:ext>
            </a:extLst>
          </p:cNvPr>
          <p:cNvSpPr txBox="1"/>
          <p:nvPr/>
        </p:nvSpPr>
        <p:spPr>
          <a:xfrm>
            <a:off x="5683146"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18</a:t>
            </a:r>
          </a:p>
        </p:txBody>
      </p:sp>
      <p:sp>
        <p:nvSpPr>
          <p:cNvPr id="28" name="TextBox 27">
            <a:extLst>
              <a:ext uri="{FF2B5EF4-FFF2-40B4-BE49-F238E27FC236}">
                <a16:creationId xmlns:a16="http://schemas.microsoft.com/office/drawing/2014/main" id="{EEDA3905-84E1-5C7A-DAB7-7EEF29E515CA}"/>
              </a:ext>
            </a:extLst>
          </p:cNvPr>
          <p:cNvSpPr txBox="1"/>
          <p:nvPr/>
        </p:nvSpPr>
        <p:spPr>
          <a:xfrm>
            <a:off x="5152449"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15</a:t>
            </a:r>
          </a:p>
        </p:txBody>
      </p:sp>
      <p:sp>
        <p:nvSpPr>
          <p:cNvPr id="29" name="TextBox 28">
            <a:extLst>
              <a:ext uri="{FF2B5EF4-FFF2-40B4-BE49-F238E27FC236}">
                <a16:creationId xmlns:a16="http://schemas.microsoft.com/office/drawing/2014/main" id="{71FF6911-23FA-62C7-F287-A6F714F2FF73}"/>
              </a:ext>
            </a:extLst>
          </p:cNvPr>
          <p:cNvSpPr txBox="1"/>
          <p:nvPr/>
        </p:nvSpPr>
        <p:spPr>
          <a:xfrm>
            <a:off x="4644093"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12</a:t>
            </a:r>
          </a:p>
        </p:txBody>
      </p:sp>
      <p:sp>
        <p:nvSpPr>
          <p:cNvPr id="30" name="TextBox 29">
            <a:extLst>
              <a:ext uri="{FF2B5EF4-FFF2-40B4-BE49-F238E27FC236}">
                <a16:creationId xmlns:a16="http://schemas.microsoft.com/office/drawing/2014/main" id="{F71F11A4-C794-609F-96DD-0FB44F4393B2}"/>
              </a:ext>
            </a:extLst>
          </p:cNvPr>
          <p:cNvSpPr txBox="1"/>
          <p:nvPr/>
        </p:nvSpPr>
        <p:spPr>
          <a:xfrm>
            <a:off x="4198209"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9</a:t>
            </a:r>
          </a:p>
        </p:txBody>
      </p:sp>
      <p:sp>
        <p:nvSpPr>
          <p:cNvPr id="31" name="TextBox 30">
            <a:extLst>
              <a:ext uri="{FF2B5EF4-FFF2-40B4-BE49-F238E27FC236}">
                <a16:creationId xmlns:a16="http://schemas.microsoft.com/office/drawing/2014/main" id="{2716F411-29A2-5C1F-C8A6-73E1D93B56D5}"/>
              </a:ext>
            </a:extLst>
          </p:cNvPr>
          <p:cNvSpPr txBox="1"/>
          <p:nvPr/>
        </p:nvSpPr>
        <p:spPr>
          <a:xfrm>
            <a:off x="3713292"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6</a:t>
            </a:r>
          </a:p>
        </p:txBody>
      </p:sp>
      <p:sp>
        <p:nvSpPr>
          <p:cNvPr id="32" name="TextBox 31">
            <a:extLst>
              <a:ext uri="{FF2B5EF4-FFF2-40B4-BE49-F238E27FC236}">
                <a16:creationId xmlns:a16="http://schemas.microsoft.com/office/drawing/2014/main" id="{84286A18-2E2B-C6FF-7491-54DE3BB12974}"/>
              </a:ext>
            </a:extLst>
          </p:cNvPr>
          <p:cNvSpPr txBox="1"/>
          <p:nvPr/>
        </p:nvSpPr>
        <p:spPr>
          <a:xfrm>
            <a:off x="3191292" y="5230533"/>
            <a:ext cx="99386"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a:t>
            </a:r>
          </a:p>
        </p:txBody>
      </p:sp>
      <p:sp>
        <p:nvSpPr>
          <p:cNvPr id="33" name="TextBox 32">
            <a:extLst>
              <a:ext uri="{FF2B5EF4-FFF2-40B4-BE49-F238E27FC236}">
                <a16:creationId xmlns:a16="http://schemas.microsoft.com/office/drawing/2014/main" id="{14B9CFE2-FF02-36B9-AB75-52CC6FA816CC}"/>
              </a:ext>
            </a:extLst>
          </p:cNvPr>
          <p:cNvSpPr txBox="1"/>
          <p:nvPr/>
        </p:nvSpPr>
        <p:spPr>
          <a:xfrm>
            <a:off x="8234982"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33</a:t>
            </a:r>
          </a:p>
        </p:txBody>
      </p:sp>
      <p:sp>
        <p:nvSpPr>
          <p:cNvPr id="34" name="TextBox 33">
            <a:extLst>
              <a:ext uri="{FF2B5EF4-FFF2-40B4-BE49-F238E27FC236}">
                <a16:creationId xmlns:a16="http://schemas.microsoft.com/office/drawing/2014/main" id="{E0554C49-36B0-B877-B417-9D840DEE8C05}"/>
              </a:ext>
            </a:extLst>
          </p:cNvPr>
          <p:cNvSpPr txBox="1"/>
          <p:nvPr/>
        </p:nvSpPr>
        <p:spPr>
          <a:xfrm>
            <a:off x="7746200"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30</a:t>
            </a:r>
          </a:p>
        </p:txBody>
      </p:sp>
      <p:sp>
        <p:nvSpPr>
          <p:cNvPr id="35" name="TextBox 34">
            <a:extLst>
              <a:ext uri="{FF2B5EF4-FFF2-40B4-BE49-F238E27FC236}">
                <a16:creationId xmlns:a16="http://schemas.microsoft.com/office/drawing/2014/main" id="{7181D8B1-7A7A-3C50-67E0-BEAC51CAE31D}"/>
              </a:ext>
            </a:extLst>
          </p:cNvPr>
          <p:cNvSpPr txBox="1"/>
          <p:nvPr/>
        </p:nvSpPr>
        <p:spPr>
          <a:xfrm>
            <a:off x="7238560"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27</a:t>
            </a:r>
          </a:p>
        </p:txBody>
      </p:sp>
      <p:sp>
        <p:nvSpPr>
          <p:cNvPr id="42" name="TextBox 41">
            <a:extLst>
              <a:ext uri="{FF2B5EF4-FFF2-40B4-BE49-F238E27FC236}">
                <a16:creationId xmlns:a16="http://schemas.microsoft.com/office/drawing/2014/main" id="{CBDF983B-87A3-C76B-6EDA-9BABAC0F6E87}"/>
              </a:ext>
            </a:extLst>
          </p:cNvPr>
          <p:cNvSpPr txBox="1"/>
          <p:nvPr/>
        </p:nvSpPr>
        <p:spPr>
          <a:xfrm>
            <a:off x="4758488" y="4578663"/>
            <a:ext cx="408766" cy="215444"/>
          </a:xfrm>
          <a:prstGeom prst="rect">
            <a:avLst/>
          </a:prstGeom>
          <a:noFill/>
        </p:spPr>
        <p:txBody>
          <a:bodyPr wrap="none" lIns="0" tIns="0" rIns="0" bIns="0" rtlCol="0">
            <a:spAutoFit/>
          </a:bodyPr>
          <a:lstStyle/>
          <a:p>
            <a:r>
              <a:rPr lang="en-GB" sz="1400" b="1" dirty="0">
                <a:solidFill>
                  <a:schemeClr val="accent1"/>
                </a:solidFill>
                <a:effectLst/>
                <a:latin typeface="Arial" panose="020B0604020202020204" pitchFamily="34" charset="0"/>
                <a:cs typeface="Arial" panose="020B0604020202020204" pitchFamily="34" charset="0"/>
              </a:rPr>
              <a:t>GEM</a:t>
            </a:r>
          </a:p>
        </p:txBody>
      </p:sp>
      <p:sp>
        <p:nvSpPr>
          <p:cNvPr id="44" name="TextBox 43">
            <a:extLst>
              <a:ext uri="{FF2B5EF4-FFF2-40B4-BE49-F238E27FC236}">
                <a16:creationId xmlns:a16="http://schemas.microsoft.com/office/drawing/2014/main" id="{5A33F5F4-8E07-A372-C502-8FE2C6ED0EE6}"/>
              </a:ext>
            </a:extLst>
          </p:cNvPr>
          <p:cNvSpPr txBox="1"/>
          <p:nvPr/>
        </p:nvSpPr>
        <p:spPr>
          <a:xfrm>
            <a:off x="9263682"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39</a:t>
            </a:r>
          </a:p>
        </p:txBody>
      </p:sp>
      <p:sp>
        <p:nvSpPr>
          <p:cNvPr id="45" name="TextBox 44">
            <a:extLst>
              <a:ext uri="{FF2B5EF4-FFF2-40B4-BE49-F238E27FC236}">
                <a16:creationId xmlns:a16="http://schemas.microsoft.com/office/drawing/2014/main" id="{6D2487F6-5BC9-9BDF-2653-B3B3EDEE8D52}"/>
              </a:ext>
            </a:extLst>
          </p:cNvPr>
          <p:cNvSpPr txBox="1"/>
          <p:nvPr/>
        </p:nvSpPr>
        <p:spPr>
          <a:xfrm>
            <a:off x="8758857" y="5230533"/>
            <a:ext cx="19877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36</a:t>
            </a:r>
          </a:p>
        </p:txBody>
      </p:sp>
      <p:sp>
        <p:nvSpPr>
          <p:cNvPr id="46" name="TextBox 45">
            <a:extLst>
              <a:ext uri="{FF2B5EF4-FFF2-40B4-BE49-F238E27FC236}">
                <a16:creationId xmlns:a16="http://schemas.microsoft.com/office/drawing/2014/main" id="{F3EE723F-4067-63EF-D978-EA8F41EFA514}"/>
              </a:ext>
            </a:extLst>
          </p:cNvPr>
          <p:cNvSpPr txBox="1"/>
          <p:nvPr/>
        </p:nvSpPr>
        <p:spPr>
          <a:xfrm>
            <a:off x="4792606" y="3416912"/>
            <a:ext cx="1117229" cy="215444"/>
          </a:xfrm>
          <a:prstGeom prst="rect">
            <a:avLst/>
          </a:prstGeom>
          <a:noFill/>
        </p:spPr>
        <p:txBody>
          <a:bodyPr wrap="non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Arial" panose="020B0604020202020204" pitchFamily="34" charset="0"/>
                <a:cs typeface="Arial" panose="020B0604020202020204" pitchFamily="34" charset="0"/>
              </a:rPr>
              <a:t>GEM + </a:t>
            </a:r>
            <a:r>
              <a:rPr lang="en-US" sz="1400" b="1" dirty="0" err="1">
                <a:solidFill>
                  <a:schemeClr val="tx2"/>
                </a:solidFill>
                <a:latin typeface="Arial" panose="020B0604020202020204" pitchFamily="34" charset="0"/>
                <a:cs typeface="Arial" panose="020B0604020202020204" pitchFamily="34" charset="0"/>
              </a:rPr>
              <a:t>NabP</a:t>
            </a:r>
            <a:r>
              <a:rPr lang="en-US" sz="1400" b="1" dirty="0">
                <a:solidFill>
                  <a:schemeClr val="tx2"/>
                </a:solidFill>
                <a:latin typeface="Arial" panose="020B0604020202020204" pitchFamily="34" charset="0"/>
                <a:cs typeface="Arial" panose="020B0604020202020204" pitchFamily="34" charset="0"/>
              </a:rPr>
              <a:t> </a:t>
            </a:r>
          </a:p>
        </p:txBody>
      </p:sp>
      <p:sp>
        <p:nvSpPr>
          <p:cNvPr id="49" name="TextBox 48">
            <a:extLst>
              <a:ext uri="{FF2B5EF4-FFF2-40B4-BE49-F238E27FC236}">
                <a16:creationId xmlns:a16="http://schemas.microsoft.com/office/drawing/2014/main" id="{0A38FB90-FF70-34BD-59FB-602401A60C83}"/>
              </a:ext>
            </a:extLst>
          </p:cNvPr>
          <p:cNvSpPr txBox="1"/>
          <p:nvPr/>
        </p:nvSpPr>
        <p:spPr>
          <a:xfrm>
            <a:off x="2373967" y="1977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96DBFF85-3176-7E6C-B95A-6F6B22CDB345}"/>
              </a:ext>
            </a:extLst>
          </p:cNvPr>
          <p:cNvSpPr txBox="1"/>
          <p:nvPr/>
        </p:nvSpPr>
        <p:spPr>
          <a:xfrm>
            <a:off x="2373967" y="2355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70</a:t>
            </a:r>
          </a:p>
        </p:txBody>
      </p:sp>
      <p:sp>
        <p:nvSpPr>
          <p:cNvPr id="51" name="TextBox 50">
            <a:extLst>
              <a:ext uri="{FF2B5EF4-FFF2-40B4-BE49-F238E27FC236}">
                <a16:creationId xmlns:a16="http://schemas.microsoft.com/office/drawing/2014/main" id="{671B49A5-2678-AA5B-8E57-1431349FF3B0}"/>
              </a:ext>
            </a:extLst>
          </p:cNvPr>
          <p:cNvSpPr txBox="1"/>
          <p:nvPr/>
        </p:nvSpPr>
        <p:spPr>
          <a:xfrm>
            <a:off x="2373967" y="2739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60</a:t>
            </a:r>
          </a:p>
        </p:txBody>
      </p:sp>
      <p:sp>
        <p:nvSpPr>
          <p:cNvPr id="52" name="TextBox 51">
            <a:extLst>
              <a:ext uri="{FF2B5EF4-FFF2-40B4-BE49-F238E27FC236}">
                <a16:creationId xmlns:a16="http://schemas.microsoft.com/office/drawing/2014/main" id="{FC1368D3-0C1B-C5EB-6EE4-3FBCE6BA33F0}"/>
              </a:ext>
            </a:extLst>
          </p:cNvPr>
          <p:cNvSpPr txBox="1"/>
          <p:nvPr/>
        </p:nvSpPr>
        <p:spPr>
          <a:xfrm>
            <a:off x="2373967" y="3120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50</a:t>
            </a:r>
          </a:p>
        </p:txBody>
      </p:sp>
      <p:sp>
        <p:nvSpPr>
          <p:cNvPr id="53" name="TextBox 52">
            <a:extLst>
              <a:ext uri="{FF2B5EF4-FFF2-40B4-BE49-F238E27FC236}">
                <a16:creationId xmlns:a16="http://schemas.microsoft.com/office/drawing/2014/main" id="{DCFC882F-8AEE-6829-125F-065E1EE0266C}"/>
              </a:ext>
            </a:extLst>
          </p:cNvPr>
          <p:cNvSpPr txBox="1"/>
          <p:nvPr/>
        </p:nvSpPr>
        <p:spPr>
          <a:xfrm>
            <a:off x="2373967" y="349560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40</a:t>
            </a:r>
          </a:p>
        </p:txBody>
      </p:sp>
      <p:sp>
        <p:nvSpPr>
          <p:cNvPr id="54" name="TextBox 53">
            <a:extLst>
              <a:ext uri="{FF2B5EF4-FFF2-40B4-BE49-F238E27FC236}">
                <a16:creationId xmlns:a16="http://schemas.microsoft.com/office/drawing/2014/main" id="{5C6BB2C2-554F-E7A7-F557-1D2CE9D5B478}"/>
              </a:ext>
            </a:extLst>
          </p:cNvPr>
          <p:cNvSpPr txBox="1"/>
          <p:nvPr/>
        </p:nvSpPr>
        <p:spPr>
          <a:xfrm>
            <a:off x="2373967" y="3879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342BD0D8-8860-64A4-1F8B-7771A2B7C945}"/>
              </a:ext>
            </a:extLst>
          </p:cNvPr>
          <p:cNvSpPr txBox="1"/>
          <p:nvPr/>
        </p:nvSpPr>
        <p:spPr>
          <a:xfrm>
            <a:off x="2373967" y="4260775"/>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20</a:t>
            </a:r>
          </a:p>
        </p:txBody>
      </p:sp>
      <p:sp>
        <p:nvSpPr>
          <p:cNvPr id="56" name="TextBox 55">
            <a:extLst>
              <a:ext uri="{FF2B5EF4-FFF2-40B4-BE49-F238E27FC236}">
                <a16:creationId xmlns:a16="http://schemas.microsoft.com/office/drawing/2014/main" id="{3F467DFB-869B-9368-B7BC-A5D44AC0B743}"/>
              </a:ext>
            </a:extLst>
          </p:cNvPr>
          <p:cNvSpPr txBox="1"/>
          <p:nvPr/>
        </p:nvSpPr>
        <p:spPr>
          <a:xfrm>
            <a:off x="2373967" y="4644950"/>
            <a:ext cx="198772"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a:t>
            </a:r>
          </a:p>
        </p:txBody>
      </p:sp>
      <p:sp>
        <p:nvSpPr>
          <p:cNvPr id="57" name="TextBox 56">
            <a:extLst>
              <a:ext uri="{FF2B5EF4-FFF2-40B4-BE49-F238E27FC236}">
                <a16:creationId xmlns:a16="http://schemas.microsoft.com/office/drawing/2014/main" id="{53C71D5E-6C9B-E945-C74C-12035B4A0471}"/>
              </a:ext>
            </a:extLst>
          </p:cNvPr>
          <p:cNvSpPr txBox="1"/>
          <p:nvPr/>
        </p:nvSpPr>
        <p:spPr>
          <a:xfrm>
            <a:off x="2473353" y="5019600"/>
            <a:ext cx="993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997BD69B-6DAF-A151-DA2F-FB19163F02AB}"/>
              </a:ext>
            </a:extLst>
          </p:cNvPr>
          <p:cNvSpPr txBox="1"/>
          <p:nvPr/>
        </p:nvSpPr>
        <p:spPr>
          <a:xfrm>
            <a:off x="5574244" y="1513501"/>
            <a:ext cx="3787896" cy="430887"/>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Hazard ratio for death, 0.72 (95% CI, 0.62-0.83)</a:t>
            </a:r>
            <a:br>
              <a:rPr lang="en-GB" sz="1400" dirty="0">
                <a:latin typeface="Arial" panose="020B0604020202020204" pitchFamily="34" charset="0"/>
                <a:ea typeface="Aileron" charset="0"/>
                <a:cs typeface="Arial" panose="020B0604020202020204" pitchFamily="34" charset="0"/>
              </a:rPr>
            </a:br>
            <a:r>
              <a:rPr lang="en-GB" sz="1400" dirty="0">
                <a:latin typeface="Arial" panose="020B0604020202020204" pitchFamily="34" charset="0"/>
                <a:ea typeface="Aileron" charset="0"/>
                <a:cs typeface="Arial" panose="020B0604020202020204" pitchFamily="34" charset="0"/>
              </a:rPr>
              <a:t>P&lt;0.001 by stratified log-rank test</a:t>
            </a:r>
          </a:p>
        </p:txBody>
      </p:sp>
      <p:sp>
        <p:nvSpPr>
          <p:cNvPr id="7" name="TextBox 6">
            <a:extLst>
              <a:ext uri="{FF2B5EF4-FFF2-40B4-BE49-F238E27FC236}">
                <a16:creationId xmlns:a16="http://schemas.microsoft.com/office/drawing/2014/main" id="{B0EF6028-8698-5C77-B39E-749593495D70}"/>
              </a:ext>
            </a:extLst>
          </p:cNvPr>
          <p:cNvSpPr txBox="1"/>
          <p:nvPr/>
        </p:nvSpPr>
        <p:spPr>
          <a:xfrm>
            <a:off x="1232778" y="5703639"/>
            <a:ext cx="764633" cy="461665"/>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a:p>
            <a:pPr algn="r"/>
            <a:r>
              <a:rPr lang="en-GB" sz="1000" b="1" dirty="0">
                <a:solidFill>
                  <a:schemeClr val="tx2"/>
                </a:solidFill>
                <a:latin typeface="Arial" panose="020B0604020202020204" pitchFamily="34" charset="0"/>
                <a:cs typeface="Arial" panose="020B0604020202020204" pitchFamily="34" charset="0"/>
              </a:rPr>
              <a:t>GEM + </a:t>
            </a:r>
            <a:r>
              <a:rPr lang="en-GB" sz="1000" b="1" dirty="0" err="1">
                <a:solidFill>
                  <a:schemeClr val="tx2"/>
                </a:solidFill>
                <a:latin typeface="Arial" panose="020B0604020202020204" pitchFamily="34" charset="0"/>
                <a:cs typeface="Arial" panose="020B0604020202020204" pitchFamily="34" charset="0"/>
              </a:rPr>
              <a:t>NabP</a:t>
            </a:r>
            <a:endParaRPr lang="en-GB" sz="1000" b="1" dirty="0">
              <a:solidFill>
                <a:srgbClr val="211D1E"/>
              </a:solidFill>
              <a:effectLst/>
              <a:latin typeface="Arial" panose="020B0604020202020204" pitchFamily="34" charset="0"/>
              <a:cs typeface="Arial" panose="020B0604020202020204" pitchFamily="34" charset="0"/>
            </a:endParaRPr>
          </a:p>
          <a:p>
            <a:pPr algn="r"/>
            <a:r>
              <a:rPr lang="en-GB" sz="1000" b="1" dirty="0">
                <a:solidFill>
                  <a:schemeClr val="accent1"/>
                </a:solidFill>
                <a:latin typeface="Arial" panose="020B0604020202020204" pitchFamily="34" charset="0"/>
                <a:cs typeface="Arial" panose="020B0604020202020204" pitchFamily="34" charset="0"/>
              </a:rPr>
              <a:t>GEM</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8317DBA-B16B-53EA-35DD-46B2B2E052E4}"/>
              </a:ext>
            </a:extLst>
          </p:cNvPr>
          <p:cNvSpPr txBox="1"/>
          <p:nvPr/>
        </p:nvSpPr>
        <p:spPr>
          <a:xfrm>
            <a:off x="2629024" y="5787225"/>
            <a:ext cx="211597"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431</a:t>
            </a:r>
          </a:p>
          <a:p>
            <a:pPr algn="ctr"/>
            <a:r>
              <a:rPr lang="en-GB" sz="1000" dirty="0">
                <a:solidFill>
                  <a:srgbClr val="211D1E"/>
                </a:solidFill>
                <a:latin typeface="Arial" panose="020B0604020202020204" pitchFamily="34" charset="0"/>
                <a:cs typeface="Arial" panose="020B0604020202020204" pitchFamily="34" charset="0"/>
              </a:rPr>
              <a:t>430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EC8E17C-10AA-D563-7BAE-F1F964687BBA}"/>
              </a:ext>
            </a:extLst>
          </p:cNvPr>
          <p:cNvSpPr txBox="1"/>
          <p:nvPr/>
        </p:nvSpPr>
        <p:spPr>
          <a:xfrm>
            <a:off x="9346541"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0</a:t>
            </a:r>
          </a:p>
          <a:p>
            <a:pPr algn="ctr"/>
            <a:r>
              <a:rPr lang="en-GB" sz="1000" dirty="0">
                <a:solidFill>
                  <a:srgbClr val="211D1E"/>
                </a:solidFill>
                <a:latin typeface="Arial" panose="020B0604020202020204" pitchFamily="34" charset="0"/>
                <a:cs typeface="Arial" panose="020B0604020202020204" pitchFamily="34" charset="0"/>
              </a:rPr>
              <a:t>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4496578-090A-4FE4-9BD6-D6746882CBBE}"/>
              </a:ext>
            </a:extLst>
          </p:cNvPr>
          <p:cNvSpPr txBox="1"/>
          <p:nvPr/>
        </p:nvSpPr>
        <p:spPr>
          <a:xfrm>
            <a:off x="3140331"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357</a:t>
            </a:r>
          </a:p>
          <a:p>
            <a:pPr algn="ctr"/>
            <a:r>
              <a:rPr lang="en-GB" sz="1000" dirty="0">
                <a:solidFill>
                  <a:srgbClr val="211D1E"/>
                </a:solidFill>
                <a:latin typeface="Arial" panose="020B0604020202020204" pitchFamily="34" charset="0"/>
                <a:cs typeface="Arial" panose="020B0604020202020204" pitchFamily="34" charset="0"/>
              </a:rPr>
              <a:t>340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7547712-ABDA-6AF7-0E5E-73AC56F86CED}"/>
              </a:ext>
            </a:extLst>
          </p:cNvPr>
          <p:cNvSpPr txBox="1"/>
          <p:nvPr/>
        </p:nvSpPr>
        <p:spPr>
          <a:xfrm>
            <a:off x="3651638"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269</a:t>
            </a:r>
          </a:p>
          <a:p>
            <a:pPr algn="ctr"/>
            <a:r>
              <a:rPr lang="en-GB" sz="1000" dirty="0">
                <a:solidFill>
                  <a:srgbClr val="211D1E"/>
                </a:solidFill>
                <a:latin typeface="Arial" panose="020B0604020202020204" pitchFamily="34" charset="0"/>
                <a:cs typeface="Arial" panose="020B0604020202020204" pitchFamily="34" charset="0"/>
              </a:rPr>
              <a:t>220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F5453F7-628B-75C0-AEF7-911C597E3A5E}"/>
              </a:ext>
            </a:extLst>
          </p:cNvPr>
          <p:cNvSpPr txBox="1"/>
          <p:nvPr/>
        </p:nvSpPr>
        <p:spPr>
          <a:xfrm>
            <a:off x="4162945"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169</a:t>
            </a:r>
          </a:p>
          <a:p>
            <a:pPr algn="ctr"/>
            <a:r>
              <a:rPr lang="en-GB" sz="1000" dirty="0">
                <a:solidFill>
                  <a:srgbClr val="211D1E"/>
                </a:solidFill>
                <a:latin typeface="Arial" panose="020B0604020202020204" pitchFamily="34" charset="0"/>
                <a:cs typeface="Arial" panose="020B0604020202020204" pitchFamily="34" charset="0"/>
              </a:rPr>
              <a:t>124</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528F18C-9819-7C8F-08E7-3623F02BDD97}"/>
              </a:ext>
            </a:extLst>
          </p:cNvPr>
          <p:cNvSpPr txBox="1"/>
          <p:nvPr/>
        </p:nvSpPr>
        <p:spPr>
          <a:xfrm>
            <a:off x="4674252" y="5787225"/>
            <a:ext cx="211596"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108</a:t>
            </a:r>
          </a:p>
          <a:p>
            <a:pPr algn="ctr"/>
            <a:r>
              <a:rPr lang="en-GB" sz="1000" dirty="0">
                <a:solidFill>
                  <a:srgbClr val="211D1E"/>
                </a:solidFill>
                <a:latin typeface="Arial" panose="020B0604020202020204" pitchFamily="34" charset="0"/>
                <a:cs typeface="Arial" panose="020B0604020202020204" pitchFamily="34" charset="0"/>
              </a:rPr>
              <a:t>69</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DBE033B-783F-4EA5-AE06-112A54E0D0A9}"/>
              </a:ext>
            </a:extLst>
          </p:cNvPr>
          <p:cNvSpPr txBox="1"/>
          <p:nvPr/>
        </p:nvSpPr>
        <p:spPr>
          <a:xfrm>
            <a:off x="5220825"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67</a:t>
            </a:r>
          </a:p>
          <a:p>
            <a:pPr algn="ctr"/>
            <a:r>
              <a:rPr lang="en-GB" sz="1000" dirty="0">
                <a:solidFill>
                  <a:srgbClr val="211D1E"/>
                </a:solidFill>
                <a:latin typeface="Arial" panose="020B0604020202020204" pitchFamily="34" charset="0"/>
                <a:cs typeface="Arial" panose="020B0604020202020204" pitchFamily="34" charset="0"/>
              </a:rPr>
              <a:t>40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EA26469-04DB-FF00-0414-4F41FD2D6652}"/>
              </a:ext>
            </a:extLst>
          </p:cNvPr>
          <p:cNvSpPr txBox="1"/>
          <p:nvPr/>
        </p:nvSpPr>
        <p:spPr>
          <a:xfrm>
            <a:off x="5732132"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40</a:t>
            </a:r>
          </a:p>
          <a:p>
            <a:pPr algn="ctr"/>
            <a:r>
              <a:rPr lang="en-GB" sz="1000" dirty="0">
                <a:solidFill>
                  <a:srgbClr val="211D1E"/>
                </a:solidFill>
                <a:latin typeface="Arial" panose="020B0604020202020204" pitchFamily="34" charset="0"/>
                <a:cs typeface="Arial" panose="020B0604020202020204" pitchFamily="34" charset="0"/>
              </a:rPr>
              <a:t>26</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9E80F6-B8F6-85D5-69D1-A6A335C17A3E}"/>
              </a:ext>
            </a:extLst>
          </p:cNvPr>
          <p:cNvSpPr txBox="1"/>
          <p:nvPr/>
        </p:nvSpPr>
        <p:spPr>
          <a:xfrm>
            <a:off x="6243439"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27</a:t>
            </a:r>
          </a:p>
          <a:p>
            <a:pPr algn="ctr"/>
            <a:r>
              <a:rPr lang="en-GB" sz="1000" dirty="0">
                <a:solidFill>
                  <a:srgbClr val="211D1E"/>
                </a:solidFill>
                <a:latin typeface="Arial" panose="020B0604020202020204" pitchFamily="34" charset="0"/>
                <a:cs typeface="Arial" panose="020B0604020202020204" pitchFamily="34" charset="0"/>
              </a:rPr>
              <a:t>15</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DDB156C-F972-E4D3-8724-F2705C04E09D}"/>
              </a:ext>
            </a:extLst>
          </p:cNvPr>
          <p:cNvSpPr txBox="1"/>
          <p:nvPr/>
        </p:nvSpPr>
        <p:spPr>
          <a:xfrm>
            <a:off x="6754746" y="5787225"/>
            <a:ext cx="141064"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16</a:t>
            </a:r>
          </a:p>
          <a:p>
            <a:pPr algn="ctr"/>
            <a:r>
              <a:rPr lang="en-GB" sz="1000" dirty="0">
                <a:solidFill>
                  <a:srgbClr val="211D1E"/>
                </a:solidFill>
                <a:latin typeface="Arial" panose="020B0604020202020204" pitchFamily="34" charset="0"/>
                <a:cs typeface="Arial" panose="020B0604020202020204" pitchFamily="34" charset="0"/>
              </a:rPr>
              <a:t>7</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C4B6740-2D45-18C8-E886-A310DA63F6FA}"/>
              </a:ext>
            </a:extLst>
          </p:cNvPr>
          <p:cNvSpPr txBox="1"/>
          <p:nvPr/>
        </p:nvSpPr>
        <p:spPr>
          <a:xfrm>
            <a:off x="7301319"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9</a:t>
            </a:r>
          </a:p>
          <a:p>
            <a:pPr algn="ctr"/>
            <a:r>
              <a:rPr lang="en-GB" sz="1000" dirty="0">
                <a:solidFill>
                  <a:srgbClr val="211D1E"/>
                </a:solidFill>
                <a:latin typeface="Arial" panose="020B0604020202020204" pitchFamily="34" charset="0"/>
                <a:cs typeface="Arial" panose="020B0604020202020204" pitchFamily="34" charset="0"/>
              </a:rPr>
              <a:t>3</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A7DC2DD-9BD9-73FD-0A39-BB3515C9101F}"/>
              </a:ext>
            </a:extLst>
          </p:cNvPr>
          <p:cNvSpPr txBox="1"/>
          <p:nvPr/>
        </p:nvSpPr>
        <p:spPr>
          <a:xfrm>
            <a:off x="7812626"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4</a:t>
            </a:r>
          </a:p>
          <a:p>
            <a:pPr algn="ctr"/>
            <a:r>
              <a:rPr lang="en-GB" sz="1000" dirty="0">
                <a:solidFill>
                  <a:srgbClr val="211D1E"/>
                </a:solidFill>
                <a:latin typeface="Arial" panose="020B0604020202020204" pitchFamily="34" charset="0"/>
                <a:cs typeface="Arial" panose="020B0604020202020204" pitchFamily="34" charset="0"/>
              </a:rPr>
              <a:t>1</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D9FE6B3-9552-BD50-2DE7-26DFDB96DDD6}"/>
              </a:ext>
            </a:extLst>
          </p:cNvPr>
          <p:cNvSpPr txBox="1"/>
          <p:nvPr/>
        </p:nvSpPr>
        <p:spPr>
          <a:xfrm>
            <a:off x="8323933"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a:t>
            </a:r>
          </a:p>
          <a:p>
            <a:pPr algn="ctr"/>
            <a:r>
              <a:rPr lang="en-GB" sz="1000" dirty="0">
                <a:solidFill>
                  <a:srgbClr val="211D1E"/>
                </a:solidFill>
                <a:latin typeface="Arial" panose="020B0604020202020204" pitchFamily="34" charset="0"/>
                <a:cs typeface="Arial" panose="020B0604020202020204" pitchFamily="34" charset="0"/>
              </a:rPr>
              <a:t>0</a:t>
            </a:r>
            <a:endParaRPr lang="en-GB" sz="1000" dirty="0">
              <a:solidFill>
                <a:schemeClr val="accent1"/>
              </a:solidFill>
              <a:effectLs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8D61B75-A4FC-3909-47B2-8AB0F5BF95C8}"/>
              </a:ext>
            </a:extLst>
          </p:cNvPr>
          <p:cNvSpPr txBox="1"/>
          <p:nvPr/>
        </p:nvSpPr>
        <p:spPr>
          <a:xfrm>
            <a:off x="8835240" y="5787225"/>
            <a:ext cx="70532" cy="307777"/>
          </a:xfrm>
          <a:prstGeom prst="rect">
            <a:avLst/>
          </a:prstGeom>
          <a:noFill/>
        </p:spPr>
        <p:txBody>
          <a:bodyPr wrap="none" lIns="0" tIns="0" rIns="0" bIns="0" rtlCol="0">
            <a:spAutoFit/>
          </a:bodyPr>
          <a:lstStyle/>
          <a:p>
            <a:pPr algn="ctr"/>
            <a:r>
              <a:rPr lang="en-GB" sz="1000" dirty="0">
                <a:solidFill>
                  <a:srgbClr val="211D1E"/>
                </a:solidFill>
                <a:effectLst/>
                <a:latin typeface="Arial" panose="020B0604020202020204" pitchFamily="34" charset="0"/>
                <a:cs typeface="Arial" panose="020B0604020202020204" pitchFamily="34" charset="0"/>
              </a:rPr>
              <a:t>1</a:t>
            </a:r>
          </a:p>
          <a:p>
            <a:pPr algn="ctr"/>
            <a:r>
              <a:rPr lang="en-GB" sz="1000" dirty="0">
                <a:solidFill>
                  <a:srgbClr val="211D1E"/>
                </a:solidFill>
                <a:latin typeface="Arial" panose="020B0604020202020204" pitchFamily="34" charset="0"/>
                <a:cs typeface="Arial" panose="020B0604020202020204" pitchFamily="34" charset="0"/>
              </a:rPr>
              <a:t>0</a:t>
            </a:r>
            <a:endParaRPr lang="en-GB" sz="1000" dirty="0">
              <a:solidFill>
                <a:schemeClr val="accent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78436EF-A154-1040-8FA8-C331CA0EDBAB}"/>
              </a:ext>
            </a:extLst>
          </p:cNvPr>
          <p:cNvSpPr>
            <a:spLocks noGrp="1" noChangeArrowheads="1"/>
          </p:cNvSpPr>
          <p:nvPr>
            <p:ph type="title"/>
          </p:nvPr>
        </p:nvSpPr>
        <p:spPr>
          <a:xfrm>
            <a:off x="619201" y="259200"/>
            <a:ext cx="10963199" cy="864000"/>
          </a:xfrm>
        </p:spPr>
        <p:txBody>
          <a:bodyPr>
            <a:normAutofit/>
          </a:bodyPr>
          <a:lstStyle/>
          <a:p>
            <a:r>
              <a:rPr lang="en-US" altLang="en-US" dirty="0"/>
              <a:t>MPACT: Pre-specified subgroup analysis</a:t>
            </a:r>
          </a:p>
        </p:txBody>
      </p:sp>
      <p:sp>
        <p:nvSpPr>
          <p:cNvPr id="3" name="Slide Number Placeholder 2">
            <a:extLst>
              <a:ext uri="{FF2B5EF4-FFF2-40B4-BE49-F238E27FC236}">
                <a16:creationId xmlns:a16="http://schemas.microsoft.com/office/drawing/2014/main" id="{4D7A0691-BDB1-2485-BA62-FE0FA7E18788}"/>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17</a:t>
            </a:fld>
            <a:endParaRPr lang="en-US"/>
          </a:p>
        </p:txBody>
      </p:sp>
      <p:sp>
        <p:nvSpPr>
          <p:cNvPr id="5" name="Content Placeholder 4">
            <a:extLst>
              <a:ext uri="{FF2B5EF4-FFF2-40B4-BE49-F238E27FC236}">
                <a16:creationId xmlns:a16="http://schemas.microsoft.com/office/drawing/2014/main" id="{6C3E6A58-826C-AA70-9E61-DFD0683F3AB3}"/>
              </a:ext>
            </a:extLst>
          </p:cNvPr>
          <p:cNvSpPr>
            <a:spLocks noGrp="1"/>
          </p:cNvSpPr>
          <p:nvPr>
            <p:ph sz="quarter" idx="15"/>
          </p:nvPr>
        </p:nvSpPr>
        <p:spPr>
          <a:xfrm>
            <a:off x="620183" y="6356351"/>
            <a:ext cx="10180339" cy="365125"/>
          </a:xfrm>
        </p:spPr>
        <p:txBody>
          <a:bodyPr/>
          <a:lstStyle/>
          <a:p>
            <a:pPr>
              <a:spcBef>
                <a:spcPts val="0"/>
              </a:spcBef>
            </a:pPr>
            <a:r>
              <a:rPr lang="en-GB" dirty="0">
                <a:solidFill>
                  <a:schemeClr val="tx2"/>
                </a:solidFill>
              </a:rPr>
              <a:t>CA19-9, carbohydrate antigen 19-9; </a:t>
            </a:r>
            <a:r>
              <a:rPr lang="en-US" altLang="en-US" dirty="0"/>
              <a:t>CI, confidence interval; GEM, gemcitabine; </a:t>
            </a:r>
            <a:r>
              <a:rPr lang="en-US" altLang="en-US" dirty="0" err="1"/>
              <a:t>NabP</a:t>
            </a:r>
            <a:r>
              <a:rPr lang="en-US" altLang="en-US" dirty="0"/>
              <a:t>, </a:t>
            </a:r>
            <a:r>
              <a:rPr lang="en-GB" dirty="0">
                <a:solidFill>
                  <a:schemeClr val="tx2"/>
                </a:solidFill>
              </a:rPr>
              <a:t>nanoparticle albumin-bound paclitaxel</a:t>
            </a:r>
            <a:r>
              <a:rPr lang="en-US" altLang="en-US" dirty="0"/>
              <a:t>; ULN, upper limit of normal; yr, year</a:t>
            </a:r>
          </a:p>
          <a:p>
            <a:pPr>
              <a:spcBef>
                <a:spcPts val="0"/>
              </a:spcBef>
            </a:pPr>
            <a:r>
              <a:rPr lang="en-US" altLang="en-US" dirty="0"/>
              <a:t>Von Hoff D, et al. N Engl J Med. 2013;369:1691-703</a:t>
            </a:r>
          </a:p>
        </p:txBody>
      </p:sp>
      <p:graphicFrame>
        <p:nvGraphicFramePr>
          <p:cNvPr id="63593" name="Table 63592">
            <a:extLst>
              <a:ext uri="{FF2B5EF4-FFF2-40B4-BE49-F238E27FC236}">
                <a16:creationId xmlns:a16="http://schemas.microsoft.com/office/drawing/2014/main" id="{3FE92F04-A822-2A2B-41C0-4312DB713196}"/>
              </a:ext>
            </a:extLst>
          </p:cNvPr>
          <p:cNvGraphicFramePr>
            <a:graphicFrameLocks noGrp="1"/>
          </p:cNvGraphicFramePr>
          <p:nvPr>
            <p:extLst>
              <p:ext uri="{D42A27DB-BD31-4B8C-83A1-F6EECF244321}">
                <p14:modId xmlns:p14="http://schemas.microsoft.com/office/powerpoint/2010/main" val="3496826740"/>
              </p:ext>
            </p:extLst>
          </p:nvPr>
        </p:nvGraphicFramePr>
        <p:xfrm>
          <a:off x="1717371" y="1524983"/>
          <a:ext cx="7402965" cy="4318200"/>
        </p:xfrm>
        <a:graphic>
          <a:graphicData uri="http://schemas.openxmlformats.org/drawingml/2006/table">
            <a:tbl>
              <a:tblPr bandRow="1">
                <a:tableStyleId>{5C22544A-7EE6-4342-B048-85BDC9FD1C3A}</a:tableStyleId>
              </a:tblPr>
              <a:tblGrid>
                <a:gridCol w="2218389">
                  <a:extLst>
                    <a:ext uri="{9D8B030D-6E8A-4147-A177-3AD203B41FA5}">
                      <a16:colId xmlns:a16="http://schemas.microsoft.com/office/drawing/2014/main" val="3810079370"/>
                    </a:ext>
                  </a:extLst>
                </a:gridCol>
                <a:gridCol w="936104">
                  <a:extLst>
                    <a:ext uri="{9D8B030D-6E8A-4147-A177-3AD203B41FA5}">
                      <a16:colId xmlns:a16="http://schemas.microsoft.com/office/drawing/2014/main" val="282449648"/>
                    </a:ext>
                  </a:extLst>
                </a:gridCol>
                <a:gridCol w="720080">
                  <a:extLst>
                    <a:ext uri="{9D8B030D-6E8A-4147-A177-3AD203B41FA5}">
                      <a16:colId xmlns:a16="http://schemas.microsoft.com/office/drawing/2014/main" val="3511947113"/>
                    </a:ext>
                  </a:extLst>
                </a:gridCol>
                <a:gridCol w="2376264">
                  <a:extLst>
                    <a:ext uri="{9D8B030D-6E8A-4147-A177-3AD203B41FA5}">
                      <a16:colId xmlns:a16="http://schemas.microsoft.com/office/drawing/2014/main" val="2582601066"/>
                    </a:ext>
                  </a:extLst>
                </a:gridCol>
                <a:gridCol w="1152128">
                  <a:extLst>
                    <a:ext uri="{9D8B030D-6E8A-4147-A177-3AD203B41FA5}">
                      <a16:colId xmlns:a16="http://schemas.microsoft.com/office/drawing/2014/main" val="1223177447"/>
                    </a:ext>
                  </a:extLst>
                </a:gridCol>
              </a:tblGrid>
              <a:tr h="143024">
                <a:tc>
                  <a:txBody>
                    <a:bodyPr/>
                    <a:lstStyle/>
                    <a:p>
                      <a:pPr>
                        <a:lnSpc>
                          <a:spcPct val="85000"/>
                        </a:lnSpc>
                      </a:pPr>
                      <a:r>
                        <a:rPr lang="en-US" sz="1000" b="1" dirty="0">
                          <a:latin typeface="Arial" panose="020B0604020202020204" pitchFamily="34" charset="0"/>
                          <a:cs typeface="Arial" panose="020B0604020202020204" pitchFamily="34" charset="0"/>
                        </a:rPr>
                        <a:t>All patients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333/431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359/430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0.72 (0.62-0.83)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9982880"/>
                  </a:ext>
                </a:extLst>
              </a:tr>
              <a:tr h="143024">
                <a:tc>
                  <a:txBody>
                    <a:bodyPr/>
                    <a:lstStyle/>
                    <a:p>
                      <a:pPr>
                        <a:lnSpc>
                          <a:spcPct val="85000"/>
                        </a:lnSpc>
                      </a:pPr>
                      <a:r>
                        <a:rPr lang="en-US" sz="1000" b="1" dirty="0">
                          <a:latin typeface="Arial" panose="020B0604020202020204" pitchFamily="34" charset="0"/>
                          <a:cs typeface="Arial" panose="020B0604020202020204" pitchFamily="34" charset="0"/>
                        </a:rPr>
                        <a:t>Age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r h="143024">
                <a:tc>
                  <a:txBody>
                    <a:bodyPr/>
                    <a:lstStyle/>
                    <a:p>
                      <a:pPr marL="0" indent="177800">
                        <a:lnSpc>
                          <a:spcPct val="85000"/>
                        </a:lnSpc>
                        <a:tabLst/>
                      </a:pPr>
                      <a:r>
                        <a:rPr lang="en-US" sz="1000" dirty="0">
                          <a:latin typeface="Arial"/>
                          <a:cs typeface="Arial"/>
                        </a:rPr>
                        <a:t>&lt;65 yr</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188/254</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209/242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0.65 (0.53-0.79)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3541035"/>
                  </a:ext>
                </a:extLst>
              </a:tr>
              <a:tr h="143024">
                <a:tc>
                  <a:txBody>
                    <a:bodyPr/>
                    <a:lstStyle/>
                    <a:p>
                      <a:pPr marL="0" indent="177800">
                        <a:lnSpc>
                          <a:spcPct val="85000"/>
                        </a:lnSpc>
                        <a:tabLst/>
                      </a:pPr>
                      <a:r>
                        <a:rPr lang="en-US" sz="1000" dirty="0">
                          <a:latin typeface="Arial"/>
                          <a:cs typeface="Arial"/>
                        </a:rPr>
                        <a:t>≥65 yr</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145/177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150/188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0.81 (0.63-1.03)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251802"/>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Sex</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11285173"/>
                  </a:ext>
                </a:extLst>
              </a:tr>
              <a:tr h="143024">
                <a:tc>
                  <a:txBody>
                    <a:bodyPr/>
                    <a:lstStyle/>
                    <a:p>
                      <a:pPr marL="0" indent="177800">
                        <a:lnSpc>
                          <a:spcPct val="85000"/>
                        </a:lnSpc>
                        <a:tabLst/>
                      </a:pPr>
                      <a:r>
                        <a:rPr lang="en-US" sz="1000" dirty="0">
                          <a:latin typeface="Arial" panose="020B0604020202020204" pitchFamily="34" charset="0"/>
                          <a:cs typeface="Arial" panose="020B0604020202020204" pitchFamily="34" charset="0"/>
                        </a:rPr>
                        <a:t>Female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138/186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141/173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0.72 (0.57-0.93)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928611"/>
                  </a:ext>
                </a:extLst>
              </a:tr>
              <a:tr h="143024">
                <a:tc>
                  <a:txBody>
                    <a:bodyPr/>
                    <a:lstStyle/>
                    <a:p>
                      <a:pPr marL="0" indent="177800">
                        <a:lnSpc>
                          <a:spcPct val="85000"/>
                        </a:lnSpc>
                        <a:tabLst/>
                      </a:pPr>
                      <a:r>
                        <a:rPr lang="en-US" sz="1000" dirty="0">
                          <a:latin typeface="Arial" panose="020B0604020202020204" pitchFamily="34" charset="0"/>
                          <a:cs typeface="Arial" panose="020B0604020202020204" pitchFamily="34" charset="0"/>
                        </a:rPr>
                        <a:t>Male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195/245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218/257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0.72 (0.59-0.88)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9890429"/>
                  </a:ext>
                </a:extLst>
              </a:tr>
              <a:tr h="143024">
                <a:tc>
                  <a:txBody>
                    <a:bodyPr/>
                    <a:lstStyle/>
                    <a:p>
                      <a:pPr marL="0" indent="4445">
                        <a:lnSpc>
                          <a:spcPct val="85000"/>
                        </a:lnSpc>
                        <a:tabLst/>
                      </a:pPr>
                      <a:r>
                        <a:rPr lang="en-US" sz="1000" b="1" dirty="0">
                          <a:latin typeface="Arial"/>
                          <a:cs typeface="Arial"/>
                        </a:rPr>
                        <a:t>Karnofsky performance-status score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687516"/>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70-80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142/179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146/161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0.61 (0.48-0.78)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61149007"/>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90-100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187/248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212/268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0.75 (0.62-0.92)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8391799"/>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Primary </a:t>
                      </a:r>
                      <a:r>
                        <a:rPr lang="en-US" sz="1000" b="1" dirty="0" err="1">
                          <a:latin typeface="Arial" panose="020B0604020202020204" pitchFamily="34" charset="0"/>
                          <a:cs typeface="Arial" panose="020B0604020202020204" pitchFamily="34" charset="0"/>
                        </a:rPr>
                        <a:t>tumour</a:t>
                      </a:r>
                      <a:r>
                        <a:rPr lang="en-US" sz="1000" b="1" dirty="0">
                          <a:latin typeface="Arial" panose="020B0604020202020204" pitchFamily="34" charset="0"/>
                          <a:cs typeface="Arial" panose="020B0604020202020204" pitchFamily="34" charset="0"/>
                        </a:rPr>
                        <a:t> location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8124312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Head</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142/191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155/180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0.59 (0.46-0.75)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9267721"/>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Other</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188/237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201/246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0.80 (0.65-0.98)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22404635"/>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Liver metastases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31215"/>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Yes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290/365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309/360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0.69 (0.59-0.81)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6842802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No</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43/66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50/70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0.86 (0.56-1.33)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5573"/>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No. of metastatic sites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7140143"/>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21/33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16/21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0.41 (0.19-0.88)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615689"/>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159/202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163/206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0.75 (0.60-0.95)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4256668"/>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104/136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121/140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0.79 (0.61-1.04)</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564843"/>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&gt;3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49/60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59/63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0.50 (0.33-0.76)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73560709"/>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Level of CA19-9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264958"/>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Normal</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47/60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43/56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1.07 (0.69-1.66)</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5278331"/>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&lt;59x ULN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96/122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95/120</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0.83 (0.61-1.12)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55467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≥59x ULN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151/197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171/195</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0.61 (0.48-0.77)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33645"/>
                  </a:ext>
                </a:extLst>
              </a:tr>
              <a:tr h="143024">
                <a:tc>
                  <a:txBody>
                    <a:bodyPr/>
                    <a:lstStyle/>
                    <a:p>
                      <a:pPr marL="0" indent="4763">
                        <a:lnSpc>
                          <a:spcPct val="85000"/>
                        </a:lnSpc>
                        <a:tabLst/>
                      </a:pPr>
                      <a:r>
                        <a:rPr lang="en-US" sz="1000" b="1" dirty="0">
                          <a:latin typeface="Arial" panose="020B0604020202020204" pitchFamily="34" charset="0"/>
                          <a:cs typeface="Arial" panose="020B0604020202020204" pitchFamily="34" charset="0"/>
                        </a:rPr>
                        <a:t>Region</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260955"/>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Australia</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50/61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53/59</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0.67 (0.44-1.01)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4048900"/>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Eastern Europe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62/64</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59/62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0.84 (0.58-1.23)</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580545"/>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Western Europe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14/38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1000" dirty="0">
                          <a:latin typeface="Arial" panose="020B0604020202020204" pitchFamily="34" charset="0"/>
                          <a:cs typeface="Arial" panose="020B0604020202020204" pitchFamily="34" charset="0"/>
                        </a:rPr>
                        <a:t>17/38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0.72 (0.35-1.47)</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69742014"/>
                  </a:ext>
                </a:extLst>
              </a:tr>
              <a:tr h="143024">
                <a:tc>
                  <a:txBody>
                    <a:bodyPr/>
                    <a:lstStyle/>
                    <a:p>
                      <a:pPr marL="0" indent="180975">
                        <a:lnSpc>
                          <a:spcPct val="85000"/>
                        </a:lnSpc>
                        <a:tabLst/>
                      </a:pPr>
                      <a:r>
                        <a:rPr lang="en-US" sz="1000" dirty="0">
                          <a:latin typeface="Arial" panose="020B0604020202020204" pitchFamily="34" charset="0"/>
                          <a:cs typeface="Arial" panose="020B0604020202020204" pitchFamily="34" charset="0"/>
                        </a:rPr>
                        <a:t>North America</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207/268</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1000" dirty="0">
                          <a:latin typeface="Arial" panose="020B0604020202020204" pitchFamily="34" charset="0"/>
                          <a:cs typeface="Arial" panose="020B0604020202020204" pitchFamily="34" charset="0"/>
                        </a:rPr>
                        <a:t>230/271</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1000"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0.68 (0.56-0.82)</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2318382"/>
                  </a:ext>
                </a:extLst>
              </a:tr>
            </a:tbl>
          </a:graphicData>
        </a:graphic>
      </p:graphicFrame>
      <p:sp>
        <p:nvSpPr>
          <p:cNvPr id="11" name="TextBox 10">
            <a:extLst>
              <a:ext uri="{FF2B5EF4-FFF2-40B4-BE49-F238E27FC236}">
                <a16:creationId xmlns:a16="http://schemas.microsoft.com/office/drawing/2014/main" id="{D4E472A7-C3BA-9341-B7EE-B66ADB45ECF0}"/>
              </a:ext>
            </a:extLst>
          </p:cNvPr>
          <p:cNvSpPr txBox="1"/>
          <p:nvPr/>
        </p:nvSpPr>
        <p:spPr>
          <a:xfrm>
            <a:off x="5679709" y="5898871"/>
            <a:ext cx="3173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0.125</a:t>
            </a:r>
          </a:p>
        </p:txBody>
      </p:sp>
      <p:sp>
        <p:nvSpPr>
          <p:cNvPr id="12" name="TextBox 11">
            <a:extLst>
              <a:ext uri="{FF2B5EF4-FFF2-40B4-BE49-F238E27FC236}">
                <a16:creationId xmlns:a16="http://schemas.microsoft.com/office/drawing/2014/main" id="{2ABE44F5-9DF3-A658-80B2-CECB94B94399}"/>
              </a:ext>
            </a:extLst>
          </p:cNvPr>
          <p:cNvSpPr txBox="1"/>
          <p:nvPr/>
        </p:nvSpPr>
        <p:spPr>
          <a:xfrm>
            <a:off x="7890619"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2.00</a:t>
            </a:r>
          </a:p>
        </p:txBody>
      </p:sp>
      <p:sp>
        <p:nvSpPr>
          <p:cNvPr id="13" name="TextBox 12">
            <a:extLst>
              <a:ext uri="{FF2B5EF4-FFF2-40B4-BE49-F238E27FC236}">
                <a16:creationId xmlns:a16="http://schemas.microsoft.com/office/drawing/2014/main" id="{560EDDF7-BC68-9968-E13F-3993ADEEC460}"/>
              </a:ext>
            </a:extLst>
          </p:cNvPr>
          <p:cNvSpPr txBox="1"/>
          <p:nvPr/>
        </p:nvSpPr>
        <p:spPr>
          <a:xfrm>
            <a:off x="7328316"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14" name="TextBox 13">
            <a:extLst>
              <a:ext uri="{FF2B5EF4-FFF2-40B4-BE49-F238E27FC236}">
                <a16:creationId xmlns:a16="http://schemas.microsoft.com/office/drawing/2014/main" id="{62631BA0-A35A-60EF-C6F0-C82B7DB6AE44}"/>
              </a:ext>
            </a:extLst>
          </p:cNvPr>
          <p:cNvSpPr txBox="1"/>
          <p:nvPr/>
        </p:nvSpPr>
        <p:spPr>
          <a:xfrm>
            <a:off x="6823820"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0.50</a:t>
            </a:r>
          </a:p>
        </p:txBody>
      </p:sp>
      <p:sp>
        <p:nvSpPr>
          <p:cNvPr id="15" name="TextBox 14">
            <a:extLst>
              <a:ext uri="{FF2B5EF4-FFF2-40B4-BE49-F238E27FC236}">
                <a16:creationId xmlns:a16="http://schemas.microsoft.com/office/drawing/2014/main" id="{B211BB9A-9866-2375-B969-AD9B5B0026FA}"/>
              </a:ext>
            </a:extLst>
          </p:cNvPr>
          <p:cNvSpPr txBox="1"/>
          <p:nvPr/>
        </p:nvSpPr>
        <p:spPr>
          <a:xfrm>
            <a:off x="6277282" y="58988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0.25</a:t>
            </a:r>
          </a:p>
        </p:txBody>
      </p:sp>
      <p:sp>
        <p:nvSpPr>
          <p:cNvPr id="16" name="TextBox 15">
            <a:extLst>
              <a:ext uri="{FF2B5EF4-FFF2-40B4-BE49-F238E27FC236}">
                <a16:creationId xmlns:a16="http://schemas.microsoft.com/office/drawing/2014/main" id="{881B7C0A-A81E-6ECC-7B3C-61AD73F48BD4}"/>
              </a:ext>
            </a:extLst>
          </p:cNvPr>
          <p:cNvSpPr txBox="1"/>
          <p:nvPr/>
        </p:nvSpPr>
        <p:spPr>
          <a:xfrm>
            <a:off x="6044399" y="6115625"/>
            <a:ext cx="1131721"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GEM + </a:t>
            </a:r>
            <a:r>
              <a:rPr lang="en-GB" sz="1000" dirty="0" err="1">
                <a:latin typeface="Arial" panose="020B0604020202020204" pitchFamily="34" charset="0"/>
                <a:ea typeface="Aileron" charset="0"/>
                <a:cs typeface="Arial" panose="020B0604020202020204" pitchFamily="34" charset="0"/>
              </a:rPr>
              <a:t>NabP</a:t>
            </a:r>
            <a:r>
              <a:rPr lang="en-GB" sz="1000" dirty="0">
                <a:latin typeface="Arial" panose="020B0604020202020204" pitchFamily="34" charset="0"/>
                <a:ea typeface="Aileron" charset="0"/>
                <a:cs typeface="Arial" panose="020B0604020202020204" pitchFamily="34" charset="0"/>
              </a:rPr>
              <a:t> Better</a:t>
            </a:r>
          </a:p>
        </p:txBody>
      </p:sp>
      <p:sp>
        <p:nvSpPr>
          <p:cNvPr id="17" name="TextBox 16">
            <a:extLst>
              <a:ext uri="{FF2B5EF4-FFF2-40B4-BE49-F238E27FC236}">
                <a16:creationId xmlns:a16="http://schemas.microsoft.com/office/drawing/2014/main" id="{6F8B1869-C738-5083-B61B-984AFFB80BB7}"/>
              </a:ext>
            </a:extLst>
          </p:cNvPr>
          <p:cNvSpPr txBox="1"/>
          <p:nvPr/>
        </p:nvSpPr>
        <p:spPr>
          <a:xfrm>
            <a:off x="7596200" y="6115625"/>
            <a:ext cx="666849"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GEM Better</a:t>
            </a:r>
          </a:p>
        </p:txBody>
      </p:sp>
      <p:cxnSp>
        <p:nvCxnSpPr>
          <p:cNvPr id="20" name="Straight Connector 19">
            <a:extLst>
              <a:ext uri="{FF2B5EF4-FFF2-40B4-BE49-F238E27FC236}">
                <a16:creationId xmlns:a16="http://schemas.microsoft.com/office/drawing/2014/main" id="{A06E5DC8-C2F4-690B-58B3-1BD3C207F4A9}"/>
              </a:ext>
            </a:extLst>
          </p:cNvPr>
          <p:cNvCxnSpPr>
            <a:cxnSpLocks/>
          </p:cNvCxnSpPr>
          <p:nvPr/>
        </p:nvCxnSpPr>
        <p:spPr>
          <a:xfrm flipH="1">
            <a:off x="5918995" y="6082356"/>
            <a:ext cx="1464807"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204496C-0168-93CD-1C9C-A944B68F9A2E}"/>
              </a:ext>
            </a:extLst>
          </p:cNvPr>
          <p:cNvCxnSpPr>
            <a:cxnSpLocks/>
          </p:cNvCxnSpPr>
          <p:nvPr/>
        </p:nvCxnSpPr>
        <p:spPr>
          <a:xfrm>
            <a:off x="7536160" y="6082356"/>
            <a:ext cx="393464"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11A1634-E9B2-5A00-4DDA-CDAA81A9A410}"/>
              </a:ext>
            </a:extLst>
          </p:cNvPr>
          <p:cNvCxnSpPr>
            <a:cxnSpLocks/>
          </p:cNvCxnSpPr>
          <p:nvPr/>
        </p:nvCxnSpPr>
        <p:spPr>
          <a:xfrm flipH="1">
            <a:off x="5847743" y="5845311"/>
            <a:ext cx="2176905"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2C469D5-1C0C-9725-1493-FF216986C617}"/>
              </a:ext>
            </a:extLst>
          </p:cNvPr>
          <p:cNvCxnSpPr>
            <a:cxnSpLocks/>
          </p:cNvCxnSpPr>
          <p:nvPr/>
        </p:nvCxnSpPr>
        <p:spPr>
          <a:xfrm rot="16200000" flipH="1">
            <a:off x="6358450"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F6399F4-CC84-110E-A4B1-EAA186AFB259}"/>
              </a:ext>
            </a:extLst>
          </p:cNvPr>
          <p:cNvCxnSpPr>
            <a:cxnSpLocks/>
          </p:cNvCxnSpPr>
          <p:nvPr/>
        </p:nvCxnSpPr>
        <p:spPr>
          <a:xfrm rot="16200000" flipH="1">
            <a:off x="6904988"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ECA752C-13F3-3A44-FC63-047AD49DE6F2}"/>
              </a:ext>
            </a:extLst>
          </p:cNvPr>
          <p:cNvCxnSpPr>
            <a:cxnSpLocks/>
          </p:cNvCxnSpPr>
          <p:nvPr/>
        </p:nvCxnSpPr>
        <p:spPr>
          <a:xfrm rot="16200000" flipH="1">
            <a:off x="7414740"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5FF85F6-D899-02C9-712E-309C945810AC}"/>
              </a:ext>
            </a:extLst>
          </p:cNvPr>
          <p:cNvCxnSpPr>
            <a:cxnSpLocks/>
          </p:cNvCxnSpPr>
          <p:nvPr/>
        </p:nvCxnSpPr>
        <p:spPr>
          <a:xfrm rot="16200000" flipH="1">
            <a:off x="7987554" y="5881033"/>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1C12BC7-0278-7D1E-EA4F-9752758BF8CD}"/>
              </a:ext>
            </a:extLst>
          </p:cNvPr>
          <p:cNvCxnSpPr>
            <a:cxnSpLocks/>
          </p:cNvCxnSpPr>
          <p:nvPr/>
        </p:nvCxnSpPr>
        <p:spPr>
          <a:xfrm rot="16200000" flipH="1">
            <a:off x="5811912" y="588103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02C3D5F1-AB2C-D7D8-B697-C74D67EA725F}"/>
              </a:ext>
            </a:extLst>
          </p:cNvPr>
          <p:cNvGrpSpPr/>
          <p:nvPr/>
        </p:nvGrpSpPr>
        <p:grpSpPr>
          <a:xfrm>
            <a:off x="6973770" y="5723429"/>
            <a:ext cx="255600" cy="86400"/>
            <a:chOff x="6212499" y="6563166"/>
            <a:chExt cx="315584" cy="105651"/>
          </a:xfrm>
        </p:grpSpPr>
        <p:cxnSp>
          <p:nvCxnSpPr>
            <p:cNvPr id="36" name="Straight Connector 35">
              <a:extLst>
                <a:ext uri="{FF2B5EF4-FFF2-40B4-BE49-F238E27FC236}">
                  <a16:creationId xmlns:a16="http://schemas.microsoft.com/office/drawing/2014/main" id="{94C32DC8-CE24-C924-6F70-8440925D72B3}"/>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C57C36F-EF89-64B4-D66A-CC3D34947C49}"/>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1B8D9EB-BBC3-5C9C-BB35-2536859D0D6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44" name="Oval 43">
            <a:extLst>
              <a:ext uri="{FF2B5EF4-FFF2-40B4-BE49-F238E27FC236}">
                <a16:creationId xmlns:a16="http://schemas.microsoft.com/office/drawing/2014/main" id="{3DE07905-7000-8009-C33D-217C7A75673F}"/>
              </a:ext>
            </a:extLst>
          </p:cNvPr>
          <p:cNvSpPr/>
          <p:nvPr/>
        </p:nvSpPr>
        <p:spPr>
          <a:xfrm>
            <a:off x="7070683" y="5725229"/>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9FDDA2D-11E4-9451-08A4-6AB12BB85BE4}"/>
              </a:ext>
            </a:extLst>
          </p:cNvPr>
          <p:cNvGrpSpPr/>
          <p:nvPr/>
        </p:nvGrpSpPr>
        <p:grpSpPr>
          <a:xfrm>
            <a:off x="6625643" y="5576285"/>
            <a:ext cx="1107062" cy="86400"/>
            <a:chOff x="6218027" y="6563166"/>
            <a:chExt cx="310056" cy="105651"/>
          </a:xfrm>
        </p:grpSpPr>
        <p:cxnSp>
          <p:nvCxnSpPr>
            <p:cNvPr id="46" name="Straight Connector 45">
              <a:extLst>
                <a:ext uri="{FF2B5EF4-FFF2-40B4-BE49-F238E27FC236}">
                  <a16:creationId xmlns:a16="http://schemas.microsoft.com/office/drawing/2014/main" id="{BEE3EE9A-C0DF-A135-6DD8-EF09C9B6A721}"/>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36CE5CB-492A-F14A-B077-CD0D610951CF}"/>
                </a:ext>
              </a:extLst>
            </p:cNvPr>
            <p:cNvCxnSpPr>
              <a:cxnSpLocks/>
            </p:cNvCxnSpPr>
            <p:nvPr/>
          </p:nvCxnSpPr>
          <p:spPr>
            <a:xfrm>
              <a:off x="6218027" y="6615991"/>
              <a:ext cx="309048"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4B6AA34-6905-FBA4-E123-2204B8DC99A4}"/>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49" name="Oval 48">
            <a:extLst>
              <a:ext uri="{FF2B5EF4-FFF2-40B4-BE49-F238E27FC236}">
                <a16:creationId xmlns:a16="http://schemas.microsoft.com/office/drawing/2014/main" id="{DEB94D63-6B8E-622F-8098-926475FFEEC6}"/>
              </a:ext>
            </a:extLst>
          </p:cNvPr>
          <p:cNvSpPr/>
          <p:nvPr/>
        </p:nvSpPr>
        <p:spPr>
          <a:xfrm>
            <a:off x="7102216" y="557808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EB772BA8-FA24-A47B-2CC1-44D36268E229}"/>
              </a:ext>
            </a:extLst>
          </p:cNvPr>
          <p:cNvGrpSpPr/>
          <p:nvPr/>
        </p:nvGrpSpPr>
        <p:grpSpPr>
          <a:xfrm>
            <a:off x="7041165" y="5434395"/>
            <a:ext cx="537615" cy="86400"/>
            <a:chOff x="6218027" y="6563166"/>
            <a:chExt cx="310056" cy="105651"/>
          </a:xfrm>
        </p:grpSpPr>
        <p:cxnSp>
          <p:nvCxnSpPr>
            <p:cNvPr id="54" name="Straight Connector 53">
              <a:extLst>
                <a:ext uri="{FF2B5EF4-FFF2-40B4-BE49-F238E27FC236}">
                  <a16:creationId xmlns:a16="http://schemas.microsoft.com/office/drawing/2014/main" id="{4DECF9DD-7815-D108-3FA5-145A7EEF5F2A}"/>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9F0BAAC-1F06-752B-1663-615F880E6600}"/>
                </a:ext>
              </a:extLst>
            </p:cNvPr>
            <p:cNvCxnSpPr>
              <a:cxnSpLocks/>
            </p:cNvCxnSpPr>
            <p:nvPr/>
          </p:nvCxnSpPr>
          <p:spPr>
            <a:xfrm>
              <a:off x="6218027" y="6615992"/>
              <a:ext cx="307979"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AE5C6EF-3714-6940-BF9F-7B7062EE1144}"/>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57" name="Oval 56">
            <a:extLst>
              <a:ext uri="{FF2B5EF4-FFF2-40B4-BE49-F238E27FC236}">
                <a16:creationId xmlns:a16="http://schemas.microsoft.com/office/drawing/2014/main" id="{48B8D03E-5926-7881-0B85-6EBEE11EE021}"/>
              </a:ext>
            </a:extLst>
          </p:cNvPr>
          <p:cNvSpPr/>
          <p:nvPr/>
        </p:nvSpPr>
        <p:spPr>
          <a:xfrm>
            <a:off x="7275780" y="543619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488" name="Group 63487">
            <a:extLst>
              <a:ext uri="{FF2B5EF4-FFF2-40B4-BE49-F238E27FC236}">
                <a16:creationId xmlns:a16="http://schemas.microsoft.com/office/drawing/2014/main" id="{6CAEBE32-C425-B832-C1A9-EA0B36BBE768}"/>
              </a:ext>
            </a:extLst>
          </p:cNvPr>
          <p:cNvGrpSpPr/>
          <p:nvPr/>
        </p:nvGrpSpPr>
        <p:grpSpPr>
          <a:xfrm>
            <a:off x="6868754" y="5297760"/>
            <a:ext cx="594206" cy="86400"/>
            <a:chOff x="6218027" y="6563166"/>
            <a:chExt cx="310056" cy="105651"/>
          </a:xfrm>
        </p:grpSpPr>
        <p:cxnSp>
          <p:nvCxnSpPr>
            <p:cNvPr id="63492" name="Straight Connector 63491">
              <a:extLst>
                <a:ext uri="{FF2B5EF4-FFF2-40B4-BE49-F238E27FC236}">
                  <a16:creationId xmlns:a16="http://schemas.microsoft.com/office/drawing/2014/main" id="{F673EB92-9C66-2DD3-2A3B-45CB0D94D6DE}"/>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494" name="Straight Connector 63493">
              <a:extLst>
                <a:ext uri="{FF2B5EF4-FFF2-40B4-BE49-F238E27FC236}">
                  <a16:creationId xmlns:a16="http://schemas.microsoft.com/office/drawing/2014/main" id="{02D813B3-52A6-C18D-7F1B-88E2A070A004}"/>
                </a:ext>
              </a:extLst>
            </p:cNvPr>
            <p:cNvCxnSpPr>
              <a:cxnSpLocks/>
            </p:cNvCxnSpPr>
            <p:nvPr/>
          </p:nvCxnSpPr>
          <p:spPr>
            <a:xfrm>
              <a:off x="6218027" y="6615991"/>
              <a:ext cx="306118"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495" name="Straight Connector 63494">
              <a:extLst>
                <a:ext uri="{FF2B5EF4-FFF2-40B4-BE49-F238E27FC236}">
                  <a16:creationId xmlns:a16="http://schemas.microsoft.com/office/drawing/2014/main" id="{4A5F3E47-8EC5-5814-97BD-C30DC08891A8}"/>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496" name="Oval 63495">
            <a:extLst>
              <a:ext uri="{FF2B5EF4-FFF2-40B4-BE49-F238E27FC236}">
                <a16:creationId xmlns:a16="http://schemas.microsoft.com/office/drawing/2014/main" id="{19319F5F-AD9A-31B5-FF2D-DE4AFAB8F5A2}"/>
              </a:ext>
            </a:extLst>
          </p:cNvPr>
          <p:cNvSpPr/>
          <p:nvPr/>
        </p:nvSpPr>
        <p:spPr>
          <a:xfrm>
            <a:off x="7128490" y="529956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497" name="Group 63496">
            <a:extLst>
              <a:ext uri="{FF2B5EF4-FFF2-40B4-BE49-F238E27FC236}">
                <a16:creationId xmlns:a16="http://schemas.microsoft.com/office/drawing/2014/main" id="{DE8109C5-F393-9680-B5F5-207E9D5BB19D}"/>
              </a:ext>
            </a:extLst>
          </p:cNvPr>
          <p:cNvGrpSpPr/>
          <p:nvPr/>
        </p:nvGrpSpPr>
        <p:grpSpPr>
          <a:xfrm>
            <a:off x="6852902" y="5008725"/>
            <a:ext cx="324000" cy="86400"/>
            <a:chOff x="6212499" y="6563166"/>
            <a:chExt cx="315584" cy="105651"/>
          </a:xfrm>
        </p:grpSpPr>
        <p:cxnSp>
          <p:nvCxnSpPr>
            <p:cNvPr id="63498" name="Straight Connector 63497">
              <a:extLst>
                <a:ext uri="{FF2B5EF4-FFF2-40B4-BE49-F238E27FC236}">
                  <a16:creationId xmlns:a16="http://schemas.microsoft.com/office/drawing/2014/main" id="{5A1CF05C-217F-1D8B-0FDC-7E500324B1A8}"/>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499" name="Straight Connector 63498">
              <a:extLst>
                <a:ext uri="{FF2B5EF4-FFF2-40B4-BE49-F238E27FC236}">
                  <a16:creationId xmlns:a16="http://schemas.microsoft.com/office/drawing/2014/main" id="{6705E6A3-79B1-FADD-11A4-EF98174E8401}"/>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0" name="Straight Connector 63499">
              <a:extLst>
                <a:ext uri="{FF2B5EF4-FFF2-40B4-BE49-F238E27FC236}">
                  <a16:creationId xmlns:a16="http://schemas.microsoft.com/office/drawing/2014/main" id="{87D9185B-DBCB-2B88-DBF2-C52F3196F359}"/>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01" name="Oval 63500">
            <a:extLst>
              <a:ext uri="{FF2B5EF4-FFF2-40B4-BE49-F238E27FC236}">
                <a16:creationId xmlns:a16="http://schemas.microsoft.com/office/drawing/2014/main" id="{270B80E5-54DA-CC6C-F9D2-32CF6A92C56B}"/>
              </a:ext>
            </a:extLst>
          </p:cNvPr>
          <p:cNvSpPr/>
          <p:nvPr/>
        </p:nvSpPr>
        <p:spPr>
          <a:xfrm>
            <a:off x="6987832" y="501052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02" name="Group 63501">
            <a:extLst>
              <a:ext uri="{FF2B5EF4-FFF2-40B4-BE49-F238E27FC236}">
                <a16:creationId xmlns:a16="http://schemas.microsoft.com/office/drawing/2014/main" id="{FF2C0D86-0FBE-A806-DCAE-79B322EA8433}"/>
              </a:ext>
            </a:extLst>
          </p:cNvPr>
          <p:cNvGrpSpPr/>
          <p:nvPr/>
        </p:nvGrpSpPr>
        <p:grpSpPr>
          <a:xfrm>
            <a:off x="7030399" y="4866127"/>
            <a:ext cx="523467" cy="86400"/>
            <a:chOff x="6218027" y="6563166"/>
            <a:chExt cx="310056" cy="105651"/>
          </a:xfrm>
        </p:grpSpPr>
        <p:cxnSp>
          <p:nvCxnSpPr>
            <p:cNvPr id="63503" name="Straight Connector 63502">
              <a:extLst>
                <a:ext uri="{FF2B5EF4-FFF2-40B4-BE49-F238E27FC236}">
                  <a16:creationId xmlns:a16="http://schemas.microsoft.com/office/drawing/2014/main" id="{1A382B97-499C-183F-70BE-B6A72E35820A}"/>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4" name="Straight Connector 63503">
              <a:extLst>
                <a:ext uri="{FF2B5EF4-FFF2-40B4-BE49-F238E27FC236}">
                  <a16:creationId xmlns:a16="http://schemas.microsoft.com/office/drawing/2014/main" id="{3CDA2729-B135-BCE5-B81C-19359E6D3748}"/>
                </a:ext>
              </a:extLst>
            </p:cNvPr>
            <p:cNvCxnSpPr>
              <a:cxnSpLocks/>
            </p:cNvCxnSpPr>
            <p:nvPr/>
          </p:nvCxnSpPr>
          <p:spPr>
            <a:xfrm>
              <a:off x="6219338" y="6615992"/>
              <a:ext cx="30480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5" name="Straight Connector 63504">
              <a:extLst>
                <a:ext uri="{FF2B5EF4-FFF2-40B4-BE49-F238E27FC236}">
                  <a16:creationId xmlns:a16="http://schemas.microsoft.com/office/drawing/2014/main" id="{3A551286-3D39-F0F3-8BDD-2BA4750BBAF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06" name="Oval 63505">
            <a:extLst>
              <a:ext uri="{FF2B5EF4-FFF2-40B4-BE49-F238E27FC236}">
                <a16:creationId xmlns:a16="http://schemas.microsoft.com/office/drawing/2014/main" id="{96D1D453-E1D2-B04E-55CC-EF95ED57E83B}"/>
              </a:ext>
            </a:extLst>
          </p:cNvPr>
          <p:cNvSpPr/>
          <p:nvPr/>
        </p:nvSpPr>
        <p:spPr>
          <a:xfrm>
            <a:off x="7211448" y="487389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07" name="Group 63506">
            <a:extLst>
              <a:ext uri="{FF2B5EF4-FFF2-40B4-BE49-F238E27FC236}">
                <a16:creationId xmlns:a16="http://schemas.microsoft.com/office/drawing/2014/main" id="{4617A5B9-B675-B5F1-1092-CC9140785C01}"/>
              </a:ext>
            </a:extLst>
          </p:cNvPr>
          <p:cNvGrpSpPr/>
          <p:nvPr/>
        </p:nvGrpSpPr>
        <p:grpSpPr>
          <a:xfrm>
            <a:off x="7168608" y="4724945"/>
            <a:ext cx="635149" cy="86400"/>
            <a:chOff x="6215282" y="6563166"/>
            <a:chExt cx="312801" cy="105651"/>
          </a:xfrm>
        </p:grpSpPr>
        <p:cxnSp>
          <p:nvCxnSpPr>
            <p:cNvPr id="63508" name="Straight Connector 63507">
              <a:extLst>
                <a:ext uri="{FF2B5EF4-FFF2-40B4-BE49-F238E27FC236}">
                  <a16:creationId xmlns:a16="http://schemas.microsoft.com/office/drawing/2014/main" id="{B0954C12-4A37-87E8-0161-4EB65D8771E4}"/>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09" name="Straight Connector 63508">
              <a:extLst>
                <a:ext uri="{FF2B5EF4-FFF2-40B4-BE49-F238E27FC236}">
                  <a16:creationId xmlns:a16="http://schemas.microsoft.com/office/drawing/2014/main" id="{9F9ED31B-98E2-771C-B418-7E1A7AE1808B}"/>
                </a:ext>
              </a:extLst>
            </p:cNvPr>
            <p:cNvCxnSpPr>
              <a:cxnSpLocks/>
            </p:cNvCxnSpPr>
            <p:nvPr/>
          </p:nvCxnSpPr>
          <p:spPr>
            <a:xfrm>
              <a:off x="6215282" y="6615992"/>
              <a:ext cx="312800"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0" name="Straight Connector 63509">
              <a:extLst>
                <a:ext uri="{FF2B5EF4-FFF2-40B4-BE49-F238E27FC236}">
                  <a16:creationId xmlns:a16="http://schemas.microsoft.com/office/drawing/2014/main" id="{402C2F58-20E3-AA11-8EFB-AF6854DA80A2}"/>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63512" name="Group 63511">
            <a:extLst>
              <a:ext uri="{FF2B5EF4-FFF2-40B4-BE49-F238E27FC236}">
                <a16:creationId xmlns:a16="http://schemas.microsoft.com/office/drawing/2014/main" id="{2175EF32-5858-87AF-F240-874E743DC442}"/>
              </a:ext>
            </a:extLst>
          </p:cNvPr>
          <p:cNvGrpSpPr/>
          <p:nvPr/>
        </p:nvGrpSpPr>
        <p:grpSpPr>
          <a:xfrm>
            <a:off x="6503659" y="4435911"/>
            <a:ext cx="711894" cy="86400"/>
            <a:chOff x="6216052" y="6563166"/>
            <a:chExt cx="312031" cy="105651"/>
          </a:xfrm>
        </p:grpSpPr>
        <p:cxnSp>
          <p:nvCxnSpPr>
            <p:cNvPr id="63513" name="Straight Connector 63512">
              <a:extLst>
                <a:ext uri="{FF2B5EF4-FFF2-40B4-BE49-F238E27FC236}">
                  <a16:creationId xmlns:a16="http://schemas.microsoft.com/office/drawing/2014/main" id="{A171EF09-D19E-6864-4F28-71FBBBE2A8E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4" name="Straight Connector 63513">
              <a:extLst>
                <a:ext uri="{FF2B5EF4-FFF2-40B4-BE49-F238E27FC236}">
                  <a16:creationId xmlns:a16="http://schemas.microsoft.com/office/drawing/2014/main" id="{EAED4CFC-9D31-3D6A-4A84-EA002F857F70}"/>
                </a:ext>
              </a:extLst>
            </p:cNvPr>
            <p:cNvCxnSpPr>
              <a:cxnSpLocks/>
            </p:cNvCxnSpPr>
            <p:nvPr/>
          </p:nvCxnSpPr>
          <p:spPr>
            <a:xfrm>
              <a:off x="6216052" y="6615992"/>
              <a:ext cx="310453"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5" name="Straight Connector 63514">
              <a:extLst>
                <a:ext uri="{FF2B5EF4-FFF2-40B4-BE49-F238E27FC236}">
                  <a16:creationId xmlns:a16="http://schemas.microsoft.com/office/drawing/2014/main" id="{5EE32FDF-A46C-0EA3-5977-1D986AAACFD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16" name="Oval 63515">
            <a:extLst>
              <a:ext uri="{FF2B5EF4-FFF2-40B4-BE49-F238E27FC236}">
                <a16:creationId xmlns:a16="http://schemas.microsoft.com/office/drawing/2014/main" id="{8BFBC3FA-01CB-5823-D975-FE5AF7282562}"/>
              </a:ext>
            </a:extLst>
          </p:cNvPr>
          <p:cNvSpPr/>
          <p:nvPr/>
        </p:nvSpPr>
        <p:spPr>
          <a:xfrm>
            <a:off x="6801634" y="443771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17" name="Group 63516">
            <a:extLst>
              <a:ext uri="{FF2B5EF4-FFF2-40B4-BE49-F238E27FC236}">
                <a16:creationId xmlns:a16="http://schemas.microsoft.com/office/drawing/2014/main" id="{C9E8E34A-19AA-94DC-B2DD-DDA8F9D5B1A6}"/>
              </a:ext>
            </a:extLst>
          </p:cNvPr>
          <p:cNvGrpSpPr/>
          <p:nvPr/>
        </p:nvGrpSpPr>
        <p:grpSpPr>
          <a:xfrm>
            <a:off x="7019395" y="4284923"/>
            <a:ext cx="495172" cy="86400"/>
            <a:chOff x="6218027" y="6563166"/>
            <a:chExt cx="310056" cy="105651"/>
          </a:xfrm>
        </p:grpSpPr>
        <p:cxnSp>
          <p:nvCxnSpPr>
            <p:cNvPr id="63518" name="Straight Connector 63517">
              <a:extLst>
                <a:ext uri="{FF2B5EF4-FFF2-40B4-BE49-F238E27FC236}">
                  <a16:creationId xmlns:a16="http://schemas.microsoft.com/office/drawing/2014/main" id="{24902AA1-CBD9-E84B-A80F-1AB65379FE9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19" name="Straight Connector 63518">
              <a:extLst>
                <a:ext uri="{FF2B5EF4-FFF2-40B4-BE49-F238E27FC236}">
                  <a16:creationId xmlns:a16="http://schemas.microsoft.com/office/drawing/2014/main" id="{3375C080-C111-6DEB-BF98-FFA515AA0BFF}"/>
                </a:ext>
              </a:extLst>
            </p:cNvPr>
            <p:cNvCxnSpPr>
              <a:cxnSpLocks/>
            </p:cNvCxnSpPr>
            <p:nvPr/>
          </p:nvCxnSpPr>
          <p:spPr>
            <a:xfrm>
              <a:off x="6222240" y="6615991"/>
              <a:ext cx="30190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0" name="Straight Connector 63519">
              <a:extLst>
                <a:ext uri="{FF2B5EF4-FFF2-40B4-BE49-F238E27FC236}">
                  <a16:creationId xmlns:a16="http://schemas.microsoft.com/office/drawing/2014/main" id="{98F563A9-6FC8-D14D-5B21-3B01069FC84C}"/>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21" name="Oval 63520">
            <a:extLst>
              <a:ext uri="{FF2B5EF4-FFF2-40B4-BE49-F238E27FC236}">
                <a16:creationId xmlns:a16="http://schemas.microsoft.com/office/drawing/2014/main" id="{928E0C8C-6534-74A8-6069-E9E507C2EB87}"/>
              </a:ext>
            </a:extLst>
          </p:cNvPr>
          <p:cNvSpPr/>
          <p:nvPr/>
        </p:nvSpPr>
        <p:spPr>
          <a:xfrm>
            <a:off x="7218303" y="429582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22" name="Group 63521">
            <a:extLst>
              <a:ext uri="{FF2B5EF4-FFF2-40B4-BE49-F238E27FC236}">
                <a16:creationId xmlns:a16="http://schemas.microsoft.com/office/drawing/2014/main" id="{1E9C0FDB-1145-056E-DB07-1E776B87B75E}"/>
              </a:ext>
            </a:extLst>
          </p:cNvPr>
          <p:cNvGrpSpPr/>
          <p:nvPr/>
        </p:nvGrpSpPr>
        <p:grpSpPr>
          <a:xfrm>
            <a:off x="6075151" y="3999731"/>
            <a:ext cx="1194388" cy="86400"/>
            <a:chOff x="6212499" y="6563166"/>
            <a:chExt cx="1474682" cy="105651"/>
          </a:xfrm>
        </p:grpSpPr>
        <p:cxnSp>
          <p:nvCxnSpPr>
            <p:cNvPr id="63523" name="Straight Connector 63522">
              <a:extLst>
                <a:ext uri="{FF2B5EF4-FFF2-40B4-BE49-F238E27FC236}">
                  <a16:creationId xmlns:a16="http://schemas.microsoft.com/office/drawing/2014/main" id="{1BD1F0B8-2E86-91BE-1412-93994E51DB9F}"/>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4" name="Straight Connector 63523">
              <a:extLst>
                <a:ext uri="{FF2B5EF4-FFF2-40B4-BE49-F238E27FC236}">
                  <a16:creationId xmlns:a16="http://schemas.microsoft.com/office/drawing/2014/main" id="{96A2A06A-DDF9-C8A2-E8A4-E85B62597F6C}"/>
                </a:ext>
              </a:extLst>
            </p:cNvPr>
            <p:cNvCxnSpPr>
              <a:cxnSpLocks/>
            </p:cNvCxnSpPr>
            <p:nvPr/>
          </p:nvCxnSpPr>
          <p:spPr>
            <a:xfrm>
              <a:off x="6212499" y="6615993"/>
              <a:ext cx="1474681"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5" name="Straight Connector 63524">
              <a:extLst>
                <a:ext uri="{FF2B5EF4-FFF2-40B4-BE49-F238E27FC236}">
                  <a16:creationId xmlns:a16="http://schemas.microsoft.com/office/drawing/2014/main" id="{8A02821C-490B-3453-9849-2B135309225B}"/>
                </a:ext>
              </a:extLst>
            </p:cNvPr>
            <p:cNvCxnSpPr>
              <a:cxnSpLocks/>
            </p:cNvCxnSpPr>
            <p:nvPr/>
          </p:nvCxnSpPr>
          <p:spPr>
            <a:xfrm>
              <a:off x="7687180"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26" name="Oval 63525">
            <a:extLst>
              <a:ext uri="{FF2B5EF4-FFF2-40B4-BE49-F238E27FC236}">
                <a16:creationId xmlns:a16="http://schemas.microsoft.com/office/drawing/2014/main" id="{117A083C-701A-694C-8DBB-51B8F3DE0EF0}"/>
              </a:ext>
            </a:extLst>
          </p:cNvPr>
          <p:cNvSpPr/>
          <p:nvPr/>
        </p:nvSpPr>
        <p:spPr>
          <a:xfrm>
            <a:off x="6633864" y="400153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27" name="Group 63526">
            <a:extLst>
              <a:ext uri="{FF2B5EF4-FFF2-40B4-BE49-F238E27FC236}">
                <a16:creationId xmlns:a16="http://schemas.microsoft.com/office/drawing/2014/main" id="{9EE3385A-0A22-BDD2-E37A-74C568902892}"/>
              </a:ext>
            </a:extLst>
          </p:cNvPr>
          <p:cNvGrpSpPr/>
          <p:nvPr/>
        </p:nvGrpSpPr>
        <p:grpSpPr>
          <a:xfrm>
            <a:off x="7005303" y="4142328"/>
            <a:ext cx="360000" cy="86400"/>
            <a:chOff x="6212499" y="6563166"/>
            <a:chExt cx="315584" cy="105651"/>
          </a:xfrm>
        </p:grpSpPr>
        <p:cxnSp>
          <p:nvCxnSpPr>
            <p:cNvPr id="63528" name="Straight Connector 63527">
              <a:extLst>
                <a:ext uri="{FF2B5EF4-FFF2-40B4-BE49-F238E27FC236}">
                  <a16:creationId xmlns:a16="http://schemas.microsoft.com/office/drawing/2014/main" id="{2BC32781-2270-CD9A-E144-E96DE76611F1}"/>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29" name="Straight Connector 63528">
              <a:extLst>
                <a:ext uri="{FF2B5EF4-FFF2-40B4-BE49-F238E27FC236}">
                  <a16:creationId xmlns:a16="http://schemas.microsoft.com/office/drawing/2014/main" id="{46331929-6B47-3923-28DD-4106562295AC}"/>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0" name="Straight Connector 63529">
              <a:extLst>
                <a:ext uri="{FF2B5EF4-FFF2-40B4-BE49-F238E27FC236}">
                  <a16:creationId xmlns:a16="http://schemas.microsoft.com/office/drawing/2014/main" id="{27FB5302-B2FD-628F-CA58-E383C35769EE}"/>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31" name="Oval 63530">
            <a:extLst>
              <a:ext uri="{FF2B5EF4-FFF2-40B4-BE49-F238E27FC236}">
                <a16:creationId xmlns:a16="http://schemas.microsoft.com/office/drawing/2014/main" id="{9FE7C361-72B9-31F4-CDBB-B9AEF645B14E}"/>
              </a:ext>
            </a:extLst>
          </p:cNvPr>
          <p:cNvSpPr/>
          <p:nvPr/>
        </p:nvSpPr>
        <p:spPr>
          <a:xfrm>
            <a:off x="7143616" y="4153931"/>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32" name="Group 63531">
            <a:extLst>
              <a:ext uri="{FF2B5EF4-FFF2-40B4-BE49-F238E27FC236}">
                <a16:creationId xmlns:a16="http://schemas.microsoft.com/office/drawing/2014/main" id="{18CAAC57-8530-C9D4-8AA5-D6D897E312FB}"/>
              </a:ext>
            </a:extLst>
          </p:cNvPr>
          <p:cNvGrpSpPr/>
          <p:nvPr/>
        </p:nvGrpSpPr>
        <p:grpSpPr>
          <a:xfrm>
            <a:off x="6897670" y="3715952"/>
            <a:ext cx="742757" cy="86400"/>
            <a:chOff x="6218027" y="6563166"/>
            <a:chExt cx="310056" cy="105651"/>
          </a:xfrm>
        </p:grpSpPr>
        <p:cxnSp>
          <p:nvCxnSpPr>
            <p:cNvPr id="63533" name="Straight Connector 63532">
              <a:extLst>
                <a:ext uri="{FF2B5EF4-FFF2-40B4-BE49-F238E27FC236}">
                  <a16:creationId xmlns:a16="http://schemas.microsoft.com/office/drawing/2014/main" id="{15848FB6-AA84-7211-DD6F-29A7BEFE2A72}"/>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4" name="Straight Connector 63533">
              <a:extLst>
                <a:ext uri="{FF2B5EF4-FFF2-40B4-BE49-F238E27FC236}">
                  <a16:creationId xmlns:a16="http://schemas.microsoft.com/office/drawing/2014/main" id="{DA43F91A-A700-032F-2A63-6FDA790932CB}"/>
                </a:ext>
              </a:extLst>
            </p:cNvPr>
            <p:cNvCxnSpPr>
              <a:cxnSpLocks/>
            </p:cNvCxnSpPr>
            <p:nvPr/>
          </p:nvCxnSpPr>
          <p:spPr>
            <a:xfrm>
              <a:off x="6218027" y="6615991"/>
              <a:ext cx="31005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5" name="Straight Connector 63534">
              <a:extLst>
                <a:ext uri="{FF2B5EF4-FFF2-40B4-BE49-F238E27FC236}">
                  <a16:creationId xmlns:a16="http://schemas.microsoft.com/office/drawing/2014/main" id="{C0CC0C49-1E44-960D-2226-BDAAB162A54E}"/>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36" name="Oval 63535">
            <a:extLst>
              <a:ext uri="{FF2B5EF4-FFF2-40B4-BE49-F238E27FC236}">
                <a16:creationId xmlns:a16="http://schemas.microsoft.com/office/drawing/2014/main" id="{33B762A2-42A1-822F-DA93-08489B035BDD}"/>
              </a:ext>
            </a:extLst>
          </p:cNvPr>
          <p:cNvSpPr/>
          <p:nvPr/>
        </p:nvSpPr>
        <p:spPr>
          <a:xfrm>
            <a:off x="7226181" y="371775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37" name="Group 63536">
            <a:extLst>
              <a:ext uri="{FF2B5EF4-FFF2-40B4-BE49-F238E27FC236}">
                <a16:creationId xmlns:a16="http://schemas.microsoft.com/office/drawing/2014/main" id="{3159B9A5-F0C1-594D-0846-13760176BA45}"/>
              </a:ext>
            </a:extLst>
          </p:cNvPr>
          <p:cNvGrpSpPr/>
          <p:nvPr/>
        </p:nvGrpSpPr>
        <p:grpSpPr>
          <a:xfrm>
            <a:off x="6947496" y="3572971"/>
            <a:ext cx="295200" cy="86400"/>
            <a:chOff x="6212499" y="6563166"/>
            <a:chExt cx="315584" cy="105651"/>
          </a:xfrm>
        </p:grpSpPr>
        <p:cxnSp>
          <p:nvCxnSpPr>
            <p:cNvPr id="63538" name="Straight Connector 63537">
              <a:extLst>
                <a:ext uri="{FF2B5EF4-FFF2-40B4-BE49-F238E27FC236}">
                  <a16:creationId xmlns:a16="http://schemas.microsoft.com/office/drawing/2014/main" id="{EC286D1C-0211-983B-A956-74D93D8EA319}"/>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39" name="Straight Connector 63538">
              <a:extLst>
                <a:ext uri="{FF2B5EF4-FFF2-40B4-BE49-F238E27FC236}">
                  <a16:creationId xmlns:a16="http://schemas.microsoft.com/office/drawing/2014/main" id="{AE170110-F72C-E6A9-2603-46DF1AC2F5A3}"/>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0" name="Straight Connector 63539">
              <a:extLst>
                <a:ext uri="{FF2B5EF4-FFF2-40B4-BE49-F238E27FC236}">
                  <a16:creationId xmlns:a16="http://schemas.microsoft.com/office/drawing/2014/main" id="{6D64D204-7CAE-5298-DED4-1156E67048A3}"/>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41" name="Oval 63540">
            <a:extLst>
              <a:ext uri="{FF2B5EF4-FFF2-40B4-BE49-F238E27FC236}">
                <a16:creationId xmlns:a16="http://schemas.microsoft.com/office/drawing/2014/main" id="{2ED9A752-FB11-CA39-6B59-1E8691AFE638}"/>
              </a:ext>
            </a:extLst>
          </p:cNvPr>
          <p:cNvSpPr/>
          <p:nvPr/>
        </p:nvSpPr>
        <p:spPr>
          <a:xfrm>
            <a:off x="7060816" y="356535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42" name="Group 63541">
            <a:extLst>
              <a:ext uri="{FF2B5EF4-FFF2-40B4-BE49-F238E27FC236}">
                <a16:creationId xmlns:a16="http://schemas.microsoft.com/office/drawing/2014/main" id="{71335197-66C4-66E7-C83B-AB24C8F571F9}"/>
              </a:ext>
            </a:extLst>
          </p:cNvPr>
          <p:cNvGrpSpPr/>
          <p:nvPr/>
        </p:nvGrpSpPr>
        <p:grpSpPr>
          <a:xfrm>
            <a:off x="7073620" y="3284127"/>
            <a:ext cx="367200" cy="86400"/>
            <a:chOff x="6212499" y="6563166"/>
            <a:chExt cx="315584" cy="105651"/>
          </a:xfrm>
        </p:grpSpPr>
        <p:cxnSp>
          <p:nvCxnSpPr>
            <p:cNvPr id="63543" name="Straight Connector 63542">
              <a:extLst>
                <a:ext uri="{FF2B5EF4-FFF2-40B4-BE49-F238E27FC236}">
                  <a16:creationId xmlns:a16="http://schemas.microsoft.com/office/drawing/2014/main" id="{2D147DEA-DA7B-4C05-629A-3BB2F154120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4" name="Straight Connector 63543">
              <a:extLst>
                <a:ext uri="{FF2B5EF4-FFF2-40B4-BE49-F238E27FC236}">
                  <a16:creationId xmlns:a16="http://schemas.microsoft.com/office/drawing/2014/main" id="{644A0521-D77E-6C23-C286-4725C9989AA8}"/>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5" name="Straight Connector 63544">
              <a:extLst>
                <a:ext uri="{FF2B5EF4-FFF2-40B4-BE49-F238E27FC236}">
                  <a16:creationId xmlns:a16="http://schemas.microsoft.com/office/drawing/2014/main" id="{170C9F56-F339-A23F-465C-00C11093C423}"/>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46" name="Oval 63545">
            <a:extLst>
              <a:ext uri="{FF2B5EF4-FFF2-40B4-BE49-F238E27FC236}">
                <a16:creationId xmlns:a16="http://schemas.microsoft.com/office/drawing/2014/main" id="{D54CA7D8-F19D-3EEA-BF08-0FD745A57FDB}"/>
              </a:ext>
            </a:extLst>
          </p:cNvPr>
          <p:cNvSpPr/>
          <p:nvPr/>
        </p:nvSpPr>
        <p:spPr>
          <a:xfrm>
            <a:off x="7201507" y="3292083"/>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47" name="Group 63546">
            <a:extLst>
              <a:ext uri="{FF2B5EF4-FFF2-40B4-BE49-F238E27FC236}">
                <a16:creationId xmlns:a16="http://schemas.microsoft.com/office/drawing/2014/main" id="{FD596F07-389D-80F0-AA16-36A91AE98ABB}"/>
              </a:ext>
            </a:extLst>
          </p:cNvPr>
          <p:cNvGrpSpPr/>
          <p:nvPr/>
        </p:nvGrpSpPr>
        <p:grpSpPr>
          <a:xfrm>
            <a:off x="6816117" y="3133337"/>
            <a:ext cx="360000" cy="86400"/>
            <a:chOff x="6212499" y="6563166"/>
            <a:chExt cx="315584" cy="105651"/>
          </a:xfrm>
        </p:grpSpPr>
        <p:cxnSp>
          <p:nvCxnSpPr>
            <p:cNvPr id="63548" name="Straight Connector 63547">
              <a:extLst>
                <a:ext uri="{FF2B5EF4-FFF2-40B4-BE49-F238E27FC236}">
                  <a16:creationId xmlns:a16="http://schemas.microsoft.com/office/drawing/2014/main" id="{520D6F71-0C97-656E-82F1-5FD92EAF4355}"/>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49" name="Straight Connector 63548">
              <a:extLst>
                <a:ext uri="{FF2B5EF4-FFF2-40B4-BE49-F238E27FC236}">
                  <a16:creationId xmlns:a16="http://schemas.microsoft.com/office/drawing/2014/main" id="{23AAD39B-41C2-97D4-6A23-63F54D489F6A}"/>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0" name="Straight Connector 63549">
              <a:extLst>
                <a:ext uri="{FF2B5EF4-FFF2-40B4-BE49-F238E27FC236}">
                  <a16:creationId xmlns:a16="http://schemas.microsoft.com/office/drawing/2014/main" id="{B9E49D15-81B2-77F8-F31D-BC78EDF69C6E}"/>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51" name="Oval 63550">
            <a:extLst>
              <a:ext uri="{FF2B5EF4-FFF2-40B4-BE49-F238E27FC236}">
                <a16:creationId xmlns:a16="http://schemas.microsoft.com/office/drawing/2014/main" id="{22106592-B75F-6868-C1F1-69ED3B0443B6}"/>
              </a:ext>
            </a:extLst>
          </p:cNvPr>
          <p:cNvSpPr/>
          <p:nvPr/>
        </p:nvSpPr>
        <p:spPr>
          <a:xfrm>
            <a:off x="6949815" y="3144939"/>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52" name="Group 63551">
            <a:extLst>
              <a:ext uri="{FF2B5EF4-FFF2-40B4-BE49-F238E27FC236}">
                <a16:creationId xmlns:a16="http://schemas.microsoft.com/office/drawing/2014/main" id="{4C92F068-C0DE-67BB-A608-E5715D324F9B}"/>
              </a:ext>
            </a:extLst>
          </p:cNvPr>
          <p:cNvGrpSpPr/>
          <p:nvPr/>
        </p:nvGrpSpPr>
        <p:grpSpPr>
          <a:xfrm>
            <a:off x="7021069" y="2847052"/>
            <a:ext cx="288000" cy="86400"/>
            <a:chOff x="6212499" y="6563166"/>
            <a:chExt cx="315584" cy="105651"/>
          </a:xfrm>
        </p:grpSpPr>
        <p:cxnSp>
          <p:nvCxnSpPr>
            <p:cNvPr id="63553" name="Straight Connector 63552">
              <a:extLst>
                <a:ext uri="{FF2B5EF4-FFF2-40B4-BE49-F238E27FC236}">
                  <a16:creationId xmlns:a16="http://schemas.microsoft.com/office/drawing/2014/main" id="{C746B3AF-6906-AAB7-7127-CCC93F93711D}"/>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4" name="Straight Connector 63553">
              <a:extLst>
                <a:ext uri="{FF2B5EF4-FFF2-40B4-BE49-F238E27FC236}">
                  <a16:creationId xmlns:a16="http://schemas.microsoft.com/office/drawing/2014/main" id="{C2CB53AC-0D7E-0BA0-C750-13FDD39A6186}"/>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5" name="Straight Connector 63554">
              <a:extLst>
                <a:ext uri="{FF2B5EF4-FFF2-40B4-BE49-F238E27FC236}">
                  <a16:creationId xmlns:a16="http://schemas.microsoft.com/office/drawing/2014/main" id="{8410923E-EFEC-3421-75E9-DA53E7F170E8}"/>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56" name="Oval 63555">
            <a:extLst>
              <a:ext uri="{FF2B5EF4-FFF2-40B4-BE49-F238E27FC236}">
                <a16:creationId xmlns:a16="http://schemas.microsoft.com/office/drawing/2014/main" id="{D40003F5-A397-1AB2-88BD-DD707204B52C}"/>
              </a:ext>
            </a:extLst>
          </p:cNvPr>
          <p:cNvSpPr/>
          <p:nvPr/>
        </p:nvSpPr>
        <p:spPr>
          <a:xfrm>
            <a:off x="7129685" y="286116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57" name="Group 63556">
            <a:extLst>
              <a:ext uri="{FF2B5EF4-FFF2-40B4-BE49-F238E27FC236}">
                <a16:creationId xmlns:a16="http://schemas.microsoft.com/office/drawing/2014/main" id="{F5E86776-5111-BED7-8C06-498AF9EE2B0E}"/>
              </a:ext>
            </a:extLst>
          </p:cNvPr>
          <p:cNvGrpSpPr/>
          <p:nvPr/>
        </p:nvGrpSpPr>
        <p:grpSpPr>
          <a:xfrm>
            <a:off x="6847648" y="2704936"/>
            <a:ext cx="352800" cy="86400"/>
            <a:chOff x="6212499" y="6563166"/>
            <a:chExt cx="315584" cy="105651"/>
          </a:xfrm>
        </p:grpSpPr>
        <p:cxnSp>
          <p:nvCxnSpPr>
            <p:cNvPr id="63558" name="Straight Connector 63557">
              <a:extLst>
                <a:ext uri="{FF2B5EF4-FFF2-40B4-BE49-F238E27FC236}">
                  <a16:creationId xmlns:a16="http://schemas.microsoft.com/office/drawing/2014/main" id="{1670AE11-45FC-CBFF-5A3E-F478A1E3A3FB}"/>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59" name="Straight Connector 63558">
              <a:extLst>
                <a:ext uri="{FF2B5EF4-FFF2-40B4-BE49-F238E27FC236}">
                  <a16:creationId xmlns:a16="http://schemas.microsoft.com/office/drawing/2014/main" id="{8F98A577-7DF6-50FB-DDE1-B6AF500BBF7B}"/>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0" name="Straight Connector 63559">
              <a:extLst>
                <a:ext uri="{FF2B5EF4-FFF2-40B4-BE49-F238E27FC236}">
                  <a16:creationId xmlns:a16="http://schemas.microsoft.com/office/drawing/2014/main" id="{D89799EF-7223-63E7-90FF-3E56EB0CA867}"/>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61" name="Oval 63560">
            <a:extLst>
              <a:ext uri="{FF2B5EF4-FFF2-40B4-BE49-F238E27FC236}">
                <a16:creationId xmlns:a16="http://schemas.microsoft.com/office/drawing/2014/main" id="{F635F5E7-51F5-DDD2-DD9F-6E8727C64B43}"/>
              </a:ext>
            </a:extLst>
          </p:cNvPr>
          <p:cNvSpPr/>
          <p:nvPr/>
        </p:nvSpPr>
        <p:spPr>
          <a:xfrm>
            <a:off x="6981347" y="2719270"/>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62" name="Group 63561">
            <a:extLst>
              <a:ext uri="{FF2B5EF4-FFF2-40B4-BE49-F238E27FC236}">
                <a16:creationId xmlns:a16="http://schemas.microsoft.com/office/drawing/2014/main" id="{04791CB6-8D64-1888-9A52-AA72EC95697D}"/>
              </a:ext>
            </a:extLst>
          </p:cNvPr>
          <p:cNvGrpSpPr/>
          <p:nvPr/>
        </p:nvGrpSpPr>
        <p:grpSpPr>
          <a:xfrm>
            <a:off x="7015814" y="1549693"/>
            <a:ext cx="223200" cy="86400"/>
            <a:chOff x="6212499" y="6563166"/>
            <a:chExt cx="315584" cy="105651"/>
          </a:xfrm>
        </p:grpSpPr>
        <p:cxnSp>
          <p:nvCxnSpPr>
            <p:cNvPr id="63563" name="Straight Connector 63562">
              <a:extLst>
                <a:ext uri="{FF2B5EF4-FFF2-40B4-BE49-F238E27FC236}">
                  <a16:creationId xmlns:a16="http://schemas.microsoft.com/office/drawing/2014/main" id="{A5F35EFB-E03B-118D-C551-41E48B7A9A14}"/>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4" name="Straight Connector 63563">
              <a:extLst>
                <a:ext uri="{FF2B5EF4-FFF2-40B4-BE49-F238E27FC236}">
                  <a16:creationId xmlns:a16="http://schemas.microsoft.com/office/drawing/2014/main" id="{3B822683-B0DD-BC54-27A4-879DD779CDAB}"/>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5" name="Straight Connector 63564">
              <a:extLst>
                <a:ext uri="{FF2B5EF4-FFF2-40B4-BE49-F238E27FC236}">
                  <a16:creationId xmlns:a16="http://schemas.microsoft.com/office/drawing/2014/main" id="{4048FE7B-CDC9-4B45-55BB-C6D32729A6FB}"/>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66" name="Oval 63565">
            <a:extLst>
              <a:ext uri="{FF2B5EF4-FFF2-40B4-BE49-F238E27FC236}">
                <a16:creationId xmlns:a16="http://schemas.microsoft.com/office/drawing/2014/main" id="{59929FD4-4BCC-79F0-55D4-E4B46576E7D1}"/>
              </a:ext>
            </a:extLst>
          </p:cNvPr>
          <p:cNvSpPr/>
          <p:nvPr/>
        </p:nvSpPr>
        <p:spPr>
          <a:xfrm>
            <a:off x="7085809" y="1568388"/>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67" name="Group 63566">
            <a:extLst>
              <a:ext uri="{FF2B5EF4-FFF2-40B4-BE49-F238E27FC236}">
                <a16:creationId xmlns:a16="http://schemas.microsoft.com/office/drawing/2014/main" id="{A9C80E6B-DF26-B680-1AFA-EA3870917791}"/>
              </a:ext>
            </a:extLst>
          </p:cNvPr>
          <p:cNvGrpSpPr/>
          <p:nvPr/>
        </p:nvGrpSpPr>
        <p:grpSpPr>
          <a:xfrm>
            <a:off x="6905456" y="1840526"/>
            <a:ext cx="316800" cy="86400"/>
            <a:chOff x="6212499" y="6563166"/>
            <a:chExt cx="315584" cy="105651"/>
          </a:xfrm>
        </p:grpSpPr>
        <p:cxnSp>
          <p:nvCxnSpPr>
            <p:cNvPr id="63568" name="Straight Connector 63567">
              <a:extLst>
                <a:ext uri="{FF2B5EF4-FFF2-40B4-BE49-F238E27FC236}">
                  <a16:creationId xmlns:a16="http://schemas.microsoft.com/office/drawing/2014/main" id="{2926F9DD-58C2-9D29-D844-973A698BDFA6}"/>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69" name="Straight Connector 63568">
              <a:extLst>
                <a:ext uri="{FF2B5EF4-FFF2-40B4-BE49-F238E27FC236}">
                  <a16:creationId xmlns:a16="http://schemas.microsoft.com/office/drawing/2014/main" id="{BA4507A6-1BC6-F078-5EDE-709F43E694CE}"/>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0" name="Straight Connector 63569">
              <a:extLst>
                <a:ext uri="{FF2B5EF4-FFF2-40B4-BE49-F238E27FC236}">
                  <a16:creationId xmlns:a16="http://schemas.microsoft.com/office/drawing/2014/main" id="{56DFEC69-5B8D-638F-652D-F604F162B066}"/>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71" name="Oval 63570">
            <a:extLst>
              <a:ext uri="{FF2B5EF4-FFF2-40B4-BE49-F238E27FC236}">
                <a16:creationId xmlns:a16="http://schemas.microsoft.com/office/drawing/2014/main" id="{C9B46464-D376-27D3-8C38-56A9F38FEA25}"/>
              </a:ext>
            </a:extLst>
          </p:cNvPr>
          <p:cNvSpPr/>
          <p:nvPr/>
        </p:nvSpPr>
        <p:spPr>
          <a:xfrm>
            <a:off x="7022747" y="1852168"/>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72" name="Group 63571">
            <a:extLst>
              <a:ext uri="{FF2B5EF4-FFF2-40B4-BE49-F238E27FC236}">
                <a16:creationId xmlns:a16="http://schemas.microsoft.com/office/drawing/2014/main" id="{E37D36E7-678A-E199-A6FC-0E2052368E98}"/>
              </a:ext>
            </a:extLst>
          </p:cNvPr>
          <p:cNvGrpSpPr/>
          <p:nvPr/>
        </p:nvGrpSpPr>
        <p:grpSpPr>
          <a:xfrm>
            <a:off x="7047346" y="1987557"/>
            <a:ext cx="450000" cy="86400"/>
            <a:chOff x="6212499" y="6563166"/>
            <a:chExt cx="315584" cy="105651"/>
          </a:xfrm>
        </p:grpSpPr>
        <p:cxnSp>
          <p:nvCxnSpPr>
            <p:cNvPr id="63573" name="Straight Connector 63572">
              <a:extLst>
                <a:ext uri="{FF2B5EF4-FFF2-40B4-BE49-F238E27FC236}">
                  <a16:creationId xmlns:a16="http://schemas.microsoft.com/office/drawing/2014/main" id="{9373EB4D-F90F-F5A1-703A-67A240E6A5F1}"/>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4" name="Straight Connector 63573">
              <a:extLst>
                <a:ext uri="{FF2B5EF4-FFF2-40B4-BE49-F238E27FC236}">
                  <a16:creationId xmlns:a16="http://schemas.microsoft.com/office/drawing/2014/main" id="{17EBE59F-5EBF-7C9D-34B3-6066B3AD3CEF}"/>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5" name="Straight Connector 63574">
              <a:extLst>
                <a:ext uri="{FF2B5EF4-FFF2-40B4-BE49-F238E27FC236}">
                  <a16:creationId xmlns:a16="http://schemas.microsoft.com/office/drawing/2014/main" id="{9343523F-BD4A-8D77-D597-10FB13E87733}"/>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76" name="Oval 63575">
            <a:extLst>
              <a:ext uri="{FF2B5EF4-FFF2-40B4-BE49-F238E27FC236}">
                <a16:creationId xmlns:a16="http://schemas.microsoft.com/office/drawing/2014/main" id="{95F1C2DB-4646-D061-C8B4-177D2A48053E}"/>
              </a:ext>
            </a:extLst>
          </p:cNvPr>
          <p:cNvSpPr/>
          <p:nvPr/>
        </p:nvSpPr>
        <p:spPr>
          <a:xfrm>
            <a:off x="7244427" y="199931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77" name="Group 63576">
            <a:extLst>
              <a:ext uri="{FF2B5EF4-FFF2-40B4-BE49-F238E27FC236}">
                <a16:creationId xmlns:a16="http://schemas.microsoft.com/office/drawing/2014/main" id="{6F50FD5F-6A4D-A458-DA53-2C6640C52DD9}"/>
              </a:ext>
            </a:extLst>
          </p:cNvPr>
          <p:cNvGrpSpPr/>
          <p:nvPr/>
        </p:nvGrpSpPr>
        <p:grpSpPr>
          <a:xfrm>
            <a:off x="6958008" y="2272213"/>
            <a:ext cx="367200" cy="86400"/>
            <a:chOff x="6212499" y="6563166"/>
            <a:chExt cx="315584" cy="105651"/>
          </a:xfrm>
        </p:grpSpPr>
        <p:cxnSp>
          <p:nvCxnSpPr>
            <p:cNvPr id="63578" name="Straight Connector 63577">
              <a:extLst>
                <a:ext uri="{FF2B5EF4-FFF2-40B4-BE49-F238E27FC236}">
                  <a16:creationId xmlns:a16="http://schemas.microsoft.com/office/drawing/2014/main" id="{B8EA9655-548B-9BA0-1808-B5997E4DFD7C}"/>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79" name="Straight Connector 63578">
              <a:extLst>
                <a:ext uri="{FF2B5EF4-FFF2-40B4-BE49-F238E27FC236}">
                  <a16:creationId xmlns:a16="http://schemas.microsoft.com/office/drawing/2014/main" id="{5D5AC6CB-D6EC-2FC8-643A-8C1BEEE9DE3B}"/>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80" name="Straight Connector 63579">
              <a:extLst>
                <a:ext uri="{FF2B5EF4-FFF2-40B4-BE49-F238E27FC236}">
                  <a16:creationId xmlns:a16="http://schemas.microsoft.com/office/drawing/2014/main" id="{AFDF7EF1-C45D-C3EF-4522-30918FA530A4}"/>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81" name="Oval 63580">
            <a:extLst>
              <a:ext uri="{FF2B5EF4-FFF2-40B4-BE49-F238E27FC236}">
                <a16:creationId xmlns:a16="http://schemas.microsoft.com/office/drawing/2014/main" id="{784813F7-9FD3-6E1D-28C2-4AD48E5E8F3B}"/>
              </a:ext>
            </a:extLst>
          </p:cNvPr>
          <p:cNvSpPr/>
          <p:nvPr/>
        </p:nvSpPr>
        <p:spPr>
          <a:xfrm>
            <a:off x="7098229" y="228309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582" name="Group 63581">
            <a:extLst>
              <a:ext uri="{FF2B5EF4-FFF2-40B4-BE49-F238E27FC236}">
                <a16:creationId xmlns:a16="http://schemas.microsoft.com/office/drawing/2014/main" id="{761D7A0A-810B-6F49-4A38-F75C534EE0F3}"/>
              </a:ext>
            </a:extLst>
          </p:cNvPr>
          <p:cNvGrpSpPr/>
          <p:nvPr/>
        </p:nvGrpSpPr>
        <p:grpSpPr>
          <a:xfrm>
            <a:off x="6994794" y="2420272"/>
            <a:ext cx="288000" cy="86400"/>
            <a:chOff x="6212499" y="6563166"/>
            <a:chExt cx="315584" cy="105651"/>
          </a:xfrm>
        </p:grpSpPr>
        <p:cxnSp>
          <p:nvCxnSpPr>
            <p:cNvPr id="63583" name="Straight Connector 63582">
              <a:extLst>
                <a:ext uri="{FF2B5EF4-FFF2-40B4-BE49-F238E27FC236}">
                  <a16:creationId xmlns:a16="http://schemas.microsoft.com/office/drawing/2014/main" id="{9CE26457-BDA9-A88C-F2C4-97509E13815F}"/>
                </a:ext>
              </a:extLst>
            </p:cNvPr>
            <p:cNvCxnSpPr>
              <a:cxnSpLocks/>
            </p:cNvCxnSpPr>
            <p:nvPr/>
          </p:nvCxnSpPr>
          <p:spPr>
            <a:xfrm>
              <a:off x="6218027"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84" name="Straight Connector 63583">
              <a:extLst>
                <a:ext uri="{FF2B5EF4-FFF2-40B4-BE49-F238E27FC236}">
                  <a16:creationId xmlns:a16="http://schemas.microsoft.com/office/drawing/2014/main" id="{5AC209E4-3C01-E82A-7641-2E4CAAA83F7E}"/>
                </a:ext>
              </a:extLst>
            </p:cNvPr>
            <p:cNvCxnSpPr>
              <a:cxnSpLocks/>
            </p:cNvCxnSpPr>
            <p:nvPr/>
          </p:nvCxnSpPr>
          <p:spPr>
            <a:xfrm flipV="1">
              <a:off x="6212499" y="6615992"/>
              <a:ext cx="311646" cy="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585" name="Straight Connector 63584">
              <a:extLst>
                <a:ext uri="{FF2B5EF4-FFF2-40B4-BE49-F238E27FC236}">
                  <a16:creationId xmlns:a16="http://schemas.microsoft.com/office/drawing/2014/main" id="{30F7E990-B1C8-1B4F-23D2-269875BE2550}"/>
                </a:ext>
              </a:extLst>
            </p:cNvPr>
            <p:cNvCxnSpPr>
              <a:cxnSpLocks/>
            </p:cNvCxnSpPr>
            <p:nvPr/>
          </p:nvCxnSpPr>
          <p:spPr>
            <a:xfrm>
              <a:off x="6528082" y="6563166"/>
              <a:ext cx="1" cy="105651"/>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63586" name="Oval 63585">
            <a:extLst>
              <a:ext uri="{FF2B5EF4-FFF2-40B4-BE49-F238E27FC236}">
                <a16:creationId xmlns:a16="http://schemas.microsoft.com/office/drawing/2014/main" id="{719C4924-D6B0-73AD-BA30-6C0F858B357F}"/>
              </a:ext>
            </a:extLst>
          </p:cNvPr>
          <p:cNvSpPr/>
          <p:nvPr/>
        </p:nvSpPr>
        <p:spPr>
          <a:xfrm>
            <a:off x="7102216" y="2430237"/>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88" name="Oval 63587">
            <a:extLst>
              <a:ext uri="{FF2B5EF4-FFF2-40B4-BE49-F238E27FC236}">
                <a16:creationId xmlns:a16="http://schemas.microsoft.com/office/drawing/2014/main" id="{6FCA7BCB-F7F8-F8FC-D46C-09055C949408}"/>
              </a:ext>
            </a:extLst>
          </p:cNvPr>
          <p:cNvSpPr/>
          <p:nvPr/>
        </p:nvSpPr>
        <p:spPr>
          <a:xfrm>
            <a:off x="7470078" y="4726745"/>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589" name="Straight Connector 63588">
            <a:extLst>
              <a:ext uri="{FF2B5EF4-FFF2-40B4-BE49-F238E27FC236}">
                <a16:creationId xmlns:a16="http://schemas.microsoft.com/office/drawing/2014/main" id="{69A4B262-183A-DC6D-528B-783460704646}"/>
              </a:ext>
            </a:extLst>
          </p:cNvPr>
          <p:cNvCxnSpPr>
            <a:cxnSpLocks/>
          </p:cNvCxnSpPr>
          <p:nvPr/>
        </p:nvCxnSpPr>
        <p:spPr>
          <a:xfrm>
            <a:off x="7452993" y="1528825"/>
            <a:ext cx="0" cy="4301122"/>
          </a:xfrm>
          <a:prstGeom prst="line">
            <a:avLst/>
          </a:prstGeom>
          <a:ln w="1270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63595" name="Table 63594">
            <a:extLst>
              <a:ext uri="{FF2B5EF4-FFF2-40B4-BE49-F238E27FC236}">
                <a16:creationId xmlns:a16="http://schemas.microsoft.com/office/drawing/2014/main" id="{72E796DD-DAB5-F403-8429-65664C49F952}"/>
              </a:ext>
            </a:extLst>
          </p:cNvPr>
          <p:cNvGraphicFramePr>
            <a:graphicFrameLocks noGrp="1"/>
          </p:cNvGraphicFramePr>
          <p:nvPr>
            <p:extLst>
              <p:ext uri="{D42A27DB-BD31-4B8C-83A1-F6EECF244321}">
                <p14:modId xmlns:p14="http://schemas.microsoft.com/office/powerpoint/2010/main" val="2848901220"/>
              </p:ext>
            </p:extLst>
          </p:nvPr>
        </p:nvGraphicFramePr>
        <p:xfrm>
          <a:off x="1717371" y="908720"/>
          <a:ext cx="7402965" cy="457728"/>
        </p:xfrm>
        <a:graphic>
          <a:graphicData uri="http://schemas.openxmlformats.org/drawingml/2006/table">
            <a:tbl>
              <a:tblPr bandRow="1">
                <a:tableStyleId>{5C22544A-7EE6-4342-B048-85BDC9FD1C3A}</a:tableStyleId>
              </a:tblPr>
              <a:tblGrid>
                <a:gridCol w="2074373">
                  <a:extLst>
                    <a:ext uri="{9D8B030D-6E8A-4147-A177-3AD203B41FA5}">
                      <a16:colId xmlns:a16="http://schemas.microsoft.com/office/drawing/2014/main" val="3810079370"/>
                    </a:ext>
                  </a:extLst>
                </a:gridCol>
                <a:gridCol w="1080120">
                  <a:extLst>
                    <a:ext uri="{9D8B030D-6E8A-4147-A177-3AD203B41FA5}">
                      <a16:colId xmlns:a16="http://schemas.microsoft.com/office/drawing/2014/main" val="282449648"/>
                    </a:ext>
                  </a:extLst>
                </a:gridCol>
                <a:gridCol w="792088">
                  <a:extLst>
                    <a:ext uri="{9D8B030D-6E8A-4147-A177-3AD203B41FA5}">
                      <a16:colId xmlns:a16="http://schemas.microsoft.com/office/drawing/2014/main" val="3511947113"/>
                    </a:ext>
                  </a:extLst>
                </a:gridCol>
                <a:gridCol w="2304256">
                  <a:extLst>
                    <a:ext uri="{9D8B030D-6E8A-4147-A177-3AD203B41FA5}">
                      <a16:colId xmlns:a16="http://schemas.microsoft.com/office/drawing/2014/main" val="2582601066"/>
                    </a:ext>
                  </a:extLst>
                </a:gridCol>
                <a:gridCol w="1152128">
                  <a:extLst>
                    <a:ext uri="{9D8B030D-6E8A-4147-A177-3AD203B41FA5}">
                      <a16:colId xmlns:a16="http://schemas.microsoft.com/office/drawing/2014/main" val="1223177447"/>
                    </a:ext>
                  </a:extLst>
                </a:gridCol>
              </a:tblGrid>
              <a:tr h="0">
                <a:tc>
                  <a:txBody>
                    <a:bodyPr/>
                    <a:lstStyle/>
                    <a:p>
                      <a:pPr>
                        <a:lnSpc>
                          <a:spcPct val="85000"/>
                        </a:lnSpc>
                      </a:pPr>
                      <a:r>
                        <a:rPr lang="en-US" sz="1200" b="1" dirty="0">
                          <a:latin typeface="Arial" panose="020B0604020202020204" pitchFamily="34" charset="0"/>
                          <a:cs typeface="Arial" panose="020B0604020202020204" pitchFamily="34" charset="0"/>
                        </a:rPr>
                        <a:t>Overall Survival</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9982880"/>
                  </a:ext>
                </a:extLst>
              </a:tr>
              <a:tr h="143024">
                <a:tc>
                  <a:txBody>
                    <a:bodyPr/>
                    <a:lstStyle/>
                    <a:p>
                      <a:pPr>
                        <a:lnSpc>
                          <a:spcPct val="85000"/>
                        </a:lnSpc>
                      </a:pPr>
                      <a:r>
                        <a:rPr lang="en-US" sz="1000" b="1" dirty="0">
                          <a:latin typeface="Arial" panose="020B0604020202020204" pitchFamily="34" charset="0"/>
                          <a:cs typeface="Arial" panose="020B0604020202020204" pitchFamily="34" charset="0"/>
                        </a:rPr>
                        <a:t>Subgroup</a:t>
                      </a:r>
                    </a:p>
                  </a:txBody>
                  <a:tcPr marL="0" marR="0" marT="7200" marB="72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1000" b="1" dirty="0">
                          <a:latin typeface="Arial" panose="020B0604020202020204" pitchFamily="34" charset="0"/>
                          <a:cs typeface="Arial" panose="020B0604020202020204" pitchFamily="34" charset="0"/>
                        </a:rPr>
                        <a:t>GEM + </a:t>
                      </a:r>
                      <a:r>
                        <a:rPr lang="en-US" sz="1000" b="1" dirty="0" err="1">
                          <a:latin typeface="Arial" panose="020B0604020202020204" pitchFamily="34" charset="0"/>
                          <a:cs typeface="Arial" panose="020B0604020202020204" pitchFamily="34" charset="0"/>
                        </a:rPr>
                        <a:t>NabP</a:t>
                      </a: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r>
                        <a:rPr lang="en-US" sz="1000" b="1" dirty="0">
                          <a:latin typeface="Arial" panose="020B0604020202020204" pitchFamily="34" charset="0"/>
                          <a:cs typeface="Arial" panose="020B0604020202020204" pitchFamily="34" charset="0"/>
                        </a:rPr>
                        <a:t>GEM</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85000"/>
                        </a:lnSpc>
                      </a:pPr>
                      <a:r>
                        <a:rPr lang="en-US" sz="1000" b="1" dirty="0">
                          <a:latin typeface="Arial" panose="020B0604020202020204" pitchFamily="34" charset="0"/>
                          <a:cs typeface="Arial" panose="020B0604020202020204" pitchFamily="34" charset="0"/>
                        </a:rPr>
                        <a:t>Hazard Ratio for death (95% CI)</a:t>
                      </a:r>
                    </a:p>
                  </a:txBody>
                  <a:tcPr marL="0" marR="0" marT="7200" marB="72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r h="143024">
                <a:tc>
                  <a:txBody>
                    <a:bodyPr/>
                    <a:lstStyle/>
                    <a:p>
                      <a:pPr marL="0" indent="177800">
                        <a:lnSpc>
                          <a:spcPct val="85000"/>
                        </a:lnSpc>
                        <a:tabLst/>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lnSpc>
                          <a:spcPct val="85000"/>
                        </a:lnSpc>
                      </a:pPr>
                      <a:r>
                        <a:rPr lang="en-US" sz="1000" b="0" i="1" dirty="0">
                          <a:latin typeface="Arial" panose="020B0604020202020204" pitchFamily="34" charset="0"/>
                          <a:cs typeface="Arial" panose="020B0604020202020204" pitchFamily="34" charset="0"/>
                        </a:rPr>
                        <a:t>No. of events/no. of patients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dirty="0"/>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5000"/>
                        </a:lnSpc>
                      </a:pPr>
                      <a:endParaRPr lang="en-US" sz="10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541035"/>
                  </a:ext>
                </a:extLst>
              </a:tr>
            </a:tbl>
          </a:graphicData>
        </a:graphic>
      </p:graphicFrame>
      <p:sp>
        <p:nvSpPr>
          <p:cNvPr id="8" name="Rectangle 7">
            <a:extLst>
              <a:ext uri="{FF2B5EF4-FFF2-40B4-BE49-F238E27FC236}">
                <a16:creationId xmlns:a16="http://schemas.microsoft.com/office/drawing/2014/main" id="{B4296C9A-F625-6B4E-9F3E-0FC375485FE6}"/>
              </a:ext>
            </a:extLst>
          </p:cNvPr>
          <p:cNvSpPr/>
          <p:nvPr/>
        </p:nvSpPr>
        <p:spPr>
          <a:xfrm>
            <a:off x="1655325" y="2542031"/>
            <a:ext cx="7537015" cy="427661"/>
          </a:xfrm>
          <a:prstGeom prst="rect">
            <a:avLst/>
          </a:prstGeom>
          <a:noFill/>
          <a:ln w="28575"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ln>
                <a:solidFill>
                  <a:srgbClr val="FF0000"/>
                </a:solidFill>
              </a:l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687F5AB0-D5B4-F34D-A507-2BC40572D748}"/>
              </a:ext>
            </a:extLst>
          </p:cNvPr>
          <p:cNvGraphicFramePr>
            <a:graphicFrameLocks noGrp="1"/>
          </p:cNvGraphicFramePr>
          <p:nvPr>
            <p:extLst>
              <p:ext uri="{D42A27DB-BD31-4B8C-83A1-F6EECF244321}">
                <p14:modId xmlns:p14="http://schemas.microsoft.com/office/powerpoint/2010/main" val="2577410125"/>
              </p:ext>
            </p:extLst>
          </p:nvPr>
        </p:nvGraphicFramePr>
        <p:xfrm>
          <a:off x="619125" y="1093346"/>
          <a:ext cx="7704856" cy="4419210"/>
        </p:xfrm>
        <a:graphic>
          <a:graphicData uri="http://schemas.openxmlformats.org/drawingml/2006/table">
            <a:tbl>
              <a:tblPr firstRow="1" bandRow="1">
                <a:tableStyleId>{5C22544A-7EE6-4342-B048-85BDC9FD1C3A}</a:tableStyleId>
              </a:tblPr>
              <a:tblGrid>
                <a:gridCol w="4684787">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35893">
                  <a:extLst>
                    <a:ext uri="{9D8B030D-6E8A-4147-A177-3AD203B41FA5}">
                      <a16:colId xmlns:a16="http://schemas.microsoft.com/office/drawing/2014/main" val="20002"/>
                    </a:ext>
                  </a:extLst>
                </a:gridCol>
              </a:tblGrid>
              <a:tr h="523139">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Preferred Term</a:t>
                      </a:r>
                      <a:endParaRPr kumimoji="0" lang="en-US" altLang="en-US" sz="1800" b="1" i="0" u="none" strike="noStrike" cap="none" normalizeH="0" baseline="0" dirty="0">
                        <a:ln>
                          <a:noFill/>
                        </a:ln>
                        <a:solidFill>
                          <a:schemeClr val="bg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GEM + </a:t>
                      </a:r>
                      <a:r>
                        <a:rPr lang="en-US" sz="1800" b="1" dirty="0" err="1">
                          <a:solidFill>
                            <a:schemeClr val="bg1"/>
                          </a:solidFill>
                          <a:latin typeface="Arial" panose="020B0604020202020204" pitchFamily="34" charset="0"/>
                          <a:cs typeface="Arial" panose="020B0604020202020204" pitchFamily="34" charset="0"/>
                        </a:rPr>
                        <a:t>NabP</a:t>
                      </a:r>
                      <a:r>
                        <a:rPr lang="en-US" sz="1800" b="1" dirty="0">
                          <a:solidFill>
                            <a:schemeClr val="bg1"/>
                          </a:solidFill>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(n=421)</a:t>
                      </a:r>
                      <a:endParaRPr kumimoji="0" lang="en-US" altLang="en-US" sz="1800" b="1" i="0" u="none" strike="noStrike" cap="none" normalizeH="0" baseline="0" dirty="0">
                        <a:ln>
                          <a:noFill/>
                        </a:ln>
                        <a:solidFill>
                          <a:schemeClr val="bg1"/>
                        </a:solidFill>
                        <a:effectLst/>
                        <a:latin typeface="Arial" charset="0"/>
                        <a:ea typeface="SimSun" charset="0"/>
                        <a:cs typeface="Arial" charset="0"/>
                      </a:endParaRPr>
                    </a:p>
                  </a:txBody>
                  <a:tcPr marL="975" marR="975" marT="0" marB="0"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GEM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bg1"/>
                          </a:solidFill>
                          <a:effectLst/>
                        </a:rPr>
                        <a:t>(n=402)</a:t>
                      </a:r>
                      <a:endParaRPr kumimoji="0" lang="en-US" altLang="en-US" sz="1800" b="1" i="0" u="none" strike="noStrike" cap="none" normalizeH="0" baseline="0" dirty="0">
                        <a:ln>
                          <a:noFill/>
                        </a:ln>
                        <a:solidFill>
                          <a:schemeClr val="bg1"/>
                        </a:solidFill>
                        <a:effectLst/>
                        <a:latin typeface="Arial" charset="0"/>
                        <a:ea typeface="SimSun" charset="0"/>
                        <a:cs typeface="Arial" charset="0"/>
                      </a:endParaRPr>
                    </a:p>
                  </a:txBody>
                  <a:tcPr marL="975" marR="975" marT="0" marB="0" anchor="ctr" horzOverflow="overflow"/>
                </a:tc>
                <a:extLst>
                  <a:ext uri="{0D108BD9-81ED-4DB2-BD59-A6C34878D82A}">
                    <a16:rowId xmlns:a16="http://schemas.microsoft.com/office/drawing/2014/main" val="10000"/>
                  </a:ext>
                </a:extLst>
              </a:tr>
              <a:tr h="1059902">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Grade ≥3 Hematologic </a:t>
                      </a:r>
                      <a:r>
                        <a:rPr kumimoji="0" lang="en-US" altLang="en-US" sz="1400" b="0" u="none" strike="noStrike" cap="none" normalizeH="0" baseline="0" dirty="0" err="1">
                          <a:ln>
                            <a:noFill/>
                          </a:ln>
                          <a:solidFill>
                            <a:schemeClr val="tx1"/>
                          </a:solidFill>
                          <a:effectLst/>
                        </a:rPr>
                        <a:t>AE</a:t>
                      </a:r>
                      <a:r>
                        <a:rPr kumimoji="0" lang="en-US" altLang="en-US" sz="1400" b="0" u="none" strike="noStrike" cap="none" normalizeH="0" baseline="30000" dirty="0" err="1">
                          <a:ln>
                            <a:noFill/>
                          </a:ln>
                          <a:solidFill>
                            <a:schemeClr val="tx1"/>
                          </a:solidFill>
                          <a:effectLst/>
                        </a:rPr>
                        <a:t>a</a:t>
                      </a:r>
                      <a:r>
                        <a:rPr kumimoji="0" lang="en-US" altLang="en-US" sz="1400" b="0" u="none" strike="noStrike" cap="none" normalizeH="0" baseline="0" dirty="0">
                          <a:ln>
                            <a:noFill/>
                          </a:ln>
                          <a:solidFill>
                            <a:schemeClr val="tx1"/>
                          </a:solidFill>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Neutropenia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Leukopenia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Thrombocytopenia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a:t>
                      </a:r>
                      <a:r>
                        <a:rPr kumimoji="0" lang="en-US" altLang="en-US" sz="1400" b="0" u="none" strike="noStrike" cap="none" normalizeH="0" baseline="0" dirty="0" err="1">
                          <a:ln>
                            <a:noFill/>
                          </a:ln>
                          <a:solidFill>
                            <a:schemeClr val="tx1"/>
                          </a:solidFill>
                          <a:effectLst/>
                        </a:rPr>
                        <a:t>Anaemia</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AA152A"/>
                          </a:solidFill>
                          <a:effectLst/>
                        </a:rPr>
                        <a:t>38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AA152A"/>
                          </a:solidFill>
                          <a:effectLst/>
                        </a:rPr>
                        <a:t>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13</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12</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extLst>
                  <a:ext uri="{0D108BD9-81ED-4DB2-BD59-A6C34878D82A}">
                    <a16:rowId xmlns:a16="http://schemas.microsoft.com/office/drawing/2014/main" val="10001"/>
                  </a:ext>
                </a:extLst>
              </a:tr>
              <a:tr h="27519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Patients who received growth factors, %</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26</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15</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extLst>
                  <a:ext uri="{0D108BD9-81ED-4DB2-BD59-A6C34878D82A}">
                    <a16:rowId xmlns:a16="http://schemas.microsoft.com/office/drawing/2014/main" val="10002"/>
                  </a:ext>
                </a:extLst>
              </a:tr>
              <a:tr h="27519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Febrile </a:t>
                      </a:r>
                      <a:r>
                        <a:rPr kumimoji="0" lang="en-US" altLang="en-US" sz="1400" b="0" u="none" strike="noStrike" cap="none" normalizeH="0" baseline="0" dirty="0" err="1">
                          <a:ln>
                            <a:noFill/>
                          </a:ln>
                          <a:solidFill>
                            <a:schemeClr val="tx1"/>
                          </a:solidFill>
                          <a:effectLst/>
                        </a:rPr>
                        <a:t>Neutropenia,</a:t>
                      </a:r>
                      <a:r>
                        <a:rPr kumimoji="0" lang="en-US" altLang="en-US" sz="1200" b="0" u="none" strike="noStrike" cap="none" normalizeH="0" baseline="30000" dirty="0" err="1">
                          <a:ln>
                            <a:noFill/>
                          </a:ln>
                          <a:solidFill>
                            <a:schemeClr val="tx1"/>
                          </a:solidFill>
                          <a:effectLst/>
                        </a:rPr>
                        <a:t>b</a:t>
                      </a:r>
                      <a:r>
                        <a:rPr kumimoji="0" lang="en-US" altLang="en-US" sz="1200" b="0" u="none" strike="noStrike" cap="none" normalizeH="0" baseline="0" dirty="0">
                          <a:ln>
                            <a:noFill/>
                          </a:ln>
                          <a:solidFill>
                            <a:schemeClr val="tx1"/>
                          </a:solidFill>
                          <a:effectLst/>
                        </a:rPr>
                        <a:t> </a:t>
                      </a:r>
                      <a:r>
                        <a:rPr kumimoji="0" lang="en-US" altLang="en-US" sz="1400" b="0" u="none" strike="noStrike" cap="none" normalizeH="0" baseline="0" dirty="0">
                          <a:ln>
                            <a:noFill/>
                          </a:ln>
                          <a:solidFill>
                            <a:schemeClr val="tx1"/>
                          </a:solidFill>
                          <a:effectLst/>
                        </a:rPr>
                        <a:t>%</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3</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anchor="ctr" horzOverflow="overflow"/>
                </a:tc>
                <a:extLst>
                  <a:ext uri="{0D108BD9-81ED-4DB2-BD59-A6C34878D82A}">
                    <a16:rowId xmlns:a16="http://schemas.microsoft.com/office/drawing/2014/main" val="10003"/>
                  </a:ext>
                </a:extLst>
              </a:tr>
              <a:tr h="863724">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Grade ≥3 Non-hematologic </a:t>
                      </a:r>
                      <a:r>
                        <a:rPr kumimoji="0" lang="en-US" altLang="en-US" sz="1400" b="0" u="none" strike="noStrike" cap="none" normalizeH="0" baseline="0" dirty="0" err="1">
                          <a:ln>
                            <a:noFill/>
                          </a:ln>
                          <a:solidFill>
                            <a:schemeClr val="tx1"/>
                          </a:solidFill>
                          <a:effectLst/>
                        </a:rPr>
                        <a:t>AE</a:t>
                      </a:r>
                      <a:r>
                        <a:rPr kumimoji="0" lang="en-US" altLang="en-US" sz="1400" b="0" u="none" strike="noStrike" cap="none" normalizeH="0" baseline="30000" dirty="0" err="1">
                          <a:ln>
                            <a:noFill/>
                          </a:ln>
                          <a:solidFill>
                            <a:schemeClr val="tx1"/>
                          </a:solidFill>
                          <a:effectLst/>
                        </a:rPr>
                        <a:t>b</a:t>
                      </a:r>
                      <a:r>
                        <a:rPr kumimoji="0" lang="en-US" altLang="en-US" sz="1400" b="0" u="none" strike="noStrike" cap="none" normalizeH="0" baseline="0" dirty="0">
                          <a:ln>
                            <a:noFill/>
                          </a:ln>
                          <a:solidFill>
                            <a:schemeClr val="tx1"/>
                          </a:solidFill>
                          <a:effectLst/>
                        </a:rPr>
                        <a:t> in &gt;5% patients,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Fatigue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Peripheral </a:t>
                      </a:r>
                      <a:r>
                        <a:rPr kumimoji="0" lang="en-US" altLang="en-US" sz="1400" b="0" u="none" strike="noStrike" cap="none" normalizeH="0" baseline="0" dirty="0" err="1">
                          <a:ln>
                            <a:noFill/>
                          </a:ln>
                          <a:solidFill>
                            <a:schemeClr val="tx1"/>
                          </a:solidFill>
                          <a:effectLst/>
                        </a:rPr>
                        <a:t>Neuropathy</a:t>
                      </a:r>
                      <a:r>
                        <a:rPr kumimoji="0" lang="en-US" altLang="en-US" sz="1400" b="0" u="none" strike="noStrike" cap="none" normalizeH="0" baseline="30000" dirty="0" err="1">
                          <a:ln>
                            <a:noFill/>
                          </a:ln>
                          <a:solidFill>
                            <a:schemeClr val="tx1"/>
                          </a:solidFill>
                          <a:effectLst/>
                        </a:rPr>
                        <a:t>c</a:t>
                      </a:r>
                      <a:endParaRPr kumimoji="0" lang="en-US" altLang="en-US" sz="1400" b="0" u="none" strike="noStrike" cap="none" normalizeH="0" baseline="3000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a:t>
                      </a:r>
                      <a:r>
                        <a:rPr kumimoji="0" lang="en-US" altLang="en-US" sz="1400" b="0" u="none" strike="noStrike" cap="none" normalizeH="0" baseline="0" dirty="0" err="1">
                          <a:ln>
                            <a:noFill/>
                          </a:ln>
                          <a:solidFill>
                            <a:schemeClr val="tx1"/>
                          </a:solidFill>
                          <a:effectLst/>
                        </a:rPr>
                        <a:t>Diarrhoea</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AA152A"/>
                          </a:solidFill>
                          <a:effectLst/>
                        </a:rPr>
                        <a:t>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6</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&lt;1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&lt;1</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extLst>
                  <a:ext uri="{0D108BD9-81ED-4DB2-BD59-A6C34878D82A}">
                    <a16:rowId xmlns:a16="http://schemas.microsoft.com/office/drawing/2014/main" val="10004"/>
                  </a:ext>
                </a:extLst>
              </a:tr>
              <a:tr h="1059902">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Grade ≥3 Neuropathy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Median time to Onset, median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Median time to Improvement by 1 Grade, median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Median time to Improvement to Grade ≤1, median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   Patients who resumed </a:t>
                      </a:r>
                      <a:r>
                        <a:rPr kumimoji="0" lang="en-US" altLang="en-US" sz="1400" b="0" u="none" strike="noStrike" cap="none" normalizeH="0" baseline="0" dirty="0" err="1">
                          <a:ln>
                            <a:noFill/>
                          </a:ln>
                          <a:solidFill>
                            <a:schemeClr val="tx1"/>
                          </a:solidFill>
                          <a:effectLst/>
                        </a:rPr>
                        <a:t>NabP</a:t>
                      </a:r>
                      <a:r>
                        <a:rPr kumimoji="0" lang="en-US" altLang="en-US" sz="1400" b="0" u="none" strike="noStrike" cap="none" normalizeH="0" baseline="0" dirty="0">
                          <a:ln>
                            <a:noFill/>
                          </a:ln>
                          <a:solidFill>
                            <a:schemeClr val="tx1"/>
                          </a:solidFill>
                          <a:effectLst/>
                        </a:rPr>
                        <a:t>, %</a:t>
                      </a:r>
                      <a:endParaRPr kumimoji="0" lang="en-US" altLang="en-US" sz="1400" b="0" i="0" u="none" strike="noStrike" cap="none" normalizeH="0" baseline="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140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rPr>
                        <a:t>44</a:t>
                      </a:r>
                      <a:endParaRPr kumimoji="0" lang="en-US" altLang="en-US" sz="1400" b="0" i="0" u="none" strike="noStrike" cap="none" normalizeH="0" baseline="30000" dirty="0">
                        <a:ln>
                          <a:noFill/>
                        </a:ln>
                        <a:solidFill>
                          <a:schemeClr val="tx1"/>
                        </a:solidFill>
                        <a:effectLst/>
                        <a:latin typeface="Arial" charset="0"/>
                        <a:ea typeface="ＭＳ Ｐゴシック" charset="-128"/>
                      </a:endParaRPr>
                    </a:p>
                  </a:txBody>
                  <a:tcPr marL="91429" marR="91429" marT="45681" marB="45681" horzOverflow="overflow"/>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113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NR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u="none" strike="noStrike" cap="none" normalizeH="0" baseline="0" dirty="0">
                          <a:ln>
                            <a:noFill/>
                          </a:ln>
                          <a:solidFill>
                            <a:schemeClr val="tx1"/>
                          </a:solidFill>
                          <a:effectLst/>
                          <a:latin typeface="Arial" panose="020B0604020202020204" pitchFamily="34" charset="0"/>
                          <a:cs typeface="Arial" panose="020B0604020202020204" pitchFamily="34" charset="0"/>
                        </a:rPr>
                        <a:t>NA</a:t>
                      </a:r>
                      <a:endPar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91429" marR="91429" marT="45681" marB="45681" horzOverflow="overflow"/>
                </a:tc>
                <a:extLst>
                  <a:ext uri="{0D108BD9-81ED-4DB2-BD59-A6C34878D82A}">
                    <a16:rowId xmlns:a16="http://schemas.microsoft.com/office/drawing/2014/main" val="10005"/>
                  </a:ext>
                </a:extLst>
              </a:tr>
            </a:tbl>
          </a:graphicData>
        </a:graphic>
      </p:graphicFrame>
      <p:sp>
        <p:nvSpPr>
          <p:cNvPr id="14" name="Content Placeholder 13">
            <a:extLst>
              <a:ext uri="{FF2B5EF4-FFF2-40B4-BE49-F238E27FC236}">
                <a16:creationId xmlns:a16="http://schemas.microsoft.com/office/drawing/2014/main" id="{33459136-9F39-ACD8-2ADE-8F70325B80AC}"/>
              </a:ext>
            </a:extLst>
          </p:cNvPr>
          <p:cNvSpPr>
            <a:spLocks noGrp="1"/>
          </p:cNvSpPr>
          <p:nvPr>
            <p:ph sz="quarter" idx="12"/>
          </p:nvPr>
        </p:nvSpPr>
        <p:spPr>
          <a:xfrm>
            <a:off x="8616280" y="1425575"/>
            <a:ext cx="3096344" cy="4525963"/>
          </a:xfrm>
        </p:spPr>
        <p:txBody>
          <a:bodyPr/>
          <a:lstStyle/>
          <a:p>
            <a:r>
              <a:rPr lang="en-US" altLang="en-US" dirty="0"/>
              <a:t>GEM + </a:t>
            </a:r>
            <a:r>
              <a:rPr lang="en-US" altLang="en-US" dirty="0" err="1"/>
              <a:t>NabP</a:t>
            </a:r>
            <a:r>
              <a:rPr lang="en-US" altLang="en-US" dirty="0"/>
              <a:t> group:</a:t>
            </a:r>
          </a:p>
          <a:p>
            <a:pPr lvl="1"/>
            <a:r>
              <a:rPr lang="en-US" altLang="en-US" dirty="0"/>
              <a:t>High levels of neutropenia, and thrombocytopenia</a:t>
            </a:r>
          </a:p>
          <a:p>
            <a:pPr lvl="1"/>
            <a:r>
              <a:rPr lang="en-US" altLang="en-US" dirty="0"/>
              <a:t>Significant percentage of patients with peripheral neuropathy</a:t>
            </a:r>
            <a:endParaRPr lang="en-GB" dirty="0"/>
          </a:p>
        </p:txBody>
      </p:sp>
      <p:sp>
        <p:nvSpPr>
          <p:cNvPr id="64543" name="Title 4">
            <a:extLst>
              <a:ext uri="{FF2B5EF4-FFF2-40B4-BE49-F238E27FC236}">
                <a16:creationId xmlns:a16="http://schemas.microsoft.com/office/drawing/2014/main" id="{5BA9A5A7-18CC-7D4A-999B-41A360D510F3}"/>
              </a:ext>
            </a:extLst>
          </p:cNvPr>
          <p:cNvSpPr>
            <a:spLocks noGrp="1" noChangeArrowheads="1"/>
          </p:cNvSpPr>
          <p:nvPr>
            <p:ph type="title"/>
          </p:nvPr>
        </p:nvSpPr>
        <p:spPr>
          <a:xfrm>
            <a:off x="619125" y="258763"/>
            <a:ext cx="10963275" cy="865187"/>
          </a:xfrm>
        </p:spPr>
        <p:txBody>
          <a:bodyPr/>
          <a:lstStyle/>
          <a:p>
            <a:r>
              <a:rPr lang="en-US" altLang="en-US" dirty="0"/>
              <a:t>MPACT: Safety</a:t>
            </a:r>
          </a:p>
        </p:txBody>
      </p:sp>
      <p:sp>
        <p:nvSpPr>
          <p:cNvPr id="2" name="Slide Number Placeholder 1">
            <a:extLst>
              <a:ext uri="{FF2B5EF4-FFF2-40B4-BE49-F238E27FC236}">
                <a16:creationId xmlns:a16="http://schemas.microsoft.com/office/drawing/2014/main" id="{15AAF19F-2D9A-CBC8-8CFF-F9AFC3744D4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18</a:t>
            </a:fld>
            <a:endParaRPr lang="en-US"/>
          </a:p>
        </p:txBody>
      </p:sp>
      <p:sp>
        <p:nvSpPr>
          <p:cNvPr id="10" name="Content Placeholder 9">
            <a:extLst>
              <a:ext uri="{FF2B5EF4-FFF2-40B4-BE49-F238E27FC236}">
                <a16:creationId xmlns:a16="http://schemas.microsoft.com/office/drawing/2014/main" id="{73E0E14C-1FD8-CCA8-AEAE-738D2361D4BB}"/>
              </a:ext>
            </a:extLst>
          </p:cNvPr>
          <p:cNvSpPr>
            <a:spLocks noGrp="1"/>
          </p:cNvSpPr>
          <p:nvPr>
            <p:ph sz="quarter" idx="15"/>
          </p:nvPr>
        </p:nvSpPr>
        <p:spPr>
          <a:xfrm>
            <a:off x="620183" y="6230147"/>
            <a:ext cx="10180339" cy="365125"/>
          </a:xfrm>
        </p:spPr>
        <p:txBody>
          <a:bodyPr/>
          <a:lstStyle/>
          <a:p>
            <a:r>
              <a:rPr lang="en-US" altLang="en-US" sz="1200" baseline="30000" dirty="0">
                <a:latin typeface="Arial" panose="020B0604020202020204" pitchFamily="34" charset="0"/>
                <a:cs typeface="Arial" panose="020B0604020202020204" pitchFamily="34" charset="0"/>
              </a:rPr>
              <a:t>a </a:t>
            </a:r>
            <a:r>
              <a:rPr lang="en-US" altLang="en-US" sz="1200" dirty="0">
                <a:latin typeface="Arial" panose="020B0604020202020204" pitchFamily="34" charset="0"/>
                <a:cs typeface="Arial" panose="020B0604020202020204" pitchFamily="34" charset="0"/>
              </a:rPr>
              <a:t>Based on lab values; </a:t>
            </a:r>
            <a:r>
              <a:rPr lang="en-US" altLang="en-US" sz="1200" baseline="30000" dirty="0">
                <a:latin typeface="Arial" panose="020B0604020202020204" pitchFamily="34" charset="0"/>
                <a:cs typeface="Arial" panose="020B0604020202020204" pitchFamily="34" charset="0"/>
              </a:rPr>
              <a:t>b </a:t>
            </a:r>
            <a:r>
              <a:rPr lang="en-US" altLang="en-US" sz="1200" dirty="0">
                <a:latin typeface="Arial" panose="020B0604020202020204" pitchFamily="34" charset="0"/>
                <a:cs typeface="Arial" panose="020B0604020202020204" pitchFamily="34" charset="0"/>
              </a:rPr>
              <a:t>Based on investigator assessment of treatment-related events; </a:t>
            </a:r>
            <a:r>
              <a:rPr lang="en-US" altLang="en-US" sz="1200" baseline="30000" dirty="0">
                <a:latin typeface="Arial" panose="020B0604020202020204" pitchFamily="34" charset="0"/>
                <a:cs typeface="Arial" panose="020B0604020202020204" pitchFamily="34" charset="0"/>
              </a:rPr>
              <a:t>c </a:t>
            </a:r>
            <a:r>
              <a:rPr lang="en-US" altLang="en-US" sz="1200" dirty="0">
                <a:latin typeface="Arial" panose="020B0604020202020204" pitchFamily="34" charset="0"/>
                <a:cs typeface="Arial" panose="020B0604020202020204" pitchFamily="34" charset="0"/>
              </a:rPr>
              <a:t>grouped term </a:t>
            </a:r>
          </a:p>
          <a:p>
            <a:r>
              <a:rPr lang="en-US" altLang="en-US" dirty="0"/>
              <a:t>AE, adverse event; GEM, gemcitabine; </a:t>
            </a:r>
            <a:r>
              <a:rPr lang="en-US" altLang="en-US" dirty="0" err="1"/>
              <a:t>NabP</a:t>
            </a:r>
            <a:r>
              <a:rPr lang="en-US" altLang="en-US" dirty="0"/>
              <a:t>, </a:t>
            </a:r>
            <a:r>
              <a:rPr lang="en-GB" dirty="0">
                <a:solidFill>
                  <a:schemeClr val="tx2"/>
                </a:solidFill>
              </a:rPr>
              <a:t>nanoparticle albumin-bound paclitaxel</a:t>
            </a:r>
            <a:r>
              <a:rPr lang="en-US" altLang="en-US" dirty="0"/>
              <a:t>; NA, not applicable; NR, not reached</a:t>
            </a:r>
          </a:p>
          <a:p>
            <a:r>
              <a:rPr lang="en-US" altLang="en-US" dirty="0"/>
              <a:t>Von Hoff D, et al. N Engl J Med. 2013;369:1691-703</a:t>
            </a:r>
          </a:p>
        </p:txBody>
      </p:sp>
      <p:sp>
        <p:nvSpPr>
          <p:cNvPr id="64545" name="TextBox 12">
            <a:extLst>
              <a:ext uri="{FF2B5EF4-FFF2-40B4-BE49-F238E27FC236}">
                <a16:creationId xmlns:a16="http://schemas.microsoft.com/office/drawing/2014/main" id="{E291368C-FF86-0D4C-BBD8-2E3334F12165}"/>
              </a:ext>
            </a:extLst>
          </p:cNvPr>
          <p:cNvSpPr txBox="1">
            <a:spLocks noChangeArrowheads="1"/>
          </p:cNvSpPr>
          <p:nvPr/>
        </p:nvSpPr>
        <p:spPr bwMode="auto">
          <a:xfrm>
            <a:off x="10210800" y="64881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84C5C760-5A9B-EC4B-98E2-0CE6FB608916}" type="slidenum">
              <a:rPr lang="en-US" altLang="en-US" sz="1400">
                <a:solidFill>
                  <a:srgbClr val="FFFFFF"/>
                </a:solidFill>
              </a:rPr>
              <a:pPr eaLnBrk="1" hangingPunct="1">
                <a:spcBef>
                  <a:spcPct val="0"/>
                </a:spcBef>
                <a:buFontTx/>
                <a:buNone/>
              </a:pPr>
              <a:t>18</a:t>
            </a:fld>
            <a:endParaRPr lang="en-US" altLang="en-US" sz="14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D187D-9C8D-3A7B-3244-F39F0750C0EB}"/>
              </a:ext>
            </a:extLst>
          </p:cNvPr>
          <p:cNvSpPr>
            <a:spLocks noGrp="1"/>
          </p:cNvSpPr>
          <p:nvPr>
            <p:ph type="body" idx="1"/>
          </p:nvPr>
        </p:nvSpPr>
        <p:spPr>
          <a:xfrm>
            <a:off x="609600" y="1039038"/>
            <a:ext cx="10972800" cy="701675"/>
          </a:xfrm>
        </p:spPr>
        <p:txBody>
          <a:bodyPr>
            <a:normAutofit/>
          </a:bodyPr>
          <a:lstStyle/>
          <a:p>
            <a:r>
              <a:rPr lang="en-US" dirty="0"/>
              <a:t>A modified regimen of biweekly </a:t>
            </a:r>
            <a:r>
              <a:rPr lang="en-US" cap="none" dirty="0" err="1"/>
              <a:t>m</a:t>
            </a:r>
            <a:r>
              <a:rPr lang="en-US" dirty="0" err="1"/>
              <a:t>GEM</a:t>
            </a:r>
            <a:r>
              <a:rPr lang="en-US" dirty="0"/>
              <a:t> + </a:t>
            </a:r>
            <a:r>
              <a:rPr lang="en-US" dirty="0" err="1"/>
              <a:t>N</a:t>
            </a:r>
            <a:r>
              <a:rPr lang="en-US" cap="none" dirty="0" err="1"/>
              <a:t>ab</a:t>
            </a:r>
            <a:r>
              <a:rPr lang="en-US" dirty="0" err="1"/>
              <a:t>P</a:t>
            </a:r>
            <a:r>
              <a:rPr lang="en-US" dirty="0"/>
              <a:t> in metastatic pancreatic cancer patients is tolerable and effective</a:t>
            </a:r>
          </a:p>
          <a:p>
            <a:endParaRPr lang="en-GB" dirty="0"/>
          </a:p>
        </p:txBody>
      </p:sp>
      <p:sp>
        <p:nvSpPr>
          <p:cNvPr id="69633" name="Title 1">
            <a:extLst>
              <a:ext uri="{FF2B5EF4-FFF2-40B4-BE49-F238E27FC236}">
                <a16:creationId xmlns:a16="http://schemas.microsoft.com/office/drawing/2014/main" id="{20128990-9806-9744-B4FB-7654AEF3AAD6}"/>
              </a:ext>
            </a:extLst>
          </p:cNvPr>
          <p:cNvSpPr>
            <a:spLocks noGrp="1" noChangeArrowheads="1"/>
          </p:cNvSpPr>
          <p:nvPr>
            <p:ph type="title"/>
          </p:nvPr>
        </p:nvSpPr>
        <p:spPr>
          <a:xfrm>
            <a:off x="619201" y="259200"/>
            <a:ext cx="10963199" cy="864000"/>
          </a:xfrm>
        </p:spPr>
        <p:txBody>
          <a:bodyPr/>
          <a:lstStyle/>
          <a:p>
            <a:r>
              <a:rPr lang="en-US" altLang="en-US" dirty="0"/>
              <a:t>Modified Gemcitabine plus N</a:t>
            </a:r>
            <a:r>
              <a:rPr lang="en-US" altLang="en-US" cap="none" dirty="0"/>
              <a:t>ab</a:t>
            </a:r>
            <a:r>
              <a:rPr lang="en-US" altLang="en-US" dirty="0"/>
              <a:t>-paclitaxel</a:t>
            </a:r>
          </a:p>
        </p:txBody>
      </p:sp>
      <p:graphicFrame>
        <p:nvGraphicFramePr>
          <p:cNvPr id="10" name="Content Placeholder 9">
            <a:extLst>
              <a:ext uri="{FF2B5EF4-FFF2-40B4-BE49-F238E27FC236}">
                <a16:creationId xmlns:a16="http://schemas.microsoft.com/office/drawing/2014/main" id="{A94BCCE1-1876-CBAB-4D51-05EBC221D566}"/>
              </a:ext>
            </a:extLst>
          </p:cNvPr>
          <p:cNvGraphicFramePr>
            <a:graphicFrameLocks noGrp="1"/>
          </p:cNvGraphicFramePr>
          <p:nvPr>
            <p:ph sz="quarter" idx="14"/>
            <p:extLst>
              <p:ext uri="{D42A27DB-BD31-4B8C-83A1-F6EECF244321}">
                <p14:modId xmlns:p14="http://schemas.microsoft.com/office/powerpoint/2010/main" val="1635371276"/>
              </p:ext>
            </p:extLst>
          </p:nvPr>
        </p:nvGraphicFramePr>
        <p:xfrm>
          <a:off x="619125" y="1812150"/>
          <a:ext cx="10963275" cy="4251960"/>
        </p:xfrm>
        <a:graphic>
          <a:graphicData uri="http://schemas.openxmlformats.org/drawingml/2006/table">
            <a:tbl>
              <a:tblPr firstRow="1" bandRow="1">
                <a:tableStyleId>{5C22544A-7EE6-4342-B048-85BDC9FD1C3A}</a:tableStyleId>
              </a:tblPr>
              <a:tblGrid>
                <a:gridCol w="4756795">
                  <a:extLst>
                    <a:ext uri="{9D8B030D-6E8A-4147-A177-3AD203B41FA5}">
                      <a16:colId xmlns:a16="http://schemas.microsoft.com/office/drawing/2014/main" val="483064031"/>
                    </a:ext>
                  </a:extLst>
                </a:gridCol>
                <a:gridCol w="3103240">
                  <a:extLst>
                    <a:ext uri="{9D8B030D-6E8A-4147-A177-3AD203B41FA5}">
                      <a16:colId xmlns:a16="http://schemas.microsoft.com/office/drawing/2014/main" val="306561463"/>
                    </a:ext>
                  </a:extLst>
                </a:gridCol>
                <a:gridCol w="3103240">
                  <a:extLst>
                    <a:ext uri="{9D8B030D-6E8A-4147-A177-3AD203B41FA5}">
                      <a16:colId xmlns:a16="http://schemas.microsoft.com/office/drawing/2014/main" val="1923792979"/>
                    </a:ext>
                  </a:extLst>
                </a:gridCol>
              </a:tblGrid>
              <a:tr h="370840">
                <a:tc>
                  <a:txBody>
                    <a:bodyPr/>
                    <a:lstStyle/>
                    <a:p>
                      <a:r>
                        <a:rPr lang="en-GB" noProof="0">
                          <a:latin typeface="Arial" panose="020B0604020202020204" pitchFamily="34" charset="0"/>
                          <a:cs typeface="Arial" panose="020B0604020202020204" pitchFamily="34" charset="0"/>
                        </a:rPr>
                        <a:t>Variable</a:t>
                      </a:r>
                    </a:p>
                  </a:txBody>
                  <a:tcPr/>
                </a:tc>
                <a:tc>
                  <a:txBody>
                    <a:bodyPr/>
                    <a:lstStyle/>
                    <a:p>
                      <a:pPr algn="ctr"/>
                      <a:r>
                        <a:rPr lang="en-GB" noProof="0" dirty="0" err="1">
                          <a:latin typeface="Arial" panose="020B0604020202020204" pitchFamily="34" charset="0"/>
                          <a:cs typeface="Arial" panose="020B0604020202020204" pitchFamily="34" charset="0"/>
                        </a:rPr>
                        <a:t>mGEM</a:t>
                      </a:r>
                      <a:r>
                        <a:rPr lang="en-GB" noProof="0" dirty="0">
                          <a:latin typeface="Arial" panose="020B0604020202020204" pitchFamily="34" charset="0"/>
                          <a:cs typeface="Arial" panose="020B0604020202020204" pitchFamily="34" charset="0"/>
                        </a:rPr>
                        <a:t> + </a:t>
                      </a:r>
                      <a:r>
                        <a:rPr lang="en-GB" noProof="0" dirty="0" err="1">
                          <a:latin typeface="Arial" panose="020B0604020202020204" pitchFamily="34" charset="0"/>
                          <a:cs typeface="Arial" panose="020B0604020202020204" pitchFamily="34" charset="0"/>
                        </a:rPr>
                        <a:t>NabP</a:t>
                      </a:r>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a:latin typeface="Arial" panose="020B0604020202020204" pitchFamily="34" charset="0"/>
                          <a:cs typeface="Arial" panose="020B0604020202020204" pitchFamily="34" charset="0"/>
                        </a:rPr>
                        <a:t>MPACT trial</a:t>
                      </a:r>
                    </a:p>
                  </a:txBody>
                  <a:tcPr/>
                </a:tc>
                <a:extLst>
                  <a:ext uri="{0D108BD9-81ED-4DB2-BD59-A6C34878D82A}">
                    <a16:rowId xmlns:a16="http://schemas.microsoft.com/office/drawing/2014/main" val="4034956088"/>
                  </a:ext>
                </a:extLst>
              </a:tr>
              <a:tr h="370840">
                <a:tc>
                  <a:txBody>
                    <a:bodyPr/>
                    <a:lstStyle/>
                    <a:p>
                      <a:r>
                        <a:rPr lang="en-GB" b="0" noProof="0" dirty="0">
                          <a:latin typeface="Arial" panose="020B0604020202020204" pitchFamily="34" charset="0"/>
                          <a:cs typeface="Arial" panose="020B0604020202020204" pitchFamily="34" charset="0"/>
                        </a:rPr>
                        <a:t>Median PFS, months</a:t>
                      </a:r>
                    </a:p>
                  </a:txBody>
                  <a:tcPr/>
                </a:tc>
                <a:tc>
                  <a:txBody>
                    <a:bodyPr/>
                    <a:lstStyle/>
                    <a:p>
                      <a:pPr algn="ctr"/>
                      <a:r>
                        <a:rPr lang="en-GB" noProof="0" dirty="0">
                          <a:latin typeface="Arial" panose="020B0604020202020204" pitchFamily="34" charset="0"/>
                          <a:cs typeface="Arial" panose="020B0604020202020204" pitchFamily="34" charset="0"/>
                        </a:rPr>
                        <a:t>5.4, N=57</a:t>
                      </a:r>
                    </a:p>
                  </a:txBody>
                  <a:tcPr/>
                </a:tc>
                <a:tc>
                  <a:txBody>
                    <a:bodyPr/>
                    <a:lstStyle/>
                    <a:p>
                      <a:pPr algn="ctr"/>
                      <a:r>
                        <a:rPr lang="en-GB" noProof="0" dirty="0">
                          <a:latin typeface="Arial" panose="020B0604020202020204" pitchFamily="34" charset="0"/>
                          <a:cs typeface="Arial" panose="020B0604020202020204" pitchFamily="34" charset="0"/>
                        </a:rPr>
                        <a:t>5.5, N=431</a:t>
                      </a:r>
                    </a:p>
                  </a:txBody>
                  <a:tcPr/>
                </a:tc>
                <a:extLst>
                  <a:ext uri="{0D108BD9-81ED-4DB2-BD59-A6C34878D82A}">
                    <a16:rowId xmlns:a16="http://schemas.microsoft.com/office/drawing/2014/main" val="4040732627"/>
                  </a:ext>
                </a:extLst>
              </a:tr>
              <a:tr h="370840">
                <a:tc>
                  <a:txBody>
                    <a:bodyPr/>
                    <a:lstStyle/>
                    <a:p>
                      <a:r>
                        <a:rPr lang="en-GB" b="0" noProof="0" dirty="0">
                          <a:latin typeface="Arial" panose="020B0604020202020204" pitchFamily="34" charset="0"/>
                          <a:cs typeface="Arial" panose="020B0604020202020204" pitchFamily="34" charset="0"/>
                        </a:rPr>
                        <a:t>Median OS, months</a:t>
                      </a:r>
                    </a:p>
                  </a:txBody>
                  <a:tcPr/>
                </a:tc>
                <a:tc>
                  <a:txBody>
                    <a:bodyPr/>
                    <a:lstStyle/>
                    <a:p>
                      <a:pPr algn="ctr"/>
                      <a:r>
                        <a:rPr lang="en-GB" noProof="0" dirty="0">
                          <a:latin typeface="Arial" panose="020B0604020202020204" pitchFamily="34" charset="0"/>
                          <a:cs typeface="Arial" panose="020B0604020202020204" pitchFamily="34" charset="0"/>
                        </a:rPr>
                        <a:t>10, N=57</a:t>
                      </a:r>
                    </a:p>
                  </a:txBody>
                  <a:tcPr/>
                </a:tc>
                <a:tc>
                  <a:txBody>
                    <a:bodyPr/>
                    <a:lstStyle/>
                    <a:p>
                      <a:pPr algn="ctr"/>
                      <a:r>
                        <a:rPr lang="en-GB" noProof="0" dirty="0">
                          <a:latin typeface="Arial" panose="020B0604020202020204" pitchFamily="34" charset="0"/>
                          <a:cs typeface="Arial" panose="020B0604020202020204" pitchFamily="34" charset="0"/>
                        </a:rPr>
                        <a:t>8.5, N=431</a:t>
                      </a:r>
                    </a:p>
                  </a:txBody>
                  <a:tcPr/>
                </a:tc>
                <a:extLst>
                  <a:ext uri="{0D108BD9-81ED-4DB2-BD59-A6C34878D82A}">
                    <a16:rowId xmlns:a16="http://schemas.microsoft.com/office/drawing/2014/main" val="3541824355"/>
                  </a:ext>
                </a:extLst>
              </a:tr>
              <a:tr h="370840">
                <a:tc>
                  <a:txBody>
                    <a:bodyPr/>
                    <a:lstStyle/>
                    <a:p>
                      <a:r>
                        <a:rPr lang="en-GB" b="0" noProof="0" dirty="0">
                          <a:latin typeface="Arial" panose="020B0604020202020204" pitchFamily="34" charset="0"/>
                          <a:cs typeface="Arial" panose="020B0604020202020204" pitchFamily="34" charset="0"/>
                        </a:rPr>
                        <a:t>Grade 3 or 4 toxicity, </a:t>
                      </a:r>
                      <a:r>
                        <a:rPr lang="en-GB" b="0" noProof="0" dirty="0" err="1">
                          <a:latin typeface="Arial" panose="020B0604020202020204" pitchFamily="34" charset="0"/>
                          <a:cs typeface="Arial" panose="020B0604020202020204" pitchFamily="34" charset="0"/>
                        </a:rPr>
                        <a:t>hematological</a:t>
                      </a:r>
                      <a:r>
                        <a:rPr lang="en-GB" b="0" noProof="0" dirty="0">
                          <a:latin typeface="Arial" panose="020B0604020202020204" pitchFamily="34" charset="0"/>
                          <a:cs typeface="Arial" panose="020B0604020202020204" pitchFamily="34" charset="0"/>
                        </a:rPr>
                        <a:t>, n/N(%)</a:t>
                      </a:r>
                    </a:p>
                  </a:txBody>
                  <a:tcPr/>
                </a:tc>
                <a:tc>
                  <a:txBody>
                    <a:bodyPr/>
                    <a:lstStyle/>
                    <a:p>
                      <a:pPr algn="ctr"/>
                      <a:endParaRPr lang="en-GB" noProof="0">
                        <a:latin typeface="Arial" panose="020B0604020202020204" pitchFamily="34" charset="0"/>
                        <a:cs typeface="Arial" panose="020B0604020202020204" pitchFamily="34" charset="0"/>
                      </a:endParaRPr>
                    </a:p>
                  </a:txBody>
                  <a:tcPr/>
                </a:tc>
                <a:tc>
                  <a:txBody>
                    <a:bodyPr/>
                    <a:lstStyle/>
                    <a:p>
                      <a:pPr algn="ct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6534390"/>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Anaemia</a:t>
                      </a:r>
                    </a:p>
                  </a:txBody>
                  <a:tcPr/>
                </a:tc>
                <a:tc>
                  <a:txBody>
                    <a:bodyPr/>
                    <a:lstStyle/>
                    <a:p>
                      <a:pPr algn="ctr"/>
                      <a:r>
                        <a:rPr lang="en-GB" noProof="0" dirty="0">
                          <a:latin typeface="Arial" panose="020B0604020202020204" pitchFamily="34" charset="0"/>
                          <a:cs typeface="Arial" panose="020B0604020202020204" pitchFamily="34" charset="0"/>
                        </a:rPr>
                        <a:t>8/57 (14%)</a:t>
                      </a:r>
                    </a:p>
                  </a:txBody>
                  <a:tcPr/>
                </a:tc>
                <a:tc>
                  <a:txBody>
                    <a:bodyPr/>
                    <a:lstStyle/>
                    <a:p>
                      <a:pPr algn="ctr"/>
                      <a:r>
                        <a:rPr lang="en-GB" noProof="0" dirty="0">
                          <a:latin typeface="Arial" panose="020B0604020202020204" pitchFamily="34" charset="0"/>
                          <a:cs typeface="Arial" panose="020B0604020202020204" pitchFamily="34" charset="0"/>
                        </a:rPr>
                        <a:t>53/405 (13%)</a:t>
                      </a:r>
                    </a:p>
                  </a:txBody>
                  <a:tcPr/>
                </a:tc>
                <a:extLst>
                  <a:ext uri="{0D108BD9-81ED-4DB2-BD59-A6C34878D82A}">
                    <a16:rowId xmlns:a16="http://schemas.microsoft.com/office/drawing/2014/main" val="376761801"/>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Neutropenia</a:t>
                      </a:r>
                    </a:p>
                  </a:txBody>
                  <a:tcPr/>
                </a:tc>
                <a:tc>
                  <a:txBody>
                    <a:bodyPr/>
                    <a:lstStyle/>
                    <a:p>
                      <a:pPr algn="ctr"/>
                      <a:r>
                        <a:rPr lang="en-GB" noProof="0" dirty="0">
                          <a:latin typeface="Arial" panose="020B0604020202020204" pitchFamily="34" charset="0"/>
                          <a:cs typeface="Arial" panose="020B0604020202020204" pitchFamily="34" charset="0"/>
                        </a:rPr>
                        <a:t>11/57 (19%)</a:t>
                      </a:r>
                    </a:p>
                  </a:txBody>
                  <a:tcPr/>
                </a:tc>
                <a:tc>
                  <a:txBody>
                    <a:bodyPr/>
                    <a:lstStyle/>
                    <a:p>
                      <a:pPr algn="ctr"/>
                      <a:r>
                        <a:rPr lang="en-GB" noProof="0" dirty="0">
                          <a:latin typeface="Arial" panose="020B0604020202020204" pitchFamily="34" charset="0"/>
                          <a:cs typeface="Arial" panose="020B0604020202020204" pitchFamily="34" charset="0"/>
                        </a:rPr>
                        <a:t>153/405 (38%)</a:t>
                      </a:r>
                    </a:p>
                  </a:txBody>
                  <a:tcPr/>
                </a:tc>
                <a:extLst>
                  <a:ext uri="{0D108BD9-81ED-4DB2-BD59-A6C34878D82A}">
                    <a16:rowId xmlns:a16="http://schemas.microsoft.com/office/drawing/2014/main" val="2745989978"/>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Thrombocytopenia</a:t>
                      </a:r>
                    </a:p>
                  </a:txBody>
                  <a:tcPr/>
                </a:tc>
                <a:tc>
                  <a:txBody>
                    <a:bodyPr/>
                    <a:lstStyle/>
                    <a:p>
                      <a:pPr algn="ctr"/>
                      <a:r>
                        <a:rPr lang="en-GB" noProof="0" dirty="0">
                          <a:latin typeface="Arial" panose="020B0604020202020204" pitchFamily="34" charset="0"/>
                          <a:cs typeface="Arial" panose="020B0604020202020204" pitchFamily="34" charset="0"/>
                        </a:rPr>
                        <a:t>1/57 (2%)</a:t>
                      </a:r>
                    </a:p>
                  </a:txBody>
                  <a:tcPr/>
                </a:tc>
                <a:tc>
                  <a:txBody>
                    <a:bodyPr/>
                    <a:lstStyle/>
                    <a:p>
                      <a:pPr algn="ctr"/>
                      <a:r>
                        <a:rPr lang="en-GB" noProof="0" dirty="0">
                          <a:latin typeface="Arial" panose="020B0604020202020204" pitchFamily="34" charset="0"/>
                          <a:cs typeface="Arial" panose="020B0604020202020204" pitchFamily="34" charset="0"/>
                        </a:rPr>
                        <a:t>52/405 (13%)</a:t>
                      </a:r>
                    </a:p>
                  </a:txBody>
                  <a:tcPr/>
                </a:tc>
                <a:extLst>
                  <a:ext uri="{0D108BD9-81ED-4DB2-BD59-A6C34878D82A}">
                    <a16:rowId xmlns:a16="http://schemas.microsoft.com/office/drawing/2014/main" val="3033378913"/>
                  </a:ext>
                </a:extLst>
              </a:tr>
              <a:tr h="370840">
                <a:tc>
                  <a:txBody>
                    <a:bodyPr/>
                    <a:lstStyle/>
                    <a:p>
                      <a:pPr marL="0" indent="177800">
                        <a:tabLst/>
                      </a:pPr>
                      <a:r>
                        <a:rPr lang="en-GB" b="0" noProof="0" dirty="0">
                          <a:latin typeface="Arial" panose="020B0604020202020204" pitchFamily="34" charset="0"/>
                          <a:cs typeface="Arial" panose="020B0604020202020204" pitchFamily="34" charset="0"/>
                        </a:rPr>
                        <a:t>Growth factor support</a:t>
                      </a:r>
                    </a:p>
                  </a:txBody>
                  <a:tcPr/>
                </a:tc>
                <a:tc>
                  <a:txBody>
                    <a:bodyPr/>
                    <a:lstStyle/>
                    <a:p>
                      <a:pPr algn="ctr"/>
                      <a:r>
                        <a:rPr lang="en-GB" noProof="0" dirty="0">
                          <a:latin typeface="Arial" panose="020B0604020202020204" pitchFamily="34" charset="0"/>
                          <a:cs typeface="Arial" panose="020B0604020202020204" pitchFamily="34" charset="0"/>
                        </a:rPr>
                        <a:t>7/57 (12%)</a:t>
                      </a:r>
                    </a:p>
                  </a:txBody>
                  <a:tcPr/>
                </a:tc>
                <a:tc>
                  <a:txBody>
                    <a:bodyPr/>
                    <a:lstStyle/>
                    <a:p>
                      <a:pPr algn="ctr"/>
                      <a:r>
                        <a:rPr lang="en-GB" noProof="0" dirty="0">
                          <a:latin typeface="Arial" panose="020B0604020202020204" pitchFamily="34" charset="0"/>
                          <a:cs typeface="Arial" panose="020B0604020202020204" pitchFamily="34" charset="0"/>
                        </a:rPr>
                        <a:t>110/431 (26%)</a:t>
                      </a:r>
                    </a:p>
                  </a:txBody>
                  <a:tcPr/>
                </a:tc>
                <a:extLst>
                  <a:ext uri="{0D108BD9-81ED-4DB2-BD59-A6C34878D82A}">
                    <a16:rowId xmlns:a16="http://schemas.microsoft.com/office/drawing/2014/main" val="2183169939"/>
                  </a:ext>
                </a:extLst>
              </a:tr>
              <a:tr h="370840">
                <a:tc>
                  <a:txBody>
                    <a:bodyPr/>
                    <a:lstStyle/>
                    <a:p>
                      <a:pPr marL="0" indent="11113">
                        <a:tabLst/>
                      </a:pPr>
                      <a:r>
                        <a:rPr lang="en-GB" b="0" noProof="0" dirty="0">
                          <a:latin typeface="Arial" panose="020B0604020202020204" pitchFamily="34" charset="0"/>
                          <a:cs typeface="Arial" panose="020B0604020202020204" pitchFamily="34" charset="0"/>
                        </a:rPr>
                        <a:t>Grade 3 or 4 neurotoxicity</a:t>
                      </a:r>
                    </a:p>
                  </a:txBody>
                  <a:tcPr/>
                </a:tc>
                <a:tc>
                  <a:txBody>
                    <a:bodyPr/>
                    <a:lstStyle/>
                    <a:p>
                      <a:pPr algn="ctr"/>
                      <a:r>
                        <a:rPr lang="en-GB" noProof="0" dirty="0">
                          <a:latin typeface="Arial" panose="020B0604020202020204" pitchFamily="34" charset="0"/>
                          <a:cs typeface="Arial" panose="020B0604020202020204" pitchFamily="34" charset="0"/>
                        </a:rPr>
                        <a:t>1/57 (2%)</a:t>
                      </a:r>
                    </a:p>
                  </a:txBody>
                  <a:tcPr/>
                </a:tc>
                <a:tc>
                  <a:txBody>
                    <a:bodyPr/>
                    <a:lstStyle/>
                    <a:p>
                      <a:pPr algn="ctr"/>
                      <a:r>
                        <a:rPr lang="en-GB" noProof="0" dirty="0">
                          <a:latin typeface="Arial" panose="020B0604020202020204" pitchFamily="34" charset="0"/>
                          <a:cs typeface="Arial" panose="020B0604020202020204" pitchFamily="34" charset="0"/>
                        </a:rPr>
                        <a:t>70/421 (17%)</a:t>
                      </a:r>
                    </a:p>
                  </a:txBody>
                  <a:tcPr/>
                </a:tc>
                <a:extLst>
                  <a:ext uri="{0D108BD9-81ED-4DB2-BD59-A6C34878D82A}">
                    <a16:rowId xmlns:a16="http://schemas.microsoft.com/office/drawing/2014/main" val="699290697"/>
                  </a:ext>
                </a:extLst>
              </a:tr>
              <a:tr h="370840">
                <a:tc>
                  <a:txBody>
                    <a:bodyPr/>
                    <a:lstStyle/>
                    <a:p>
                      <a:pPr marL="0" indent="11113">
                        <a:tabLst/>
                      </a:pPr>
                      <a:r>
                        <a:rPr lang="en-GB" b="0" noProof="0" dirty="0">
                          <a:latin typeface="Arial" panose="020B0604020202020204" pitchFamily="34" charset="0"/>
                          <a:cs typeface="Arial" panose="020B0604020202020204" pitchFamily="34" charset="0"/>
                        </a:rPr>
                        <a:t>Dose reduction, (%):</a:t>
                      </a:r>
                    </a:p>
                    <a:p>
                      <a:pPr marL="0" indent="177800">
                        <a:tabLst/>
                      </a:pPr>
                      <a:r>
                        <a:rPr lang="en-GB" b="0" noProof="0" dirty="0">
                          <a:latin typeface="Arial" panose="020B0604020202020204" pitchFamily="34" charset="0"/>
                          <a:cs typeface="Arial" panose="020B0604020202020204" pitchFamily="34" charset="0"/>
                        </a:rPr>
                        <a:t>Nab-paclitaxel</a:t>
                      </a:r>
                    </a:p>
                    <a:p>
                      <a:pPr marL="0" indent="177800">
                        <a:tabLst/>
                      </a:pPr>
                      <a:r>
                        <a:rPr lang="en-GB" b="0" noProof="0" dirty="0">
                          <a:latin typeface="Arial" panose="020B0604020202020204" pitchFamily="34" charset="0"/>
                          <a:cs typeface="Arial" panose="020B0604020202020204" pitchFamily="34" charset="0"/>
                        </a:rPr>
                        <a:t>Gemcitabine</a:t>
                      </a:r>
                    </a:p>
                  </a:txBody>
                  <a:tcPr/>
                </a:tc>
                <a:tc>
                  <a:txBody>
                    <a:bodyPr/>
                    <a:lstStyle/>
                    <a:p>
                      <a:pPr algn="ct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20%</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16%</a:t>
                      </a:r>
                    </a:p>
                  </a:txBody>
                  <a:tcPr/>
                </a:tc>
                <a:tc>
                  <a:txBody>
                    <a:bodyPr/>
                    <a:lstStyle/>
                    <a:p>
                      <a:pPr algn="ctr"/>
                      <a:endParaRPr lang="en-GB" noProof="0" dirty="0">
                        <a:latin typeface="Arial" panose="020B0604020202020204" pitchFamily="34" charset="0"/>
                        <a:cs typeface="Arial" panose="020B0604020202020204" pitchFamily="34" charset="0"/>
                      </a:endParaRPr>
                    </a:p>
                    <a:p>
                      <a:pPr algn="ctr"/>
                      <a:r>
                        <a:rPr lang="en-GB" noProof="0" dirty="0">
                          <a:latin typeface="Arial" panose="020B0604020202020204" pitchFamily="34" charset="0"/>
                          <a:cs typeface="Arial" panose="020B0604020202020204" pitchFamily="34" charset="0"/>
                        </a:rPr>
                        <a:t>41%</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47%</a:t>
                      </a:r>
                    </a:p>
                  </a:txBody>
                  <a:tcPr/>
                </a:tc>
                <a:extLst>
                  <a:ext uri="{0D108BD9-81ED-4DB2-BD59-A6C34878D82A}">
                    <a16:rowId xmlns:a16="http://schemas.microsoft.com/office/drawing/2014/main" val="3705022506"/>
                  </a:ext>
                </a:extLst>
              </a:tr>
            </a:tbl>
          </a:graphicData>
        </a:graphic>
      </p:graphicFrame>
      <p:sp>
        <p:nvSpPr>
          <p:cNvPr id="8" name="Content Placeholder 7">
            <a:extLst>
              <a:ext uri="{FF2B5EF4-FFF2-40B4-BE49-F238E27FC236}">
                <a16:creationId xmlns:a16="http://schemas.microsoft.com/office/drawing/2014/main" id="{BF3BEE4C-3848-1D90-141D-9DDACB494F76}"/>
              </a:ext>
            </a:extLst>
          </p:cNvPr>
          <p:cNvSpPr>
            <a:spLocks noGrp="1"/>
          </p:cNvSpPr>
          <p:nvPr>
            <p:ph sz="quarter" idx="15"/>
          </p:nvPr>
        </p:nvSpPr>
        <p:spPr/>
        <p:txBody>
          <a:bodyPr/>
          <a:lstStyle/>
          <a:p>
            <a:pPr eaLnBrk="1" hangingPunct="1">
              <a:spcBef>
                <a:spcPct val="0"/>
              </a:spcBef>
              <a:buFontTx/>
              <a:buNone/>
            </a:pPr>
            <a:r>
              <a:rPr lang="en-US" altLang="en-US" sz="1200" dirty="0" err="1">
                <a:solidFill>
                  <a:schemeClr val="tx2"/>
                </a:solidFill>
              </a:rPr>
              <a:t>mGEM</a:t>
            </a:r>
            <a:r>
              <a:rPr lang="en-US" altLang="en-US" sz="1200" dirty="0">
                <a:solidFill>
                  <a:schemeClr val="tx2"/>
                </a:solidFill>
              </a:rPr>
              <a:t> + </a:t>
            </a:r>
            <a:r>
              <a:rPr lang="en-US" altLang="en-US" sz="1200" dirty="0" err="1">
                <a:solidFill>
                  <a:schemeClr val="tx2"/>
                </a:solidFill>
              </a:rPr>
              <a:t>NabP</a:t>
            </a:r>
            <a:r>
              <a:rPr lang="en-US" altLang="en-US" sz="1200" dirty="0">
                <a:solidFill>
                  <a:schemeClr val="tx2"/>
                </a:solidFill>
              </a:rPr>
              <a:t>, modified regimen of gemcitabine and </a:t>
            </a:r>
            <a:r>
              <a:rPr lang="en-GB" dirty="0">
                <a:solidFill>
                  <a:schemeClr val="tx2"/>
                </a:solidFill>
              </a:rPr>
              <a:t>nanoparticle albumin-bound paclitaxel; </a:t>
            </a:r>
            <a:r>
              <a:rPr lang="en-US" altLang="en-US" sz="1200" dirty="0">
                <a:solidFill>
                  <a:schemeClr val="tx2"/>
                </a:solidFill>
              </a:rPr>
              <a:t>OS, overall survival; PFS, progression-free survival</a:t>
            </a:r>
          </a:p>
          <a:p>
            <a:pPr eaLnBrk="1" hangingPunct="1">
              <a:spcBef>
                <a:spcPct val="0"/>
              </a:spcBef>
              <a:buFontTx/>
              <a:buNone/>
            </a:pPr>
            <a:r>
              <a:rPr lang="en-US" altLang="en-US" sz="1200" dirty="0">
                <a:solidFill>
                  <a:schemeClr val="tx2"/>
                </a:solidFill>
              </a:rPr>
              <a:t>Ahn D, et al. Therapeutic Advances in Medical Oncology 2017; 9(2):75-8</a:t>
            </a:r>
          </a:p>
        </p:txBody>
      </p:sp>
      <p:sp>
        <p:nvSpPr>
          <p:cNvPr id="9" name="Slide Number Placeholder 8">
            <a:extLst>
              <a:ext uri="{FF2B5EF4-FFF2-40B4-BE49-F238E27FC236}">
                <a16:creationId xmlns:a16="http://schemas.microsoft.com/office/drawing/2014/main" id="{F7D6C341-0CBD-45DD-41C1-AA11D77E1016}"/>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4835960"/>
          </a:xfrm>
        </p:spPr>
        <p:txBody>
          <a:bodyPr vert="horz" lIns="0" tIns="0" rIns="0" bIns="0" rtlCol="0" anchor="t">
            <a:normAutofit fontScale="775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GI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gastrointestinal oncology.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GI CONNECT programme is supported through an independent educational grant from Ipsen USA.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dirty="0">
                <a:latin typeface="Arial" panose="020B0604020202020204" pitchFamily="34" charset="0"/>
              </a:rPr>
              <a:t>Expert disclosures:</a:t>
            </a:r>
          </a:p>
          <a:p>
            <a:pPr marL="356870" indent="-356870"/>
            <a:r>
              <a:rPr lang="en-GB" b="1" dirty="0">
                <a:solidFill>
                  <a:srgbClr val="C6573B"/>
                </a:solidFill>
                <a:latin typeface="Arial"/>
                <a:cs typeface="Arial"/>
              </a:rPr>
              <a:t>Prof. Efrat Dotan </a:t>
            </a:r>
            <a:r>
              <a:rPr lang="en-GB" dirty="0">
                <a:latin typeface="Arial"/>
                <a:cs typeface="Arial"/>
              </a:rPr>
              <a:t>has received financial support/sponsorship for research support, consultation, or speaker fees from the following companies</a:t>
            </a:r>
            <a:r>
              <a:rPr lang="en-GB" dirty="0">
                <a:solidFill>
                  <a:schemeClr val="tx2"/>
                </a:solidFill>
                <a:latin typeface="Arial"/>
                <a:cs typeface="Arial"/>
              </a:rPr>
              <a:t>: Amgen, Dragonfly, Gilead, Incyte, Ipsen, </a:t>
            </a:r>
            <a:r>
              <a:rPr lang="en-GB" dirty="0" err="1">
                <a:solidFill>
                  <a:schemeClr val="tx2"/>
                </a:solidFill>
                <a:latin typeface="Arial"/>
                <a:cs typeface="Arial"/>
              </a:rPr>
              <a:t>Kinnate</a:t>
            </a:r>
            <a:r>
              <a:rPr lang="en-GB" dirty="0">
                <a:solidFill>
                  <a:schemeClr val="tx2"/>
                </a:solidFill>
                <a:latin typeface="Arial"/>
                <a:cs typeface="Arial"/>
              </a:rPr>
              <a:t>, Leap therapeutics, Lutris, MedImmune, Merck, MERUS, Olympus, Pfizer, Relay, TME biopharmaceuticals, </a:t>
            </a:r>
            <a:r>
              <a:rPr lang="en-GB" dirty="0" err="1">
                <a:solidFill>
                  <a:schemeClr val="tx2"/>
                </a:solidFill>
                <a:latin typeface="Arial"/>
                <a:cs typeface="Arial"/>
              </a:rPr>
              <a:t>Zymeworks</a:t>
            </a:r>
            <a:endParaRPr lang="en-GB" dirty="0">
              <a:solidFill>
                <a:schemeClr val="tx2"/>
              </a:solidFill>
              <a:latin typeface="Arial"/>
              <a:cs typeface="Arial"/>
            </a:endParaRPr>
          </a:p>
          <a:p>
            <a:pPr marL="356870" indent="-356870"/>
            <a:r>
              <a:rPr lang="en-GB" b="1" dirty="0">
                <a:solidFill>
                  <a:schemeClr val="accent1"/>
                </a:solidFill>
                <a:latin typeface="Arial"/>
                <a:cs typeface="Arial"/>
              </a:rPr>
              <a:t>Prof. Shubham Pant </a:t>
            </a:r>
            <a:r>
              <a:rPr lang="en-GB" dirty="0">
                <a:latin typeface="Arial"/>
                <a:cs typeface="Arial"/>
              </a:rPr>
              <a:t>has received financial support/sponsorship for research support, consultation, or speaker fees from the following companies: Alligator Bioscience, Amal Therapeutics, Arcus, </a:t>
            </a:r>
            <a:r>
              <a:rPr lang="en-GB" dirty="0" err="1">
                <a:latin typeface="Arial"/>
                <a:cs typeface="Arial"/>
              </a:rPr>
              <a:t>AskGene</a:t>
            </a:r>
            <a:r>
              <a:rPr lang="en-GB" dirty="0">
                <a:latin typeface="Arial"/>
                <a:cs typeface="Arial"/>
              </a:rPr>
              <a:t> Pharma, Astellas, AstraZeneca, BioNTech, Boehringer Ingelheim, </a:t>
            </a:r>
            <a:r>
              <a:rPr lang="en-GB" dirty="0" err="1">
                <a:latin typeface="Arial"/>
                <a:cs typeface="Arial"/>
              </a:rPr>
              <a:t>BPGBio</a:t>
            </a:r>
            <a:r>
              <a:rPr lang="en-GB" dirty="0">
                <a:latin typeface="Arial"/>
                <a:cs typeface="Arial"/>
              </a:rPr>
              <a:t>, Bristol-Myers Squibb, Elicio, </a:t>
            </a:r>
            <a:r>
              <a:rPr lang="en-GB" dirty="0" err="1">
                <a:latin typeface="Arial"/>
                <a:cs typeface="Arial"/>
              </a:rPr>
              <a:t>Framewave</a:t>
            </a:r>
            <a:r>
              <a:rPr lang="en-GB" dirty="0">
                <a:latin typeface="Arial"/>
                <a:cs typeface="Arial"/>
              </a:rPr>
              <a:t>, </a:t>
            </a:r>
            <a:r>
              <a:rPr lang="en-GB" dirty="0" err="1">
                <a:latin typeface="Arial"/>
                <a:cs typeface="Arial"/>
              </a:rPr>
              <a:t>Immuneering</a:t>
            </a:r>
            <a:r>
              <a:rPr lang="en-GB" dirty="0">
                <a:latin typeface="Arial"/>
                <a:cs typeface="Arial"/>
              </a:rPr>
              <a:t>, </a:t>
            </a:r>
            <a:r>
              <a:rPr lang="en-GB" dirty="0" err="1">
                <a:latin typeface="Arial"/>
                <a:cs typeface="Arial"/>
              </a:rPr>
              <a:t>ImmunoMET</a:t>
            </a:r>
            <a:r>
              <a:rPr lang="en-GB" dirty="0">
                <a:latin typeface="Arial"/>
                <a:cs typeface="Arial"/>
              </a:rPr>
              <a:t>, Ipsen, Janssen, Jazz, Lilly, Mirati Therapeutics, NGM Pharmaceuticals, Nihon Medi-Physics Co, Ltd, Novartis, Pfizer, Revolution Medicine, </a:t>
            </a:r>
            <a:r>
              <a:rPr lang="en-GB" dirty="0" err="1">
                <a:latin typeface="Arial"/>
                <a:cs typeface="Arial"/>
              </a:rPr>
              <a:t>Theriva</a:t>
            </a:r>
            <a:r>
              <a:rPr lang="en-GB" dirty="0">
                <a:latin typeface="Arial"/>
                <a:cs typeface="Arial"/>
              </a:rPr>
              <a:t> Biosciences, </a:t>
            </a:r>
            <a:r>
              <a:rPr lang="en-GB" dirty="0" err="1">
                <a:latin typeface="Arial"/>
                <a:cs typeface="Arial"/>
              </a:rPr>
              <a:t>USWorldmeds</a:t>
            </a:r>
            <a:r>
              <a:rPr lang="en-GB" dirty="0">
                <a:latin typeface="Arial"/>
                <a:cs typeface="Arial"/>
              </a:rPr>
              <a:t>, </a:t>
            </a:r>
            <a:r>
              <a:rPr lang="en-GB" dirty="0" err="1">
                <a:latin typeface="Arial"/>
                <a:cs typeface="Arial"/>
              </a:rPr>
              <a:t>Zymeworks</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a:t>
            </a:r>
            <a:r>
              <a:rPr lang="en-GB" dirty="0" err="1">
                <a:latin typeface="Arial" panose="020B0604020202020204" pitchFamily="34" charset="0"/>
              </a:rPr>
              <a:t>COnnect</a:t>
            </a:r>
            <a:endParaRPr lang="en-GB"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2</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4353829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2BDD67DF-DB5B-7EDE-591C-E5297532ED11}"/>
              </a:ext>
            </a:extLst>
          </p:cNvPr>
          <p:cNvGraphicFramePr>
            <a:graphicFrameLocks noGrp="1"/>
          </p:cNvGraphicFramePr>
          <p:nvPr>
            <p:ph sz="quarter" idx="12"/>
            <p:extLst>
              <p:ext uri="{D42A27DB-BD31-4B8C-83A1-F6EECF244321}">
                <p14:modId xmlns:p14="http://schemas.microsoft.com/office/powerpoint/2010/main" val="3246892841"/>
              </p:ext>
            </p:extLst>
          </p:nvPr>
        </p:nvGraphicFramePr>
        <p:xfrm>
          <a:off x="620712" y="1425575"/>
          <a:ext cx="5331272" cy="3531312"/>
        </p:xfrm>
        <a:graphic>
          <a:graphicData uri="http://schemas.openxmlformats.org/drawingml/2006/table">
            <a:tbl>
              <a:tblPr firstRow="1" bandRow="1">
                <a:tableStyleId>{5C22544A-7EE6-4342-B048-85BDC9FD1C3A}</a:tableStyleId>
              </a:tblPr>
              <a:tblGrid>
                <a:gridCol w="3027016">
                  <a:extLst>
                    <a:ext uri="{9D8B030D-6E8A-4147-A177-3AD203B41FA5}">
                      <a16:colId xmlns:a16="http://schemas.microsoft.com/office/drawing/2014/main" val="1939643324"/>
                    </a:ext>
                  </a:extLst>
                </a:gridCol>
                <a:gridCol w="2304256">
                  <a:extLst>
                    <a:ext uri="{9D8B030D-6E8A-4147-A177-3AD203B41FA5}">
                      <a16:colId xmlns:a16="http://schemas.microsoft.com/office/drawing/2014/main" val="1032620863"/>
                    </a:ext>
                  </a:extLst>
                </a:gridCol>
              </a:tblGrid>
              <a:tr h="259580">
                <a:tc>
                  <a:txBody>
                    <a:bodyPr/>
                    <a:lstStyle/>
                    <a:p>
                      <a:pPr>
                        <a:lnSpc>
                          <a:spcPct val="90000"/>
                        </a:lnSpc>
                      </a:pPr>
                      <a:r>
                        <a:rPr lang="en-US" sz="1200" dirty="0">
                          <a:latin typeface="Arial" panose="020B0604020202020204" pitchFamily="34" charset="0"/>
                          <a:cs typeface="Arial" panose="020B0604020202020204" pitchFamily="34" charset="0"/>
                        </a:rPr>
                        <a:t>Outcome</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First-line GEM + </a:t>
                      </a:r>
                      <a:r>
                        <a:rPr lang="en-US" sz="1200" b="1" dirty="0" err="1">
                          <a:solidFill>
                            <a:schemeClr val="bg1"/>
                          </a:solidFill>
                          <a:latin typeface="Arial" panose="020B0604020202020204" pitchFamily="34" charset="0"/>
                          <a:cs typeface="Arial" panose="020B0604020202020204" pitchFamily="34" charset="0"/>
                        </a:rPr>
                        <a:t>NabP</a:t>
                      </a:r>
                      <a:r>
                        <a:rPr lang="en-US" sz="1200" b="1" dirty="0">
                          <a:solidFill>
                            <a:schemeClr val="bg1"/>
                          </a:solidFill>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efficacy</a:t>
                      </a:r>
                    </a:p>
                  </a:txBody>
                  <a:tcPr/>
                </a:tc>
                <a:extLst>
                  <a:ext uri="{0D108BD9-81ED-4DB2-BD59-A6C34878D82A}">
                    <a16:rowId xmlns:a16="http://schemas.microsoft.com/office/drawing/2014/main" val="1781263883"/>
                  </a:ext>
                </a:extLst>
              </a:tr>
              <a:tr h="145060">
                <a:tc>
                  <a:txBody>
                    <a:bodyPr/>
                    <a:lstStyle/>
                    <a:p>
                      <a:pPr>
                        <a:lnSpc>
                          <a:spcPct val="90000"/>
                        </a:lnSpc>
                      </a:pPr>
                      <a:r>
                        <a:rPr lang="en-US" sz="1200" b="0" dirty="0">
                          <a:latin typeface="Arial" panose="020B0604020202020204" pitchFamily="34" charset="0"/>
                          <a:cs typeface="Arial" panose="020B0604020202020204" pitchFamily="34" charset="0"/>
                        </a:rPr>
                        <a:t>Median OS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b="0" dirty="0">
                          <a:latin typeface="Arial" panose="020B0604020202020204" pitchFamily="34" charset="0"/>
                          <a:cs typeface="Arial" panose="020B0604020202020204" pitchFamily="34" charset="0"/>
                        </a:rPr>
                        <a:t>7.5 (6.51-10.33)</a:t>
                      </a:r>
                    </a:p>
                  </a:txBody>
                  <a:tcPr marT="28800" marB="28800"/>
                </a:tc>
                <a:extLst>
                  <a:ext uri="{0D108BD9-81ED-4DB2-BD59-A6C34878D82A}">
                    <a16:rowId xmlns:a16="http://schemas.microsoft.com/office/drawing/2014/main" val="597889381"/>
                  </a:ext>
                </a:extLst>
              </a:tr>
              <a:tr h="145060">
                <a:tc gridSpan="2">
                  <a:txBody>
                    <a:bodyPr/>
                    <a:lstStyle/>
                    <a:p>
                      <a:pPr lvl="0">
                        <a:lnSpc>
                          <a:spcPct val="90000"/>
                        </a:lnSpc>
                      </a:pPr>
                      <a:r>
                        <a:rPr lang="en-US" sz="1200" b="0" dirty="0">
                          <a:latin typeface="Arial" panose="020B0604020202020204" pitchFamily="34" charset="0"/>
                          <a:cs typeface="Arial" panose="020B0604020202020204" pitchFamily="34" charset="0"/>
                        </a:rPr>
                        <a:t>Median OS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171116"/>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12.7 (8.49-18.49)</a:t>
                      </a:r>
                    </a:p>
                  </a:txBody>
                  <a:tcPr marT="28800" marB="28800"/>
                </a:tc>
                <a:extLst>
                  <a:ext uri="{0D108BD9-81ED-4DB2-BD59-A6C34878D82A}">
                    <a16:rowId xmlns:a16="http://schemas.microsoft.com/office/drawing/2014/main" val="4212577052"/>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9.6 (6.48-12.04)</a:t>
                      </a:r>
                    </a:p>
                  </a:txBody>
                  <a:tcPr marT="28800" marB="28800"/>
                </a:tc>
                <a:extLst>
                  <a:ext uri="{0D108BD9-81ED-4DB2-BD59-A6C34878D82A}">
                    <a16:rowId xmlns:a16="http://schemas.microsoft.com/office/drawing/2014/main" val="3141167453"/>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5.3 (4.41-10.2)</a:t>
                      </a:r>
                    </a:p>
                  </a:txBody>
                  <a:tcPr marT="28800" marB="28800"/>
                </a:tc>
                <a:extLst>
                  <a:ext uri="{0D108BD9-81ED-4DB2-BD59-A6C34878D82A}">
                    <a16:rowId xmlns:a16="http://schemas.microsoft.com/office/drawing/2014/main" val="3481949059"/>
                  </a:ext>
                </a:extLst>
              </a:tr>
              <a:tr h="172517">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3</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1.6 (NE)</a:t>
                      </a:r>
                    </a:p>
                  </a:txBody>
                  <a:tcPr marT="28800" marB="28800"/>
                </a:tc>
                <a:extLst>
                  <a:ext uri="{0D108BD9-81ED-4DB2-BD59-A6C34878D82A}">
                    <a16:rowId xmlns:a16="http://schemas.microsoft.com/office/drawing/2014/main" val="477656464"/>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 value &lt;0.0001</a:t>
                      </a:r>
                    </a:p>
                  </a:txBody>
                  <a:tcPr marT="28800" marB="28800"/>
                </a:tc>
                <a:extLst>
                  <a:ext uri="{0D108BD9-81ED-4DB2-BD59-A6C34878D82A}">
                    <a16:rowId xmlns:a16="http://schemas.microsoft.com/office/drawing/2014/main" val="4266056810"/>
                  </a:ext>
                </a:extLst>
              </a:tr>
              <a:tr h="145060">
                <a:tc>
                  <a:txBody>
                    <a:bodyPr/>
                    <a:lstStyle/>
                    <a:p>
                      <a:pPr marL="0" indent="11113">
                        <a:lnSpc>
                          <a:spcPct val="90000"/>
                        </a:lnSpc>
                        <a:tabLst/>
                      </a:pPr>
                      <a:r>
                        <a:rPr lang="en-US" sz="1200" b="0" dirty="0">
                          <a:latin typeface="Arial" panose="020B0604020202020204" pitchFamily="34" charset="0"/>
                          <a:cs typeface="Arial" panose="020B0604020202020204" pitchFamily="34" charset="0"/>
                        </a:rPr>
                        <a:t>Median PFS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2.8 (2.3-3.68)</a:t>
                      </a:r>
                    </a:p>
                  </a:txBody>
                  <a:tcPr marT="28800" marB="28800"/>
                </a:tc>
                <a:extLst>
                  <a:ext uri="{0D108BD9-81ED-4DB2-BD59-A6C34878D82A}">
                    <a16:rowId xmlns:a16="http://schemas.microsoft.com/office/drawing/2014/main" val="85494929"/>
                  </a:ext>
                </a:extLst>
              </a:tr>
              <a:tr h="145060">
                <a:tc gridSpan="2">
                  <a:txBody>
                    <a:bodyPr/>
                    <a:lstStyle/>
                    <a:p>
                      <a:pPr marL="0" lvl="0" indent="11113">
                        <a:lnSpc>
                          <a:spcPct val="90000"/>
                        </a:lnSpc>
                        <a:tabLst/>
                      </a:pPr>
                      <a:r>
                        <a:rPr lang="en-US" sz="1200" b="0" dirty="0">
                          <a:latin typeface="Arial" panose="020B0604020202020204" pitchFamily="34" charset="0"/>
                          <a:cs typeface="Arial" panose="020B0604020202020204" pitchFamily="34" charset="0"/>
                        </a:rPr>
                        <a:t>Median PFS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8382108"/>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5.3 (2.73-9.11)</a:t>
                      </a:r>
                    </a:p>
                  </a:txBody>
                  <a:tcPr marT="28800" marB="28800"/>
                </a:tc>
                <a:extLst>
                  <a:ext uri="{0D108BD9-81ED-4DB2-BD59-A6C34878D82A}">
                    <a16:rowId xmlns:a16="http://schemas.microsoft.com/office/drawing/2014/main" val="261397535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2.8 (2.24-4.34)</a:t>
                      </a:r>
                    </a:p>
                  </a:txBody>
                  <a:tcPr marT="28800" marB="28800"/>
                </a:tc>
                <a:extLst>
                  <a:ext uri="{0D108BD9-81ED-4DB2-BD59-A6C34878D82A}">
                    <a16:rowId xmlns:a16="http://schemas.microsoft.com/office/drawing/2014/main" val="139581776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1.8 (1.41-3.59)</a:t>
                      </a:r>
                    </a:p>
                  </a:txBody>
                  <a:tcPr marT="28800" marB="28800"/>
                </a:tc>
                <a:extLst>
                  <a:ext uri="{0D108BD9-81ED-4DB2-BD59-A6C34878D82A}">
                    <a16:rowId xmlns:a16="http://schemas.microsoft.com/office/drawing/2014/main" val="3325424582"/>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3</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1.4 (NE)</a:t>
                      </a:r>
                    </a:p>
                  </a:txBody>
                  <a:tcPr marT="28800" marB="28800"/>
                </a:tc>
                <a:extLst>
                  <a:ext uri="{0D108BD9-81ED-4DB2-BD59-A6C34878D82A}">
                    <a16:rowId xmlns:a16="http://schemas.microsoft.com/office/drawing/2014/main" val="1082724772"/>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P value = 0.0072</a:t>
                      </a:r>
                    </a:p>
                  </a:txBody>
                  <a:tcPr marT="28800" marB="28800"/>
                </a:tc>
                <a:extLst>
                  <a:ext uri="{0D108BD9-81ED-4DB2-BD59-A6C34878D82A}">
                    <a16:rowId xmlns:a16="http://schemas.microsoft.com/office/drawing/2014/main" val="2279767991"/>
                  </a:ext>
                </a:extLst>
              </a:tr>
            </a:tbl>
          </a:graphicData>
        </a:graphic>
      </p:graphicFrame>
      <p:sp>
        <p:nvSpPr>
          <p:cNvPr id="2" name="Title 1">
            <a:extLst>
              <a:ext uri="{FF2B5EF4-FFF2-40B4-BE49-F238E27FC236}">
                <a16:creationId xmlns:a16="http://schemas.microsoft.com/office/drawing/2014/main" id="{99DECC3F-9368-54BC-CE52-C3D354E738E3}"/>
              </a:ext>
            </a:extLst>
          </p:cNvPr>
          <p:cNvSpPr>
            <a:spLocks noGrp="1"/>
          </p:cNvSpPr>
          <p:nvPr>
            <p:ph type="title"/>
          </p:nvPr>
        </p:nvSpPr>
        <p:spPr>
          <a:xfrm>
            <a:off x="619201" y="259200"/>
            <a:ext cx="10963199" cy="864000"/>
          </a:xfrm>
        </p:spPr>
        <p:txBody>
          <a:bodyPr>
            <a:normAutofit/>
          </a:bodyPr>
          <a:lstStyle/>
          <a:p>
            <a:r>
              <a:rPr lang="en-GB" dirty="0"/>
              <a:t>two-week low dose GEM-</a:t>
            </a:r>
            <a:r>
              <a:rPr lang="en-GB" dirty="0" err="1"/>
              <a:t>N</a:t>
            </a:r>
            <a:r>
              <a:rPr lang="en-GB" cap="none" dirty="0" err="1"/>
              <a:t>ab</a:t>
            </a:r>
            <a:r>
              <a:rPr lang="en-GB" dirty="0" err="1"/>
              <a:t>P</a:t>
            </a:r>
            <a:r>
              <a:rPr lang="en-GB" dirty="0"/>
              <a:t> dosing manages toxicity and maintains efficacy</a:t>
            </a:r>
          </a:p>
        </p:txBody>
      </p:sp>
      <p:sp>
        <p:nvSpPr>
          <p:cNvPr id="5" name="Slide Number Placeholder 4">
            <a:extLst>
              <a:ext uri="{FF2B5EF4-FFF2-40B4-BE49-F238E27FC236}">
                <a16:creationId xmlns:a16="http://schemas.microsoft.com/office/drawing/2014/main" id="{A0B2B8C3-C920-2CB0-243D-8CAE3D932A8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3" name="Content Placeholder 2">
            <a:extLst>
              <a:ext uri="{FF2B5EF4-FFF2-40B4-BE49-F238E27FC236}">
                <a16:creationId xmlns:a16="http://schemas.microsoft.com/office/drawing/2014/main" id="{1B21053C-BE4E-1463-EEBF-180B9AC8750C}"/>
              </a:ext>
            </a:extLst>
          </p:cNvPr>
          <p:cNvSpPr>
            <a:spLocks noGrp="1"/>
          </p:cNvSpPr>
          <p:nvPr>
            <p:ph sz="quarter" idx="15"/>
          </p:nvPr>
        </p:nvSpPr>
        <p:spPr>
          <a:xfrm>
            <a:off x="620183" y="6251747"/>
            <a:ext cx="10180339" cy="365125"/>
          </a:xfrm>
        </p:spPr>
        <p:txBody>
          <a:bodyPr/>
          <a:lstStyle/>
          <a:p>
            <a:r>
              <a:rPr lang="en-US" dirty="0"/>
              <a:t>CI, confidence interval; ECOG PS, Eastern Cooperative Oncology Group Performance Status; GEM-</a:t>
            </a:r>
            <a:r>
              <a:rPr lang="en-US" dirty="0" err="1"/>
              <a:t>NabP</a:t>
            </a:r>
            <a:r>
              <a:rPr lang="en-US" dirty="0"/>
              <a:t>, gemcitabine + </a:t>
            </a:r>
            <a:r>
              <a:rPr lang="en-GB" dirty="0">
                <a:solidFill>
                  <a:schemeClr val="tx2"/>
                </a:solidFill>
              </a:rPr>
              <a:t>nanoparticle albumin-bound paclitaxel</a:t>
            </a:r>
            <a:r>
              <a:rPr lang="en-US" dirty="0"/>
              <a:t>; </a:t>
            </a:r>
            <a:r>
              <a:rPr lang="en-US" dirty="0" err="1"/>
              <a:t>mo</a:t>
            </a:r>
            <a:r>
              <a:rPr lang="en-US" dirty="0"/>
              <a:t>, months; NE, not estimable; OS, overall survival; PFS, progression-free survival</a:t>
            </a:r>
            <a:endParaRPr lang="en-GB" dirty="0"/>
          </a:p>
          <a:p>
            <a:r>
              <a:rPr lang="en-GB" dirty="0"/>
              <a:t>Rogers J, et al. Cancer Med. 2020;9:5406-15</a:t>
            </a:r>
          </a:p>
        </p:txBody>
      </p:sp>
      <p:graphicFrame>
        <p:nvGraphicFramePr>
          <p:cNvPr id="18" name="Content Placeholder 16">
            <a:extLst>
              <a:ext uri="{FF2B5EF4-FFF2-40B4-BE49-F238E27FC236}">
                <a16:creationId xmlns:a16="http://schemas.microsoft.com/office/drawing/2014/main" id="{60A4A47A-6930-EE29-75C8-706857EB1B3B}"/>
              </a:ext>
            </a:extLst>
          </p:cNvPr>
          <p:cNvGraphicFramePr>
            <a:graphicFrameLocks/>
          </p:cNvGraphicFramePr>
          <p:nvPr>
            <p:extLst>
              <p:ext uri="{D42A27DB-BD31-4B8C-83A1-F6EECF244321}">
                <p14:modId xmlns:p14="http://schemas.microsoft.com/office/powerpoint/2010/main" val="3184008318"/>
              </p:ext>
            </p:extLst>
          </p:nvPr>
        </p:nvGraphicFramePr>
        <p:xfrm>
          <a:off x="6199709" y="1442540"/>
          <a:ext cx="5331272" cy="3309120"/>
        </p:xfrm>
        <a:graphic>
          <a:graphicData uri="http://schemas.openxmlformats.org/drawingml/2006/table">
            <a:tbl>
              <a:tblPr firstRow="1" bandRow="1">
                <a:tableStyleId>{5C22544A-7EE6-4342-B048-85BDC9FD1C3A}</a:tableStyleId>
              </a:tblPr>
              <a:tblGrid>
                <a:gridCol w="3027016">
                  <a:extLst>
                    <a:ext uri="{9D8B030D-6E8A-4147-A177-3AD203B41FA5}">
                      <a16:colId xmlns:a16="http://schemas.microsoft.com/office/drawing/2014/main" val="1939643324"/>
                    </a:ext>
                  </a:extLst>
                </a:gridCol>
                <a:gridCol w="2304256">
                  <a:extLst>
                    <a:ext uri="{9D8B030D-6E8A-4147-A177-3AD203B41FA5}">
                      <a16:colId xmlns:a16="http://schemas.microsoft.com/office/drawing/2014/main" val="1032620863"/>
                    </a:ext>
                  </a:extLst>
                </a:gridCol>
              </a:tblGrid>
              <a:tr h="259580">
                <a:tc>
                  <a:txBody>
                    <a:bodyPr/>
                    <a:lstStyle/>
                    <a:p>
                      <a:pPr>
                        <a:lnSpc>
                          <a:spcPct val="90000"/>
                        </a:lnSpc>
                      </a:pPr>
                      <a:r>
                        <a:rPr lang="en-US" sz="1200" dirty="0">
                          <a:latin typeface="Arial" panose="020B0604020202020204" pitchFamily="34" charset="0"/>
                          <a:cs typeface="Arial" panose="020B0604020202020204" pitchFamily="34" charset="0"/>
                        </a:rPr>
                        <a:t>Outcome</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Second-line GEM + </a:t>
                      </a:r>
                      <a:r>
                        <a:rPr lang="en-US" sz="1200" b="1" dirty="0" err="1">
                          <a:solidFill>
                            <a:schemeClr val="bg1"/>
                          </a:solidFill>
                          <a:latin typeface="Arial" panose="020B0604020202020204" pitchFamily="34" charset="0"/>
                          <a:cs typeface="Arial" panose="020B0604020202020204" pitchFamily="34" charset="0"/>
                        </a:rPr>
                        <a:t>NabP</a:t>
                      </a:r>
                      <a:r>
                        <a:rPr lang="en-US" sz="1200" b="1" dirty="0">
                          <a:solidFill>
                            <a:schemeClr val="bg1"/>
                          </a:solidFill>
                          <a:latin typeface="Arial" panose="020B0604020202020204" pitchFamily="34" charset="0"/>
                          <a:cs typeface="Arial" panose="020B0604020202020204" pitchFamily="34" charset="0"/>
                        </a:rPr>
                        <a:t> efficacy</a:t>
                      </a:r>
                    </a:p>
                  </a:txBody>
                  <a:tcPr/>
                </a:tc>
                <a:extLst>
                  <a:ext uri="{0D108BD9-81ED-4DB2-BD59-A6C34878D82A}">
                    <a16:rowId xmlns:a16="http://schemas.microsoft.com/office/drawing/2014/main" val="1781263883"/>
                  </a:ext>
                </a:extLst>
              </a:tr>
              <a:tr h="145060">
                <a:tc>
                  <a:txBody>
                    <a:bodyPr/>
                    <a:lstStyle/>
                    <a:p>
                      <a:pPr>
                        <a:lnSpc>
                          <a:spcPct val="90000"/>
                        </a:lnSpc>
                      </a:pPr>
                      <a:r>
                        <a:rPr lang="en-US" sz="1200" b="0" dirty="0">
                          <a:latin typeface="Arial" panose="020B0604020202020204" pitchFamily="34" charset="0"/>
                          <a:cs typeface="Arial" panose="020B0604020202020204" pitchFamily="34" charset="0"/>
                        </a:rPr>
                        <a:t>Median OS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7.6 (6.12-8.26)</a:t>
                      </a:r>
                    </a:p>
                  </a:txBody>
                  <a:tcPr marT="28800" marB="28800"/>
                </a:tc>
                <a:extLst>
                  <a:ext uri="{0D108BD9-81ED-4DB2-BD59-A6C34878D82A}">
                    <a16:rowId xmlns:a16="http://schemas.microsoft.com/office/drawing/2014/main" val="597889381"/>
                  </a:ext>
                </a:extLst>
              </a:tr>
              <a:tr h="145060">
                <a:tc gridSpan="2">
                  <a:txBody>
                    <a:bodyPr/>
                    <a:lstStyle/>
                    <a:p>
                      <a:pPr lvl="0">
                        <a:lnSpc>
                          <a:spcPct val="90000"/>
                        </a:lnSpc>
                      </a:pPr>
                      <a:r>
                        <a:rPr lang="en-US" sz="1200" b="0" dirty="0">
                          <a:latin typeface="Arial" panose="020B0604020202020204" pitchFamily="34" charset="0"/>
                          <a:cs typeface="Arial" panose="020B0604020202020204" pitchFamily="34" charset="0"/>
                        </a:rPr>
                        <a:t>Median OS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171116"/>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8 (6.22-12.99)</a:t>
                      </a:r>
                    </a:p>
                  </a:txBody>
                  <a:tcPr marT="28800" marB="28800"/>
                </a:tc>
                <a:extLst>
                  <a:ext uri="{0D108BD9-81ED-4DB2-BD59-A6C34878D82A}">
                    <a16:rowId xmlns:a16="http://schemas.microsoft.com/office/drawing/2014/main" val="4212577052"/>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7.3 (5.33-9.14)</a:t>
                      </a:r>
                    </a:p>
                  </a:txBody>
                  <a:tcPr marT="28800" marB="28800"/>
                </a:tc>
                <a:extLst>
                  <a:ext uri="{0D108BD9-81ED-4DB2-BD59-A6C34878D82A}">
                    <a16:rowId xmlns:a16="http://schemas.microsoft.com/office/drawing/2014/main" val="3141167453"/>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6.1 (4.61 - NE)</a:t>
                      </a:r>
                    </a:p>
                  </a:txBody>
                  <a:tcPr marT="28800" marB="28800"/>
                </a:tc>
                <a:extLst>
                  <a:ext uri="{0D108BD9-81ED-4DB2-BD59-A6C34878D82A}">
                    <a16:rowId xmlns:a16="http://schemas.microsoft.com/office/drawing/2014/main" val="3481949059"/>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 value = 0.581</a:t>
                      </a:r>
                    </a:p>
                  </a:txBody>
                  <a:tcPr marT="28800" marB="28800"/>
                </a:tc>
                <a:extLst>
                  <a:ext uri="{0D108BD9-81ED-4DB2-BD59-A6C34878D82A}">
                    <a16:rowId xmlns:a16="http://schemas.microsoft.com/office/drawing/2014/main" val="4266056810"/>
                  </a:ext>
                </a:extLst>
              </a:tr>
              <a:tr h="145060">
                <a:tc>
                  <a:txBody>
                    <a:bodyPr/>
                    <a:lstStyle/>
                    <a:p>
                      <a:pPr marL="0" indent="11113">
                        <a:lnSpc>
                          <a:spcPct val="90000"/>
                        </a:lnSpc>
                        <a:tabLst/>
                      </a:pP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endParaRPr lang="en-US" sz="12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4003613747"/>
                  </a:ext>
                </a:extLst>
              </a:tr>
              <a:tr h="145060">
                <a:tc>
                  <a:txBody>
                    <a:bodyPr/>
                    <a:lstStyle/>
                    <a:p>
                      <a:pPr marL="0" indent="11113">
                        <a:lnSpc>
                          <a:spcPct val="90000"/>
                        </a:lnSpc>
                        <a:tabLst/>
                      </a:pPr>
                      <a:r>
                        <a:rPr lang="en-US" sz="1200" b="0" dirty="0">
                          <a:latin typeface="Arial" panose="020B0604020202020204" pitchFamily="34" charset="0"/>
                          <a:cs typeface="Arial" panose="020B0604020202020204" pitchFamily="34" charset="0"/>
                        </a:rPr>
                        <a:t>Median PFS (95% CI),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2.5 (2.14-3.85)</a:t>
                      </a:r>
                    </a:p>
                  </a:txBody>
                  <a:tcPr marT="28800" marB="28800"/>
                </a:tc>
                <a:extLst>
                  <a:ext uri="{0D108BD9-81ED-4DB2-BD59-A6C34878D82A}">
                    <a16:rowId xmlns:a16="http://schemas.microsoft.com/office/drawing/2014/main" val="85494929"/>
                  </a:ext>
                </a:extLst>
              </a:tr>
              <a:tr h="145060">
                <a:tc gridSpan="2">
                  <a:txBody>
                    <a:bodyPr/>
                    <a:lstStyle/>
                    <a:p>
                      <a:pPr marL="0" lvl="0" indent="11113">
                        <a:lnSpc>
                          <a:spcPct val="90000"/>
                        </a:lnSpc>
                        <a:tabLst/>
                      </a:pPr>
                      <a:r>
                        <a:rPr lang="en-US" sz="1200" b="0" dirty="0">
                          <a:latin typeface="Arial" panose="020B0604020202020204" pitchFamily="34" charset="0"/>
                          <a:cs typeface="Arial" panose="020B0604020202020204" pitchFamily="34" charset="0"/>
                        </a:rPr>
                        <a:t>Median PFS (95% CI) stratified by ECOG PS, </a:t>
                      </a:r>
                      <a:r>
                        <a:rPr lang="en-US" sz="1200" b="0" dirty="0" err="1">
                          <a:latin typeface="Arial" panose="020B0604020202020204" pitchFamily="34" charset="0"/>
                          <a:cs typeface="Arial" panose="020B0604020202020204" pitchFamily="34" charset="0"/>
                        </a:rPr>
                        <a:t>mo</a:t>
                      </a:r>
                      <a:endParaRPr lang="en-US" sz="1200" b="0" dirty="0">
                        <a:latin typeface="Arial" panose="020B0604020202020204" pitchFamily="34" charset="0"/>
                        <a:cs typeface="Arial" panose="020B0604020202020204" pitchFamily="34" charset="0"/>
                      </a:endParaRPr>
                    </a:p>
                  </a:txBody>
                  <a:tcPr marT="28800" marB="288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8382108"/>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0</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3.5 (2.07-7.24)</a:t>
                      </a:r>
                    </a:p>
                  </a:txBody>
                  <a:tcPr marT="28800" marB="28800"/>
                </a:tc>
                <a:extLst>
                  <a:ext uri="{0D108BD9-81ED-4DB2-BD59-A6C34878D82A}">
                    <a16:rowId xmlns:a16="http://schemas.microsoft.com/office/drawing/2014/main" val="261397535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1</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2.4 (2.07-2.99)</a:t>
                      </a:r>
                    </a:p>
                  </a:txBody>
                  <a:tcPr marT="28800" marB="28800"/>
                </a:tc>
                <a:extLst>
                  <a:ext uri="{0D108BD9-81ED-4DB2-BD59-A6C34878D82A}">
                    <a16:rowId xmlns:a16="http://schemas.microsoft.com/office/drawing/2014/main" val="1395817769"/>
                  </a:ext>
                </a:extLst>
              </a:tr>
              <a:tr h="145060">
                <a:tc>
                  <a:txBody>
                    <a:bodyPr/>
                    <a:lstStyle/>
                    <a:p>
                      <a:pPr marL="457200" lvl="1" indent="184150">
                        <a:lnSpc>
                          <a:spcPct val="90000"/>
                        </a:lnSpc>
                        <a:tabLst/>
                      </a:pPr>
                      <a:r>
                        <a:rPr lang="en-US" sz="1200" dirty="0">
                          <a:latin typeface="Arial" panose="020B0604020202020204" pitchFamily="34" charset="0"/>
                          <a:cs typeface="Arial" panose="020B0604020202020204" pitchFamily="34" charset="0"/>
                        </a:rPr>
                        <a:t>2</a:t>
                      </a: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2.6 (1.74 - NE)</a:t>
                      </a:r>
                    </a:p>
                  </a:txBody>
                  <a:tcPr marT="28800" marB="28800"/>
                </a:tc>
                <a:extLst>
                  <a:ext uri="{0D108BD9-81ED-4DB2-BD59-A6C34878D82A}">
                    <a16:rowId xmlns:a16="http://schemas.microsoft.com/office/drawing/2014/main" val="3325424582"/>
                  </a:ext>
                </a:extLst>
              </a:tr>
              <a:tr h="145060">
                <a:tc>
                  <a:txBody>
                    <a:bodyPr/>
                    <a:lstStyle/>
                    <a:p>
                      <a:pPr marL="0" indent="184150">
                        <a:lnSpc>
                          <a:spcPct val="90000"/>
                        </a:lnSpc>
                        <a:tabLst/>
                      </a:pPr>
                      <a:endParaRPr lang="en-US" sz="1200" dirty="0">
                        <a:latin typeface="Arial" panose="020B0604020202020204" pitchFamily="34" charset="0"/>
                        <a:cs typeface="Arial" panose="020B0604020202020204" pitchFamily="34" charset="0"/>
                      </a:endParaRPr>
                    </a:p>
                  </a:txBody>
                  <a:tcPr marT="28800" marB="28800"/>
                </a:tc>
                <a:tc>
                  <a:txBody>
                    <a:bodyPr/>
                    <a:lstStyle/>
                    <a:p>
                      <a:pPr algn="ctr">
                        <a:lnSpc>
                          <a:spcPct val="90000"/>
                        </a:lnSpc>
                      </a:pPr>
                      <a:r>
                        <a:rPr lang="en-US" sz="1200" dirty="0">
                          <a:latin typeface="Arial" panose="020B0604020202020204" pitchFamily="34" charset="0"/>
                          <a:cs typeface="Arial" panose="020B0604020202020204" pitchFamily="34" charset="0"/>
                        </a:rPr>
                        <a:t>P value = 0.362</a:t>
                      </a:r>
                    </a:p>
                  </a:txBody>
                  <a:tcPr marT="28800" marB="28800"/>
                </a:tc>
                <a:extLst>
                  <a:ext uri="{0D108BD9-81ED-4DB2-BD59-A6C34878D82A}">
                    <a16:rowId xmlns:a16="http://schemas.microsoft.com/office/drawing/2014/main" val="2279767991"/>
                  </a:ext>
                </a:extLst>
              </a:tr>
            </a:tbl>
          </a:graphicData>
        </a:graphic>
      </p:graphicFrame>
      <p:sp>
        <p:nvSpPr>
          <p:cNvPr id="4" name="TextBox 3">
            <a:extLst>
              <a:ext uri="{FF2B5EF4-FFF2-40B4-BE49-F238E27FC236}">
                <a16:creationId xmlns:a16="http://schemas.microsoft.com/office/drawing/2014/main" id="{319D28B0-6CCA-D031-8B21-7A7213F166A1}"/>
              </a:ext>
            </a:extLst>
          </p:cNvPr>
          <p:cNvSpPr txBox="1"/>
          <p:nvPr/>
        </p:nvSpPr>
        <p:spPr>
          <a:xfrm>
            <a:off x="620712" y="5187240"/>
            <a:ext cx="10513168" cy="584775"/>
          </a:xfrm>
          <a:prstGeom prst="rect">
            <a:avLst/>
          </a:prstGeom>
          <a:noFill/>
        </p:spPr>
        <p:txBody>
          <a:bodyPr wrap="square" rtlCol="0">
            <a:spAutoFit/>
          </a:bodyPr>
          <a:lstStyle/>
          <a:p>
            <a:pPr algn="l"/>
            <a:r>
              <a:rPr lang="en-US" sz="1600" b="0" i="0" u="none" strike="noStrike" baseline="0" dirty="0">
                <a:latin typeface="Arial" panose="020B0604020202020204" pitchFamily="34" charset="0"/>
                <a:cs typeface="Arial" panose="020B0604020202020204" pitchFamily="34" charset="0"/>
              </a:rPr>
              <a:t>Median dosing was 600 mg/m</a:t>
            </a:r>
            <a:r>
              <a:rPr lang="en-US" sz="1600" b="0" i="0" u="none" strike="noStrike" baseline="30000" dirty="0">
                <a:latin typeface="Arial" panose="020B0604020202020204" pitchFamily="34" charset="0"/>
                <a:cs typeface="Arial" panose="020B0604020202020204" pitchFamily="34" charset="0"/>
              </a:rPr>
              <a:t>2</a:t>
            </a:r>
            <a:r>
              <a:rPr lang="en-US" sz="1600" b="0" i="0" u="none" strike="noStrike" baseline="0" dirty="0">
                <a:latin typeface="Arial" panose="020B0604020202020204" pitchFamily="34" charset="0"/>
                <a:cs typeface="Arial" panose="020B0604020202020204" pitchFamily="34" charset="0"/>
              </a:rPr>
              <a:t> at fixed dose rate for GEM and 125 mg/m</a:t>
            </a:r>
            <a:r>
              <a:rPr lang="en-US" sz="1600" b="0" i="0" u="none" strike="noStrike" baseline="30000" dirty="0">
                <a:latin typeface="Arial" panose="020B0604020202020204" pitchFamily="34" charset="0"/>
                <a:cs typeface="Arial" panose="020B0604020202020204" pitchFamily="34" charset="0"/>
              </a:rPr>
              <a:t>2</a:t>
            </a:r>
            <a:r>
              <a:rPr lang="en-US" sz="1600" b="0" i="0" u="none" strike="noStrike" baseline="0" dirty="0">
                <a:latin typeface="Arial" panose="020B0604020202020204" pitchFamily="34" charset="0"/>
                <a:cs typeface="Arial" panose="020B0604020202020204" pitchFamily="34" charset="0"/>
              </a:rPr>
              <a:t> for </a:t>
            </a:r>
            <a:r>
              <a:rPr lang="en-US" sz="1600" b="0" i="0" u="none" strike="noStrike" baseline="0" dirty="0" err="1">
                <a:latin typeface="Arial" panose="020B0604020202020204" pitchFamily="34" charset="0"/>
                <a:cs typeface="Arial" panose="020B0604020202020204" pitchFamily="34" charset="0"/>
              </a:rPr>
              <a:t>NabP</a:t>
            </a:r>
            <a:r>
              <a:rPr lang="en-US" sz="1600" b="0" i="0" u="none" strike="noStrike" baseline="0" dirty="0">
                <a:latin typeface="Arial" panose="020B0604020202020204" pitchFamily="34" charset="0"/>
                <a:cs typeface="Arial" panose="020B0604020202020204" pitchFamily="34" charset="0"/>
              </a:rPr>
              <a:t> given predominantly (~90%) every </a:t>
            </a:r>
            <a:r>
              <a:rPr lang="en-GB" sz="1600" b="0" i="0" u="none" strike="noStrike" baseline="0" dirty="0">
                <a:latin typeface="Arial" panose="020B0604020202020204" pitchFamily="34" charset="0"/>
                <a:cs typeface="Arial" panose="020B0604020202020204" pitchFamily="34" charset="0"/>
              </a:rPr>
              <a:t>two weeks</a:t>
            </a:r>
            <a:endParaRPr lang="en-GB" sz="16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0216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1" y="259200"/>
            <a:ext cx="10963199" cy="864000"/>
          </a:xfrm>
          <a:solidFill>
            <a:schemeClr val="bg1"/>
          </a:solidFill>
        </p:spPr>
        <p:txBody>
          <a:bodyPr>
            <a:normAutofit/>
          </a:bodyPr>
          <a:lstStyle/>
          <a:p>
            <a:r>
              <a:rPr lang="en-US" dirty="0"/>
              <a:t>NAPOLI-3: Study design</a:t>
            </a:r>
          </a:p>
        </p:txBody>
      </p:sp>
      <p:sp>
        <p:nvSpPr>
          <p:cNvPr id="18" name="Content Placeholder 17">
            <a:extLst>
              <a:ext uri="{FF2B5EF4-FFF2-40B4-BE49-F238E27FC236}">
                <a16:creationId xmlns:a16="http://schemas.microsoft.com/office/drawing/2014/main" id="{F48C4CB8-367C-4BAE-08E6-CFCEDF00399C}"/>
              </a:ext>
            </a:extLst>
          </p:cNvPr>
          <p:cNvSpPr>
            <a:spLocks noGrp="1"/>
          </p:cNvSpPr>
          <p:nvPr>
            <p:ph sz="quarter" idx="14"/>
          </p:nvPr>
        </p:nvSpPr>
        <p:spPr>
          <a:xfrm>
            <a:off x="9480376" y="2368523"/>
            <a:ext cx="2102024" cy="2151934"/>
          </a:xfrm>
        </p:spPr>
        <p:txBody>
          <a:bodyPr>
            <a:normAutofit fontScale="85000" lnSpcReduction="10000"/>
          </a:bodyPr>
          <a:lstStyle/>
          <a:p>
            <a:r>
              <a:rPr lang="en-US" sz="1800" dirty="0"/>
              <a:t>Primary endpoint: OS</a:t>
            </a:r>
          </a:p>
          <a:p>
            <a:r>
              <a:rPr lang="en-US" sz="1800" dirty="0"/>
              <a:t>Secondary endpoints: PFS, ORR</a:t>
            </a:r>
          </a:p>
          <a:p>
            <a:r>
              <a:rPr lang="en-US" sz="1800" dirty="0"/>
              <a:t>Exploratory endpoints: QOL, biomarker analyses</a:t>
            </a:r>
          </a:p>
          <a:p>
            <a:endParaRPr lang="en-US" sz="1800" dirty="0"/>
          </a:p>
        </p:txBody>
      </p:sp>
      <p:sp>
        <p:nvSpPr>
          <p:cNvPr id="13" name="Content Placeholder 12">
            <a:extLst>
              <a:ext uri="{FF2B5EF4-FFF2-40B4-BE49-F238E27FC236}">
                <a16:creationId xmlns:a16="http://schemas.microsoft.com/office/drawing/2014/main" id="{94D2F662-4829-F889-34D6-4025A67C8676}"/>
              </a:ext>
            </a:extLst>
          </p:cNvPr>
          <p:cNvSpPr>
            <a:spLocks noGrp="1"/>
          </p:cNvSpPr>
          <p:nvPr>
            <p:ph sz="quarter" idx="15"/>
          </p:nvPr>
        </p:nvSpPr>
        <p:spPr>
          <a:xfrm>
            <a:off x="620713" y="6356350"/>
            <a:ext cx="10179050" cy="365125"/>
          </a:xfrm>
        </p:spPr>
        <p:txBody>
          <a:bodyPr anchor="b" anchorCtr="0"/>
          <a:lstStyle/>
          <a:p>
            <a:r>
              <a:rPr lang="en-GB" dirty="0">
                <a:solidFill>
                  <a:schemeClr val="tx2"/>
                </a:solidFill>
              </a:rPr>
              <a:t>5-FU, fluorouracil; AE, adverse event; CT, computed tomography; ECOG PS, Eastern Cooperative Oncology Group performance status; </a:t>
            </a:r>
            <a:r>
              <a:rPr lang="en-GB" sz="1200" dirty="0">
                <a:solidFill>
                  <a:schemeClr val="tx2"/>
                </a:solidFill>
              </a:rPr>
              <a:t>FOLFIRINOX, folinic acid (leucovorin calcium), fluorouracil, irinotecan, and oxaliplatin; </a:t>
            </a:r>
            <a:r>
              <a:rPr lang="en-GB" dirty="0">
                <a:solidFill>
                  <a:schemeClr val="tx2"/>
                </a:solidFill>
              </a:rPr>
              <a:t>GEM, gemcitabine; LV, </a:t>
            </a:r>
            <a:r>
              <a:rPr kumimoji="0" lang="en-GB" altLang="en-US" sz="1200" b="0" i="0" u="none" strike="noStrike" cap="none" normalizeH="0" baseline="0" dirty="0">
                <a:ln>
                  <a:noFill/>
                </a:ln>
                <a:solidFill>
                  <a:schemeClr val="tx2"/>
                </a:solidFill>
                <a:effectLst/>
              </a:rPr>
              <a:t>leucovorin calcium (folinic acid)</a:t>
            </a:r>
            <a:r>
              <a:rPr lang="en-GB" dirty="0">
                <a:solidFill>
                  <a:schemeClr val="tx2"/>
                </a:solidFill>
              </a:rPr>
              <a:t>; MedDRA, Medical Dictionary for Regulatory Activities; MRI magnetic resonance imaging;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 N</a:t>
            </a:r>
            <a:r>
              <a:rPr lang="en-GB" dirty="0">
                <a:solidFill>
                  <a:schemeClr val="tx2"/>
                </a:solidFill>
              </a:rPr>
              <a:t>CI-CTCAE, National Cancer Institute Common Terminology Criteria for Adverse Events; ORR, objective response rate; OS, overall survival; PDAC, pancreatic ductal adenocarcinoma; PFS, progression-free survival; QoL, quality of life; R, randomisation; RECIST, Response Evaluation Criteria in Solid Tumours</a:t>
            </a:r>
          </a:p>
          <a:p>
            <a:r>
              <a:rPr lang="en-GB" dirty="0">
                <a:solidFill>
                  <a:schemeClr val="tx2"/>
                </a:solidFill>
              </a:rPr>
              <a:t>O’Reilly E, et al. J. Clin Oncol. 2023;41;16_suppl:4006 (ASCO 2023 oral presentation); Jung K, et al. </a:t>
            </a:r>
            <a:r>
              <a:rPr lang="en-GB" dirty="0" err="1">
                <a:solidFill>
                  <a:schemeClr val="tx2"/>
                </a:solidFill>
              </a:rPr>
              <a:t>Ther</a:t>
            </a:r>
            <a:r>
              <a:rPr lang="en-GB" dirty="0">
                <a:solidFill>
                  <a:schemeClr val="tx2"/>
                </a:solidFill>
              </a:rPr>
              <a:t> Adv Med Oncol 2023; 15: 1-15</a:t>
            </a:r>
            <a:endParaRPr lang="en-US" dirty="0">
              <a:solidFill>
                <a:schemeClr val="tx2"/>
              </a:solidFill>
            </a:endParaRPr>
          </a:p>
        </p:txBody>
      </p:sp>
      <p:sp>
        <p:nvSpPr>
          <p:cNvPr id="4" name="Slide Number Placeholder 3">
            <a:extLst>
              <a:ext uri="{FF2B5EF4-FFF2-40B4-BE49-F238E27FC236}">
                <a16:creationId xmlns:a16="http://schemas.microsoft.com/office/drawing/2014/main" id="{CB9CA130-708E-AD61-8354-3F58E6F7F04A}"/>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21</a:t>
            </a:fld>
            <a:endParaRPr lang="en-US"/>
          </a:p>
        </p:txBody>
      </p:sp>
      <p:sp>
        <p:nvSpPr>
          <p:cNvPr id="9" name="TextBox 8">
            <a:extLst>
              <a:ext uri="{FF2B5EF4-FFF2-40B4-BE49-F238E27FC236}">
                <a16:creationId xmlns:a16="http://schemas.microsoft.com/office/drawing/2014/main" id="{1047A716-3653-12B8-716A-BD46CA764DCA}"/>
              </a:ext>
            </a:extLst>
          </p:cNvPr>
          <p:cNvSpPr txBox="1"/>
          <p:nvPr/>
        </p:nvSpPr>
        <p:spPr>
          <a:xfrm>
            <a:off x="620713" y="4613837"/>
            <a:ext cx="9937104" cy="553998"/>
          </a:xfrm>
          <a:prstGeom prst="rect">
            <a:avLst/>
          </a:prstGeom>
          <a:noFill/>
        </p:spPr>
        <p:txBody>
          <a:bodyPr wrap="square" lIns="0" rtlCol="0">
            <a:spAutoFit/>
          </a:bodyPr>
          <a:lstStyle/>
          <a:p>
            <a:r>
              <a:rPr lang="en-GB" sz="1000" baseline="30000" dirty="0">
                <a:latin typeface="Arial" panose="020B0604020202020204" pitchFamily="34" charset="0"/>
                <a:ea typeface="Aileron" charset="0"/>
                <a:cs typeface="Arial" panose="020B0604020202020204" pitchFamily="34" charset="0"/>
              </a:rPr>
              <a:t>a </a:t>
            </a:r>
            <a:r>
              <a:rPr lang="en-GB" sz="1000" dirty="0">
                <a:latin typeface="Arial" panose="020B0604020202020204" pitchFamily="34" charset="0"/>
                <a:ea typeface="Aileron" charset="0"/>
                <a:cs typeface="Arial" panose="020B0604020202020204" pitchFamily="34" charset="0"/>
              </a:rPr>
              <a:t>Dose expressed as irinotecan free base equivalent; </a:t>
            </a:r>
            <a:r>
              <a:rPr lang="en-GB" sz="1000" baseline="30000" dirty="0">
                <a:latin typeface="Arial" panose="020B0604020202020204" pitchFamily="34" charset="0"/>
                <a:ea typeface="Aileron" charset="0"/>
                <a:cs typeface="Arial" panose="020B0604020202020204" pitchFamily="34" charset="0"/>
              </a:rPr>
              <a:t>b </a:t>
            </a:r>
            <a:r>
              <a:rPr lang="en-GB" sz="1000" dirty="0">
                <a:latin typeface="Arial" panose="020B0604020202020204" pitchFamily="34" charset="0"/>
                <a:ea typeface="Aileron" charset="0"/>
                <a:cs typeface="Arial" panose="020B0604020202020204" pitchFamily="34" charset="0"/>
              </a:rPr>
              <a:t>Administered sequentially as a continuous infusion over 46 hours beginning on days 1 and 15 of a 28-day cycle (dose delays and oxaliplatin discontinuation were permitted); </a:t>
            </a:r>
            <a:r>
              <a:rPr lang="en-GB" sz="1000" baseline="30000" dirty="0">
                <a:latin typeface="Arial" panose="020B0604020202020204" pitchFamily="34" charset="0"/>
                <a:ea typeface="Aileron" charset="0"/>
                <a:cs typeface="Arial" panose="020B0604020202020204" pitchFamily="34" charset="0"/>
              </a:rPr>
              <a:t>c </a:t>
            </a:r>
            <a:r>
              <a:rPr lang="en-GB" sz="1000" dirty="0">
                <a:latin typeface="Arial" panose="020B0604020202020204" pitchFamily="34" charset="0"/>
                <a:ea typeface="Aileron" charset="0"/>
                <a:cs typeface="Arial" panose="020B0604020202020204" pitchFamily="34" charset="0"/>
              </a:rPr>
              <a:t>Until progressive disease; </a:t>
            </a:r>
            <a:r>
              <a:rPr lang="en-GB" sz="1000" baseline="30000" dirty="0">
                <a:latin typeface="Arial" panose="020B0604020202020204" pitchFamily="34" charset="0"/>
                <a:ea typeface="Aileron" charset="0"/>
                <a:cs typeface="Arial" panose="020B0604020202020204" pitchFamily="34" charset="0"/>
              </a:rPr>
              <a:t>d </a:t>
            </a:r>
            <a:r>
              <a:rPr lang="en-GB" sz="1000" dirty="0">
                <a:latin typeface="Arial" panose="020B0604020202020204" pitchFamily="34" charset="0"/>
                <a:ea typeface="Aileron" charset="0"/>
                <a:cs typeface="Arial" panose="020B0604020202020204" pitchFamily="34" charset="0"/>
              </a:rPr>
              <a:t>The study was completed once all patients had discontinued the study treatment and at least 543 events had occurred in randomised patients</a:t>
            </a:r>
          </a:p>
        </p:txBody>
      </p:sp>
      <p:cxnSp>
        <p:nvCxnSpPr>
          <p:cNvPr id="24" name="Straight Connector 23">
            <a:extLst>
              <a:ext uri="{FF2B5EF4-FFF2-40B4-BE49-F238E27FC236}">
                <a16:creationId xmlns:a16="http://schemas.microsoft.com/office/drawing/2014/main" id="{F80C09A1-0921-BE1A-880D-2C2CB0CECB4F}"/>
              </a:ext>
            </a:extLst>
          </p:cNvPr>
          <p:cNvCxnSpPr>
            <a:cxnSpLocks/>
          </p:cNvCxnSpPr>
          <p:nvPr/>
        </p:nvCxnSpPr>
        <p:spPr>
          <a:xfrm>
            <a:off x="4207183" y="3049893"/>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97CF498-1D21-F64A-192E-D509436D9D5F}"/>
              </a:ext>
            </a:extLst>
          </p:cNvPr>
          <p:cNvCxnSpPr>
            <a:cxnSpLocks/>
          </p:cNvCxnSpPr>
          <p:nvPr/>
        </p:nvCxnSpPr>
        <p:spPr>
          <a:xfrm>
            <a:off x="3041104" y="3492941"/>
            <a:ext cx="1166079"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BC09017F-7C52-6886-D1C8-F8EA35C0EC80}"/>
              </a:ext>
            </a:extLst>
          </p:cNvPr>
          <p:cNvSpPr/>
          <p:nvPr/>
        </p:nvSpPr>
        <p:spPr>
          <a:xfrm>
            <a:off x="4448488" y="2564903"/>
            <a:ext cx="2376000" cy="969981"/>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NALIRIFOX</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Liposomal irinotecan </a:t>
            </a:r>
            <a:r>
              <a:rPr lang="en-GB" sz="1000" dirty="0">
                <a:solidFill>
                  <a:schemeClr val="bg1"/>
                </a:solidFill>
                <a:latin typeface="Arial" panose="020B0604020202020204" pitchFamily="34" charset="0"/>
                <a:cs typeface="Arial" panose="020B0604020202020204" pitchFamily="34" charset="0"/>
              </a:rPr>
              <a:t>50 mg/m</a:t>
            </a:r>
            <a:r>
              <a:rPr lang="en-GB" sz="1000" baseline="30000" dirty="0">
                <a:solidFill>
                  <a:schemeClr val="bg1"/>
                </a:solidFill>
                <a:latin typeface="Arial" panose="020B0604020202020204" pitchFamily="34" charset="0"/>
                <a:cs typeface="Arial" panose="020B0604020202020204" pitchFamily="34" charset="0"/>
              </a:rPr>
              <a:t>2a</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+ 5-FU </a:t>
            </a:r>
            <a:r>
              <a:rPr lang="en-GB" sz="1000" dirty="0">
                <a:solidFill>
                  <a:schemeClr val="bg1"/>
                </a:solidFill>
                <a:latin typeface="Arial" panose="020B0604020202020204" pitchFamily="34" charset="0"/>
                <a:cs typeface="Arial" panose="020B0604020202020204" pitchFamily="34" charset="0"/>
              </a:rPr>
              <a:t>2400 mg/m</a:t>
            </a:r>
            <a:r>
              <a:rPr lang="en-GB" sz="1000" baseline="30000" dirty="0">
                <a:solidFill>
                  <a:schemeClr val="bg1"/>
                </a:solidFill>
                <a:latin typeface="Arial" panose="020B0604020202020204" pitchFamily="34" charset="0"/>
                <a:cs typeface="Arial" panose="020B0604020202020204" pitchFamily="34" charset="0"/>
              </a:rPr>
              <a:t>2</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 LV </a:t>
            </a:r>
            <a:r>
              <a:rPr lang="en-GB" sz="1000" dirty="0">
                <a:solidFill>
                  <a:schemeClr val="bg1"/>
                </a:solidFill>
                <a:latin typeface="Arial" panose="020B0604020202020204" pitchFamily="34" charset="0"/>
                <a:cs typeface="Arial" panose="020B0604020202020204" pitchFamily="34" charset="0"/>
              </a:rPr>
              <a:t>400 mg/m</a:t>
            </a:r>
            <a:r>
              <a:rPr lang="en-GB" sz="1000" baseline="30000" dirty="0">
                <a:solidFill>
                  <a:schemeClr val="bg1"/>
                </a:solidFill>
                <a:latin typeface="Arial" panose="020B0604020202020204" pitchFamily="34" charset="0"/>
                <a:cs typeface="Arial" panose="020B0604020202020204" pitchFamily="34" charset="0"/>
              </a:rPr>
              <a:t>2</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 oxaliplatin 60 mg/m</a:t>
            </a:r>
            <a:r>
              <a:rPr lang="en-GB" sz="1000" b="1" baseline="30000" dirty="0">
                <a:solidFill>
                  <a:schemeClr val="bg1"/>
                </a:solidFill>
                <a:latin typeface="Arial" panose="020B0604020202020204" pitchFamily="34" charset="0"/>
                <a:cs typeface="Arial" panose="020B0604020202020204" pitchFamily="34" charset="0"/>
              </a:rPr>
              <a:t>2</a:t>
            </a:r>
          </a:p>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Days 1 and 15 of a 28-day </a:t>
            </a:r>
            <a:r>
              <a:rPr lang="en-GB" sz="1000" dirty="0" err="1">
                <a:solidFill>
                  <a:schemeClr val="bg1"/>
                </a:solidFill>
                <a:latin typeface="Arial" panose="020B0604020202020204" pitchFamily="34" charset="0"/>
                <a:cs typeface="Arial" panose="020B0604020202020204" pitchFamily="34" charset="0"/>
              </a:rPr>
              <a:t>cycle</a:t>
            </a:r>
            <a:r>
              <a:rPr lang="en-GB" sz="1000" baseline="30000" dirty="0" err="1">
                <a:solidFill>
                  <a:schemeClr val="bg1"/>
                </a:solidFill>
                <a:latin typeface="Arial" panose="020B0604020202020204" pitchFamily="34" charset="0"/>
                <a:cs typeface="Arial" panose="020B0604020202020204" pitchFamily="34" charset="0"/>
              </a:rPr>
              <a:t>b</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25972A2-25F9-71D9-6D30-2F3E619269B6}"/>
              </a:ext>
            </a:extLst>
          </p:cNvPr>
          <p:cNvCxnSpPr>
            <a:cxnSpLocks/>
          </p:cNvCxnSpPr>
          <p:nvPr/>
        </p:nvCxnSpPr>
        <p:spPr>
          <a:xfrm>
            <a:off x="4207183" y="393599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9D29F90-7B83-8B07-DF39-E07DE05609A6}"/>
              </a:ext>
            </a:extLst>
          </p:cNvPr>
          <p:cNvSpPr txBox="1"/>
          <p:nvPr/>
        </p:nvSpPr>
        <p:spPr>
          <a:xfrm>
            <a:off x="3205192" y="3775526"/>
            <a:ext cx="1253434" cy="692497"/>
          </a:xfrm>
          <a:prstGeom prst="rect">
            <a:avLst/>
          </a:prstGeom>
          <a:noFill/>
        </p:spPr>
        <p:txBody>
          <a:bodyPr wrap="square" lIns="0" tIns="0" rIns="0" bIns="0" rtlCol="0">
            <a:spAutoFit/>
          </a:bodyPr>
          <a:lstStyle/>
          <a:p>
            <a:pPr>
              <a:spcAft>
                <a:spcPts val="200"/>
              </a:spcAft>
              <a:buClr>
                <a:schemeClr val="accent1"/>
              </a:buClr>
            </a:pPr>
            <a:r>
              <a:rPr lang="en-GB" sz="1000" b="1" dirty="0">
                <a:latin typeface="Arial" panose="020B0604020202020204" pitchFamily="34" charset="0"/>
                <a:cs typeface="Arial" panose="020B0604020202020204" pitchFamily="34" charset="0"/>
              </a:rPr>
              <a:t>Stratification</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0/1</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Region</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Liver metastases</a:t>
            </a:r>
          </a:p>
        </p:txBody>
      </p:sp>
      <p:sp>
        <p:nvSpPr>
          <p:cNvPr id="29" name="Rounded Rectangle 28">
            <a:extLst>
              <a:ext uri="{FF2B5EF4-FFF2-40B4-BE49-F238E27FC236}">
                <a16:creationId xmlns:a16="http://schemas.microsoft.com/office/drawing/2014/main" id="{3ECFBD1F-93F4-5478-D3E8-4C9565EC7F63}"/>
              </a:ext>
            </a:extLst>
          </p:cNvPr>
          <p:cNvSpPr/>
          <p:nvPr/>
        </p:nvSpPr>
        <p:spPr>
          <a:xfrm>
            <a:off x="4448488" y="3609193"/>
            <a:ext cx="2376000" cy="900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dirty="0">
                <a:solidFill>
                  <a:schemeClr val="bg1"/>
                </a:solidFill>
                <a:latin typeface="Arial" panose="020B0604020202020204" pitchFamily="34" charset="0"/>
                <a:cs typeface="Arial" panose="020B0604020202020204" pitchFamily="34" charset="0"/>
              </a:rPr>
              <a:t>GEM + </a:t>
            </a:r>
            <a:r>
              <a:rPr lang="en-GB" sz="1200" b="1" dirty="0" err="1">
                <a:solidFill>
                  <a:schemeClr val="bg1"/>
                </a:solidFill>
                <a:latin typeface="Arial" panose="020B0604020202020204" pitchFamily="34" charset="0"/>
                <a:cs typeface="Arial" panose="020B0604020202020204" pitchFamily="34" charset="0"/>
              </a:rPr>
              <a:t>NabP</a:t>
            </a:r>
            <a:endParaRPr lang="en-GB" sz="1200" b="1" dirty="0">
              <a:solidFill>
                <a:schemeClr val="bg1"/>
              </a:solidFill>
              <a:latin typeface="Arial" panose="020B0604020202020204" pitchFamily="34" charset="0"/>
              <a:cs typeface="Arial" panose="020B0604020202020204" pitchFamily="34" charset="0"/>
            </a:endParaRPr>
          </a:p>
          <a:p>
            <a:pPr algn="ctr">
              <a:buClr>
                <a:schemeClr val="accent1"/>
              </a:buClr>
            </a:pPr>
            <a:r>
              <a:rPr lang="en-GB" sz="1000" b="1" dirty="0">
                <a:solidFill>
                  <a:schemeClr val="bg1"/>
                </a:solidFill>
                <a:latin typeface="Arial" panose="020B0604020202020204" pitchFamily="34" charset="0"/>
                <a:cs typeface="Arial" panose="020B0604020202020204" pitchFamily="34" charset="0"/>
              </a:rPr>
              <a:t>GEM </a:t>
            </a:r>
            <a:r>
              <a:rPr lang="en-GB" sz="1000" dirty="0">
                <a:solidFill>
                  <a:schemeClr val="bg1"/>
                </a:solidFill>
                <a:latin typeface="Arial" panose="020B0604020202020204" pitchFamily="34" charset="0"/>
                <a:cs typeface="Arial" panose="020B0604020202020204" pitchFamily="34" charset="0"/>
              </a:rPr>
              <a:t>1000 mg/m</a:t>
            </a:r>
            <a:r>
              <a:rPr lang="en-GB" sz="1000" baseline="30000" dirty="0">
                <a:solidFill>
                  <a:schemeClr val="bg1"/>
                </a:solidFill>
                <a:latin typeface="Arial" panose="020B0604020202020204" pitchFamily="34" charset="0"/>
                <a:cs typeface="Arial" panose="020B0604020202020204" pitchFamily="34" charset="0"/>
              </a:rPr>
              <a:t>2</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 </a:t>
            </a:r>
            <a:r>
              <a:rPr lang="en-GB" sz="1000" b="1" dirty="0" err="1">
                <a:solidFill>
                  <a:schemeClr val="bg1"/>
                </a:solidFill>
                <a:latin typeface="Arial" panose="020B0604020202020204" pitchFamily="34" charset="0"/>
                <a:cs typeface="Arial" panose="020B0604020202020204" pitchFamily="34" charset="0"/>
              </a:rPr>
              <a:t>NabP</a:t>
            </a:r>
            <a:r>
              <a:rPr lang="en-GB" sz="1000" b="1" dirty="0">
                <a:solidFill>
                  <a:schemeClr val="bg1"/>
                </a:solidFill>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125 mg/m</a:t>
            </a:r>
            <a:r>
              <a:rPr lang="en-GB" sz="1000" baseline="30000" dirty="0">
                <a:solidFill>
                  <a:schemeClr val="bg1"/>
                </a:solidFill>
                <a:latin typeface="Arial" panose="020B0604020202020204" pitchFamily="34" charset="0"/>
                <a:cs typeface="Arial" panose="020B0604020202020204" pitchFamily="34" charset="0"/>
              </a:rPr>
              <a:t>2</a:t>
            </a:r>
          </a:p>
          <a:p>
            <a:pPr algn="ctr">
              <a:buClr>
                <a:schemeClr val="accent1"/>
              </a:buClr>
            </a:pPr>
            <a:r>
              <a:rPr lang="en-GB" sz="1000" dirty="0">
                <a:solidFill>
                  <a:schemeClr val="bg1"/>
                </a:solidFill>
                <a:latin typeface="Arial" panose="020B0604020202020204" pitchFamily="34" charset="0"/>
                <a:cs typeface="Arial" panose="020B0604020202020204" pitchFamily="34" charset="0"/>
              </a:rPr>
              <a:t>Days 1, 8 and 15 of a 28-day cycle</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3DCE1BE0-66E8-87A1-D94D-023F68A2A542}"/>
              </a:ext>
            </a:extLst>
          </p:cNvPr>
          <p:cNvCxnSpPr>
            <a:cxnSpLocks/>
          </p:cNvCxnSpPr>
          <p:nvPr/>
        </p:nvCxnSpPr>
        <p:spPr>
          <a:xfrm flipV="1">
            <a:off x="4207183" y="3033623"/>
            <a:ext cx="0" cy="9130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68A2C329-7200-E944-3137-A2DA85C047C9}"/>
              </a:ext>
            </a:extLst>
          </p:cNvPr>
          <p:cNvSpPr/>
          <p:nvPr/>
        </p:nvSpPr>
        <p:spPr>
          <a:xfrm>
            <a:off x="3438210" y="3247810"/>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latin typeface="Arial" panose="020B0604020202020204" pitchFamily="34" charset="0"/>
                <a:cs typeface="Arial" panose="020B0604020202020204" pitchFamily="34" charset="0"/>
              </a:rPr>
              <a:t>R</a:t>
            </a:r>
            <a:br>
              <a:rPr lang="en-US"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1:1</a:t>
            </a:r>
          </a:p>
        </p:txBody>
      </p:sp>
      <p:sp>
        <p:nvSpPr>
          <p:cNvPr id="33" name="Rounded Rectangle 32">
            <a:extLst>
              <a:ext uri="{FF2B5EF4-FFF2-40B4-BE49-F238E27FC236}">
                <a16:creationId xmlns:a16="http://schemas.microsoft.com/office/drawing/2014/main" id="{340B987D-0858-985F-8AF6-B48CEFC35DC0}"/>
              </a:ext>
            </a:extLst>
          </p:cNvPr>
          <p:cNvSpPr/>
          <p:nvPr/>
        </p:nvSpPr>
        <p:spPr>
          <a:xfrm>
            <a:off x="620712" y="2564902"/>
            <a:ext cx="2484000" cy="19080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inclusion criteria</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Aged ≥18 years</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Confirmed PDAC not previously treated in the metastatic setting</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Metastatic disease diagnosed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≤6 weeks prior to screening</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≥1 metastatic lesions measurable by CT/MRI according to RECIST v1.1</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or 1</a:t>
            </a:r>
          </a:p>
        </p:txBody>
      </p:sp>
      <p:sp>
        <p:nvSpPr>
          <p:cNvPr id="34" name="Pentagon 33">
            <a:extLst>
              <a:ext uri="{FF2B5EF4-FFF2-40B4-BE49-F238E27FC236}">
                <a16:creationId xmlns:a16="http://schemas.microsoft.com/office/drawing/2014/main" id="{41F1E428-B741-A689-6926-9EE1792ADEE8}"/>
              </a:ext>
            </a:extLst>
          </p:cNvPr>
          <p:cNvSpPr/>
          <p:nvPr/>
        </p:nvSpPr>
        <p:spPr>
          <a:xfrm>
            <a:off x="7004424" y="2564903"/>
            <a:ext cx="2304255" cy="1837373"/>
          </a:xfrm>
          <a:prstGeom prst="homePlate">
            <a:avLst>
              <a:gd name="adj" fmla="val 20392"/>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Tumour assessment every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8 weeks per RECIST v1.1</a:t>
            </a:r>
            <a:r>
              <a:rPr lang="en-GB" sz="1000" baseline="30000" dirty="0">
                <a:solidFill>
                  <a:schemeClr val="tx1"/>
                </a:solidFill>
                <a:latin typeface="Arial" panose="020B0604020202020204" pitchFamily="34" charset="0"/>
                <a:cs typeface="Arial" panose="020B0604020202020204" pitchFamily="34" charset="0"/>
              </a:rPr>
              <a:t>c</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Treatment until disease progression, unacceptable toxicity or study withdrawal</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AEs recorded and coded using MedDRA (v24.0); severity graded by NCI-CTCAE (v5.0)</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Follow-up every 8 weeks until death or study </a:t>
            </a:r>
            <a:r>
              <a:rPr lang="en-GB" sz="1000" dirty="0" err="1">
                <a:solidFill>
                  <a:schemeClr val="tx1"/>
                </a:solidFill>
                <a:latin typeface="Arial" panose="020B0604020202020204" pitchFamily="34" charset="0"/>
                <a:cs typeface="Arial" panose="020B0604020202020204" pitchFamily="34" charset="0"/>
              </a:rPr>
              <a:t>end</a:t>
            </a:r>
            <a:r>
              <a:rPr lang="en-GB" sz="1000" baseline="30000" dirty="0" err="1">
                <a:solidFill>
                  <a:schemeClr val="tx1"/>
                </a:solidFill>
                <a:latin typeface="Arial" panose="020B0604020202020204" pitchFamily="34" charset="0"/>
                <a:cs typeface="Arial" panose="020B0604020202020204" pitchFamily="34" charset="0"/>
              </a:rPr>
              <a:t>d</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C499193-EA82-CFE2-AD6C-48CE9F750858}"/>
              </a:ext>
            </a:extLst>
          </p:cNvPr>
          <p:cNvSpPr/>
          <p:nvPr/>
        </p:nvSpPr>
        <p:spPr>
          <a:xfrm>
            <a:off x="6744072" y="1873889"/>
            <a:ext cx="1944216" cy="553998"/>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Lower dose of oxaliplatin and liposomal irinotecan than FOLFIRINOX</a:t>
            </a:r>
          </a:p>
        </p:txBody>
      </p:sp>
      <p:cxnSp>
        <p:nvCxnSpPr>
          <p:cNvPr id="6" name="Straight Arrow Connector 5">
            <a:extLst>
              <a:ext uri="{FF2B5EF4-FFF2-40B4-BE49-F238E27FC236}">
                <a16:creationId xmlns:a16="http://schemas.microsoft.com/office/drawing/2014/main" id="{676B0DE4-7F70-D9B5-CE3E-5FFBF180F8BD}"/>
              </a:ext>
            </a:extLst>
          </p:cNvPr>
          <p:cNvCxnSpPr>
            <a:cxnSpLocks/>
            <a:stCxn id="3" idx="1"/>
          </p:cNvCxnSpPr>
          <p:nvPr/>
        </p:nvCxnSpPr>
        <p:spPr>
          <a:xfrm flipH="1">
            <a:off x="5760600" y="2150888"/>
            <a:ext cx="983472" cy="38164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1" name="Text Placeholder 10">
            <a:extLst>
              <a:ext uri="{FF2B5EF4-FFF2-40B4-BE49-F238E27FC236}">
                <a16:creationId xmlns:a16="http://schemas.microsoft.com/office/drawing/2014/main" id="{92016915-BFEB-F981-1F76-69EE44D9EA14}"/>
              </a:ext>
            </a:extLst>
          </p:cNvPr>
          <p:cNvSpPr>
            <a:spLocks noGrp="1"/>
          </p:cNvSpPr>
          <p:nvPr>
            <p:ph type="body" idx="1"/>
          </p:nvPr>
        </p:nvSpPr>
        <p:spPr>
          <a:xfrm>
            <a:off x="609600" y="775342"/>
            <a:ext cx="10972800" cy="702470"/>
          </a:xfrm>
        </p:spPr>
        <p:txBody>
          <a:bodyPr>
            <a:noAutofit/>
          </a:bodyPr>
          <a:lstStyle/>
          <a:p>
            <a:r>
              <a:rPr lang="en-US" cap="none" spc="0" dirty="0"/>
              <a:t>A </a:t>
            </a:r>
            <a:r>
              <a:rPr lang="en-US" cap="none" spc="0" dirty="0" err="1"/>
              <a:t>randomised</a:t>
            </a:r>
            <a:r>
              <a:rPr lang="en-US" cap="none" spc="0" dirty="0"/>
              <a:t>, open-label phase 3 study of liposomal irinotecan + </a:t>
            </a:r>
            <a:br>
              <a:rPr lang="en-US" cap="none" spc="0" dirty="0"/>
            </a:br>
            <a:r>
              <a:rPr lang="en-US" cap="none" spc="0" dirty="0"/>
              <a:t>5-fluorouracil/leucovorin + oxaliplatin (NALIRIFOX) versus gemcitabine + Nab-paclitaxel in treatment-naïve patients with metastatic pancreatic ductal adenocarcinoma</a:t>
            </a:r>
            <a:endParaRPr lang="en-GB" cap="none" spc="0" dirty="0"/>
          </a:p>
        </p:txBody>
      </p:sp>
    </p:spTree>
    <p:extLst>
      <p:ext uri="{BB962C8B-B14F-4D97-AF65-F5344CB8AC3E}">
        <p14:creationId xmlns:p14="http://schemas.microsoft.com/office/powerpoint/2010/main" val="37520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D7D61-1888-DC6E-E3FB-110D38A1CE12}"/>
              </a:ext>
            </a:extLst>
          </p:cNvPr>
          <p:cNvSpPr>
            <a:spLocks noGrp="1"/>
          </p:cNvSpPr>
          <p:nvPr>
            <p:ph sz="quarter" idx="12"/>
          </p:nvPr>
        </p:nvSpPr>
        <p:spPr>
          <a:xfrm>
            <a:off x="620713" y="1605480"/>
            <a:ext cx="5475287" cy="4156527"/>
          </a:xfrm>
        </p:spPr>
        <p:txBody>
          <a:bodyPr>
            <a:normAutofit/>
          </a:bodyPr>
          <a:lstStyle/>
          <a:p>
            <a:r>
              <a:rPr lang="en-GB" sz="1800" b="1" dirty="0" err="1">
                <a:solidFill>
                  <a:schemeClr val="accent1"/>
                </a:solidFill>
              </a:rPr>
              <a:t>Nanoliposomal</a:t>
            </a:r>
            <a:r>
              <a:rPr lang="en-GB" sz="1800" b="1" dirty="0">
                <a:solidFill>
                  <a:schemeClr val="accent1"/>
                </a:solidFill>
              </a:rPr>
              <a:t> irinotecan: </a:t>
            </a:r>
            <a:r>
              <a:rPr lang="en-GB" sz="1800" dirty="0"/>
              <a:t>irinotecan encapsulated in liposome nanoparticles</a:t>
            </a:r>
            <a:r>
              <a:rPr lang="en-GB" sz="1800" baseline="30000" dirty="0"/>
              <a:t>1</a:t>
            </a:r>
            <a:r>
              <a:rPr lang="en-GB" sz="1800" dirty="0"/>
              <a:t> </a:t>
            </a:r>
          </a:p>
          <a:p>
            <a:r>
              <a:rPr lang="en-GB" sz="1800" dirty="0"/>
              <a:t>Liposome shelters irinotecan from </a:t>
            </a:r>
            <a:br>
              <a:rPr lang="en-GB" sz="1800" dirty="0"/>
            </a:br>
            <a:r>
              <a:rPr lang="en-GB" sz="1800" dirty="0"/>
              <a:t>conversion </a:t>
            </a:r>
            <a:r>
              <a:rPr lang="en-US" sz="1800" dirty="0"/>
              <a:t>to its active metabolite </a:t>
            </a:r>
            <a:br>
              <a:rPr lang="en-US" sz="1800" dirty="0"/>
            </a:br>
            <a:r>
              <a:rPr lang="en-US" sz="1800" dirty="0"/>
              <a:t>(SN-38) thereby remaining </a:t>
            </a:r>
            <a:r>
              <a:rPr lang="en-GB" sz="1800" dirty="0"/>
              <a:t>in the circulation for </a:t>
            </a:r>
            <a:r>
              <a:rPr lang="en-US" sz="1800" dirty="0"/>
              <a:t>longer than free (unencapsulated) irinotecan</a:t>
            </a:r>
            <a:r>
              <a:rPr lang="en-US" sz="1800" baseline="30000" dirty="0"/>
              <a:t>1-3</a:t>
            </a:r>
          </a:p>
          <a:p>
            <a:r>
              <a:rPr lang="en-GB" sz="1800" dirty="0"/>
              <a:t>Leads to</a:t>
            </a:r>
            <a:r>
              <a:rPr lang="en-US" sz="1800" dirty="0"/>
              <a:t> increases and prolonged </a:t>
            </a:r>
            <a:r>
              <a:rPr lang="en-US" sz="1800" dirty="0" err="1"/>
              <a:t>intratumoural</a:t>
            </a:r>
            <a:r>
              <a:rPr lang="en-US" sz="1800" dirty="0"/>
              <a:t> levels of both irinotecan and SN-38 compared with free irinotecan</a:t>
            </a:r>
            <a:r>
              <a:rPr lang="en-US" sz="1800" baseline="30000" dirty="0"/>
              <a:t>1</a:t>
            </a:r>
          </a:p>
          <a:p>
            <a:r>
              <a:rPr lang="en-US" sz="1800" dirty="0"/>
              <a:t>Median OS of 5·2 months for </a:t>
            </a:r>
            <a:r>
              <a:rPr lang="en-US" sz="1800" dirty="0" err="1"/>
              <a:t>Nal</a:t>
            </a:r>
            <a:r>
              <a:rPr lang="en-US" sz="1800" dirty="0"/>
              <a:t>-IRI in a phase 2 study of gemcitabine-refractory metastatic pancreatic cancer</a:t>
            </a:r>
            <a:r>
              <a:rPr lang="en-US" sz="1800" baseline="30000" dirty="0"/>
              <a:t>1,4</a:t>
            </a:r>
            <a:endParaRPr lang="en-GB" sz="1800" baseline="30000" dirty="0"/>
          </a:p>
        </p:txBody>
      </p:sp>
      <p:sp>
        <p:nvSpPr>
          <p:cNvPr id="2" name="Title 1">
            <a:extLst>
              <a:ext uri="{FF2B5EF4-FFF2-40B4-BE49-F238E27FC236}">
                <a16:creationId xmlns:a16="http://schemas.microsoft.com/office/drawing/2014/main" id="{012C7669-4E36-F2F3-44C2-7E4A147F6F95}"/>
              </a:ext>
            </a:extLst>
          </p:cNvPr>
          <p:cNvSpPr>
            <a:spLocks noGrp="1"/>
          </p:cNvSpPr>
          <p:nvPr>
            <p:ph type="title"/>
          </p:nvPr>
        </p:nvSpPr>
        <p:spPr>
          <a:xfrm>
            <a:off x="619201" y="259200"/>
            <a:ext cx="10963199" cy="864000"/>
          </a:xfrm>
        </p:spPr>
        <p:txBody>
          <a:bodyPr/>
          <a:lstStyle/>
          <a:p>
            <a:r>
              <a:rPr lang="en-GB" dirty="0"/>
              <a:t>How is </a:t>
            </a:r>
            <a:r>
              <a:rPr lang="en-GB" dirty="0" err="1"/>
              <a:t>Nanoliposomal</a:t>
            </a:r>
            <a:r>
              <a:rPr lang="en-GB" dirty="0"/>
              <a:t> irinotecan (</a:t>
            </a:r>
            <a:r>
              <a:rPr lang="en-GB" cap="none" dirty="0" err="1"/>
              <a:t>Nal</a:t>
            </a:r>
            <a:r>
              <a:rPr lang="en-GB" dirty="0" err="1"/>
              <a:t>-iri</a:t>
            </a:r>
            <a:r>
              <a:rPr lang="en-GB" dirty="0"/>
              <a:t>) different to irinotecan?</a:t>
            </a:r>
          </a:p>
        </p:txBody>
      </p:sp>
      <p:sp>
        <p:nvSpPr>
          <p:cNvPr id="5" name="Slide Number Placeholder 4">
            <a:extLst>
              <a:ext uri="{FF2B5EF4-FFF2-40B4-BE49-F238E27FC236}">
                <a16:creationId xmlns:a16="http://schemas.microsoft.com/office/drawing/2014/main" id="{C4F142F7-873B-3854-8CC0-CCF1C32EBB3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4" name="Content Placeholder 3">
            <a:extLst>
              <a:ext uri="{FF2B5EF4-FFF2-40B4-BE49-F238E27FC236}">
                <a16:creationId xmlns:a16="http://schemas.microsoft.com/office/drawing/2014/main" id="{B79792A0-11BB-6E82-5D72-686C45EBBBF8}"/>
              </a:ext>
            </a:extLst>
          </p:cNvPr>
          <p:cNvSpPr>
            <a:spLocks noGrp="1"/>
          </p:cNvSpPr>
          <p:nvPr>
            <p:ph sz="quarter" idx="15"/>
          </p:nvPr>
        </p:nvSpPr>
        <p:spPr>
          <a:xfrm>
            <a:off x="620183" y="6356351"/>
            <a:ext cx="10180339" cy="365125"/>
          </a:xfrm>
        </p:spPr>
        <p:txBody>
          <a:bodyPr anchor="b" anchorCtr="0"/>
          <a:lstStyle/>
          <a:p>
            <a:r>
              <a:rPr lang="en-GB" sz="1200" dirty="0" err="1">
                <a:solidFill>
                  <a:schemeClr val="tx2"/>
                </a:solidFill>
              </a:rPr>
              <a:t>Nal</a:t>
            </a:r>
            <a:r>
              <a:rPr lang="en-GB" sz="1200" dirty="0">
                <a:solidFill>
                  <a:schemeClr val="tx2"/>
                </a:solidFill>
              </a:rPr>
              <a:t>-IRI, </a:t>
            </a:r>
            <a:r>
              <a:rPr lang="en-GB" sz="1200" dirty="0" err="1">
                <a:solidFill>
                  <a:schemeClr val="tx2"/>
                </a:solidFill>
              </a:rPr>
              <a:t>nanoliposomal</a:t>
            </a:r>
            <a:r>
              <a:rPr lang="en-GB" sz="1200" dirty="0">
                <a:solidFill>
                  <a:schemeClr val="tx2"/>
                </a:solidFill>
              </a:rPr>
              <a:t> irinotecan; OS, overall survival; PEG-DSPE, polyethylene glycol-</a:t>
            </a:r>
            <a:r>
              <a:rPr lang="en-GB" sz="1200" dirty="0" err="1">
                <a:solidFill>
                  <a:schemeClr val="tx2"/>
                </a:solidFill>
              </a:rPr>
              <a:t>distearoylphosphatidylethanolamine</a:t>
            </a:r>
            <a:endParaRPr lang="en-GB" sz="1200" dirty="0">
              <a:solidFill>
                <a:schemeClr val="tx2"/>
              </a:solidFill>
            </a:endParaRPr>
          </a:p>
          <a:p>
            <a:r>
              <a:rPr lang="en-GB" dirty="0">
                <a:solidFill>
                  <a:schemeClr val="tx2"/>
                </a:solidFill>
              </a:rPr>
              <a:t>1. Wang-Gillam A, et al. Lancet 2016;387:545-57; 2. Kalra AV, et al. Cancer Res. 2014;74:7003-13; 3. Roy AC, et al. Ann Oncol. 2013;24: 1567-73; </a:t>
            </a:r>
            <a:br>
              <a:rPr lang="en-GB" dirty="0">
                <a:solidFill>
                  <a:schemeClr val="tx2"/>
                </a:solidFill>
              </a:rPr>
            </a:br>
            <a:r>
              <a:rPr lang="en-GB" dirty="0">
                <a:solidFill>
                  <a:schemeClr val="tx2"/>
                </a:solidFill>
              </a:rPr>
              <a:t>4. Ko AH, et al. Br J Cancer. 2013;109:920-25; 5. </a:t>
            </a:r>
            <a:r>
              <a:rPr lang="en-GB" sz="1200" dirty="0">
                <a:solidFill>
                  <a:schemeClr val="tx2"/>
                </a:solidFill>
              </a:rPr>
              <a:t>Image: </a:t>
            </a:r>
            <a:r>
              <a:rPr lang="en-GB" sz="1200" dirty="0" err="1">
                <a:solidFill>
                  <a:schemeClr val="tx2"/>
                </a:solidFill>
              </a:rPr>
              <a:t>Camptothecin</a:t>
            </a:r>
            <a:r>
              <a:rPr lang="en-GB" sz="1200" dirty="0">
                <a:solidFill>
                  <a:schemeClr val="tx2"/>
                </a:solidFill>
              </a:rPr>
              <a:t> &amp; Its Derivatives for Cancer Therapy | Biopharma PEG. Available at: </a:t>
            </a:r>
            <a:r>
              <a:rPr lang="en-GB" sz="1200" dirty="0">
                <a:solidFill>
                  <a:schemeClr val="tx2"/>
                </a:solidFill>
                <a:hlinkClick r:id="rId2">
                  <a:extLst>
                    <a:ext uri="{A12FA001-AC4F-418D-AE19-62706E023703}">
                      <ahyp:hlinkClr xmlns:ahyp="http://schemas.microsoft.com/office/drawing/2018/hyperlinkcolor" val="tx"/>
                    </a:ext>
                  </a:extLst>
                </a:hlinkClick>
              </a:rPr>
              <a:t>https://www.biochempeg.com/article/310.html</a:t>
            </a:r>
            <a:r>
              <a:rPr lang="en-GB" sz="1200" dirty="0">
                <a:solidFill>
                  <a:schemeClr val="tx2"/>
                </a:solidFill>
              </a:rPr>
              <a:t>. Accessed July 2024</a:t>
            </a:r>
            <a:endParaRPr lang="en-GB" dirty="0">
              <a:solidFill>
                <a:schemeClr val="tx2"/>
              </a:solidFill>
            </a:endParaRPr>
          </a:p>
        </p:txBody>
      </p:sp>
      <p:pic>
        <p:nvPicPr>
          <p:cNvPr id="2050" name="Picture 2" descr="Liposomal-irinotecan">
            <a:extLst>
              <a:ext uri="{FF2B5EF4-FFF2-40B4-BE49-F238E27FC236}">
                <a16:creationId xmlns:a16="http://schemas.microsoft.com/office/drawing/2014/main" id="{DFA423FE-294C-1B42-DF6E-ED8146F3A11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939" t="8574" r="39625"/>
          <a:stretch/>
        </p:blipFill>
        <p:spPr bwMode="auto">
          <a:xfrm>
            <a:off x="7386113" y="2255856"/>
            <a:ext cx="3137704" cy="31611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4385AE-D342-43A4-BBC6-D7B6A1FF7337}"/>
              </a:ext>
            </a:extLst>
          </p:cNvPr>
          <p:cNvSpPr txBox="1"/>
          <p:nvPr/>
        </p:nvSpPr>
        <p:spPr>
          <a:xfrm>
            <a:off x="6014612" y="2636912"/>
            <a:ext cx="1452889"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~80,000 irinotecan</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salt molecules</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01F9F67-75E3-67BB-6BB4-87B082A2272C}"/>
              </a:ext>
            </a:extLst>
          </p:cNvPr>
          <p:cNvSpPr txBox="1"/>
          <p:nvPr/>
        </p:nvSpPr>
        <p:spPr>
          <a:xfrm>
            <a:off x="6291942" y="3683744"/>
            <a:ext cx="872601"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Lipid</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membrane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BEB3423-F06E-A10F-7344-4C31AA621B2D}"/>
              </a:ext>
            </a:extLst>
          </p:cNvPr>
          <p:cNvSpPr txBox="1"/>
          <p:nvPr/>
        </p:nvSpPr>
        <p:spPr>
          <a:xfrm>
            <a:off x="6359488" y="4842708"/>
            <a:ext cx="1206026" cy="472813"/>
          </a:xfrm>
          <a:prstGeom prst="rect">
            <a:avLst/>
          </a:prstGeom>
          <a:solidFill>
            <a:schemeClr val="bg1"/>
          </a:solidFill>
        </p:spPr>
        <p:txBody>
          <a:bodyPr wrap="none" lIns="36000" tIns="36000" rIns="36000" bIns="3600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Internal</a:t>
            </a:r>
            <a:br>
              <a:rPr lang="en-GB" sz="1300" dirty="0">
                <a:solidFill>
                  <a:srgbClr val="211D1E"/>
                </a:solidFill>
                <a:effectLst/>
                <a:latin typeface="Arial" panose="020B0604020202020204" pitchFamily="34" charset="0"/>
                <a:cs typeface="Arial" panose="020B0604020202020204" pitchFamily="34" charset="0"/>
              </a:rPr>
            </a:br>
            <a:r>
              <a:rPr lang="en-GB" sz="1300" dirty="0">
                <a:solidFill>
                  <a:srgbClr val="211D1E"/>
                </a:solidFill>
                <a:effectLst/>
                <a:latin typeface="Arial" panose="020B0604020202020204" pitchFamily="34" charset="0"/>
                <a:cs typeface="Arial" panose="020B0604020202020204" pitchFamily="34" charset="0"/>
              </a:rPr>
              <a:t>aqueous space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CEB1338-8E1E-C78F-7AC6-779B0F318EA5}"/>
              </a:ext>
            </a:extLst>
          </p:cNvPr>
          <p:cNvSpPr txBox="1"/>
          <p:nvPr/>
        </p:nvSpPr>
        <p:spPr>
          <a:xfrm>
            <a:off x="10056440" y="2055801"/>
            <a:ext cx="859211" cy="200055"/>
          </a:xfrm>
          <a:prstGeom prst="rect">
            <a:avLst/>
          </a:prstGeom>
          <a:noFill/>
        </p:spPr>
        <p:txBody>
          <a:bodyPr wrap="none" lIns="0" tIns="0" rIns="0" bIns="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PEG-DSPE</a:t>
            </a:r>
            <a:endParaRPr lang="en-GB" sz="1300" dirty="0">
              <a:solidFill>
                <a:schemeClr val="accent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5131F20-3B72-236C-91BF-B61C36A07453}"/>
              </a:ext>
            </a:extLst>
          </p:cNvPr>
          <p:cNvSpPr txBox="1"/>
          <p:nvPr/>
        </p:nvSpPr>
        <p:spPr>
          <a:xfrm>
            <a:off x="10830505" y="3802247"/>
            <a:ext cx="596766" cy="200055"/>
          </a:xfrm>
          <a:prstGeom prst="rect">
            <a:avLst/>
          </a:prstGeom>
          <a:solidFill>
            <a:schemeClr val="bg1"/>
          </a:solidFill>
        </p:spPr>
        <p:txBody>
          <a:bodyPr wrap="none" lIns="0" tIns="0" rIns="0" bIns="0" rtlCol="0">
            <a:spAutoFit/>
          </a:bodyPr>
          <a:lstStyle/>
          <a:p>
            <a:pPr algn="r"/>
            <a:r>
              <a:rPr lang="en-GB" sz="1300" dirty="0">
                <a:solidFill>
                  <a:srgbClr val="211D1E"/>
                </a:solidFill>
                <a:effectLst/>
                <a:latin typeface="Arial" panose="020B0604020202020204" pitchFamily="34" charset="0"/>
                <a:cs typeface="Arial" panose="020B0604020202020204" pitchFamily="34" charset="0"/>
              </a:rPr>
              <a:t>~110nm</a:t>
            </a:r>
            <a:endParaRPr lang="en-GB" sz="1300" dirty="0">
              <a:solidFill>
                <a:schemeClr val="accent1"/>
              </a:solidFill>
              <a:effectLst/>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858C63B-3113-9A8F-4BBA-C6D924F0AC68}"/>
              </a:ext>
            </a:extLst>
          </p:cNvPr>
          <p:cNvCxnSpPr>
            <a:cxnSpLocks/>
          </p:cNvCxnSpPr>
          <p:nvPr/>
        </p:nvCxnSpPr>
        <p:spPr>
          <a:xfrm flipV="1">
            <a:off x="11136560" y="2420888"/>
            <a:ext cx="0" cy="1306381"/>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3BD85B9-E3E7-6F8F-3080-0FFC999A9076}"/>
              </a:ext>
            </a:extLst>
          </p:cNvPr>
          <p:cNvCxnSpPr>
            <a:cxnSpLocks/>
          </p:cNvCxnSpPr>
          <p:nvPr/>
        </p:nvCxnSpPr>
        <p:spPr>
          <a:xfrm>
            <a:off x="11136560" y="4023265"/>
            <a:ext cx="0" cy="1306381"/>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6528A78-274C-DFD2-BA77-34CDDD26ADF4}"/>
              </a:ext>
            </a:extLst>
          </p:cNvPr>
          <p:cNvCxnSpPr>
            <a:cxnSpLocks/>
          </p:cNvCxnSpPr>
          <p:nvPr/>
        </p:nvCxnSpPr>
        <p:spPr>
          <a:xfrm flipH="1">
            <a:off x="9562011" y="2222500"/>
            <a:ext cx="423364" cy="311694"/>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E1D2674-A998-EC24-73C2-7FA49EA3D25C}"/>
              </a:ext>
            </a:extLst>
          </p:cNvPr>
          <p:cNvCxnSpPr>
            <a:cxnSpLocks/>
          </p:cNvCxnSpPr>
          <p:nvPr/>
        </p:nvCxnSpPr>
        <p:spPr>
          <a:xfrm>
            <a:off x="7467600" y="2876550"/>
            <a:ext cx="514350" cy="422275"/>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DC110-F523-03CA-6600-04F49D4B5E17}"/>
              </a:ext>
            </a:extLst>
          </p:cNvPr>
          <p:cNvCxnSpPr>
            <a:cxnSpLocks/>
          </p:cNvCxnSpPr>
          <p:nvPr/>
        </p:nvCxnSpPr>
        <p:spPr>
          <a:xfrm>
            <a:off x="7164543" y="3890863"/>
            <a:ext cx="303059"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0F501F7-19D9-6858-E41B-9848A77CB012}"/>
              </a:ext>
            </a:extLst>
          </p:cNvPr>
          <p:cNvCxnSpPr>
            <a:cxnSpLocks/>
          </p:cNvCxnSpPr>
          <p:nvPr/>
        </p:nvCxnSpPr>
        <p:spPr>
          <a:xfrm flipV="1">
            <a:off x="7586818" y="4714875"/>
            <a:ext cx="385607" cy="296763"/>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461843C-DDD3-916C-4942-43F73285E04C}"/>
              </a:ext>
            </a:extLst>
          </p:cNvPr>
          <p:cNvCxnSpPr>
            <a:cxnSpLocks/>
          </p:cNvCxnSpPr>
          <p:nvPr/>
        </p:nvCxnSpPr>
        <p:spPr>
          <a:xfrm>
            <a:off x="9071720" y="2332029"/>
            <a:ext cx="2136211"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143CF4CF-87FE-2170-09BD-9018CCE4DF2B}"/>
              </a:ext>
            </a:extLst>
          </p:cNvPr>
          <p:cNvSpPr/>
          <p:nvPr/>
        </p:nvSpPr>
        <p:spPr>
          <a:xfrm>
            <a:off x="8930160" y="5373216"/>
            <a:ext cx="1656184"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3E747F0-94A6-828D-9D9F-4CA4E49B5DD1}"/>
              </a:ext>
            </a:extLst>
          </p:cNvPr>
          <p:cNvCxnSpPr>
            <a:cxnSpLocks/>
          </p:cNvCxnSpPr>
          <p:nvPr/>
        </p:nvCxnSpPr>
        <p:spPr>
          <a:xfrm>
            <a:off x="9071720" y="5404505"/>
            <a:ext cx="2136848"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1BDE394-6EBC-9B83-C531-5B982D9BF70C}"/>
              </a:ext>
            </a:extLst>
          </p:cNvPr>
          <p:cNvSpPr txBox="1"/>
          <p:nvPr/>
        </p:nvSpPr>
        <p:spPr>
          <a:xfrm>
            <a:off x="7565514" y="1268760"/>
            <a:ext cx="2856872"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Liposomal irinotecan</a:t>
            </a:r>
            <a:r>
              <a:rPr lang="en-GB" sz="2000" b="1" baseline="30000" dirty="0">
                <a:solidFill>
                  <a:schemeClr val="accent1"/>
                </a:solidFill>
                <a:latin typeface="Arial" panose="020B0604020202020204" pitchFamily="34" charset="0"/>
                <a:ea typeface="Aileron" charset="0"/>
                <a:cs typeface="Arial" panose="020B0604020202020204" pitchFamily="34" charset="0"/>
              </a:rPr>
              <a:t>5</a:t>
            </a:r>
          </a:p>
        </p:txBody>
      </p:sp>
    </p:spTree>
    <p:extLst>
      <p:ext uri="{BB962C8B-B14F-4D97-AF65-F5344CB8AC3E}">
        <p14:creationId xmlns:p14="http://schemas.microsoft.com/office/powerpoint/2010/main" val="19782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469E-0504-DBDD-744B-E1F61177D734}"/>
              </a:ext>
            </a:extLst>
          </p:cNvPr>
          <p:cNvSpPr>
            <a:spLocks noGrp="1"/>
          </p:cNvSpPr>
          <p:nvPr>
            <p:ph type="title"/>
          </p:nvPr>
        </p:nvSpPr>
        <p:spPr>
          <a:xfrm>
            <a:off x="619201" y="259200"/>
            <a:ext cx="10963199" cy="864000"/>
          </a:xfrm>
        </p:spPr>
        <p:txBody>
          <a:bodyPr/>
          <a:lstStyle/>
          <a:p>
            <a:r>
              <a:rPr lang="en-GB" dirty="0"/>
              <a:t>NAPOLI-3: baseline characteristics</a:t>
            </a:r>
          </a:p>
        </p:txBody>
      </p:sp>
      <p:sp>
        <p:nvSpPr>
          <p:cNvPr id="3" name="Slide Number Placeholder 2">
            <a:extLst>
              <a:ext uri="{FF2B5EF4-FFF2-40B4-BE49-F238E27FC236}">
                <a16:creationId xmlns:a16="http://schemas.microsoft.com/office/drawing/2014/main" id="{972F6A1C-49E7-FA24-14BC-3DE6D57DDCE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4" name="Content Placeholder 3">
            <a:extLst>
              <a:ext uri="{FF2B5EF4-FFF2-40B4-BE49-F238E27FC236}">
                <a16:creationId xmlns:a16="http://schemas.microsoft.com/office/drawing/2014/main" id="{7517E6A7-F399-AB8C-E01F-613911570F73}"/>
              </a:ext>
            </a:extLst>
          </p:cNvPr>
          <p:cNvSpPr>
            <a:spLocks noGrp="1"/>
          </p:cNvSpPr>
          <p:nvPr>
            <p:ph sz="quarter" idx="15"/>
          </p:nvPr>
        </p:nvSpPr>
        <p:spPr>
          <a:xfrm>
            <a:off x="620183" y="5877272"/>
            <a:ext cx="10180339" cy="365125"/>
          </a:xfrm>
        </p:spPr>
        <p:txBody>
          <a:bodyPr/>
          <a:lstStyle/>
          <a:p>
            <a:r>
              <a:rPr lang="en-GB" sz="1100" kern="1200" noProof="0" dirty="0">
                <a:solidFill>
                  <a:schemeClr val="tx2"/>
                </a:solidFill>
                <a:effectLst/>
                <a:latin typeface="Arial" panose="020B0604020202020204" pitchFamily="34" charset="0"/>
                <a:ea typeface="+mn-ea"/>
                <a:cs typeface="Arial" panose="020B0604020202020204" pitchFamily="34" charset="0"/>
              </a:rPr>
              <a:t>Data are based on the intention-to-treat population. </a:t>
            </a:r>
          </a:p>
          <a:p>
            <a:r>
              <a:rPr lang="en-GB" sz="1100" kern="1200" baseline="30000" noProof="0" dirty="0">
                <a:solidFill>
                  <a:schemeClr val="tx2"/>
                </a:solidFill>
                <a:effectLst/>
                <a:latin typeface="Arial" panose="020B0604020202020204" pitchFamily="34" charset="0"/>
                <a:ea typeface="+mn-ea"/>
                <a:cs typeface="Arial" panose="020B0604020202020204" pitchFamily="34" charset="0"/>
              </a:rPr>
              <a:t>a </a:t>
            </a:r>
            <a:r>
              <a:rPr lang="en-GB" sz="1100" kern="1200" noProof="0" dirty="0">
                <a:solidFill>
                  <a:schemeClr val="tx2"/>
                </a:solidFill>
                <a:effectLst/>
                <a:latin typeface="Arial" panose="020B0604020202020204" pitchFamily="34" charset="0"/>
                <a:ea typeface="+mn-ea"/>
                <a:cs typeface="Arial" panose="020B0604020202020204" pitchFamily="34" charset="0"/>
              </a:rPr>
              <a:t>One patient was considered to have an ECOG performance status score of 2 after randomisation and continued to receive treatment. </a:t>
            </a:r>
            <a:br>
              <a:rPr lang="en-GB" sz="1100" kern="1200" noProof="0" dirty="0">
                <a:solidFill>
                  <a:schemeClr val="tx2"/>
                </a:solidFill>
                <a:effectLst/>
                <a:latin typeface="Arial" panose="020B0604020202020204" pitchFamily="34" charset="0"/>
                <a:ea typeface="+mn-ea"/>
                <a:cs typeface="Arial" panose="020B0604020202020204" pitchFamily="34" charset="0"/>
              </a:rPr>
            </a:br>
            <a:r>
              <a:rPr lang="en-GB" sz="1100" kern="1200" baseline="30000" noProof="0" dirty="0">
                <a:solidFill>
                  <a:schemeClr val="tx2"/>
                </a:solidFill>
                <a:effectLst/>
                <a:latin typeface="Arial" panose="020B0604020202020204" pitchFamily="34" charset="0"/>
                <a:ea typeface="+mn-ea"/>
                <a:cs typeface="Arial" panose="020B0604020202020204" pitchFamily="34" charset="0"/>
              </a:rPr>
              <a:t>b </a:t>
            </a:r>
            <a:r>
              <a:rPr lang="en-GB" sz="1100" kern="1200" noProof="0" dirty="0">
                <a:solidFill>
                  <a:schemeClr val="tx2"/>
                </a:solidFill>
                <a:effectLst/>
                <a:latin typeface="Arial" panose="020B0604020202020204" pitchFamily="34" charset="0"/>
                <a:ea typeface="+mn-ea"/>
                <a:cs typeface="Arial" panose="020B0604020202020204" pitchFamily="34" charset="0"/>
              </a:rPr>
              <a:t>Body, tail, or unknown location. </a:t>
            </a:r>
            <a:br>
              <a:rPr lang="en-GB" sz="1100" kern="1200" noProof="0" dirty="0">
                <a:solidFill>
                  <a:schemeClr val="tx2"/>
                </a:solidFill>
                <a:effectLst/>
                <a:latin typeface="Arial" panose="020B0604020202020204" pitchFamily="34" charset="0"/>
                <a:ea typeface="+mn-ea"/>
                <a:cs typeface="Arial" panose="020B0604020202020204" pitchFamily="34" charset="0"/>
              </a:rPr>
            </a:br>
            <a:r>
              <a:rPr lang="en-GB" sz="1100" kern="1200" baseline="30000" noProof="0" dirty="0">
                <a:solidFill>
                  <a:schemeClr val="tx2"/>
                </a:solidFill>
                <a:effectLst/>
                <a:latin typeface="Arial" panose="020B0604020202020204" pitchFamily="34" charset="0"/>
                <a:ea typeface="+mn-ea"/>
                <a:cs typeface="Arial" panose="020B0604020202020204" pitchFamily="34" charset="0"/>
              </a:rPr>
              <a:t>c </a:t>
            </a:r>
            <a:r>
              <a:rPr lang="en-GB" sz="1100" kern="1200" noProof="0" dirty="0">
                <a:solidFill>
                  <a:schemeClr val="tx2"/>
                </a:solidFill>
                <a:effectLst/>
                <a:latin typeface="Arial" panose="020B0604020202020204" pitchFamily="34" charset="0"/>
                <a:ea typeface="+mn-ea"/>
                <a:cs typeface="Arial" panose="020B0604020202020204" pitchFamily="34" charset="0"/>
              </a:rPr>
              <a:t>Baseline values were missing for two patients (1%) in the NALIRIFOX arm. The upper limit of detection was 8000 U/</a:t>
            </a:r>
            <a:r>
              <a:rPr lang="en-GB" sz="1100" kern="1200" noProof="0" dirty="0" err="1">
                <a:solidFill>
                  <a:schemeClr val="tx2"/>
                </a:solidFill>
                <a:effectLst/>
                <a:latin typeface="Arial" panose="020B0604020202020204" pitchFamily="34" charset="0"/>
                <a:ea typeface="+mn-ea"/>
                <a:cs typeface="Arial" panose="020B0604020202020204" pitchFamily="34" charset="0"/>
              </a:rPr>
              <a:t>mL.</a:t>
            </a:r>
            <a:r>
              <a:rPr lang="en-GB" sz="1100" kern="1200" noProof="0" dirty="0">
                <a:solidFill>
                  <a:schemeClr val="tx2"/>
                </a:solidFill>
                <a:effectLst/>
                <a:latin typeface="Arial" panose="020B0604020202020204" pitchFamily="34" charset="0"/>
                <a:ea typeface="+mn-ea"/>
                <a:cs typeface="Arial" panose="020B0604020202020204" pitchFamily="34" charset="0"/>
              </a:rPr>
              <a:t> </a:t>
            </a:r>
          </a:p>
          <a:p>
            <a:r>
              <a:rPr lang="en-GB" sz="1100" dirty="0">
                <a:solidFill>
                  <a:schemeClr val="tx2"/>
                </a:solidFill>
              </a:rPr>
              <a:t>CA 19-9, carbohydrate antigen 19-9; ECOG, </a:t>
            </a:r>
            <a:r>
              <a:rPr lang="en-US" sz="1100" dirty="0">
                <a:solidFill>
                  <a:schemeClr val="tx2"/>
                </a:solidFill>
              </a:rPr>
              <a:t>Eastern Cooperative Oncology Group; </a:t>
            </a:r>
            <a:r>
              <a:rPr lang="en-GB" sz="1100" dirty="0">
                <a:solidFill>
                  <a:schemeClr val="tx2"/>
                </a:solidFill>
              </a:rPr>
              <a:t>GEM, gemcitabine; IQR, inter-quartile range; </a:t>
            </a:r>
            <a:r>
              <a:rPr lang="en-GB" altLang="en-US" sz="1100" dirty="0" err="1">
                <a:solidFill>
                  <a:schemeClr val="tx2"/>
                </a:solidFill>
              </a:rPr>
              <a:t>NabP</a:t>
            </a:r>
            <a:r>
              <a:rPr lang="en-GB" altLang="en-US" sz="1100" dirty="0">
                <a:solidFill>
                  <a:schemeClr val="tx2"/>
                </a:solidFill>
              </a:rPr>
              <a:t>, </a:t>
            </a:r>
            <a:r>
              <a:rPr lang="en-GB" sz="1100" dirty="0">
                <a:solidFill>
                  <a:schemeClr val="tx2"/>
                </a:solidFill>
              </a:rPr>
              <a:t>nanoparticle albumin-bound paclitaxel; </a:t>
            </a:r>
            <a:r>
              <a:rPr lang="en-GB" sz="1100" dirty="0" err="1">
                <a:solidFill>
                  <a:schemeClr val="tx2"/>
                </a:solidFill>
              </a:rPr>
              <a:t>Nal</a:t>
            </a:r>
            <a:r>
              <a:rPr lang="en-GB" sz="1100" dirty="0">
                <a:solidFill>
                  <a:schemeClr val="tx2"/>
                </a:solidFill>
              </a:rPr>
              <a:t>-IRI, </a:t>
            </a:r>
            <a:r>
              <a:rPr lang="en-GB" sz="1100" dirty="0" err="1">
                <a:solidFill>
                  <a:schemeClr val="tx2"/>
                </a:solidFill>
              </a:rPr>
              <a:t>nanoliposomal</a:t>
            </a:r>
            <a:r>
              <a:rPr lang="en-GB" sz="1100" dirty="0">
                <a:solidFill>
                  <a:schemeClr val="tx2"/>
                </a:solidFill>
              </a:rPr>
              <a:t> irinotecan; NALIRIFOX; </a:t>
            </a:r>
            <a:r>
              <a:rPr lang="en-GB" sz="1100" dirty="0" err="1">
                <a:solidFill>
                  <a:schemeClr val="tx2"/>
                </a:solidFill>
              </a:rPr>
              <a:t>Nal</a:t>
            </a:r>
            <a:r>
              <a:rPr lang="en-GB" sz="1100" dirty="0">
                <a:solidFill>
                  <a:schemeClr val="tx2"/>
                </a:solidFill>
              </a:rPr>
              <a:t>-IRI, fluorouracil/folinic acid (leucovorin calcium), and oxaliplatin; SD, standard deviation</a:t>
            </a:r>
          </a:p>
          <a:p>
            <a:r>
              <a:rPr lang="en-GB" sz="1100" dirty="0" err="1">
                <a:solidFill>
                  <a:schemeClr val="tx2"/>
                </a:solidFill>
              </a:rPr>
              <a:t>Wainberg</a:t>
            </a:r>
            <a:r>
              <a:rPr lang="en-GB" sz="1100" dirty="0">
                <a:solidFill>
                  <a:schemeClr val="tx2"/>
                </a:solidFill>
              </a:rPr>
              <a:t> Z, et al. Lancet 2023;402:1272-81</a:t>
            </a:r>
          </a:p>
        </p:txBody>
      </p:sp>
      <p:graphicFrame>
        <p:nvGraphicFramePr>
          <p:cNvPr id="14" name="Content Placeholder 13">
            <a:extLst>
              <a:ext uri="{FF2B5EF4-FFF2-40B4-BE49-F238E27FC236}">
                <a16:creationId xmlns:a16="http://schemas.microsoft.com/office/drawing/2014/main" id="{FA363572-B01A-355F-81EA-2482D19C5097}"/>
              </a:ext>
            </a:extLst>
          </p:cNvPr>
          <p:cNvGraphicFramePr>
            <a:graphicFrameLocks noGrp="1"/>
          </p:cNvGraphicFramePr>
          <p:nvPr>
            <p:ph sz="quarter" idx="12"/>
            <p:extLst>
              <p:ext uri="{D42A27DB-BD31-4B8C-83A1-F6EECF244321}">
                <p14:modId xmlns:p14="http://schemas.microsoft.com/office/powerpoint/2010/main" val="3738273077"/>
              </p:ext>
            </p:extLst>
          </p:nvPr>
        </p:nvGraphicFramePr>
        <p:xfrm>
          <a:off x="620713" y="889808"/>
          <a:ext cx="5331271" cy="4432998"/>
        </p:xfrm>
        <a:graphic>
          <a:graphicData uri="http://schemas.openxmlformats.org/drawingml/2006/table">
            <a:tbl>
              <a:tblPr firstRow="1" bandRow="1">
                <a:tableStyleId>{5C22544A-7EE6-4342-B048-85BDC9FD1C3A}</a:tableStyleId>
              </a:tblPr>
              <a:tblGrid>
                <a:gridCol w="2666975">
                  <a:extLst>
                    <a:ext uri="{9D8B030D-6E8A-4147-A177-3AD203B41FA5}">
                      <a16:colId xmlns:a16="http://schemas.microsoft.com/office/drawing/2014/main" val="3311688356"/>
                    </a:ext>
                  </a:extLst>
                </a:gridCol>
                <a:gridCol w="1332148">
                  <a:extLst>
                    <a:ext uri="{9D8B030D-6E8A-4147-A177-3AD203B41FA5}">
                      <a16:colId xmlns:a16="http://schemas.microsoft.com/office/drawing/2014/main" val="3410453332"/>
                    </a:ext>
                  </a:extLst>
                </a:gridCol>
                <a:gridCol w="1332148">
                  <a:extLst>
                    <a:ext uri="{9D8B030D-6E8A-4147-A177-3AD203B41FA5}">
                      <a16:colId xmlns:a16="http://schemas.microsoft.com/office/drawing/2014/main" val="1520809832"/>
                    </a:ext>
                  </a:extLst>
                </a:gridCol>
              </a:tblGrid>
              <a:tr h="429798">
                <a:tc>
                  <a:txBody>
                    <a:bodyPr/>
                    <a:lstStyle/>
                    <a:p>
                      <a:pPr>
                        <a:lnSpc>
                          <a:spcPct val="90000"/>
                        </a:lnSpc>
                      </a:pPr>
                      <a:endParaRPr lang="en-US" sz="1000" dirty="0">
                        <a:latin typeface="Arial" panose="020B0604020202020204" pitchFamily="34" charset="0"/>
                        <a:cs typeface="Arial" panose="020B0604020202020204" pitchFamily="34" charset="0"/>
                      </a:endParaRPr>
                    </a:p>
                  </a:txBody>
                  <a:tcPr/>
                </a:tc>
                <a:tc>
                  <a:txBody>
                    <a:bodyPr/>
                    <a:lstStyle/>
                    <a:p>
                      <a:pPr algn="ctr">
                        <a:lnSpc>
                          <a:spcPct val="90000"/>
                        </a:lnSpc>
                      </a:pPr>
                      <a:r>
                        <a:rPr lang="en-US" sz="1000" dirty="0">
                          <a:latin typeface="Arial" panose="020B0604020202020204" pitchFamily="34" charset="0"/>
                          <a:cs typeface="Arial" panose="020B0604020202020204" pitchFamily="34" charset="0"/>
                        </a:rPr>
                        <a:t>NALIRIFOX</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(n=383)</a:t>
                      </a:r>
                    </a:p>
                  </a:txBody>
                  <a:tcPr/>
                </a:tc>
                <a:tc>
                  <a:txBody>
                    <a:bodyPr/>
                    <a:lstStyle/>
                    <a:p>
                      <a:pPr algn="ctr"/>
                      <a:r>
                        <a:rPr lang="en-US" sz="1000" dirty="0">
                          <a:latin typeface="Arial" panose="020B0604020202020204" pitchFamily="34" charset="0"/>
                          <a:cs typeface="Arial" panose="020B0604020202020204" pitchFamily="34" charset="0"/>
                        </a:rPr>
                        <a:t>GEM + </a:t>
                      </a:r>
                      <a:r>
                        <a:rPr lang="en-US" sz="1000" dirty="0" err="1">
                          <a:latin typeface="Arial" panose="020B0604020202020204" pitchFamily="34" charset="0"/>
                          <a:cs typeface="Arial" panose="020B0604020202020204" pitchFamily="34" charset="0"/>
                        </a:rPr>
                        <a:t>NabP</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(n=387)</a:t>
                      </a:r>
                    </a:p>
                  </a:txBody>
                  <a:tcPr/>
                </a:tc>
                <a:extLst>
                  <a:ext uri="{0D108BD9-81ED-4DB2-BD59-A6C34878D82A}">
                    <a16:rowId xmlns:a16="http://schemas.microsoft.com/office/drawing/2014/main" val="1474741400"/>
                  </a:ext>
                </a:extLst>
              </a:tr>
              <a:tr h="403289">
                <a:tc>
                  <a:txBody>
                    <a:bodyPr/>
                    <a:lstStyle/>
                    <a:p>
                      <a:r>
                        <a:rPr lang="en-US" sz="1000" b="0" dirty="0">
                          <a:latin typeface="Arial" panose="020B0604020202020204" pitchFamily="34" charset="0"/>
                          <a:cs typeface="Arial" panose="020B0604020202020204" pitchFamily="34" charset="0"/>
                        </a:rPr>
                        <a:t>Age, years</a:t>
                      </a:r>
                    </a:p>
                    <a:p>
                      <a:pPr marL="0" indent="88900">
                        <a:tabLst/>
                      </a:pPr>
                      <a:r>
                        <a:rPr lang="en-US" sz="1000" b="0" dirty="0">
                          <a:latin typeface="Arial" panose="020B0604020202020204" pitchFamily="34" charset="0"/>
                          <a:cs typeface="Arial" panose="020B0604020202020204" pitchFamily="34" charset="0"/>
                        </a:rPr>
                        <a:t>Mean (SD)</a:t>
                      </a:r>
                    </a:p>
                    <a:p>
                      <a:pPr marL="0" indent="88900">
                        <a:tabLst/>
                      </a:pPr>
                      <a:r>
                        <a:rPr lang="en-US" sz="1000" b="0" dirty="0">
                          <a:latin typeface="Arial" panose="020B0604020202020204" pitchFamily="34" charset="0"/>
                          <a:cs typeface="Arial" panose="020B0604020202020204" pitchFamily="34" charset="0"/>
                        </a:rPr>
                        <a:t>Median (range; IQR)</a:t>
                      </a:r>
                    </a:p>
                  </a:txBody>
                  <a:tcPr marT="28800" marB="28800"/>
                </a:tc>
                <a:tc>
                  <a:txBody>
                    <a:bodyPr/>
                    <a:lstStyle/>
                    <a:p>
                      <a:pPr algn="ct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62.8 (9.7)</a:t>
                      </a:r>
                    </a:p>
                    <a:p>
                      <a:pPr algn="ctr"/>
                      <a:r>
                        <a:rPr lang="en-US" sz="1000" dirty="0">
                          <a:latin typeface="Arial" panose="020B0604020202020204" pitchFamily="34" charset="0"/>
                          <a:cs typeface="Arial" panose="020B0604020202020204" pitchFamily="34" charset="0"/>
                        </a:rPr>
                        <a:t>64.0 (20-85; 57-70)</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64.0 (8.3)</a:t>
                      </a:r>
                    </a:p>
                    <a:p>
                      <a:pPr algn="ctr"/>
                      <a:r>
                        <a:rPr lang="en-US" sz="1000" dirty="0">
                          <a:latin typeface="Arial" panose="020B0604020202020204" pitchFamily="34" charset="0"/>
                          <a:cs typeface="Arial" panose="020B0604020202020204" pitchFamily="34" charset="0"/>
                        </a:rPr>
                        <a:t>65.0 (36.82; 59-70)</a:t>
                      </a:r>
                    </a:p>
                  </a:txBody>
                  <a:tcPr marT="28800" marB="28800"/>
                </a:tc>
                <a:extLst>
                  <a:ext uri="{0D108BD9-81ED-4DB2-BD59-A6C34878D82A}">
                    <a16:rowId xmlns:a16="http://schemas.microsoft.com/office/drawing/2014/main" val="1137640199"/>
                  </a:ext>
                </a:extLst>
              </a:tr>
              <a:tr h="403289">
                <a:tc>
                  <a:txBody>
                    <a:bodyPr/>
                    <a:lstStyle/>
                    <a:p>
                      <a:pPr marL="0" indent="0">
                        <a:tabLst/>
                      </a:pPr>
                      <a:r>
                        <a:rPr lang="en-US" sz="1000" b="0" dirty="0">
                          <a:latin typeface="Arial" panose="020B0604020202020204" pitchFamily="34" charset="0"/>
                          <a:cs typeface="Arial" panose="020B0604020202020204" pitchFamily="34" charset="0"/>
                        </a:rPr>
                        <a:t>Sex, n (%)</a:t>
                      </a:r>
                    </a:p>
                    <a:p>
                      <a:pPr marL="0" indent="88900">
                        <a:tabLst/>
                      </a:pPr>
                      <a:r>
                        <a:rPr lang="en-US" sz="1000" b="0" dirty="0">
                          <a:latin typeface="Arial" panose="020B0604020202020204" pitchFamily="34" charset="0"/>
                          <a:cs typeface="Arial" panose="020B0604020202020204" pitchFamily="34" charset="0"/>
                        </a:rPr>
                        <a:t>Female</a:t>
                      </a:r>
                    </a:p>
                    <a:p>
                      <a:pPr marL="0" indent="88900">
                        <a:tabLst/>
                      </a:pPr>
                      <a:r>
                        <a:rPr lang="en-US" sz="1000" b="0" dirty="0">
                          <a:latin typeface="Arial" panose="020B0604020202020204" pitchFamily="34" charset="0"/>
                          <a:cs typeface="Arial" panose="020B0604020202020204" pitchFamily="34" charset="0"/>
                        </a:rPr>
                        <a:t>Male</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179 (47%)</a:t>
                      </a:r>
                    </a:p>
                    <a:p>
                      <a:pPr algn="ctr"/>
                      <a:r>
                        <a:rPr lang="en-US" sz="1000" dirty="0">
                          <a:latin typeface="Arial" panose="020B0604020202020204" pitchFamily="34" charset="0"/>
                          <a:cs typeface="Arial" panose="020B0604020202020204" pitchFamily="34" charset="0"/>
                        </a:rPr>
                        <a:t>204 (53%)</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157 (41%)</a:t>
                      </a:r>
                    </a:p>
                    <a:p>
                      <a:pPr algn="ctr"/>
                      <a:r>
                        <a:rPr lang="en-US" sz="1000" dirty="0">
                          <a:latin typeface="Arial" panose="020B0604020202020204" pitchFamily="34" charset="0"/>
                          <a:cs typeface="Arial" panose="020B0604020202020204" pitchFamily="34" charset="0"/>
                        </a:rPr>
                        <a:t>230 (59%)</a:t>
                      </a:r>
                    </a:p>
                  </a:txBody>
                  <a:tcPr marT="28800" marB="28800"/>
                </a:tc>
                <a:extLst>
                  <a:ext uri="{0D108BD9-81ED-4DB2-BD59-A6C34878D82A}">
                    <a16:rowId xmlns:a16="http://schemas.microsoft.com/office/drawing/2014/main" val="2156662310"/>
                  </a:ext>
                </a:extLst>
              </a:tr>
              <a:tr h="1119619">
                <a:tc>
                  <a:txBody>
                    <a:bodyPr/>
                    <a:lstStyle/>
                    <a:p>
                      <a:pPr marL="0" indent="0">
                        <a:tabLst/>
                      </a:pPr>
                      <a:r>
                        <a:rPr lang="en-US" sz="1000" b="0" dirty="0">
                          <a:latin typeface="Arial" panose="020B0604020202020204" pitchFamily="34" charset="0"/>
                          <a:cs typeface="Arial" panose="020B0604020202020204" pitchFamily="34" charset="0"/>
                        </a:rPr>
                        <a:t>Race, n (%)</a:t>
                      </a:r>
                    </a:p>
                    <a:p>
                      <a:pPr marL="0" indent="88900">
                        <a:tabLst/>
                      </a:pPr>
                      <a:r>
                        <a:rPr lang="en-US" sz="1000" b="0" dirty="0">
                          <a:latin typeface="Arial" panose="020B0604020202020204" pitchFamily="34" charset="0"/>
                          <a:cs typeface="Arial" panose="020B0604020202020204" pitchFamily="34" charset="0"/>
                        </a:rPr>
                        <a:t>White</a:t>
                      </a:r>
                    </a:p>
                    <a:p>
                      <a:pPr marL="0" indent="88900">
                        <a:tabLst/>
                      </a:pPr>
                      <a:r>
                        <a:rPr lang="en-US" sz="1000" b="0" dirty="0">
                          <a:latin typeface="Arial" panose="020B0604020202020204" pitchFamily="34" charset="0"/>
                          <a:cs typeface="Arial" panose="020B0604020202020204" pitchFamily="34" charset="0"/>
                        </a:rPr>
                        <a:t>Asian</a:t>
                      </a:r>
                    </a:p>
                    <a:p>
                      <a:pPr marL="0" indent="88900">
                        <a:tabLst/>
                      </a:pPr>
                      <a:r>
                        <a:rPr lang="en-US" sz="1000" b="0" dirty="0">
                          <a:latin typeface="Arial" panose="020B0604020202020204" pitchFamily="34" charset="0"/>
                          <a:cs typeface="Arial" panose="020B0604020202020204" pitchFamily="34" charset="0"/>
                        </a:rPr>
                        <a:t>Black or African American</a:t>
                      </a:r>
                    </a:p>
                    <a:p>
                      <a:pPr marL="0" indent="88900">
                        <a:tabLst/>
                      </a:pPr>
                      <a:r>
                        <a:rPr lang="en-US" sz="1000" b="0" dirty="0">
                          <a:latin typeface="Arial" panose="020B0604020202020204" pitchFamily="34" charset="0"/>
                          <a:cs typeface="Arial" panose="020B0604020202020204" pitchFamily="34" charset="0"/>
                        </a:rPr>
                        <a:t>Other</a:t>
                      </a:r>
                    </a:p>
                    <a:p>
                      <a:pPr marL="0" indent="88900">
                        <a:tabLst/>
                      </a:pPr>
                      <a:r>
                        <a:rPr lang="en-US" sz="1000" b="0" dirty="0">
                          <a:latin typeface="Arial" panose="020B0604020202020204" pitchFamily="34" charset="0"/>
                          <a:cs typeface="Arial" panose="020B0604020202020204" pitchFamily="34" charset="0"/>
                        </a:rPr>
                        <a:t>Multiple</a:t>
                      </a:r>
                    </a:p>
                    <a:p>
                      <a:pPr marL="0" indent="88900">
                        <a:tabLst/>
                      </a:pPr>
                      <a:r>
                        <a:rPr lang="en-US" sz="1000" b="0" dirty="0">
                          <a:latin typeface="Arial" panose="020B0604020202020204" pitchFamily="34" charset="0"/>
                          <a:cs typeface="Arial" panose="020B0604020202020204" pitchFamily="34" charset="0"/>
                        </a:rPr>
                        <a:t>American Indian or Alaska Native</a:t>
                      </a:r>
                    </a:p>
                    <a:p>
                      <a:pPr marL="0" indent="88900">
                        <a:tabLst/>
                      </a:pPr>
                      <a:r>
                        <a:rPr lang="en-US" sz="1000" b="0" dirty="0">
                          <a:latin typeface="Arial" panose="020B0604020202020204" pitchFamily="34" charset="0"/>
                          <a:cs typeface="Arial" panose="020B0604020202020204" pitchFamily="34" charset="0"/>
                        </a:rPr>
                        <a:t>Native Hawaiian or other Pacific Islander</a:t>
                      </a:r>
                    </a:p>
                    <a:p>
                      <a:pPr marL="0" indent="88900">
                        <a:tabLst/>
                      </a:pPr>
                      <a:r>
                        <a:rPr lang="en-US" sz="1000" b="0" dirty="0">
                          <a:latin typeface="Arial" panose="020B0604020202020204" pitchFamily="34" charset="0"/>
                          <a:cs typeface="Arial" panose="020B0604020202020204" pitchFamily="34" charset="0"/>
                        </a:rPr>
                        <a:t>Not reported</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315 (82%)</a:t>
                      </a:r>
                    </a:p>
                    <a:p>
                      <a:pPr algn="ctr"/>
                      <a:r>
                        <a:rPr lang="en-US" sz="1000" dirty="0">
                          <a:latin typeface="Arial" panose="020B0604020202020204" pitchFamily="34" charset="0"/>
                          <a:cs typeface="Arial" panose="020B0604020202020204" pitchFamily="34" charset="0"/>
                        </a:rPr>
                        <a:t>20 (5%)</a:t>
                      </a:r>
                    </a:p>
                    <a:p>
                      <a:pPr algn="ctr"/>
                      <a:r>
                        <a:rPr lang="en-US" sz="1000" dirty="0">
                          <a:latin typeface="Arial" panose="020B0604020202020204" pitchFamily="34" charset="0"/>
                          <a:cs typeface="Arial" panose="020B0604020202020204" pitchFamily="34" charset="0"/>
                        </a:rPr>
                        <a:t>12 (3%)</a:t>
                      </a:r>
                    </a:p>
                    <a:p>
                      <a:pPr algn="ctr"/>
                      <a:r>
                        <a:rPr lang="en-US" sz="1000" dirty="0">
                          <a:latin typeface="Arial" panose="020B0604020202020204" pitchFamily="34" charset="0"/>
                          <a:cs typeface="Arial" panose="020B0604020202020204" pitchFamily="34" charset="0"/>
                        </a:rPr>
                        <a:t>7 (2%)</a:t>
                      </a:r>
                    </a:p>
                    <a:p>
                      <a:pPr algn="ctr"/>
                      <a:r>
                        <a:rPr lang="en-US" sz="1000" dirty="0">
                          <a:latin typeface="Arial" panose="020B0604020202020204" pitchFamily="34" charset="0"/>
                          <a:cs typeface="Arial" panose="020B0604020202020204" pitchFamily="34" charset="0"/>
                        </a:rPr>
                        <a:t>3 (1%)</a:t>
                      </a:r>
                    </a:p>
                    <a:p>
                      <a:pPr algn="ctr"/>
                      <a:r>
                        <a:rPr lang="en-US" sz="1000" dirty="0">
                          <a:latin typeface="Arial" panose="020B0604020202020204" pitchFamily="34" charset="0"/>
                          <a:cs typeface="Arial" panose="020B0604020202020204" pitchFamily="34" charset="0"/>
                        </a:rPr>
                        <a:t>0</a:t>
                      </a:r>
                    </a:p>
                    <a:p>
                      <a:pPr algn="ctr"/>
                      <a:r>
                        <a:rPr lang="en-US" sz="1000" dirty="0">
                          <a:latin typeface="Arial" panose="020B0604020202020204" pitchFamily="34" charset="0"/>
                          <a:cs typeface="Arial" panose="020B0604020202020204" pitchFamily="34" charset="0"/>
                        </a:rPr>
                        <a:t>0</a:t>
                      </a:r>
                    </a:p>
                    <a:p>
                      <a:pPr algn="ctr"/>
                      <a:r>
                        <a:rPr lang="en-US" sz="1000" dirty="0">
                          <a:latin typeface="Arial" panose="020B0604020202020204" pitchFamily="34" charset="0"/>
                          <a:cs typeface="Arial" panose="020B0604020202020204" pitchFamily="34" charset="0"/>
                        </a:rPr>
                        <a:t>26 (7%)</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324 (84%)</a:t>
                      </a:r>
                    </a:p>
                    <a:p>
                      <a:pPr algn="ctr"/>
                      <a:r>
                        <a:rPr lang="en-US" sz="1000" dirty="0">
                          <a:latin typeface="Arial" panose="020B0604020202020204" pitchFamily="34" charset="0"/>
                          <a:cs typeface="Arial" panose="020B0604020202020204" pitchFamily="34" charset="0"/>
                        </a:rPr>
                        <a:t>18 (5%)</a:t>
                      </a:r>
                    </a:p>
                    <a:p>
                      <a:pPr algn="ctr"/>
                      <a:r>
                        <a:rPr lang="en-US" sz="1000" dirty="0">
                          <a:latin typeface="Arial" panose="020B0604020202020204" pitchFamily="34" charset="0"/>
                          <a:cs typeface="Arial" panose="020B0604020202020204" pitchFamily="34" charset="0"/>
                        </a:rPr>
                        <a:t>7 (2%)</a:t>
                      </a:r>
                    </a:p>
                    <a:p>
                      <a:pPr algn="ctr"/>
                      <a:r>
                        <a:rPr lang="en-US" sz="1000" dirty="0">
                          <a:latin typeface="Arial" panose="020B0604020202020204" pitchFamily="34" charset="0"/>
                          <a:cs typeface="Arial" panose="020B0604020202020204" pitchFamily="34" charset="0"/>
                        </a:rPr>
                        <a:t>6 (2%)</a:t>
                      </a:r>
                    </a:p>
                    <a:p>
                      <a:pPr algn="ctr"/>
                      <a:r>
                        <a:rPr lang="en-US" sz="1000" dirty="0">
                          <a:latin typeface="Arial" panose="020B0604020202020204" pitchFamily="34" charset="0"/>
                          <a:cs typeface="Arial" panose="020B0604020202020204" pitchFamily="34" charset="0"/>
                        </a:rPr>
                        <a:t>0</a:t>
                      </a:r>
                    </a:p>
                    <a:p>
                      <a:pPr algn="ctr"/>
                      <a:r>
                        <a:rPr lang="en-US" sz="1000" dirty="0">
                          <a:latin typeface="Arial" panose="020B0604020202020204" pitchFamily="34" charset="0"/>
                          <a:cs typeface="Arial" panose="020B0604020202020204" pitchFamily="34" charset="0"/>
                        </a:rPr>
                        <a:t>2 (1%)</a:t>
                      </a:r>
                    </a:p>
                    <a:p>
                      <a:pPr algn="ctr"/>
                      <a:r>
                        <a:rPr lang="en-US" sz="1000" dirty="0">
                          <a:latin typeface="Arial" panose="020B0604020202020204" pitchFamily="34" charset="0"/>
                          <a:cs typeface="Arial" panose="020B0604020202020204" pitchFamily="34" charset="0"/>
                        </a:rPr>
                        <a:t>1 (&lt;1%)</a:t>
                      </a:r>
                    </a:p>
                    <a:p>
                      <a:pPr algn="ctr"/>
                      <a:r>
                        <a:rPr lang="en-US" sz="1000" dirty="0">
                          <a:latin typeface="Arial" panose="020B0604020202020204" pitchFamily="34" charset="0"/>
                          <a:cs typeface="Arial" panose="020B0604020202020204" pitchFamily="34" charset="0"/>
                        </a:rPr>
                        <a:t>29 (7%)</a:t>
                      </a:r>
                    </a:p>
                  </a:txBody>
                  <a:tcPr marT="28800" marB="28800"/>
                </a:tc>
                <a:extLst>
                  <a:ext uri="{0D108BD9-81ED-4DB2-BD59-A6C34878D82A}">
                    <a16:rowId xmlns:a16="http://schemas.microsoft.com/office/drawing/2014/main" val="603787180"/>
                  </a:ext>
                </a:extLst>
              </a:tr>
              <a:tr h="522677">
                <a:tc>
                  <a:txBody>
                    <a:bodyPr/>
                    <a:lstStyle/>
                    <a:p>
                      <a:pPr marL="0" indent="0">
                        <a:tabLst/>
                      </a:pPr>
                      <a:r>
                        <a:rPr lang="en-US" sz="1000" b="0" dirty="0">
                          <a:latin typeface="Arial" panose="020B0604020202020204" pitchFamily="34" charset="0"/>
                          <a:cs typeface="Arial" panose="020B0604020202020204" pitchFamily="34" charset="0"/>
                        </a:rPr>
                        <a:t>ECOG performance status score, n (%)</a:t>
                      </a:r>
                    </a:p>
                    <a:p>
                      <a:pPr marL="0" indent="88900">
                        <a:tabLst/>
                      </a:pPr>
                      <a:r>
                        <a:rPr lang="en-US" sz="1000" b="0" dirty="0">
                          <a:latin typeface="Arial" panose="020B0604020202020204" pitchFamily="34" charset="0"/>
                          <a:cs typeface="Arial" panose="020B0604020202020204" pitchFamily="34" charset="0"/>
                        </a:rPr>
                        <a:t>0</a:t>
                      </a:r>
                    </a:p>
                    <a:p>
                      <a:pPr marL="0" indent="88900">
                        <a:tabLst/>
                      </a:pPr>
                      <a:r>
                        <a:rPr lang="en-US" sz="1000" b="0" dirty="0">
                          <a:latin typeface="Arial" panose="020B0604020202020204" pitchFamily="34" charset="0"/>
                          <a:cs typeface="Arial" panose="020B0604020202020204" pitchFamily="34" charset="0"/>
                        </a:rPr>
                        <a:t>1</a:t>
                      </a:r>
                    </a:p>
                    <a:p>
                      <a:pPr marL="0" indent="88900">
                        <a:tabLst/>
                      </a:pPr>
                      <a:r>
                        <a:rPr lang="en-US" sz="1000" b="0" dirty="0">
                          <a:latin typeface="Arial" panose="020B0604020202020204" pitchFamily="34" charset="0"/>
                          <a:cs typeface="Arial" panose="020B0604020202020204" pitchFamily="34" charset="0"/>
                        </a:rPr>
                        <a:t>2</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160 (42%)</a:t>
                      </a:r>
                    </a:p>
                    <a:p>
                      <a:pPr algn="ctr"/>
                      <a:r>
                        <a:rPr lang="en-US" sz="1000" dirty="0">
                          <a:latin typeface="Arial" panose="020B0604020202020204" pitchFamily="34" charset="0"/>
                          <a:cs typeface="Arial" panose="020B0604020202020204" pitchFamily="34" charset="0"/>
                        </a:rPr>
                        <a:t>222 (58%)</a:t>
                      </a:r>
                    </a:p>
                    <a:p>
                      <a:pPr algn="ctr"/>
                      <a:r>
                        <a:rPr lang="en-US" sz="1000" dirty="0">
                          <a:latin typeface="Arial" panose="020B0604020202020204" pitchFamily="34" charset="0"/>
                          <a:cs typeface="Arial" panose="020B0604020202020204" pitchFamily="34" charset="0"/>
                        </a:rPr>
                        <a:t>1 (&lt;1%)</a:t>
                      </a:r>
                      <a:r>
                        <a:rPr lang="en-US" sz="1000" baseline="30000" dirty="0">
                          <a:latin typeface="Arial" panose="020B0604020202020204" pitchFamily="34" charset="0"/>
                          <a:cs typeface="Arial" panose="020B0604020202020204" pitchFamily="34" charset="0"/>
                        </a:rPr>
                        <a:t>a</a:t>
                      </a:r>
                    </a:p>
                  </a:txBody>
                  <a:tcPr marT="28800" marB="28800"/>
                </a:tc>
                <a:tc>
                  <a:txBody>
                    <a:bodyPr/>
                    <a:lstStyle/>
                    <a:p>
                      <a:pPr algn="ct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168 (43%)</a:t>
                      </a:r>
                    </a:p>
                    <a:p>
                      <a:pPr algn="ctr"/>
                      <a:r>
                        <a:rPr lang="en-US" sz="1000" dirty="0">
                          <a:latin typeface="Arial" panose="020B0604020202020204" pitchFamily="34" charset="0"/>
                          <a:cs typeface="Arial" panose="020B0604020202020204" pitchFamily="34" charset="0"/>
                        </a:rPr>
                        <a:t>219 (57%)</a:t>
                      </a:r>
                    </a:p>
                    <a:p>
                      <a:pPr algn="ctr"/>
                      <a:r>
                        <a:rPr lang="en-US" sz="1000" dirty="0">
                          <a:latin typeface="Arial" panose="020B0604020202020204" pitchFamily="34" charset="0"/>
                          <a:cs typeface="Arial" panose="020B0604020202020204" pitchFamily="34" charset="0"/>
                        </a:rPr>
                        <a:t>0</a:t>
                      </a:r>
                    </a:p>
                  </a:txBody>
                  <a:tcPr marT="28800" marB="28800"/>
                </a:tc>
                <a:extLst>
                  <a:ext uri="{0D108BD9-81ED-4DB2-BD59-A6C34878D82A}">
                    <a16:rowId xmlns:a16="http://schemas.microsoft.com/office/drawing/2014/main" val="2694344567"/>
                  </a:ext>
                </a:extLst>
              </a:tr>
              <a:tr h="522677">
                <a:tc>
                  <a:txBody>
                    <a:bodyPr/>
                    <a:lstStyle/>
                    <a:p>
                      <a:pPr marL="0" indent="0">
                        <a:tabLst/>
                      </a:pPr>
                      <a:r>
                        <a:rPr lang="en-US" sz="1000" b="0" dirty="0">
                          <a:latin typeface="Arial" panose="020B0604020202020204" pitchFamily="34" charset="0"/>
                          <a:cs typeface="Arial" panose="020B0604020202020204" pitchFamily="34" charset="0"/>
                        </a:rPr>
                        <a:t>Metastatic sites, n (%)</a:t>
                      </a:r>
                    </a:p>
                    <a:p>
                      <a:pPr marL="0" indent="88900">
                        <a:tabLst/>
                      </a:pPr>
                      <a:r>
                        <a:rPr lang="en-US" sz="1000" b="0" dirty="0">
                          <a:latin typeface="Arial" panose="020B0604020202020204" pitchFamily="34" charset="0"/>
                          <a:cs typeface="Arial" panose="020B0604020202020204" pitchFamily="34" charset="0"/>
                        </a:rPr>
                        <a:t>1</a:t>
                      </a:r>
                    </a:p>
                    <a:p>
                      <a:pPr marL="0" indent="88900">
                        <a:tabLst/>
                      </a:pPr>
                      <a:r>
                        <a:rPr lang="en-US" sz="1000" b="0" dirty="0">
                          <a:latin typeface="Arial" panose="020B0604020202020204" pitchFamily="34" charset="0"/>
                          <a:cs typeface="Arial" panose="020B0604020202020204" pitchFamily="34" charset="0"/>
                        </a:rPr>
                        <a:t>2</a:t>
                      </a:r>
                    </a:p>
                    <a:p>
                      <a:pPr marL="0" indent="88900">
                        <a:tabLst/>
                      </a:pPr>
                      <a:r>
                        <a:rPr lang="en-US" sz="1000" b="0" dirty="0">
                          <a:latin typeface="Arial" panose="020B0604020202020204" pitchFamily="34" charset="0"/>
                          <a:cs typeface="Arial" panose="020B0604020202020204" pitchFamily="34" charset="0"/>
                        </a:rPr>
                        <a:t>≥3</a:t>
                      </a:r>
                    </a:p>
                  </a:txBody>
                  <a:tcPr marT="28800" marB="28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114 (30%)</a:t>
                      </a:r>
                    </a:p>
                    <a:p>
                      <a:pPr algn="ctr"/>
                      <a:r>
                        <a:rPr lang="en-US" sz="1000" dirty="0">
                          <a:latin typeface="Arial" panose="020B0604020202020204" pitchFamily="34" charset="0"/>
                          <a:cs typeface="Arial" panose="020B0604020202020204" pitchFamily="34" charset="0"/>
                        </a:rPr>
                        <a:t>120 (31%)</a:t>
                      </a:r>
                    </a:p>
                    <a:p>
                      <a:pPr algn="ctr"/>
                      <a:r>
                        <a:rPr lang="en-US" sz="1000" dirty="0">
                          <a:latin typeface="Arial" panose="020B0604020202020204" pitchFamily="34" charset="0"/>
                          <a:cs typeface="Arial" panose="020B0604020202020204" pitchFamily="34" charset="0"/>
                        </a:rPr>
                        <a:t>149 (39%)</a:t>
                      </a:r>
                    </a:p>
                  </a:txBody>
                  <a:tcPr marT="28800" marB="28800"/>
                </a:tc>
                <a:tc>
                  <a:txBody>
                    <a:bodyPr/>
                    <a:lstStyle/>
                    <a:p>
                      <a:pPr algn="ct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138 (36%)</a:t>
                      </a:r>
                    </a:p>
                    <a:p>
                      <a:pPr algn="ctr"/>
                      <a:r>
                        <a:rPr lang="en-US" sz="1000" dirty="0">
                          <a:latin typeface="Arial" panose="020B0604020202020204" pitchFamily="34" charset="0"/>
                          <a:cs typeface="Arial" panose="020B0604020202020204" pitchFamily="34" charset="0"/>
                        </a:rPr>
                        <a:t>108 (28%)</a:t>
                      </a:r>
                    </a:p>
                    <a:p>
                      <a:pPr algn="ctr"/>
                      <a:r>
                        <a:rPr lang="en-US" sz="1000" dirty="0">
                          <a:latin typeface="Arial" panose="020B0604020202020204" pitchFamily="34" charset="0"/>
                          <a:cs typeface="Arial" panose="020B0604020202020204" pitchFamily="34" charset="0"/>
                        </a:rPr>
                        <a:t>141 (36%)</a:t>
                      </a:r>
                    </a:p>
                  </a:txBody>
                  <a:tcPr marT="28800" marB="28800"/>
                </a:tc>
                <a:extLst>
                  <a:ext uri="{0D108BD9-81ED-4DB2-BD59-A6C34878D82A}">
                    <a16:rowId xmlns:a16="http://schemas.microsoft.com/office/drawing/2014/main" val="12902126"/>
                  </a:ext>
                </a:extLst>
              </a:tr>
              <a:tr h="199343">
                <a:tc>
                  <a:txBody>
                    <a:bodyPr/>
                    <a:lstStyle/>
                    <a:p>
                      <a:pPr marL="0" indent="7938">
                        <a:tabLst/>
                      </a:pPr>
                      <a:r>
                        <a:rPr lang="en-US" sz="1000" b="0" dirty="0">
                          <a:latin typeface="Arial" panose="020B0604020202020204" pitchFamily="34" charset="0"/>
                          <a:cs typeface="Arial" panose="020B0604020202020204" pitchFamily="34" charset="0"/>
                        </a:rPr>
                        <a:t>Liver metastases, n (%)</a:t>
                      </a:r>
                    </a:p>
                  </a:txBody>
                  <a:tcPr marT="28800" marB="28800"/>
                </a:tc>
                <a:tc>
                  <a:txBody>
                    <a:bodyPr/>
                    <a:lstStyle/>
                    <a:p>
                      <a:pPr algn="ctr"/>
                      <a:r>
                        <a:rPr lang="en-US" sz="1000" dirty="0">
                          <a:latin typeface="Arial" panose="020B0604020202020204" pitchFamily="34" charset="0"/>
                          <a:cs typeface="Arial" panose="020B0604020202020204" pitchFamily="34" charset="0"/>
                        </a:rPr>
                        <a:t>307 (80%)</a:t>
                      </a:r>
                    </a:p>
                  </a:txBody>
                  <a:tcPr marT="28800" marB="28800"/>
                </a:tc>
                <a:tc>
                  <a:txBody>
                    <a:bodyPr/>
                    <a:lstStyle/>
                    <a:p>
                      <a:pPr algn="ctr"/>
                      <a:r>
                        <a:rPr lang="en-US" sz="1000" dirty="0">
                          <a:latin typeface="Arial" panose="020B0604020202020204" pitchFamily="34" charset="0"/>
                          <a:cs typeface="Arial" panose="020B0604020202020204" pitchFamily="34" charset="0"/>
                        </a:rPr>
                        <a:t>311 (80%)</a:t>
                      </a:r>
                    </a:p>
                  </a:txBody>
                  <a:tcPr marT="28800" marB="28800"/>
                </a:tc>
                <a:extLst>
                  <a:ext uri="{0D108BD9-81ED-4DB2-BD59-A6C34878D82A}">
                    <a16:rowId xmlns:a16="http://schemas.microsoft.com/office/drawing/2014/main" val="542942320"/>
                  </a:ext>
                </a:extLst>
              </a:tr>
            </a:tbl>
          </a:graphicData>
        </a:graphic>
      </p:graphicFrame>
      <p:graphicFrame>
        <p:nvGraphicFramePr>
          <p:cNvPr id="15" name="Content Placeholder 13">
            <a:extLst>
              <a:ext uri="{FF2B5EF4-FFF2-40B4-BE49-F238E27FC236}">
                <a16:creationId xmlns:a16="http://schemas.microsoft.com/office/drawing/2014/main" id="{1B97F1CF-FA8D-345E-2CB9-B48E6B009091}"/>
              </a:ext>
            </a:extLst>
          </p:cNvPr>
          <p:cNvGraphicFramePr>
            <a:graphicFrameLocks/>
          </p:cNvGraphicFramePr>
          <p:nvPr>
            <p:extLst>
              <p:ext uri="{D42A27DB-BD31-4B8C-83A1-F6EECF244321}">
                <p14:modId xmlns:p14="http://schemas.microsoft.com/office/powerpoint/2010/main" val="2068867201"/>
              </p:ext>
            </p:extLst>
          </p:nvPr>
        </p:nvGraphicFramePr>
        <p:xfrm>
          <a:off x="6253726" y="889808"/>
          <a:ext cx="5458898" cy="4432027"/>
        </p:xfrm>
        <a:graphic>
          <a:graphicData uri="http://schemas.openxmlformats.org/drawingml/2006/table">
            <a:tbl>
              <a:tblPr firstRow="1" bandRow="1">
                <a:tableStyleId>{5C22544A-7EE6-4342-B048-85BDC9FD1C3A}</a:tableStyleId>
              </a:tblPr>
              <a:tblGrid>
                <a:gridCol w="2861502">
                  <a:extLst>
                    <a:ext uri="{9D8B030D-6E8A-4147-A177-3AD203B41FA5}">
                      <a16:colId xmlns:a16="http://schemas.microsoft.com/office/drawing/2014/main" val="3311688356"/>
                    </a:ext>
                  </a:extLst>
                </a:gridCol>
                <a:gridCol w="1298698">
                  <a:extLst>
                    <a:ext uri="{9D8B030D-6E8A-4147-A177-3AD203B41FA5}">
                      <a16:colId xmlns:a16="http://schemas.microsoft.com/office/drawing/2014/main" val="3410453332"/>
                    </a:ext>
                  </a:extLst>
                </a:gridCol>
                <a:gridCol w="1298698">
                  <a:extLst>
                    <a:ext uri="{9D8B030D-6E8A-4147-A177-3AD203B41FA5}">
                      <a16:colId xmlns:a16="http://schemas.microsoft.com/office/drawing/2014/main" val="1520809832"/>
                    </a:ext>
                  </a:extLst>
                </a:gridCol>
              </a:tblGrid>
              <a:tr h="558006">
                <a:tc>
                  <a:txBody>
                    <a:bodyPr/>
                    <a:lstStyle/>
                    <a:p>
                      <a:pPr>
                        <a:lnSpc>
                          <a:spcPct val="90000"/>
                        </a:lnSpc>
                      </a:pPr>
                      <a:endParaRPr lang="en-GB" sz="1000" noProof="0">
                        <a:latin typeface="Arial" panose="020B0604020202020204" pitchFamily="34" charset="0"/>
                        <a:cs typeface="Arial" panose="020B0604020202020204" pitchFamily="34" charset="0"/>
                      </a:endParaRPr>
                    </a:p>
                  </a:txBody>
                  <a:tcPr/>
                </a:tc>
                <a:tc>
                  <a:txBody>
                    <a:bodyPr/>
                    <a:lstStyle/>
                    <a:p>
                      <a:pPr algn="ctr">
                        <a:lnSpc>
                          <a:spcPct val="90000"/>
                        </a:lnSpc>
                      </a:pPr>
                      <a:r>
                        <a:rPr lang="en-GB" sz="1000" noProof="0">
                          <a:latin typeface="Arial" panose="020B0604020202020204" pitchFamily="34" charset="0"/>
                          <a:cs typeface="Arial" panose="020B0604020202020204" pitchFamily="34" charset="0"/>
                        </a:rPr>
                        <a:t>NALIRIFOX</a:t>
                      </a:r>
                      <a:br>
                        <a:rPr lang="en-GB" sz="1000" noProof="0">
                          <a:latin typeface="Arial" panose="020B0604020202020204" pitchFamily="34" charset="0"/>
                          <a:cs typeface="Arial" panose="020B0604020202020204" pitchFamily="34" charset="0"/>
                        </a:rPr>
                      </a:br>
                      <a:r>
                        <a:rPr lang="en-GB" sz="1000" noProof="0">
                          <a:latin typeface="Arial" panose="020B0604020202020204" pitchFamily="34" charset="0"/>
                          <a:cs typeface="Arial" panose="020B0604020202020204" pitchFamily="34" charset="0"/>
                        </a:rPr>
                        <a:t>(n=383)</a:t>
                      </a:r>
                    </a:p>
                  </a:txBody>
                  <a:tcPr/>
                </a:tc>
                <a:tc>
                  <a:txBody>
                    <a:bodyPr/>
                    <a:lstStyle/>
                    <a:p>
                      <a:pPr algn="ctr"/>
                      <a:r>
                        <a:rPr lang="en-US" sz="1000" dirty="0">
                          <a:latin typeface="Arial" panose="020B0604020202020204" pitchFamily="34" charset="0"/>
                          <a:cs typeface="Arial" panose="020B0604020202020204" pitchFamily="34" charset="0"/>
                        </a:rPr>
                        <a:t>GEM + </a:t>
                      </a:r>
                      <a:r>
                        <a:rPr lang="en-US" sz="1000" dirty="0" err="1">
                          <a:latin typeface="Arial" panose="020B0604020202020204" pitchFamily="34" charset="0"/>
                          <a:cs typeface="Arial" panose="020B0604020202020204" pitchFamily="34" charset="0"/>
                        </a:rPr>
                        <a:t>NabP</a:t>
                      </a:r>
                      <a:r>
                        <a:rPr lang="en-US" sz="1000" dirty="0">
                          <a:latin typeface="Arial" panose="020B0604020202020204" pitchFamily="34" charset="0"/>
                          <a:cs typeface="Arial" panose="020B0604020202020204" pitchFamily="34" charset="0"/>
                        </a:rPr>
                        <a:t> </a:t>
                      </a:r>
                      <a:r>
                        <a:rPr lang="en-GB" sz="1000" noProof="0" dirty="0">
                          <a:latin typeface="Arial" panose="020B0604020202020204" pitchFamily="34" charset="0"/>
                          <a:cs typeface="Arial" panose="020B0604020202020204" pitchFamily="34" charset="0"/>
                        </a:rPr>
                        <a:t>(n=387)</a:t>
                      </a:r>
                    </a:p>
                  </a:txBody>
                  <a:tcPr/>
                </a:tc>
                <a:extLst>
                  <a:ext uri="{0D108BD9-81ED-4DB2-BD59-A6C34878D82A}">
                    <a16:rowId xmlns:a16="http://schemas.microsoft.com/office/drawing/2014/main" val="1474741400"/>
                  </a:ext>
                </a:extLst>
              </a:tr>
              <a:tr h="560203">
                <a:tc>
                  <a:txBody>
                    <a:bodyPr/>
                    <a:lstStyle/>
                    <a:p>
                      <a:pPr marL="0" indent="0">
                        <a:tabLst/>
                      </a:pPr>
                      <a:r>
                        <a:rPr lang="en-US" sz="1000" b="0" dirty="0">
                          <a:latin typeface="Arial" panose="020B0604020202020204" pitchFamily="34" charset="0"/>
                          <a:cs typeface="Arial" panose="020B0604020202020204" pitchFamily="34" charset="0"/>
                        </a:rPr>
                        <a:t>Geographical region, n (%)</a:t>
                      </a:r>
                    </a:p>
                    <a:p>
                      <a:pPr marL="0" indent="88900">
                        <a:tabLst/>
                      </a:pPr>
                      <a:r>
                        <a:rPr lang="en-US" sz="1000" b="0" dirty="0">
                          <a:latin typeface="Arial" panose="020B0604020202020204" pitchFamily="34" charset="0"/>
                          <a:cs typeface="Arial" panose="020B0604020202020204" pitchFamily="34" charset="0"/>
                        </a:rPr>
                        <a:t>North America</a:t>
                      </a:r>
                    </a:p>
                    <a:p>
                      <a:pPr marL="0" indent="88900">
                        <a:tabLst/>
                      </a:pPr>
                      <a:r>
                        <a:rPr lang="en-US" sz="1000" b="0" dirty="0">
                          <a:latin typeface="Arial" panose="020B0604020202020204" pitchFamily="34" charset="0"/>
                          <a:cs typeface="Arial" panose="020B0604020202020204" pitchFamily="34" charset="0"/>
                        </a:rPr>
                        <a:t>East Asia</a:t>
                      </a:r>
                    </a:p>
                    <a:p>
                      <a:pPr marL="0" indent="88900">
                        <a:tabLst/>
                      </a:pPr>
                      <a:r>
                        <a:rPr lang="en-US" sz="1000" b="0" dirty="0">
                          <a:latin typeface="Arial" panose="020B0604020202020204" pitchFamily="34" charset="0"/>
                          <a:cs typeface="Arial" panose="020B0604020202020204" pitchFamily="34" charset="0"/>
                        </a:rPr>
                        <a:t>Rest of world</a:t>
                      </a:r>
                    </a:p>
                  </a:txBody>
                  <a:tcPr marT="46800" marB="46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120 (31%)</a:t>
                      </a:r>
                    </a:p>
                    <a:p>
                      <a:pPr algn="ctr"/>
                      <a:r>
                        <a:rPr lang="en-US" sz="1000" dirty="0">
                          <a:latin typeface="Arial" panose="020B0604020202020204" pitchFamily="34" charset="0"/>
                          <a:cs typeface="Arial" panose="020B0604020202020204" pitchFamily="34" charset="0"/>
                        </a:rPr>
                        <a:t>11 (3%)</a:t>
                      </a:r>
                    </a:p>
                    <a:p>
                      <a:pPr algn="ctr"/>
                      <a:r>
                        <a:rPr lang="en-US" sz="1000" dirty="0">
                          <a:latin typeface="Arial" panose="020B0604020202020204" pitchFamily="34" charset="0"/>
                          <a:cs typeface="Arial" panose="020B0604020202020204" pitchFamily="34" charset="0"/>
                        </a:rPr>
                        <a:t>252 (66%)</a:t>
                      </a:r>
                    </a:p>
                  </a:txBody>
                  <a:tcPr marT="46800" marB="46800"/>
                </a:tc>
                <a:tc>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122 (32%)</a:t>
                      </a:r>
                    </a:p>
                    <a:p>
                      <a:pPr algn="ctr"/>
                      <a:r>
                        <a:rPr lang="en-US" sz="1000" dirty="0">
                          <a:latin typeface="Arial" panose="020B0604020202020204" pitchFamily="34" charset="0"/>
                          <a:cs typeface="Arial" panose="020B0604020202020204" pitchFamily="34" charset="0"/>
                        </a:rPr>
                        <a:t>11 (3%)</a:t>
                      </a:r>
                    </a:p>
                    <a:p>
                      <a:pPr algn="ctr"/>
                      <a:r>
                        <a:rPr lang="en-US" sz="1000" dirty="0">
                          <a:latin typeface="Arial" panose="020B0604020202020204" pitchFamily="34" charset="0"/>
                          <a:cs typeface="Arial" panose="020B0604020202020204" pitchFamily="34" charset="0"/>
                        </a:rPr>
                        <a:t>254 (66%)</a:t>
                      </a:r>
                    </a:p>
                  </a:txBody>
                  <a:tcPr marT="46800" marB="46800"/>
                </a:tc>
                <a:extLst>
                  <a:ext uri="{0D108BD9-81ED-4DB2-BD59-A6C34878D82A}">
                    <a16:rowId xmlns:a16="http://schemas.microsoft.com/office/drawing/2014/main" val="2491647115"/>
                  </a:ext>
                </a:extLst>
              </a:tr>
              <a:tr h="560203">
                <a:tc>
                  <a:txBody>
                    <a:bodyPr/>
                    <a:lstStyle/>
                    <a:p>
                      <a:r>
                        <a:rPr lang="en-GB" sz="1000" b="0" noProof="0" dirty="0">
                          <a:latin typeface="Arial" panose="020B0604020202020204" pitchFamily="34" charset="0"/>
                          <a:cs typeface="Arial" panose="020B0604020202020204" pitchFamily="34" charset="0"/>
                        </a:rPr>
                        <a:t>Main pancreatic tumour location, </a:t>
                      </a:r>
                      <a:r>
                        <a:rPr lang="en-US" sz="1000" b="0" dirty="0">
                          <a:latin typeface="Arial" panose="020B0604020202020204" pitchFamily="34" charset="0"/>
                          <a:cs typeface="Arial" panose="020B0604020202020204" pitchFamily="34" charset="0"/>
                        </a:rPr>
                        <a:t>n (%)</a:t>
                      </a:r>
                      <a:endParaRPr lang="en-GB" sz="1000" b="0" noProof="0" dirty="0">
                        <a:latin typeface="Arial" panose="020B0604020202020204" pitchFamily="34" charset="0"/>
                        <a:cs typeface="Arial" panose="020B0604020202020204" pitchFamily="34" charset="0"/>
                      </a:endParaRPr>
                    </a:p>
                    <a:p>
                      <a:pPr marL="0" indent="88900">
                        <a:tabLst/>
                      </a:pPr>
                      <a:r>
                        <a:rPr lang="en-GB" sz="1000" noProof="0" dirty="0">
                          <a:latin typeface="Arial" panose="020B0604020202020204" pitchFamily="34" charset="0"/>
                          <a:cs typeface="Arial" panose="020B0604020202020204" pitchFamily="34" charset="0"/>
                        </a:rPr>
                        <a:t>Head</a:t>
                      </a:r>
                    </a:p>
                    <a:p>
                      <a:pPr marL="0" indent="88900">
                        <a:tabLst/>
                      </a:pPr>
                      <a:r>
                        <a:rPr lang="en-GB" sz="1000" noProof="0" dirty="0" err="1">
                          <a:latin typeface="Arial" panose="020B0604020202020204" pitchFamily="34" charset="0"/>
                          <a:cs typeface="Arial" panose="020B0604020202020204" pitchFamily="34" charset="0"/>
                        </a:rPr>
                        <a:t>Other</a:t>
                      </a:r>
                      <a:r>
                        <a:rPr lang="en-GB" sz="1000" baseline="30000" noProof="0" dirty="0" err="1">
                          <a:latin typeface="Arial" panose="020B0604020202020204" pitchFamily="34" charset="0"/>
                          <a:cs typeface="Arial" panose="020B0604020202020204" pitchFamily="34" charset="0"/>
                        </a:rPr>
                        <a:t>b</a:t>
                      </a:r>
                      <a:endParaRPr lang="en-GB" sz="1000" baseline="30000" noProof="0" dirty="0">
                        <a:latin typeface="Arial" panose="020B0604020202020204" pitchFamily="34" charset="0"/>
                        <a:cs typeface="Arial" panose="020B0604020202020204" pitchFamily="34" charset="0"/>
                      </a:endParaRPr>
                    </a:p>
                  </a:txBody>
                  <a:tcPr marT="46800" marB="46800"/>
                </a:tc>
                <a:tc>
                  <a:txBody>
                    <a:bodyPr/>
                    <a:lstStyle/>
                    <a:p>
                      <a:pPr algn="ctr"/>
                      <a:endParaRPr lang="en-GB" sz="1000" noProof="0">
                        <a:latin typeface="Arial" panose="020B0604020202020204" pitchFamily="34" charset="0"/>
                        <a:cs typeface="Arial" panose="020B0604020202020204" pitchFamily="34" charset="0"/>
                      </a:endParaRPr>
                    </a:p>
                    <a:p>
                      <a:pPr algn="ctr"/>
                      <a:r>
                        <a:rPr lang="en-GB" sz="1000" noProof="0">
                          <a:latin typeface="Arial" panose="020B0604020202020204" pitchFamily="34" charset="0"/>
                          <a:cs typeface="Arial" panose="020B0604020202020204" pitchFamily="34" charset="0"/>
                        </a:rPr>
                        <a:t>147 (38%)</a:t>
                      </a:r>
                    </a:p>
                    <a:p>
                      <a:pPr algn="ctr"/>
                      <a:r>
                        <a:rPr lang="en-GB" sz="1000" noProof="0">
                          <a:latin typeface="Arial" panose="020B0604020202020204" pitchFamily="34" charset="0"/>
                          <a:cs typeface="Arial" panose="020B0604020202020204" pitchFamily="34" charset="0"/>
                        </a:rPr>
                        <a:t>236 (62%)</a:t>
                      </a:r>
                    </a:p>
                  </a:txBody>
                  <a:tcPr marT="46800" marB="46800"/>
                </a:tc>
                <a:tc>
                  <a:txBody>
                    <a:bodyPr/>
                    <a:lstStyle/>
                    <a:p>
                      <a:pPr algn="ctr"/>
                      <a:endParaRPr lang="en-GB" sz="1000" noProof="0">
                        <a:latin typeface="Arial" panose="020B0604020202020204" pitchFamily="34" charset="0"/>
                        <a:cs typeface="Arial" panose="020B0604020202020204" pitchFamily="34" charset="0"/>
                      </a:endParaRPr>
                    </a:p>
                    <a:p>
                      <a:pPr algn="ctr"/>
                      <a:r>
                        <a:rPr lang="en-GB" sz="1000" noProof="0">
                          <a:latin typeface="Arial" panose="020B0604020202020204" pitchFamily="34" charset="0"/>
                          <a:cs typeface="Arial" panose="020B0604020202020204" pitchFamily="34" charset="0"/>
                        </a:rPr>
                        <a:t>156 940%)</a:t>
                      </a:r>
                    </a:p>
                    <a:p>
                      <a:pPr algn="ctr"/>
                      <a:r>
                        <a:rPr lang="en-GB" sz="1000" noProof="0">
                          <a:latin typeface="Arial" panose="020B0604020202020204" pitchFamily="34" charset="0"/>
                          <a:cs typeface="Arial" panose="020B0604020202020204" pitchFamily="34" charset="0"/>
                        </a:rPr>
                        <a:t>231 (60%)</a:t>
                      </a:r>
                    </a:p>
                  </a:txBody>
                  <a:tcPr marT="46800" marB="46800"/>
                </a:tc>
                <a:extLst>
                  <a:ext uri="{0D108BD9-81ED-4DB2-BD59-A6C34878D82A}">
                    <a16:rowId xmlns:a16="http://schemas.microsoft.com/office/drawing/2014/main" val="1137640199"/>
                  </a:ext>
                </a:extLst>
              </a:tr>
              <a:tr h="1025208">
                <a:tc>
                  <a:txBody>
                    <a:bodyPr/>
                    <a:lstStyle/>
                    <a:p>
                      <a:pPr marL="0" indent="0">
                        <a:tabLst/>
                      </a:pPr>
                      <a:r>
                        <a:rPr lang="en-GB" sz="1000" b="0" noProof="0" dirty="0">
                          <a:latin typeface="Arial" panose="020B0604020202020204" pitchFamily="34" charset="0"/>
                          <a:cs typeface="Arial" panose="020B0604020202020204" pitchFamily="34" charset="0"/>
                        </a:rPr>
                        <a:t>Baseline CA 19-9</a:t>
                      </a:r>
                      <a:r>
                        <a:rPr lang="en-GB" sz="1000" b="0" baseline="30000" noProof="0" dirty="0">
                          <a:latin typeface="Arial" panose="020B0604020202020204" pitchFamily="34" charset="0"/>
                          <a:cs typeface="Arial" panose="020B0604020202020204" pitchFamily="34" charset="0"/>
                        </a:rPr>
                        <a:t>c</a:t>
                      </a:r>
                    </a:p>
                    <a:p>
                      <a:pPr marL="0" indent="88900">
                        <a:tabLst/>
                      </a:pPr>
                      <a:r>
                        <a:rPr lang="en-GB" sz="1000" b="0" noProof="0" dirty="0">
                          <a:latin typeface="Arial" panose="020B0604020202020204" pitchFamily="34" charset="0"/>
                          <a:cs typeface="Arial" panose="020B0604020202020204" pitchFamily="34" charset="0"/>
                        </a:rPr>
                        <a:t>&lt;37 U/mL, </a:t>
                      </a:r>
                      <a:r>
                        <a:rPr lang="en-US" sz="1000" b="0" dirty="0">
                          <a:latin typeface="Arial" panose="020B0604020202020204" pitchFamily="34" charset="0"/>
                          <a:cs typeface="Arial" panose="020B0604020202020204" pitchFamily="34" charset="0"/>
                        </a:rPr>
                        <a:t>n (%)</a:t>
                      </a:r>
                      <a:endParaRPr lang="en-GB" sz="1000" b="0" noProof="0" dirty="0">
                        <a:latin typeface="Arial" panose="020B0604020202020204" pitchFamily="34" charset="0"/>
                        <a:cs typeface="Arial" panose="020B0604020202020204" pitchFamily="34" charset="0"/>
                      </a:endParaRPr>
                    </a:p>
                    <a:p>
                      <a:pPr marL="0" indent="88900">
                        <a:tabLst/>
                      </a:pPr>
                      <a:r>
                        <a:rPr lang="en-GB" sz="1000" b="0" noProof="0" dirty="0">
                          <a:latin typeface="Arial" panose="020B0604020202020204" pitchFamily="34" charset="0"/>
                          <a:cs typeface="Arial" panose="020B0604020202020204" pitchFamily="34" charset="0"/>
                        </a:rPr>
                        <a:t>≥37 U/mL, </a:t>
                      </a:r>
                      <a:r>
                        <a:rPr lang="en-US" sz="1000" b="0" dirty="0">
                          <a:latin typeface="Arial" panose="020B0604020202020204" pitchFamily="34" charset="0"/>
                          <a:cs typeface="Arial" panose="020B0604020202020204" pitchFamily="34" charset="0"/>
                        </a:rPr>
                        <a:t>n (%)</a:t>
                      </a:r>
                      <a:endParaRPr lang="en-GB" sz="1000" b="0" noProof="0" dirty="0">
                        <a:latin typeface="Arial" panose="020B0604020202020204" pitchFamily="34" charset="0"/>
                        <a:cs typeface="Arial" panose="020B0604020202020204" pitchFamily="34" charset="0"/>
                      </a:endParaRPr>
                    </a:p>
                    <a:p>
                      <a:pPr marL="0" indent="88900">
                        <a:tabLst/>
                      </a:pPr>
                      <a:r>
                        <a:rPr lang="en-GB" sz="1000" noProof="0" dirty="0">
                          <a:latin typeface="Arial" panose="020B0604020202020204" pitchFamily="34" charset="0"/>
                          <a:cs typeface="Arial" panose="020B0604020202020204" pitchFamily="34" charset="0"/>
                        </a:rPr>
                        <a:t>Median (range; IQR), U/mL</a:t>
                      </a:r>
                    </a:p>
                  </a:txBody>
                  <a:tcPr marT="46800" marB="46800"/>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60 (16%)</a:t>
                      </a:r>
                    </a:p>
                    <a:p>
                      <a:pPr algn="ctr"/>
                      <a:r>
                        <a:rPr lang="en-GB" sz="1000" noProof="0" dirty="0">
                          <a:latin typeface="Arial" panose="020B0604020202020204" pitchFamily="34" charset="0"/>
                          <a:cs typeface="Arial" panose="020B0604020202020204" pitchFamily="34" charset="0"/>
                        </a:rPr>
                        <a:t>321 (84%)</a:t>
                      </a:r>
                    </a:p>
                    <a:p>
                      <a:pPr algn="ctr"/>
                      <a:r>
                        <a:rPr lang="en-GB" sz="1000" noProof="0" dirty="0">
                          <a:latin typeface="Arial" panose="020B0604020202020204" pitchFamily="34" charset="0"/>
                          <a:cs typeface="Arial" panose="020B0604020202020204" pitchFamily="34" charset="0"/>
                        </a:rPr>
                        <a:t>1856.0 </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(0.6-8000.0; </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178.0-8000.0)</a:t>
                      </a:r>
                    </a:p>
                  </a:txBody>
                  <a:tcPr marT="46800" marB="46800"/>
                </a:tc>
                <a:tc>
                  <a:txBody>
                    <a:bodyPr/>
                    <a:lstStyle/>
                    <a:p>
                      <a:pPr algn="ctr"/>
                      <a:endParaRPr lang="en-GB" sz="1000" noProof="0">
                        <a:latin typeface="Arial" panose="020B0604020202020204" pitchFamily="34" charset="0"/>
                        <a:cs typeface="Arial" panose="020B0604020202020204" pitchFamily="34" charset="0"/>
                      </a:endParaRPr>
                    </a:p>
                    <a:p>
                      <a:pPr algn="ctr"/>
                      <a:r>
                        <a:rPr lang="en-GB" sz="1000" noProof="0">
                          <a:latin typeface="Arial" panose="020B0604020202020204" pitchFamily="34" charset="0"/>
                          <a:cs typeface="Arial" panose="020B0604020202020204" pitchFamily="34" charset="0"/>
                        </a:rPr>
                        <a:t>71 (18%)</a:t>
                      </a:r>
                    </a:p>
                    <a:p>
                      <a:pPr algn="ctr"/>
                      <a:r>
                        <a:rPr lang="en-GB" sz="1000" noProof="0">
                          <a:latin typeface="Arial" panose="020B0604020202020204" pitchFamily="34" charset="0"/>
                          <a:cs typeface="Arial" panose="020B0604020202020204" pitchFamily="34" charset="0"/>
                        </a:rPr>
                        <a:t>316 (82%)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noProof="0">
                          <a:latin typeface="Arial" panose="020B0604020202020204" pitchFamily="34" charset="0"/>
                          <a:cs typeface="Arial" panose="020B0604020202020204" pitchFamily="34" charset="0"/>
                        </a:rPr>
                        <a:t>1544.0 </a:t>
                      </a:r>
                      <a:br>
                        <a:rPr lang="en-GB" sz="1000" noProof="0">
                          <a:latin typeface="Arial" panose="020B0604020202020204" pitchFamily="34" charset="0"/>
                          <a:cs typeface="Arial" panose="020B0604020202020204" pitchFamily="34" charset="0"/>
                        </a:rPr>
                      </a:br>
                      <a:r>
                        <a:rPr lang="en-GB" sz="1000" noProof="0">
                          <a:latin typeface="Arial" panose="020B0604020202020204" pitchFamily="34" charset="0"/>
                          <a:cs typeface="Arial" panose="020B0604020202020204" pitchFamily="34" charset="0"/>
                        </a:rPr>
                        <a:t>(0.6-8000.0; </a:t>
                      </a:r>
                      <a:br>
                        <a:rPr lang="en-GB" sz="1000" noProof="0">
                          <a:latin typeface="Arial" panose="020B0604020202020204" pitchFamily="34" charset="0"/>
                          <a:cs typeface="Arial" panose="020B0604020202020204" pitchFamily="34" charset="0"/>
                        </a:rPr>
                      </a:br>
                      <a:r>
                        <a:rPr lang="en-GB" sz="1000" noProof="0">
                          <a:latin typeface="Arial" panose="020B0604020202020204" pitchFamily="34" charset="0"/>
                          <a:cs typeface="Arial" panose="020B0604020202020204" pitchFamily="34" charset="0"/>
                        </a:rPr>
                        <a:t>93.7-8000.0)</a:t>
                      </a:r>
                    </a:p>
                  </a:txBody>
                  <a:tcPr marT="46800" marB="46800"/>
                </a:tc>
                <a:extLst>
                  <a:ext uri="{0D108BD9-81ED-4DB2-BD59-A6C34878D82A}">
                    <a16:rowId xmlns:a16="http://schemas.microsoft.com/office/drawing/2014/main" val="2156662310"/>
                  </a:ext>
                </a:extLst>
              </a:tr>
              <a:tr h="715204">
                <a:tc>
                  <a:txBody>
                    <a:bodyPr/>
                    <a:lstStyle/>
                    <a:p>
                      <a:pPr marL="0" indent="0">
                        <a:tabLst/>
                      </a:pPr>
                      <a:r>
                        <a:rPr lang="en-GB" sz="1000" b="0" noProof="0" dirty="0">
                          <a:latin typeface="Arial" panose="020B0604020202020204" pitchFamily="34" charset="0"/>
                          <a:cs typeface="Arial" panose="020B0604020202020204" pitchFamily="34" charset="0"/>
                        </a:rPr>
                        <a:t>Any previous anti-cancer therapy, </a:t>
                      </a:r>
                      <a:r>
                        <a:rPr lang="en-US" sz="1000" b="0" dirty="0">
                          <a:latin typeface="Arial" panose="020B0604020202020204" pitchFamily="34" charset="0"/>
                          <a:cs typeface="Arial" panose="020B0604020202020204" pitchFamily="34" charset="0"/>
                        </a:rPr>
                        <a:t>n (%)</a:t>
                      </a:r>
                      <a:endParaRPr lang="en-GB" sz="1000" b="0" noProof="0" dirty="0">
                        <a:latin typeface="Arial" panose="020B0604020202020204" pitchFamily="34" charset="0"/>
                        <a:cs typeface="Arial" panose="020B0604020202020204" pitchFamily="34" charset="0"/>
                      </a:endParaRPr>
                    </a:p>
                    <a:p>
                      <a:pPr marL="0" indent="88900">
                        <a:tabLst/>
                      </a:pPr>
                      <a:r>
                        <a:rPr lang="en-GB" sz="1000" b="0" noProof="0" dirty="0">
                          <a:latin typeface="Arial" panose="020B0604020202020204" pitchFamily="34" charset="0"/>
                          <a:cs typeface="Arial" panose="020B0604020202020204" pitchFamily="34" charset="0"/>
                        </a:rPr>
                        <a:t>Chemotherapy</a:t>
                      </a:r>
                    </a:p>
                    <a:p>
                      <a:pPr marL="0" indent="88900">
                        <a:tabLst/>
                      </a:pPr>
                      <a:r>
                        <a:rPr lang="en-GB" sz="1000" b="0" noProof="0" dirty="0">
                          <a:latin typeface="Arial" panose="020B0604020202020204" pitchFamily="34" charset="0"/>
                          <a:cs typeface="Arial" panose="020B0604020202020204" pitchFamily="34" charset="0"/>
                        </a:rPr>
                        <a:t>Radiotherapy</a:t>
                      </a:r>
                    </a:p>
                    <a:p>
                      <a:pPr marL="0" indent="88900">
                        <a:tabLst/>
                      </a:pPr>
                      <a:r>
                        <a:rPr lang="en-GB" sz="1000" b="0" noProof="0" dirty="0">
                          <a:latin typeface="Arial" panose="020B0604020202020204" pitchFamily="34" charset="0"/>
                          <a:cs typeface="Arial" panose="020B0604020202020204" pitchFamily="34" charset="0"/>
                        </a:rPr>
                        <a:t>Surgical procedure</a:t>
                      </a:r>
                    </a:p>
                  </a:txBody>
                  <a:tcPr marT="46800" marB="46800"/>
                </a:tc>
                <a:tc>
                  <a:txBody>
                    <a:bodyPr/>
                    <a:lstStyle/>
                    <a:p>
                      <a:pPr algn="ctr"/>
                      <a:r>
                        <a:rPr lang="en-GB" sz="1000" noProof="0" dirty="0">
                          <a:latin typeface="Arial" panose="020B0604020202020204" pitchFamily="34" charset="0"/>
                          <a:cs typeface="Arial" panose="020B0604020202020204" pitchFamily="34" charset="0"/>
                        </a:rPr>
                        <a:t>22 (6%)</a:t>
                      </a:r>
                    </a:p>
                    <a:p>
                      <a:pPr algn="ctr"/>
                      <a:r>
                        <a:rPr lang="en-GB" sz="1000" noProof="0" dirty="0">
                          <a:latin typeface="Arial" panose="020B0604020202020204" pitchFamily="34" charset="0"/>
                          <a:cs typeface="Arial" panose="020B0604020202020204" pitchFamily="34" charset="0"/>
                        </a:rPr>
                        <a:t>14 (4%)</a:t>
                      </a:r>
                    </a:p>
                    <a:p>
                      <a:pPr algn="ctr"/>
                      <a:r>
                        <a:rPr lang="en-GB" sz="1000" noProof="0" dirty="0">
                          <a:latin typeface="Arial" panose="020B0604020202020204" pitchFamily="34" charset="0"/>
                          <a:cs typeface="Arial" panose="020B0604020202020204" pitchFamily="34" charset="0"/>
                        </a:rPr>
                        <a:t>10 (3%)</a:t>
                      </a:r>
                    </a:p>
                    <a:p>
                      <a:pPr algn="ctr"/>
                      <a:r>
                        <a:rPr lang="en-GB" sz="1000" noProof="0" dirty="0">
                          <a:latin typeface="Arial" panose="020B0604020202020204" pitchFamily="34" charset="0"/>
                          <a:cs typeface="Arial" panose="020B0604020202020204" pitchFamily="34" charset="0"/>
                        </a:rPr>
                        <a:t>18 (5%)</a:t>
                      </a:r>
                    </a:p>
                  </a:txBody>
                  <a:tcPr marT="46800" marB="46800"/>
                </a:tc>
                <a:tc>
                  <a:txBody>
                    <a:bodyPr/>
                    <a:lstStyle/>
                    <a:p>
                      <a:pPr algn="ctr"/>
                      <a:r>
                        <a:rPr lang="en-GB" sz="1000" noProof="0">
                          <a:latin typeface="Arial" panose="020B0604020202020204" pitchFamily="34" charset="0"/>
                          <a:cs typeface="Arial" panose="020B0604020202020204" pitchFamily="34" charset="0"/>
                        </a:rPr>
                        <a:t>27 (7%)</a:t>
                      </a:r>
                    </a:p>
                    <a:p>
                      <a:pPr algn="ctr"/>
                      <a:r>
                        <a:rPr lang="en-GB" sz="1000" noProof="0">
                          <a:latin typeface="Arial" panose="020B0604020202020204" pitchFamily="34" charset="0"/>
                          <a:cs typeface="Arial" panose="020B0604020202020204" pitchFamily="34" charset="0"/>
                        </a:rPr>
                        <a:t>16 (4%)</a:t>
                      </a:r>
                    </a:p>
                    <a:p>
                      <a:pPr algn="ctr"/>
                      <a:r>
                        <a:rPr lang="en-GB" sz="1000" noProof="0">
                          <a:latin typeface="Arial" panose="020B0604020202020204" pitchFamily="34" charset="0"/>
                          <a:cs typeface="Arial" panose="020B0604020202020204" pitchFamily="34" charset="0"/>
                        </a:rPr>
                        <a:t>6 (2%)</a:t>
                      </a:r>
                    </a:p>
                    <a:p>
                      <a:pPr algn="ctr"/>
                      <a:r>
                        <a:rPr lang="en-GB" sz="1000" noProof="0">
                          <a:latin typeface="Arial" panose="020B0604020202020204" pitchFamily="34" charset="0"/>
                          <a:cs typeface="Arial" panose="020B0604020202020204" pitchFamily="34" charset="0"/>
                        </a:rPr>
                        <a:t>25 (7%)</a:t>
                      </a:r>
                    </a:p>
                  </a:txBody>
                  <a:tcPr marT="46800" marB="46800"/>
                </a:tc>
                <a:extLst>
                  <a:ext uri="{0D108BD9-81ED-4DB2-BD59-A6C34878D82A}">
                    <a16:rowId xmlns:a16="http://schemas.microsoft.com/office/drawing/2014/main" val="603787180"/>
                  </a:ext>
                </a:extLst>
              </a:tr>
              <a:tr h="870206">
                <a:tc>
                  <a:txBody>
                    <a:bodyPr/>
                    <a:lstStyle/>
                    <a:p>
                      <a:pPr marL="0" indent="0">
                        <a:tabLst/>
                      </a:pPr>
                      <a:r>
                        <a:rPr lang="en-GB" sz="1000" b="0" noProof="0" dirty="0">
                          <a:latin typeface="Arial" panose="020B0604020202020204" pitchFamily="34" charset="0"/>
                          <a:cs typeface="Arial" panose="020B0604020202020204" pitchFamily="34" charset="0"/>
                        </a:rPr>
                        <a:t>Time from diagnosis of metastatic disease at study entry to randomisation, weeks</a:t>
                      </a:r>
                    </a:p>
                    <a:p>
                      <a:pPr marL="0" indent="88900">
                        <a:tabLst/>
                      </a:pPr>
                      <a:r>
                        <a:rPr lang="en-GB" sz="1000" b="0" noProof="0" dirty="0">
                          <a:latin typeface="Arial" panose="020B0604020202020204" pitchFamily="34" charset="0"/>
                          <a:cs typeface="Arial" panose="020B0604020202020204" pitchFamily="34" charset="0"/>
                        </a:rPr>
                        <a:t>Mean (SD)</a:t>
                      </a:r>
                    </a:p>
                    <a:p>
                      <a:pPr marL="0" indent="88900">
                        <a:tabLst/>
                      </a:pPr>
                      <a:r>
                        <a:rPr lang="en-GB" sz="1000" b="0" noProof="0" dirty="0">
                          <a:latin typeface="Arial" panose="020B0604020202020204" pitchFamily="34" charset="0"/>
                          <a:cs typeface="Arial" panose="020B0604020202020204" pitchFamily="34" charset="0"/>
                        </a:rPr>
                        <a:t>Median (range; IQR)</a:t>
                      </a:r>
                    </a:p>
                  </a:txBody>
                  <a:tcPr marT="46800" marB="46800"/>
                </a:tc>
                <a:tc>
                  <a:txBody>
                    <a:bodyPr/>
                    <a:lstStyle/>
                    <a:p>
                      <a:pPr algn="ctr"/>
                      <a:endParaRPr lang="en-GB" sz="1000" noProof="0" dirty="0">
                        <a:latin typeface="Arial" panose="020B0604020202020204" pitchFamily="34" charset="0"/>
                        <a:cs typeface="Arial" panose="020B0604020202020204" pitchFamily="34" charset="0"/>
                      </a:endParaRPr>
                    </a:p>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3.6 (2%)</a:t>
                      </a:r>
                    </a:p>
                    <a:p>
                      <a:pPr algn="ctr"/>
                      <a:r>
                        <a:rPr lang="en-GB" sz="1000" noProof="0" dirty="0">
                          <a:latin typeface="Arial" panose="020B0604020202020204" pitchFamily="34" charset="0"/>
                          <a:cs typeface="Arial" panose="020B0604020202020204" pitchFamily="34" charset="0"/>
                        </a:rPr>
                        <a:t>3.0 (0.6-9.1; </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2.1-4.7)</a:t>
                      </a:r>
                    </a:p>
                  </a:txBody>
                  <a:tcPr marT="46800" marB="46800"/>
                </a:tc>
                <a:tc>
                  <a:txBody>
                    <a:bodyPr/>
                    <a:lstStyle/>
                    <a:p>
                      <a:pPr algn="ctr"/>
                      <a:br>
                        <a:rPr lang="en-GB" sz="1000" noProof="0" dirty="0">
                          <a:latin typeface="Arial" panose="020B0604020202020204" pitchFamily="34" charset="0"/>
                          <a:cs typeface="Arial" panose="020B0604020202020204" pitchFamily="34" charset="0"/>
                        </a:rPr>
                      </a:b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3.9 (2%)</a:t>
                      </a:r>
                    </a:p>
                    <a:p>
                      <a:pPr algn="ctr"/>
                      <a:r>
                        <a:rPr lang="en-GB" sz="1000" noProof="0" dirty="0">
                          <a:latin typeface="Arial" panose="020B0604020202020204" pitchFamily="34" charset="0"/>
                          <a:cs typeface="Arial" panose="020B0604020202020204" pitchFamily="34" charset="0"/>
                        </a:rPr>
                        <a:t>3.6 (0.4-10.9; </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2.4-5.1)</a:t>
                      </a:r>
                    </a:p>
                  </a:txBody>
                  <a:tcPr marT="46800" marB="46800"/>
                </a:tc>
                <a:extLst>
                  <a:ext uri="{0D108BD9-81ED-4DB2-BD59-A6C34878D82A}">
                    <a16:rowId xmlns:a16="http://schemas.microsoft.com/office/drawing/2014/main" val="2694344567"/>
                  </a:ext>
                </a:extLst>
              </a:tr>
            </a:tbl>
          </a:graphicData>
        </a:graphic>
      </p:graphicFrame>
    </p:spTree>
    <p:extLst>
      <p:ext uri="{BB962C8B-B14F-4D97-AF65-F5344CB8AC3E}">
        <p14:creationId xmlns:p14="http://schemas.microsoft.com/office/powerpoint/2010/main" val="168682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E95B0-DA8F-0EF0-0A62-3EB4A97A66F2}"/>
              </a:ext>
            </a:extLst>
          </p:cNvPr>
          <p:cNvSpPr>
            <a:spLocks noGrp="1"/>
          </p:cNvSpPr>
          <p:nvPr>
            <p:ph type="body" idx="1"/>
          </p:nvPr>
        </p:nvSpPr>
        <p:spPr>
          <a:xfrm>
            <a:off x="609600" y="1214362"/>
            <a:ext cx="3686200" cy="363687"/>
          </a:xfrm>
        </p:spPr>
        <p:txBody>
          <a:bodyPr/>
          <a:lstStyle/>
          <a:p>
            <a:r>
              <a:rPr lang="en-GB" sz="2000" b="1" dirty="0">
                <a:solidFill>
                  <a:schemeClr val="accent1"/>
                </a:solidFill>
                <a:latin typeface="Arial" panose="020B0604020202020204" pitchFamily="34" charset="0"/>
                <a:ea typeface="Aileron" charset="0"/>
                <a:cs typeface="Arial" panose="020B0604020202020204" pitchFamily="34" charset="0"/>
              </a:rPr>
              <a:t>OVERALL SURVIVAL</a:t>
            </a:r>
          </a:p>
        </p:txBody>
      </p:sp>
      <p:sp>
        <p:nvSpPr>
          <p:cNvPr id="2" name="Title 1"/>
          <p:cNvSpPr>
            <a:spLocks noGrp="1"/>
          </p:cNvSpPr>
          <p:nvPr>
            <p:ph type="title"/>
          </p:nvPr>
        </p:nvSpPr>
        <p:spPr/>
        <p:txBody>
          <a:bodyPr>
            <a:normAutofit/>
          </a:bodyPr>
          <a:lstStyle/>
          <a:p>
            <a:r>
              <a:rPr lang="en-US" dirty="0">
                <a:latin typeface="Arial" charset="0"/>
                <a:ea typeface="+mn-ea"/>
                <a:cs typeface="+mn-cs"/>
              </a:rPr>
              <a:t>Napoli-3: </a:t>
            </a:r>
            <a:r>
              <a:rPr lang="en-US" dirty="0" err="1">
                <a:latin typeface="Arial" charset="0"/>
                <a:ea typeface="+mn-ea"/>
                <a:cs typeface="+mn-cs"/>
              </a:rPr>
              <a:t>nalirifox</a:t>
            </a:r>
            <a:r>
              <a:rPr lang="en-US" dirty="0">
                <a:latin typeface="Arial" charset="0"/>
                <a:ea typeface="+mn-ea"/>
                <a:cs typeface="+mn-cs"/>
              </a:rPr>
              <a:t> more effective than </a:t>
            </a:r>
            <a:r>
              <a:rPr lang="en-US" altLang="en-US" dirty="0" err="1">
                <a:solidFill>
                  <a:schemeClr val="tx2"/>
                </a:solidFill>
              </a:rPr>
              <a:t>n</a:t>
            </a:r>
            <a:r>
              <a:rPr lang="en-US" altLang="en-US" cap="none" dirty="0" err="1">
                <a:solidFill>
                  <a:schemeClr val="tx2"/>
                </a:solidFill>
              </a:rPr>
              <a:t>ab</a:t>
            </a:r>
            <a:r>
              <a:rPr lang="en-US" altLang="en-US" dirty="0" err="1">
                <a:solidFill>
                  <a:schemeClr val="tx2"/>
                </a:solidFill>
              </a:rPr>
              <a:t>p</a:t>
            </a:r>
            <a:r>
              <a:rPr lang="en-US" altLang="en-US" dirty="0">
                <a:solidFill>
                  <a:schemeClr val="tx2"/>
                </a:solidFill>
              </a:rPr>
              <a:t>/gem</a:t>
            </a:r>
            <a:r>
              <a:rPr lang="en-US" dirty="0">
                <a:latin typeface="Arial" charset="0"/>
                <a:ea typeface="+mn-ea"/>
                <a:cs typeface="+mn-cs"/>
              </a:rPr>
              <a:t> </a:t>
            </a:r>
          </a:p>
        </p:txBody>
      </p:sp>
      <p:sp>
        <p:nvSpPr>
          <p:cNvPr id="4" name="Content Placeholder 3">
            <a:extLst>
              <a:ext uri="{FF2B5EF4-FFF2-40B4-BE49-F238E27FC236}">
                <a16:creationId xmlns:a16="http://schemas.microsoft.com/office/drawing/2014/main" id="{29EF43CE-BA87-2E40-38C9-8269883030F4}"/>
              </a:ext>
            </a:extLst>
          </p:cNvPr>
          <p:cNvSpPr>
            <a:spLocks noGrp="1"/>
          </p:cNvSpPr>
          <p:nvPr>
            <p:ph sz="quarter" idx="15"/>
          </p:nvPr>
        </p:nvSpPr>
        <p:spPr>
          <a:xfrm>
            <a:off x="620183" y="6248305"/>
            <a:ext cx="10180339" cy="365125"/>
          </a:xfrm>
        </p:spPr>
        <p:txBody>
          <a:bodyPr/>
          <a:lstStyle/>
          <a:p>
            <a:r>
              <a:rPr lang="en-GB" dirty="0">
                <a:solidFill>
                  <a:schemeClr val="tx2"/>
                </a:solidFill>
              </a:rPr>
              <a:t>CI, confidence interval; GEM, gemcitabine; </a:t>
            </a:r>
            <a:r>
              <a:rPr lang="en-GB" dirty="0" err="1">
                <a:solidFill>
                  <a:schemeClr val="tx2"/>
                </a:solidFill>
              </a:rPr>
              <a:t>mo</a:t>
            </a:r>
            <a:r>
              <a:rPr lang="en-GB" dirty="0">
                <a:solidFill>
                  <a:schemeClr val="tx2"/>
                </a:solidFill>
              </a:rPr>
              <a:t>, months;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endParaRPr lang="en-GB" dirty="0">
              <a:solidFill>
                <a:schemeClr val="tx2"/>
              </a:solidFill>
            </a:endParaRPr>
          </a:p>
          <a:p>
            <a:r>
              <a:rPr lang="en-GB" dirty="0">
                <a:solidFill>
                  <a:schemeClr val="tx2"/>
                </a:solidFill>
              </a:rPr>
              <a:t>Wainberg Z, et al. Lancet 2023;402:1272-81</a:t>
            </a:r>
          </a:p>
        </p:txBody>
      </p:sp>
      <p:sp>
        <p:nvSpPr>
          <p:cNvPr id="3" name="Slide Number Placeholder 2">
            <a:extLst>
              <a:ext uri="{FF2B5EF4-FFF2-40B4-BE49-F238E27FC236}">
                <a16:creationId xmlns:a16="http://schemas.microsoft.com/office/drawing/2014/main" id="{5E6FA578-8A0A-230E-E3E5-BB00B5581B5B}"/>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6" name="Text Placeholder 4">
            <a:extLst>
              <a:ext uri="{FF2B5EF4-FFF2-40B4-BE49-F238E27FC236}">
                <a16:creationId xmlns:a16="http://schemas.microsoft.com/office/drawing/2014/main" id="{49EE5399-D57F-5B9A-F150-17458012EAC6}"/>
              </a:ext>
            </a:extLst>
          </p:cNvPr>
          <p:cNvSpPr txBox="1">
            <a:spLocks/>
          </p:cNvSpPr>
          <p:nvPr/>
        </p:nvSpPr>
        <p:spPr>
          <a:xfrm>
            <a:off x="6369132" y="1214362"/>
            <a:ext cx="4623411" cy="363687"/>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chemeClr val="accent1"/>
                </a:solidFill>
                <a:ea typeface="Aileron" charset="0"/>
              </a:rPr>
              <a:t>Progression-free SURVIVAL</a:t>
            </a:r>
          </a:p>
        </p:txBody>
      </p:sp>
      <p:sp>
        <p:nvSpPr>
          <p:cNvPr id="8" name="TextBox 7">
            <a:extLst>
              <a:ext uri="{FF2B5EF4-FFF2-40B4-BE49-F238E27FC236}">
                <a16:creationId xmlns:a16="http://schemas.microsoft.com/office/drawing/2014/main" id="{EC6D0447-68A2-B6CF-0263-AC38B9692578}"/>
              </a:ext>
            </a:extLst>
          </p:cNvPr>
          <p:cNvSpPr txBox="1"/>
          <p:nvPr/>
        </p:nvSpPr>
        <p:spPr>
          <a:xfrm>
            <a:off x="1309589" y="2557363"/>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1" name="TextBox 10">
            <a:extLst>
              <a:ext uri="{FF2B5EF4-FFF2-40B4-BE49-F238E27FC236}">
                <a16:creationId xmlns:a16="http://schemas.microsoft.com/office/drawing/2014/main" id="{F6D38076-361C-ABF6-CD63-0DA16E7DBA64}"/>
              </a:ext>
            </a:extLst>
          </p:cNvPr>
          <p:cNvSpPr txBox="1"/>
          <p:nvPr/>
        </p:nvSpPr>
        <p:spPr>
          <a:xfrm rot="16200000">
            <a:off x="248857" y="3494731"/>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29" name="TextBox 28">
            <a:extLst>
              <a:ext uri="{FF2B5EF4-FFF2-40B4-BE49-F238E27FC236}">
                <a16:creationId xmlns:a16="http://schemas.microsoft.com/office/drawing/2014/main" id="{AA9867E2-574E-8E2F-A4CA-00956EBCA2B8}"/>
              </a:ext>
            </a:extLst>
          </p:cNvPr>
          <p:cNvSpPr txBox="1"/>
          <p:nvPr/>
        </p:nvSpPr>
        <p:spPr>
          <a:xfrm>
            <a:off x="1380121" y="27488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30" name="TextBox 29">
            <a:extLst>
              <a:ext uri="{FF2B5EF4-FFF2-40B4-BE49-F238E27FC236}">
                <a16:creationId xmlns:a16="http://schemas.microsoft.com/office/drawing/2014/main" id="{BB9013A8-CA03-B218-422E-CE31EE376BD1}"/>
              </a:ext>
            </a:extLst>
          </p:cNvPr>
          <p:cNvSpPr txBox="1"/>
          <p:nvPr/>
        </p:nvSpPr>
        <p:spPr>
          <a:xfrm>
            <a:off x="1380121" y="294037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31" name="TextBox 30">
            <a:extLst>
              <a:ext uri="{FF2B5EF4-FFF2-40B4-BE49-F238E27FC236}">
                <a16:creationId xmlns:a16="http://schemas.microsoft.com/office/drawing/2014/main" id="{CB820E4E-5C02-0BBF-FFFC-B1A217053CDA}"/>
              </a:ext>
            </a:extLst>
          </p:cNvPr>
          <p:cNvSpPr txBox="1"/>
          <p:nvPr/>
        </p:nvSpPr>
        <p:spPr>
          <a:xfrm>
            <a:off x="1380121" y="313187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32" name="TextBox 31">
            <a:extLst>
              <a:ext uri="{FF2B5EF4-FFF2-40B4-BE49-F238E27FC236}">
                <a16:creationId xmlns:a16="http://schemas.microsoft.com/office/drawing/2014/main" id="{52484D10-06C1-48E6-7957-C0462A9A057D}"/>
              </a:ext>
            </a:extLst>
          </p:cNvPr>
          <p:cNvSpPr txBox="1"/>
          <p:nvPr/>
        </p:nvSpPr>
        <p:spPr>
          <a:xfrm>
            <a:off x="1380121" y="332338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33" name="TextBox 32">
            <a:extLst>
              <a:ext uri="{FF2B5EF4-FFF2-40B4-BE49-F238E27FC236}">
                <a16:creationId xmlns:a16="http://schemas.microsoft.com/office/drawing/2014/main" id="{B8FB5F8D-CDF9-F85A-695C-EF43B9F31E40}"/>
              </a:ext>
            </a:extLst>
          </p:cNvPr>
          <p:cNvSpPr txBox="1"/>
          <p:nvPr/>
        </p:nvSpPr>
        <p:spPr>
          <a:xfrm>
            <a:off x="1380121" y="351488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34" name="TextBox 33">
            <a:extLst>
              <a:ext uri="{FF2B5EF4-FFF2-40B4-BE49-F238E27FC236}">
                <a16:creationId xmlns:a16="http://schemas.microsoft.com/office/drawing/2014/main" id="{DBF955B0-C0A7-11C4-3B9A-906B737F8871}"/>
              </a:ext>
            </a:extLst>
          </p:cNvPr>
          <p:cNvSpPr txBox="1"/>
          <p:nvPr/>
        </p:nvSpPr>
        <p:spPr>
          <a:xfrm>
            <a:off x="1380121" y="37063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0D6D6F0E-2C55-24AC-8C74-5A4A8042ABFD}"/>
              </a:ext>
            </a:extLst>
          </p:cNvPr>
          <p:cNvSpPr txBox="1"/>
          <p:nvPr/>
        </p:nvSpPr>
        <p:spPr>
          <a:xfrm>
            <a:off x="1380121" y="389789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36" name="TextBox 35">
            <a:extLst>
              <a:ext uri="{FF2B5EF4-FFF2-40B4-BE49-F238E27FC236}">
                <a16:creationId xmlns:a16="http://schemas.microsoft.com/office/drawing/2014/main" id="{C8A8BCC0-0AA8-94D9-09DD-A28B5592A189}"/>
              </a:ext>
            </a:extLst>
          </p:cNvPr>
          <p:cNvSpPr txBox="1"/>
          <p:nvPr/>
        </p:nvSpPr>
        <p:spPr>
          <a:xfrm>
            <a:off x="1380121" y="408940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37" name="TextBox 36">
            <a:extLst>
              <a:ext uri="{FF2B5EF4-FFF2-40B4-BE49-F238E27FC236}">
                <a16:creationId xmlns:a16="http://schemas.microsoft.com/office/drawing/2014/main" id="{2F4A6746-0724-449F-A33F-E1B451F5E221}"/>
              </a:ext>
            </a:extLst>
          </p:cNvPr>
          <p:cNvSpPr txBox="1"/>
          <p:nvPr/>
        </p:nvSpPr>
        <p:spPr>
          <a:xfrm>
            <a:off x="1380121" y="4280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38" name="TextBox 37">
            <a:extLst>
              <a:ext uri="{FF2B5EF4-FFF2-40B4-BE49-F238E27FC236}">
                <a16:creationId xmlns:a16="http://schemas.microsoft.com/office/drawing/2014/main" id="{B080D836-14EB-9850-5DC4-5C2177FC7320}"/>
              </a:ext>
            </a:extLst>
          </p:cNvPr>
          <p:cNvSpPr txBox="1"/>
          <p:nvPr/>
        </p:nvSpPr>
        <p:spPr>
          <a:xfrm>
            <a:off x="1450653" y="4472414"/>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9" name="TextBox 38">
            <a:extLst>
              <a:ext uri="{FF2B5EF4-FFF2-40B4-BE49-F238E27FC236}">
                <a16:creationId xmlns:a16="http://schemas.microsoft.com/office/drawing/2014/main" id="{EF418BCF-DA9D-B3AC-A68F-B84454315AC5}"/>
              </a:ext>
            </a:extLst>
          </p:cNvPr>
          <p:cNvSpPr txBox="1"/>
          <p:nvPr/>
        </p:nvSpPr>
        <p:spPr>
          <a:xfrm>
            <a:off x="1808064"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40" name="TextBox 39">
            <a:extLst>
              <a:ext uri="{FF2B5EF4-FFF2-40B4-BE49-F238E27FC236}">
                <a16:creationId xmlns:a16="http://schemas.microsoft.com/office/drawing/2014/main" id="{7CF459E4-D1BA-B93E-674A-E68F526EE9FC}"/>
              </a:ext>
            </a:extLst>
          </p:cNvPr>
          <p:cNvSpPr txBox="1"/>
          <p:nvPr/>
        </p:nvSpPr>
        <p:spPr>
          <a:xfrm>
            <a:off x="5351227"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41" name="TextBox 40">
            <a:extLst>
              <a:ext uri="{FF2B5EF4-FFF2-40B4-BE49-F238E27FC236}">
                <a16:creationId xmlns:a16="http://schemas.microsoft.com/office/drawing/2014/main" id="{D8A5F637-DD39-01D1-6A5D-840FBFDD71EE}"/>
              </a:ext>
            </a:extLst>
          </p:cNvPr>
          <p:cNvSpPr txBox="1"/>
          <p:nvPr/>
        </p:nvSpPr>
        <p:spPr>
          <a:xfrm>
            <a:off x="5101418"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p:txBody>
      </p:sp>
      <p:sp>
        <p:nvSpPr>
          <p:cNvPr id="42" name="TextBox 41">
            <a:extLst>
              <a:ext uri="{FF2B5EF4-FFF2-40B4-BE49-F238E27FC236}">
                <a16:creationId xmlns:a16="http://schemas.microsoft.com/office/drawing/2014/main" id="{4C3A5590-03DF-9024-5A65-0F7DA9DBFA06}"/>
              </a:ext>
            </a:extLst>
          </p:cNvPr>
          <p:cNvSpPr txBox="1"/>
          <p:nvPr/>
        </p:nvSpPr>
        <p:spPr>
          <a:xfrm>
            <a:off x="4841598"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26</a:t>
            </a:r>
          </a:p>
        </p:txBody>
      </p:sp>
      <p:sp>
        <p:nvSpPr>
          <p:cNvPr id="43" name="TextBox 42">
            <a:extLst>
              <a:ext uri="{FF2B5EF4-FFF2-40B4-BE49-F238E27FC236}">
                <a16:creationId xmlns:a16="http://schemas.microsoft.com/office/drawing/2014/main" id="{D0E1FFD0-AA53-0467-8F4A-1FE87F2FEFCE}"/>
              </a:ext>
            </a:extLst>
          </p:cNvPr>
          <p:cNvSpPr txBox="1"/>
          <p:nvPr/>
        </p:nvSpPr>
        <p:spPr>
          <a:xfrm>
            <a:off x="45817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44" name="TextBox 43">
            <a:extLst>
              <a:ext uri="{FF2B5EF4-FFF2-40B4-BE49-F238E27FC236}">
                <a16:creationId xmlns:a16="http://schemas.microsoft.com/office/drawing/2014/main" id="{7BDF76A5-00B2-BA53-9603-EC80A5B8CB32}"/>
              </a:ext>
            </a:extLst>
          </p:cNvPr>
          <p:cNvSpPr txBox="1"/>
          <p:nvPr/>
        </p:nvSpPr>
        <p:spPr>
          <a:xfrm>
            <a:off x="4332404"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47" name="TextBox 46">
            <a:extLst>
              <a:ext uri="{FF2B5EF4-FFF2-40B4-BE49-F238E27FC236}">
                <a16:creationId xmlns:a16="http://schemas.microsoft.com/office/drawing/2014/main" id="{4C650269-CB00-9A9A-D9B5-C788649E08D4}"/>
              </a:ext>
            </a:extLst>
          </p:cNvPr>
          <p:cNvSpPr txBox="1"/>
          <p:nvPr/>
        </p:nvSpPr>
        <p:spPr>
          <a:xfrm>
            <a:off x="511469" y="4823636"/>
            <a:ext cx="931409" cy="615553"/>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Number at risk </a:t>
            </a:r>
            <a:br>
              <a:rPr lang="en-GB" sz="800" b="1" dirty="0">
                <a:solidFill>
                  <a:srgbClr val="211D1E"/>
                </a:solidFill>
                <a:effectLst/>
                <a:latin typeface="Arial" panose="020B0604020202020204" pitchFamily="34" charset="0"/>
                <a:cs typeface="Arial" panose="020B0604020202020204" pitchFamily="34" charset="0"/>
              </a:rPr>
            </a:br>
            <a:r>
              <a:rPr lang="en-GB" sz="800" b="1" dirty="0">
                <a:solidFill>
                  <a:srgbClr val="211D1E"/>
                </a:solidFill>
                <a:effectLst/>
                <a:latin typeface="Arial" panose="020B0604020202020204" pitchFamily="34" charset="0"/>
                <a:cs typeface="Arial" panose="020B0604020202020204" pitchFamily="34" charset="0"/>
              </a:rPr>
              <a:t>(number censored)</a:t>
            </a:r>
          </a:p>
          <a:p>
            <a:pPr algn="r"/>
            <a:r>
              <a:rPr lang="en-GB" sz="800" b="1" dirty="0">
                <a:solidFill>
                  <a:schemeClr val="tx2"/>
                </a:solidFill>
                <a:latin typeface="Arial" panose="020B0604020202020204" pitchFamily="34" charset="0"/>
                <a:cs typeface="Arial" panose="020B0604020202020204" pitchFamily="34" charset="0"/>
              </a:rPr>
              <a:t>NALIRIFOX</a:t>
            </a:r>
          </a:p>
          <a:p>
            <a:pPr algn="r"/>
            <a:endParaRPr lang="en-GB" sz="800" b="1" dirty="0">
              <a:solidFill>
                <a:srgbClr val="211D1E"/>
              </a:solidFill>
              <a:effectLst/>
              <a:latin typeface="Arial" panose="020B0604020202020204" pitchFamily="34" charset="0"/>
              <a:cs typeface="Arial" panose="020B0604020202020204" pitchFamily="34" charset="0"/>
            </a:endParaRPr>
          </a:p>
          <a:p>
            <a:pPr algn="r"/>
            <a:r>
              <a:rPr lang="en-GB" sz="800" b="1" dirty="0">
                <a:solidFill>
                  <a:schemeClr val="accent1"/>
                </a:solidFill>
                <a:latin typeface="Arial" panose="020B0604020202020204" pitchFamily="34" charset="0"/>
                <a:cs typeface="Arial" panose="020B0604020202020204" pitchFamily="34" charset="0"/>
              </a:rPr>
              <a:t>GEM + </a:t>
            </a:r>
            <a:r>
              <a:rPr lang="en-GB" sz="800" b="1" dirty="0" err="1">
                <a:solidFill>
                  <a:schemeClr val="accent1"/>
                </a:solidFill>
                <a:latin typeface="Arial" panose="020B0604020202020204" pitchFamily="34" charset="0"/>
                <a:cs typeface="Arial" panose="020B0604020202020204" pitchFamily="34" charset="0"/>
              </a:rPr>
              <a:t>NabP</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1D281AB-2A91-A70F-1372-3A054EAA0578}"/>
              </a:ext>
            </a:extLst>
          </p:cNvPr>
          <p:cNvSpPr txBox="1"/>
          <p:nvPr/>
        </p:nvSpPr>
        <p:spPr>
          <a:xfrm>
            <a:off x="1756736"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337</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345</a:t>
            </a:r>
          </a:p>
          <a:p>
            <a:pPr algn="ctr"/>
            <a:r>
              <a:rPr lang="en-GB" sz="800" dirty="0">
                <a:solidFill>
                  <a:srgbClr val="211D1E"/>
                </a:solidFill>
                <a:latin typeface="Arial" panose="020B0604020202020204" pitchFamily="34" charset="0"/>
                <a:cs typeface="Arial" panose="020B0604020202020204" pitchFamily="34" charset="0"/>
              </a:rPr>
              <a:t>(4)</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8B9C43CB-5921-F988-855F-DAA937933C43}"/>
              </a:ext>
            </a:extLst>
          </p:cNvPr>
          <p:cNvSpPr txBox="1"/>
          <p:nvPr/>
        </p:nvSpPr>
        <p:spPr>
          <a:xfrm>
            <a:off x="1514329"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383</a:t>
            </a:r>
          </a:p>
          <a:p>
            <a:pPr algn="ctr"/>
            <a:r>
              <a:rPr lang="en-GB" sz="800" dirty="0">
                <a:solidFill>
                  <a:srgbClr val="211D1E"/>
                </a:solidFill>
                <a:latin typeface="Arial" panose="020B0604020202020204" pitchFamily="34" charset="0"/>
                <a:cs typeface="Arial" panose="020B0604020202020204" pitchFamily="34" charset="0"/>
              </a:rPr>
              <a:t>(0)</a:t>
            </a:r>
          </a:p>
          <a:p>
            <a:pPr algn="ctr"/>
            <a:r>
              <a:rPr lang="en-GB" sz="800" dirty="0">
                <a:solidFill>
                  <a:srgbClr val="211D1E"/>
                </a:solidFill>
                <a:effectLst/>
                <a:latin typeface="Arial" panose="020B0604020202020204" pitchFamily="34" charset="0"/>
                <a:cs typeface="Arial" panose="020B0604020202020204" pitchFamily="34" charset="0"/>
              </a:rPr>
              <a:t>387</a:t>
            </a:r>
          </a:p>
          <a:p>
            <a:pPr algn="ctr"/>
            <a:r>
              <a:rPr lang="en-GB" sz="800" dirty="0">
                <a:solidFill>
                  <a:srgbClr val="211D1E"/>
                </a:solidFill>
                <a:latin typeface="Arial" panose="020B0604020202020204" pitchFamily="34" charset="0"/>
                <a:cs typeface="Arial" panose="020B0604020202020204" pitchFamily="34" charset="0"/>
              </a:rPr>
              <a:t>(0)</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F5D8C44-8901-2E38-F0CB-C292A2BA8DB4}"/>
              </a:ext>
            </a:extLst>
          </p:cNvPr>
          <p:cNvSpPr txBox="1"/>
          <p:nvPr/>
        </p:nvSpPr>
        <p:spPr>
          <a:xfrm>
            <a:off x="2020261"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308</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298</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3E53158-8CE8-C815-75E8-A27777668DAA}"/>
              </a:ext>
            </a:extLst>
          </p:cNvPr>
          <p:cNvSpPr txBox="1"/>
          <p:nvPr/>
        </p:nvSpPr>
        <p:spPr>
          <a:xfrm>
            <a:off x="2267911"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274</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261</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CE25844-2F3D-B5BA-7211-B1F4D73EDA9E}"/>
              </a:ext>
            </a:extLst>
          </p:cNvPr>
          <p:cNvSpPr txBox="1"/>
          <p:nvPr/>
        </p:nvSpPr>
        <p:spPr>
          <a:xfrm>
            <a:off x="4078404"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55" name="TextBox 54">
            <a:extLst>
              <a:ext uri="{FF2B5EF4-FFF2-40B4-BE49-F238E27FC236}">
                <a16:creationId xmlns:a16="http://schemas.microsoft.com/office/drawing/2014/main" id="{EBF6EBC1-A05E-3043-7926-7D1948E0A33D}"/>
              </a:ext>
            </a:extLst>
          </p:cNvPr>
          <p:cNvSpPr txBox="1"/>
          <p:nvPr/>
        </p:nvSpPr>
        <p:spPr>
          <a:xfrm>
            <a:off x="38275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56" name="TextBox 55">
            <a:extLst>
              <a:ext uri="{FF2B5EF4-FFF2-40B4-BE49-F238E27FC236}">
                <a16:creationId xmlns:a16="http://schemas.microsoft.com/office/drawing/2014/main" id="{7118C2B6-71A0-2DD9-0CD9-0E0B90F038C1}"/>
              </a:ext>
            </a:extLst>
          </p:cNvPr>
          <p:cNvSpPr txBox="1"/>
          <p:nvPr/>
        </p:nvSpPr>
        <p:spPr>
          <a:xfrm>
            <a:off x="3551354"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57" name="TextBox 56">
            <a:extLst>
              <a:ext uri="{FF2B5EF4-FFF2-40B4-BE49-F238E27FC236}">
                <a16:creationId xmlns:a16="http://schemas.microsoft.com/office/drawing/2014/main" id="{08C9918A-58BB-D862-7317-37EAA53D1FEE}"/>
              </a:ext>
            </a:extLst>
          </p:cNvPr>
          <p:cNvSpPr txBox="1"/>
          <p:nvPr/>
        </p:nvSpPr>
        <p:spPr>
          <a:xfrm>
            <a:off x="33068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58" name="TextBox 57">
            <a:extLst>
              <a:ext uri="{FF2B5EF4-FFF2-40B4-BE49-F238E27FC236}">
                <a16:creationId xmlns:a16="http://schemas.microsoft.com/office/drawing/2014/main" id="{9BC5D059-A846-8E61-37A1-4CB63F0E98F5}"/>
              </a:ext>
            </a:extLst>
          </p:cNvPr>
          <p:cNvSpPr txBox="1"/>
          <p:nvPr/>
        </p:nvSpPr>
        <p:spPr>
          <a:xfrm>
            <a:off x="304652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59" name="TextBox 58">
            <a:extLst>
              <a:ext uri="{FF2B5EF4-FFF2-40B4-BE49-F238E27FC236}">
                <a16:creationId xmlns:a16="http://schemas.microsoft.com/office/drawing/2014/main" id="{1CBF40C9-C568-27EA-504C-DDBF8212E777}"/>
              </a:ext>
            </a:extLst>
          </p:cNvPr>
          <p:cNvSpPr txBox="1"/>
          <p:nvPr/>
        </p:nvSpPr>
        <p:spPr>
          <a:xfrm>
            <a:off x="2786179"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60" name="TextBox 59">
            <a:extLst>
              <a:ext uri="{FF2B5EF4-FFF2-40B4-BE49-F238E27FC236}">
                <a16:creationId xmlns:a16="http://schemas.microsoft.com/office/drawing/2014/main" id="{80ACD445-9915-4DC2-EC78-F4434A3EBA5F}"/>
              </a:ext>
            </a:extLst>
          </p:cNvPr>
          <p:cNvSpPr txBox="1"/>
          <p:nvPr/>
        </p:nvSpPr>
        <p:spPr>
          <a:xfrm>
            <a:off x="2586495"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61" name="TextBox 60">
            <a:extLst>
              <a:ext uri="{FF2B5EF4-FFF2-40B4-BE49-F238E27FC236}">
                <a16:creationId xmlns:a16="http://schemas.microsoft.com/office/drawing/2014/main" id="{202A3828-A492-5CE0-FAD8-FF1E2573579D}"/>
              </a:ext>
            </a:extLst>
          </p:cNvPr>
          <p:cNvSpPr txBox="1"/>
          <p:nvPr/>
        </p:nvSpPr>
        <p:spPr>
          <a:xfrm>
            <a:off x="2338845"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62" name="TextBox 61">
            <a:extLst>
              <a:ext uri="{FF2B5EF4-FFF2-40B4-BE49-F238E27FC236}">
                <a16:creationId xmlns:a16="http://schemas.microsoft.com/office/drawing/2014/main" id="{0B249F6B-6E79-50BC-E905-C64FD70E691A}"/>
              </a:ext>
            </a:extLst>
          </p:cNvPr>
          <p:cNvSpPr txBox="1"/>
          <p:nvPr/>
        </p:nvSpPr>
        <p:spPr>
          <a:xfrm>
            <a:off x="2081670"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63" name="TextBox 62">
            <a:extLst>
              <a:ext uri="{FF2B5EF4-FFF2-40B4-BE49-F238E27FC236}">
                <a16:creationId xmlns:a16="http://schemas.microsoft.com/office/drawing/2014/main" id="{BE464614-2F84-D3FB-D0AD-050E83975DEC}"/>
              </a:ext>
            </a:extLst>
          </p:cNvPr>
          <p:cNvSpPr txBox="1"/>
          <p:nvPr/>
        </p:nvSpPr>
        <p:spPr>
          <a:xfrm>
            <a:off x="1563589"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64" name="TextBox 63">
            <a:extLst>
              <a:ext uri="{FF2B5EF4-FFF2-40B4-BE49-F238E27FC236}">
                <a16:creationId xmlns:a16="http://schemas.microsoft.com/office/drawing/2014/main" id="{BDDF4258-9D34-A024-3A59-4F42909B2B3F}"/>
              </a:ext>
            </a:extLst>
          </p:cNvPr>
          <p:cNvSpPr txBox="1"/>
          <p:nvPr/>
        </p:nvSpPr>
        <p:spPr>
          <a:xfrm>
            <a:off x="2531436"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241</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218</a:t>
            </a:r>
          </a:p>
          <a:p>
            <a:pPr algn="ctr"/>
            <a:r>
              <a:rPr lang="en-GB" sz="800" dirty="0">
                <a:solidFill>
                  <a:srgbClr val="211D1E"/>
                </a:solidFill>
                <a:latin typeface="Arial" panose="020B0604020202020204" pitchFamily="34" charset="0"/>
                <a:cs typeface="Arial" panose="020B0604020202020204" pitchFamily="34" charset="0"/>
              </a:rPr>
              <a:t>(6)</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A6BB48D-E1A5-45E9-71F2-CC2BEE3DEC82}"/>
              </a:ext>
            </a:extLst>
          </p:cNvPr>
          <p:cNvSpPr txBox="1"/>
          <p:nvPr/>
        </p:nvSpPr>
        <p:spPr>
          <a:xfrm>
            <a:off x="2791786"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209</a:t>
            </a:r>
          </a:p>
          <a:p>
            <a:pPr algn="ctr"/>
            <a:r>
              <a:rPr lang="en-GB" sz="800" dirty="0">
                <a:solidFill>
                  <a:srgbClr val="211D1E"/>
                </a:solidFill>
                <a:latin typeface="Arial" panose="020B0604020202020204" pitchFamily="34" charset="0"/>
                <a:cs typeface="Arial" panose="020B0604020202020204" pitchFamily="34" charset="0"/>
              </a:rPr>
              <a:t>(4)</a:t>
            </a:r>
          </a:p>
          <a:p>
            <a:pPr algn="ctr"/>
            <a:r>
              <a:rPr lang="en-GB" sz="800" dirty="0">
                <a:solidFill>
                  <a:srgbClr val="211D1E"/>
                </a:solidFill>
                <a:effectLst/>
                <a:latin typeface="Arial" panose="020B0604020202020204" pitchFamily="34" charset="0"/>
                <a:cs typeface="Arial" panose="020B0604020202020204" pitchFamily="34" charset="0"/>
              </a:rPr>
              <a:t>179</a:t>
            </a:r>
          </a:p>
          <a:p>
            <a:pPr algn="ctr"/>
            <a:r>
              <a:rPr lang="en-GB" sz="800" dirty="0">
                <a:solidFill>
                  <a:srgbClr val="211D1E"/>
                </a:solidFill>
                <a:latin typeface="Arial" panose="020B0604020202020204" pitchFamily="34" charset="0"/>
                <a:cs typeface="Arial" panose="020B0604020202020204" pitchFamily="34" charset="0"/>
              </a:rPr>
              <a:t>(7)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F3D4237-F3DE-22BC-F996-DBA0363B1B80}"/>
              </a:ext>
            </a:extLst>
          </p:cNvPr>
          <p:cNvSpPr txBox="1"/>
          <p:nvPr/>
        </p:nvSpPr>
        <p:spPr>
          <a:xfrm>
            <a:off x="3030729"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162</a:t>
            </a:r>
          </a:p>
          <a:p>
            <a:pPr algn="ctr"/>
            <a:r>
              <a:rPr lang="en-GB" sz="800" dirty="0">
                <a:solidFill>
                  <a:srgbClr val="211D1E"/>
                </a:solidFill>
                <a:latin typeface="Arial" panose="020B0604020202020204" pitchFamily="34" charset="0"/>
                <a:cs typeface="Arial" panose="020B0604020202020204" pitchFamily="34" charset="0"/>
              </a:rPr>
              <a:t>(15)</a:t>
            </a:r>
          </a:p>
          <a:p>
            <a:pPr algn="ctr"/>
            <a:r>
              <a:rPr lang="en-GB" sz="800" dirty="0">
                <a:solidFill>
                  <a:srgbClr val="211D1E"/>
                </a:solidFill>
                <a:effectLst/>
                <a:latin typeface="Arial" panose="020B0604020202020204" pitchFamily="34" charset="0"/>
                <a:cs typeface="Arial" panose="020B0604020202020204" pitchFamily="34" charset="0"/>
              </a:rPr>
              <a:t>140</a:t>
            </a:r>
          </a:p>
          <a:p>
            <a:pPr algn="ctr"/>
            <a:r>
              <a:rPr lang="en-GB" sz="800" dirty="0">
                <a:solidFill>
                  <a:srgbClr val="211D1E"/>
                </a:solidFill>
                <a:latin typeface="Arial" panose="020B0604020202020204" pitchFamily="34" charset="0"/>
                <a:cs typeface="Arial" panose="020B0604020202020204" pitchFamily="34" charset="0"/>
              </a:rPr>
              <a:t>(17)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0279277-29D2-9A11-ABC3-8CFC97F8FAC5}"/>
              </a:ext>
            </a:extLst>
          </p:cNvPr>
          <p:cNvSpPr txBox="1"/>
          <p:nvPr/>
        </p:nvSpPr>
        <p:spPr>
          <a:xfrm>
            <a:off x="3284729"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98</a:t>
            </a:r>
          </a:p>
          <a:p>
            <a:pPr algn="ctr"/>
            <a:r>
              <a:rPr lang="en-GB" sz="800" dirty="0">
                <a:solidFill>
                  <a:srgbClr val="211D1E"/>
                </a:solidFill>
                <a:latin typeface="Arial" panose="020B0604020202020204" pitchFamily="34" charset="0"/>
                <a:cs typeface="Arial" panose="020B0604020202020204" pitchFamily="34" charset="0"/>
              </a:rPr>
              <a:t>(53)</a:t>
            </a:r>
          </a:p>
          <a:p>
            <a:pPr algn="ctr"/>
            <a:r>
              <a:rPr lang="en-GB" sz="800" dirty="0">
                <a:solidFill>
                  <a:srgbClr val="211D1E"/>
                </a:solidFill>
                <a:effectLst/>
                <a:latin typeface="Arial" panose="020B0604020202020204" pitchFamily="34" charset="0"/>
                <a:cs typeface="Arial" panose="020B0604020202020204" pitchFamily="34" charset="0"/>
              </a:rPr>
              <a:t>80</a:t>
            </a:r>
          </a:p>
          <a:p>
            <a:pPr algn="ctr"/>
            <a:r>
              <a:rPr lang="en-GB" sz="800" dirty="0">
                <a:solidFill>
                  <a:srgbClr val="211D1E"/>
                </a:solidFill>
                <a:latin typeface="Arial" panose="020B0604020202020204" pitchFamily="34" charset="0"/>
                <a:cs typeface="Arial" panose="020B0604020202020204" pitchFamily="34" charset="0"/>
              </a:rPr>
              <a:t>(48)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881253F-7C02-2552-7922-A4FF7AFF7FFC}"/>
              </a:ext>
            </a:extLst>
          </p:cNvPr>
          <p:cNvSpPr txBox="1"/>
          <p:nvPr/>
        </p:nvSpPr>
        <p:spPr>
          <a:xfrm>
            <a:off x="3554604"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59</a:t>
            </a:r>
          </a:p>
          <a:p>
            <a:pPr algn="ctr"/>
            <a:r>
              <a:rPr lang="en-GB" sz="800" dirty="0">
                <a:solidFill>
                  <a:srgbClr val="211D1E"/>
                </a:solidFill>
                <a:latin typeface="Arial" panose="020B0604020202020204" pitchFamily="34" charset="0"/>
                <a:cs typeface="Arial" panose="020B0604020202020204" pitchFamily="34" charset="0"/>
              </a:rPr>
              <a:t>(77)</a:t>
            </a:r>
          </a:p>
          <a:p>
            <a:pPr algn="ctr"/>
            <a:r>
              <a:rPr lang="en-GB" sz="800" dirty="0">
                <a:solidFill>
                  <a:srgbClr val="211D1E"/>
                </a:solidFill>
                <a:effectLst/>
                <a:latin typeface="Arial" panose="020B0604020202020204" pitchFamily="34" charset="0"/>
                <a:cs typeface="Arial" panose="020B0604020202020204" pitchFamily="34" charset="0"/>
              </a:rPr>
              <a:t>50</a:t>
            </a:r>
          </a:p>
          <a:p>
            <a:pPr algn="ctr"/>
            <a:r>
              <a:rPr lang="en-GB" sz="800" dirty="0">
                <a:solidFill>
                  <a:srgbClr val="211D1E"/>
                </a:solidFill>
                <a:latin typeface="Arial" panose="020B0604020202020204" pitchFamily="34" charset="0"/>
                <a:cs typeface="Arial" panose="020B0604020202020204" pitchFamily="34" charset="0"/>
              </a:rPr>
              <a:t>(65)</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A489E18-E81E-B294-D2B9-4C5618F778DE}"/>
              </a:ext>
            </a:extLst>
          </p:cNvPr>
          <p:cNvSpPr txBox="1"/>
          <p:nvPr/>
        </p:nvSpPr>
        <p:spPr>
          <a:xfrm>
            <a:off x="3802254"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32</a:t>
            </a:r>
          </a:p>
          <a:p>
            <a:pPr algn="ctr"/>
            <a:r>
              <a:rPr lang="en-GB" sz="800" dirty="0">
                <a:solidFill>
                  <a:srgbClr val="211D1E"/>
                </a:solidFill>
                <a:latin typeface="Arial" panose="020B0604020202020204" pitchFamily="34" charset="0"/>
                <a:cs typeface="Arial" panose="020B0604020202020204" pitchFamily="34" charset="0"/>
              </a:rPr>
              <a:t>(97)</a:t>
            </a:r>
          </a:p>
          <a:p>
            <a:pPr algn="ctr"/>
            <a:r>
              <a:rPr lang="en-GB" sz="800" dirty="0">
                <a:solidFill>
                  <a:srgbClr val="211D1E"/>
                </a:solidFill>
                <a:effectLst/>
                <a:latin typeface="Arial" panose="020B0604020202020204" pitchFamily="34" charset="0"/>
                <a:cs typeface="Arial" panose="020B0604020202020204" pitchFamily="34" charset="0"/>
              </a:rPr>
              <a:t>28</a:t>
            </a:r>
          </a:p>
          <a:p>
            <a:pPr algn="ctr"/>
            <a:r>
              <a:rPr lang="en-GB" sz="800" dirty="0">
                <a:solidFill>
                  <a:srgbClr val="211D1E"/>
                </a:solidFill>
                <a:latin typeface="Arial" panose="020B0604020202020204" pitchFamily="34" charset="0"/>
                <a:cs typeface="Arial" panose="020B0604020202020204" pitchFamily="34" charset="0"/>
              </a:rPr>
              <a:t>(77)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5A9A6FD-67EA-3D12-6025-A29591FB6C6F}"/>
              </a:ext>
            </a:extLst>
          </p:cNvPr>
          <p:cNvSpPr txBox="1"/>
          <p:nvPr/>
        </p:nvSpPr>
        <p:spPr>
          <a:xfrm>
            <a:off x="4033750"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13</a:t>
            </a:r>
          </a:p>
          <a:p>
            <a:pPr algn="ctr"/>
            <a:r>
              <a:rPr lang="en-GB" sz="800" dirty="0">
                <a:solidFill>
                  <a:srgbClr val="211D1E"/>
                </a:solidFill>
                <a:latin typeface="Arial" panose="020B0604020202020204" pitchFamily="34" charset="0"/>
                <a:cs typeface="Arial" panose="020B0604020202020204" pitchFamily="34" charset="0"/>
              </a:rPr>
              <a:t>(111)</a:t>
            </a:r>
          </a:p>
          <a:p>
            <a:pPr algn="ctr"/>
            <a:r>
              <a:rPr lang="en-GB" sz="800" dirty="0">
                <a:solidFill>
                  <a:srgbClr val="211D1E"/>
                </a:solidFill>
                <a:effectLst/>
                <a:latin typeface="Arial" panose="020B0604020202020204" pitchFamily="34" charset="0"/>
                <a:cs typeface="Arial" panose="020B0604020202020204" pitchFamily="34" charset="0"/>
              </a:rPr>
              <a:t>15</a:t>
            </a:r>
          </a:p>
          <a:p>
            <a:pPr algn="ctr"/>
            <a:r>
              <a:rPr lang="en-GB" sz="800" dirty="0">
                <a:solidFill>
                  <a:srgbClr val="211D1E"/>
                </a:solidFill>
                <a:latin typeface="Arial" panose="020B0604020202020204" pitchFamily="34" charset="0"/>
                <a:cs typeface="Arial" panose="020B0604020202020204" pitchFamily="34" charset="0"/>
              </a:rPr>
              <a:t>(88)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C37C3E43-B80D-3023-E300-A903597D8418}"/>
              </a:ext>
            </a:extLst>
          </p:cNvPr>
          <p:cNvSpPr txBox="1"/>
          <p:nvPr/>
        </p:nvSpPr>
        <p:spPr>
          <a:xfrm>
            <a:off x="4287307"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7</a:t>
            </a:r>
          </a:p>
          <a:p>
            <a:pPr algn="ctr"/>
            <a:r>
              <a:rPr lang="en-GB" sz="800" dirty="0">
                <a:solidFill>
                  <a:srgbClr val="211D1E"/>
                </a:solidFill>
                <a:latin typeface="Arial" panose="020B0604020202020204" pitchFamily="34" charset="0"/>
                <a:cs typeface="Arial" panose="020B0604020202020204" pitchFamily="34" charset="0"/>
              </a:rPr>
              <a:t>(117)</a:t>
            </a:r>
          </a:p>
          <a:p>
            <a:pPr algn="ctr"/>
            <a:r>
              <a:rPr lang="en-GB" sz="800" dirty="0">
                <a:solidFill>
                  <a:srgbClr val="211D1E"/>
                </a:solidFill>
                <a:effectLst/>
                <a:latin typeface="Arial" panose="020B0604020202020204" pitchFamily="34" charset="0"/>
                <a:cs typeface="Arial" panose="020B0604020202020204" pitchFamily="34" charset="0"/>
              </a:rPr>
              <a:t>10</a:t>
            </a:r>
          </a:p>
          <a:p>
            <a:pPr algn="ctr"/>
            <a:r>
              <a:rPr lang="en-GB" sz="800" dirty="0">
                <a:solidFill>
                  <a:srgbClr val="211D1E"/>
                </a:solidFill>
                <a:latin typeface="Arial" panose="020B0604020202020204" pitchFamily="34" charset="0"/>
                <a:cs typeface="Arial" panose="020B0604020202020204" pitchFamily="34" charset="0"/>
              </a:rPr>
              <a:t>(93)</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584C61C0-A1FE-D4DE-DFDB-16E862972513}"/>
              </a:ext>
            </a:extLst>
          </p:cNvPr>
          <p:cNvSpPr txBox="1"/>
          <p:nvPr/>
        </p:nvSpPr>
        <p:spPr>
          <a:xfrm>
            <a:off x="5301533"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(124)</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B6060C6E-8643-DAC6-26B8-2C52F6D25DA0}"/>
              </a:ext>
            </a:extLst>
          </p:cNvPr>
          <p:cNvSpPr txBox="1"/>
          <p:nvPr/>
        </p:nvSpPr>
        <p:spPr>
          <a:xfrm>
            <a:off x="5047978"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(123)</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DEA1E8AA-FEF5-143F-AB67-EDEE60EA5C25}"/>
              </a:ext>
            </a:extLst>
          </p:cNvPr>
          <p:cNvSpPr txBox="1"/>
          <p:nvPr/>
        </p:nvSpPr>
        <p:spPr>
          <a:xfrm>
            <a:off x="4794421"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(123)</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C676CB09-5427-2E8F-AC5E-35ADB4360FF8}"/>
              </a:ext>
            </a:extLst>
          </p:cNvPr>
          <p:cNvSpPr txBox="1"/>
          <p:nvPr/>
        </p:nvSpPr>
        <p:spPr>
          <a:xfrm>
            <a:off x="4540864"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a:t>
            </a:r>
          </a:p>
          <a:p>
            <a:pPr algn="ctr"/>
            <a:r>
              <a:rPr lang="en-GB" sz="800" dirty="0">
                <a:solidFill>
                  <a:srgbClr val="211D1E"/>
                </a:solidFill>
                <a:latin typeface="Arial" panose="020B0604020202020204" pitchFamily="34" charset="0"/>
                <a:cs typeface="Arial" panose="020B0604020202020204" pitchFamily="34" charset="0"/>
              </a:rPr>
              <a:t>(122)</a:t>
            </a:r>
          </a:p>
          <a:p>
            <a:pPr algn="ctr"/>
            <a:r>
              <a:rPr lang="en-GB" sz="800" dirty="0">
                <a:solidFill>
                  <a:srgbClr val="211D1E"/>
                </a:solidFill>
                <a:effectLst/>
                <a:latin typeface="Arial" panose="020B0604020202020204" pitchFamily="34" charset="0"/>
                <a:cs typeface="Arial" panose="020B0604020202020204" pitchFamily="34" charset="0"/>
              </a:rPr>
              <a:t>3</a:t>
            </a:r>
          </a:p>
          <a:p>
            <a:pPr algn="ctr"/>
            <a:r>
              <a:rPr lang="en-GB" sz="800" dirty="0">
                <a:solidFill>
                  <a:srgbClr val="211D1E"/>
                </a:solidFill>
                <a:latin typeface="Arial" panose="020B0604020202020204" pitchFamily="34" charset="0"/>
                <a:cs typeface="Arial" panose="020B0604020202020204" pitchFamily="34" charset="0"/>
              </a:rPr>
              <a:t>(100)</a:t>
            </a:r>
            <a:endParaRPr lang="en-GB" sz="800" dirty="0">
              <a:solidFill>
                <a:schemeClr val="accent1"/>
              </a:solidFill>
              <a:effectLst/>
              <a:latin typeface="Arial" panose="020B0604020202020204" pitchFamily="34" charset="0"/>
              <a:cs typeface="Arial" panose="020B0604020202020204" pitchFamily="34" charset="0"/>
            </a:endParaRPr>
          </a:p>
        </p:txBody>
      </p:sp>
      <p:pic>
        <p:nvPicPr>
          <p:cNvPr id="77" name="Picture 76" descr="A graph of a graph&#10;&#10;Description automatically generated with medium confidence">
            <a:extLst>
              <a:ext uri="{FF2B5EF4-FFF2-40B4-BE49-F238E27FC236}">
                <a16:creationId xmlns:a16="http://schemas.microsoft.com/office/drawing/2014/main" id="{20EC9BE6-2063-C857-B526-D7D555B1A217}"/>
              </a:ext>
            </a:extLst>
          </p:cNvPr>
          <p:cNvPicPr>
            <a:picLocks noChangeAspect="1"/>
          </p:cNvPicPr>
          <p:nvPr/>
        </p:nvPicPr>
        <p:blipFill>
          <a:blip r:embed="rId3"/>
          <a:stretch>
            <a:fillRect/>
          </a:stretch>
        </p:blipFill>
        <p:spPr>
          <a:xfrm>
            <a:off x="1534725" y="2609316"/>
            <a:ext cx="3957566" cy="1990090"/>
          </a:xfrm>
          <a:prstGeom prst="rect">
            <a:avLst/>
          </a:prstGeom>
        </p:spPr>
      </p:pic>
      <p:sp>
        <p:nvSpPr>
          <p:cNvPr id="78" name="TextBox 77">
            <a:extLst>
              <a:ext uri="{FF2B5EF4-FFF2-40B4-BE49-F238E27FC236}">
                <a16:creationId xmlns:a16="http://schemas.microsoft.com/office/drawing/2014/main" id="{624FDDBE-9393-4722-4DB6-F35D0C752CC1}"/>
              </a:ext>
            </a:extLst>
          </p:cNvPr>
          <p:cNvSpPr txBox="1"/>
          <p:nvPr/>
        </p:nvSpPr>
        <p:spPr>
          <a:xfrm>
            <a:off x="6682778" y="2557363"/>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79" name="TextBox 78">
            <a:extLst>
              <a:ext uri="{FF2B5EF4-FFF2-40B4-BE49-F238E27FC236}">
                <a16:creationId xmlns:a16="http://schemas.microsoft.com/office/drawing/2014/main" id="{5458F206-68C6-291F-0C43-D5E9FDD8837E}"/>
              </a:ext>
            </a:extLst>
          </p:cNvPr>
          <p:cNvSpPr txBox="1"/>
          <p:nvPr/>
        </p:nvSpPr>
        <p:spPr>
          <a:xfrm rot="16200000">
            <a:off x="5520453" y="3402398"/>
            <a:ext cx="1851989" cy="369332"/>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survival (%)</a:t>
            </a:r>
          </a:p>
        </p:txBody>
      </p:sp>
      <p:sp>
        <p:nvSpPr>
          <p:cNvPr id="81" name="TextBox 80">
            <a:extLst>
              <a:ext uri="{FF2B5EF4-FFF2-40B4-BE49-F238E27FC236}">
                <a16:creationId xmlns:a16="http://schemas.microsoft.com/office/drawing/2014/main" id="{47D565DB-87CE-C09B-1997-479CFC71DF86}"/>
              </a:ext>
            </a:extLst>
          </p:cNvPr>
          <p:cNvSpPr txBox="1"/>
          <p:nvPr/>
        </p:nvSpPr>
        <p:spPr>
          <a:xfrm>
            <a:off x="6753310" y="27488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82" name="TextBox 81">
            <a:extLst>
              <a:ext uri="{FF2B5EF4-FFF2-40B4-BE49-F238E27FC236}">
                <a16:creationId xmlns:a16="http://schemas.microsoft.com/office/drawing/2014/main" id="{A292B4C2-777D-358C-07B8-E11C082E4606}"/>
              </a:ext>
            </a:extLst>
          </p:cNvPr>
          <p:cNvSpPr txBox="1"/>
          <p:nvPr/>
        </p:nvSpPr>
        <p:spPr>
          <a:xfrm>
            <a:off x="6753310" y="294037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83" name="TextBox 82">
            <a:extLst>
              <a:ext uri="{FF2B5EF4-FFF2-40B4-BE49-F238E27FC236}">
                <a16:creationId xmlns:a16="http://schemas.microsoft.com/office/drawing/2014/main" id="{FEAA5866-E776-99A7-9E10-86556D15BA1B}"/>
              </a:ext>
            </a:extLst>
          </p:cNvPr>
          <p:cNvSpPr txBox="1"/>
          <p:nvPr/>
        </p:nvSpPr>
        <p:spPr>
          <a:xfrm>
            <a:off x="6753310" y="313187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84" name="TextBox 83">
            <a:extLst>
              <a:ext uri="{FF2B5EF4-FFF2-40B4-BE49-F238E27FC236}">
                <a16:creationId xmlns:a16="http://schemas.microsoft.com/office/drawing/2014/main" id="{262F6E22-B695-0AE6-F564-111CA1873BC6}"/>
              </a:ext>
            </a:extLst>
          </p:cNvPr>
          <p:cNvSpPr txBox="1"/>
          <p:nvPr/>
        </p:nvSpPr>
        <p:spPr>
          <a:xfrm>
            <a:off x="6753310" y="332338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85" name="TextBox 84">
            <a:extLst>
              <a:ext uri="{FF2B5EF4-FFF2-40B4-BE49-F238E27FC236}">
                <a16:creationId xmlns:a16="http://schemas.microsoft.com/office/drawing/2014/main" id="{9F3B2E82-3F54-87C1-12FB-5B738D4F3A0F}"/>
              </a:ext>
            </a:extLst>
          </p:cNvPr>
          <p:cNvSpPr txBox="1"/>
          <p:nvPr/>
        </p:nvSpPr>
        <p:spPr>
          <a:xfrm>
            <a:off x="6753310" y="351488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86" name="TextBox 85">
            <a:extLst>
              <a:ext uri="{FF2B5EF4-FFF2-40B4-BE49-F238E27FC236}">
                <a16:creationId xmlns:a16="http://schemas.microsoft.com/office/drawing/2014/main" id="{CF7F19FB-14F1-1038-6149-281DE864AB0A}"/>
              </a:ext>
            </a:extLst>
          </p:cNvPr>
          <p:cNvSpPr txBox="1"/>
          <p:nvPr/>
        </p:nvSpPr>
        <p:spPr>
          <a:xfrm>
            <a:off x="6753310" y="370639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87" name="TextBox 86">
            <a:extLst>
              <a:ext uri="{FF2B5EF4-FFF2-40B4-BE49-F238E27FC236}">
                <a16:creationId xmlns:a16="http://schemas.microsoft.com/office/drawing/2014/main" id="{4E046AAD-B405-3F80-811E-018DE4462EC6}"/>
              </a:ext>
            </a:extLst>
          </p:cNvPr>
          <p:cNvSpPr txBox="1"/>
          <p:nvPr/>
        </p:nvSpPr>
        <p:spPr>
          <a:xfrm>
            <a:off x="6753310" y="389789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88" name="TextBox 87">
            <a:extLst>
              <a:ext uri="{FF2B5EF4-FFF2-40B4-BE49-F238E27FC236}">
                <a16:creationId xmlns:a16="http://schemas.microsoft.com/office/drawing/2014/main" id="{937BD549-1FE6-DCB2-1586-1BD499F48177}"/>
              </a:ext>
            </a:extLst>
          </p:cNvPr>
          <p:cNvSpPr txBox="1"/>
          <p:nvPr/>
        </p:nvSpPr>
        <p:spPr>
          <a:xfrm>
            <a:off x="6753310" y="408940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pic>
        <p:nvPicPr>
          <p:cNvPr id="125" name="Picture 124" descr="A graph of a graph&#10;&#10;Description automatically generated with medium confidence">
            <a:extLst>
              <a:ext uri="{FF2B5EF4-FFF2-40B4-BE49-F238E27FC236}">
                <a16:creationId xmlns:a16="http://schemas.microsoft.com/office/drawing/2014/main" id="{E4E4FC9F-FD89-BFB3-25AE-65E4FE857200}"/>
              </a:ext>
            </a:extLst>
          </p:cNvPr>
          <p:cNvPicPr>
            <a:picLocks noChangeAspect="1"/>
          </p:cNvPicPr>
          <p:nvPr/>
        </p:nvPicPr>
        <p:blipFill>
          <a:blip r:embed="rId4"/>
          <a:stretch>
            <a:fillRect/>
          </a:stretch>
        </p:blipFill>
        <p:spPr>
          <a:xfrm>
            <a:off x="6910501" y="2621381"/>
            <a:ext cx="3956050" cy="1978025"/>
          </a:xfrm>
          <a:prstGeom prst="rect">
            <a:avLst/>
          </a:prstGeom>
        </p:spPr>
      </p:pic>
      <p:graphicFrame>
        <p:nvGraphicFramePr>
          <p:cNvPr id="80" name="Table 79">
            <a:extLst>
              <a:ext uri="{FF2B5EF4-FFF2-40B4-BE49-F238E27FC236}">
                <a16:creationId xmlns:a16="http://schemas.microsoft.com/office/drawing/2014/main" id="{F61DF749-D4FC-EEE6-2464-5684786ADE5D}"/>
              </a:ext>
            </a:extLst>
          </p:cNvPr>
          <p:cNvGraphicFramePr>
            <a:graphicFrameLocks noGrp="1"/>
          </p:cNvGraphicFramePr>
          <p:nvPr>
            <p:extLst>
              <p:ext uri="{D42A27DB-BD31-4B8C-83A1-F6EECF244321}">
                <p14:modId xmlns:p14="http://schemas.microsoft.com/office/powerpoint/2010/main" val="3782998385"/>
              </p:ext>
            </p:extLst>
          </p:nvPr>
        </p:nvGraphicFramePr>
        <p:xfrm>
          <a:off x="7389694" y="1881985"/>
          <a:ext cx="3476857" cy="699978"/>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endParaRPr lang="en-US" sz="9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NALIRIFOX</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a:latin typeface="Arial" panose="020B0604020202020204" pitchFamily="34" charset="0"/>
                          <a:cs typeface="Arial" panose="020B0604020202020204" pitchFamily="34" charset="0"/>
                        </a:rPr>
                        <a:t>GEM + </a:t>
                      </a:r>
                      <a:r>
                        <a:rPr lang="en-US" sz="900" dirty="0" err="1">
                          <a:latin typeface="Arial" panose="020B0604020202020204" pitchFamily="34" charset="0"/>
                          <a:cs typeface="Arial" panose="020B0604020202020204" pitchFamily="34" charset="0"/>
                        </a:rPr>
                        <a:t>NabP</a:t>
                      </a:r>
                      <a:endParaRPr lang="en-US" sz="90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a:t>
                      </a:r>
                      <a:r>
                        <a:rPr lang="en-US" sz="900" b="0" dirty="0" err="1">
                          <a:latin typeface="Arial" panose="020B0604020202020204" pitchFamily="34" charset="0"/>
                          <a:cs typeface="Arial" panose="020B0604020202020204" pitchFamily="34" charset="0"/>
                        </a:rPr>
                        <a:t>mo</a:t>
                      </a:r>
                      <a:endParaRPr lang="en-US" sz="900" b="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latin typeface="Arial" panose="020B0604020202020204" pitchFamily="34" charset="0"/>
                          <a:cs typeface="Arial" panose="020B0604020202020204" pitchFamily="34" charset="0"/>
                        </a:rPr>
                        <a:t>7.4 (6.0-7.7)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5.6 (5.3-5.8)</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pPr marL="0" indent="6350">
                        <a:tabLst/>
                      </a:pPr>
                      <a:r>
                        <a:rPr lang="en-US" sz="900" b="0" dirty="0">
                          <a:latin typeface="Arial" panose="020B0604020202020204" pitchFamily="34" charset="0"/>
                          <a:cs typeface="Arial" panose="020B0604020202020204" pitchFamily="34" charset="0"/>
                        </a:rPr>
                        <a:t>Hazard ratio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b="0" dirty="0">
                          <a:latin typeface="Arial" panose="020B0604020202020204" pitchFamily="34" charset="0"/>
                          <a:cs typeface="Arial" panose="020B0604020202020204" pitchFamily="34" charset="0"/>
                        </a:rPr>
                        <a:t>0.69 (0.58-0.83)</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93389">
                <a:tc>
                  <a:txBody>
                    <a:bodyPr/>
                    <a:lstStyle/>
                    <a:p>
                      <a:pPr marL="0" indent="6350">
                        <a:tabLst/>
                      </a:pPr>
                      <a:r>
                        <a:rPr lang="en-US" sz="900" b="0" dirty="0">
                          <a:latin typeface="Arial" panose="020B0604020202020204" pitchFamily="34" charset="0"/>
                          <a:cs typeface="Arial" panose="020B0604020202020204" pitchFamily="34" charset="0"/>
                        </a:rPr>
                        <a:t>P value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P&lt;0.0001</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253272"/>
                  </a:ext>
                </a:extLst>
              </a:tr>
            </a:tbl>
          </a:graphicData>
        </a:graphic>
      </p:graphicFrame>
      <p:sp>
        <p:nvSpPr>
          <p:cNvPr id="89" name="TextBox 88">
            <a:extLst>
              <a:ext uri="{FF2B5EF4-FFF2-40B4-BE49-F238E27FC236}">
                <a16:creationId xmlns:a16="http://schemas.microsoft.com/office/drawing/2014/main" id="{8DB9CF61-B0C3-EF34-8A57-E3B800A85C5B}"/>
              </a:ext>
            </a:extLst>
          </p:cNvPr>
          <p:cNvSpPr txBox="1"/>
          <p:nvPr/>
        </p:nvSpPr>
        <p:spPr>
          <a:xfrm>
            <a:off x="6753310" y="4280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90" name="TextBox 89">
            <a:extLst>
              <a:ext uri="{FF2B5EF4-FFF2-40B4-BE49-F238E27FC236}">
                <a16:creationId xmlns:a16="http://schemas.microsoft.com/office/drawing/2014/main" id="{B48C9F48-FE53-30E9-1405-6A82B0284517}"/>
              </a:ext>
            </a:extLst>
          </p:cNvPr>
          <p:cNvSpPr txBox="1"/>
          <p:nvPr/>
        </p:nvSpPr>
        <p:spPr>
          <a:xfrm>
            <a:off x="6823842" y="4472414"/>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91" name="TextBox 90">
            <a:extLst>
              <a:ext uri="{FF2B5EF4-FFF2-40B4-BE49-F238E27FC236}">
                <a16:creationId xmlns:a16="http://schemas.microsoft.com/office/drawing/2014/main" id="{09F75A87-6F4F-2399-8483-3476E3ED4F37}"/>
              </a:ext>
            </a:extLst>
          </p:cNvPr>
          <p:cNvSpPr txBox="1"/>
          <p:nvPr/>
        </p:nvSpPr>
        <p:spPr>
          <a:xfrm>
            <a:off x="7242468"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92" name="TextBox 91">
            <a:extLst>
              <a:ext uri="{FF2B5EF4-FFF2-40B4-BE49-F238E27FC236}">
                <a16:creationId xmlns:a16="http://schemas.microsoft.com/office/drawing/2014/main" id="{EB3FBADB-96F3-EABF-8416-1E3ABB4E6879}"/>
              </a:ext>
            </a:extLst>
          </p:cNvPr>
          <p:cNvSpPr txBox="1"/>
          <p:nvPr/>
        </p:nvSpPr>
        <p:spPr>
          <a:xfrm>
            <a:off x="10748276"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96" name="TextBox 95">
            <a:extLst>
              <a:ext uri="{FF2B5EF4-FFF2-40B4-BE49-F238E27FC236}">
                <a16:creationId xmlns:a16="http://schemas.microsoft.com/office/drawing/2014/main" id="{C6D73426-6A6D-CC4D-2D82-7F1C2C596B41}"/>
              </a:ext>
            </a:extLst>
          </p:cNvPr>
          <p:cNvSpPr txBox="1"/>
          <p:nvPr/>
        </p:nvSpPr>
        <p:spPr>
          <a:xfrm>
            <a:off x="10427836"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97" name="TextBox 96">
            <a:extLst>
              <a:ext uri="{FF2B5EF4-FFF2-40B4-BE49-F238E27FC236}">
                <a16:creationId xmlns:a16="http://schemas.microsoft.com/office/drawing/2014/main" id="{86A3BF83-2EA6-13BC-5279-ADB036814AC0}"/>
              </a:ext>
            </a:extLst>
          </p:cNvPr>
          <p:cNvSpPr txBox="1"/>
          <p:nvPr/>
        </p:nvSpPr>
        <p:spPr>
          <a:xfrm>
            <a:off x="5884658" y="4823636"/>
            <a:ext cx="931409" cy="615553"/>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Number at risk </a:t>
            </a:r>
            <a:br>
              <a:rPr lang="en-GB" sz="800" b="1" dirty="0">
                <a:solidFill>
                  <a:srgbClr val="211D1E"/>
                </a:solidFill>
                <a:effectLst/>
                <a:latin typeface="Arial" panose="020B0604020202020204" pitchFamily="34" charset="0"/>
                <a:cs typeface="Arial" panose="020B0604020202020204" pitchFamily="34" charset="0"/>
              </a:rPr>
            </a:br>
            <a:r>
              <a:rPr lang="en-GB" sz="800" b="1" dirty="0">
                <a:solidFill>
                  <a:srgbClr val="211D1E"/>
                </a:solidFill>
                <a:effectLst/>
                <a:latin typeface="Arial" panose="020B0604020202020204" pitchFamily="34" charset="0"/>
                <a:cs typeface="Arial" panose="020B0604020202020204" pitchFamily="34" charset="0"/>
              </a:rPr>
              <a:t>(number censored)</a:t>
            </a:r>
          </a:p>
          <a:p>
            <a:pPr algn="r"/>
            <a:r>
              <a:rPr lang="en-GB" sz="800" b="1" dirty="0">
                <a:solidFill>
                  <a:schemeClr val="tx2"/>
                </a:solidFill>
                <a:latin typeface="Arial" panose="020B0604020202020204" pitchFamily="34" charset="0"/>
                <a:cs typeface="Arial" panose="020B0604020202020204" pitchFamily="34" charset="0"/>
              </a:rPr>
              <a:t>NALIRIFOX</a:t>
            </a:r>
          </a:p>
          <a:p>
            <a:pPr algn="r"/>
            <a:endParaRPr lang="en-GB" sz="800" b="1" dirty="0">
              <a:solidFill>
                <a:srgbClr val="211D1E"/>
              </a:solidFill>
              <a:effectLst/>
              <a:latin typeface="Arial" panose="020B0604020202020204" pitchFamily="34" charset="0"/>
              <a:cs typeface="Arial" panose="020B0604020202020204" pitchFamily="34" charset="0"/>
            </a:endParaRPr>
          </a:p>
          <a:p>
            <a:pPr algn="r"/>
            <a:r>
              <a:rPr lang="en-GB" sz="800" b="1" dirty="0">
                <a:solidFill>
                  <a:schemeClr val="accent1"/>
                </a:solidFill>
                <a:latin typeface="Arial" panose="020B0604020202020204" pitchFamily="34" charset="0"/>
                <a:cs typeface="Arial" panose="020B0604020202020204" pitchFamily="34" charset="0"/>
              </a:rPr>
              <a:t>GEM + </a:t>
            </a:r>
            <a:r>
              <a:rPr lang="en-GB" sz="800" b="1" dirty="0" err="1">
                <a:solidFill>
                  <a:schemeClr val="accent1"/>
                </a:solidFill>
                <a:latin typeface="Arial" panose="020B0604020202020204" pitchFamily="34" charset="0"/>
                <a:cs typeface="Arial" panose="020B0604020202020204" pitchFamily="34" charset="0"/>
              </a:rPr>
              <a:t>NabP</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1B1C11B0-1384-145B-2E96-3FEB7FEDD53A}"/>
              </a:ext>
            </a:extLst>
          </p:cNvPr>
          <p:cNvSpPr txBox="1"/>
          <p:nvPr/>
        </p:nvSpPr>
        <p:spPr>
          <a:xfrm>
            <a:off x="7195514"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271</a:t>
            </a:r>
          </a:p>
          <a:p>
            <a:pPr algn="ctr"/>
            <a:r>
              <a:rPr lang="en-GB" sz="800" dirty="0">
                <a:solidFill>
                  <a:srgbClr val="211D1E"/>
                </a:solidFill>
                <a:latin typeface="Arial" panose="020B0604020202020204" pitchFamily="34" charset="0"/>
                <a:cs typeface="Arial" panose="020B0604020202020204" pitchFamily="34" charset="0"/>
              </a:rPr>
              <a:t>(52)</a:t>
            </a:r>
          </a:p>
          <a:p>
            <a:pPr algn="ctr"/>
            <a:r>
              <a:rPr lang="en-GB" sz="800" dirty="0">
                <a:solidFill>
                  <a:srgbClr val="211D1E"/>
                </a:solidFill>
                <a:effectLst/>
                <a:latin typeface="Arial" panose="020B0604020202020204" pitchFamily="34" charset="0"/>
                <a:cs typeface="Arial" panose="020B0604020202020204" pitchFamily="34" charset="0"/>
              </a:rPr>
              <a:t>267</a:t>
            </a:r>
          </a:p>
          <a:p>
            <a:pPr algn="ctr"/>
            <a:r>
              <a:rPr lang="en-GB" sz="800" dirty="0">
                <a:solidFill>
                  <a:srgbClr val="211D1E"/>
                </a:solidFill>
                <a:latin typeface="Arial" panose="020B0604020202020204" pitchFamily="34" charset="0"/>
                <a:cs typeface="Arial" panose="020B0604020202020204" pitchFamily="34" charset="0"/>
              </a:rPr>
              <a:t>(40)</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5362D25B-4C53-1821-9B01-1FE0936D4E32}"/>
              </a:ext>
            </a:extLst>
          </p:cNvPr>
          <p:cNvSpPr txBox="1"/>
          <p:nvPr/>
        </p:nvSpPr>
        <p:spPr>
          <a:xfrm>
            <a:off x="6887518" y="5069857"/>
            <a:ext cx="173188"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383</a:t>
            </a:r>
          </a:p>
          <a:p>
            <a:pPr algn="ctr"/>
            <a:r>
              <a:rPr lang="en-GB" sz="800" dirty="0">
                <a:solidFill>
                  <a:srgbClr val="211D1E"/>
                </a:solidFill>
                <a:latin typeface="Arial" panose="020B0604020202020204" pitchFamily="34" charset="0"/>
                <a:cs typeface="Arial" panose="020B0604020202020204" pitchFamily="34" charset="0"/>
              </a:rPr>
              <a:t>(0)</a:t>
            </a:r>
          </a:p>
          <a:p>
            <a:pPr algn="ctr"/>
            <a:r>
              <a:rPr lang="en-GB" sz="800" dirty="0">
                <a:solidFill>
                  <a:srgbClr val="211D1E"/>
                </a:solidFill>
                <a:effectLst/>
                <a:latin typeface="Arial" panose="020B0604020202020204" pitchFamily="34" charset="0"/>
                <a:cs typeface="Arial" panose="020B0604020202020204" pitchFamily="34" charset="0"/>
              </a:rPr>
              <a:t>387</a:t>
            </a:r>
          </a:p>
          <a:p>
            <a:pPr algn="ctr"/>
            <a:r>
              <a:rPr lang="en-GB" sz="800" dirty="0">
                <a:solidFill>
                  <a:srgbClr val="211D1E"/>
                </a:solidFill>
                <a:latin typeface="Arial" panose="020B0604020202020204" pitchFamily="34" charset="0"/>
                <a:cs typeface="Arial" panose="020B0604020202020204" pitchFamily="34" charset="0"/>
              </a:rPr>
              <a:t>(0)</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6BCD4331-0A6F-6756-D761-7876ED16E017}"/>
              </a:ext>
            </a:extLst>
          </p:cNvPr>
          <p:cNvSpPr txBox="1"/>
          <p:nvPr/>
        </p:nvSpPr>
        <p:spPr>
          <a:xfrm>
            <a:off x="7508287"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210</a:t>
            </a:r>
          </a:p>
          <a:p>
            <a:pPr algn="ctr"/>
            <a:r>
              <a:rPr lang="en-GB" sz="800" dirty="0">
                <a:solidFill>
                  <a:srgbClr val="211D1E"/>
                </a:solidFill>
                <a:latin typeface="Arial" panose="020B0604020202020204" pitchFamily="34" charset="0"/>
                <a:cs typeface="Arial" panose="020B0604020202020204" pitchFamily="34" charset="0"/>
              </a:rPr>
              <a:t>(68)</a:t>
            </a:r>
          </a:p>
          <a:p>
            <a:pPr algn="ctr"/>
            <a:r>
              <a:rPr lang="en-GB" sz="800" dirty="0">
                <a:solidFill>
                  <a:srgbClr val="211D1E"/>
                </a:solidFill>
                <a:effectLst/>
                <a:latin typeface="Arial" panose="020B0604020202020204" pitchFamily="34" charset="0"/>
                <a:cs typeface="Arial" panose="020B0604020202020204" pitchFamily="34" charset="0"/>
              </a:rPr>
              <a:t>182</a:t>
            </a:r>
          </a:p>
          <a:p>
            <a:pPr algn="ctr"/>
            <a:r>
              <a:rPr lang="en-GB" sz="800" dirty="0">
                <a:solidFill>
                  <a:srgbClr val="211D1E"/>
                </a:solidFill>
                <a:latin typeface="Arial" panose="020B0604020202020204" pitchFamily="34" charset="0"/>
                <a:cs typeface="Arial" panose="020B0604020202020204" pitchFamily="34" charset="0"/>
              </a:rPr>
              <a:t>(68)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3419249D-6F49-56DA-A27E-EBC154DA6589}"/>
              </a:ext>
            </a:extLst>
          </p:cNvPr>
          <p:cNvSpPr txBox="1"/>
          <p:nvPr/>
        </p:nvSpPr>
        <p:spPr>
          <a:xfrm>
            <a:off x="7821060" y="5069857"/>
            <a:ext cx="182742"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164</a:t>
            </a:r>
          </a:p>
          <a:p>
            <a:pPr algn="ctr"/>
            <a:r>
              <a:rPr lang="en-GB" sz="800" dirty="0">
                <a:solidFill>
                  <a:srgbClr val="211D1E"/>
                </a:solidFill>
                <a:latin typeface="Arial" panose="020B0604020202020204" pitchFamily="34" charset="0"/>
                <a:cs typeface="Arial" panose="020B0604020202020204" pitchFamily="34" charset="0"/>
              </a:rPr>
              <a:t>(77)</a:t>
            </a:r>
          </a:p>
          <a:p>
            <a:pPr algn="ctr"/>
            <a:r>
              <a:rPr lang="en-GB" sz="800" dirty="0">
                <a:solidFill>
                  <a:srgbClr val="211D1E"/>
                </a:solidFill>
                <a:effectLst/>
                <a:latin typeface="Arial" panose="020B0604020202020204" pitchFamily="34" charset="0"/>
                <a:cs typeface="Arial" panose="020B0604020202020204" pitchFamily="34" charset="0"/>
              </a:rPr>
              <a:t>112</a:t>
            </a:r>
          </a:p>
          <a:p>
            <a:pPr algn="ctr"/>
            <a:r>
              <a:rPr lang="en-GB" sz="800" dirty="0">
                <a:solidFill>
                  <a:srgbClr val="211D1E"/>
                </a:solidFill>
                <a:latin typeface="Arial" panose="020B0604020202020204" pitchFamily="34" charset="0"/>
                <a:cs typeface="Arial" panose="020B0604020202020204" pitchFamily="34" charset="0"/>
              </a:rPr>
              <a:t>(89)</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AB9B1E28-4A6D-9C5A-FF8B-3148CA100B5D}"/>
              </a:ext>
            </a:extLst>
          </p:cNvPr>
          <p:cNvSpPr txBox="1"/>
          <p:nvPr/>
        </p:nvSpPr>
        <p:spPr>
          <a:xfrm>
            <a:off x="10097078"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03" name="TextBox 102">
            <a:extLst>
              <a:ext uri="{FF2B5EF4-FFF2-40B4-BE49-F238E27FC236}">
                <a16:creationId xmlns:a16="http://schemas.microsoft.com/office/drawing/2014/main" id="{8ED66651-4BA2-8238-3E78-244C20723EBC}"/>
              </a:ext>
            </a:extLst>
          </p:cNvPr>
          <p:cNvSpPr txBox="1"/>
          <p:nvPr/>
        </p:nvSpPr>
        <p:spPr>
          <a:xfrm>
            <a:off x="9766320"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04" name="TextBox 103">
            <a:extLst>
              <a:ext uri="{FF2B5EF4-FFF2-40B4-BE49-F238E27FC236}">
                <a16:creationId xmlns:a16="http://schemas.microsoft.com/office/drawing/2014/main" id="{A751532D-CDDB-C083-AFB8-829DA3B93A2B}"/>
              </a:ext>
            </a:extLst>
          </p:cNvPr>
          <p:cNvSpPr txBox="1"/>
          <p:nvPr/>
        </p:nvSpPr>
        <p:spPr>
          <a:xfrm>
            <a:off x="9456632"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05" name="TextBox 104">
            <a:extLst>
              <a:ext uri="{FF2B5EF4-FFF2-40B4-BE49-F238E27FC236}">
                <a16:creationId xmlns:a16="http://schemas.microsoft.com/office/drawing/2014/main" id="{44812B21-791B-2123-1014-4C3D98DB0707}"/>
              </a:ext>
            </a:extLst>
          </p:cNvPr>
          <p:cNvSpPr txBox="1"/>
          <p:nvPr/>
        </p:nvSpPr>
        <p:spPr>
          <a:xfrm>
            <a:off x="9139781"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06" name="TextBox 105">
            <a:extLst>
              <a:ext uri="{FF2B5EF4-FFF2-40B4-BE49-F238E27FC236}">
                <a16:creationId xmlns:a16="http://schemas.microsoft.com/office/drawing/2014/main" id="{72CEC6D2-A691-6B3D-90A3-C896033C83D6}"/>
              </a:ext>
            </a:extLst>
          </p:cNvPr>
          <p:cNvSpPr txBox="1"/>
          <p:nvPr/>
        </p:nvSpPr>
        <p:spPr>
          <a:xfrm>
            <a:off x="8799033"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07" name="TextBox 106">
            <a:extLst>
              <a:ext uri="{FF2B5EF4-FFF2-40B4-BE49-F238E27FC236}">
                <a16:creationId xmlns:a16="http://schemas.microsoft.com/office/drawing/2014/main" id="{0F1CF120-8FCE-B9A4-4D5A-3A11F5FAC379}"/>
              </a:ext>
            </a:extLst>
          </p:cNvPr>
          <p:cNvSpPr txBox="1"/>
          <p:nvPr/>
        </p:nvSpPr>
        <p:spPr>
          <a:xfrm>
            <a:off x="8480851" y="459750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08" name="TextBox 107">
            <a:extLst>
              <a:ext uri="{FF2B5EF4-FFF2-40B4-BE49-F238E27FC236}">
                <a16:creationId xmlns:a16="http://schemas.microsoft.com/office/drawing/2014/main" id="{59C72BEA-DBF0-CBAD-8629-C85E28C266C3}"/>
              </a:ext>
            </a:extLst>
          </p:cNvPr>
          <p:cNvSpPr txBox="1"/>
          <p:nvPr/>
        </p:nvSpPr>
        <p:spPr>
          <a:xfrm>
            <a:off x="8210379"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109" name="TextBox 108">
            <a:extLst>
              <a:ext uri="{FF2B5EF4-FFF2-40B4-BE49-F238E27FC236}">
                <a16:creationId xmlns:a16="http://schemas.microsoft.com/office/drawing/2014/main" id="{B92B6F21-1280-D3F7-F5A3-F837AEFB90CA}"/>
              </a:ext>
            </a:extLst>
          </p:cNvPr>
          <p:cNvSpPr txBox="1"/>
          <p:nvPr/>
        </p:nvSpPr>
        <p:spPr>
          <a:xfrm>
            <a:off x="7885875"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10" name="TextBox 109">
            <a:extLst>
              <a:ext uri="{FF2B5EF4-FFF2-40B4-BE49-F238E27FC236}">
                <a16:creationId xmlns:a16="http://schemas.microsoft.com/office/drawing/2014/main" id="{95F9784A-6276-6821-6D74-1127DE80759F}"/>
              </a:ext>
            </a:extLst>
          </p:cNvPr>
          <p:cNvSpPr txBox="1"/>
          <p:nvPr/>
        </p:nvSpPr>
        <p:spPr>
          <a:xfrm>
            <a:off x="7561371"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111" name="TextBox 110">
            <a:extLst>
              <a:ext uri="{FF2B5EF4-FFF2-40B4-BE49-F238E27FC236}">
                <a16:creationId xmlns:a16="http://schemas.microsoft.com/office/drawing/2014/main" id="{3174DD67-24E4-51B2-7CE8-EFFA10A3127E}"/>
              </a:ext>
            </a:extLst>
          </p:cNvPr>
          <p:cNvSpPr txBox="1"/>
          <p:nvPr/>
        </p:nvSpPr>
        <p:spPr>
          <a:xfrm>
            <a:off x="6936778" y="459750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12" name="TextBox 111">
            <a:extLst>
              <a:ext uri="{FF2B5EF4-FFF2-40B4-BE49-F238E27FC236}">
                <a16:creationId xmlns:a16="http://schemas.microsoft.com/office/drawing/2014/main" id="{787FBF91-4EE4-D5A1-F5A2-245478114E8C}"/>
              </a:ext>
            </a:extLst>
          </p:cNvPr>
          <p:cNvSpPr txBox="1"/>
          <p:nvPr/>
        </p:nvSpPr>
        <p:spPr>
          <a:xfrm>
            <a:off x="8104979"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122</a:t>
            </a:r>
          </a:p>
          <a:p>
            <a:pPr algn="ctr"/>
            <a:r>
              <a:rPr lang="en-GB" sz="800" dirty="0">
                <a:solidFill>
                  <a:srgbClr val="211D1E"/>
                </a:solidFill>
                <a:latin typeface="Arial" panose="020B0604020202020204" pitchFamily="34" charset="0"/>
                <a:cs typeface="Arial" panose="020B0604020202020204" pitchFamily="34" charset="0"/>
              </a:rPr>
              <a:t>(84)</a:t>
            </a:r>
          </a:p>
          <a:p>
            <a:pPr algn="ctr"/>
            <a:r>
              <a:rPr lang="en-GB" sz="800" dirty="0">
                <a:solidFill>
                  <a:srgbClr val="211D1E"/>
                </a:solidFill>
                <a:effectLst/>
                <a:latin typeface="Arial" panose="020B0604020202020204" pitchFamily="34" charset="0"/>
                <a:cs typeface="Arial" panose="020B0604020202020204" pitchFamily="34" charset="0"/>
              </a:rPr>
              <a:t>60</a:t>
            </a:r>
          </a:p>
          <a:p>
            <a:pPr algn="ctr"/>
            <a:r>
              <a:rPr lang="en-GB" sz="800" dirty="0">
                <a:solidFill>
                  <a:srgbClr val="211D1E"/>
                </a:solidFill>
                <a:latin typeface="Arial" panose="020B0604020202020204" pitchFamily="34" charset="0"/>
                <a:cs typeface="Arial" panose="020B0604020202020204" pitchFamily="34" charset="0"/>
              </a:rPr>
              <a:t>(102)</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CC0186BD-D395-0423-A44D-BCBC0B002C8F}"/>
              </a:ext>
            </a:extLst>
          </p:cNvPr>
          <p:cNvSpPr txBox="1"/>
          <p:nvPr/>
        </p:nvSpPr>
        <p:spPr>
          <a:xfrm>
            <a:off x="8417751"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87</a:t>
            </a:r>
          </a:p>
          <a:p>
            <a:pPr algn="ctr"/>
            <a:r>
              <a:rPr lang="en-GB" sz="800" dirty="0">
                <a:solidFill>
                  <a:srgbClr val="211D1E"/>
                </a:solidFill>
                <a:latin typeface="Arial" panose="020B0604020202020204" pitchFamily="34" charset="0"/>
                <a:cs typeface="Arial" panose="020B0604020202020204" pitchFamily="34" charset="0"/>
              </a:rPr>
              <a:t>(88)</a:t>
            </a:r>
          </a:p>
          <a:p>
            <a:pPr algn="ctr"/>
            <a:r>
              <a:rPr lang="en-GB" sz="800" dirty="0">
                <a:solidFill>
                  <a:srgbClr val="211D1E"/>
                </a:solidFill>
                <a:effectLst/>
                <a:latin typeface="Arial" panose="020B0604020202020204" pitchFamily="34" charset="0"/>
                <a:cs typeface="Arial" panose="020B0604020202020204" pitchFamily="34" charset="0"/>
              </a:rPr>
              <a:t>38</a:t>
            </a:r>
          </a:p>
          <a:p>
            <a:pPr algn="ctr"/>
            <a:r>
              <a:rPr lang="en-GB" sz="800" dirty="0">
                <a:solidFill>
                  <a:srgbClr val="211D1E"/>
                </a:solidFill>
                <a:latin typeface="Arial" panose="020B0604020202020204" pitchFamily="34" charset="0"/>
                <a:cs typeface="Arial" panose="020B0604020202020204" pitchFamily="34" charset="0"/>
              </a:rPr>
              <a:t>(108)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18596DDC-FACC-E065-7D81-767E6E8C97BE}"/>
              </a:ext>
            </a:extLst>
          </p:cNvPr>
          <p:cNvSpPr txBox="1"/>
          <p:nvPr/>
        </p:nvSpPr>
        <p:spPr>
          <a:xfrm>
            <a:off x="8749778"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61</a:t>
            </a:r>
          </a:p>
          <a:p>
            <a:pPr algn="ctr"/>
            <a:r>
              <a:rPr lang="en-GB" sz="800" dirty="0">
                <a:solidFill>
                  <a:srgbClr val="211D1E"/>
                </a:solidFill>
                <a:latin typeface="Arial" panose="020B0604020202020204" pitchFamily="34" charset="0"/>
                <a:cs typeface="Arial" panose="020B0604020202020204" pitchFamily="34" charset="0"/>
              </a:rPr>
              <a:t>(101)</a:t>
            </a:r>
          </a:p>
          <a:p>
            <a:pPr algn="ctr"/>
            <a:r>
              <a:rPr lang="en-GB" sz="800" dirty="0">
                <a:solidFill>
                  <a:srgbClr val="211D1E"/>
                </a:solidFill>
                <a:effectLst/>
                <a:latin typeface="Arial" panose="020B0604020202020204" pitchFamily="34" charset="0"/>
                <a:cs typeface="Arial" panose="020B0604020202020204" pitchFamily="34" charset="0"/>
              </a:rPr>
              <a:t>19</a:t>
            </a:r>
          </a:p>
          <a:p>
            <a:pPr algn="ctr"/>
            <a:r>
              <a:rPr lang="en-GB" sz="800" dirty="0">
                <a:solidFill>
                  <a:srgbClr val="211D1E"/>
                </a:solidFill>
                <a:latin typeface="Arial" panose="020B0604020202020204" pitchFamily="34" charset="0"/>
                <a:cs typeface="Arial" panose="020B0604020202020204" pitchFamily="34" charset="0"/>
              </a:rPr>
              <a:t>(117)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E38577CA-458B-3436-AF80-17613736FA08}"/>
              </a:ext>
            </a:extLst>
          </p:cNvPr>
          <p:cNvSpPr txBox="1"/>
          <p:nvPr/>
        </p:nvSpPr>
        <p:spPr>
          <a:xfrm>
            <a:off x="9082615"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39</a:t>
            </a:r>
          </a:p>
          <a:p>
            <a:pPr algn="ctr"/>
            <a:r>
              <a:rPr lang="en-GB" sz="800" dirty="0">
                <a:solidFill>
                  <a:srgbClr val="211D1E"/>
                </a:solidFill>
                <a:latin typeface="Arial" panose="020B0604020202020204" pitchFamily="34" charset="0"/>
                <a:cs typeface="Arial" panose="020B0604020202020204" pitchFamily="34" charset="0"/>
              </a:rPr>
              <a:t>(111)</a:t>
            </a:r>
          </a:p>
          <a:p>
            <a:pPr algn="ctr"/>
            <a:r>
              <a:rPr lang="en-GB" sz="800" dirty="0">
                <a:solidFill>
                  <a:srgbClr val="211D1E"/>
                </a:solidFill>
                <a:effectLst/>
                <a:latin typeface="Arial" panose="020B0604020202020204" pitchFamily="34" charset="0"/>
                <a:cs typeface="Arial" panose="020B0604020202020204" pitchFamily="34" charset="0"/>
              </a:rPr>
              <a:t>6</a:t>
            </a:r>
          </a:p>
          <a:p>
            <a:pPr algn="ctr"/>
            <a:r>
              <a:rPr lang="en-GB" sz="800" dirty="0">
                <a:solidFill>
                  <a:srgbClr val="211D1E"/>
                </a:solidFill>
                <a:latin typeface="Arial" panose="020B0604020202020204" pitchFamily="34" charset="0"/>
                <a:cs typeface="Arial" panose="020B0604020202020204" pitchFamily="34" charset="0"/>
              </a:rPr>
              <a:t>(123)</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54B33DA4-83D0-1B82-A97E-07205B3EE45F}"/>
              </a:ext>
            </a:extLst>
          </p:cNvPr>
          <p:cNvSpPr txBox="1"/>
          <p:nvPr/>
        </p:nvSpPr>
        <p:spPr>
          <a:xfrm>
            <a:off x="9414570"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20</a:t>
            </a:r>
          </a:p>
          <a:p>
            <a:pPr algn="ctr"/>
            <a:r>
              <a:rPr lang="en-GB" sz="800" dirty="0">
                <a:solidFill>
                  <a:srgbClr val="211D1E"/>
                </a:solidFill>
                <a:latin typeface="Arial" panose="020B0604020202020204" pitchFamily="34" charset="0"/>
                <a:cs typeface="Arial" panose="020B0604020202020204" pitchFamily="34" charset="0"/>
              </a:rPr>
              <a:t>(121)</a:t>
            </a:r>
          </a:p>
          <a:p>
            <a:pPr algn="ctr"/>
            <a:r>
              <a:rPr lang="en-GB" sz="800" dirty="0">
                <a:solidFill>
                  <a:srgbClr val="211D1E"/>
                </a:solidFill>
                <a:effectLst/>
                <a:latin typeface="Arial" panose="020B0604020202020204" pitchFamily="34" charset="0"/>
                <a:cs typeface="Arial" panose="020B0604020202020204" pitchFamily="34" charset="0"/>
              </a:rPr>
              <a:t>3</a:t>
            </a:r>
          </a:p>
          <a:p>
            <a:pPr algn="ctr"/>
            <a:r>
              <a:rPr lang="en-GB" sz="800" dirty="0">
                <a:solidFill>
                  <a:srgbClr val="211D1E"/>
                </a:solidFill>
                <a:latin typeface="Arial" panose="020B0604020202020204" pitchFamily="34" charset="0"/>
                <a:cs typeface="Arial" panose="020B0604020202020204" pitchFamily="34" charset="0"/>
              </a:rPr>
              <a:t>(126)</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6A7DCEE5-ECE0-4DE8-B699-2CFD555B912E}"/>
              </a:ext>
            </a:extLst>
          </p:cNvPr>
          <p:cNvSpPr txBox="1"/>
          <p:nvPr/>
        </p:nvSpPr>
        <p:spPr>
          <a:xfrm>
            <a:off x="9732249"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9</a:t>
            </a:r>
          </a:p>
          <a:p>
            <a:pPr algn="ctr"/>
            <a:r>
              <a:rPr lang="en-GB" sz="800" dirty="0">
                <a:solidFill>
                  <a:srgbClr val="211D1E"/>
                </a:solidFill>
                <a:latin typeface="Arial" panose="020B0604020202020204" pitchFamily="34" charset="0"/>
                <a:cs typeface="Arial" panose="020B0604020202020204" pitchFamily="34" charset="0"/>
              </a:rPr>
              <a:t>(127)</a:t>
            </a:r>
          </a:p>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(127)</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651B7F47-4254-CE04-9FD7-0363B5BED19C}"/>
              </a:ext>
            </a:extLst>
          </p:cNvPr>
          <p:cNvSpPr txBox="1"/>
          <p:nvPr/>
        </p:nvSpPr>
        <p:spPr>
          <a:xfrm>
            <a:off x="10030978"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a:t>
            </a:r>
          </a:p>
          <a:p>
            <a:pPr algn="ctr"/>
            <a:r>
              <a:rPr lang="en-GB" sz="800" dirty="0">
                <a:solidFill>
                  <a:srgbClr val="211D1E"/>
                </a:solidFill>
                <a:latin typeface="Arial" panose="020B0604020202020204" pitchFamily="34" charset="0"/>
                <a:cs typeface="Arial" panose="020B0604020202020204" pitchFamily="34" charset="0"/>
              </a:rPr>
              <a:t>(130)</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5BB1B7D-B394-F45E-DA8A-F69095403F8F}"/>
              </a:ext>
            </a:extLst>
          </p:cNvPr>
          <p:cNvSpPr txBox="1"/>
          <p:nvPr/>
        </p:nvSpPr>
        <p:spPr>
          <a:xfrm>
            <a:off x="10387114"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4</a:t>
            </a:r>
          </a:p>
          <a:p>
            <a:pPr algn="ctr"/>
            <a:r>
              <a:rPr lang="en-GB" sz="800" dirty="0">
                <a:solidFill>
                  <a:srgbClr val="211D1E"/>
                </a:solidFill>
                <a:latin typeface="Arial" panose="020B0604020202020204" pitchFamily="34" charset="0"/>
                <a:cs typeface="Arial" panose="020B0604020202020204" pitchFamily="34" charset="0"/>
              </a:rPr>
              <a:t>(131)</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(128)</a:t>
            </a:r>
            <a:endParaRPr lang="en-GB" sz="800" dirty="0">
              <a:solidFill>
                <a:schemeClr val="accent1"/>
              </a:solidFill>
              <a:effectLst/>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95C507CD-BB43-66FD-C648-6C8166EFDFF4}"/>
              </a:ext>
            </a:extLst>
          </p:cNvPr>
          <p:cNvSpPr txBox="1"/>
          <p:nvPr/>
        </p:nvSpPr>
        <p:spPr>
          <a:xfrm>
            <a:off x="10674722" y="5069857"/>
            <a:ext cx="240451" cy="492443"/>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(134)</a:t>
            </a:r>
          </a:p>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(128)</a:t>
            </a:r>
            <a:endParaRPr lang="en-GB" sz="800" dirty="0">
              <a:solidFill>
                <a:schemeClr val="accent1"/>
              </a:solidFill>
              <a:effectLst/>
              <a:latin typeface="Arial" panose="020B0604020202020204" pitchFamily="34" charset="0"/>
              <a:cs typeface="Arial" panose="020B0604020202020204" pitchFamily="34" charset="0"/>
            </a:endParaRPr>
          </a:p>
        </p:txBody>
      </p:sp>
      <p:graphicFrame>
        <p:nvGraphicFramePr>
          <p:cNvPr id="28" name="Table 27">
            <a:extLst>
              <a:ext uri="{FF2B5EF4-FFF2-40B4-BE49-F238E27FC236}">
                <a16:creationId xmlns:a16="http://schemas.microsoft.com/office/drawing/2014/main" id="{070EC61A-EA07-8890-1DF3-71DAFBB861D9}"/>
              </a:ext>
            </a:extLst>
          </p:cNvPr>
          <p:cNvGraphicFramePr>
            <a:graphicFrameLocks noGrp="1"/>
          </p:cNvGraphicFramePr>
          <p:nvPr>
            <p:extLst>
              <p:ext uri="{D42A27DB-BD31-4B8C-83A1-F6EECF244321}">
                <p14:modId xmlns:p14="http://schemas.microsoft.com/office/powerpoint/2010/main" val="1977354460"/>
              </p:ext>
            </p:extLst>
          </p:nvPr>
        </p:nvGraphicFramePr>
        <p:xfrm>
          <a:off x="2043993" y="1881985"/>
          <a:ext cx="3476857" cy="699978"/>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endParaRPr lang="en-US" sz="9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NALIRIFOX</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dirty="0">
                          <a:latin typeface="Arial" panose="020B0604020202020204" pitchFamily="34" charset="0"/>
                          <a:cs typeface="Arial" panose="020B0604020202020204" pitchFamily="34" charset="0"/>
                        </a:rPr>
                        <a:t>GEM + </a:t>
                      </a:r>
                      <a:r>
                        <a:rPr lang="en-US" sz="900" dirty="0" err="1">
                          <a:latin typeface="Arial" panose="020B0604020202020204" pitchFamily="34" charset="0"/>
                          <a:cs typeface="Arial" panose="020B0604020202020204" pitchFamily="34" charset="0"/>
                        </a:rPr>
                        <a:t>NabP</a:t>
                      </a:r>
                      <a:endParaRPr lang="en-US" sz="90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a:t>
                      </a:r>
                      <a:r>
                        <a:rPr lang="en-US" sz="900" b="0" dirty="0" err="1">
                          <a:latin typeface="Arial" panose="020B0604020202020204" pitchFamily="34" charset="0"/>
                          <a:cs typeface="Arial" panose="020B0604020202020204" pitchFamily="34" charset="0"/>
                        </a:rPr>
                        <a:t>mo</a:t>
                      </a:r>
                      <a:endParaRPr lang="en-US" sz="900" b="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latin typeface="Arial" panose="020B0604020202020204" pitchFamily="34" charset="0"/>
                          <a:cs typeface="Arial" panose="020B0604020202020204" pitchFamily="34" charset="0"/>
                        </a:rPr>
                        <a:t>11.1 (10.0-12.1)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9.2 (8.3-10.6)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pPr marL="0" indent="6350">
                        <a:tabLst/>
                      </a:pPr>
                      <a:r>
                        <a:rPr lang="en-US" sz="900" b="0" dirty="0">
                          <a:latin typeface="Arial" panose="020B0604020202020204" pitchFamily="34" charset="0"/>
                          <a:cs typeface="Arial" panose="020B0604020202020204" pitchFamily="34" charset="0"/>
                        </a:rPr>
                        <a:t>Hazard ratio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b="0" dirty="0">
                          <a:latin typeface="Arial" panose="020B0604020202020204" pitchFamily="34" charset="0"/>
                          <a:cs typeface="Arial" panose="020B0604020202020204" pitchFamily="34" charset="0"/>
                        </a:rPr>
                        <a:t>0.83 (0.70-0.99)</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93389">
                <a:tc>
                  <a:txBody>
                    <a:bodyPr/>
                    <a:lstStyle/>
                    <a:p>
                      <a:pPr marL="0" indent="6350">
                        <a:tabLst/>
                      </a:pPr>
                      <a:r>
                        <a:rPr lang="en-US" sz="900" b="0" dirty="0">
                          <a:latin typeface="Arial" panose="020B0604020202020204" pitchFamily="34" charset="0"/>
                          <a:cs typeface="Arial" panose="020B0604020202020204" pitchFamily="34" charset="0"/>
                        </a:rPr>
                        <a:t>P value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0.036</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253272"/>
                  </a:ext>
                </a:extLst>
              </a:tr>
            </a:tbl>
          </a:graphicData>
        </a:graphic>
      </p:graphicFrame>
      <p:sp>
        <p:nvSpPr>
          <p:cNvPr id="126" name="TextBox 125">
            <a:extLst>
              <a:ext uri="{FF2B5EF4-FFF2-40B4-BE49-F238E27FC236}">
                <a16:creationId xmlns:a16="http://schemas.microsoft.com/office/drawing/2014/main" id="{D3EBC947-68D9-6C26-F75C-B43CD739DAAD}"/>
              </a:ext>
            </a:extLst>
          </p:cNvPr>
          <p:cNvSpPr txBox="1"/>
          <p:nvPr/>
        </p:nvSpPr>
        <p:spPr>
          <a:xfrm>
            <a:off x="7989317" y="4751389"/>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127" name="TextBox 126">
            <a:extLst>
              <a:ext uri="{FF2B5EF4-FFF2-40B4-BE49-F238E27FC236}">
                <a16:creationId xmlns:a16="http://schemas.microsoft.com/office/drawing/2014/main" id="{01E4AF57-80F6-BC14-FB87-BF20C112D984}"/>
              </a:ext>
            </a:extLst>
          </p:cNvPr>
          <p:cNvSpPr txBox="1"/>
          <p:nvPr/>
        </p:nvSpPr>
        <p:spPr>
          <a:xfrm>
            <a:off x="2567608" y="4751389"/>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Tree>
    <p:extLst>
      <p:ext uri="{BB962C8B-B14F-4D97-AF65-F5344CB8AC3E}">
        <p14:creationId xmlns:p14="http://schemas.microsoft.com/office/powerpoint/2010/main" val="9305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516AA91-34E9-4007-3A07-D69080542CA1}"/>
              </a:ext>
            </a:extLst>
          </p:cNvPr>
          <p:cNvGraphicFramePr>
            <a:graphicFrameLocks noGrp="1"/>
          </p:cNvGraphicFramePr>
          <p:nvPr>
            <p:extLst>
              <p:ext uri="{D42A27DB-BD31-4B8C-83A1-F6EECF244321}">
                <p14:modId xmlns:p14="http://schemas.microsoft.com/office/powerpoint/2010/main" val="3841698904"/>
              </p:ext>
            </p:extLst>
          </p:nvPr>
        </p:nvGraphicFramePr>
        <p:xfrm>
          <a:off x="619201" y="1523099"/>
          <a:ext cx="9509247" cy="4272408"/>
        </p:xfrm>
        <a:graphic>
          <a:graphicData uri="http://schemas.openxmlformats.org/drawingml/2006/table">
            <a:tbl>
              <a:tblPr bandRow="1">
                <a:tableStyleId>{5C22544A-7EE6-4342-B048-85BDC9FD1C3A}</a:tableStyleId>
              </a:tblPr>
              <a:tblGrid>
                <a:gridCol w="2664569">
                  <a:extLst>
                    <a:ext uri="{9D8B030D-6E8A-4147-A177-3AD203B41FA5}">
                      <a16:colId xmlns:a16="http://schemas.microsoft.com/office/drawing/2014/main" val="3810079370"/>
                    </a:ext>
                  </a:extLst>
                </a:gridCol>
                <a:gridCol w="806810">
                  <a:extLst>
                    <a:ext uri="{9D8B030D-6E8A-4147-A177-3AD203B41FA5}">
                      <a16:colId xmlns:a16="http://schemas.microsoft.com/office/drawing/2014/main" val="282449648"/>
                    </a:ext>
                  </a:extLst>
                </a:gridCol>
                <a:gridCol w="806810">
                  <a:extLst>
                    <a:ext uri="{9D8B030D-6E8A-4147-A177-3AD203B41FA5}">
                      <a16:colId xmlns:a16="http://schemas.microsoft.com/office/drawing/2014/main" val="2646730910"/>
                    </a:ext>
                  </a:extLst>
                </a:gridCol>
                <a:gridCol w="806810">
                  <a:extLst>
                    <a:ext uri="{9D8B030D-6E8A-4147-A177-3AD203B41FA5}">
                      <a16:colId xmlns:a16="http://schemas.microsoft.com/office/drawing/2014/main" val="3429856364"/>
                    </a:ext>
                  </a:extLst>
                </a:gridCol>
                <a:gridCol w="806810">
                  <a:extLst>
                    <a:ext uri="{9D8B030D-6E8A-4147-A177-3AD203B41FA5}">
                      <a16:colId xmlns:a16="http://schemas.microsoft.com/office/drawing/2014/main" val="3511947113"/>
                    </a:ext>
                  </a:extLst>
                </a:gridCol>
                <a:gridCol w="2436233">
                  <a:extLst>
                    <a:ext uri="{9D8B030D-6E8A-4147-A177-3AD203B41FA5}">
                      <a16:colId xmlns:a16="http://schemas.microsoft.com/office/drawing/2014/main" val="2582601066"/>
                    </a:ext>
                  </a:extLst>
                </a:gridCol>
                <a:gridCol w="1181205">
                  <a:extLst>
                    <a:ext uri="{9D8B030D-6E8A-4147-A177-3AD203B41FA5}">
                      <a16:colId xmlns:a16="http://schemas.microsoft.com/office/drawing/2014/main" val="1223177447"/>
                    </a:ext>
                  </a:extLst>
                </a:gridCol>
              </a:tblGrid>
              <a:tr h="143024">
                <a:tc>
                  <a:txBody>
                    <a:bodyPr/>
                    <a:lstStyle/>
                    <a:p>
                      <a:pPr>
                        <a:lnSpc>
                          <a:spcPct val="85000"/>
                        </a:lnSpc>
                      </a:pPr>
                      <a:r>
                        <a:rPr lang="en-US" sz="900" b="1" dirty="0">
                          <a:latin typeface="Arial" panose="020B0604020202020204" pitchFamily="34" charset="0"/>
                          <a:cs typeface="Arial" panose="020B0604020202020204" pitchFamily="34" charset="0"/>
                        </a:rPr>
                        <a:t>Presence of liver metastases at baseline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29982880"/>
                  </a:ext>
                </a:extLst>
              </a:tr>
              <a:tr h="143024">
                <a:tc>
                  <a:txBody>
                    <a:bodyPr/>
                    <a:lstStyle/>
                    <a:p>
                      <a:pPr marL="0" indent="182563">
                        <a:lnSpc>
                          <a:spcPct val="85000"/>
                        </a:lnSpc>
                        <a:tabLst/>
                      </a:pPr>
                      <a:r>
                        <a:rPr lang="en-US" sz="900" b="0" dirty="0">
                          <a:latin typeface="Arial" panose="020B0604020202020204" pitchFamily="34" charset="0"/>
                          <a:cs typeface="Arial" panose="020B0604020202020204" pitchFamily="34" charset="0"/>
                        </a:rPr>
                        <a:t>Yes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220/309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242/309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10.3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0.82 (0.68-0.98)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r h="143024">
                <a:tc>
                  <a:txBody>
                    <a:bodyPr/>
                    <a:lstStyle/>
                    <a:p>
                      <a:pPr marL="0" indent="177800">
                        <a:lnSpc>
                          <a:spcPct val="85000"/>
                        </a:lnSpc>
                        <a:tabLst/>
                      </a:pPr>
                      <a:r>
                        <a:rPr lang="en-US" sz="900" dirty="0">
                          <a:latin typeface="Arial" panose="020B0604020202020204" pitchFamily="34" charset="0"/>
                          <a:cs typeface="Arial" panose="020B0604020202020204" pitchFamily="34" charset="0"/>
                        </a:rPr>
                        <a:t>No</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39/74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43/78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15.0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0.89 (0.57-1.37)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3541035"/>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Number of metastatic sites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251802"/>
                  </a:ext>
                </a:extLst>
              </a:tr>
              <a:tr h="143024">
                <a:tc>
                  <a:txBody>
                    <a:bodyPr/>
                    <a:lstStyle/>
                    <a:p>
                      <a:pPr marL="0" indent="182563">
                        <a:lnSpc>
                          <a:spcPct val="85000"/>
                        </a:lnSpc>
                        <a:tabLst/>
                      </a:pPr>
                      <a:r>
                        <a:rPr lang="en-US" sz="900" b="0" dirty="0">
                          <a:latin typeface="Arial" panose="020B0604020202020204" pitchFamily="34" charset="0"/>
                          <a:cs typeface="Arial" panose="020B0604020202020204" pitchFamily="34" charset="0"/>
                        </a:rPr>
                        <a:t>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75/114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92/138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0.98 (0.72-1.32)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11285173"/>
                  </a:ext>
                </a:extLst>
              </a:tr>
              <a:tr h="143024">
                <a:tc>
                  <a:txBody>
                    <a:bodyPr/>
                    <a:lstStyle/>
                    <a:p>
                      <a:pPr marL="0" indent="177800">
                        <a:lnSpc>
                          <a:spcPct val="85000"/>
                        </a:lnSpc>
                        <a:tabLst/>
                      </a:pPr>
                      <a:r>
                        <a:rPr lang="en-US" sz="900" dirty="0">
                          <a:latin typeface="Arial" panose="020B0604020202020204" pitchFamily="34" charset="0"/>
                          <a:cs typeface="Arial" panose="020B0604020202020204" pitchFamily="34" charset="0"/>
                        </a:rPr>
                        <a:t>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87/120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83/108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10.1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0.89 (0.65-1.20)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928611"/>
                  </a:ext>
                </a:extLst>
              </a:tr>
              <a:tr h="143024">
                <a:tc>
                  <a:txBody>
                    <a:bodyPr/>
                    <a:lstStyle/>
                    <a:p>
                      <a:pPr marL="0" indent="177800">
                        <a:lnSpc>
                          <a:spcPct val="85000"/>
                        </a:lnSpc>
                        <a:tabLst/>
                      </a:pPr>
                      <a:r>
                        <a:rPr lang="en-US" sz="900" dirty="0">
                          <a:latin typeface="Arial" panose="020B0604020202020204" pitchFamily="34" charset="0"/>
                          <a:cs typeface="Arial" panose="020B0604020202020204" pitchFamily="34" charset="0"/>
                        </a:rPr>
                        <a:t>≥3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97/149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110/141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7.7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0.69 (0.52-0.90)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9890429"/>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Baseline ECOG performance status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5687516"/>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97/168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112/171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0.75 (0.57-0.98)</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61149007"/>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162/215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173/216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7.6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0.91 (0.73-1.13)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8391799"/>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Region</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81243120"/>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North America</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85/120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94/122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0.79 (0.59-1.06)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9267721"/>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Rest of the world</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174/263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191/265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0.86 (0.70-1.05)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22404635"/>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Main pancreatic </a:t>
                      </a:r>
                      <a:r>
                        <a:rPr lang="en-US" sz="900" b="1" dirty="0" err="1">
                          <a:latin typeface="Arial" panose="020B0604020202020204" pitchFamily="34" charset="0"/>
                          <a:cs typeface="Arial" panose="020B0604020202020204" pitchFamily="34" charset="0"/>
                        </a:rPr>
                        <a:t>tumour</a:t>
                      </a:r>
                      <a:r>
                        <a:rPr lang="en-US" sz="900" b="1" dirty="0">
                          <a:latin typeface="Arial" panose="020B0604020202020204" pitchFamily="34" charset="0"/>
                          <a:cs typeface="Arial" panose="020B0604020202020204" pitchFamily="34" charset="0"/>
                        </a:rPr>
                        <a:t> location</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31215"/>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Head</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97/147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116/156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0.86 (0.65-1.12)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68428020"/>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Other</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162/236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169/231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0.83 (0.67-1.02)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5573"/>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Baseline CA 19-9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7140143"/>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&lt;37 U/mL</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34/60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45/71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13.2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0.75 (0.48-1.17)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615689"/>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≥37 U/mL</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223/321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240/316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0.84 (0.70-1.01)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44256668"/>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Race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1564843"/>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White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218/315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240/324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0.84 (0.70-1.01)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73560709"/>
                  </a:ext>
                </a:extLst>
              </a:tr>
              <a:tr h="143024">
                <a:tc>
                  <a:txBody>
                    <a:bodyPr/>
                    <a:lstStyle/>
                    <a:p>
                      <a:pPr marL="0" indent="4763">
                        <a:lnSpc>
                          <a:spcPct val="85000"/>
                        </a:lnSpc>
                        <a:tabLst/>
                      </a:pPr>
                      <a:r>
                        <a:rPr lang="en-US" sz="900" b="1" dirty="0">
                          <a:latin typeface="Arial" panose="020B0604020202020204" pitchFamily="34" charset="0"/>
                          <a:cs typeface="Arial" panose="020B0604020202020204" pitchFamily="34" charset="0"/>
                        </a:rPr>
                        <a:t>Sex</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264958"/>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Male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139/204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175/230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10.9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0.82 (0.66-1.02)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5278331"/>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Female</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120/179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110/157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0.88 (0.68-1.14)</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554670"/>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Age, years</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33645"/>
                  </a:ext>
                </a:extLst>
              </a:tr>
              <a:tr h="143024">
                <a:tc>
                  <a:txBody>
                    <a:bodyPr/>
                    <a:lstStyle/>
                    <a:p>
                      <a:pPr marL="0" indent="182563">
                        <a:lnSpc>
                          <a:spcPct val="85000"/>
                        </a:lnSpc>
                        <a:tabLst/>
                      </a:pPr>
                      <a:r>
                        <a:rPr lang="en-US" sz="900" b="0" dirty="0">
                          <a:latin typeface="Arial" panose="020B0604020202020204" pitchFamily="34" charset="0"/>
                          <a:cs typeface="Arial" panose="020B0604020202020204" pitchFamily="34" charset="0"/>
                        </a:rPr>
                        <a:t>&lt;65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127/193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130/191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11.5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9.9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dirty="0">
                          <a:latin typeface="Arial" panose="020B0604020202020204" pitchFamily="34" charset="0"/>
                          <a:cs typeface="Arial" panose="020B0604020202020204" pitchFamily="34" charset="0"/>
                        </a:rPr>
                        <a:t>0.92 (0.72-1.17)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260955"/>
                  </a:ext>
                </a:extLst>
              </a:tr>
              <a:tr h="143024">
                <a:tc>
                  <a:txBody>
                    <a:bodyPr/>
                    <a:lstStyle/>
                    <a:p>
                      <a:pPr marL="0" indent="180975">
                        <a:lnSpc>
                          <a:spcPct val="85000"/>
                        </a:lnSpc>
                        <a:tabLst/>
                      </a:pPr>
                      <a:r>
                        <a:rPr lang="en-US" sz="900" dirty="0">
                          <a:latin typeface="Arial" panose="020B0604020202020204" pitchFamily="34" charset="0"/>
                          <a:cs typeface="Arial" panose="020B0604020202020204" pitchFamily="34" charset="0"/>
                        </a:rPr>
                        <a:t>≥65</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132/190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155/196</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11.0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9.0</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85000"/>
                        </a:lnSpc>
                      </a:pPr>
                      <a:endParaRPr lang="en-US" sz="900"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85000"/>
                        </a:lnSpc>
                      </a:pPr>
                      <a:r>
                        <a:rPr lang="en-US" sz="900" dirty="0">
                          <a:latin typeface="Arial" panose="020B0604020202020204" pitchFamily="34" charset="0"/>
                          <a:cs typeface="Arial" panose="020B0604020202020204" pitchFamily="34" charset="0"/>
                        </a:rPr>
                        <a:t>0.77 (0.61-0.97)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4048900"/>
                  </a:ext>
                </a:extLst>
              </a:tr>
              <a:tr h="143024">
                <a:tc>
                  <a:txBody>
                    <a:bodyPr/>
                    <a:lstStyle/>
                    <a:p>
                      <a:pPr marL="0" indent="7938">
                        <a:lnSpc>
                          <a:spcPct val="85000"/>
                        </a:lnSpc>
                        <a:tabLst/>
                      </a:pPr>
                      <a:r>
                        <a:rPr lang="en-US" sz="900" b="1" dirty="0">
                          <a:latin typeface="Arial" panose="020B0604020202020204" pitchFamily="34" charset="0"/>
                          <a:cs typeface="Arial" panose="020B0604020202020204" pitchFamily="34" charset="0"/>
                        </a:rPr>
                        <a:t>Overall</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259/383</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285/387</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11.1</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9.2</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900" b="1" dirty="0">
                          <a:latin typeface="Arial" panose="020B0604020202020204" pitchFamily="34" charset="0"/>
                          <a:cs typeface="Arial" panose="020B0604020202020204" pitchFamily="34" charset="0"/>
                        </a:rPr>
                        <a:t>0.83 (0.70-0.99)</a:t>
                      </a:r>
                    </a:p>
                  </a:txBody>
                  <a:tcPr marL="0" marR="0" marT="25200" marB="10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580545"/>
                  </a:ext>
                </a:extLst>
              </a:tr>
            </a:tbl>
          </a:graphicData>
        </a:graphic>
      </p:graphicFrame>
      <p:sp>
        <p:nvSpPr>
          <p:cNvPr id="2" name="Title 1"/>
          <p:cNvSpPr>
            <a:spLocks noGrp="1"/>
          </p:cNvSpPr>
          <p:nvPr>
            <p:ph type="title"/>
          </p:nvPr>
        </p:nvSpPr>
        <p:spPr/>
        <p:txBody>
          <a:bodyPr>
            <a:normAutofit/>
          </a:bodyPr>
          <a:lstStyle/>
          <a:p>
            <a:r>
              <a:rPr lang="en-US" dirty="0">
                <a:latin typeface="Arial" charset="0"/>
                <a:ea typeface="+mn-ea"/>
                <a:cs typeface="+mn-cs"/>
              </a:rPr>
              <a:t>NAPOLI-3: OS subgroup analyses (ITT population)</a:t>
            </a:r>
          </a:p>
        </p:txBody>
      </p:sp>
      <p:sp>
        <p:nvSpPr>
          <p:cNvPr id="3" name="Slide Number Placeholder 2">
            <a:extLst>
              <a:ext uri="{FF2B5EF4-FFF2-40B4-BE49-F238E27FC236}">
                <a16:creationId xmlns:a16="http://schemas.microsoft.com/office/drawing/2014/main" id="{88BD855D-8E79-F1A6-8680-3F8599D2CE72}"/>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4" name="Content Placeholder 3">
            <a:extLst>
              <a:ext uri="{FF2B5EF4-FFF2-40B4-BE49-F238E27FC236}">
                <a16:creationId xmlns:a16="http://schemas.microsoft.com/office/drawing/2014/main" id="{4DA34A8C-0F46-C2A4-2E47-6970F6509ED6}"/>
              </a:ext>
            </a:extLst>
          </p:cNvPr>
          <p:cNvSpPr>
            <a:spLocks noGrp="1"/>
          </p:cNvSpPr>
          <p:nvPr>
            <p:ph sz="quarter" idx="15"/>
          </p:nvPr>
        </p:nvSpPr>
        <p:spPr>
          <a:xfrm>
            <a:off x="643112" y="6387692"/>
            <a:ext cx="10180339" cy="365125"/>
          </a:xfrm>
        </p:spPr>
        <p:txBody>
          <a:bodyPr anchor="b" anchorCtr="0"/>
          <a:lstStyle/>
          <a:p>
            <a:r>
              <a:rPr lang="en-GB" sz="1100" dirty="0">
                <a:solidFill>
                  <a:schemeClr val="tx2"/>
                </a:solidFill>
              </a:rPr>
              <a:t>CA19-9, carbohydrate antigen 19-9; CI, confidence interval; ECOG, </a:t>
            </a:r>
            <a:r>
              <a:rPr lang="en-GB" sz="1100" dirty="0">
                <a:solidFill>
                  <a:schemeClr val="tx2"/>
                </a:solidFill>
                <a:latin typeface="Arial" panose="020B0604020202020204" pitchFamily="34" charset="0"/>
                <a:cs typeface="Arial" panose="020B0604020202020204" pitchFamily="34" charset="0"/>
              </a:rPr>
              <a:t>Eastern Cooperative Oncology Group; GEM, gemcitabine; ITT, intention-to-treat; </a:t>
            </a:r>
            <a:r>
              <a:rPr lang="en-GB" altLang="en-US" sz="1100" dirty="0" err="1">
                <a:solidFill>
                  <a:schemeClr val="tx2"/>
                </a:solidFill>
              </a:rPr>
              <a:t>NabP</a:t>
            </a:r>
            <a:r>
              <a:rPr lang="en-GB" altLang="en-US" sz="1100" dirty="0">
                <a:solidFill>
                  <a:schemeClr val="tx2"/>
                </a:solidFill>
              </a:rPr>
              <a:t>, </a:t>
            </a:r>
            <a:r>
              <a:rPr lang="en-GB" sz="1100" dirty="0">
                <a:solidFill>
                  <a:schemeClr val="tx2"/>
                </a:solidFill>
              </a:rPr>
              <a:t>nanoparticle albumin-bound paclitaxel; </a:t>
            </a:r>
            <a:r>
              <a:rPr lang="en-GB" sz="1100" dirty="0" err="1">
                <a:solidFill>
                  <a:schemeClr val="tx2"/>
                </a:solidFill>
              </a:rPr>
              <a:t>Nal</a:t>
            </a:r>
            <a:r>
              <a:rPr lang="en-GB" sz="1100" dirty="0">
                <a:solidFill>
                  <a:schemeClr val="tx2"/>
                </a:solidFill>
              </a:rPr>
              <a:t>-IRI, </a:t>
            </a:r>
            <a:r>
              <a:rPr lang="en-GB" sz="1100" dirty="0" err="1">
                <a:solidFill>
                  <a:schemeClr val="tx2"/>
                </a:solidFill>
              </a:rPr>
              <a:t>nanoliposomal</a:t>
            </a:r>
            <a:r>
              <a:rPr lang="en-GB" sz="1100" dirty="0">
                <a:solidFill>
                  <a:schemeClr val="tx2"/>
                </a:solidFill>
              </a:rPr>
              <a:t> irinotecan; NALIRIFOX; </a:t>
            </a:r>
            <a:r>
              <a:rPr lang="en-GB" sz="1100" dirty="0" err="1">
                <a:solidFill>
                  <a:schemeClr val="tx2"/>
                </a:solidFill>
              </a:rPr>
              <a:t>Nal</a:t>
            </a:r>
            <a:r>
              <a:rPr lang="en-GB" sz="1100" dirty="0">
                <a:solidFill>
                  <a:schemeClr val="tx2"/>
                </a:solidFill>
              </a:rPr>
              <a:t>-IRI, fluorouracil/folinic acid (leucovorin calcium), and oxaliplatin; </a:t>
            </a:r>
            <a:r>
              <a:rPr lang="en-GB" sz="1100" dirty="0">
                <a:solidFill>
                  <a:schemeClr val="tx2"/>
                </a:solidFill>
                <a:latin typeface="Arial" panose="020B0604020202020204" pitchFamily="34" charset="0"/>
                <a:cs typeface="Arial" panose="020B0604020202020204" pitchFamily="34" charset="0"/>
              </a:rPr>
              <a:t>OS, overall survival</a:t>
            </a:r>
            <a:endParaRPr lang="en-GB" sz="1100" dirty="0">
              <a:solidFill>
                <a:schemeClr val="tx2"/>
              </a:solidFill>
            </a:endParaRPr>
          </a:p>
          <a:p>
            <a:r>
              <a:rPr lang="en-GB" sz="1100" dirty="0">
                <a:solidFill>
                  <a:schemeClr val="tx2"/>
                </a:solidFill>
              </a:rPr>
              <a:t>Wainberg Z, et al. Lancet 2023;402:1272-81</a:t>
            </a:r>
          </a:p>
        </p:txBody>
      </p:sp>
      <p:graphicFrame>
        <p:nvGraphicFramePr>
          <p:cNvPr id="145" name="Table 144">
            <a:extLst>
              <a:ext uri="{FF2B5EF4-FFF2-40B4-BE49-F238E27FC236}">
                <a16:creationId xmlns:a16="http://schemas.microsoft.com/office/drawing/2014/main" id="{F631ED2B-F91B-364E-821C-0F3C17E85C56}"/>
              </a:ext>
            </a:extLst>
          </p:cNvPr>
          <p:cNvGraphicFramePr>
            <a:graphicFrameLocks noGrp="1"/>
          </p:cNvGraphicFramePr>
          <p:nvPr>
            <p:extLst>
              <p:ext uri="{D42A27DB-BD31-4B8C-83A1-F6EECF244321}">
                <p14:modId xmlns:p14="http://schemas.microsoft.com/office/powerpoint/2010/main" val="3463911278"/>
              </p:ext>
            </p:extLst>
          </p:nvPr>
        </p:nvGraphicFramePr>
        <p:xfrm>
          <a:off x="609600" y="996291"/>
          <a:ext cx="9509247" cy="507182"/>
        </p:xfrm>
        <a:graphic>
          <a:graphicData uri="http://schemas.openxmlformats.org/drawingml/2006/table">
            <a:tbl>
              <a:tblPr bandRow="1">
                <a:tableStyleId>{5C22544A-7EE6-4342-B048-85BDC9FD1C3A}</a:tableStyleId>
              </a:tblPr>
              <a:tblGrid>
                <a:gridCol w="2750096">
                  <a:extLst>
                    <a:ext uri="{9D8B030D-6E8A-4147-A177-3AD203B41FA5}">
                      <a16:colId xmlns:a16="http://schemas.microsoft.com/office/drawing/2014/main" val="3810079370"/>
                    </a:ext>
                  </a:extLst>
                </a:gridCol>
                <a:gridCol w="721283">
                  <a:extLst>
                    <a:ext uri="{9D8B030D-6E8A-4147-A177-3AD203B41FA5}">
                      <a16:colId xmlns:a16="http://schemas.microsoft.com/office/drawing/2014/main" val="282449648"/>
                    </a:ext>
                  </a:extLst>
                </a:gridCol>
                <a:gridCol w="934901">
                  <a:extLst>
                    <a:ext uri="{9D8B030D-6E8A-4147-A177-3AD203B41FA5}">
                      <a16:colId xmlns:a16="http://schemas.microsoft.com/office/drawing/2014/main" val="2646730910"/>
                    </a:ext>
                  </a:extLst>
                </a:gridCol>
                <a:gridCol w="792088">
                  <a:extLst>
                    <a:ext uri="{9D8B030D-6E8A-4147-A177-3AD203B41FA5}">
                      <a16:colId xmlns:a16="http://schemas.microsoft.com/office/drawing/2014/main" val="3429856364"/>
                    </a:ext>
                  </a:extLst>
                </a:gridCol>
                <a:gridCol w="693441">
                  <a:extLst>
                    <a:ext uri="{9D8B030D-6E8A-4147-A177-3AD203B41FA5}">
                      <a16:colId xmlns:a16="http://schemas.microsoft.com/office/drawing/2014/main" val="3511947113"/>
                    </a:ext>
                  </a:extLst>
                </a:gridCol>
                <a:gridCol w="2436233">
                  <a:extLst>
                    <a:ext uri="{9D8B030D-6E8A-4147-A177-3AD203B41FA5}">
                      <a16:colId xmlns:a16="http://schemas.microsoft.com/office/drawing/2014/main" val="2582601066"/>
                    </a:ext>
                  </a:extLst>
                </a:gridCol>
                <a:gridCol w="1181205">
                  <a:extLst>
                    <a:ext uri="{9D8B030D-6E8A-4147-A177-3AD203B41FA5}">
                      <a16:colId xmlns:a16="http://schemas.microsoft.com/office/drawing/2014/main" val="1223177447"/>
                    </a:ext>
                  </a:extLst>
                </a:gridCol>
              </a:tblGrid>
              <a:tr h="123343">
                <a:tc>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a:lnSpc>
                          <a:spcPct val="85000"/>
                        </a:lnSpc>
                      </a:pPr>
                      <a:r>
                        <a:rPr lang="en-US" sz="900" b="1" dirty="0">
                          <a:latin typeface="Arial" panose="020B0604020202020204" pitchFamily="34" charset="0"/>
                          <a:cs typeface="Arial" panose="020B0604020202020204" pitchFamily="34" charset="0"/>
                        </a:rPr>
                        <a:t>Events/patients</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900" b="1" dirty="0">
                          <a:solidFill>
                            <a:srgbClr val="211D1E"/>
                          </a:solidFill>
                          <a:effectLst/>
                          <a:latin typeface="Arial" panose="020B0604020202020204" pitchFamily="34" charset="0"/>
                          <a:cs typeface="Arial" panose="020B0604020202020204" pitchFamily="34" charset="0"/>
                        </a:rPr>
                        <a:t>NALIRIFOX,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rgbClr val="211D1E"/>
                          </a:solidFill>
                          <a:effectLst/>
                          <a:latin typeface="Arial" panose="020B0604020202020204" pitchFamily="34" charset="0"/>
                          <a:cs typeface="Arial" panose="020B0604020202020204" pitchFamily="34" charset="0"/>
                        </a:rPr>
                        <a:t>median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rgbClr val="211D1E"/>
                          </a:solidFill>
                          <a:effectLst/>
                          <a:latin typeface="Arial" panose="020B0604020202020204" pitchFamily="34" charset="0"/>
                          <a:cs typeface="Arial" panose="020B0604020202020204" pitchFamily="34" charset="0"/>
                        </a:rPr>
                        <a:t>(months) </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900" b="1" dirty="0">
                          <a:solidFill>
                            <a:srgbClr val="211D1E"/>
                          </a:solidFill>
                          <a:effectLst/>
                          <a:latin typeface="Arial" panose="020B0604020202020204" pitchFamily="34" charset="0"/>
                          <a:cs typeface="Arial" panose="020B0604020202020204" pitchFamily="34" charset="0"/>
                        </a:rPr>
                        <a:t>GEM + </a:t>
                      </a:r>
                      <a:r>
                        <a:rPr lang="en-GB" sz="900" b="1" dirty="0" err="1">
                          <a:solidFill>
                            <a:srgbClr val="211D1E"/>
                          </a:solidFill>
                          <a:effectLst/>
                          <a:latin typeface="Arial" panose="020B0604020202020204" pitchFamily="34" charset="0"/>
                          <a:cs typeface="Arial" panose="020B0604020202020204" pitchFamily="34" charset="0"/>
                        </a:rPr>
                        <a:t>NabP</a:t>
                      </a:r>
                      <a:r>
                        <a:rPr lang="en-GB" sz="900" b="1" dirty="0">
                          <a:solidFill>
                            <a:srgbClr val="211D1E"/>
                          </a:solidFill>
                          <a:effectLst/>
                          <a:latin typeface="Arial" panose="020B0604020202020204" pitchFamily="34" charset="0"/>
                          <a:cs typeface="Arial" panose="020B0604020202020204" pitchFamily="34" charset="0"/>
                        </a:rPr>
                        <a:t>, </a:t>
                      </a:r>
                      <a:br>
                        <a:rPr lang="en-GB" sz="900" b="1" dirty="0">
                          <a:solidFill>
                            <a:srgbClr val="211D1E"/>
                          </a:solidFill>
                          <a:effectLst/>
                          <a:latin typeface="Arial" panose="020B0604020202020204" pitchFamily="34" charset="0"/>
                          <a:cs typeface="Arial" panose="020B0604020202020204" pitchFamily="34" charset="0"/>
                        </a:rPr>
                      </a:br>
                      <a:r>
                        <a:rPr lang="en-GB" sz="900" b="1" dirty="0">
                          <a:solidFill>
                            <a:srgbClr val="211D1E"/>
                          </a:solidFill>
                          <a:effectLst/>
                          <a:latin typeface="Arial" panose="020B0604020202020204" pitchFamily="34" charset="0"/>
                          <a:cs typeface="Arial" panose="020B0604020202020204" pitchFamily="34" charset="0"/>
                        </a:rPr>
                        <a:t>median (months) </a:t>
                      </a:r>
                      <a:endParaRPr lang="en-GB" sz="900" dirty="0">
                        <a:solidFill>
                          <a:srgbClr val="211D1E"/>
                        </a:solidFill>
                        <a:effectLst/>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85000"/>
                        </a:lnSpc>
                      </a:pPr>
                      <a:r>
                        <a:rPr lang="en-US" sz="900" b="1" dirty="0">
                          <a:latin typeface="Arial" panose="020B0604020202020204" pitchFamily="34" charset="0"/>
                          <a:cs typeface="Arial" panose="020B0604020202020204" pitchFamily="34" charset="0"/>
                        </a:rPr>
                        <a:t>Hazard ratio</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(95% CI)</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9982880"/>
                  </a:ext>
                </a:extLst>
              </a:tr>
              <a:tr h="143024">
                <a:tc>
                  <a:txBody>
                    <a:bodyPr/>
                    <a:lstStyle/>
                    <a:p>
                      <a:pPr>
                        <a:lnSpc>
                          <a:spcPct val="85000"/>
                        </a:lnSpc>
                      </a:pPr>
                      <a:r>
                        <a:rPr lang="en-US" sz="900" b="1" dirty="0">
                          <a:latin typeface="Arial" panose="020B0604020202020204" pitchFamily="34" charset="0"/>
                          <a:cs typeface="Arial" panose="020B0604020202020204" pitchFamily="34" charset="0"/>
                        </a:rPr>
                        <a:t>Age</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85000"/>
                        </a:lnSpc>
                      </a:pPr>
                      <a:r>
                        <a:rPr lang="en-US" sz="900" b="1" dirty="0">
                          <a:latin typeface="Arial" panose="020B0604020202020204" pitchFamily="34" charset="0"/>
                          <a:cs typeface="Arial" panose="020B0604020202020204" pitchFamily="34" charset="0"/>
                        </a:rPr>
                        <a:t>NALIRIFOX</a:t>
                      </a: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en-GB" sz="900" b="1" dirty="0">
                          <a:solidFill>
                            <a:srgbClr val="211D1E"/>
                          </a:solidFill>
                          <a:effectLst/>
                          <a:latin typeface="Arial" panose="020B0604020202020204" pitchFamily="34" charset="0"/>
                          <a:cs typeface="Arial" panose="020B0604020202020204" pitchFamily="34" charset="0"/>
                        </a:rPr>
                        <a:t>GEM + </a:t>
                      </a:r>
                      <a:r>
                        <a:rPr lang="en-GB" sz="900" b="1" dirty="0" err="1">
                          <a:solidFill>
                            <a:srgbClr val="211D1E"/>
                          </a:solidFill>
                          <a:effectLst/>
                          <a:latin typeface="Arial" panose="020B0604020202020204" pitchFamily="34" charset="0"/>
                          <a:cs typeface="Arial" panose="020B0604020202020204" pitchFamily="34" charset="0"/>
                        </a:rPr>
                        <a:t>NabP</a:t>
                      </a:r>
                      <a:endParaRPr lang="en-GB" sz="900" dirty="0">
                        <a:solidFill>
                          <a:srgbClr val="211D1E"/>
                        </a:solidFill>
                        <a:effectLst/>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900" b="1" dirty="0">
                        <a:latin typeface="Arial" panose="020B0604020202020204" pitchFamily="34" charset="0"/>
                        <a:cs typeface="Arial" panose="020B0604020202020204" pitchFamily="34" charset="0"/>
                      </a:endParaRPr>
                    </a:p>
                  </a:txBody>
                  <a:tcPr marL="0" marR="0" marT="7200" marB="72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015233"/>
                  </a:ext>
                </a:extLst>
              </a:tr>
            </a:tbl>
          </a:graphicData>
        </a:graphic>
      </p:graphicFrame>
      <p:sp>
        <p:nvSpPr>
          <p:cNvPr id="11" name="TextBox 10">
            <a:extLst>
              <a:ext uri="{FF2B5EF4-FFF2-40B4-BE49-F238E27FC236}">
                <a16:creationId xmlns:a16="http://schemas.microsoft.com/office/drawing/2014/main" id="{6C112C6C-4D70-1B85-4CE5-8B0FF473BB54}"/>
              </a:ext>
            </a:extLst>
          </p:cNvPr>
          <p:cNvSpPr txBox="1"/>
          <p:nvPr/>
        </p:nvSpPr>
        <p:spPr>
          <a:xfrm>
            <a:off x="6034938" y="5854830"/>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a:t>
            </a:r>
          </a:p>
        </p:txBody>
      </p:sp>
      <p:sp>
        <p:nvSpPr>
          <p:cNvPr id="12" name="TextBox 11">
            <a:extLst>
              <a:ext uri="{FF2B5EF4-FFF2-40B4-BE49-F238E27FC236}">
                <a16:creationId xmlns:a16="http://schemas.microsoft.com/office/drawing/2014/main" id="{8004CEB0-DE28-71AB-6622-34CC413C2D8E}"/>
              </a:ext>
            </a:extLst>
          </p:cNvPr>
          <p:cNvSpPr txBox="1"/>
          <p:nvPr/>
        </p:nvSpPr>
        <p:spPr>
          <a:xfrm>
            <a:off x="8225106" y="5854830"/>
            <a:ext cx="17633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3" name="TextBox 12">
            <a:extLst>
              <a:ext uri="{FF2B5EF4-FFF2-40B4-BE49-F238E27FC236}">
                <a16:creationId xmlns:a16="http://schemas.microsoft.com/office/drawing/2014/main" id="{CBBB4050-22D7-2BEF-0E34-F0689B7AF713}"/>
              </a:ext>
            </a:extLst>
          </p:cNvPr>
          <p:cNvSpPr txBox="1"/>
          <p:nvPr/>
        </p:nvSpPr>
        <p:spPr>
          <a:xfrm>
            <a:off x="7473423" y="5854830"/>
            <a:ext cx="17633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4" name="TextBox 13">
            <a:extLst>
              <a:ext uri="{FF2B5EF4-FFF2-40B4-BE49-F238E27FC236}">
                <a16:creationId xmlns:a16="http://schemas.microsoft.com/office/drawing/2014/main" id="{90FB25FB-1EE3-BA2C-833C-228C85840B69}"/>
              </a:ext>
            </a:extLst>
          </p:cNvPr>
          <p:cNvSpPr txBox="1"/>
          <p:nvPr/>
        </p:nvSpPr>
        <p:spPr>
          <a:xfrm>
            <a:off x="6739333" y="5854830"/>
            <a:ext cx="16030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0.5</a:t>
            </a:r>
          </a:p>
        </p:txBody>
      </p:sp>
      <p:cxnSp>
        <p:nvCxnSpPr>
          <p:cNvPr id="22" name="Straight Connector 21">
            <a:extLst>
              <a:ext uri="{FF2B5EF4-FFF2-40B4-BE49-F238E27FC236}">
                <a16:creationId xmlns:a16="http://schemas.microsoft.com/office/drawing/2014/main" id="{017B1E88-F3CB-D03E-EAF2-236BAC699578}"/>
              </a:ext>
            </a:extLst>
          </p:cNvPr>
          <p:cNvCxnSpPr>
            <a:cxnSpLocks/>
          </p:cNvCxnSpPr>
          <p:nvPr/>
        </p:nvCxnSpPr>
        <p:spPr>
          <a:xfrm rot="16200000" flipH="1">
            <a:off x="6777220" y="5836991"/>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62D25ED-11BC-EB5C-3A45-18C782450EBD}"/>
              </a:ext>
            </a:extLst>
          </p:cNvPr>
          <p:cNvCxnSpPr>
            <a:cxnSpLocks/>
          </p:cNvCxnSpPr>
          <p:nvPr/>
        </p:nvCxnSpPr>
        <p:spPr>
          <a:xfrm rot="16200000" flipH="1">
            <a:off x="7524581" y="5836991"/>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E4A5D87-8D55-8925-8075-FBFB1A298F26}"/>
              </a:ext>
            </a:extLst>
          </p:cNvPr>
          <p:cNvCxnSpPr>
            <a:cxnSpLocks/>
          </p:cNvCxnSpPr>
          <p:nvPr/>
        </p:nvCxnSpPr>
        <p:spPr>
          <a:xfrm rot="16200000" flipH="1">
            <a:off x="8286774" y="583699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F3C1A48-8532-9126-A6C9-39E47390D269}"/>
              </a:ext>
            </a:extLst>
          </p:cNvPr>
          <p:cNvCxnSpPr>
            <a:cxnSpLocks/>
          </p:cNvCxnSpPr>
          <p:nvPr/>
        </p:nvCxnSpPr>
        <p:spPr>
          <a:xfrm rot="16200000" flipH="1">
            <a:off x="6020078" y="5836991"/>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A3D8A14-8017-73B9-40FF-D3DCF23149C6}"/>
              </a:ext>
            </a:extLst>
          </p:cNvPr>
          <p:cNvCxnSpPr>
            <a:cxnSpLocks/>
          </p:cNvCxnSpPr>
          <p:nvPr/>
        </p:nvCxnSpPr>
        <p:spPr>
          <a:xfrm>
            <a:off x="7562834" y="1484784"/>
            <a:ext cx="0" cy="4301122"/>
          </a:xfrm>
          <a:prstGeom prst="line">
            <a:avLst/>
          </a:prstGeom>
          <a:ln w="1270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7DF54121-8A0B-1B85-D564-4484CA84675A}"/>
              </a:ext>
            </a:extLst>
          </p:cNvPr>
          <p:cNvCxnSpPr>
            <a:cxnSpLocks/>
          </p:cNvCxnSpPr>
          <p:nvPr/>
        </p:nvCxnSpPr>
        <p:spPr>
          <a:xfrm flipH="1">
            <a:off x="6055163" y="5801270"/>
            <a:ext cx="3022339"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73949D39-1BED-8B9F-B92A-E09396B7F037}"/>
              </a:ext>
            </a:extLst>
          </p:cNvPr>
          <p:cNvSpPr txBox="1"/>
          <p:nvPr/>
        </p:nvSpPr>
        <p:spPr>
          <a:xfrm>
            <a:off x="8977582" y="5854830"/>
            <a:ext cx="176330"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cxnSp>
        <p:nvCxnSpPr>
          <p:cNvPr id="148" name="Straight Connector 147">
            <a:extLst>
              <a:ext uri="{FF2B5EF4-FFF2-40B4-BE49-F238E27FC236}">
                <a16:creationId xmlns:a16="http://schemas.microsoft.com/office/drawing/2014/main" id="{D56D8A61-EC8F-34DF-240E-122F57CB5C61}"/>
              </a:ext>
            </a:extLst>
          </p:cNvPr>
          <p:cNvCxnSpPr>
            <a:cxnSpLocks/>
          </p:cNvCxnSpPr>
          <p:nvPr/>
        </p:nvCxnSpPr>
        <p:spPr>
          <a:xfrm rot="16200000" flipH="1">
            <a:off x="9039249" y="5836992"/>
            <a:ext cx="76507"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023436DF-FBB5-185F-76C4-6A2FC634301D}"/>
              </a:ext>
            </a:extLst>
          </p:cNvPr>
          <p:cNvCxnSpPr>
            <a:cxnSpLocks/>
          </p:cNvCxnSpPr>
          <p:nvPr/>
        </p:nvCxnSpPr>
        <p:spPr>
          <a:xfrm>
            <a:off x="7124118" y="5412692"/>
            <a:ext cx="6863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99BD3C49-94E7-7F92-0D49-C8CB56035B6D}"/>
              </a:ext>
            </a:extLst>
          </p:cNvPr>
          <p:cNvCxnSpPr>
            <a:cxnSpLocks/>
          </p:cNvCxnSpPr>
          <p:nvPr/>
        </p:nvCxnSpPr>
        <p:spPr>
          <a:xfrm>
            <a:off x="7079668" y="5108603"/>
            <a:ext cx="6863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0976328-BA9B-D263-604E-3423A7854A08}"/>
              </a:ext>
            </a:extLst>
          </p:cNvPr>
          <p:cNvCxnSpPr>
            <a:cxnSpLocks/>
          </p:cNvCxnSpPr>
          <p:nvPr/>
        </p:nvCxnSpPr>
        <p:spPr>
          <a:xfrm>
            <a:off x="6971718" y="5568778"/>
            <a:ext cx="55303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29F4DD51-5AC0-4AF0-65FE-3507AF930E81}"/>
              </a:ext>
            </a:extLst>
          </p:cNvPr>
          <p:cNvCxnSpPr>
            <a:cxnSpLocks/>
          </p:cNvCxnSpPr>
          <p:nvPr/>
        </p:nvCxnSpPr>
        <p:spPr>
          <a:xfrm>
            <a:off x="7124118" y="5717774"/>
            <a:ext cx="4165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F68FF372-4DCC-8B89-20D7-54C16B7C10B6}"/>
              </a:ext>
            </a:extLst>
          </p:cNvPr>
          <p:cNvCxnSpPr>
            <a:cxnSpLocks/>
          </p:cNvCxnSpPr>
          <p:nvPr/>
        </p:nvCxnSpPr>
        <p:spPr>
          <a:xfrm>
            <a:off x="7047918" y="4956285"/>
            <a:ext cx="560250"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3C253952-FFB1-DDDD-4554-FD4621B7E3E7}"/>
              </a:ext>
            </a:extLst>
          </p:cNvPr>
          <p:cNvCxnSpPr>
            <a:cxnSpLocks/>
          </p:cNvCxnSpPr>
          <p:nvPr/>
        </p:nvCxnSpPr>
        <p:spPr>
          <a:xfrm>
            <a:off x="7108243" y="4651008"/>
            <a:ext cx="4736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95838F2F-1BBC-88A3-572F-3E48E45500A3}"/>
              </a:ext>
            </a:extLst>
          </p:cNvPr>
          <p:cNvCxnSpPr>
            <a:cxnSpLocks/>
          </p:cNvCxnSpPr>
          <p:nvPr/>
        </p:nvCxnSpPr>
        <p:spPr>
          <a:xfrm>
            <a:off x="7117768" y="4345060"/>
            <a:ext cx="4704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0115C30D-0B64-8274-53F8-4ABAA8722F7F}"/>
              </a:ext>
            </a:extLst>
          </p:cNvPr>
          <p:cNvCxnSpPr>
            <a:cxnSpLocks/>
          </p:cNvCxnSpPr>
          <p:nvPr/>
        </p:nvCxnSpPr>
        <p:spPr>
          <a:xfrm>
            <a:off x="6774868" y="4192394"/>
            <a:ext cx="10515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35E3A700-F2DD-0866-1B8D-47AA0EB18037}"/>
              </a:ext>
            </a:extLst>
          </p:cNvPr>
          <p:cNvCxnSpPr>
            <a:cxnSpLocks/>
          </p:cNvCxnSpPr>
          <p:nvPr/>
        </p:nvCxnSpPr>
        <p:spPr>
          <a:xfrm>
            <a:off x="7057443" y="3886114"/>
            <a:ext cx="5498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74" name="Rectangle 173">
            <a:extLst>
              <a:ext uri="{FF2B5EF4-FFF2-40B4-BE49-F238E27FC236}">
                <a16:creationId xmlns:a16="http://schemas.microsoft.com/office/drawing/2014/main" id="{168C3391-EFF1-F3BB-50EC-D3D66EC9481B}"/>
              </a:ext>
            </a:extLst>
          </p:cNvPr>
          <p:cNvSpPr/>
          <p:nvPr/>
        </p:nvSpPr>
        <p:spPr>
          <a:xfrm>
            <a:off x="7299294" y="3691398"/>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362EA4F4-905F-F6B4-031F-FE2A3E1D47B5}"/>
              </a:ext>
            </a:extLst>
          </p:cNvPr>
          <p:cNvCxnSpPr>
            <a:cxnSpLocks/>
          </p:cNvCxnSpPr>
          <p:nvPr/>
        </p:nvCxnSpPr>
        <p:spPr>
          <a:xfrm>
            <a:off x="7041568" y="3739998"/>
            <a:ext cx="7086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78" name="Rectangle 177">
            <a:extLst>
              <a:ext uri="{FF2B5EF4-FFF2-40B4-BE49-F238E27FC236}">
                <a16:creationId xmlns:a16="http://schemas.microsoft.com/office/drawing/2014/main" id="{FC176685-4F52-4195-7CBD-76C6FE93913B}"/>
              </a:ext>
            </a:extLst>
          </p:cNvPr>
          <p:cNvSpPr/>
          <p:nvPr/>
        </p:nvSpPr>
        <p:spPr>
          <a:xfrm>
            <a:off x="7270413" y="4602408"/>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C8B776C2-2FEC-652E-84F4-66FCD50FE245}"/>
              </a:ext>
            </a:extLst>
          </p:cNvPr>
          <p:cNvSpPr/>
          <p:nvPr/>
        </p:nvSpPr>
        <p:spPr>
          <a:xfrm>
            <a:off x="7248188" y="383751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3A7B3EF9-1774-8625-FE78-4CE42BB2A2F0}"/>
              </a:ext>
            </a:extLst>
          </p:cNvPr>
          <p:cNvCxnSpPr>
            <a:cxnSpLocks/>
          </p:cNvCxnSpPr>
          <p:nvPr/>
        </p:nvCxnSpPr>
        <p:spPr>
          <a:xfrm>
            <a:off x="7111418" y="3430787"/>
            <a:ext cx="538335"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89" name="Rectangle 188">
            <a:extLst>
              <a:ext uri="{FF2B5EF4-FFF2-40B4-BE49-F238E27FC236}">
                <a16:creationId xmlns:a16="http://schemas.microsoft.com/office/drawing/2014/main" id="{E7884A3D-D9B3-EC39-B386-30C8A12C92F6}"/>
              </a:ext>
            </a:extLst>
          </p:cNvPr>
          <p:cNvSpPr/>
          <p:nvPr/>
        </p:nvSpPr>
        <p:spPr>
          <a:xfrm>
            <a:off x="7200869" y="3228203"/>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FC95A99C-7723-12F0-97AC-064CF51AB671}"/>
              </a:ext>
            </a:extLst>
          </p:cNvPr>
          <p:cNvCxnSpPr>
            <a:cxnSpLocks/>
          </p:cNvCxnSpPr>
          <p:nvPr/>
        </p:nvCxnSpPr>
        <p:spPr>
          <a:xfrm>
            <a:off x="6943143" y="3276803"/>
            <a:ext cx="7086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698A29B1-3CA6-9E31-CA8E-9FAB7913C4BC}"/>
              </a:ext>
            </a:extLst>
          </p:cNvPr>
          <p:cNvCxnSpPr>
            <a:cxnSpLocks/>
          </p:cNvCxnSpPr>
          <p:nvPr/>
        </p:nvCxnSpPr>
        <p:spPr>
          <a:xfrm>
            <a:off x="7162218" y="2971734"/>
            <a:ext cx="5879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5E65AA1E-223F-41A9-0EF1-7A7EDEB23298}"/>
              </a:ext>
            </a:extLst>
          </p:cNvPr>
          <p:cNvCxnSpPr>
            <a:cxnSpLocks/>
          </p:cNvCxnSpPr>
          <p:nvPr/>
        </p:nvCxnSpPr>
        <p:spPr>
          <a:xfrm>
            <a:off x="6911393" y="2820979"/>
            <a:ext cx="61335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FE5CB79-DD01-CB2D-94EA-90D2E75F378D}"/>
              </a:ext>
            </a:extLst>
          </p:cNvPr>
          <p:cNvCxnSpPr>
            <a:cxnSpLocks/>
          </p:cNvCxnSpPr>
          <p:nvPr/>
        </p:nvCxnSpPr>
        <p:spPr>
          <a:xfrm>
            <a:off x="6844718" y="2513120"/>
            <a:ext cx="575226"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E477785C-0579-D89D-A1BB-7BEDDFC69795}"/>
              </a:ext>
            </a:extLst>
          </p:cNvPr>
          <p:cNvCxnSpPr>
            <a:cxnSpLocks/>
          </p:cNvCxnSpPr>
          <p:nvPr/>
        </p:nvCxnSpPr>
        <p:spPr>
          <a:xfrm>
            <a:off x="7057443" y="2360454"/>
            <a:ext cx="80703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7F73ED79-93D3-E27A-B77C-1E227BBE955F}"/>
              </a:ext>
            </a:extLst>
          </p:cNvPr>
          <p:cNvCxnSpPr>
            <a:cxnSpLocks/>
          </p:cNvCxnSpPr>
          <p:nvPr/>
        </p:nvCxnSpPr>
        <p:spPr>
          <a:xfrm>
            <a:off x="7139993" y="2204362"/>
            <a:ext cx="9149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B0DE3481-D9ED-55CA-42FE-EBA7AD7E6962}"/>
              </a:ext>
            </a:extLst>
          </p:cNvPr>
          <p:cNvCxnSpPr>
            <a:cxnSpLocks/>
          </p:cNvCxnSpPr>
          <p:nvPr/>
        </p:nvCxnSpPr>
        <p:spPr>
          <a:xfrm>
            <a:off x="6920918" y="1904830"/>
            <a:ext cx="1203907"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B6ECDB02-5104-F6D2-FF5F-42DAB2B584CC}"/>
              </a:ext>
            </a:extLst>
          </p:cNvPr>
          <p:cNvCxnSpPr>
            <a:cxnSpLocks/>
          </p:cNvCxnSpPr>
          <p:nvPr/>
        </p:nvCxnSpPr>
        <p:spPr>
          <a:xfrm>
            <a:off x="7086018" y="1753512"/>
            <a:ext cx="457782" cy="0"/>
          </a:xfrm>
          <a:prstGeom prst="line">
            <a:avLst/>
          </a:prstGeom>
          <a:ln w="127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211" name="Rectangle 210">
            <a:extLst>
              <a:ext uri="{FF2B5EF4-FFF2-40B4-BE49-F238E27FC236}">
                <a16:creationId xmlns:a16="http://schemas.microsoft.com/office/drawing/2014/main" id="{9544DD44-7166-277E-227A-EE530599BB1F}"/>
              </a:ext>
            </a:extLst>
          </p:cNvPr>
          <p:cNvSpPr/>
          <p:nvPr/>
        </p:nvSpPr>
        <p:spPr>
          <a:xfrm>
            <a:off x="7299294" y="3382187"/>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9BED53B0-E70A-6087-A49A-19405EE5EB80}"/>
              </a:ext>
            </a:extLst>
          </p:cNvPr>
          <p:cNvSpPr/>
          <p:nvPr/>
        </p:nvSpPr>
        <p:spPr>
          <a:xfrm>
            <a:off x="7375494" y="292313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B30952F5-D592-7A12-1250-4DC45F95504E}"/>
              </a:ext>
            </a:extLst>
          </p:cNvPr>
          <p:cNvSpPr/>
          <p:nvPr/>
        </p:nvSpPr>
        <p:spPr>
          <a:xfrm>
            <a:off x="7137369" y="2772379"/>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33F2E39F-D809-CA4B-2D4D-2FFEF80CCCE5}"/>
              </a:ext>
            </a:extLst>
          </p:cNvPr>
          <p:cNvSpPr/>
          <p:nvPr/>
        </p:nvSpPr>
        <p:spPr>
          <a:xfrm>
            <a:off x="7045294" y="2464520"/>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23EA6E36-4A81-7867-E22F-271914503022}"/>
              </a:ext>
            </a:extLst>
          </p:cNvPr>
          <p:cNvSpPr/>
          <p:nvPr/>
        </p:nvSpPr>
        <p:spPr>
          <a:xfrm>
            <a:off x="7346919" y="231185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DC1E93D4-DCF3-DDE8-72C6-64257A4D7C21}"/>
              </a:ext>
            </a:extLst>
          </p:cNvPr>
          <p:cNvSpPr/>
          <p:nvPr/>
        </p:nvSpPr>
        <p:spPr>
          <a:xfrm>
            <a:off x="7473919" y="2155762"/>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12399994-AF63-F2F2-4D26-22DF68D60D7B}"/>
              </a:ext>
            </a:extLst>
          </p:cNvPr>
          <p:cNvSpPr/>
          <p:nvPr/>
        </p:nvSpPr>
        <p:spPr>
          <a:xfrm>
            <a:off x="7340569" y="1856230"/>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21ED019E-6BB9-069C-68AC-B44209F0AC17}"/>
              </a:ext>
            </a:extLst>
          </p:cNvPr>
          <p:cNvSpPr/>
          <p:nvPr/>
        </p:nvSpPr>
        <p:spPr>
          <a:xfrm>
            <a:off x="7372013" y="5364092"/>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EAB95E3D-A1B3-41C8-16C4-6E2316169389}"/>
              </a:ext>
            </a:extLst>
          </p:cNvPr>
          <p:cNvSpPr/>
          <p:nvPr/>
        </p:nvSpPr>
        <p:spPr>
          <a:xfrm>
            <a:off x="7330725" y="5060003"/>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9BA536F-5653-31BB-6108-1C4C27EDC047}"/>
              </a:ext>
            </a:extLst>
          </p:cNvPr>
          <p:cNvSpPr/>
          <p:nvPr/>
        </p:nvSpPr>
        <p:spPr>
          <a:xfrm>
            <a:off x="7159288" y="5520178"/>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7A5E2698-373C-1543-7DD3-82F17068F22A}"/>
              </a:ext>
            </a:extLst>
          </p:cNvPr>
          <p:cNvSpPr/>
          <p:nvPr/>
        </p:nvSpPr>
        <p:spPr>
          <a:xfrm>
            <a:off x="7240719" y="4907685"/>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2A80DCB-25CE-2553-A217-A1A6817222C7}"/>
              </a:ext>
            </a:extLst>
          </p:cNvPr>
          <p:cNvSpPr/>
          <p:nvPr/>
        </p:nvSpPr>
        <p:spPr>
          <a:xfrm>
            <a:off x="7285827" y="4296460"/>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F95676EF-0C9F-8D83-304A-1211DABD0E97}"/>
              </a:ext>
            </a:extLst>
          </p:cNvPr>
          <p:cNvSpPr/>
          <p:nvPr/>
        </p:nvSpPr>
        <p:spPr>
          <a:xfrm>
            <a:off x="7133888" y="414379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5E557BBA-59D4-E56E-E9DB-4CF5178E60EE}"/>
              </a:ext>
            </a:extLst>
          </p:cNvPr>
          <p:cNvSpPr/>
          <p:nvPr/>
        </p:nvSpPr>
        <p:spPr>
          <a:xfrm>
            <a:off x="7260158" y="5669174"/>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417A67AB-BE95-7312-FD6F-59B1C1D9EA00}"/>
              </a:ext>
            </a:extLst>
          </p:cNvPr>
          <p:cNvSpPr/>
          <p:nvPr/>
        </p:nvSpPr>
        <p:spPr>
          <a:xfrm>
            <a:off x="7245319" y="1704912"/>
            <a:ext cx="86400" cy="9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5CA37-6D54-D442-7773-C68F50DD8F35}"/>
              </a:ext>
            </a:extLst>
          </p:cNvPr>
          <p:cNvSpPr txBox="1"/>
          <p:nvPr/>
        </p:nvSpPr>
        <p:spPr>
          <a:xfrm>
            <a:off x="6222484" y="6083424"/>
            <a:ext cx="1049967"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NALIRIFOX Better</a:t>
            </a:r>
          </a:p>
        </p:txBody>
      </p:sp>
      <p:sp>
        <p:nvSpPr>
          <p:cNvPr id="6" name="TextBox 5">
            <a:extLst>
              <a:ext uri="{FF2B5EF4-FFF2-40B4-BE49-F238E27FC236}">
                <a16:creationId xmlns:a16="http://schemas.microsoft.com/office/drawing/2014/main" id="{0C779DE2-6A1F-7663-19F9-50C49383494D}"/>
              </a:ext>
            </a:extLst>
          </p:cNvPr>
          <p:cNvSpPr txBox="1"/>
          <p:nvPr/>
        </p:nvSpPr>
        <p:spPr>
          <a:xfrm>
            <a:off x="7659245" y="6083424"/>
            <a:ext cx="1131721"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GEM + </a:t>
            </a:r>
            <a:r>
              <a:rPr lang="en-GB" sz="1000" dirty="0" err="1">
                <a:latin typeface="Arial" panose="020B0604020202020204" pitchFamily="34" charset="0"/>
                <a:ea typeface="Aileron" charset="0"/>
                <a:cs typeface="Arial" panose="020B0604020202020204" pitchFamily="34" charset="0"/>
              </a:rPr>
              <a:t>NabP</a:t>
            </a:r>
            <a:r>
              <a:rPr lang="en-GB" sz="1000" dirty="0">
                <a:latin typeface="Arial" panose="020B0604020202020204" pitchFamily="34" charset="0"/>
                <a:ea typeface="Aileron" charset="0"/>
                <a:cs typeface="Arial" panose="020B0604020202020204" pitchFamily="34" charset="0"/>
              </a:rPr>
              <a:t> Better</a:t>
            </a:r>
          </a:p>
        </p:txBody>
      </p:sp>
      <p:cxnSp>
        <p:nvCxnSpPr>
          <p:cNvPr id="7" name="Straight Connector 6">
            <a:extLst>
              <a:ext uri="{FF2B5EF4-FFF2-40B4-BE49-F238E27FC236}">
                <a16:creationId xmlns:a16="http://schemas.microsoft.com/office/drawing/2014/main" id="{1E48A356-4989-16C4-7A7C-4D97223B22E4}"/>
              </a:ext>
            </a:extLst>
          </p:cNvPr>
          <p:cNvCxnSpPr>
            <a:cxnSpLocks/>
          </p:cNvCxnSpPr>
          <p:nvPr/>
        </p:nvCxnSpPr>
        <p:spPr>
          <a:xfrm flipH="1">
            <a:off x="6056202" y="6050155"/>
            <a:ext cx="1464807"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BEAA83E-D3E1-63E7-74B5-EAC104B85A9A}"/>
              </a:ext>
            </a:extLst>
          </p:cNvPr>
          <p:cNvCxnSpPr>
            <a:cxnSpLocks/>
          </p:cNvCxnSpPr>
          <p:nvPr/>
        </p:nvCxnSpPr>
        <p:spPr>
          <a:xfrm>
            <a:off x="7673367" y="6050155"/>
            <a:ext cx="393464"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BC7281E-FA6F-6B8C-7E5C-D5A4F3DE5885}"/>
              </a:ext>
            </a:extLst>
          </p:cNvPr>
          <p:cNvSpPr>
            <a:spLocks noGrp="1"/>
          </p:cNvSpPr>
          <p:nvPr>
            <p:ph type="body" idx="1"/>
          </p:nvPr>
        </p:nvSpPr>
        <p:spPr>
          <a:xfrm>
            <a:off x="609600" y="1214362"/>
            <a:ext cx="5054352" cy="328027"/>
          </a:xfrm>
        </p:spPr>
        <p:txBody>
          <a:bodyPr/>
          <a:lstStyle/>
          <a:p>
            <a:r>
              <a:rPr lang="en-US" dirty="0" err="1"/>
              <a:t>Tumour</a:t>
            </a:r>
            <a:r>
              <a:rPr lang="en-US" dirty="0"/>
              <a:t> response</a:t>
            </a:r>
          </a:p>
        </p:txBody>
      </p:sp>
      <p:sp>
        <p:nvSpPr>
          <p:cNvPr id="2" name="Title 1"/>
          <p:cNvSpPr>
            <a:spLocks noGrp="1"/>
          </p:cNvSpPr>
          <p:nvPr>
            <p:ph type="title"/>
          </p:nvPr>
        </p:nvSpPr>
        <p:spPr/>
        <p:txBody>
          <a:bodyPr>
            <a:normAutofit/>
          </a:bodyPr>
          <a:lstStyle/>
          <a:p>
            <a:r>
              <a:rPr lang="en-US" dirty="0">
                <a:latin typeface="Arial"/>
                <a:ea typeface="+mn-ea"/>
                <a:cs typeface="Arial"/>
              </a:rPr>
              <a:t>NAPOLI-3: RESULTS</a:t>
            </a:r>
          </a:p>
        </p:txBody>
      </p:sp>
      <p:graphicFrame>
        <p:nvGraphicFramePr>
          <p:cNvPr id="10" name="Content Placeholder 9">
            <a:extLst>
              <a:ext uri="{FF2B5EF4-FFF2-40B4-BE49-F238E27FC236}">
                <a16:creationId xmlns:a16="http://schemas.microsoft.com/office/drawing/2014/main" id="{1179010F-57C9-A566-6A63-1A38C0DFE88A}"/>
              </a:ext>
            </a:extLst>
          </p:cNvPr>
          <p:cNvGraphicFramePr>
            <a:graphicFrameLocks noGrp="1"/>
          </p:cNvGraphicFramePr>
          <p:nvPr>
            <p:ph sz="quarter" idx="14"/>
            <p:extLst>
              <p:ext uri="{D42A27DB-BD31-4B8C-83A1-F6EECF244321}">
                <p14:modId xmlns:p14="http://schemas.microsoft.com/office/powerpoint/2010/main" val="962049645"/>
              </p:ext>
            </p:extLst>
          </p:nvPr>
        </p:nvGraphicFramePr>
        <p:xfrm>
          <a:off x="619125" y="1542389"/>
          <a:ext cx="10963275" cy="2594202"/>
        </p:xfrm>
        <a:graphic>
          <a:graphicData uri="http://schemas.openxmlformats.org/drawingml/2006/table">
            <a:tbl>
              <a:tblPr firstRow="1" bandRow="1">
                <a:tableStyleId>{5C22544A-7EE6-4342-B048-85BDC9FD1C3A}</a:tableStyleId>
              </a:tblPr>
              <a:tblGrid>
                <a:gridCol w="4396755">
                  <a:extLst>
                    <a:ext uri="{9D8B030D-6E8A-4147-A177-3AD203B41FA5}">
                      <a16:colId xmlns:a16="http://schemas.microsoft.com/office/drawing/2014/main" val="2353481474"/>
                    </a:ext>
                  </a:extLst>
                </a:gridCol>
                <a:gridCol w="2912095">
                  <a:extLst>
                    <a:ext uri="{9D8B030D-6E8A-4147-A177-3AD203B41FA5}">
                      <a16:colId xmlns:a16="http://schemas.microsoft.com/office/drawing/2014/main" val="2971415107"/>
                    </a:ext>
                  </a:extLst>
                </a:gridCol>
                <a:gridCol w="3654425">
                  <a:extLst>
                    <a:ext uri="{9D8B030D-6E8A-4147-A177-3AD203B41FA5}">
                      <a16:colId xmlns:a16="http://schemas.microsoft.com/office/drawing/2014/main" val="2646339086"/>
                    </a:ext>
                  </a:extLst>
                </a:gridCol>
              </a:tblGrid>
              <a:tr h="219359">
                <a:tc>
                  <a:txBody>
                    <a:bodyPr/>
                    <a:lstStyle/>
                    <a:p>
                      <a:endParaRPr lang="en-US" sz="1400" dirty="0">
                        <a:latin typeface="Arial" panose="020B0604020202020204" pitchFamily="34" charset="0"/>
                        <a:cs typeface="Arial" panose="020B0604020202020204" pitchFamily="34" charset="0"/>
                      </a:endParaRPr>
                    </a:p>
                  </a:txBody>
                  <a:tcPr>
                    <a:noFill/>
                  </a:tcPr>
                </a:tc>
                <a:tc>
                  <a:txBody>
                    <a:bodyPr/>
                    <a:lstStyle/>
                    <a:p>
                      <a:pPr algn="ctr"/>
                      <a:r>
                        <a:rPr lang="en-US" sz="1400" dirty="0">
                          <a:latin typeface="Arial" panose="020B0604020202020204" pitchFamily="34" charset="0"/>
                          <a:cs typeface="Arial" panose="020B0604020202020204" pitchFamily="34" charset="0"/>
                        </a:rPr>
                        <a:t>NALIRIFOX (N=383)</a:t>
                      </a:r>
                    </a:p>
                  </a:txBody>
                  <a:tcPr>
                    <a:solidFill>
                      <a:schemeClr val="tx2"/>
                    </a:solidFill>
                  </a:tcPr>
                </a:tc>
                <a:tc>
                  <a:txBody>
                    <a:bodyPr/>
                    <a:lstStyle/>
                    <a:p>
                      <a:pPr algn="ctr"/>
                      <a:r>
                        <a:rPr lang="en-US" sz="1400" dirty="0">
                          <a:latin typeface="Arial" panose="020B0604020202020204" pitchFamily="34" charset="0"/>
                          <a:cs typeface="Arial" panose="020B0604020202020204" pitchFamily="34" charset="0"/>
                        </a:rPr>
                        <a:t>GEM + </a:t>
                      </a:r>
                      <a:r>
                        <a:rPr lang="en-US" sz="1400" dirty="0" err="1">
                          <a:latin typeface="Arial" panose="020B0604020202020204" pitchFamily="34" charset="0"/>
                          <a:cs typeface="Arial" panose="020B0604020202020204" pitchFamily="34" charset="0"/>
                        </a:rPr>
                        <a:t>NabP</a:t>
                      </a:r>
                      <a:r>
                        <a:rPr lang="en-US" sz="1400" dirty="0">
                          <a:latin typeface="Arial" panose="020B0604020202020204" pitchFamily="34" charset="0"/>
                          <a:cs typeface="Arial" panose="020B0604020202020204" pitchFamily="34" charset="0"/>
                        </a:rPr>
                        <a:t> (N=387)</a:t>
                      </a:r>
                    </a:p>
                  </a:txBody>
                  <a:tcPr/>
                </a:tc>
                <a:extLst>
                  <a:ext uri="{0D108BD9-81ED-4DB2-BD59-A6C34878D82A}">
                    <a16:rowId xmlns:a16="http://schemas.microsoft.com/office/drawing/2014/main" val="4191204331"/>
                  </a:ext>
                </a:extLst>
              </a:tr>
              <a:tr h="219359">
                <a:tc>
                  <a:txBody>
                    <a:bodyPr/>
                    <a:lstStyle/>
                    <a:p>
                      <a:r>
                        <a:rPr lang="en-US" sz="1400" b="0" dirty="0">
                          <a:latin typeface="Arial" panose="020B0604020202020204" pitchFamily="34" charset="0"/>
                          <a:cs typeface="Arial" panose="020B0604020202020204" pitchFamily="34" charset="0"/>
                        </a:rPr>
                        <a:t>Objective response rate (95% CI), %</a:t>
                      </a:r>
                    </a:p>
                  </a:txBody>
                  <a:tcPr/>
                </a:tc>
                <a:tc>
                  <a:txBody>
                    <a:bodyPr/>
                    <a:lstStyle/>
                    <a:p>
                      <a:pPr algn="ctr"/>
                      <a:r>
                        <a:rPr lang="en-US" sz="1400" dirty="0">
                          <a:latin typeface="Arial" panose="020B0604020202020204" pitchFamily="34" charset="0"/>
                          <a:cs typeface="Arial" panose="020B0604020202020204" pitchFamily="34" charset="0"/>
                        </a:rPr>
                        <a:t>41.8 (36.8-46.9)</a:t>
                      </a:r>
                    </a:p>
                  </a:txBody>
                  <a:tcPr/>
                </a:tc>
                <a:tc>
                  <a:txBody>
                    <a:bodyPr/>
                    <a:lstStyle/>
                    <a:p>
                      <a:pPr algn="ctr"/>
                      <a:r>
                        <a:rPr lang="en-US" sz="1400" dirty="0">
                          <a:latin typeface="Arial" panose="020B0604020202020204" pitchFamily="34" charset="0"/>
                          <a:cs typeface="Arial" panose="020B0604020202020204" pitchFamily="34" charset="0"/>
                        </a:rPr>
                        <a:t>36.2 (31.4-41.2)</a:t>
                      </a:r>
                    </a:p>
                  </a:txBody>
                  <a:tcPr/>
                </a:tc>
                <a:extLst>
                  <a:ext uri="{0D108BD9-81ED-4DB2-BD59-A6C34878D82A}">
                    <a16:rowId xmlns:a16="http://schemas.microsoft.com/office/drawing/2014/main" val="164814686"/>
                  </a:ext>
                </a:extLst>
              </a:tr>
              <a:tr h="306501">
                <a:tc>
                  <a:txBody>
                    <a:bodyPr/>
                    <a:lstStyle/>
                    <a:p>
                      <a:r>
                        <a:rPr lang="en-US" sz="1400" b="0" dirty="0">
                          <a:latin typeface="Arial" panose="020B0604020202020204" pitchFamily="34" charset="0"/>
                          <a:cs typeface="Arial" panose="020B0604020202020204" pitchFamily="34" charset="0"/>
                        </a:rPr>
                        <a:t>Best overall response, %</a:t>
                      </a:r>
                    </a:p>
                    <a:p>
                      <a:pPr marL="0" indent="182563">
                        <a:tabLst/>
                      </a:pPr>
                      <a:r>
                        <a:rPr lang="en-US" sz="1400" b="0" dirty="0">
                          <a:latin typeface="Arial" panose="020B0604020202020204" pitchFamily="34" charset="0"/>
                          <a:cs typeface="Arial" panose="020B0604020202020204" pitchFamily="34" charset="0"/>
                        </a:rPr>
                        <a:t>Complete response</a:t>
                      </a:r>
                    </a:p>
                    <a:p>
                      <a:pPr marL="0" indent="182563">
                        <a:tabLst/>
                      </a:pPr>
                      <a:r>
                        <a:rPr lang="en-US" sz="1400" b="0" dirty="0">
                          <a:latin typeface="Arial" panose="020B0604020202020204" pitchFamily="34" charset="0"/>
                          <a:cs typeface="Arial" panose="020B0604020202020204" pitchFamily="34" charset="0"/>
                        </a:rPr>
                        <a:t>Partial response</a:t>
                      </a:r>
                    </a:p>
                    <a:p>
                      <a:pPr marL="0" indent="182563">
                        <a:tabLst/>
                      </a:pPr>
                      <a:r>
                        <a:rPr lang="en-US" sz="1400" b="0" dirty="0">
                          <a:latin typeface="Arial" panose="020B0604020202020204" pitchFamily="34" charset="0"/>
                          <a:cs typeface="Arial" panose="020B0604020202020204" pitchFamily="34" charset="0"/>
                        </a:rPr>
                        <a:t>Stable disease</a:t>
                      </a:r>
                    </a:p>
                    <a:p>
                      <a:pPr marL="0" indent="182563">
                        <a:tabLst/>
                      </a:pPr>
                      <a:r>
                        <a:rPr lang="en-US" sz="1400" b="0" dirty="0">
                          <a:latin typeface="Arial" panose="020B0604020202020204" pitchFamily="34" charset="0"/>
                          <a:cs typeface="Arial" panose="020B0604020202020204" pitchFamily="34" charset="0"/>
                        </a:rPr>
                        <a:t>Progressive disease</a:t>
                      </a:r>
                    </a:p>
                    <a:p>
                      <a:pPr marL="0" indent="182563">
                        <a:tabLst/>
                      </a:pPr>
                      <a:r>
                        <a:rPr lang="en-US" sz="1400" b="0" dirty="0">
                          <a:latin typeface="Arial" panose="020B0604020202020204" pitchFamily="34" charset="0"/>
                          <a:cs typeface="Arial" panose="020B0604020202020204" pitchFamily="34" charset="0"/>
                        </a:rPr>
                        <a:t>Not evaluable</a:t>
                      </a:r>
                    </a:p>
                  </a:txBody>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0.3</a:t>
                      </a:r>
                    </a:p>
                    <a:p>
                      <a:pPr algn="ctr"/>
                      <a:r>
                        <a:rPr lang="en-US" sz="1400" dirty="0">
                          <a:latin typeface="Arial" panose="020B0604020202020204" pitchFamily="34" charset="0"/>
                          <a:cs typeface="Arial" panose="020B0604020202020204" pitchFamily="34" charset="0"/>
                        </a:rPr>
                        <a:t>41.5</a:t>
                      </a:r>
                    </a:p>
                    <a:p>
                      <a:pPr algn="ctr"/>
                      <a:r>
                        <a:rPr lang="en-US" sz="1400" dirty="0">
                          <a:latin typeface="Arial" panose="020B0604020202020204" pitchFamily="34" charset="0"/>
                          <a:cs typeface="Arial" panose="020B0604020202020204" pitchFamily="34" charset="0"/>
                        </a:rPr>
                        <a:t>25.8</a:t>
                      </a:r>
                    </a:p>
                    <a:p>
                      <a:pPr algn="ctr"/>
                      <a:r>
                        <a:rPr lang="en-US" sz="1400" dirty="0">
                          <a:latin typeface="Arial" panose="020B0604020202020204" pitchFamily="34" charset="0"/>
                          <a:cs typeface="Arial" panose="020B0604020202020204" pitchFamily="34" charset="0"/>
                        </a:rPr>
                        <a:t>9.9</a:t>
                      </a:r>
                    </a:p>
                    <a:p>
                      <a:pPr algn="ctr"/>
                      <a:r>
                        <a:rPr lang="en-US" sz="1400" dirty="0">
                          <a:latin typeface="Arial" panose="020B0604020202020204" pitchFamily="34" charset="0"/>
                          <a:cs typeface="Arial" panose="020B0604020202020204" pitchFamily="34" charset="0"/>
                        </a:rPr>
                        <a:t>22.5</a:t>
                      </a:r>
                    </a:p>
                  </a:txBody>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0.3</a:t>
                      </a:r>
                    </a:p>
                    <a:p>
                      <a:pPr algn="ctr"/>
                      <a:r>
                        <a:rPr lang="en-US" sz="1400" dirty="0">
                          <a:latin typeface="Arial" panose="020B0604020202020204" pitchFamily="34" charset="0"/>
                          <a:cs typeface="Arial" panose="020B0604020202020204" pitchFamily="34" charset="0"/>
                        </a:rPr>
                        <a:t>35.9</a:t>
                      </a:r>
                    </a:p>
                    <a:p>
                      <a:pPr algn="ctr"/>
                      <a:r>
                        <a:rPr lang="en-US" sz="1400" dirty="0">
                          <a:latin typeface="Arial" panose="020B0604020202020204" pitchFamily="34" charset="0"/>
                          <a:cs typeface="Arial" panose="020B0604020202020204" pitchFamily="34" charset="0"/>
                        </a:rPr>
                        <a:t>26.1</a:t>
                      </a:r>
                    </a:p>
                    <a:p>
                      <a:pPr algn="ctr"/>
                      <a:r>
                        <a:rPr lang="en-US" sz="1400" dirty="0">
                          <a:latin typeface="Arial" panose="020B0604020202020204" pitchFamily="34" charset="0"/>
                          <a:cs typeface="Arial" panose="020B0604020202020204" pitchFamily="34" charset="0"/>
                        </a:rPr>
                        <a:t>14.5</a:t>
                      </a:r>
                    </a:p>
                    <a:p>
                      <a:pPr algn="ctr"/>
                      <a:r>
                        <a:rPr lang="en-US" sz="1400" dirty="0">
                          <a:latin typeface="Arial" panose="020B0604020202020204" pitchFamily="34" charset="0"/>
                          <a:cs typeface="Arial" panose="020B0604020202020204" pitchFamily="34" charset="0"/>
                        </a:rPr>
                        <a:t>23.3</a:t>
                      </a:r>
                    </a:p>
                  </a:txBody>
                  <a:tcPr/>
                </a:tc>
                <a:extLst>
                  <a:ext uri="{0D108BD9-81ED-4DB2-BD59-A6C34878D82A}">
                    <a16:rowId xmlns:a16="http://schemas.microsoft.com/office/drawing/2014/main" val="864945063"/>
                  </a:ext>
                </a:extLst>
              </a:tr>
              <a:tr h="306501">
                <a:tc>
                  <a:txBody>
                    <a:bodyPr/>
                    <a:lstStyle/>
                    <a:p>
                      <a:pPr marL="0" indent="7938">
                        <a:tabLst/>
                      </a:pPr>
                      <a:r>
                        <a:rPr lang="en-US" sz="1400" b="0" dirty="0">
                          <a:latin typeface="Arial" panose="020B0604020202020204" pitchFamily="34" charset="0"/>
                          <a:cs typeface="Arial" panose="020B0604020202020204" pitchFamily="34" charset="0"/>
                        </a:rPr>
                        <a:t>Disease control rate, %</a:t>
                      </a:r>
                    </a:p>
                  </a:txBody>
                  <a:tcPr/>
                </a:tc>
                <a:tc>
                  <a:txBody>
                    <a:bodyPr/>
                    <a:lstStyle/>
                    <a:p>
                      <a:pPr algn="ctr"/>
                      <a:r>
                        <a:rPr lang="en-US" sz="1400" dirty="0">
                          <a:latin typeface="Arial" panose="020B0604020202020204" pitchFamily="34" charset="0"/>
                          <a:cs typeface="Arial" panose="020B0604020202020204" pitchFamily="34" charset="0"/>
                        </a:rPr>
                        <a:t>67.6</a:t>
                      </a:r>
                    </a:p>
                  </a:txBody>
                  <a:tcPr/>
                </a:tc>
                <a:tc>
                  <a:txBody>
                    <a:bodyPr/>
                    <a:lstStyle/>
                    <a:p>
                      <a:pPr algn="ctr"/>
                      <a:r>
                        <a:rPr lang="en-US" sz="1400" dirty="0">
                          <a:latin typeface="Arial" panose="020B0604020202020204" pitchFamily="34" charset="0"/>
                          <a:cs typeface="Arial" panose="020B0604020202020204" pitchFamily="34" charset="0"/>
                        </a:rPr>
                        <a:t>62.3</a:t>
                      </a:r>
                    </a:p>
                  </a:txBody>
                  <a:tcPr/>
                </a:tc>
                <a:extLst>
                  <a:ext uri="{0D108BD9-81ED-4DB2-BD59-A6C34878D82A}">
                    <a16:rowId xmlns:a16="http://schemas.microsoft.com/office/drawing/2014/main" val="1201495549"/>
                  </a:ext>
                </a:extLst>
              </a:tr>
              <a:tr h="306501">
                <a:tc>
                  <a:txBody>
                    <a:bodyPr/>
                    <a:lstStyle/>
                    <a:p>
                      <a:pPr marL="0" indent="7938">
                        <a:tabLst/>
                      </a:pPr>
                      <a:r>
                        <a:rPr lang="en-US" sz="1400" b="0" dirty="0">
                          <a:latin typeface="Arial" panose="020B0604020202020204" pitchFamily="34" charset="0"/>
                          <a:cs typeface="Arial" panose="020B0604020202020204" pitchFamily="34" charset="0"/>
                        </a:rPr>
                        <a:t>Median duration of response (95% CI), months</a:t>
                      </a:r>
                    </a:p>
                  </a:txBody>
                  <a:tcPr/>
                </a:tc>
                <a:tc>
                  <a:txBody>
                    <a:bodyPr/>
                    <a:lstStyle/>
                    <a:p>
                      <a:pPr algn="ctr"/>
                      <a:r>
                        <a:rPr lang="en-US" sz="1400" dirty="0">
                          <a:latin typeface="Arial" panose="020B0604020202020204" pitchFamily="34" charset="0"/>
                          <a:cs typeface="Arial" panose="020B0604020202020204" pitchFamily="34" charset="0"/>
                        </a:rPr>
                        <a:t>7.3 (5.8-7.6)</a:t>
                      </a:r>
                    </a:p>
                  </a:txBody>
                  <a:tcPr/>
                </a:tc>
                <a:tc>
                  <a:txBody>
                    <a:bodyPr/>
                    <a:lstStyle/>
                    <a:p>
                      <a:pPr algn="ctr"/>
                      <a:r>
                        <a:rPr lang="en-US" sz="1400" dirty="0">
                          <a:latin typeface="Arial" panose="020B0604020202020204" pitchFamily="34" charset="0"/>
                          <a:cs typeface="Arial" panose="020B0604020202020204" pitchFamily="34" charset="0"/>
                        </a:rPr>
                        <a:t>5.0 (3.8-5.6)</a:t>
                      </a:r>
                    </a:p>
                  </a:txBody>
                  <a:tcPr/>
                </a:tc>
                <a:extLst>
                  <a:ext uri="{0D108BD9-81ED-4DB2-BD59-A6C34878D82A}">
                    <a16:rowId xmlns:a16="http://schemas.microsoft.com/office/drawing/2014/main" val="3604080254"/>
                  </a:ext>
                </a:extLst>
              </a:tr>
            </a:tbl>
          </a:graphicData>
        </a:graphic>
      </p:graphicFrame>
      <p:sp>
        <p:nvSpPr>
          <p:cNvPr id="7" name="Content Placeholder 6">
            <a:extLst>
              <a:ext uri="{FF2B5EF4-FFF2-40B4-BE49-F238E27FC236}">
                <a16:creationId xmlns:a16="http://schemas.microsoft.com/office/drawing/2014/main" id="{9654C93C-8E13-6F54-3B45-A1BEABF6F39A}"/>
              </a:ext>
            </a:extLst>
          </p:cNvPr>
          <p:cNvSpPr>
            <a:spLocks noGrp="1"/>
          </p:cNvSpPr>
          <p:nvPr>
            <p:ph sz="quarter" idx="15"/>
          </p:nvPr>
        </p:nvSpPr>
        <p:spPr/>
        <p:txBody>
          <a:bodyPr anchor="b" anchorCtr="0"/>
          <a:lstStyle/>
          <a:p>
            <a:r>
              <a:rPr lang="en-GB" sz="1200" dirty="0">
                <a:solidFill>
                  <a:schemeClr val="tx2"/>
                </a:solidFill>
              </a:rPr>
              <a:t>CI, confidence interval; </a:t>
            </a:r>
            <a:r>
              <a:rPr lang="en-GB" dirty="0">
                <a:solidFill>
                  <a:schemeClr val="tx2"/>
                </a:solidFill>
              </a:rPr>
              <a:t>GEM</a:t>
            </a:r>
            <a:r>
              <a:rPr lang="en-GB" sz="1200" dirty="0">
                <a:solidFill>
                  <a:schemeClr val="tx2"/>
                </a:solidFill>
              </a:rPr>
              <a:t>, gemcitabine;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p>
          <a:p>
            <a:r>
              <a:rPr lang="en-GB" sz="1200" dirty="0">
                <a:solidFill>
                  <a:schemeClr val="tx2"/>
                </a:solidFill>
              </a:rPr>
              <a:t>Wainberg Z, et al. Lancet. 2023;402:1272-81 (appendix); </a:t>
            </a:r>
            <a:r>
              <a:rPr lang="en-GB" dirty="0">
                <a:solidFill>
                  <a:schemeClr val="tx2"/>
                </a:solidFill>
              </a:rPr>
              <a:t>O’Reilly E, et al. J. Clin Oncol. 2023;41;16_suppl:4006 (ASCO 2023 oral presentation)</a:t>
            </a:r>
            <a:endParaRPr lang="en-US" sz="1200" dirty="0">
              <a:solidFill>
                <a:schemeClr val="tx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8990128-F7C2-D0B0-D89F-EDD45BED8334}"/>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17" name="Right Arrow 16">
            <a:extLst>
              <a:ext uri="{FF2B5EF4-FFF2-40B4-BE49-F238E27FC236}">
                <a16:creationId xmlns:a16="http://schemas.microsoft.com/office/drawing/2014/main" id="{60110749-9920-29F1-CE59-BB3F4881E4DB}"/>
              </a:ext>
            </a:extLst>
          </p:cNvPr>
          <p:cNvSpPr/>
          <p:nvPr/>
        </p:nvSpPr>
        <p:spPr bwMode="auto">
          <a:xfrm>
            <a:off x="5459224" y="2651275"/>
            <a:ext cx="737755" cy="197517"/>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8" name="Right Arrow 17">
            <a:extLst>
              <a:ext uri="{FF2B5EF4-FFF2-40B4-BE49-F238E27FC236}">
                <a16:creationId xmlns:a16="http://schemas.microsoft.com/office/drawing/2014/main" id="{DBF27A1F-F974-C02D-4BCD-633CFE7CB758}"/>
              </a:ext>
            </a:extLst>
          </p:cNvPr>
          <p:cNvSpPr/>
          <p:nvPr/>
        </p:nvSpPr>
        <p:spPr bwMode="auto">
          <a:xfrm>
            <a:off x="8724939" y="2651275"/>
            <a:ext cx="737755" cy="197517"/>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aphicFrame>
        <p:nvGraphicFramePr>
          <p:cNvPr id="19" name="Content Placeholder 9">
            <a:extLst>
              <a:ext uri="{FF2B5EF4-FFF2-40B4-BE49-F238E27FC236}">
                <a16:creationId xmlns:a16="http://schemas.microsoft.com/office/drawing/2014/main" id="{C2F3FF09-84F1-0DCE-508C-E37B9D04107A}"/>
              </a:ext>
            </a:extLst>
          </p:cNvPr>
          <p:cNvGraphicFramePr>
            <a:graphicFrameLocks/>
          </p:cNvGraphicFramePr>
          <p:nvPr>
            <p:extLst>
              <p:ext uri="{D42A27DB-BD31-4B8C-83A1-F6EECF244321}">
                <p14:modId xmlns:p14="http://schemas.microsoft.com/office/powerpoint/2010/main" val="4274710733"/>
              </p:ext>
            </p:extLst>
          </p:nvPr>
        </p:nvGraphicFramePr>
        <p:xfrm>
          <a:off x="600208" y="4773269"/>
          <a:ext cx="10963275" cy="1249680"/>
        </p:xfrm>
        <a:graphic>
          <a:graphicData uri="http://schemas.openxmlformats.org/drawingml/2006/table">
            <a:tbl>
              <a:tblPr firstRow="1" bandRow="1">
                <a:tableStyleId>{5C22544A-7EE6-4342-B048-85BDC9FD1C3A}</a:tableStyleId>
              </a:tblPr>
              <a:tblGrid>
                <a:gridCol w="4396755">
                  <a:extLst>
                    <a:ext uri="{9D8B030D-6E8A-4147-A177-3AD203B41FA5}">
                      <a16:colId xmlns:a16="http://schemas.microsoft.com/office/drawing/2014/main" val="2353481474"/>
                    </a:ext>
                  </a:extLst>
                </a:gridCol>
                <a:gridCol w="2912095">
                  <a:extLst>
                    <a:ext uri="{9D8B030D-6E8A-4147-A177-3AD203B41FA5}">
                      <a16:colId xmlns:a16="http://schemas.microsoft.com/office/drawing/2014/main" val="2971415107"/>
                    </a:ext>
                  </a:extLst>
                </a:gridCol>
                <a:gridCol w="3654425">
                  <a:extLst>
                    <a:ext uri="{9D8B030D-6E8A-4147-A177-3AD203B41FA5}">
                      <a16:colId xmlns:a16="http://schemas.microsoft.com/office/drawing/2014/main" val="2646339086"/>
                    </a:ext>
                  </a:extLst>
                </a:gridCol>
              </a:tblGrid>
              <a:tr h="219359">
                <a:tc>
                  <a:txBody>
                    <a:bodyPr/>
                    <a:lstStyle/>
                    <a:p>
                      <a:endParaRPr lang="en-US" sz="1400" dirty="0">
                        <a:latin typeface="Arial" panose="020B0604020202020204" pitchFamily="34" charset="0"/>
                        <a:cs typeface="Arial" panose="020B0604020202020204" pitchFamily="34" charset="0"/>
                      </a:endParaRPr>
                    </a:p>
                  </a:txBody>
                  <a:tcPr>
                    <a:noFill/>
                  </a:tcPr>
                </a:tc>
                <a:tc>
                  <a:txBody>
                    <a:bodyPr/>
                    <a:lstStyle/>
                    <a:p>
                      <a:pPr algn="ctr"/>
                      <a:r>
                        <a:rPr lang="en-US" sz="1400" dirty="0">
                          <a:latin typeface="Arial" panose="020B0604020202020204" pitchFamily="34" charset="0"/>
                          <a:cs typeface="Arial" panose="020B0604020202020204" pitchFamily="34" charset="0"/>
                        </a:rPr>
                        <a:t>NALIRIFOX (N=370)</a:t>
                      </a:r>
                    </a:p>
                  </a:txBody>
                  <a:tcPr>
                    <a:solidFill>
                      <a:schemeClr val="tx2"/>
                    </a:solidFill>
                  </a:tcPr>
                </a:tc>
                <a:tc>
                  <a:txBody>
                    <a:bodyPr/>
                    <a:lstStyle/>
                    <a:p>
                      <a:pPr algn="ctr"/>
                      <a:r>
                        <a:rPr lang="en-US" sz="1400" dirty="0">
                          <a:latin typeface="Arial" panose="020B0604020202020204" pitchFamily="34" charset="0"/>
                          <a:cs typeface="Arial" panose="020B0604020202020204" pitchFamily="34" charset="0"/>
                        </a:rPr>
                        <a:t>GEM + </a:t>
                      </a:r>
                      <a:r>
                        <a:rPr lang="en-US" sz="1400" dirty="0" err="1">
                          <a:latin typeface="Arial" panose="020B0604020202020204" pitchFamily="34" charset="0"/>
                          <a:cs typeface="Arial" panose="020B0604020202020204" pitchFamily="34" charset="0"/>
                        </a:rPr>
                        <a:t>NabP</a:t>
                      </a:r>
                      <a:r>
                        <a:rPr lang="en-US" sz="1400" dirty="0">
                          <a:latin typeface="Arial" panose="020B0604020202020204" pitchFamily="34" charset="0"/>
                          <a:cs typeface="Arial" panose="020B0604020202020204" pitchFamily="34" charset="0"/>
                        </a:rPr>
                        <a:t> (N=379)</a:t>
                      </a:r>
                    </a:p>
                  </a:txBody>
                  <a:tcPr/>
                </a:tc>
                <a:extLst>
                  <a:ext uri="{0D108BD9-81ED-4DB2-BD59-A6C34878D82A}">
                    <a16:rowId xmlns:a16="http://schemas.microsoft.com/office/drawing/2014/main" val="4191204331"/>
                  </a:ext>
                </a:extLst>
              </a:tr>
              <a:tr h="219359">
                <a:tc>
                  <a:txBody>
                    <a:bodyPr/>
                    <a:lstStyle/>
                    <a:p>
                      <a:r>
                        <a:rPr lang="en-US" sz="1400" b="0" dirty="0">
                          <a:latin typeface="Arial" panose="020B0604020202020204" pitchFamily="34" charset="0"/>
                          <a:cs typeface="Arial" panose="020B0604020202020204" pitchFamily="34" charset="0"/>
                        </a:rPr>
                        <a:t>Any further subsequent anti-cancer therapy, %</a:t>
                      </a:r>
                    </a:p>
                    <a:p>
                      <a:pPr marL="0" indent="182563">
                        <a:tabLst/>
                      </a:pPr>
                      <a:r>
                        <a:rPr lang="en-US" sz="1400" dirty="0">
                          <a:latin typeface="Arial" panose="020B0604020202020204" pitchFamily="34" charset="0"/>
                          <a:cs typeface="Arial" panose="020B0604020202020204" pitchFamily="34" charset="0"/>
                        </a:rPr>
                        <a:t>Systemic anti-neoplastic therapy</a:t>
                      </a:r>
                    </a:p>
                    <a:p>
                      <a:pPr marL="0" indent="182563">
                        <a:tabLst/>
                      </a:pPr>
                      <a:r>
                        <a:rPr lang="en-US" sz="1400" dirty="0">
                          <a:latin typeface="Arial" panose="020B0604020202020204" pitchFamily="34" charset="0"/>
                          <a:cs typeface="Arial" panose="020B0604020202020204" pitchFamily="34" charset="0"/>
                        </a:rPr>
                        <a:t>Surgery</a:t>
                      </a:r>
                    </a:p>
                    <a:p>
                      <a:pPr marL="0" indent="182563">
                        <a:tabLst/>
                      </a:pPr>
                      <a:r>
                        <a:rPr lang="en-US" sz="1400" dirty="0">
                          <a:latin typeface="Arial" panose="020B0604020202020204" pitchFamily="34" charset="0"/>
                          <a:cs typeface="Arial" panose="020B0604020202020204" pitchFamily="34" charset="0"/>
                        </a:rPr>
                        <a:t>Radiotherapy</a:t>
                      </a:r>
                    </a:p>
                  </a:txBody>
                  <a:tcPr/>
                </a:tc>
                <a:tc>
                  <a:txBody>
                    <a:bodyPr/>
                    <a:lstStyle/>
                    <a:p>
                      <a:pPr algn="ctr"/>
                      <a:r>
                        <a:rPr lang="en-US" sz="1400" dirty="0">
                          <a:latin typeface="Arial" panose="020B0604020202020204" pitchFamily="34" charset="0"/>
                          <a:cs typeface="Arial" panose="020B0604020202020204" pitchFamily="34" charset="0"/>
                        </a:rPr>
                        <a:t>50.5</a:t>
                      </a:r>
                    </a:p>
                    <a:p>
                      <a:pPr algn="ctr"/>
                      <a:r>
                        <a:rPr lang="en-US" sz="1400" dirty="0">
                          <a:latin typeface="Arial" panose="020B0604020202020204" pitchFamily="34" charset="0"/>
                          <a:cs typeface="Arial" panose="020B0604020202020204" pitchFamily="34" charset="0"/>
                        </a:rPr>
                        <a:t>50.5</a:t>
                      </a:r>
                    </a:p>
                    <a:p>
                      <a:pPr algn="ctr"/>
                      <a:r>
                        <a:rPr lang="en-US" sz="1400" dirty="0">
                          <a:latin typeface="Arial" panose="020B0604020202020204" pitchFamily="34" charset="0"/>
                          <a:cs typeface="Arial" panose="020B0604020202020204" pitchFamily="34" charset="0"/>
                        </a:rPr>
                        <a:t>0.3</a:t>
                      </a:r>
                    </a:p>
                    <a:p>
                      <a:pPr algn="ctr"/>
                      <a:r>
                        <a:rPr lang="en-US" sz="1400" dirty="0">
                          <a:latin typeface="Arial" panose="020B0604020202020204" pitchFamily="34" charset="0"/>
                          <a:cs typeface="Arial" panose="020B0604020202020204" pitchFamily="34" charset="0"/>
                        </a:rPr>
                        <a:t>0.5</a:t>
                      </a:r>
                    </a:p>
                  </a:txBody>
                  <a:tcPr/>
                </a:tc>
                <a:tc>
                  <a:txBody>
                    <a:bodyPr/>
                    <a:lstStyle/>
                    <a:p>
                      <a:pPr algn="ctr"/>
                      <a:r>
                        <a:rPr lang="en-US" sz="1400" dirty="0">
                          <a:latin typeface="Arial" panose="020B0604020202020204" pitchFamily="34" charset="0"/>
                          <a:cs typeface="Arial" panose="020B0604020202020204" pitchFamily="34" charset="0"/>
                        </a:rPr>
                        <a:t>54.4</a:t>
                      </a:r>
                    </a:p>
                    <a:p>
                      <a:pPr algn="ctr"/>
                      <a:r>
                        <a:rPr lang="en-US" sz="1400" dirty="0">
                          <a:latin typeface="Arial" panose="020B0604020202020204" pitchFamily="34" charset="0"/>
                          <a:cs typeface="Arial" panose="020B0604020202020204" pitchFamily="34" charset="0"/>
                        </a:rPr>
                        <a:t>54.1</a:t>
                      </a:r>
                    </a:p>
                    <a:p>
                      <a:pPr algn="ctr"/>
                      <a:r>
                        <a:rPr lang="en-US" sz="1400" dirty="0">
                          <a:latin typeface="Arial" panose="020B0604020202020204" pitchFamily="34" charset="0"/>
                          <a:cs typeface="Arial" panose="020B0604020202020204" pitchFamily="34" charset="0"/>
                        </a:rPr>
                        <a:t>0.5</a:t>
                      </a:r>
                    </a:p>
                    <a:p>
                      <a:pPr algn="ctr"/>
                      <a:r>
                        <a:rPr lang="en-US" sz="1400"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164814686"/>
                  </a:ext>
                </a:extLst>
              </a:tr>
            </a:tbl>
          </a:graphicData>
        </a:graphic>
      </p:graphicFrame>
      <p:sp>
        <p:nvSpPr>
          <p:cNvPr id="20" name="Text Placeholder 7">
            <a:extLst>
              <a:ext uri="{FF2B5EF4-FFF2-40B4-BE49-F238E27FC236}">
                <a16:creationId xmlns:a16="http://schemas.microsoft.com/office/drawing/2014/main" id="{93044D6F-B0FD-5A12-49AE-F0063E1C350A}"/>
              </a:ext>
            </a:extLst>
          </p:cNvPr>
          <p:cNvSpPr txBox="1">
            <a:spLocks/>
          </p:cNvSpPr>
          <p:nvPr/>
        </p:nvSpPr>
        <p:spPr>
          <a:xfrm>
            <a:off x="609600" y="4439078"/>
            <a:ext cx="7430616" cy="328027"/>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Subsequent anti-cancer treatment</a:t>
            </a:r>
          </a:p>
        </p:txBody>
      </p:sp>
    </p:spTree>
    <p:extLst>
      <p:ext uri="{BB962C8B-B14F-4D97-AF65-F5344CB8AC3E}">
        <p14:creationId xmlns:p14="http://schemas.microsoft.com/office/powerpoint/2010/main" val="309412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4424435-7053-FCA9-F61A-41F6A9406EE9}"/>
              </a:ext>
            </a:extLst>
          </p:cNvPr>
          <p:cNvGraphicFramePr>
            <a:graphicFrameLocks noGrp="1"/>
          </p:cNvGraphicFramePr>
          <p:nvPr>
            <p:ph sz="quarter" idx="12"/>
            <p:extLst>
              <p:ext uri="{D42A27DB-BD31-4B8C-83A1-F6EECF244321}">
                <p14:modId xmlns:p14="http://schemas.microsoft.com/office/powerpoint/2010/main" val="3412968641"/>
              </p:ext>
            </p:extLst>
          </p:nvPr>
        </p:nvGraphicFramePr>
        <p:xfrm>
          <a:off x="619201" y="1185120"/>
          <a:ext cx="9736460" cy="4304880"/>
        </p:xfrm>
        <a:graphic>
          <a:graphicData uri="http://schemas.openxmlformats.org/drawingml/2006/table">
            <a:tbl>
              <a:tblPr firstRow="1" bandRow="1">
                <a:tableStyleId>{5C22544A-7EE6-4342-B048-85BDC9FD1C3A}</a:tableStyleId>
              </a:tblPr>
              <a:tblGrid>
                <a:gridCol w="5502092">
                  <a:extLst>
                    <a:ext uri="{9D8B030D-6E8A-4147-A177-3AD203B41FA5}">
                      <a16:colId xmlns:a16="http://schemas.microsoft.com/office/drawing/2014/main" val="904100649"/>
                    </a:ext>
                  </a:extLst>
                </a:gridCol>
                <a:gridCol w="2117184">
                  <a:extLst>
                    <a:ext uri="{9D8B030D-6E8A-4147-A177-3AD203B41FA5}">
                      <a16:colId xmlns:a16="http://schemas.microsoft.com/office/drawing/2014/main" val="63716747"/>
                    </a:ext>
                  </a:extLst>
                </a:gridCol>
                <a:gridCol w="2117184">
                  <a:extLst>
                    <a:ext uri="{9D8B030D-6E8A-4147-A177-3AD203B41FA5}">
                      <a16:colId xmlns:a16="http://schemas.microsoft.com/office/drawing/2014/main" val="1905551526"/>
                    </a:ext>
                  </a:extLst>
                </a:gridCol>
              </a:tblGrid>
              <a:tr h="405912">
                <a:tc>
                  <a:txBody>
                    <a:bodyPr/>
                    <a:lstStyle/>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NALIRIFOX</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(N=370)</a:t>
                      </a:r>
                    </a:p>
                  </a:txBody>
                  <a:tcPr>
                    <a:solidFill>
                      <a:schemeClr val="tx2"/>
                    </a:solidFill>
                  </a:tcPr>
                </a:tc>
                <a:tc>
                  <a:txBody>
                    <a:bodyPr/>
                    <a:lstStyle/>
                    <a:p>
                      <a:pPr algn="ctr"/>
                      <a:r>
                        <a:rPr lang="en-US" sz="1200" dirty="0">
                          <a:latin typeface="Arial" panose="020B0604020202020204" pitchFamily="34" charset="0"/>
                          <a:cs typeface="Arial" panose="020B0604020202020204" pitchFamily="34" charset="0"/>
                        </a:rPr>
                        <a:t>GEM + </a:t>
                      </a:r>
                      <a:r>
                        <a:rPr lang="en-US" sz="1200" dirty="0" err="1">
                          <a:latin typeface="Arial" panose="020B0604020202020204" pitchFamily="34" charset="0"/>
                          <a:cs typeface="Arial" panose="020B0604020202020204" pitchFamily="34" charset="0"/>
                        </a:rPr>
                        <a:t>NabP</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(N=379)</a:t>
                      </a:r>
                    </a:p>
                  </a:txBody>
                  <a:tcPr/>
                </a:tc>
                <a:extLst>
                  <a:ext uri="{0D108BD9-81ED-4DB2-BD59-A6C34878D82A}">
                    <a16:rowId xmlns:a16="http://schemas.microsoft.com/office/drawing/2014/main" val="2722889311"/>
                  </a:ext>
                </a:extLst>
              </a:tr>
              <a:tr h="169130">
                <a:tc>
                  <a:txBody>
                    <a:bodyPr/>
                    <a:lstStyle/>
                    <a:p>
                      <a:r>
                        <a:rPr lang="en-US" sz="1200" b="0" dirty="0">
                          <a:latin typeface="Arial" panose="020B0604020202020204" pitchFamily="34" charset="0"/>
                          <a:cs typeface="Arial" panose="020B0604020202020204" pitchFamily="34" charset="0"/>
                        </a:rPr>
                        <a:t>Median duration of treatment (range; IQR), weeks</a:t>
                      </a:r>
                    </a:p>
                  </a:txBody>
                  <a:tcPr marT="28800" marB="28800"/>
                </a:tc>
                <a:tc>
                  <a:txBody>
                    <a:bodyPr/>
                    <a:lstStyle/>
                    <a:p>
                      <a:pPr algn="ctr"/>
                      <a:r>
                        <a:rPr lang="en-US" sz="1200" dirty="0">
                          <a:latin typeface="Arial" panose="020B0604020202020204" pitchFamily="34" charset="0"/>
                          <a:cs typeface="Arial" panose="020B0604020202020204" pitchFamily="34" charset="0"/>
                        </a:rPr>
                        <a:t>24.3 (0.4-100.9; 8.4-42.1)</a:t>
                      </a:r>
                    </a:p>
                  </a:txBody>
                  <a:tcPr marT="28800" marB="28800"/>
                </a:tc>
                <a:tc>
                  <a:txBody>
                    <a:bodyPr/>
                    <a:lstStyle/>
                    <a:p>
                      <a:pPr algn="ctr"/>
                      <a:r>
                        <a:rPr lang="en-US" sz="1200" dirty="0">
                          <a:latin typeface="Arial" panose="020B0604020202020204" pitchFamily="34" charset="0"/>
                          <a:cs typeface="Arial" panose="020B0604020202020204" pitchFamily="34" charset="0"/>
                        </a:rPr>
                        <a:t>17.6 90.7-81.7; 8.1-30.1)</a:t>
                      </a:r>
                    </a:p>
                  </a:txBody>
                  <a:tcPr marT="28800" marB="28800"/>
                </a:tc>
                <a:extLst>
                  <a:ext uri="{0D108BD9-81ED-4DB2-BD59-A6C34878D82A}">
                    <a16:rowId xmlns:a16="http://schemas.microsoft.com/office/drawing/2014/main" val="3216944021"/>
                  </a:ext>
                </a:extLst>
              </a:tr>
              <a:tr h="169130">
                <a:tc>
                  <a:txBody>
                    <a:bodyPr/>
                    <a:lstStyle/>
                    <a:p>
                      <a:r>
                        <a:rPr lang="en-US" sz="1200" b="0" dirty="0">
                          <a:latin typeface="Arial" panose="020B0604020202020204" pitchFamily="34" charset="0"/>
                          <a:cs typeface="Arial" panose="020B0604020202020204" pitchFamily="34" charset="0"/>
                        </a:rPr>
                        <a:t>Median number of treatment cycles (range; IQR)</a:t>
                      </a:r>
                    </a:p>
                  </a:txBody>
                  <a:tcPr marT="28800" marB="28800"/>
                </a:tc>
                <a:tc>
                  <a:txBody>
                    <a:bodyPr/>
                    <a:lstStyle/>
                    <a:p>
                      <a:pPr algn="ctr"/>
                      <a:r>
                        <a:rPr lang="en-US" sz="1200" dirty="0">
                          <a:latin typeface="Arial" panose="020B0604020202020204" pitchFamily="34" charset="0"/>
                          <a:cs typeface="Arial" panose="020B0604020202020204" pitchFamily="34" charset="0"/>
                        </a:rPr>
                        <a:t>5.0 (1-24; 2-10)</a:t>
                      </a:r>
                    </a:p>
                  </a:txBody>
                  <a:tcPr marT="28800" marB="28800"/>
                </a:tc>
                <a:tc>
                  <a:txBody>
                    <a:bodyPr/>
                    <a:lstStyle/>
                    <a:p>
                      <a:pPr algn="ctr"/>
                      <a:r>
                        <a:rPr lang="en-US" sz="1200" dirty="0">
                          <a:latin typeface="Arial" panose="020B0604020202020204" pitchFamily="34" charset="0"/>
                          <a:cs typeface="Arial" panose="020B0604020202020204" pitchFamily="34" charset="0"/>
                        </a:rPr>
                        <a:t>4.0 (1-20; 2-7)</a:t>
                      </a:r>
                    </a:p>
                  </a:txBody>
                  <a:tcPr marT="28800" marB="28800"/>
                </a:tc>
                <a:extLst>
                  <a:ext uri="{0D108BD9-81ED-4DB2-BD59-A6C34878D82A}">
                    <a16:rowId xmlns:a16="http://schemas.microsoft.com/office/drawing/2014/main" val="862912521"/>
                  </a:ext>
                </a:extLst>
              </a:tr>
              <a:tr h="169130">
                <a:tc>
                  <a:txBody>
                    <a:bodyPr/>
                    <a:lstStyle/>
                    <a:p>
                      <a:r>
                        <a:rPr lang="en-US" sz="1200" b="0" dirty="0">
                          <a:latin typeface="Arial" panose="020B0604020202020204" pitchFamily="34" charset="0"/>
                          <a:cs typeface="Arial" panose="020B0604020202020204" pitchFamily="34" charset="0"/>
                        </a:rPr>
                        <a:t>Any dose reductions, n (%)</a:t>
                      </a:r>
                    </a:p>
                  </a:txBody>
                  <a:tcPr marT="28800" marB="28800"/>
                </a:tc>
                <a:tc>
                  <a:txBody>
                    <a:bodyPr/>
                    <a:lstStyle/>
                    <a:p>
                      <a:pPr algn="ctr"/>
                      <a:r>
                        <a:rPr lang="en-US" sz="1200" dirty="0">
                          <a:latin typeface="Arial" panose="020B0604020202020204" pitchFamily="34" charset="0"/>
                          <a:cs typeface="Arial" panose="020B0604020202020204" pitchFamily="34" charset="0"/>
                        </a:rPr>
                        <a:t>220 (60%)</a:t>
                      </a:r>
                    </a:p>
                  </a:txBody>
                  <a:tcPr marT="28800" marB="28800"/>
                </a:tc>
                <a:tc>
                  <a:txBody>
                    <a:bodyPr/>
                    <a:lstStyle/>
                    <a:p>
                      <a:pPr algn="ctr"/>
                      <a:r>
                        <a:rPr lang="en-US" sz="1200" dirty="0">
                          <a:latin typeface="Arial" panose="020B0604020202020204" pitchFamily="34" charset="0"/>
                          <a:cs typeface="Arial" panose="020B0604020202020204" pitchFamily="34" charset="0"/>
                        </a:rPr>
                        <a:t>204 (54%)</a:t>
                      </a:r>
                    </a:p>
                  </a:txBody>
                  <a:tcPr marT="28800" marB="28800"/>
                </a:tc>
                <a:extLst>
                  <a:ext uri="{0D108BD9-81ED-4DB2-BD59-A6C34878D82A}">
                    <a16:rowId xmlns:a16="http://schemas.microsoft.com/office/drawing/2014/main" val="1436908725"/>
                  </a:ext>
                </a:extLst>
              </a:tr>
              <a:tr h="169130">
                <a:tc gridSpan="3">
                  <a:txBody>
                    <a:bodyPr/>
                    <a:lstStyle/>
                    <a:p>
                      <a:r>
                        <a:rPr lang="en-US" sz="1200" b="0" dirty="0">
                          <a:latin typeface="Arial" panose="020B0604020202020204" pitchFamily="34" charset="0"/>
                          <a:cs typeface="Arial" panose="020B0604020202020204" pitchFamily="34" charset="0"/>
                        </a:rPr>
                        <a:t>TEAEs, n (%)</a:t>
                      </a:r>
                    </a:p>
                  </a:txBody>
                  <a:tcPr marT="28800" marB="28800"/>
                </a:tc>
                <a:tc hMerge="1">
                  <a:txBody>
                    <a:bodyPr/>
                    <a:lstStyle/>
                    <a:p>
                      <a:pPr algn="ctr"/>
                      <a:endParaRPr lang="en-US" sz="1300" dirty="0">
                        <a:latin typeface="Arial" panose="020B0604020202020204" pitchFamily="34" charset="0"/>
                        <a:cs typeface="Arial" panose="020B0604020202020204" pitchFamily="34" charset="0"/>
                      </a:endParaRPr>
                    </a:p>
                  </a:txBody>
                  <a:tcPr marT="28800" marB="28800"/>
                </a:tc>
                <a:tc hMerge="1">
                  <a:txBody>
                    <a:bodyPr/>
                    <a:lstStyle/>
                    <a:p>
                      <a:pPr algn="ctr"/>
                      <a:endParaRPr lang="en-US" sz="13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4294579475"/>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TEAE</a:t>
                      </a:r>
                    </a:p>
                  </a:txBody>
                  <a:tcPr marT="28800" marB="28800"/>
                </a:tc>
                <a:tc>
                  <a:txBody>
                    <a:bodyPr/>
                    <a:lstStyle/>
                    <a:p>
                      <a:pPr algn="ctr"/>
                      <a:r>
                        <a:rPr lang="en-US" sz="1200" dirty="0">
                          <a:latin typeface="Arial" panose="020B0604020202020204" pitchFamily="34" charset="0"/>
                          <a:cs typeface="Arial" panose="020B0604020202020204" pitchFamily="34" charset="0"/>
                        </a:rPr>
                        <a:t>369 (≥99%)</a:t>
                      </a:r>
                    </a:p>
                  </a:txBody>
                  <a:tcPr marT="28800" marB="28800"/>
                </a:tc>
                <a:tc>
                  <a:txBody>
                    <a:bodyPr/>
                    <a:lstStyle/>
                    <a:p>
                      <a:pPr algn="ctr"/>
                      <a:r>
                        <a:rPr lang="en-US" sz="1200" dirty="0">
                          <a:latin typeface="Arial" panose="020B0604020202020204" pitchFamily="34" charset="0"/>
                          <a:cs typeface="Arial" panose="020B0604020202020204" pitchFamily="34" charset="0"/>
                        </a:rPr>
                        <a:t>376 (99%)</a:t>
                      </a:r>
                    </a:p>
                  </a:txBody>
                  <a:tcPr marT="28800" marB="28800"/>
                </a:tc>
                <a:extLst>
                  <a:ext uri="{0D108BD9-81ED-4DB2-BD59-A6C34878D82A}">
                    <a16:rowId xmlns:a16="http://schemas.microsoft.com/office/drawing/2014/main" val="1059002483"/>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treatment-related TEAE</a:t>
                      </a:r>
                    </a:p>
                  </a:txBody>
                  <a:tcPr marT="28800" marB="28800"/>
                </a:tc>
                <a:tc>
                  <a:txBody>
                    <a:bodyPr/>
                    <a:lstStyle/>
                    <a:p>
                      <a:pPr algn="ctr"/>
                      <a:r>
                        <a:rPr lang="en-US" sz="1200" dirty="0">
                          <a:latin typeface="Arial" panose="020B0604020202020204" pitchFamily="34" charset="0"/>
                          <a:cs typeface="Arial" panose="020B0604020202020204" pitchFamily="34" charset="0"/>
                        </a:rPr>
                        <a:t>352 (95%)</a:t>
                      </a:r>
                    </a:p>
                  </a:txBody>
                  <a:tcPr marT="28800" marB="28800"/>
                </a:tc>
                <a:tc>
                  <a:txBody>
                    <a:bodyPr/>
                    <a:lstStyle/>
                    <a:p>
                      <a:pPr algn="ctr"/>
                      <a:r>
                        <a:rPr lang="en-US" sz="1200" dirty="0">
                          <a:latin typeface="Arial" panose="020B0604020202020204" pitchFamily="34" charset="0"/>
                          <a:cs typeface="Arial" panose="020B0604020202020204" pitchFamily="34" charset="0"/>
                        </a:rPr>
                        <a:t>352 (93%)</a:t>
                      </a:r>
                    </a:p>
                  </a:txBody>
                  <a:tcPr marT="28800" marB="28800"/>
                </a:tc>
                <a:extLst>
                  <a:ext uri="{0D108BD9-81ED-4DB2-BD59-A6C34878D82A}">
                    <a16:rowId xmlns:a16="http://schemas.microsoft.com/office/drawing/2014/main" val="74859733"/>
                  </a:ext>
                </a:extLst>
              </a:tr>
              <a:tr h="169130">
                <a:tc>
                  <a:txBody>
                    <a:bodyPr/>
                    <a:lstStyle/>
                    <a:p>
                      <a:pPr marL="0" indent="177800">
                        <a:tabLst/>
                      </a:pPr>
                      <a:r>
                        <a:rPr lang="en-US" sz="1200" dirty="0">
                          <a:latin typeface="Arial" panose="020B0604020202020204" pitchFamily="34" charset="0"/>
                          <a:cs typeface="Arial" panose="020B0604020202020204" pitchFamily="34" charset="0"/>
                        </a:rPr>
                        <a:t>Grade ≥3 TEAE</a:t>
                      </a:r>
                    </a:p>
                  </a:txBody>
                  <a:tcPr marT="28800" marB="28800"/>
                </a:tc>
                <a:tc>
                  <a:txBody>
                    <a:bodyPr/>
                    <a:lstStyle/>
                    <a:p>
                      <a:pPr algn="ctr"/>
                      <a:r>
                        <a:rPr lang="en-US" sz="1200" dirty="0">
                          <a:latin typeface="Arial" panose="020B0604020202020204" pitchFamily="34" charset="0"/>
                          <a:cs typeface="Arial" panose="020B0604020202020204" pitchFamily="34" charset="0"/>
                        </a:rPr>
                        <a:t>322 (87%)</a:t>
                      </a:r>
                    </a:p>
                  </a:txBody>
                  <a:tcPr marT="28800" marB="28800"/>
                </a:tc>
                <a:tc>
                  <a:txBody>
                    <a:bodyPr/>
                    <a:lstStyle/>
                    <a:p>
                      <a:pPr algn="ctr"/>
                      <a:r>
                        <a:rPr lang="en-US" sz="1200" dirty="0">
                          <a:latin typeface="Arial" panose="020B0604020202020204" pitchFamily="34" charset="0"/>
                          <a:cs typeface="Arial" panose="020B0604020202020204" pitchFamily="34" charset="0"/>
                        </a:rPr>
                        <a:t>326 (86%)</a:t>
                      </a:r>
                    </a:p>
                  </a:txBody>
                  <a:tcPr marT="28800" marB="28800"/>
                </a:tc>
                <a:extLst>
                  <a:ext uri="{0D108BD9-81ED-4DB2-BD59-A6C34878D82A}">
                    <a16:rowId xmlns:a16="http://schemas.microsoft.com/office/drawing/2014/main" val="4076451770"/>
                  </a:ext>
                </a:extLst>
              </a:tr>
              <a:tr h="169130">
                <a:tc>
                  <a:txBody>
                    <a:bodyPr/>
                    <a:lstStyle/>
                    <a:p>
                      <a:pPr marL="0" indent="177800">
                        <a:tabLst/>
                      </a:pPr>
                      <a:r>
                        <a:rPr lang="en-US" sz="1200" dirty="0">
                          <a:latin typeface="Arial" panose="020B0604020202020204" pitchFamily="34" charset="0"/>
                          <a:cs typeface="Arial" panose="020B0604020202020204" pitchFamily="34" charset="0"/>
                        </a:rPr>
                        <a:t>Grade ≥3 treatment-related TEAE</a:t>
                      </a:r>
                    </a:p>
                  </a:txBody>
                  <a:tcPr marT="28800" marB="28800"/>
                </a:tc>
                <a:tc>
                  <a:txBody>
                    <a:bodyPr/>
                    <a:lstStyle/>
                    <a:p>
                      <a:pPr algn="ctr"/>
                      <a:r>
                        <a:rPr lang="en-US" sz="1200" dirty="0">
                          <a:latin typeface="Arial" panose="020B0604020202020204" pitchFamily="34" charset="0"/>
                          <a:cs typeface="Arial" panose="020B0604020202020204" pitchFamily="34" charset="0"/>
                        </a:rPr>
                        <a:t>262 (71%)</a:t>
                      </a:r>
                    </a:p>
                  </a:txBody>
                  <a:tcPr marT="28800" marB="28800"/>
                </a:tc>
                <a:tc>
                  <a:txBody>
                    <a:bodyPr/>
                    <a:lstStyle/>
                    <a:p>
                      <a:pPr algn="ctr"/>
                      <a:r>
                        <a:rPr lang="en-US" sz="1200" dirty="0">
                          <a:latin typeface="Arial" panose="020B0604020202020204" pitchFamily="34" charset="0"/>
                          <a:cs typeface="Arial" panose="020B0604020202020204" pitchFamily="34" charset="0"/>
                        </a:rPr>
                        <a:t>258 (68%)</a:t>
                      </a:r>
                    </a:p>
                  </a:txBody>
                  <a:tcPr marT="28800" marB="28800"/>
                </a:tc>
                <a:extLst>
                  <a:ext uri="{0D108BD9-81ED-4DB2-BD59-A6C34878D82A}">
                    <a16:rowId xmlns:a16="http://schemas.microsoft.com/office/drawing/2014/main" val="1592606644"/>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TEAE leading to discontinuation</a:t>
                      </a:r>
                    </a:p>
                  </a:txBody>
                  <a:tcPr marT="28800" marB="28800"/>
                </a:tc>
                <a:tc>
                  <a:txBody>
                    <a:bodyPr/>
                    <a:lstStyle/>
                    <a:p>
                      <a:pPr algn="ctr"/>
                      <a:r>
                        <a:rPr lang="en-US" sz="1200" dirty="0">
                          <a:latin typeface="Arial" panose="020B0604020202020204" pitchFamily="34" charset="0"/>
                          <a:cs typeface="Arial" panose="020B0604020202020204" pitchFamily="34" charset="0"/>
                        </a:rPr>
                        <a:t>118 (32%)</a:t>
                      </a:r>
                    </a:p>
                  </a:txBody>
                  <a:tcPr marT="28800" marB="28800"/>
                </a:tc>
                <a:tc>
                  <a:txBody>
                    <a:bodyPr/>
                    <a:lstStyle/>
                    <a:p>
                      <a:pPr algn="ctr"/>
                      <a:r>
                        <a:rPr lang="en-US" sz="1200" dirty="0">
                          <a:latin typeface="Arial" panose="020B0604020202020204" pitchFamily="34" charset="0"/>
                          <a:cs typeface="Arial" panose="020B0604020202020204" pitchFamily="34" charset="0"/>
                        </a:rPr>
                        <a:t>112 (30%)</a:t>
                      </a:r>
                    </a:p>
                  </a:txBody>
                  <a:tcPr marT="28800" marB="28800"/>
                </a:tc>
                <a:extLst>
                  <a:ext uri="{0D108BD9-81ED-4DB2-BD59-A6C34878D82A}">
                    <a16:rowId xmlns:a16="http://schemas.microsoft.com/office/drawing/2014/main" val="2011884057"/>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treatment-related TEAE leading to discontinuation</a:t>
                      </a:r>
                    </a:p>
                  </a:txBody>
                  <a:tcPr marT="28800" marB="28800"/>
                </a:tc>
                <a:tc>
                  <a:txBody>
                    <a:bodyPr/>
                    <a:lstStyle/>
                    <a:p>
                      <a:pPr algn="ctr"/>
                      <a:r>
                        <a:rPr lang="en-US" sz="1200" dirty="0">
                          <a:latin typeface="Arial" panose="020B0604020202020204" pitchFamily="34" charset="0"/>
                          <a:cs typeface="Arial" panose="020B0604020202020204" pitchFamily="34" charset="0"/>
                        </a:rPr>
                        <a:t>94 (25%)</a:t>
                      </a:r>
                    </a:p>
                  </a:txBody>
                  <a:tcPr marT="28800" marB="28800"/>
                </a:tc>
                <a:tc>
                  <a:txBody>
                    <a:bodyPr/>
                    <a:lstStyle/>
                    <a:p>
                      <a:pPr algn="ctr"/>
                      <a:r>
                        <a:rPr lang="en-US" sz="1200" dirty="0">
                          <a:latin typeface="Arial" panose="020B0604020202020204" pitchFamily="34" charset="0"/>
                          <a:cs typeface="Arial" panose="020B0604020202020204" pitchFamily="34" charset="0"/>
                        </a:rPr>
                        <a:t>88 (23%)</a:t>
                      </a:r>
                    </a:p>
                  </a:txBody>
                  <a:tcPr marT="28800" marB="28800"/>
                </a:tc>
                <a:extLst>
                  <a:ext uri="{0D108BD9-81ED-4DB2-BD59-A6C34878D82A}">
                    <a16:rowId xmlns:a16="http://schemas.microsoft.com/office/drawing/2014/main" val="1733576921"/>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TEAE leading to dose reduction</a:t>
                      </a:r>
                    </a:p>
                  </a:txBody>
                  <a:tcPr marT="28800" marB="28800"/>
                </a:tc>
                <a:tc>
                  <a:txBody>
                    <a:bodyPr/>
                    <a:lstStyle/>
                    <a:p>
                      <a:pPr algn="ctr"/>
                      <a:r>
                        <a:rPr lang="en-US" sz="1200" dirty="0">
                          <a:latin typeface="Arial" panose="020B0604020202020204" pitchFamily="34" charset="0"/>
                          <a:cs typeface="Arial" panose="020B0604020202020204" pitchFamily="34" charset="0"/>
                        </a:rPr>
                        <a:t>208 (56%)</a:t>
                      </a:r>
                    </a:p>
                  </a:txBody>
                  <a:tcPr marT="28800" marB="28800"/>
                </a:tc>
                <a:tc>
                  <a:txBody>
                    <a:bodyPr/>
                    <a:lstStyle/>
                    <a:p>
                      <a:pPr algn="ctr"/>
                      <a:r>
                        <a:rPr lang="en-US" sz="1200" dirty="0">
                          <a:latin typeface="Arial" panose="020B0604020202020204" pitchFamily="34" charset="0"/>
                          <a:cs typeface="Arial" panose="020B0604020202020204" pitchFamily="34" charset="0"/>
                        </a:rPr>
                        <a:t>190 (50%)</a:t>
                      </a:r>
                    </a:p>
                  </a:txBody>
                  <a:tcPr marT="28800" marB="28800"/>
                </a:tc>
                <a:extLst>
                  <a:ext uri="{0D108BD9-81ED-4DB2-BD59-A6C34878D82A}">
                    <a16:rowId xmlns:a16="http://schemas.microsoft.com/office/drawing/2014/main" val="1002177410"/>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treatment-related TEAE leading to dose reduction</a:t>
                      </a:r>
                    </a:p>
                  </a:txBody>
                  <a:tcPr marT="28800" marB="28800"/>
                </a:tc>
                <a:tc>
                  <a:txBody>
                    <a:bodyPr/>
                    <a:lstStyle/>
                    <a:p>
                      <a:pPr algn="ctr"/>
                      <a:r>
                        <a:rPr lang="en-US" sz="1200" dirty="0">
                          <a:latin typeface="Arial" panose="020B0604020202020204" pitchFamily="34" charset="0"/>
                          <a:cs typeface="Arial" panose="020B0604020202020204" pitchFamily="34" charset="0"/>
                        </a:rPr>
                        <a:t>198 (54%)</a:t>
                      </a:r>
                    </a:p>
                  </a:txBody>
                  <a:tcPr marT="28800" marB="28800"/>
                </a:tc>
                <a:tc>
                  <a:txBody>
                    <a:bodyPr/>
                    <a:lstStyle/>
                    <a:p>
                      <a:pPr algn="ctr"/>
                      <a:r>
                        <a:rPr lang="en-US" sz="1200" dirty="0">
                          <a:latin typeface="Arial" panose="020B0604020202020204" pitchFamily="34" charset="0"/>
                          <a:cs typeface="Arial" panose="020B0604020202020204" pitchFamily="34" charset="0"/>
                        </a:rPr>
                        <a:t>184 (49%)</a:t>
                      </a:r>
                    </a:p>
                  </a:txBody>
                  <a:tcPr marT="28800" marB="28800"/>
                </a:tc>
                <a:extLst>
                  <a:ext uri="{0D108BD9-81ED-4DB2-BD59-A6C34878D82A}">
                    <a16:rowId xmlns:a16="http://schemas.microsoft.com/office/drawing/2014/main" val="3892019049"/>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serious TEAEs</a:t>
                      </a:r>
                    </a:p>
                  </a:txBody>
                  <a:tcPr marT="28800" marB="28800"/>
                </a:tc>
                <a:tc>
                  <a:txBody>
                    <a:bodyPr/>
                    <a:lstStyle/>
                    <a:p>
                      <a:pPr algn="ctr"/>
                      <a:r>
                        <a:rPr lang="en-US" sz="1200" dirty="0">
                          <a:latin typeface="Arial" panose="020B0604020202020204" pitchFamily="34" charset="0"/>
                          <a:cs typeface="Arial" panose="020B0604020202020204" pitchFamily="34" charset="0"/>
                        </a:rPr>
                        <a:t>201 (54%)</a:t>
                      </a:r>
                    </a:p>
                  </a:txBody>
                  <a:tcPr marT="28800" marB="28800"/>
                </a:tc>
                <a:tc>
                  <a:txBody>
                    <a:bodyPr/>
                    <a:lstStyle/>
                    <a:p>
                      <a:pPr algn="ctr"/>
                      <a:r>
                        <a:rPr lang="en-US" sz="1200" dirty="0">
                          <a:latin typeface="Arial" panose="020B0604020202020204" pitchFamily="34" charset="0"/>
                          <a:cs typeface="Arial" panose="020B0604020202020204" pitchFamily="34" charset="0"/>
                        </a:rPr>
                        <a:t>195 (52%)</a:t>
                      </a:r>
                    </a:p>
                  </a:txBody>
                  <a:tcPr marT="28800" marB="28800"/>
                </a:tc>
                <a:extLst>
                  <a:ext uri="{0D108BD9-81ED-4DB2-BD59-A6C34878D82A}">
                    <a16:rowId xmlns:a16="http://schemas.microsoft.com/office/drawing/2014/main" val="773443737"/>
                  </a:ext>
                </a:extLst>
              </a:tr>
              <a:tr h="169130">
                <a:tc>
                  <a:txBody>
                    <a:bodyPr/>
                    <a:lstStyle/>
                    <a:p>
                      <a:pPr marL="0" indent="177800">
                        <a:tabLst/>
                      </a:pPr>
                      <a:r>
                        <a:rPr lang="en-US" sz="1200" dirty="0">
                          <a:latin typeface="Arial" panose="020B0604020202020204" pitchFamily="34" charset="0"/>
                          <a:cs typeface="Arial" panose="020B0604020202020204" pitchFamily="34" charset="0"/>
                        </a:rPr>
                        <a:t>Any treatment-related serious TEAEs</a:t>
                      </a:r>
                    </a:p>
                  </a:txBody>
                  <a:tcPr marT="28800" marB="28800"/>
                </a:tc>
                <a:tc>
                  <a:txBody>
                    <a:bodyPr/>
                    <a:lstStyle/>
                    <a:p>
                      <a:pPr algn="ctr"/>
                      <a:r>
                        <a:rPr lang="en-US" sz="1200" dirty="0">
                          <a:latin typeface="Arial" panose="020B0604020202020204" pitchFamily="34" charset="0"/>
                          <a:cs typeface="Arial" panose="020B0604020202020204" pitchFamily="34" charset="0"/>
                        </a:rPr>
                        <a:t>98 (27%)</a:t>
                      </a:r>
                    </a:p>
                  </a:txBody>
                  <a:tcPr marT="28800" marB="28800"/>
                </a:tc>
                <a:tc>
                  <a:txBody>
                    <a:bodyPr/>
                    <a:lstStyle/>
                    <a:p>
                      <a:pPr algn="ctr"/>
                      <a:r>
                        <a:rPr lang="en-US" sz="1200" dirty="0">
                          <a:latin typeface="Arial" panose="020B0604020202020204" pitchFamily="34" charset="0"/>
                          <a:cs typeface="Arial" panose="020B0604020202020204" pitchFamily="34" charset="0"/>
                        </a:rPr>
                        <a:t>72 (19%)</a:t>
                      </a:r>
                    </a:p>
                  </a:txBody>
                  <a:tcPr marT="28800" marB="28800"/>
                </a:tc>
                <a:extLst>
                  <a:ext uri="{0D108BD9-81ED-4DB2-BD59-A6C34878D82A}">
                    <a16:rowId xmlns:a16="http://schemas.microsoft.com/office/drawing/2014/main" val="1439749029"/>
                  </a:ext>
                </a:extLst>
              </a:tr>
              <a:tr h="169130">
                <a:tc>
                  <a:txBody>
                    <a:bodyPr/>
                    <a:lstStyle/>
                    <a:p>
                      <a:pPr marL="0" indent="177800">
                        <a:tabLst/>
                      </a:pPr>
                      <a:r>
                        <a:rPr lang="en-US" sz="1200" dirty="0">
                          <a:latin typeface="Arial" panose="020B0604020202020204" pitchFamily="34" charset="0"/>
                          <a:cs typeface="Arial" panose="020B0604020202020204" pitchFamily="34" charset="0"/>
                        </a:rPr>
                        <a:t>TEAEs leading to death</a:t>
                      </a:r>
                    </a:p>
                  </a:txBody>
                  <a:tcPr marT="28800" marB="28800"/>
                </a:tc>
                <a:tc>
                  <a:txBody>
                    <a:bodyPr/>
                    <a:lstStyle/>
                    <a:p>
                      <a:pPr algn="ctr"/>
                      <a:r>
                        <a:rPr lang="en-US" sz="1200" dirty="0">
                          <a:latin typeface="Arial" panose="020B0604020202020204" pitchFamily="34" charset="0"/>
                          <a:cs typeface="Arial" panose="020B0604020202020204" pitchFamily="34" charset="0"/>
                        </a:rPr>
                        <a:t>22 (6%)</a:t>
                      </a:r>
                    </a:p>
                  </a:txBody>
                  <a:tcPr marT="28800" marB="28800"/>
                </a:tc>
                <a:tc>
                  <a:txBody>
                    <a:bodyPr/>
                    <a:lstStyle/>
                    <a:p>
                      <a:pPr algn="ctr"/>
                      <a:r>
                        <a:rPr lang="en-US" sz="1200" dirty="0">
                          <a:latin typeface="Arial" panose="020B0604020202020204" pitchFamily="34" charset="0"/>
                          <a:cs typeface="Arial" panose="020B0604020202020204" pitchFamily="34" charset="0"/>
                        </a:rPr>
                        <a:t>23 (6%)</a:t>
                      </a:r>
                    </a:p>
                  </a:txBody>
                  <a:tcPr marT="28800" marB="28800"/>
                </a:tc>
                <a:extLst>
                  <a:ext uri="{0D108BD9-81ED-4DB2-BD59-A6C34878D82A}">
                    <a16:rowId xmlns:a16="http://schemas.microsoft.com/office/drawing/2014/main" val="980827576"/>
                  </a:ext>
                </a:extLst>
              </a:tr>
              <a:tr h="169130">
                <a:tc>
                  <a:txBody>
                    <a:bodyPr/>
                    <a:lstStyle/>
                    <a:p>
                      <a:pPr marL="0" indent="177800">
                        <a:tabLst/>
                      </a:pPr>
                      <a:r>
                        <a:rPr lang="en-US" sz="1200" dirty="0">
                          <a:latin typeface="Arial" panose="020B0604020202020204" pitchFamily="34" charset="0"/>
                          <a:cs typeface="Arial" panose="020B0604020202020204" pitchFamily="34" charset="0"/>
                        </a:rPr>
                        <a:t>Treatment-related TEAEs leading to death</a:t>
                      </a:r>
                    </a:p>
                  </a:txBody>
                  <a:tcPr marT="28800" marB="28800"/>
                </a:tc>
                <a:tc>
                  <a:txBody>
                    <a:bodyPr/>
                    <a:lstStyle/>
                    <a:p>
                      <a:pPr algn="ctr"/>
                      <a:r>
                        <a:rPr lang="en-US" sz="1200" dirty="0">
                          <a:latin typeface="Arial" panose="020B0604020202020204" pitchFamily="34" charset="0"/>
                          <a:cs typeface="Arial" panose="020B0604020202020204" pitchFamily="34" charset="0"/>
                        </a:rPr>
                        <a:t>6 (2%)</a:t>
                      </a:r>
                    </a:p>
                  </a:txBody>
                  <a:tcPr marT="28800" marB="28800"/>
                </a:tc>
                <a:tc>
                  <a:txBody>
                    <a:bodyPr/>
                    <a:lstStyle/>
                    <a:p>
                      <a:pPr algn="ctr"/>
                      <a:r>
                        <a:rPr lang="en-US" sz="1200" dirty="0">
                          <a:latin typeface="Arial" panose="020B0604020202020204" pitchFamily="34" charset="0"/>
                          <a:cs typeface="Arial" panose="020B0604020202020204" pitchFamily="34" charset="0"/>
                        </a:rPr>
                        <a:t>8 (2%)</a:t>
                      </a:r>
                    </a:p>
                  </a:txBody>
                  <a:tcPr marT="28800" marB="28800"/>
                </a:tc>
                <a:extLst>
                  <a:ext uri="{0D108BD9-81ED-4DB2-BD59-A6C34878D82A}">
                    <a16:rowId xmlns:a16="http://schemas.microsoft.com/office/drawing/2014/main" val="2229535083"/>
                  </a:ext>
                </a:extLst>
              </a:tr>
            </a:tbl>
          </a:graphicData>
        </a:graphic>
      </p:graphicFrame>
      <p:sp>
        <p:nvSpPr>
          <p:cNvPr id="2" name="Title 1">
            <a:extLst>
              <a:ext uri="{FF2B5EF4-FFF2-40B4-BE49-F238E27FC236}">
                <a16:creationId xmlns:a16="http://schemas.microsoft.com/office/drawing/2014/main" id="{159F854B-33C2-CC5D-9048-9D6B9ED6B155}"/>
              </a:ext>
            </a:extLst>
          </p:cNvPr>
          <p:cNvSpPr>
            <a:spLocks noGrp="1"/>
          </p:cNvSpPr>
          <p:nvPr>
            <p:ph type="title"/>
          </p:nvPr>
        </p:nvSpPr>
        <p:spPr>
          <a:xfrm>
            <a:off x="619201" y="259200"/>
            <a:ext cx="10963199" cy="864000"/>
          </a:xfrm>
        </p:spPr>
        <p:txBody>
          <a:bodyPr/>
          <a:lstStyle/>
          <a:p>
            <a:r>
              <a:rPr lang="en-GB" dirty="0"/>
              <a:t>Napoli-3: overall summary of adverse events</a:t>
            </a:r>
          </a:p>
        </p:txBody>
      </p:sp>
      <p:sp>
        <p:nvSpPr>
          <p:cNvPr id="3" name="Content Placeholder 2">
            <a:extLst>
              <a:ext uri="{FF2B5EF4-FFF2-40B4-BE49-F238E27FC236}">
                <a16:creationId xmlns:a16="http://schemas.microsoft.com/office/drawing/2014/main" id="{614A6615-27B4-1040-686E-8C27F1856BFC}"/>
              </a:ext>
            </a:extLst>
          </p:cNvPr>
          <p:cNvSpPr>
            <a:spLocks noGrp="1"/>
          </p:cNvSpPr>
          <p:nvPr>
            <p:ph sz="quarter" idx="15"/>
          </p:nvPr>
        </p:nvSpPr>
        <p:spPr/>
        <p:txBody>
          <a:bodyPr anchor="b" anchorCtr="0"/>
          <a:lstStyle/>
          <a:p>
            <a:r>
              <a:rPr lang="en-GB" altLang="en-US" dirty="0">
                <a:solidFill>
                  <a:schemeClr val="tx2"/>
                </a:solidFill>
              </a:rPr>
              <a:t>GEM, gemcitabine;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 TEAE, treatment emergent adverse events</a:t>
            </a:r>
          </a:p>
          <a:p>
            <a:r>
              <a:rPr lang="en-GB" sz="1200" dirty="0" err="1">
                <a:solidFill>
                  <a:schemeClr val="tx2"/>
                </a:solidFill>
              </a:rPr>
              <a:t>Wainberg</a:t>
            </a:r>
            <a:r>
              <a:rPr lang="en-GB" sz="1200" dirty="0">
                <a:solidFill>
                  <a:schemeClr val="tx2"/>
                </a:solidFill>
              </a:rPr>
              <a:t> Z, et al. Lancet. 2023;402:1272-81</a:t>
            </a:r>
            <a:endParaRPr lang="en-US" sz="1200" dirty="0">
              <a:solidFill>
                <a:schemeClr val="tx2"/>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0015D2A-76BC-2C8B-9E05-7E60DA0AB6D1}"/>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Tree>
    <p:extLst>
      <p:ext uri="{BB962C8B-B14F-4D97-AF65-F5344CB8AC3E}">
        <p14:creationId xmlns:p14="http://schemas.microsoft.com/office/powerpoint/2010/main" val="13278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D8B9CC2-E663-2780-9969-A80DA38B43E9}"/>
              </a:ext>
            </a:extLst>
          </p:cNvPr>
          <p:cNvSpPr>
            <a:spLocks noGrp="1"/>
          </p:cNvSpPr>
          <p:nvPr>
            <p:ph sz="quarter" idx="12"/>
          </p:nvPr>
        </p:nvSpPr>
        <p:spPr>
          <a:xfrm>
            <a:off x="620713" y="908720"/>
            <a:ext cx="10963275" cy="5040560"/>
          </a:xfrm>
        </p:spPr>
        <p:txBody>
          <a:bodyPr/>
          <a:lstStyle/>
          <a:p>
            <a:r>
              <a:rPr lang="en-US" dirty="0"/>
              <a:t>More hematologic toxicity observed with GEM + </a:t>
            </a:r>
            <a:r>
              <a:rPr lang="en-US" dirty="0" err="1"/>
              <a:t>NabP</a:t>
            </a:r>
            <a:r>
              <a:rPr lang="en-US" dirty="0"/>
              <a:t> </a:t>
            </a:r>
          </a:p>
          <a:p>
            <a:r>
              <a:rPr lang="en-US" dirty="0"/>
              <a:t>More </a:t>
            </a:r>
            <a:r>
              <a:rPr lang="en-US" dirty="0" err="1"/>
              <a:t>diarrhoea</a:t>
            </a:r>
            <a:r>
              <a:rPr lang="en-US" dirty="0"/>
              <a:t>, nausea, and vomiting observed with NALIRIFOX</a:t>
            </a:r>
          </a:p>
        </p:txBody>
      </p:sp>
      <p:sp>
        <p:nvSpPr>
          <p:cNvPr id="2" name="Title 1"/>
          <p:cNvSpPr>
            <a:spLocks noGrp="1"/>
          </p:cNvSpPr>
          <p:nvPr>
            <p:ph type="title"/>
          </p:nvPr>
        </p:nvSpPr>
        <p:spPr>
          <a:xfrm>
            <a:off x="619201" y="259200"/>
            <a:ext cx="10963199" cy="864000"/>
          </a:xfrm>
        </p:spPr>
        <p:txBody>
          <a:bodyPr>
            <a:normAutofit/>
          </a:bodyPr>
          <a:lstStyle/>
          <a:p>
            <a:r>
              <a:rPr lang="en-US" dirty="0">
                <a:latin typeface="Arial"/>
                <a:cs typeface="Arial"/>
              </a:rPr>
              <a:t>NAPOLI-3: overview of TEAE</a:t>
            </a:r>
            <a:r>
              <a:rPr lang="en-US" cap="none" dirty="0">
                <a:latin typeface="Arial"/>
                <a:cs typeface="Arial"/>
              </a:rPr>
              <a:t>s</a:t>
            </a:r>
            <a:r>
              <a:rPr lang="en-US" dirty="0">
                <a:latin typeface="Arial"/>
                <a:cs typeface="Arial"/>
              </a:rPr>
              <a:t> in safety population</a:t>
            </a:r>
          </a:p>
        </p:txBody>
      </p:sp>
      <p:sp>
        <p:nvSpPr>
          <p:cNvPr id="4" name="Slide Number Placeholder 3">
            <a:extLst>
              <a:ext uri="{FF2B5EF4-FFF2-40B4-BE49-F238E27FC236}">
                <a16:creationId xmlns:a16="http://schemas.microsoft.com/office/drawing/2014/main" id="{9C4059F4-7814-9F71-C806-AEBCD349B2D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28</a:t>
            </a:fld>
            <a:endParaRPr lang="en-GB" dirty="0"/>
          </a:p>
        </p:txBody>
      </p:sp>
      <p:sp>
        <p:nvSpPr>
          <p:cNvPr id="7" name="Content Placeholder 6">
            <a:extLst>
              <a:ext uri="{FF2B5EF4-FFF2-40B4-BE49-F238E27FC236}">
                <a16:creationId xmlns:a16="http://schemas.microsoft.com/office/drawing/2014/main" id="{3CB69D9F-807F-B9C1-FB30-01534DFEE675}"/>
              </a:ext>
            </a:extLst>
          </p:cNvPr>
          <p:cNvSpPr>
            <a:spLocks noGrp="1"/>
          </p:cNvSpPr>
          <p:nvPr>
            <p:ph sz="quarter" idx="15"/>
          </p:nvPr>
        </p:nvSpPr>
        <p:spPr>
          <a:xfrm>
            <a:off x="620183" y="6356351"/>
            <a:ext cx="10180339" cy="365125"/>
          </a:xfrm>
        </p:spPr>
        <p:txBody>
          <a:bodyPr anchor="b" anchorCtr="0"/>
          <a:lstStyle/>
          <a:p>
            <a:r>
              <a:rPr lang="en-GB" dirty="0"/>
              <a:t>Data are median (range; IQR) or n (%)</a:t>
            </a:r>
          </a:p>
          <a:p>
            <a:r>
              <a:rPr lang="en-GB" dirty="0"/>
              <a:t>GEM, gemcitabine; </a:t>
            </a:r>
            <a:r>
              <a:rPr lang="en-GB" altLang="en-US" dirty="0" err="1"/>
              <a:t>NabP</a:t>
            </a:r>
            <a:r>
              <a:rPr lang="en-GB" altLang="en-US" dirty="0"/>
              <a:t>, </a:t>
            </a:r>
            <a:r>
              <a:rPr lang="en-GB" dirty="0"/>
              <a:t>nanoparticle albumin-bound paclitaxel; </a:t>
            </a:r>
            <a:r>
              <a:rPr lang="en-GB" dirty="0" err="1"/>
              <a:t>Nal</a:t>
            </a:r>
            <a:r>
              <a:rPr lang="en-GB" dirty="0"/>
              <a:t>-IRI, </a:t>
            </a:r>
            <a:r>
              <a:rPr lang="en-GB" dirty="0" err="1"/>
              <a:t>nanoliposomal</a:t>
            </a:r>
            <a:r>
              <a:rPr lang="en-GB" dirty="0"/>
              <a:t> irinotecan; NALIRIFOX; </a:t>
            </a:r>
            <a:r>
              <a:rPr lang="en-GB" dirty="0" err="1"/>
              <a:t>Nal</a:t>
            </a:r>
            <a:r>
              <a:rPr lang="en-GB" dirty="0"/>
              <a:t>-IRI, fluorouracil/folinic acid </a:t>
            </a:r>
            <a:br>
              <a:rPr lang="en-GB" dirty="0"/>
            </a:br>
            <a:r>
              <a:rPr lang="en-GB" dirty="0"/>
              <a:t>(leucovorin calcium), and oxaliplatin; TEAE, treatment-emergent adverse event</a:t>
            </a:r>
          </a:p>
          <a:p>
            <a:r>
              <a:rPr lang="en-GB" dirty="0"/>
              <a:t>Wainberg Z, et al. Lancet. 2023;402:1272-81</a:t>
            </a:r>
          </a:p>
        </p:txBody>
      </p:sp>
      <p:graphicFrame>
        <p:nvGraphicFramePr>
          <p:cNvPr id="15" name="Content Placeholder 9">
            <a:extLst>
              <a:ext uri="{FF2B5EF4-FFF2-40B4-BE49-F238E27FC236}">
                <a16:creationId xmlns:a16="http://schemas.microsoft.com/office/drawing/2014/main" id="{74FA3B54-9BF6-6073-22E4-C6D7C2CC74AD}"/>
              </a:ext>
            </a:extLst>
          </p:cNvPr>
          <p:cNvGraphicFramePr>
            <a:graphicFrameLocks/>
          </p:cNvGraphicFramePr>
          <p:nvPr>
            <p:extLst>
              <p:ext uri="{D42A27DB-BD31-4B8C-83A1-F6EECF244321}">
                <p14:modId xmlns:p14="http://schemas.microsoft.com/office/powerpoint/2010/main" val="2838900278"/>
              </p:ext>
            </p:extLst>
          </p:nvPr>
        </p:nvGraphicFramePr>
        <p:xfrm>
          <a:off x="619201" y="1844824"/>
          <a:ext cx="8285188" cy="3942480"/>
        </p:xfrm>
        <a:graphic>
          <a:graphicData uri="http://schemas.openxmlformats.org/drawingml/2006/table">
            <a:tbl>
              <a:tblPr firstRow="1" bandRow="1">
                <a:tableStyleId>{5C22544A-7EE6-4342-B048-85BDC9FD1C3A}</a:tableStyleId>
              </a:tblPr>
              <a:tblGrid>
                <a:gridCol w="4902438">
                  <a:extLst>
                    <a:ext uri="{9D8B030D-6E8A-4147-A177-3AD203B41FA5}">
                      <a16:colId xmlns:a16="http://schemas.microsoft.com/office/drawing/2014/main" val="2353481474"/>
                    </a:ext>
                  </a:extLst>
                </a:gridCol>
                <a:gridCol w="1691375">
                  <a:extLst>
                    <a:ext uri="{9D8B030D-6E8A-4147-A177-3AD203B41FA5}">
                      <a16:colId xmlns:a16="http://schemas.microsoft.com/office/drawing/2014/main" val="2971415107"/>
                    </a:ext>
                  </a:extLst>
                </a:gridCol>
                <a:gridCol w="1691375">
                  <a:extLst>
                    <a:ext uri="{9D8B030D-6E8A-4147-A177-3AD203B41FA5}">
                      <a16:colId xmlns:a16="http://schemas.microsoft.com/office/drawing/2014/main" val="1867856252"/>
                    </a:ext>
                  </a:extLst>
                </a:gridCol>
              </a:tblGrid>
              <a:tr h="293431">
                <a:tc>
                  <a:txBody>
                    <a:bodyPr/>
                    <a:lstStyle/>
                    <a:p>
                      <a:r>
                        <a:rPr lang="en-GB" sz="1400" b="1" baseline="0" noProof="0" dirty="0">
                          <a:solidFill>
                            <a:schemeClr val="tx1"/>
                          </a:solidFill>
                          <a:latin typeface="Arial" panose="020B0604020202020204" pitchFamily="34" charset="0"/>
                          <a:cs typeface="Arial" panose="020B0604020202020204" pitchFamily="34" charset="0"/>
                        </a:rPr>
                        <a:t>TEAEs of grade 3-4 occurring in ≥5% of patients in either treatment arm</a:t>
                      </a:r>
                    </a:p>
                  </a:txBody>
                  <a:tcPr>
                    <a:solidFill>
                      <a:schemeClr val="bg1"/>
                    </a:solidFill>
                  </a:tcPr>
                </a:tc>
                <a:tc>
                  <a:txBody>
                    <a:bodyPr/>
                    <a:lstStyle/>
                    <a:p>
                      <a:pPr algn="ctr"/>
                      <a:r>
                        <a:rPr lang="en-GB" sz="1400" noProof="0" dirty="0">
                          <a:latin typeface="Arial" panose="020B0604020202020204" pitchFamily="34" charset="0"/>
                          <a:cs typeface="Arial" panose="020B0604020202020204" pitchFamily="34" charset="0"/>
                        </a:rPr>
                        <a:t>NALIRIFOX</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(N=370)</a:t>
                      </a:r>
                    </a:p>
                  </a:txBody>
                  <a:tcPr>
                    <a:solidFill>
                      <a:schemeClr val="tx2"/>
                    </a:solidFill>
                  </a:tcPr>
                </a:tc>
                <a:tc>
                  <a:txBody>
                    <a:bodyPr/>
                    <a:lstStyle/>
                    <a:p>
                      <a:pPr algn="ctr"/>
                      <a:r>
                        <a:rPr lang="en-GB" sz="1400" noProof="0" dirty="0">
                          <a:latin typeface="Arial" panose="020B0604020202020204" pitchFamily="34" charset="0"/>
                          <a:cs typeface="Arial" panose="020B0604020202020204" pitchFamily="34" charset="0"/>
                        </a:rPr>
                        <a:t>GEM + </a:t>
                      </a:r>
                      <a:r>
                        <a:rPr lang="en-GB" sz="1400" noProof="0" dirty="0" err="1">
                          <a:latin typeface="Arial" panose="020B0604020202020204" pitchFamily="34" charset="0"/>
                          <a:cs typeface="Arial" panose="020B0604020202020204" pitchFamily="34" charset="0"/>
                        </a:rPr>
                        <a:t>NabP</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(N=379) </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814686"/>
                  </a:ext>
                </a:extLst>
              </a:tr>
              <a:tr h="173569">
                <a:tc>
                  <a:txBody>
                    <a:bodyPr/>
                    <a:lstStyle/>
                    <a:p>
                      <a:r>
                        <a:rPr lang="en-GB" sz="1400" b="0" noProof="0" dirty="0">
                          <a:latin typeface="Arial" panose="020B0604020202020204" pitchFamily="34" charset="0"/>
                          <a:cs typeface="Arial" panose="020B0604020202020204" pitchFamily="34" charset="0"/>
                        </a:rPr>
                        <a:t>Diarrhoea</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75 (20%)</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17 (5%)</a:t>
                      </a:r>
                    </a:p>
                  </a:txBody>
                  <a:tcPr marT="36000" marB="36000"/>
                </a:tc>
                <a:extLst>
                  <a:ext uri="{0D108BD9-81ED-4DB2-BD59-A6C34878D82A}">
                    <a16:rowId xmlns:a16="http://schemas.microsoft.com/office/drawing/2014/main" val="864945063"/>
                  </a:ext>
                </a:extLst>
              </a:tr>
              <a:tr h="173569">
                <a:tc>
                  <a:txBody>
                    <a:bodyPr/>
                    <a:lstStyle/>
                    <a:p>
                      <a:r>
                        <a:rPr lang="en-GB" sz="1400" b="0" noProof="0" dirty="0">
                          <a:latin typeface="Arial" panose="020B0604020202020204" pitchFamily="34" charset="0"/>
                          <a:cs typeface="Arial" panose="020B0604020202020204" pitchFamily="34" charset="0"/>
                        </a:rPr>
                        <a:t>Nausea</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44 (12%)</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10 (3%)</a:t>
                      </a:r>
                    </a:p>
                  </a:txBody>
                  <a:tcPr marT="36000" marB="36000"/>
                </a:tc>
                <a:extLst>
                  <a:ext uri="{0D108BD9-81ED-4DB2-BD59-A6C34878D82A}">
                    <a16:rowId xmlns:a16="http://schemas.microsoft.com/office/drawing/2014/main" val="2332328091"/>
                  </a:ext>
                </a:extLst>
              </a:tr>
              <a:tr h="173569">
                <a:tc>
                  <a:txBody>
                    <a:bodyPr/>
                    <a:lstStyle/>
                    <a:p>
                      <a:r>
                        <a:rPr lang="en-GB" sz="1400" b="0" noProof="0" dirty="0">
                          <a:latin typeface="Arial" panose="020B0604020202020204" pitchFamily="34" charset="0"/>
                          <a:cs typeface="Arial" panose="020B0604020202020204" pitchFamily="34" charset="0"/>
                        </a:rPr>
                        <a:t>Vomiting</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26 (7%)</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 (2%)</a:t>
                      </a:r>
                    </a:p>
                  </a:txBody>
                  <a:tcPr marT="36000" marB="36000"/>
                </a:tc>
                <a:extLst>
                  <a:ext uri="{0D108BD9-81ED-4DB2-BD59-A6C34878D82A}">
                    <a16:rowId xmlns:a16="http://schemas.microsoft.com/office/drawing/2014/main" val="299876444"/>
                  </a:ext>
                </a:extLst>
              </a:tr>
              <a:tr h="173569">
                <a:tc>
                  <a:txBody>
                    <a:bodyPr/>
                    <a:lstStyle/>
                    <a:p>
                      <a:r>
                        <a:rPr lang="en-GB" sz="1400" b="0" noProof="0" dirty="0">
                          <a:latin typeface="Arial" panose="020B0604020202020204" pitchFamily="34" charset="0"/>
                          <a:cs typeface="Arial" panose="020B0604020202020204" pitchFamily="34" charset="0"/>
                        </a:rPr>
                        <a:t>Decreased appetite</a:t>
                      </a:r>
                      <a:endParaRPr lang="en-GB" sz="1400" b="0" baseline="3000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32 (9%)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10 (3%)</a:t>
                      </a:r>
                    </a:p>
                  </a:txBody>
                  <a:tcPr marT="36000" marB="36000"/>
                </a:tc>
                <a:extLst>
                  <a:ext uri="{0D108BD9-81ED-4DB2-BD59-A6C34878D82A}">
                    <a16:rowId xmlns:a16="http://schemas.microsoft.com/office/drawing/2014/main" val="1201495549"/>
                  </a:ext>
                </a:extLst>
              </a:tr>
              <a:tr h="173569">
                <a:tc>
                  <a:txBody>
                    <a:bodyPr/>
                    <a:lstStyle/>
                    <a:p>
                      <a:r>
                        <a:rPr lang="en-GB" sz="1400" b="0" baseline="0" noProof="0" dirty="0">
                          <a:latin typeface="Arial" panose="020B0604020202020204" pitchFamily="34" charset="0"/>
                          <a:cs typeface="Arial" panose="020B0604020202020204" pitchFamily="34" charset="0"/>
                        </a:rPr>
                        <a:t>Hypokalaemia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56 (15%)</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15 (4%)</a:t>
                      </a:r>
                    </a:p>
                  </a:txBody>
                  <a:tcPr marT="36000" marB="36000"/>
                </a:tc>
                <a:extLst>
                  <a:ext uri="{0D108BD9-81ED-4DB2-BD59-A6C34878D82A}">
                    <a16:rowId xmlns:a16="http://schemas.microsoft.com/office/drawing/2014/main" val="2520075187"/>
                  </a:ext>
                </a:extLst>
              </a:tr>
              <a:tr h="173569">
                <a:tc>
                  <a:txBody>
                    <a:bodyPr/>
                    <a:lstStyle/>
                    <a:p>
                      <a:r>
                        <a:rPr lang="en-GB" sz="1400" b="0" baseline="0" noProof="0" dirty="0">
                          <a:latin typeface="Arial" panose="020B0604020202020204" pitchFamily="34" charset="0"/>
                          <a:cs typeface="Arial" panose="020B0604020202020204" pitchFamily="34" charset="0"/>
                        </a:rPr>
                        <a:t>Fatigue</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23 (6%)</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20 (5%)</a:t>
                      </a:r>
                    </a:p>
                  </a:txBody>
                  <a:tcPr marT="36000" marB="36000"/>
                </a:tc>
                <a:extLst>
                  <a:ext uri="{0D108BD9-81ED-4DB2-BD59-A6C34878D82A}">
                    <a16:rowId xmlns:a16="http://schemas.microsoft.com/office/drawing/2014/main" val="1326433051"/>
                  </a:ext>
                </a:extLst>
              </a:tr>
              <a:tr h="173569">
                <a:tc>
                  <a:txBody>
                    <a:bodyPr/>
                    <a:lstStyle/>
                    <a:p>
                      <a:r>
                        <a:rPr lang="en-GB" sz="1400" b="0" baseline="0" noProof="0" dirty="0">
                          <a:latin typeface="Arial" panose="020B0604020202020204" pitchFamily="34" charset="0"/>
                          <a:cs typeface="Arial" panose="020B0604020202020204" pitchFamily="34" charset="0"/>
                        </a:rPr>
                        <a:t>Asthenia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33 (9%)</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19 (5%)</a:t>
                      </a:r>
                    </a:p>
                  </a:txBody>
                  <a:tcPr marT="36000" marB="36000"/>
                </a:tc>
                <a:extLst>
                  <a:ext uri="{0D108BD9-81ED-4DB2-BD59-A6C34878D82A}">
                    <a16:rowId xmlns:a16="http://schemas.microsoft.com/office/drawing/2014/main" val="2129626981"/>
                  </a:ext>
                </a:extLst>
              </a:tr>
              <a:tr h="173569">
                <a:tc>
                  <a:txBody>
                    <a:bodyPr/>
                    <a:lstStyle/>
                    <a:p>
                      <a:r>
                        <a:rPr lang="en-GB" sz="1400" b="0" baseline="0" noProof="0" dirty="0">
                          <a:latin typeface="Arial" panose="020B0604020202020204" pitchFamily="34" charset="0"/>
                          <a:cs typeface="Arial" panose="020B0604020202020204" pitchFamily="34" charset="0"/>
                        </a:rPr>
                        <a:t>Neutropenia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52 (14%)</a:t>
                      </a:r>
                    </a:p>
                  </a:txBody>
                  <a:tcPr marT="36000" marB="36000"/>
                </a:tc>
                <a:tc>
                  <a:txBody>
                    <a:bodyPr/>
                    <a:lstStyle/>
                    <a:p>
                      <a:pPr algn="ctr"/>
                      <a:r>
                        <a:rPr lang="en-GB" sz="1400" noProof="0" dirty="0">
                          <a:latin typeface="Arial" panose="020B0604020202020204" pitchFamily="34" charset="0"/>
                          <a:cs typeface="Arial" panose="020B0604020202020204" pitchFamily="34" charset="0"/>
                        </a:rPr>
                        <a:t>93 (25%)</a:t>
                      </a:r>
                    </a:p>
                  </a:txBody>
                  <a:tcPr marT="36000" marB="36000"/>
                </a:tc>
                <a:extLst>
                  <a:ext uri="{0D108BD9-81ED-4DB2-BD59-A6C34878D82A}">
                    <a16:rowId xmlns:a16="http://schemas.microsoft.com/office/drawing/2014/main" val="258864804"/>
                  </a:ext>
                </a:extLst>
              </a:tr>
              <a:tr h="173569">
                <a:tc>
                  <a:txBody>
                    <a:bodyPr/>
                    <a:lstStyle/>
                    <a:p>
                      <a:r>
                        <a:rPr lang="en-GB" sz="1400" b="0" baseline="0" noProof="0" dirty="0">
                          <a:latin typeface="Arial" panose="020B0604020202020204" pitchFamily="34" charset="0"/>
                          <a:cs typeface="Arial" panose="020B0604020202020204" pitchFamily="34" charset="0"/>
                        </a:rPr>
                        <a:t>Neutrophil count decreased</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36 (10%)</a:t>
                      </a:r>
                    </a:p>
                  </a:txBody>
                  <a:tcPr marT="36000" marB="36000"/>
                </a:tc>
                <a:tc>
                  <a:txBody>
                    <a:bodyPr/>
                    <a:lstStyle/>
                    <a:p>
                      <a:pPr algn="ctr"/>
                      <a:r>
                        <a:rPr lang="en-GB" sz="1400" noProof="0" dirty="0">
                          <a:latin typeface="Arial" panose="020B0604020202020204" pitchFamily="34" charset="0"/>
                          <a:cs typeface="Arial" panose="020B0604020202020204" pitchFamily="34" charset="0"/>
                        </a:rPr>
                        <a:t>51 (14%)</a:t>
                      </a:r>
                    </a:p>
                  </a:txBody>
                  <a:tcPr marT="36000" marB="36000"/>
                </a:tc>
                <a:extLst>
                  <a:ext uri="{0D108BD9-81ED-4DB2-BD59-A6C34878D82A}">
                    <a16:rowId xmlns:a16="http://schemas.microsoft.com/office/drawing/2014/main" val="1584967801"/>
                  </a:ext>
                </a:extLst>
              </a:tr>
              <a:tr h="173569">
                <a:tc>
                  <a:txBody>
                    <a:bodyPr/>
                    <a:lstStyle/>
                    <a:p>
                      <a:r>
                        <a:rPr lang="en-GB" sz="1400" b="0" baseline="0" noProof="0" dirty="0">
                          <a:latin typeface="Arial" panose="020B0604020202020204" pitchFamily="34" charset="0"/>
                          <a:cs typeface="Arial" panose="020B0604020202020204" pitchFamily="34" charset="0"/>
                        </a:rPr>
                        <a:t>Anaemia</a:t>
                      </a:r>
                    </a:p>
                  </a:txBody>
                  <a:tcPr marT="36000" marB="36000"/>
                </a:tc>
                <a:tc>
                  <a:txBody>
                    <a:bodyPr/>
                    <a:lstStyle/>
                    <a:p>
                      <a:pPr algn="ctr"/>
                      <a:r>
                        <a:rPr lang="en-GB" sz="1400" noProof="0" dirty="0">
                          <a:latin typeface="Arial" panose="020B0604020202020204" pitchFamily="34" charset="0"/>
                          <a:cs typeface="Arial" panose="020B0604020202020204" pitchFamily="34" charset="0"/>
                        </a:rPr>
                        <a:t>39 (11%)</a:t>
                      </a:r>
                    </a:p>
                  </a:txBody>
                  <a:tcPr marT="36000" marB="36000"/>
                </a:tc>
                <a:tc>
                  <a:txBody>
                    <a:bodyPr/>
                    <a:lstStyle/>
                    <a:p>
                      <a:pPr algn="ctr"/>
                      <a:r>
                        <a:rPr lang="en-GB" sz="1400" noProof="0" dirty="0">
                          <a:latin typeface="Arial" panose="020B0604020202020204" pitchFamily="34" charset="0"/>
                          <a:cs typeface="Arial" panose="020B0604020202020204" pitchFamily="34" charset="0"/>
                        </a:rPr>
                        <a:t>66 (17%)</a:t>
                      </a:r>
                    </a:p>
                  </a:txBody>
                  <a:tcPr marT="36000" marB="36000"/>
                </a:tc>
                <a:extLst>
                  <a:ext uri="{0D108BD9-81ED-4DB2-BD59-A6C34878D82A}">
                    <a16:rowId xmlns:a16="http://schemas.microsoft.com/office/drawing/2014/main" val="1815816591"/>
                  </a:ext>
                </a:extLst>
              </a:tr>
              <a:tr h="173569">
                <a:tc>
                  <a:txBody>
                    <a:bodyPr/>
                    <a:lstStyle/>
                    <a:p>
                      <a:r>
                        <a:rPr lang="en-GB" sz="1400" b="0" baseline="0" noProof="0" dirty="0">
                          <a:latin typeface="Arial" panose="020B0604020202020204" pitchFamily="34" charset="0"/>
                          <a:cs typeface="Arial" panose="020B0604020202020204" pitchFamily="34" charset="0"/>
                        </a:rPr>
                        <a:t>Peripheral neuropathy</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(3%)</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22 (6%)</a:t>
                      </a:r>
                    </a:p>
                  </a:txBody>
                  <a:tcPr marT="36000" marB="36000"/>
                </a:tc>
                <a:extLst>
                  <a:ext uri="{0D108BD9-81ED-4DB2-BD59-A6C34878D82A}">
                    <a16:rowId xmlns:a16="http://schemas.microsoft.com/office/drawing/2014/main" val="790217549"/>
                  </a:ext>
                </a:extLst>
              </a:tr>
              <a:tr h="173569">
                <a:tc>
                  <a:txBody>
                    <a:bodyPr/>
                    <a:lstStyle/>
                    <a:p>
                      <a:r>
                        <a:rPr lang="en-GB" sz="1400" b="0" baseline="0" noProof="0" dirty="0">
                          <a:latin typeface="Arial" panose="020B0604020202020204" pitchFamily="34" charset="0"/>
                          <a:cs typeface="Arial" panose="020B0604020202020204" pitchFamily="34" charset="0"/>
                        </a:rPr>
                        <a:t>Increased 𝛾-</a:t>
                      </a:r>
                      <a:r>
                        <a:rPr lang="en-GB" sz="1400" b="0" baseline="0" noProof="0" dirty="0" err="1">
                          <a:latin typeface="Arial" panose="020B0604020202020204" pitchFamily="34" charset="0"/>
                          <a:cs typeface="Arial" panose="020B0604020202020204" pitchFamily="34" charset="0"/>
                        </a:rPr>
                        <a:t>glutamyltransferase</a:t>
                      </a:r>
                      <a:endParaRPr lang="en-GB" sz="1400" b="0" baseline="0" noProof="0" dirty="0">
                        <a:latin typeface="Arial" panose="020B0604020202020204" pitchFamily="34" charset="0"/>
                        <a:cs typeface="Arial" panose="020B0604020202020204" pitchFamily="34" charset="0"/>
                      </a:endParaRPr>
                    </a:p>
                  </a:txBody>
                  <a:tcPr marT="36000" marB="36000"/>
                </a:tc>
                <a:tc>
                  <a:txBody>
                    <a:bodyPr/>
                    <a:lstStyle/>
                    <a:p>
                      <a:pPr algn="ctr"/>
                      <a:r>
                        <a:rPr lang="en-GB" sz="1400" noProof="0" dirty="0">
                          <a:latin typeface="Arial" panose="020B0604020202020204" pitchFamily="34" charset="0"/>
                          <a:cs typeface="Arial" panose="020B0604020202020204" pitchFamily="34" charset="0"/>
                        </a:rPr>
                        <a:t>23 (6%)</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21 (6%)</a:t>
                      </a:r>
                    </a:p>
                  </a:txBody>
                  <a:tcPr marT="36000" marB="36000"/>
                </a:tc>
                <a:extLst>
                  <a:ext uri="{0D108BD9-81ED-4DB2-BD59-A6C34878D82A}">
                    <a16:rowId xmlns:a16="http://schemas.microsoft.com/office/drawing/2014/main" val="4268898412"/>
                  </a:ext>
                </a:extLst>
              </a:tr>
            </a:tbl>
          </a:graphicData>
        </a:graphic>
      </p:graphicFrame>
    </p:spTree>
    <p:extLst>
      <p:ext uri="{BB962C8B-B14F-4D97-AF65-F5344CB8AC3E}">
        <p14:creationId xmlns:p14="http://schemas.microsoft.com/office/powerpoint/2010/main" val="42687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FAE7-74B1-4670-EE01-0A178425F038}"/>
              </a:ext>
            </a:extLst>
          </p:cNvPr>
          <p:cNvSpPr>
            <a:spLocks noGrp="1"/>
          </p:cNvSpPr>
          <p:nvPr>
            <p:ph type="title"/>
          </p:nvPr>
        </p:nvSpPr>
        <p:spPr>
          <a:xfrm>
            <a:off x="619201" y="259200"/>
            <a:ext cx="10963199" cy="864000"/>
          </a:xfrm>
        </p:spPr>
        <p:txBody>
          <a:bodyPr>
            <a:normAutofit/>
          </a:bodyPr>
          <a:lstStyle/>
          <a:p>
            <a:r>
              <a:rPr lang="en-US" dirty="0"/>
              <a:t>Summary of Efficacy and safety of NALIRIFOX and FOLFIRINOX</a:t>
            </a:r>
          </a:p>
        </p:txBody>
      </p:sp>
      <p:sp>
        <p:nvSpPr>
          <p:cNvPr id="3" name="Slide Number Placeholder 2">
            <a:extLst>
              <a:ext uri="{FF2B5EF4-FFF2-40B4-BE49-F238E27FC236}">
                <a16:creationId xmlns:a16="http://schemas.microsoft.com/office/drawing/2014/main" id="{A803BBF6-12D0-8376-07D3-3C4E73CF4715}"/>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29</a:t>
            </a:fld>
            <a:endParaRPr lang="en-US"/>
          </a:p>
        </p:txBody>
      </p:sp>
      <p:sp>
        <p:nvSpPr>
          <p:cNvPr id="14" name="Content Placeholder 13">
            <a:extLst>
              <a:ext uri="{FF2B5EF4-FFF2-40B4-BE49-F238E27FC236}">
                <a16:creationId xmlns:a16="http://schemas.microsoft.com/office/drawing/2014/main" id="{2DFC359D-04BA-72C8-148C-6A242695D1FF}"/>
              </a:ext>
            </a:extLst>
          </p:cNvPr>
          <p:cNvSpPr>
            <a:spLocks noGrp="1"/>
          </p:cNvSpPr>
          <p:nvPr>
            <p:ph sz="quarter" idx="15"/>
          </p:nvPr>
        </p:nvSpPr>
        <p:spPr>
          <a:xfrm>
            <a:off x="620183" y="6245796"/>
            <a:ext cx="10180339" cy="365125"/>
          </a:xfrm>
        </p:spPr>
        <p:txBody>
          <a:bodyPr/>
          <a:lstStyle/>
          <a:p>
            <a:r>
              <a:rPr lang="en-GB" sz="1200" dirty="0">
                <a:solidFill>
                  <a:schemeClr val="tx2"/>
                </a:solidFill>
              </a:rPr>
              <a:t>FOLFIRINOX, folinic acid (leucovorin calcium), fluorouracil, irinotecan, and oxaliplatin;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r>
              <a:rPr lang="en-GB" dirty="0">
                <a:solidFill>
                  <a:schemeClr val="tx2"/>
                </a:solidFill>
              </a:rPr>
              <a:t>; ORR, objective response rate; OS, overall survival; PFS, progression-free survival</a:t>
            </a:r>
          </a:p>
          <a:p>
            <a:r>
              <a:rPr lang="en-GB" dirty="0">
                <a:solidFill>
                  <a:schemeClr val="tx2"/>
                </a:solidFill>
              </a:rPr>
              <a:t>1. Wainberg Z, et al. Lancet 2023; 402:1272-81; 2. </a:t>
            </a:r>
            <a:r>
              <a:rPr lang="en-GB" altLang="en-US" dirty="0">
                <a:solidFill>
                  <a:schemeClr val="tx2"/>
                </a:solidFill>
              </a:rPr>
              <a:t>Conroy T, et al. N Engl J Med. 2011;364:1817-25</a:t>
            </a:r>
          </a:p>
        </p:txBody>
      </p:sp>
      <p:graphicFrame>
        <p:nvGraphicFramePr>
          <p:cNvPr id="19" name="Content Placeholder 3">
            <a:extLst>
              <a:ext uri="{FF2B5EF4-FFF2-40B4-BE49-F238E27FC236}">
                <a16:creationId xmlns:a16="http://schemas.microsoft.com/office/drawing/2014/main" id="{5FC66EF3-4EA8-0AC9-56E4-1694025B83FB}"/>
              </a:ext>
            </a:extLst>
          </p:cNvPr>
          <p:cNvGraphicFramePr>
            <a:graphicFrameLocks/>
          </p:cNvGraphicFramePr>
          <p:nvPr>
            <p:extLst>
              <p:ext uri="{D42A27DB-BD31-4B8C-83A1-F6EECF244321}">
                <p14:modId xmlns:p14="http://schemas.microsoft.com/office/powerpoint/2010/main" val="3896305448"/>
              </p:ext>
            </p:extLst>
          </p:nvPr>
        </p:nvGraphicFramePr>
        <p:xfrm>
          <a:off x="1559496" y="1340768"/>
          <a:ext cx="8160843" cy="4328160"/>
        </p:xfrm>
        <a:graphic>
          <a:graphicData uri="http://schemas.openxmlformats.org/drawingml/2006/table">
            <a:tbl>
              <a:tblPr firstRow="1" bandRow="1">
                <a:tableStyleId>{5C22544A-7EE6-4342-B048-85BDC9FD1C3A}</a:tableStyleId>
              </a:tblPr>
              <a:tblGrid>
                <a:gridCol w="2720281">
                  <a:extLst>
                    <a:ext uri="{9D8B030D-6E8A-4147-A177-3AD203B41FA5}">
                      <a16:colId xmlns:a16="http://schemas.microsoft.com/office/drawing/2014/main" val="4105574305"/>
                    </a:ext>
                  </a:extLst>
                </a:gridCol>
                <a:gridCol w="2720281">
                  <a:extLst>
                    <a:ext uri="{9D8B030D-6E8A-4147-A177-3AD203B41FA5}">
                      <a16:colId xmlns:a16="http://schemas.microsoft.com/office/drawing/2014/main" val="1088093518"/>
                    </a:ext>
                  </a:extLst>
                </a:gridCol>
                <a:gridCol w="2720281">
                  <a:extLst>
                    <a:ext uri="{9D8B030D-6E8A-4147-A177-3AD203B41FA5}">
                      <a16:colId xmlns:a16="http://schemas.microsoft.com/office/drawing/2014/main" val="3152617715"/>
                    </a:ext>
                  </a:extLst>
                </a:gridCol>
              </a:tblGrid>
              <a:tr h="286030">
                <a:tc>
                  <a:txBody>
                    <a:bodyPr/>
                    <a:lstStyle/>
                    <a:p>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latin typeface="Arial" panose="020B0604020202020204" pitchFamily="34" charset="0"/>
                          <a:cs typeface="Arial" panose="020B0604020202020204" pitchFamily="34" charset="0"/>
                        </a:rPr>
                        <a:t>NALIRIFOX</a:t>
                      </a:r>
                      <a:r>
                        <a:rPr lang="en-US" sz="1800" baseline="30000" dirty="0">
                          <a:latin typeface="Arial" panose="020B0604020202020204" pitchFamily="34" charset="0"/>
                          <a:cs typeface="Arial" panose="020B0604020202020204" pitchFamily="34" charset="0"/>
                        </a:rPr>
                        <a:t>1</a:t>
                      </a:r>
                    </a:p>
                    <a:p>
                      <a:pPr algn="ctr"/>
                      <a:r>
                        <a:rPr lang="en-US" sz="1800" baseline="0" dirty="0">
                          <a:latin typeface="Arial" panose="020B0604020202020204" pitchFamily="34" charset="0"/>
                          <a:cs typeface="Arial" panose="020B0604020202020204" pitchFamily="34" charset="0"/>
                        </a:rPr>
                        <a:t>N=370</a:t>
                      </a:r>
                    </a:p>
                  </a:txBody>
                  <a:tcPr/>
                </a:tc>
                <a:tc>
                  <a:txBody>
                    <a:bodyPr/>
                    <a:lstStyle/>
                    <a:p>
                      <a:pPr algn="ctr"/>
                      <a:r>
                        <a:rPr lang="en-US" sz="1800" dirty="0">
                          <a:latin typeface="Arial" panose="020B0604020202020204" pitchFamily="34" charset="0"/>
                          <a:cs typeface="Arial" panose="020B0604020202020204" pitchFamily="34" charset="0"/>
                        </a:rPr>
                        <a:t>FOLFIRINOX</a:t>
                      </a:r>
                      <a:r>
                        <a:rPr lang="en-US" sz="1800" baseline="30000" dirty="0">
                          <a:latin typeface="Arial" panose="020B0604020202020204" pitchFamily="34" charset="0"/>
                          <a:cs typeface="Arial" panose="020B0604020202020204" pitchFamily="34" charset="0"/>
                        </a:rPr>
                        <a:t>2</a:t>
                      </a:r>
                    </a:p>
                    <a:p>
                      <a:pPr algn="ctr"/>
                      <a:r>
                        <a:rPr lang="en-US" sz="1800" baseline="0" dirty="0">
                          <a:latin typeface="Arial" panose="020B0604020202020204" pitchFamily="34" charset="0"/>
                          <a:cs typeface="Arial" panose="020B0604020202020204" pitchFamily="34" charset="0"/>
                        </a:rPr>
                        <a:t>N=171</a:t>
                      </a:r>
                    </a:p>
                  </a:txBody>
                  <a:tcPr/>
                </a:tc>
                <a:extLst>
                  <a:ext uri="{0D108BD9-81ED-4DB2-BD59-A6C34878D82A}">
                    <a16:rowId xmlns:a16="http://schemas.microsoft.com/office/drawing/2014/main" val="96388186"/>
                  </a:ext>
                </a:extLst>
              </a:tr>
              <a:tr h="286030">
                <a:tc gridSpan="3">
                  <a:txBody>
                    <a:bodyPr/>
                    <a:lstStyle/>
                    <a:p>
                      <a:r>
                        <a:rPr lang="en-US" sz="1600" b="1" dirty="0">
                          <a:latin typeface="Arial" panose="020B0604020202020204" pitchFamily="34" charset="0"/>
                          <a:cs typeface="Arial" panose="020B0604020202020204" pitchFamily="34" charset="0"/>
                        </a:rPr>
                        <a:t>Efficacy Results</a:t>
                      </a: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tc hMerge="1">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4596885"/>
                  </a:ext>
                </a:extLst>
              </a:tr>
              <a:tr h="286030">
                <a:tc>
                  <a:txBody>
                    <a:bodyPr/>
                    <a:lstStyle/>
                    <a:p>
                      <a:r>
                        <a:rPr lang="en-US" sz="1600" dirty="0">
                          <a:latin typeface="Arial" panose="020B0604020202020204" pitchFamily="34" charset="0"/>
                          <a:cs typeface="Arial" panose="020B0604020202020204" pitchFamily="34" charset="0"/>
                        </a:rPr>
                        <a:t>Median OS, months</a:t>
                      </a:r>
                    </a:p>
                  </a:txBody>
                  <a:tcPr/>
                </a:tc>
                <a:tc>
                  <a:txBody>
                    <a:bodyPr/>
                    <a:lstStyle/>
                    <a:p>
                      <a:pPr algn="ctr"/>
                      <a:r>
                        <a:rPr lang="en-US" sz="1600" dirty="0">
                          <a:latin typeface="Arial" panose="020B0604020202020204" pitchFamily="34" charset="0"/>
                          <a:cs typeface="Arial" panose="020B0604020202020204" pitchFamily="34" charset="0"/>
                        </a:rPr>
                        <a:t>11.1</a:t>
                      </a:r>
                    </a:p>
                  </a:txBody>
                  <a:tcPr/>
                </a:tc>
                <a:tc>
                  <a:txBody>
                    <a:bodyPr/>
                    <a:lstStyle/>
                    <a:p>
                      <a:pPr algn="ctr"/>
                      <a:r>
                        <a:rPr lang="en-US" sz="1600" dirty="0">
                          <a:latin typeface="Arial" panose="020B0604020202020204" pitchFamily="34" charset="0"/>
                          <a:cs typeface="Arial" panose="020B0604020202020204" pitchFamily="34" charset="0"/>
                        </a:rPr>
                        <a:t>11.1</a:t>
                      </a:r>
                    </a:p>
                  </a:txBody>
                  <a:tcPr/>
                </a:tc>
                <a:extLst>
                  <a:ext uri="{0D108BD9-81ED-4DB2-BD59-A6C34878D82A}">
                    <a16:rowId xmlns:a16="http://schemas.microsoft.com/office/drawing/2014/main" val="2896258954"/>
                  </a:ext>
                </a:extLst>
              </a:tr>
              <a:tr h="286030">
                <a:tc>
                  <a:txBody>
                    <a:bodyPr/>
                    <a:lstStyle/>
                    <a:p>
                      <a:r>
                        <a:rPr lang="en-US" sz="1600" dirty="0">
                          <a:latin typeface="Arial" panose="020B0604020202020204" pitchFamily="34" charset="0"/>
                          <a:cs typeface="Arial" panose="020B0604020202020204" pitchFamily="34" charset="0"/>
                        </a:rPr>
                        <a:t>OS at 12 months, %</a:t>
                      </a:r>
                    </a:p>
                  </a:txBody>
                  <a:tcPr/>
                </a:tc>
                <a:tc>
                  <a:txBody>
                    <a:bodyPr/>
                    <a:lstStyle/>
                    <a:p>
                      <a:pPr algn="ctr"/>
                      <a:r>
                        <a:rPr lang="en-US" sz="1600" dirty="0">
                          <a:latin typeface="Arial" panose="020B0604020202020204" pitchFamily="34" charset="0"/>
                          <a:cs typeface="Arial" panose="020B0604020202020204" pitchFamily="34" charset="0"/>
                        </a:rPr>
                        <a:t>45.6</a:t>
                      </a:r>
                    </a:p>
                  </a:txBody>
                  <a:tcPr/>
                </a:tc>
                <a:tc>
                  <a:txBody>
                    <a:bodyPr/>
                    <a:lstStyle/>
                    <a:p>
                      <a:pPr algn="ctr"/>
                      <a:r>
                        <a:rPr lang="en-US" sz="1600" dirty="0">
                          <a:latin typeface="Arial" panose="020B0604020202020204" pitchFamily="34" charset="0"/>
                          <a:cs typeface="Arial" panose="020B0604020202020204" pitchFamily="34" charset="0"/>
                        </a:rPr>
                        <a:t>48.4</a:t>
                      </a:r>
                    </a:p>
                  </a:txBody>
                  <a:tcPr/>
                </a:tc>
                <a:extLst>
                  <a:ext uri="{0D108BD9-81ED-4DB2-BD59-A6C34878D82A}">
                    <a16:rowId xmlns:a16="http://schemas.microsoft.com/office/drawing/2014/main" val="1351021514"/>
                  </a:ext>
                </a:extLst>
              </a:tr>
              <a:tr h="286030">
                <a:tc>
                  <a:txBody>
                    <a:bodyPr/>
                    <a:lstStyle/>
                    <a:p>
                      <a:r>
                        <a:rPr lang="en-US" sz="1600" dirty="0">
                          <a:latin typeface="Arial" panose="020B0604020202020204" pitchFamily="34" charset="0"/>
                          <a:cs typeface="Arial" panose="020B0604020202020204" pitchFamily="34" charset="0"/>
                        </a:rPr>
                        <a:t>OS at 18 months, %</a:t>
                      </a:r>
                    </a:p>
                  </a:txBody>
                  <a:tcPr/>
                </a:tc>
                <a:tc>
                  <a:txBody>
                    <a:bodyPr/>
                    <a:lstStyle/>
                    <a:p>
                      <a:pPr algn="ctr"/>
                      <a:r>
                        <a:rPr lang="en-US" sz="1600" dirty="0">
                          <a:latin typeface="Arial" panose="020B0604020202020204" pitchFamily="34" charset="0"/>
                          <a:cs typeface="Arial" panose="020B0604020202020204" pitchFamily="34" charset="0"/>
                        </a:rPr>
                        <a:t>26.2</a:t>
                      </a:r>
                    </a:p>
                  </a:txBody>
                  <a:tcPr/>
                </a:tc>
                <a:tc>
                  <a:txBody>
                    <a:bodyPr/>
                    <a:lstStyle/>
                    <a:p>
                      <a:pPr algn="ctr"/>
                      <a:r>
                        <a:rPr lang="en-US" sz="1600" dirty="0">
                          <a:latin typeface="Arial" panose="020B0604020202020204" pitchFamily="34" charset="0"/>
                          <a:cs typeface="Arial" panose="020B0604020202020204" pitchFamily="34" charset="0"/>
                        </a:rPr>
                        <a:t>18.6</a:t>
                      </a:r>
                    </a:p>
                  </a:txBody>
                  <a:tcPr/>
                </a:tc>
                <a:extLst>
                  <a:ext uri="{0D108BD9-81ED-4DB2-BD59-A6C34878D82A}">
                    <a16:rowId xmlns:a16="http://schemas.microsoft.com/office/drawing/2014/main" val="436493776"/>
                  </a:ext>
                </a:extLst>
              </a:tr>
              <a:tr h="286030">
                <a:tc>
                  <a:txBody>
                    <a:bodyPr/>
                    <a:lstStyle/>
                    <a:p>
                      <a:r>
                        <a:rPr lang="en-US" sz="1600" dirty="0">
                          <a:latin typeface="Arial" panose="020B0604020202020204" pitchFamily="34" charset="0"/>
                          <a:cs typeface="Arial" panose="020B0604020202020204" pitchFamily="34" charset="0"/>
                        </a:rPr>
                        <a:t>Median PFS, months</a:t>
                      </a:r>
                    </a:p>
                  </a:txBody>
                  <a:tcPr/>
                </a:tc>
                <a:tc>
                  <a:txBody>
                    <a:bodyPr/>
                    <a:lstStyle/>
                    <a:p>
                      <a:pPr algn="ctr"/>
                      <a:r>
                        <a:rPr lang="en-US" sz="1600" dirty="0">
                          <a:latin typeface="Arial" panose="020B0604020202020204" pitchFamily="34" charset="0"/>
                          <a:cs typeface="Arial" panose="020B0604020202020204" pitchFamily="34" charset="0"/>
                        </a:rPr>
                        <a:t>7.4</a:t>
                      </a:r>
                    </a:p>
                  </a:txBody>
                  <a:tcPr/>
                </a:tc>
                <a:tc>
                  <a:txBody>
                    <a:bodyPr/>
                    <a:lstStyle/>
                    <a:p>
                      <a:pPr algn="ctr"/>
                      <a:r>
                        <a:rPr lang="en-US" sz="1600" dirty="0">
                          <a:latin typeface="Arial" panose="020B0604020202020204" pitchFamily="34" charset="0"/>
                          <a:cs typeface="Arial" panose="020B0604020202020204" pitchFamily="34" charset="0"/>
                        </a:rPr>
                        <a:t>6.4</a:t>
                      </a:r>
                    </a:p>
                  </a:txBody>
                  <a:tcPr/>
                </a:tc>
                <a:extLst>
                  <a:ext uri="{0D108BD9-81ED-4DB2-BD59-A6C34878D82A}">
                    <a16:rowId xmlns:a16="http://schemas.microsoft.com/office/drawing/2014/main" val="2947731904"/>
                  </a:ext>
                </a:extLst>
              </a:tr>
              <a:tr h="286030">
                <a:tc>
                  <a:txBody>
                    <a:bodyPr/>
                    <a:lstStyle/>
                    <a:p>
                      <a:r>
                        <a:rPr lang="en-US" sz="1600" dirty="0">
                          <a:latin typeface="Arial" panose="020B0604020202020204" pitchFamily="34" charset="0"/>
                          <a:cs typeface="Arial" panose="020B0604020202020204" pitchFamily="34" charset="0"/>
                        </a:rPr>
                        <a:t>ORR, %</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41.8</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31.6</a:t>
                      </a:r>
                    </a:p>
                  </a:txBody>
                  <a:tcPr/>
                </a:tc>
                <a:extLst>
                  <a:ext uri="{0D108BD9-81ED-4DB2-BD59-A6C34878D82A}">
                    <a16:rowId xmlns:a16="http://schemas.microsoft.com/office/drawing/2014/main" val="3003502821"/>
                  </a:ext>
                </a:extLst>
              </a:tr>
              <a:tr h="28603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Safety Results</a:t>
                      </a:r>
                    </a:p>
                  </a:txBody>
                  <a:tcPr/>
                </a:tc>
                <a:tc hMerge="1">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hMerge="1">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3104608387"/>
                  </a:ext>
                </a:extLst>
              </a:tr>
              <a:tr h="286030">
                <a:tc>
                  <a:txBody>
                    <a:bodyPr/>
                    <a:lstStyle/>
                    <a:p>
                      <a:r>
                        <a:rPr lang="en-US" sz="1600" dirty="0">
                          <a:latin typeface="Arial" panose="020B0604020202020204" pitchFamily="34" charset="0"/>
                          <a:cs typeface="Arial" panose="020B0604020202020204" pitchFamily="34" charset="0"/>
                        </a:rPr>
                        <a:t>Grade 3-4 </a:t>
                      </a:r>
                      <a:r>
                        <a:rPr lang="en-US" sz="1600" dirty="0" err="1">
                          <a:latin typeface="Arial" panose="020B0604020202020204" pitchFamily="34" charset="0"/>
                          <a:cs typeface="Arial" panose="020B0604020202020204" pitchFamily="34" charset="0"/>
                        </a:rPr>
                        <a:t>diarrhoea</a:t>
                      </a:r>
                      <a:r>
                        <a:rPr lang="en-US" sz="1600" dirty="0">
                          <a:latin typeface="Arial" panose="020B0604020202020204" pitchFamily="34" charset="0"/>
                          <a:cs typeface="Arial" panose="020B0604020202020204" pitchFamily="34" charset="0"/>
                        </a:rPr>
                        <a:t>, %</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20.3</a:t>
                      </a:r>
                    </a:p>
                  </a:txBody>
                  <a:tcPr>
                    <a:solidFill>
                      <a:schemeClr val="accent4"/>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12.7</a:t>
                      </a:r>
                    </a:p>
                  </a:txBody>
                  <a:tcPr>
                    <a:solidFill>
                      <a:schemeClr val="accent4"/>
                    </a:solidFill>
                  </a:tcPr>
                </a:tc>
                <a:extLst>
                  <a:ext uri="{0D108BD9-81ED-4DB2-BD59-A6C34878D82A}">
                    <a16:rowId xmlns:a16="http://schemas.microsoft.com/office/drawing/2014/main" val="1637733420"/>
                  </a:ext>
                </a:extLst>
              </a:tr>
              <a:tr h="286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Grade 3-4 vomiting, %</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7.0</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14.5</a:t>
                      </a:r>
                    </a:p>
                  </a:txBody>
                  <a:tcPr/>
                </a:tc>
                <a:extLst>
                  <a:ext uri="{0D108BD9-81ED-4DB2-BD59-A6C34878D82A}">
                    <a16:rowId xmlns:a16="http://schemas.microsoft.com/office/drawing/2014/main" val="152615393"/>
                  </a:ext>
                </a:extLst>
              </a:tr>
              <a:tr h="286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Grade 3-4 neuropathy, %</a:t>
                      </a:r>
                    </a:p>
                  </a:txBody>
                  <a:tcPr/>
                </a:tc>
                <a:tc>
                  <a:txBody>
                    <a:bodyPr/>
                    <a:lstStyle/>
                    <a:p>
                      <a:pPr algn="ctr"/>
                      <a:r>
                        <a:rPr lang="en-US" sz="1600" kern="1200" dirty="0">
                          <a:solidFill>
                            <a:schemeClr val="dk1"/>
                          </a:solidFill>
                          <a:latin typeface="Arial" panose="020B0604020202020204" pitchFamily="34" charset="0"/>
                          <a:ea typeface="+mn-ea"/>
                          <a:cs typeface="Arial" panose="020B0604020202020204" pitchFamily="34" charset="0"/>
                        </a:rPr>
                        <a:t>3.2</a:t>
                      </a:r>
                    </a:p>
                  </a:txBody>
                  <a:tcPr>
                    <a:solidFill>
                      <a:schemeClr val="accent4"/>
                    </a:solidFill>
                  </a:tcPr>
                </a:tc>
                <a:tc>
                  <a:txBody>
                    <a:bodyPr/>
                    <a:lstStyle/>
                    <a:p>
                      <a:pPr algn="ctr"/>
                      <a:r>
                        <a:rPr lang="en-US" sz="1600" kern="1200" dirty="0">
                          <a:solidFill>
                            <a:schemeClr val="dk1"/>
                          </a:solidFill>
                          <a:latin typeface="Arial" panose="020B0604020202020204" pitchFamily="34" charset="0"/>
                          <a:ea typeface="+mn-ea"/>
                          <a:cs typeface="Arial" panose="020B0604020202020204" pitchFamily="34" charset="0"/>
                        </a:rPr>
                        <a:t>9.0</a:t>
                      </a:r>
                    </a:p>
                  </a:txBody>
                  <a:tcPr>
                    <a:solidFill>
                      <a:schemeClr val="accent4"/>
                    </a:solidFill>
                  </a:tcPr>
                </a:tc>
                <a:extLst>
                  <a:ext uri="{0D108BD9-81ED-4DB2-BD59-A6C34878D82A}">
                    <a16:rowId xmlns:a16="http://schemas.microsoft.com/office/drawing/2014/main" val="3557116534"/>
                  </a:ext>
                </a:extLst>
              </a:tr>
              <a:tr h="286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Grade 3-4 neutropenia, %</a:t>
                      </a:r>
                    </a:p>
                  </a:txBody>
                  <a:tcPr/>
                </a:tc>
                <a:tc>
                  <a:txBody>
                    <a:bodyPr/>
                    <a:lstStyle/>
                    <a:p>
                      <a:pPr algn="ctr"/>
                      <a:r>
                        <a:rPr lang="en-US" sz="1600" dirty="0">
                          <a:latin typeface="Arial" panose="020B0604020202020204" pitchFamily="34" charset="0"/>
                          <a:cs typeface="Arial" panose="020B0604020202020204" pitchFamily="34" charset="0"/>
                        </a:rPr>
                        <a:t>14.1</a:t>
                      </a:r>
                    </a:p>
                  </a:txBody>
                  <a:tcPr/>
                </a:tc>
                <a:tc>
                  <a:txBody>
                    <a:bodyPr/>
                    <a:lstStyle/>
                    <a:p>
                      <a:pPr algn="ctr"/>
                      <a:r>
                        <a:rPr lang="en-US" sz="1600" dirty="0">
                          <a:latin typeface="Arial" panose="020B0604020202020204" pitchFamily="34" charset="0"/>
                          <a:cs typeface="Arial" panose="020B0604020202020204" pitchFamily="34" charset="0"/>
                        </a:rPr>
                        <a:t>45.7</a:t>
                      </a:r>
                    </a:p>
                  </a:txBody>
                  <a:tcPr/>
                </a:tc>
                <a:extLst>
                  <a:ext uri="{0D108BD9-81ED-4DB2-BD59-A6C34878D82A}">
                    <a16:rowId xmlns:a16="http://schemas.microsoft.com/office/drawing/2014/main" val="1690433981"/>
                  </a:ext>
                </a:extLst>
              </a:tr>
            </a:tbl>
          </a:graphicData>
        </a:graphic>
      </p:graphicFrame>
      <p:sp>
        <p:nvSpPr>
          <p:cNvPr id="4" name="TextBox 3">
            <a:extLst>
              <a:ext uri="{FF2B5EF4-FFF2-40B4-BE49-F238E27FC236}">
                <a16:creationId xmlns:a16="http://schemas.microsoft.com/office/drawing/2014/main" id="{5B961535-FFDA-B12F-487C-885EE7184426}"/>
              </a:ext>
            </a:extLst>
          </p:cNvPr>
          <p:cNvSpPr txBox="1"/>
          <p:nvPr/>
        </p:nvSpPr>
        <p:spPr>
          <a:xfrm>
            <a:off x="1528360" y="5668928"/>
            <a:ext cx="6165470" cy="276999"/>
          </a:xfrm>
          <a:prstGeom prst="rect">
            <a:avLst/>
          </a:prstGeom>
          <a:noFill/>
        </p:spPr>
        <p:txBody>
          <a:bodyPr wrap="none" rtlCol="0">
            <a:spAutoFit/>
          </a:bodyPr>
          <a:lstStyle/>
          <a:p>
            <a:r>
              <a:rPr lang="en-GB" sz="1200" b="1" dirty="0">
                <a:latin typeface="Arial" panose="020B0604020202020204" pitchFamily="34" charset="0"/>
                <a:ea typeface="Aileron" charset="0"/>
                <a:cs typeface="Arial" panose="020B0604020202020204" pitchFamily="34" charset="0"/>
              </a:rPr>
              <a:t>Data presented for information purposes. Cross-trial comparison is not intended</a:t>
            </a:r>
          </a:p>
        </p:txBody>
      </p:sp>
    </p:spTree>
    <p:extLst>
      <p:ext uri="{BB962C8B-B14F-4D97-AF65-F5344CB8AC3E}">
        <p14:creationId xmlns:p14="http://schemas.microsoft.com/office/powerpoint/2010/main" val="12648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3</a:t>
            </a:fld>
            <a:endParaRPr lang="en-GB" dirty="0"/>
          </a:p>
        </p:txBody>
      </p:sp>
      <p:grpSp>
        <p:nvGrpSpPr>
          <p:cNvPr id="16" name="Group 15">
            <a:extLst>
              <a:ext uri="{FF2B5EF4-FFF2-40B4-BE49-F238E27FC236}">
                <a16:creationId xmlns:a16="http://schemas.microsoft.com/office/drawing/2014/main" id="{37304671-2336-504B-892E-0F0CB2177C3C}"/>
              </a:ext>
            </a:extLst>
          </p:cNvPr>
          <p:cNvGrpSpPr/>
          <p:nvPr/>
        </p:nvGrpSpPr>
        <p:grpSpPr>
          <a:xfrm>
            <a:off x="3116494" y="1838631"/>
            <a:ext cx="2591428" cy="3318561"/>
            <a:chOff x="2024743" y="1838631"/>
            <a:chExt cx="2536371" cy="2951083"/>
          </a:xfrm>
        </p:grpSpPr>
        <p:sp>
          <p:nvSpPr>
            <p:cNvPr id="20" name="Rectangle 19">
              <a:extLst>
                <a:ext uri="{FF2B5EF4-FFF2-40B4-BE49-F238E27FC236}">
                  <a16:creationId xmlns:a16="http://schemas.microsoft.com/office/drawing/2014/main" id="{5584EA5D-8521-1C42-AECA-281341B3ACF8}"/>
                </a:ext>
              </a:extLst>
            </p:cNvPr>
            <p:cNvSpPr/>
            <p:nvPr/>
          </p:nvSpPr>
          <p:spPr>
            <a:xfrm>
              <a:off x="2024743"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E1BF838E-2030-584F-A646-D776F5B592A1}"/>
                </a:ext>
              </a:extLst>
            </p:cNvPr>
            <p:cNvSpPr/>
            <p:nvPr/>
          </p:nvSpPr>
          <p:spPr>
            <a:xfrm>
              <a:off x="2161438"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Prof. Efrat </a:t>
              </a:r>
              <a:r>
                <a:rPr lang="en-GB" sz="1400" b="1" kern="1200" noProof="0" dirty="0" err="1">
                  <a:latin typeface="Arial" panose="020B0604020202020204" pitchFamily="34" charset="0"/>
                  <a:cs typeface="Arial" panose="020B0604020202020204" pitchFamily="34" charset="0"/>
                </a:rPr>
                <a:t>Dotan</a:t>
              </a:r>
              <a:endParaRPr lang="en-GB" sz="1400" b="1" kern="1200" noProof="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Penn Medicine, Ann B. </a:t>
              </a:r>
              <a:r>
                <a:rPr lang="en-GB" sz="1400" dirty="0" err="1">
                  <a:latin typeface="Arial" panose="020B0604020202020204" pitchFamily="34" charset="0"/>
                  <a:cs typeface="Arial" panose="020B0604020202020204" pitchFamily="34" charset="0"/>
                </a:rPr>
                <a:t>Barshinger</a:t>
              </a:r>
              <a:r>
                <a:rPr lang="en-GB" sz="1400" dirty="0">
                  <a:latin typeface="Arial" panose="020B0604020202020204" pitchFamily="34" charset="0"/>
                  <a:cs typeface="Arial" panose="020B0604020202020204" pitchFamily="34" charset="0"/>
                </a:rPr>
                <a:t> Institute, USA</a:t>
              </a:r>
              <a:endParaRPr lang="en-GB" sz="1400" kern="1200" noProof="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D7463F6-97D8-D845-BDDE-E9B88ADF7719}"/>
              </a:ext>
            </a:extLst>
          </p:cNvPr>
          <p:cNvGrpSpPr/>
          <p:nvPr/>
        </p:nvGrpSpPr>
        <p:grpSpPr>
          <a:xfrm>
            <a:off x="5856650" y="1838631"/>
            <a:ext cx="2759630" cy="3318561"/>
            <a:chOff x="4855028" y="1838631"/>
            <a:chExt cx="2536371" cy="2951083"/>
          </a:xfrm>
        </p:grpSpPr>
        <p:sp>
          <p:nvSpPr>
            <p:cNvPr id="25" name="Rectangle 24">
              <a:extLst>
                <a:ext uri="{FF2B5EF4-FFF2-40B4-BE49-F238E27FC236}">
                  <a16:creationId xmlns:a16="http://schemas.microsoft.com/office/drawing/2014/main" id="{994A96E9-FF20-9241-9530-93E831DBAD44}"/>
                </a:ext>
              </a:extLst>
            </p:cNvPr>
            <p:cNvSpPr/>
            <p:nvPr/>
          </p:nvSpPr>
          <p:spPr>
            <a:xfrm>
              <a:off x="4855028"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3AB25201-E77E-E34D-8F0E-7BDC84680F6F}"/>
                </a:ext>
              </a:extLst>
            </p:cNvPr>
            <p:cNvSpPr/>
            <p:nvPr/>
          </p:nvSpPr>
          <p:spPr>
            <a:xfrm>
              <a:off x="4991723"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Prof. Shubham Pant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MD Anderson Cancer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USA</a:t>
              </a:r>
              <a:endParaRPr lang="en-GB" sz="1400" kern="1200" noProof="0" dirty="0">
                <a:latin typeface="Arial" panose="020B0604020202020204" pitchFamily="34" charset="0"/>
                <a:cs typeface="Arial" panose="020B0604020202020204" pitchFamily="34" charset="0"/>
              </a:endParaRPr>
            </a:p>
          </p:txBody>
        </p:sp>
      </p:grpSp>
      <p:pic>
        <p:nvPicPr>
          <p:cNvPr id="5" name="Content Placeholder 4" descr="A person smiling for a picture&#10;&#10;Description automatically generated">
            <a:extLst>
              <a:ext uri="{FF2B5EF4-FFF2-40B4-BE49-F238E27FC236}">
                <a16:creationId xmlns:a16="http://schemas.microsoft.com/office/drawing/2014/main" id="{CB3609ED-B20C-766A-70E3-745672E74281}"/>
              </a:ext>
            </a:extLst>
          </p:cNvPr>
          <p:cNvPicPr>
            <a:picLocks noGrp="1" noChangeAspect="1"/>
          </p:cNvPicPr>
          <p:nvPr>
            <p:ph sz="quarter" idx="15"/>
          </p:nvPr>
        </p:nvPicPr>
        <p:blipFill>
          <a:blip r:embed="rId3"/>
          <a:stretch>
            <a:fillRect/>
          </a:stretch>
        </p:blipFill>
        <p:spPr>
          <a:xfrm>
            <a:off x="3472984" y="2746376"/>
            <a:ext cx="1893462" cy="2336800"/>
          </a:xfrm>
        </p:spPr>
      </p:pic>
      <p:pic>
        <p:nvPicPr>
          <p:cNvPr id="1026" name="Picture 2">
            <a:extLst>
              <a:ext uri="{FF2B5EF4-FFF2-40B4-BE49-F238E27FC236}">
                <a16:creationId xmlns:a16="http://schemas.microsoft.com/office/drawing/2014/main" id="{E0FB8CC3-9015-6134-B605-F04C26072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7" r="8823"/>
          <a:stretch/>
        </p:blipFill>
        <p:spPr bwMode="auto">
          <a:xfrm>
            <a:off x="6274304" y="2749359"/>
            <a:ext cx="1924322"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3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normAutofit/>
          </a:bodyPr>
          <a:lstStyle/>
          <a:p>
            <a:r>
              <a:rPr lang="en-GB" sz="3600" dirty="0"/>
              <a:t>Managing vulnerable patients</a:t>
            </a:r>
            <a:br>
              <a:rPr lang="en-GB" sz="3600" dirty="0"/>
            </a:br>
            <a:r>
              <a:rPr lang="en-GB" sz="3600" dirty="0"/>
              <a:t>during first-line treatment </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40180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A line graph on a black background&#10;&#10;Description automatically generated">
            <a:extLst>
              <a:ext uri="{FF2B5EF4-FFF2-40B4-BE49-F238E27FC236}">
                <a16:creationId xmlns:a16="http://schemas.microsoft.com/office/drawing/2014/main" id="{97A4A88E-D7D4-BC90-DFB1-268E81FC25DE}"/>
              </a:ext>
            </a:extLst>
          </p:cNvPr>
          <p:cNvPicPr>
            <a:picLocks noChangeAspect="1"/>
          </p:cNvPicPr>
          <p:nvPr/>
        </p:nvPicPr>
        <p:blipFill>
          <a:blip r:embed="rId3"/>
          <a:stretch>
            <a:fillRect/>
          </a:stretch>
        </p:blipFill>
        <p:spPr>
          <a:xfrm>
            <a:off x="7124429" y="420931"/>
            <a:ext cx="4752177" cy="5405002"/>
          </a:xfrm>
          <a:prstGeom prst="rect">
            <a:avLst/>
          </a:prstGeom>
        </p:spPr>
      </p:pic>
      <p:sp>
        <p:nvSpPr>
          <p:cNvPr id="26" name="Title 25">
            <a:extLst>
              <a:ext uri="{FF2B5EF4-FFF2-40B4-BE49-F238E27FC236}">
                <a16:creationId xmlns:a16="http://schemas.microsoft.com/office/drawing/2014/main" id="{324791B2-929D-CBB2-3FC2-EE3E9873A6F7}"/>
              </a:ext>
            </a:extLst>
          </p:cNvPr>
          <p:cNvSpPr>
            <a:spLocks noGrp="1"/>
          </p:cNvSpPr>
          <p:nvPr>
            <p:ph type="title"/>
          </p:nvPr>
        </p:nvSpPr>
        <p:spPr>
          <a:xfrm>
            <a:off x="619202" y="259200"/>
            <a:ext cx="5835856" cy="864000"/>
          </a:xfrm>
        </p:spPr>
        <p:txBody>
          <a:bodyPr>
            <a:normAutofit fontScale="90000"/>
          </a:bodyPr>
          <a:lstStyle/>
          <a:p>
            <a:r>
              <a:rPr lang="en-GB" sz="2800" cap="all" dirty="0">
                <a:solidFill>
                  <a:schemeClr val="tx2"/>
                </a:solidFill>
                <a:latin typeface="Arial" panose="020B0604020202020204" pitchFamily="34" charset="0"/>
                <a:cs typeface="Arial" panose="020B0604020202020204" pitchFamily="34" charset="0"/>
              </a:rPr>
              <a:t>Gem + </a:t>
            </a:r>
            <a:r>
              <a:rPr lang="en-GB" sz="2800" cap="all" dirty="0" err="1">
                <a:solidFill>
                  <a:schemeClr val="tx2"/>
                </a:solidFill>
                <a:latin typeface="Arial" panose="020B0604020202020204" pitchFamily="34" charset="0"/>
                <a:cs typeface="Arial" panose="020B0604020202020204" pitchFamily="34" charset="0"/>
              </a:rPr>
              <a:t>N</a:t>
            </a:r>
            <a:r>
              <a:rPr lang="en-GB" sz="2800" cap="none" dirty="0" err="1">
                <a:solidFill>
                  <a:schemeClr val="tx2"/>
                </a:solidFill>
                <a:latin typeface="Arial" panose="020B0604020202020204" pitchFamily="34" charset="0"/>
                <a:cs typeface="Arial" panose="020B0604020202020204" pitchFamily="34" charset="0"/>
              </a:rPr>
              <a:t>ab</a:t>
            </a:r>
            <a:r>
              <a:rPr lang="en-GB" sz="2800" cap="all" dirty="0" err="1">
                <a:solidFill>
                  <a:schemeClr val="tx2"/>
                </a:solidFill>
                <a:latin typeface="Arial" panose="020B0604020202020204" pitchFamily="34" charset="0"/>
                <a:cs typeface="Arial" panose="020B0604020202020204" pitchFamily="34" charset="0"/>
              </a:rPr>
              <a:t>P</a:t>
            </a:r>
            <a:r>
              <a:rPr lang="en-GB" sz="2800" cap="all" dirty="0">
                <a:solidFill>
                  <a:schemeClr val="tx2"/>
                </a:solidFill>
                <a:latin typeface="Arial" panose="020B0604020202020204" pitchFamily="34" charset="0"/>
                <a:cs typeface="Arial" panose="020B0604020202020204" pitchFamily="34" charset="0"/>
              </a:rPr>
              <a:t> is effective for </a:t>
            </a:r>
            <a:br>
              <a:rPr lang="en-GB" sz="2800" cap="all" dirty="0">
                <a:solidFill>
                  <a:schemeClr val="tx2"/>
                </a:solidFill>
                <a:latin typeface="Arial" panose="020B0604020202020204" pitchFamily="34" charset="0"/>
                <a:cs typeface="Arial" panose="020B0604020202020204" pitchFamily="34" charset="0"/>
              </a:rPr>
            </a:br>
            <a:r>
              <a:rPr lang="en-GB" sz="2800" cap="all" dirty="0">
                <a:solidFill>
                  <a:schemeClr val="tx2"/>
                </a:solidFill>
                <a:latin typeface="Arial" panose="020B0604020202020204" pitchFamily="34" charset="0"/>
                <a:cs typeface="Arial" panose="020B0604020202020204" pitchFamily="34" charset="0"/>
              </a:rPr>
              <a:t>patients with a Poor </a:t>
            </a:r>
            <a:br>
              <a:rPr lang="en-GB" sz="2800" cap="all" dirty="0">
                <a:solidFill>
                  <a:schemeClr val="tx2"/>
                </a:solidFill>
                <a:latin typeface="Arial" panose="020B0604020202020204" pitchFamily="34" charset="0"/>
                <a:cs typeface="Arial" panose="020B0604020202020204" pitchFamily="34" charset="0"/>
              </a:rPr>
            </a:br>
            <a:r>
              <a:rPr lang="en-GB" sz="2800" cap="all" dirty="0">
                <a:solidFill>
                  <a:schemeClr val="tx2"/>
                </a:solidFill>
                <a:latin typeface="Arial" panose="020B0604020202020204" pitchFamily="34" charset="0"/>
                <a:cs typeface="Arial" panose="020B0604020202020204" pitchFamily="34" charset="0"/>
              </a:rPr>
              <a:t>Performance Status</a:t>
            </a:r>
            <a:endParaRPr lang="en-US" dirty="0"/>
          </a:p>
        </p:txBody>
      </p:sp>
      <p:sp>
        <p:nvSpPr>
          <p:cNvPr id="27" name="Content Placeholder 26">
            <a:extLst>
              <a:ext uri="{FF2B5EF4-FFF2-40B4-BE49-F238E27FC236}">
                <a16:creationId xmlns:a16="http://schemas.microsoft.com/office/drawing/2014/main" id="{1DBE9974-A8E1-C9A8-953C-D4821742DCFC}"/>
              </a:ext>
            </a:extLst>
          </p:cNvPr>
          <p:cNvSpPr>
            <a:spLocks noGrp="1"/>
          </p:cNvSpPr>
          <p:nvPr>
            <p:ph sz="quarter" idx="14"/>
          </p:nvPr>
        </p:nvSpPr>
        <p:spPr>
          <a:xfrm>
            <a:off x="620184" y="3481902"/>
            <a:ext cx="5835856" cy="2468897"/>
          </a:xfrm>
        </p:spPr>
        <p:txBody>
          <a:bodyPr>
            <a:normAutofit/>
          </a:bodyPr>
          <a:lstStyle/>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Schedule 3 weeks on 1 week off </a:t>
            </a:r>
          </a:p>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Median age 71 and 68 (range 35-89)</a:t>
            </a:r>
          </a:p>
          <a:p>
            <a:pPr marL="285750" indent="-285750">
              <a:spcBef>
                <a:spcPts val="600"/>
              </a:spcBef>
              <a:buClr>
                <a:schemeClr val="accent1"/>
              </a:buClr>
              <a:buFont typeface="Arial" panose="020B0604020202020204" pitchFamily="34" charset="0"/>
              <a:buChar char="•"/>
            </a:pPr>
            <a:r>
              <a:rPr lang="en-US" sz="1800" b="1" dirty="0" err="1">
                <a:solidFill>
                  <a:schemeClr val="accent1"/>
                </a:solidFill>
                <a:latin typeface="Arial" panose="020B0604020202020204" pitchFamily="34" charset="0"/>
                <a:cs typeface="Arial" panose="020B0604020202020204" pitchFamily="34" charset="0"/>
              </a:rPr>
              <a:t>mPFS</a:t>
            </a:r>
            <a:r>
              <a:rPr lang="en-US" sz="1800" b="1" dirty="0">
                <a:solidFill>
                  <a:schemeClr val="accent1"/>
                </a:solidFill>
                <a:latin typeface="Arial" panose="020B0604020202020204" pitchFamily="34" charset="0"/>
                <a:cs typeface="Arial" panose="020B0604020202020204" pitchFamily="34" charset="0"/>
              </a:rPr>
              <a:t> 5.4 vs 6.6 months </a:t>
            </a:r>
            <a:r>
              <a:rPr lang="en-US" sz="1800" dirty="0">
                <a:solidFill>
                  <a:schemeClr val="tx2"/>
                </a:solidFill>
                <a:latin typeface="Arial" panose="020B0604020202020204" pitchFamily="34" charset="0"/>
                <a:cs typeface="Arial" panose="020B0604020202020204" pitchFamily="34" charset="0"/>
              </a:rPr>
              <a:t>(P=0.28) </a:t>
            </a:r>
          </a:p>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Free of disease progression at 6 months: 44% vs 58%</a:t>
            </a:r>
          </a:p>
          <a:p>
            <a:pPr marL="285750" indent="-285750">
              <a:spcBef>
                <a:spcPts val="600"/>
              </a:spcBef>
              <a:buClr>
                <a:schemeClr val="accent1"/>
              </a:buClr>
              <a:buFont typeface="Arial" panose="020B0604020202020204" pitchFamily="34" charset="0"/>
              <a:buChar char="•"/>
            </a:pPr>
            <a:r>
              <a:rPr lang="en-US" sz="1800" b="1" dirty="0" err="1">
                <a:solidFill>
                  <a:schemeClr val="accent1"/>
                </a:solidFill>
                <a:latin typeface="Arial" panose="020B0604020202020204" pitchFamily="34" charset="0"/>
                <a:cs typeface="Arial" panose="020B0604020202020204" pitchFamily="34" charset="0"/>
              </a:rPr>
              <a:t>mOS</a:t>
            </a:r>
            <a:r>
              <a:rPr lang="en-US" sz="1800" b="1" dirty="0">
                <a:solidFill>
                  <a:schemeClr val="accent1"/>
                </a:solidFill>
                <a:latin typeface="Arial" panose="020B0604020202020204" pitchFamily="34" charset="0"/>
                <a:cs typeface="Arial" panose="020B0604020202020204" pitchFamily="34" charset="0"/>
              </a:rPr>
              <a:t> 7.7m vs 9.8m </a:t>
            </a:r>
            <a:r>
              <a:rPr lang="en-US" sz="1800" dirty="0">
                <a:solidFill>
                  <a:schemeClr val="tx2"/>
                </a:solidFill>
                <a:latin typeface="Arial" panose="020B0604020202020204" pitchFamily="34" charset="0"/>
                <a:cs typeface="Arial" panose="020B0604020202020204" pitchFamily="34" charset="0"/>
              </a:rPr>
              <a:t>(P=0.11) </a:t>
            </a:r>
          </a:p>
          <a:p>
            <a:pPr marL="285750" indent="-285750">
              <a:spcBef>
                <a:spcPts val="600"/>
              </a:spcBef>
              <a:buClr>
                <a:schemeClr val="accent1"/>
              </a:buCl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No significant differences in AEs between the two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dose regimens </a:t>
            </a:r>
          </a:p>
        </p:txBody>
      </p:sp>
      <p:sp>
        <p:nvSpPr>
          <p:cNvPr id="28" name="Content Placeholder 27">
            <a:extLst>
              <a:ext uri="{FF2B5EF4-FFF2-40B4-BE49-F238E27FC236}">
                <a16:creationId xmlns:a16="http://schemas.microsoft.com/office/drawing/2014/main" id="{1E317F70-2DBF-2FD1-6717-545E8F6CDD24}"/>
              </a:ext>
            </a:extLst>
          </p:cNvPr>
          <p:cNvSpPr>
            <a:spLocks noGrp="1"/>
          </p:cNvSpPr>
          <p:nvPr>
            <p:ph sz="quarter" idx="15"/>
          </p:nvPr>
        </p:nvSpPr>
        <p:spPr/>
        <p:txBody>
          <a:bodyPr anchor="b" anchorCtr="0"/>
          <a:lstStyle/>
          <a:p>
            <a:pPr>
              <a:spcBef>
                <a:spcPct val="0"/>
              </a:spcBef>
              <a:buNone/>
            </a:pPr>
            <a:r>
              <a:rPr lang="en-US" altLang="en-US" sz="1200" dirty="0">
                <a:solidFill>
                  <a:schemeClr val="tx2"/>
                </a:solidFill>
                <a:cs typeface="Arial" panose="020B0604020202020204" pitchFamily="34" charset="0"/>
              </a:rPr>
              <a:t>AEs, adverse events; GEM, gemcitabine; (m)OS, (median) overall survival; </a:t>
            </a:r>
            <a:br>
              <a:rPr lang="en-US" altLang="en-US" sz="1200" dirty="0">
                <a:solidFill>
                  <a:schemeClr val="tx2"/>
                </a:solidFill>
                <a:cs typeface="Arial" panose="020B0604020202020204" pitchFamily="34" charset="0"/>
              </a:rPr>
            </a:br>
            <a:r>
              <a:rPr lang="en-US" altLang="en-US" sz="1200" dirty="0">
                <a:solidFill>
                  <a:schemeClr val="tx2"/>
                </a:solidFill>
                <a:cs typeface="Arial" panose="020B0604020202020204" pitchFamily="34" charset="0"/>
              </a:rPr>
              <a:t>(m)PFS, (median) progression-free survival; </a:t>
            </a:r>
            <a:r>
              <a:rPr lang="en-US" altLang="en-US" sz="1200" dirty="0" err="1">
                <a:solidFill>
                  <a:schemeClr val="tx2"/>
                </a:solidFill>
                <a:cs typeface="Arial" panose="020B0604020202020204" pitchFamily="34" charset="0"/>
              </a:rPr>
              <a:t>NabP</a:t>
            </a:r>
            <a:r>
              <a:rPr lang="en-US" altLang="en-US" sz="1200" dirty="0">
                <a:solidFill>
                  <a:schemeClr val="tx2"/>
                </a:solidFill>
                <a:cs typeface="Arial" panose="020B0604020202020204" pitchFamily="34" charset="0"/>
              </a:rPr>
              <a:t>, </a:t>
            </a:r>
            <a:r>
              <a:rPr lang="en-GB" dirty="0">
                <a:solidFill>
                  <a:schemeClr val="tx2"/>
                </a:solidFill>
              </a:rPr>
              <a:t>nanoparticle albumin-bound paclitaxel</a:t>
            </a:r>
            <a:endParaRPr lang="en-US" altLang="en-US" sz="1200" dirty="0">
              <a:solidFill>
                <a:schemeClr val="tx2"/>
              </a:solidFill>
              <a:cs typeface="Arial" panose="020B0604020202020204" pitchFamily="34" charset="0"/>
            </a:endParaRPr>
          </a:p>
          <a:p>
            <a:pPr>
              <a:spcBef>
                <a:spcPct val="0"/>
              </a:spcBef>
              <a:buNone/>
            </a:pPr>
            <a:r>
              <a:rPr lang="en-US" altLang="en-US" sz="1200" dirty="0" err="1">
                <a:solidFill>
                  <a:schemeClr val="tx2"/>
                </a:solidFill>
                <a:cs typeface="Arial" panose="020B0604020202020204" pitchFamily="34" charset="0"/>
              </a:rPr>
              <a:t>Maccarulla</a:t>
            </a:r>
            <a:r>
              <a:rPr lang="en-US" altLang="en-US" sz="1200" dirty="0">
                <a:solidFill>
                  <a:schemeClr val="tx2"/>
                </a:solidFill>
                <a:cs typeface="Arial" panose="020B0604020202020204" pitchFamily="34" charset="0"/>
              </a:rPr>
              <a:t> T, et al. J Clin Oncol. 2019;37:</a:t>
            </a:r>
            <a:r>
              <a:rPr lang="en-GB" altLang="en-US" sz="1200" dirty="0">
                <a:solidFill>
                  <a:schemeClr val="tx2"/>
                </a:solidFill>
                <a:cs typeface="Arial" panose="020B0604020202020204" pitchFamily="34" charset="0"/>
              </a:rPr>
              <a:t>230-238</a:t>
            </a:r>
            <a:endParaRPr lang="en-US" altLang="en-US" sz="1200" dirty="0">
              <a:solidFill>
                <a:schemeClr val="tx2"/>
              </a:solidFill>
              <a:cs typeface="Arial" panose="020B0604020202020204" pitchFamily="34" charset="0"/>
            </a:endParaRPr>
          </a:p>
        </p:txBody>
      </p:sp>
      <p:sp>
        <p:nvSpPr>
          <p:cNvPr id="4" name="Slide Number Placeholder 3">
            <a:extLst>
              <a:ext uri="{FF2B5EF4-FFF2-40B4-BE49-F238E27FC236}">
                <a16:creationId xmlns:a16="http://schemas.microsoft.com/office/drawing/2014/main" id="{E584DC9B-FED8-146C-E9C9-12BAC0C8CE17}"/>
              </a:ext>
            </a:extLst>
          </p:cNvPr>
          <p:cNvSpPr>
            <a:spLocks noGrp="1"/>
          </p:cNvSpPr>
          <p:nvPr>
            <p:ph type="sldNum" sz="quarter" idx="4"/>
          </p:nvPr>
        </p:nvSpPr>
        <p:spPr/>
        <p:txBody>
          <a:bodyPr/>
          <a:lstStyle/>
          <a:p>
            <a:fld id="{FCE43C0F-8A7B-3A4B-9DB5-B3472E36E833}" type="slidenum">
              <a:rPr lang="en-GB" smtClean="0"/>
              <a:pPr/>
              <a:t>31</a:t>
            </a:fld>
            <a:endParaRPr lang="en-GB" dirty="0"/>
          </a:p>
        </p:txBody>
      </p:sp>
      <p:cxnSp>
        <p:nvCxnSpPr>
          <p:cNvPr id="17" name="Straight Connector 16">
            <a:extLst>
              <a:ext uri="{FF2B5EF4-FFF2-40B4-BE49-F238E27FC236}">
                <a16:creationId xmlns:a16="http://schemas.microsoft.com/office/drawing/2014/main" id="{92D3B418-A8C4-D1AB-837A-C68B5250731B}"/>
              </a:ext>
            </a:extLst>
          </p:cNvPr>
          <p:cNvCxnSpPr>
            <a:cxnSpLocks/>
          </p:cNvCxnSpPr>
          <p:nvPr/>
        </p:nvCxnSpPr>
        <p:spPr>
          <a:xfrm flipV="1">
            <a:off x="3367124" y="2088969"/>
            <a:ext cx="0" cy="297095"/>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ED1C42A-78B1-930E-42A6-42B9180C5CBA}"/>
              </a:ext>
            </a:extLst>
          </p:cNvPr>
          <p:cNvCxnSpPr>
            <a:cxnSpLocks/>
          </p:cNvCxnSpPr>
          <p:nvPr/>
        </p:nvCxnSpPr>
        <p:spPr>
          <a:xfrm flipV="1">
            <a:off x="4626318" y="2400241"/>
            <a:ext cx="0" cy="297095"/>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ED4EF-3D77-E194-932A-2248D03E0237}"/>
              </a:ext>
            </a:extLst>
          </p:cNvPr>
          <p:cNvCxnSpPr>
            <a:cxnSpLocks/>
          </p:cNvCxnSpPr>
          <p:nvPr/>
        </p:nvCxnSpPr>
        <p:spPr>
          <a:xfrm flipV="1">
            <a:off x="2107930" y="2400241"/>
            <a:ext cx="0" cy="297095"/>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6FDEEE9F-05E4-0C6D-FFE6-6CACC9FEEB95}"/>
              </a:ext>
            </a:extLst>
          </p:cNvPr>
          <p:cNvSpPr/>
          <p:nvPr/>
        </p:nvSpPr>
        <p:spPr>
          <a:xfrm>
            <a:off x="985324" y="2624433"/>
            <a:ext cx="2245212" cy="533227"/>
          </a:xfrm>
          <a:prstGeom prst="roundRect">
            <a:avLst>
              <a:gd name="adj" fmla="val 16894"/>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Assigned to arm B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t>
            </a:r>
            <a:r>
              <a:rPr lang="en-GB" sz="1100" dirty="0" err="1">
                <a:solidFill>
                  <a:schemeClr val="tx1"/>
                </a:solidFill>
                <a:latin typeface="Arial" panose="020B0604020202020204" pitchFamily="34" charset="0"/>
                <a:cs typeface="Arial" panose="020B0604020202020204" pitchFamily="34" charset="0"/>
              </a:rPr>
              <a:t>NabP</a:t>
            </a:r>
            <a:r>
              <a:rPr lang="en-GB" sz="1100" dirty="0">
                <a:solidFill>
                  <a:schemeClr val="tx1"/>
                </a:solidFill>
                <a:latin typeface="Arial" panose="020B0604020202020204" pitchFamily="34" charset="0"/>
                <a:cs typeface="Arial" panose="020B0604020202020204" pitchFamily="34" charset="0"/>
              </a:rPr>
              <a:t> 100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 </a:t>
            </a:r>
          </a:p>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GEM 1000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n=111)</a:t>
            </a:r>
            <a:endParaRPr lang="en-GB" sz="1100" baseline="30000" dirty="0">
              <a:solidFill>
                <a:schemeClr val="tx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4D377F2F-6A3F-7D24-20D1-B3BB897AD59E}"/>
              </a:ext>
            </a:extLst>
          </p:cNvPr>
          <p:cNvSpPr/>
          <p:nvPr/>
        </p:nvSpPr>
        <p:spPr>
          <a:xfrm>
            <a:off x="3503712" y="2624433"/>
            <a:ext cx="2245212" cy="533227"/>
          </a:xfrm>
          <a:prstGeom prst="roundRect">
            <a:avLst>
              <a:gd name="adj" fmla="val 16894"/>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Assigned to arm D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t>
            </a:r>
            <a:r>
              <a:rPr lang="en-GB" sz="1100" dirty="0" err="1">
                <a:solidFill>
                  <a:schemeClr val="tx1"/>
                </a:solidFill>
                <a:latin typeface="Arial" panose="020B0604020202020204" pitchFamily="34" charset="0"/>
                <a:cs typeface="Arial" panose="020B0604020202020204" pitchFamily="34" charset="0"/>
              </a:rPr>
              <a:t>NabP</a:t>
            </a:r>
            <a:r>
              <a:rPr lang="en-GB" sz="1100" dirty="0">
                <a:solidFill>
                  <a:schemeClr val="tx1"/>
                </a:solidFill>
                <a:latin typeface="Arial" panose="020B0604020202020204" pitchFamily="34" charset="0"/>
                <a:cs typeface="Arial" panose="020B0604020202020204" pitchFamily="34" charset="0"/>
              </a:rPr>
              <a:t> 125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 </a:t>
            </a:r>
          </a:p>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GEM 1000 mg/m</a:t>
            </a:r>
            <a:r>
              <a:rPr lang="en-GB" sz="1100" baseline="30000" dirty="0">
                <a:solidFill>
                  <a:schemeClr val="tx1"/>
                </a:solidFill>
                <a:latin typeface="Arial" panose="020B0604020202020204" pitchFamily="34" charset="0"/>
                <a:cs typeface="Arial" panose="020B0604020202020204" pitchFamily="34" charset="0"/>
              </a:rPr>
              <a:t>2</a:t>
            </a:r>
            <a:r>
              <a:rPr lang="en-GB" sz="1100" dirty="0">
                <a:solidFill>
                  <a:schemeClr val="tx1"/>
                </a:solidFill>
                <a:latin typeface="Arial" panose="020B0604020202020204" pitchFamily="34" charset="0"/>
                <a:cs typeface="Arial" panose="020B0604020202020204" pitchFamily="34" charset="0"/>
              </a:rPr>
              <a:t>; n=110)</a:t>
            </a:r>
            <a:endParaRPr lang="en-GB" sz="1100" baseline="30000" dirty="0">
              <a:solidFill>
                <a:schemeClr val="tx1"/>
              </a:solidFill>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B8B541A0-DE55-396E-C6E5-A25A33CECBF2}"/>
              </a:ext>
            </a:extLst>
          </p:cNvPr>
          <p:cNvSpPr/>
          <p:nvPr/>
        </p:nvSpPr>
        <p:spPr>
          <a:xfrm>
            <a:off x="2244518" y="1671634"/>
            <a:ext cx="2245212" cy="533227"/>
          </a:xfrm>
          <a:prstGeom prst="roundRect">
            <a:avLst>
              <a:gd name="adj" fmla="val 16894"/>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Patients enrolled and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randomly assigned</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(n=221)</a:t>
            </a:r>
            <a:endParaRPr lang="en-GB" sz="1100" baseline="30000" dirty="0">
              <a:solidFill>
                <a:schemeClr val="tx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A3B3B56D-E1B0-A4EF-4805-16FBC72559F3}"/>
              </a:ext>
            </a:extLst>
          </p:cNvPr>
          <p:cNvCxnSpPr>
            <a:cxnSpLocks/>
          </p:cNvCxnSpPr>
          <p:nvPr/>
        </p:nvCxnSpPr>
        <p:spPr>
          <a:xfrm>
            <a:off x="2096442" y="2400241"/>
            <a:ext cx="253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9614FD7-0591-E04A-FDCA-801CF8B9ECD1}"/>
              </a:ext>
            </a:extLst>
          </p:cNvPr>
          <p:cNvSpPr txBox="1"/>
          <p:nvPr/>
        </p:nvSpPr>
        <p:spPr>
          <a:xfrm>
            <a:off x="10820910" y="662067"/>
            <a:ext cx="1029696" cy="842145"/>
          </a:xfrm>
          <a:prstGeom prst="rect">
            <a:avLst/>
          </a:prstGeom>
          <a:solidFill>
            <a:schemeClr val="bg1"/>
          </a:solidFill>
        </p:spPr>
        <p:txBody>
          <a:bodyPr wrap="none" lIns="0" tIns="36000" rIns="36000" bIns="36000" rtlCol="0">
            <a:spAutoFit/>
          </a:bodyPr>
          <a:lstStyle/>
          <a:p>
            <a:r>
              <a:rPr lang="en-GB" sz="1000" b="1" dirty="0">
                <a:solidFill>
                  <a:srgbClr val="211D1E"/>
                </a:solidFill>
                <a:effectLst/>
                <a:latin typeface="Arial" panose="020B0604020202020204" pitchFamily="34" charset="0"/>
                <a:cs typeface="Arial" panose="020B0604020202020204" pitchFamily="34" charset="0"/>
              </a:rPr>
              <a:t>Arm</a:t>
            </a:r>
          </a:p>
          <a:p>
            <a:pPr indent="266700"/>
            <a:r>
              <a:rPr lang="en-GB" sz="1000" dirty="0">
                <a:solidFill>
                  <a:srgbClr val="211D1E"/>
                </a:solidFill>
                <a:latin typeface="Arial" panose="020B0604020202020204" pitchFamily="34" charset="0"/>
                <a:cs typeface="Arial" panose="020B0604020202020204" pitchFamily="34" charset="0"/>
              </a:rPr>
              <a:t>B</a:t>
            </a:r>
          </a:p>
          <a:p>
            <a:pPr indent="266700"/>
            <a:r>
              <a:rPr lang="en-GB" sz="1000" dirty="0">
                <a:solidFill>
                  <a:srgbClr val="211D1E"/>
                </a:solidFill>
                <a:effectLst/>
                <a:latin typeface="Arial" panose="020B0604020202020204" pitchFamily="34" charset="0"/>
                <a:cs typeface="Arial" panose="020B0604020202020204" pitchFamily="34" charset="0"/>
              </a:rPr>
              <a:t>D</a:t>
            </a:r>
          </a:p>
          <a:p>
            <a:pPr indent="266700"/>
            <a:r>
              <a:rPr lang="en-GB" sz="1000" dirty="0">
                <a:solidFill>
                  <a:srgbClr val="211D1E"/>
                </a:solidFill>
                <a:latin typeface="Arial" panose="020B0604020202020204" pitchFamily="34" charset="0"/>
                <a:cs typeface="Arial" panose="020B0604020202020204" pitchFamily="34" charset="0"/>
              </a:rPr>
              <a:t>B, censored</a:t>
            </a:r>
          </a:p>
          <a:p>
            <a:pPr indent="266700"/>
            <a:r>
              <a:rPr lang="en-GB" sz="1000" dirty="0">
                <a:solidFill>
                  <a:srgbClr val="211D1E"/>
                </a:solidFill>
                <a:effectLst/>
                <a:latin typeface="Arial" panose="020B0604020202020204" pitchFamily="34" charset="0"/>
                <a:cs typeface="Arial" panose="020B0604020202020204" pitchFamily="34" charset="0"/>
              </a:rPr>
              <a:t>D, censored</a:t>
            </a:r>
            <a:endParaRPr lang="en-GB" sz="1000" dirty="0">
              <a:solidFill>
                <a:schemeClr val="accent1"/>
              </a:solidFill>
              <a:effectLst/>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27A7C3DD-7BFC-BCD2-B356-8D8F271A2436}"/>
              </a:ext>
            </a:extLst>
          </p:cNvPr>
          <p:cNvCxnSpPr>
            <a:cxnSpLocks/>
          </p:cNvCxnSpPr>
          <p:nvPr/>
        </p:nvCxnSpPr>
        <p:spPr>
          <a:xfrm>
            <a:off x="10820910" y="930560"/>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4EFC9B7-C19A-38B5-CF7F-660C1940C486}"/>
              </a:ext>
            </a:extLst>
          </p:cNvPr>
          <p:cNvCxnSpPr>
            <a:cxnSpLocks/>
          </p:cNvCxnSpPr>
          <p:nvPr/>
        </p:nvCxnSpPr>
        <p:spPr>
          <a:xfrm>
            <a:off x="10820910" y="1084018"/>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F568A02-6060-D70E-4A8D-972CE5B5991C}"/>
              </a:ext>
            </a:extLst>
          </p:cNvPr>
          <p:cNvCxnSpPr>
            <a:cxnSpLocks/>
          </p:cNvCxnSpPr>
          <p:nvPr/>
        </p:nvCxnSpPr>
        <p:spPr>
          <a:xfrm>
            <a:off x="10820910" y="1237476"/>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DC429AE-8BBF-743C-83E2-F336728641EE}"/>
              </a:ext>
            </a:extLst>
          </p:cNvPr>
          <p:cNvCxnSpPr>
            <a:cxnSpLocks/>
          </p:cNvCxnSpPr>
          <p:nvPr/>
        </p:nvCxnSpPr>
        <p:spPr>
          <a:xfrm>
            <a:off x="10820910" y="1390699"/>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DABC164-3285-8B7F-ADD6-ECE9D326A29A}"/>
              </a:ext>
            </a:extLst>
          </p:cNvPr>
          <p:cNvCxnSpPr>
            <a:cxnSpLocks/>
          </p:cNvCxnSpPr>
          <p:nvPr/>
        </p:nvCxnSpPr>
        <p:spPr>
          <a:xfrm flipV="1">
            <a:off x="10928910" y="1352785"/>
            <a:ext cx="0" cy="75828"/>
          </a:xfrm>
          <a:prstGeom prst="line">
            <a:avLst/>
          </a:prstGeom>
          <a:ln w="1270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CEE5A29-6EA9-FF0F-4C48-774F4B31180B}"/>
              </a:ext>
            </a:extLst>
          </p:cNvPr>
          <p:cNvCxnSpPr>
            <a:cxnSpLocks/>
          </p:cNvCxnSpPr>
          <p:nvPr/>
        </p:nvCxnSpPr>
        <p:spPr>
          <a:xfrm flipV="1">
            <a:off x="10928910" y="1200385"/>
            <a:ext cx="0" cy="75828"/>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AA70A79-821F-30AF-E719-A4CB1DAEE43A}"/>
              </a:ext>
            </a:extLst>
          </p:cNvPr>
          <p:cNvSpPr txBox="1"/>
          <p:nvPr/>
        </p:nvSpPr>
        <p:spPr>
          <a:xfrm rot="16200000">
            <a:off x="5863749" y="1470194"/>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Cumulative OS (probability)</a:t>
            </a:r>
          </a:p>
        </p:txBody>
      </p:sp>
      <p:sp>
        <p:nvSpPr>
          <p:cNvPr id="52" name="TextBox 51">
            <a:extLst>
              <a:ext uri="{FF2B5EF4-FFF2-40B4-BE49-F238E27FC236}">
                <a16:creationId xmlns:a16="http://schemas.microsoft.com/office/drawing/2014/main" id="{2B8C6094-96D0-3C87-5CD9-1A5D50A55CD8}"/>
              </a:ext>
            </a:extLst>
          </p:cNvPr>
          <p:cNvSpPr txBox="1"/>
          <p:nvPr/>
        </p:nvSpPr>
        <p:spPr>
          <a:xfrm>
            <a:off x="6535111" y="2996952"/>
            <a:ext cx="436017" cy="323165"/>
          </a:xfrm>
          <a:prstGeom prst="rect">
            <a:avLst/>
          </a:prstGeom>
          <a:noFill/>
        </p:spPr>
        <p:txBody>
          <a:bodyPr wrap="none" lIns="0" tIns="0" rIns="0" bIns="0" rtlCol="0">
            <a:spAutoFit/>
          </a:bodyPr>
          <a:lstStyle/>
          <a:p>
            <a:pPr algn="r"/>
            <a:r>
              <a:rPr lang="en-GB" sz="700" b="1" dirty="0">
                <a:solidFill>
                  <a:srgbClr val="211D1E"/>
                </a:solidFill>
                <a:effectLst/>
                <a:latin typeface="Arial" panose="020B0604020202020204" pitchFamily="34" charset="0"/>
                <a:cs typeface="Arial" panose="020B0604020202020204" pitchFamily="34" charset="0"/>
              </a:rPr>
              <a:t>No. at risk</a:t>
            </a:r>
          </a:p>
          <a:p>
            <a:pPr algn="r"/>
            <a:r>
              <a:rPr lang="en-GB" sz="700" b="1" dirty="0">
                <a:solidFill>
                  <a:schemeClr val="accent1"/>
                </a:solidFill>
                <a:latin typeface="Arial" panose="020B0604020202020204" pitchFamily="34" charset="0"/>
                <a:cs typeface="Arial" panose="020B0604020202020204" pitchFamily="34" charset="0"/>
              </a:rPr>
              <a:t>Arm B</a:t>
            </a:r>
          </a:p>
          <a:p>
            <a:pPr algn="r"/>
            <a:r>
              <a:rPr lang="en-GB" sz="700" b="1" dirty="0">
                <a:solidFill>
                  <a:schemeClr val="tx2"/>
                </a:solidFill>
                <a:effectLst/>
                <a:latin typeface="Arial" panose="020B0604020202020204" pitchFamily="34" charset="0"/>
                <a:cs typeface="Arial" panose="020B0604020202020204" pitchFamily="34" charset="0"/>
              </a:rPr>
              <a:t>Arm D</a:t>
            </a:r>
            <a:endParaRPr lang="en-GB" sz="700" dirty="0">
              <a:solidFill>
                <a:schemeClr val="accent1"/>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74EE4AF8-2929-1306-1E87-A8ECA141ECF4}"/>
              </a:ext>
            </a:extLst>
          </p:cNvPr>
          <p:cNvSpPr txBox="1"/>
          <p:nvPr/>
        </p:nvSpPr>
        <p:spPr>
          <a:xfrm>
            <a:off x="8394853" y="2912127"/>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Follow-up time (months)</a:t>
            </a:r>
          </a:p>
        </p:txBody>
      </p:sp>
      <p:sp>
        <p:nvSpPr>
          <p:cNvPr id="74" name="TextBox 73">
            <a:extLst>
              <a:ext uri="{FF2B5EF4-FFF2-40B4-BE49-F238E27FC236}">
                <a16:creationId xmlns:a16="http://schemas.microsoft.com/office/drawing/2014/main" id="{A7E63EFF-5C15-77FF-AD2D-0B3168F2EC0A}"/>
              </a:ext>
            </a:extLst>
          </p:cNvPr>
          <p:cNvSpPr txBox="1"/>
          <p:nvPr/>
        </p:nvSpPr>
        <p:spPr>
          <a:xfrm>
            <a:off x="11772673"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75" name="TextBox 74">
            <a:extLst>
              <a:ext uri="{FF2B5EF4-FFF2-40B4-BE49-F238E27FC236}">
                <a16:creationId xmlns:a16="http://schemas.microsoft.com/office/drawing/2014/main" id="{3DB89A02-FD9A-651E-C7A3-C549EE116485}"/>
              </a:ext>
            </a:extLst>
          </p:cNvPr>
          <p:cNvSpPr txBox="1"/>
          <p:nvPr/>
        </p:nvSpPr>
        <p:spPr>
          <a:xfrm>
            <a:off x="116297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29</a:t>
            </a:r>
          </a:p>
        </p:txBody>
      </p:sp>
      <p:sp>
        <p:nvSpPr>
          <p:cNvPr id="76" name="TextBox 75">
            <a:extLst>
              <a:ext uri="{FF2B5EF4-FFF2-40B4-BE49-F238E27FC236}">
                <a16:creationId xmlns:a16="http://schemas.microsoft.com/office/drawing/2014/main" id="{F75FC848-26B8-77B3-2E00-CCAA6ED784E6}"/>
              </a:ext>
            </a:extLst>
          </p:cNvPr>
          <p:cNvSpPr txBox="1"/>
          <p:nvPr/>
        </p:nvSpPr>
        <p:spPr>
          <a:xfrm>
            <a:off x="114678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p:txBody>
      </p:sp>
      <p:sp>
        <p:nvSpPr>
          <p:cNvPr id="77" name="TextBox 76">
            <a:extLst>
              <a:ext uri="{FF2B5EF4-FFF2-40B4-BE49-F238E27FC236}">
                <a16:creationId xmlns:a16="http://schemas.microsoft.com/office/drawing/2014/main" id="{06B3C914-39CA-90E4-EAC5-E51EF0648B7A}"/>
              </a:ext>
            </a:extLst>
          </p:cNvPr>
          <p:cNvSpPr txBox="1"/>
          <p:nvPr/>
        </p:nvSpPr>
        <p:spPr>
          <a:xfrm>
            <a:off x="113122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27</a:t>
            </a:r>
          </a:p>
        </p:txBody>
      </p:sp>
      <p:sp>
        <p:nvSpPr>
          <p:cNvPr id="78" name="TextBox 77">
            <a:extLst>
              <a:ext uri="{FF2B5EF4-FFF2-40B4-BE49-F238E27FC236}">
                <a16:creationId xmlns:a16="http://schemas.microsoft.com/office/drawing/2014/main" id="{B0DBF7BD-591A-8BF5-067E-A1A0BE69356C}"/>
              </a:ext>
            </a:extLst>
          </p:cNvPr>
          <p:cNvSpPr txBox="1"/>
          <p:nvPr/>
        </p:nvSpPr>
        <p:spPr>
          <a:xfrm>
            <a:off x="1115354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79" name="TextBox 78">
            <a:extLst>
              <a:ext uri="{FF2B5EF4-FFF2-40B4-BE49-F238E27FC236}">
                <a16:creationId xmlns:a16="http://schemas.microsoft.com/office/drawing/2014/main" id="{39611D85-EFD8-8E36-431B-8A06AC7B729D}"/>
              </a:ext>
            </a:extLst>
          </p:cNvPr>
          <p:cNvSpPr txBox="1"/>
          <p:nvPr/>
        </p:nvSpPr>
        <p:spPr>
          <a:xfrm>
            <a:off x="110043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p:txBody>
      </p:sp>
      <p:sp>
        <p:nvSpPr>
          <p:cNvPr id="80" name="TextBox 79">
            <a:extLst>
              <a:ext uri="{FF2B5EF4-FFF2-40B4-BE49-F238E27FC236}">
                <a16:creationId xmlns:a16="http://schemas.microsoft.com/office/drawing/2014/main" id="{FC16CAFE-5E5A-067B-E191-77B8E9B6E0C0}"/>
              </a:ext>
            </a:extLst>
          </p:cNvPr>
          <p:cNvSpPr txBox="1"/>
          <p:nvPr/>
        </p:nvSpPr>
        <p:spPr>
          <a:xfrm>
            <a:off x="108455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81" name="TextBox 80">
            <a:extLst>
              <a:ext uri="{FF2B5EF4-FFF2-40B4-BE49-F238E27FC236}">
                <a16:creationId xmlns:a16="http://schemas.microsoft.com/office/drawing/2014/main" id="{A7C1CAE3-F827-35FA-3D40-E050D872DAE2}"/>
              </a:ext>
            </a:extLst>
          </p:cNvPr>
          <p:cNvSpPr txBox="1"/>
          <p:nvPr/>
        </p:nvSpPr>
        <p:spPr>
          <a:xfrm>
            <a:off x="106899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p:txBody>
      </p:sp>
      <p:sp>
        <p:nvSpPr>
          <p:cNvPr id="82" name="TextBox 81">
            <a:extLst>
              <a:ext uri="{FF2B5EF4-FFF2-40B4-BE49-F238E27FC236}">
                <a16:creationId xmlns:a16="http://schemas.microsoft.com/office/drawing/2014/main" id="{6D81D050-7450-EACD-F461-B64A7823B411}"/>
              </a:ext>
            </a:extLst>
          </p:cNvPr>
          <p:cNvSpPr txBox="1"/>
          <p:nvPr/>
        </p:nvSpPr>
        <p:spPr>
          <a:xfrm>
            <a:off x="105407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83" name="TextBox 82">
            <a:extLst>
              <a:ext uri="{FF2B5EF4-FFF2-40B4-BE49-F238E27FC236}">
                <a16:creationId xmlns:a16="http://schemas.microsoft.com/office/drawing/2014/main" id="{825F8114-9317-FE29-6E08-29F18C2CF5E9}"/>
              </a:ext>
            </a:extLst>
          </p:cNvPr>
          <p:cNvSpPr txBox="1"/>
          <p:nvPr/>
        </p:nvSpPr>
        <p:spPr>
          <a:xfrm>
            <a:off x="103756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a:t>
            </a:r>
          </a:p>
        </p:txBody>
      </p:sp>
      <p:sp>
        <p:nvSpPr>
          <p:cNvPr id="84" name="TextBox 83">
            <a:extLst>
              <a:ext uri="{FF2B5EF4-FFF2-40B4-BE49-F238E27FC236}">
                <a16:creationId xmlns:a16="http://schemas.microsoft.com/office/drawing/2014/main" id="{4689C240-35C1-AB84-CC98-FF29D6221FE5}"/>
              </a:ext>
            </a:extLst>
          </p:cNvPr>
          <p:cNvSpPr txBox="1"/>
          <p:nvPr/>
        </p:nvSpPr>
        <p:spPr>
          <a:xfrm>
            <a:off x="102232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85" name="TextBox 84">
            <a:extLst>
              <a:ext uri="{FF2B5EF4-FFF2-40B4-BE49-F238E27FC236}">
                <a16:creationId xmlns:a16="http://schemas.microsoft.com/office/drawing/2014/main" id="{CF62C899-0781-9700-D237-364F132F45B8}"/>
              </a:ext>
            </a:extLst>
          </p:cNvPr>
          <p:cNvSpPr txBox="1"/>
          <p:nvPr/>
        </p:nvSpPr>
        <p:spPr>
          <a:xfrm>
            <a:off x="100772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86" name="TextBox 85">
            <a:extLst>
              <a:ext uri="{FF2B5EF4-FFF2-40B4-BE49-F238E27FC236}">
                <a16:creationId xmlns:a16="http://schemas.microsoft.com/office/drawing/2014/main" id="{A13C5BFB-89A9-3969-8AC9-E93344156F8E}"/>
              </a:ext>
            </a:extLst>
          </p:cNvPr>
          <p:cNvSpPr txBox="1"/>
          <p:nvPr/>
        </p:nvSpPr>
        <p:spPr>
          <a:xfrm>
            <a:off x="99057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87" name="TextBox 86">
            <a:extLst>
              <a:ext uri="{FF2B5EF4-FFF2-40B4-BE49-F238E27FC236}">
                <a16:creationId xmlns:a16="http://schemas.microsoft.com/office/drawing/2014/main" id="{1E554CFA-8435-4802-FDED-1D89C8F71A39}"/>
              </a:ext>
            </a:extLst>
          </p:cNvPr>
          <p:cNvSpPr txBox="1"/>
          <p:nvPr/>
        </p:nvSpPr>
        <p:spPr>
          <a:xfrm>
            <a:off x="97597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88" name="TextBox 87">
            <a:extLst>
              <a:ext uri="{FF2B5EF4-FFF2-40B4-BE49-F238E27FC236}">
                <a16:creationId xmlns:a16="http://schemas.microsoft.com/office/drawing/2014/main" id="{8359288F-A795-0452-4443-FCC2B5B571BB}"/>
              </a:ext>
            </a:extLst>
          </p:cNvPr>
          <p:cNvSpPr txBox="1"/>
          <p:nvPr/>
        </p:nvSpPr>
        <p:spPr>
          <a:xfrm>
            <a:off x="96073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89" name="TextBox 88">
            <a:extLst>
              <a:ext uri="{FF2B5EF4-FFF2-40B4-BE49-F238E27FC236}">
                <a16:creationId xmlns:a16="http://schemas.microsoft.com/office/drawing/2014/main" id="{46B0B290-101B-98F3-0EAD-9C147D0FCD62}"/>
              </a:ext>
            </a:extLst>
          </p:cNvPr>
          <p:cNvSpPr txBox="1"/>
          <p:nvPr/>
        </p:nvSpPr>
        <p:spPr>
          <a:xfrm>
            <a:off x="94453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90" name="TextBox 89">
            <a:extLst>
              <a:ext uri="{FF2B5EF4-FFF2-40B4-BE49-F238E27FC236}">
                <a16:creationId xmlns:a16="http://schemas.microsoft.com/office/drawing/2014/main" id="{7B49F045-B3EB-5C19-CA43-4810C6772549}"/>
              </a:ext>
            </a:extLst>
          </p:cNvPr>
          <p:cNvSpPr txBox="1"/>
          <p:nvPr/>
        </p:nvSpPr>
        <p:spPr>
          <a:xfrm>
            <a:off x="92961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91" name="TextBox 90">
            <a:extLst>
              <a:ext uri="{FF2B5EF4-FFF2-40B4-BE49-F238E27FC236}">
                <a16:creationId xmlns:a16="http://schemas.microsoft.com/office/drawing/2014/main" id="{206F82CA-FFCC-4A8C-F547-497BF069AD63}"/>
              </a:ext>
            </a:extLst>
          </p:cNvPr>
          <p:cNvSpPr txBox="1"/>
          <p:nvPr/>
        </p:nvSpPr>
        <p:spPr>
          <a:xfrm>
            <a:off x="715015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92" name="TextBox 91">
            <a:extLst>
              <a:ext uri="{FF2B5EF4-FFF2-40B4-BE49-F238E27FC236}">
                <a16:creationId xmlns:a16="http://schemas.microsoft.com/office/drawing/2014/main" id="{6D1928A6-358A-9D29-FDAA-19201ED122BF}"/>
              </a:ext>
            </a:extLst>
          </p:cNvPr>
          <p:cNvSpPr txBox="1"/>
          <p:nvPr/>
        </p:nvSpPr>
        <p:spPr>
          <a:xfrm>
            <a:off x="730890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3" name="TextBox 92">
            <a:extLst>
              <a:ext uri="{FF2B5EF4-FFF2-40B4-BE49-F238E27FC236}">
                <a16:creationId xmlns:a16="http://schemas.microsoft.com/office/drawing/2014/main" id="{760EDA3F-53B5-5F0A-B75E-F49719B17FBE}"/>
              </a:ext>
            </a:extLst>
          </p:cNvPr>
          <p:cNvSpPr txBox="1"/>
          <p:nvPr/>
        </p:nvSpPr>
        <p:spPr>
          <a:xfrm>
            <a:off x="745812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94" name="TextBox 93">
            <a:extLst>
              <a:ext uri="{FF2B5EF4-FFF2-40B4-BE49-F238E27FC236}">
                <a16:creationId xmlns:a16="http://schemas.microsoft.com/office/drawing/2014/main" id="{67D2EC45-AEEA-E688-9621-3A2431F56E71}"/>
              </a:ext>
            </a:extLst>
          </p:cNvPr>
          <p:cNvSpPr txBox="1"/>
          <p:nvPr/>
        </p:nvSpPr>
        <p:spPr>
          <a:xfrm>
            <a:off x="76168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5" name="TextBox 94">
            <a:extLst>
              <a:ext uri="{FF2B5EF4-FFF2-40B4-BE49-F238E27FC236}">
                <a16:creationId xmlns:a16="http://schemas.microsoft.com/office/drawing/2014/main" id="{10B7EEE3-8486-4BD4-F5A4-1C81ECEF39A0}"/>
              </a:ext>
            </a:extLst>
          </p:cNvPr>
          <p:cNvSpPr txBox="1"/>
          <p:nvPr/>
        </p:nvSpPr>
        <p:spPr>
          <a:xfrm>
            <a:off x="77692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96" name="TextBox 95">
            <a:extLst>
              <a:ext uri="{FF2B5EF4-FFF2-40B4-BE49-F238E27FC236}">
                <a16:creationId xmlns:a16="http://schemas.microsoft.com/office/drawing/2014/main" id="{F85E467F-92DF-5BEC-0D93-C88F6D22CD09}"/>
              </a:ext>
            </a:extLst>
          </p:cNvPr>
          <p:cNvSpPr txBox="1"/>
          <p:nvPr/>
        </p:nvSpPr>
        <p:spPr>
          <a:xfrm>
            <a:off x="792485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97" name="TextBox 96">
            <a:extLst>
              <a:ext uri="{FF2B5EF4-FFF2-40B4-BE49-F238E27FC236}">
                <a16:creationId xmlns:a16="http://schemas.microsoft.com/office/drawing/2014/main" id="{841FBFE6-B979-C363-005F-388C5A3BA2AA}"/>
              </a:ext>
            </a:extLst>
          </p:cNvPr>
          <p:cNvSpPr txBox="1"/>
          <p:nvPr/>
        </p:nvSpPr>
        <p:spPr>
          <a:xfrm>
            <a:off x="808042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98" name="TextBox 97">
            <a:extLst>
              <a:ext uri="{FF2B5EF4-FFF2-40B4-BE49-F238E27FC236}">
                <a16:creationId xmlns:a16="http://schemas.microsoft.com/office/drawing/2014/main" id="{FAF02E30-7DD2-6905-B239-41D5A87C9CA9}"/>
              </a:ext>
            </a:extLst>
          </p:cNvPr>
          <p:cNvSpPr txBox="1"/>
          <p:nvPr/>
        </p:nvSpPr>
        <p:spPr>
          <a:xfrm>
            <a:off x="8229652"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99" name="TextBox 98">
            <a:extLst>
              <a:ext uri="{FF2B5EF4-FFF2-40B4-BE49-F238E27FC236}">
                <a16:creationId xmlns:a16="http://schemas.microsoft.com/office/drawing/2014/main" id="{5E74BD3B-4F75-3A38-B7DB-A8AE4616E601}"/>
              </a:ext>
            </a:extLst>
          </p:cNvPr>
          <p:cNvSpPr txBox="1"/>
          <p:nvPr/>
        </p:nvSpPr>
        <p:spPr>
          <a:xfrm>
            <a:off x="83788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00" name="TextBox 99">
            <a:extLst>
              <a:ext uri="{FF2B5EF4-FFF2-40B4-BE49-F238E27FC236}">
                <a16:creationId xmlns:a16="http://schemas.microsoft.com/office/drawing/2014/main" id="{76E34447-E3AB-C511-A02A-655104F961BF}"/>
              </a:ext>
            </a:extLst>
          </p:cNvPr>
          <p:cNvSpPr txBox="1"/>
          <p:nvPr/>
        </p:nvSpPr>
        <p:spPr>
          <a:xfrm>
            <a:off x="8543977" y="2758239"/>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101" name="TextBox 100">
            <a:extLst>
              <a:ext uri="{FF2B5EF4-FFF2-40B4-BE49-F238E27FC236}">
                <a16:creationId xmlns:a16="http://schemas.microsoft.com/office/drawing/2014/main" id="{C0C1451A-DBA9-7A66-D17E-867938D2F13D}"/>
              </a:ext>
            </a:extLst>
          </p:cNvPr>
          <p:cNvSpPr txBox="1"/>
          <p:nvPr/>
        </p:nvSpPr>
        <p:spPr>
          <a:xfrm>
            <a:off x="86706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02" name="TextBox 101">
            <a:extLst>
              <a:ext uri="{FF2B5EF4-FFF2-40B4-BE49-F238E27FC236}">
                <a16:creationId xmlns:a16="http://schemas.microsoft.com/office/drawing/2014/main" id="{F919E05A-F0FB-5559-2D02-8DD8C2361410}"/>
              </a:ext>
            </a:extLst>
          </p:cNvPr>
          <p:cNvSpPr txBox="1"/>
          <p:nvPr/>
        </p:nvSpPr>
        <p:spPr>
          <a:xfrm>
            <a:off x="8823097"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103" name="TextBox 102">
            <a:extLst>
              <a:ext uri="{FF2B5EF4-FFF2-40B4-BE49-F238E27FC236}">
                <a16:creationId xmlns:a16="http://schemas.microsoft.com/office/drawing/2014/main" id="{E37D8A99-DA74-89D1-B4E2-3C7C55ED964C}"/>
              </a:ext>
            </a:extLst>
          </p:cNvPr>
          <p:cNvSpPr txBox="1"/>
          <p:nvPr/>
        </p:nvSpPr>
        <p:spPr>
          <a:xfrm>
            <a:off x="897867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104" name="TextBox 103">
            <a:extLst>
              <a:ext uri="{FF2B5EF4-FFF2-40B4-BE49-F238E27FC236}">
                <a16:creationId xmlns:a16="http://schemas.microsoft.com/office/drawing/2014/main" id="{C9152639-FF70-7876-B1F7-8C4F3C561FDA}"/>
              </a:ext>
            </a:extLst>
          </p:cNvPr>
          <p:cNvSpPr txBox="1"/>
          <p:nvPr/>
        </p:nvSpPr>
        <p:spPr>
          <a:xfrm>
            <a:off x="9137422" y="2758239"/>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109" name="TextBox 108">
            <a:extLst>
              <a:ext uri="{FF2B5EF4-FFF2-40B4-BE49-F238E27FC236}">
                <a16:creationId xmlns:a16="http://schemas.microsoft.com/office/drawing/2014/main" id="{10A56384-CF14-BD1B-9083-92A1D8155599}"/>
              </a:ext>
            </a:extLst>
          </p:cNvPr>
          <p:cNvSpPr txBox="1"/>
          <p:nvPr/>
        </p:nvSpPr>
        <p:spPr>
          <a:xfrm>
            <a:off x="11662659" y="3104673"/>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0</a:t>
            </a:r>
          </a:p>
        </p:txBody>
      </p:sp>
      <p:sp>
        <p:nvSpPr>
          <p:cNvPr id="110" name="TextBox 109">
            <a:extLst>
              <a:ext uri="{FF2B5EF4-FFF2-40B4-BE49-F238E27FC236}">
                <a16:creationId xmlns:a16="http://schemas.microsoft.com/office/drawing/2014/main" id="{3F886BE4-D5C5-1EDF-06A7-D851E5847716}"/>
              </a:ext>
            </a:extLst>
          </p:cNvPr>
          <p:cNvSpPr txBox="1"/>
          <p:nvPr/>
        </p:nvSpPr>
        <p:spPr>
          <a:xfrm>
            <a:off x="11500734" y="3104673"/>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11" name="TextBox 110">
            <a:extLst>
              <a:ext uri="{FF2B5EF4-FFF2-40B4-BE49-F238E27FC236}">
                <a16:creationId xmlns:a16="http://schemas.microsoft.com/office/drawing/2014/main" id="{CAB11318-69F1-0A90-DA37-FE3A0E1EFA84}"/>
              </a:ext>
            </a:extLst>
          </p:cNvPr>
          <p:cNvSpPr txBox="1"/>
          <p:nvPr/>
        </p:nvSpPr>
        <p:spPr>
          <a:xfrm>
            <a:off x="11345159" y="3104673"/>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12" name="TextBox 111">
            <a:extLst>
              <a:ext uri="{FF2B5EF4-FFF2-40B4-BE49-F238E27FC236}">
                <a16:creationId xmlns:a16="http://schemas.microsoft.com/office/drawing/2014/main" id="{23D0D195-B15C-CCD9-5C78-AE7575E3641C}"/>
              </a:ext>
            </a:extLst>
          </p:cNvPr>
          <p:cNvSpPr txBox="1"/>
          <p:nvPr/>
        </p:nvSpPr>
        <p:spPr>
          <a:xfrm>
            <a:off x="11186409"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0</a:t>
            </a:r>
          </a:p>
        </p:txBody>
      </p:sp>
      <p:sp>
        <p:nvSpPr>
          <p:cNvPr id="113" name="TextBox 112">
            <a:extLst>
              <a:ext uri="{FF2B5EF4-FFF2-40B4-BE49-F238E27FC236}">
                <a16:creationId xmlns:a16="http://schemas.microsoft.com/office/drawing/2014/main" id="{53CE514B-5BAD-13EB-A3A9-D2E39EFBFC8C}"/>
              </a:ext>
            </a:extLst>
          </p:cNvPr>
          <p:cNvSpPr txBox="1"/>
          <p:nvPr/>
        </p:nvSpPr>
        <p:spPr>
          <a:xfrm>
            <a:off x="1103718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2</a:t>
            </a:r>
          </a:p>
        </p:txBody>
      </p:sp>
      <p:sp>
        <p:nvSpPr>
          <p:cNvPr id="114" name="TextBox 113">
            <a:extLst>
              <a:ext uri="{FF2B5EF4-FFF2-40B4-BE49-F238E27FC236}">
                <a16:creationId xmlns:a16="http://schemas.microsoft.com/office/drawing/2014/main" id="{D236C7BD-69CF-4779-5A9B-7BB8FE56F680}"/>
              </a:ext>
            </a:extLst>
          </p:cNvPr>
          <p:cNvSpPr txBox="1"/>
          <p:nvPr/>
        </p:nvSpPr>
        <p:spPr>
          <a:xfrm>
            <a:off x="108784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5</a:t>
            </a:r>
          </a:p>
        </p:txBody>
      </p:sp>
      <p:sp>
        <p:nvSpPr>
          <p:cNvPr id="115" name="TextBox 114">
            <a:extLst>
              <a:ext uri="{FF2B5EF4-FFF2-40B4-BE49-F238E27FC236}">
                <a16:creationId xmlns:a16="http://schemas.microsoft.com/office/drawing/2014/main" id="{7C90F607-5734-46EE-CD34-2FCE7CC6D275}"/>
              </a:ext>
            </a:extLst>
          </p:cNvPr>
          <p:cNvSpPr txBox="1"/>
          <p:nvPr/>
        </p:nvSpPr>
        <p:spPr>
          <a:xfrm>
            <a:off x="10722859"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6</a:t>
            </a:r>
          </a:p>
        </p:txBody>
      </p:sp>
      <p:sp>
        <p:nvSpPr>
          <p:cNvPr id="116" name="TextBox 115">
            <a:extLst>
              <a:ext uri="{FF2B5EF4-FFF2-40B4-BE49-F238E27FC236}">
                <a16:creationId xmlns:a16="http://schemas.microsoft.com/office/drawing/2014/main" id="{5CB3D21A-E2FB-6E18-3419-56D7AA645B15}"/>
              </a:ext>
            </a:extLst>
          </p:cNvPr>
          <p:cNvSpPr txBox="1"/>
          <p:nvPr/>
        </p:nvSpPr>
        <p:spPr>
          <a:xfrm>
            <a:off x="105736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a:t>
            </a:r>
          </a:p>
          <a:p>
            <a:pPr algn="ctr"/>
            <a:r>
              <a:rPr lang="en-GB" sz="700" dirty="0">
                <a:latin typeface="Arial" panose="020B0604020202020204" pitchFamily="34" charset="0"/>
                <a:ea typeface="Aileron" charset="0"/>
                <a:cs typeface="Arial" panose="020B0604020202020204" pitchFamily="34" charset="0"/>
              </a:rPr>
              <a:t>7</a:t>
            </a:r>
          </a:p>
        </p:txBody>
      </p:sp>
      <p:sp>
        <p:nvSpPr>
          <p:cNvPr id="117" name="TextBox 116">
            <a:extLst>
              <a:ext uri="{FF2B5EF4-FFF2-40B4-BE49-F238E27FC236}">
                <a16:creationId xmlns:a16="http://schemas.microsoft.com/office/drawing/2014/main" id="{24047FDF-F18A-F803-C7C8-307DB2B39DF7}"/>
              </a:ext>
            </a:extLst>
          </p:cNvPr>
          <p:cNvSpPr txBox="1"/>
          <p:nvPr/>
        </p:nvSpPr>
        <p:spPr>
          <a:xfrm>
            <a:off x="104085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a:t>
            </a:r>
          </a:p>
          <a:p>
            <a:pPr algn="ctr"/>
            <a:r>
              <a:rPr lang="en-GB" sz="700" dirty="0">
                <a:latin typeface="Arial" panose="020B0604020202020204" pitchFamily="34" charset="0"/>
                <a:ea typeface="Aileron" charset="0"/>
                <a:cs typeface="Arial" panose="020B0604020202020204" pitchFamily="34" charset="0"/>
              </a:rPr>
              <a:t>8</a:t>
            </a:r>
          </a:p>
        </p:txBody>
      </p:sp>
      <p:sp>
        <p:nvSpPr>
          <p:cNvPr id="118" name="TextBox 117">
            <a:extLst>
              <a:ext uri="{FF2B5EF4-FFF2-40B4-BE49-F238E27FC236}">
                <a16:creationId xmlns:a16="http://schemas.microsoft.com/office/drawing/2014/main" id="{460E73D1-AAE6-E7D8-C54E-7590F4F9552E}"/>
              </a:ext>
            </a:extLst>
          </p:cNvPr>
          <p:cNvSpPr txBox="1"/>
          <p:nvPr/>
        </p:nvSpPr>
        <p:spPr>
          <a:xfrm>
            <a:off x="10256134" y="3104673"/>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a:t>
            </a:r>
          </a:p>
          <a:p>
            <a:pPr algn="ctr"/>
            <a:r>
              <a:rPr lang="en-GB" sz="700" dirty="0">
                <a:latin typeface="Arial" panose="020B0604020202020204" pitchFamily="34" charset="0"/>
                <a:ea typeface="Aileron" charset="0"/>
                <a:cs typeface="Arial" panose="020B0604020202020204" pitchFamily="34" charset="0"/>
              </a:rPr>
              <a:t>8</a:t>
            </a:r>
          </a:p>
        </p:txBody>
      </p:sp>
      <p:sp>
        <p:nvSpPr>
          <p:cNvPr id="119" name="TextBox 118">
            <a:extLst>
              <a:ext uri="{FF2B5EF4-FFF2-40B4-BE49-F238E27FC236}">
                <a16:creationId xmlns:a16="http://schemas.microsoft.com/office/drawing/2014/main" id="{ACAEFD18-E576-69FB-E415-BD27AD858ECF}"/>
              </a:ext>
            </a:extLst>
          </p:cNvPr>
          <p:cNvSpPr txBox="1"/>
          <p:nvPr/>
        </p:nvSpPr>
        <p:spPr>
          <a:xfrm>
            <a:off x="10085238" y="3104673"/>
            <a:ext cx="99387"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a:t>
            </a:r>
          </a:p>
          <a:p>
            <a:pPr algn="ctr"/>
            <a:r>
              <a:rPr lang="en-GB" sz="700" dirty="0">
                <a:latin typeface="Arial" panose="020B0604020202020204" pitchFamily="34" charset="0"/>
                <a:ea typeface="Aileron" charset="0"/>
                <a:cs typeface="Arial" panose="020B0604020202020204" pitchFamily="34" charset="0"/>
              </a:rPr>
              <a:t>10</a:t>
            </a:r>
          </a:p>
        </p:txBody>
      </p:sp>
      <p:sp>
        <p:nvSpPr>
          <p:cNvPr id="120" name="TextBox 119">
            <a:extLst>
              <a:ext uri="{FF2B5EF4-FFF2-40B4-BE49-F238E27FC236}">
                <a16:creationId xmlns:a16="http://schemas.microsoft.com/office/drawing/2014/main" id="{0DCB9C87-FCF5-59BB-BA0E-6E312A5C8DC1}"/>
              </a:ext>
            </a:extLst>
          </p:cNvPr>
          <p:cNvSpPr txBox="1"/>
          <p:nvPr/>
        </p:nvSpPr>
        <p:spPr>
          <a:xfrm>
            <a:off x="9913788" y="3104673"/>
            <a:ext cx="99387"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7</a:t>
            </a:r>
          </a:p>
          <a:p>
            <a:pPr algn="ctr"/>
            <a:r>
              <a:rPr lang="en-GB" sz="700" dirty="0">
                <a:latin typeface="Arial" panose="020B0604020202020204" pitchFamily="34" charset="0"/>
                <a:ea typeface="Aileron" charset="0"/>
                <a:cs typeface="Arial" panose="020B0604020202020204" pitchFamily="34" charset="0"/>
              </a:rPr>
              <a:t>13</a:t>
            </a:r>
          </a:p>
        </p:txBody>
      </p:sp>
      <p:sp>
        <p:nvSpPr>
          <p:cNvPr id="121" name="TextBox 120">
            <a:extLst>
              <a:ext uri="{FF2B5EF4-FFF2-40B4-BE49-F238E27FC236}">
                <a16:creationId xmlns:a16="http://schemas.microsoft.com/office/drawing/2014/main" id="{9AB8448D-38B3-8831-31D1-D350373A322C}"/>
              </a:ext>
            </a:extLst>
          </p:cNvPr>
          <p:cNvSpPr txBox="1"/>
          <p:nvPr/>
        </p:nvSpPr>
        <p:spPr>
          <a:xfrm>
            <a:off x="9767738" y="3104673"/>
            <a:ext cx="99387"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9</a:t>
            </a:r>
          </a:p>
          <a:p>
            <a:pPr algn="ctr"/>
            <a:r>
              <a:rPr lang="en-GB" sz="700" dirty="0">
                <a:latin typeface="Arial" panose="020B0604020202020204" pitchFamily="34" charset="0"/>
                <a:ea typeface="Aileron" charset="0"/>
                <a:cs typeface="Arial" panose="020B0604020202020204" pitchFamily="34" charset="0"/>
              </a:rPr>
              <a:t>15</a:t>
            </a:r>
          </a:p>
        </p:txBody>
      </p:sp>
      <p:sp>
        <p:nvSpPr>
          <p:cNvPr id="122" name="TextBox 121">
            <a:extLst>
              <a:ext uri="{FF2B5EF4-FFF2-40B4-BE49-F238E27FC236}">
                <a16:creationId xmlns:a16="http://schemas.microsoft.com/office/drawing/2014/main" id="{127B38A3-6679-BB40-BF10-B0FAAD8EB18A}"/>
              </a:ext>
            </a:extLst>
          </p:cNvPr>
          <p:cNvSpPr txBox="1"/>
          <p:nvPr/>
        </p:nvSpPr>
        <p:spPr>
          <a:xfrm>
            <a:off x="96153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12</a:t>
            </a:r>
          </a:p>
          <a:p>
            <a:pPr algn="ctr"/>
            <a:r>
              <a:rPr lang="en-GB" sz="700" dirty="0">
                <a:latin typeface="Arial" panose="020B0604020202020204" pitchFamily="34" charset="0"/>
                <a:ea typeface="Aileron" charset="0"/>
                <a:cs typeface="Arial" panose="020B0604020202020204" pitchFamily="34" charset="0"/>
              </a:rPr>
              <a:t>18</a:t>
            </a:r>
          </a:p>
        </p:txBody>
      </p:sp>
      <p:sp>
        <p:nvSpPr>
          <p:cNvPr id="123" name="TextBox 122">
            <a:extLst>
              <a:ext uri="{FF2B5EF4-FFF2-40B4-BE49-F238E27FC236}">
                <a16:creationId xmlns:a16="http://schemas.microsoft.com/office/drawing/2014/main" id="{15459904-7260-130D-8142-A30C140715FD}"/>
              </a:ext>
            </a:extLst>
          </p:cNvPr>
          <p:cNvSpPr txBox="1"/>
          <p:nvPr/>
        </p:nvSpPr>
        <p:spPr>
          <a:xfrm>
            <a:off x="94534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15</a:t>
            </a:r>
          </a:p>
          <a:p>
            <a:pPr algn="ctr"/>
            <a:r>
              <a:rPr lang="en-GB" sz="700" dirty="0">
                <a:latin typeface="Arial" panose="020B0604020202020204" pitchFamily="34" charset="0"/>
                <a:ea typeface="Aileron" charset="0"/>
                <a:cs typeface="Arial" panose="020B0604020202020204" pitchFamily="34" charset="0"/>
              </a:rPr>
              <a:t>18</a:t>
            </a:r>
          </a:p>
        </p:txBody>
      </p:sp>
      <p:sp>
        <p:nvSpPr>
          <p:cNvPr id="124" name="TextBox 123">
            <a:extLst>
              <a:ext uri="{FF2B5EF4-FFF2-40B4-BE49-F238E27FC236}">
                <a16:creationId xmlns:a16="http://schemas.microsoft.com/office/drawing/2014/main" id="{2EC0BD59-643D-FEE5-5A01-66CE564C31F0}"/>
              </a:ext>
            </a:extLst>
          </p:cNvPr>
          <p:cNvSpPr txBox="1"/>
          <p:nvPr/>
        </p:nvSpPr>
        <p:spPr>
          <a:xfrm>
            <a:off x="93041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19</a:t>
            </a:r>
          </a:p>
          <a:p>
            <a:pPr algn="ctr"/>
            <a:r>
              <a:rPr lang="en-GB" sz="700" dirty="0">
                <a:latin typeface="Arial" panose="020B0604020202020204" pitchFamily="34" charset="0"/>
                <a:ea typeface="Aileron" charset="0"/>
                <a:cs typeface="Arial" panose="020B0604020202020204" pitchFamily="34" charset="0"/>
              </a:rPr>
              <a:t>20</a:t>
            </a:r>
          </a:p>
        </p:txBody>
      </p:sp>
      <p:sp>
        <p:nvSpPr>
          <p:cNvPr id="125" name="TextBox 124">
            <a:extLst>
              <a:ext uri="{FF2B5EF4-FFF2-40B4-BE49-F238E27FC236}">
                <a16:creationId xmlns:a16="http://schemas.microsoft.com/office/drawing/2014/main" id="{CC65DA81-B39C-48F9-4439-46B4DA08E1A6}"/>
              </a:ext>
            </a:extLst>
          </p:cNvPr>
          <p:cNvSpPr txBox="1"/>
          <p:nvPr/>
        </p:nvSpPr>
        <p:spPr>
          <a:xfrm>
            <a:off x="7104466" y="3104673"/>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110</a:t>
            </a:r>
          </a:p>
          <a:p>
            <a:pPr algn="ctr"/>
            <a:r>
              <a:rPr lang="en-GB" sz="700" dirty="0">
                <a:latin typeface="Arial" panose="020B0604020202020204" pitchFamily="34" charset="0"/>
                <a:ea typeface="Aileron" charset="0"/>
                <a:cs typeface="Arial" panose="020B0604020202020204" pitchFamily="34" charset="0"/>
              </a:rPr>
              <a:t>109</a:t>
            </a:r>
          </a:p>
        </p:txBody>
      </p:sp>
      <p:sp>
        <p:nvSpPr>
          <p:cNvPr id="126" name="TextBox 125">
            <a:extLst>
              <a:ext uri="{FF2B5EF4-FFF2-40B4-BE49-F238E27FC236}">
                <a16:creationId xmlns:a16="http://schemas.microsoft.com/office/drawing/2014/main" id="{82B33998-0863-F7BF-3D68-8D5FE5536288}"/>
              </a:ext>
            </a:extLst>
          </p:cNvPr>
          <p:cNvSpPr txBox="1"/>
          <p:nvPr/>
        </p:nvSpPr>
        <p:spPr>
          <a:xfrm>
            <a:off x="7263216" y="3104673"/>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101</a:t>
            </a:r>
          </a:p>
          <a:p>
            <a:pPr algn="ctr"/>
            <a:r>
              <a:rPr lang="en-GB" sz="700" dirty="0">
                <a:latin typeface="Arial" panose="020B0604020202020204" pitchFamily="34" charset="0"/>
                <a:ea typeface="Aileron" charset="0"/>
                <a:cs typeface="Arial" panose="020B0604020202020204" pitchFamily="34" charset="0"/>
              </a:rPr>
              <a:t>101</a:t>
            </a:r>
          </a:p>
        </p:txBody>
      </p:sp>
      <p:sp>
        <p:nvSpPr>
          <p:cNvPr id="127" name="TextBox 126">
            <a:extLst>
              <a:ext uri="{FF2B5EF4-FFF2-40B4-BE49-F238E27FC236}">
                <a16:creationId xmlns:a16="http://schemas.microsoft.com/office/drawing/2014/main" id="{BED2AB6E-58A4-A170-7F1A-80BE688155D0}"/>
              </a:ext>
            </a:extLst>
          </p:cNvPr>
          <p:cNvSpPr txBox="1"/>
          <p:nvPr/>
        </p:nvSpPr>
        <p:spPr>
          <a:xfrm>
            <a:off x="74372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95</a:t>
            </a:r>
          </a:p>
          <a:p>
            <a:pPr algn="ctr"/>
            <a:r>
              <a:rPr lang="en-GB" sz="700" dirty="0">
                <a:latin typeface="Arial" panose="020B0604020202020204" pitchFamily="34" charset="0"/>
                <a:ea typeface="Aileron" charset="0"/>
                <a:cs typeface="Arial" panose="020B0604020202020204" pitchFamily="34" charset="0"/>
              </a:rPr>
              <a:t>93</a:t>
            </a:r>
          </a:p>
        </p:txBody>
      </p:sp>
      <p:sp>
        <p:nvSpPr>
          <p:cNvPr id="128" name="TextBox 127">
            <a:extLst>
              <a:ext uri="{FF2B5EF4-FFF2-40B4-BE49-F238E27FC236}">
                <a16:creationId xmlns:a16="http://schemas.microsoft.com/office/drawing/2014/main" id="{53646D97-0FB8-F1C6-E90C-BA62A857E152}"/>
              </a:ext>
            </a:extLst>
          </p:cNvPr>
          <p:cNvSpPr txBox="1"/>
          <p:nvPr/>
        </p:nvSpPr>
        <p:spPr>
          <a:xfrm>
            <a:off x="75960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86</a:t>
            </a:r>
          </a:p>
          <a:p>
            <a:pPr algn="ctr"/>
            <a:r>
              <a:rPr lang="en-GB" sz="700" dirty="0">
                <a:latin typeface="Arial" panose="020B0604020202020204" pitchFamily="34" charset="0"/>
                <a:ea typeface="Aileron" charset="0"/>
                <a:cs typeface="Arial" panose="020B0604020202020204" pitchFamily="34" charset="0"/>
              </a:rPr>
              <a:t>88</a:t>
            </a:r>
          </a:p>
        </p:txBody>
      </p:sp>
      <p:sp>
        <p:nvSpPr>
          <p:cNvPr id="129" name="TextBox 128">
            <a:extLst>
              <a:ext uri="{FF2B5EF4-FFF2-40B4-BE49-F238E27FC236}">
                <a16:creationId xmlns:a16="http://schemas.microsoft.com/office/drawing/2014/main" id="{18955F64-9DFC-7244-5653-1EB477C095B3}"/>
              </a:ext>
            </a:extLst>
          </p:cNvPr>
          <p:cNvSpPr txBox="1"/>
          <p:nvPr/>
        </p:nvSpPr>
        <p:spPr>
          <a:xfrm>
            <a:off x="77484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82</a:t>
            </a:r>
          </a:p>
          <a:p>
            <a:pPr algn="ctr"/>
            <a:r>
              <a:rPr lang="en-GB" sz="700" dirty="0">
                <a:latin typeface="Arial" panose="020B0604020202020204" pitchFamily="34" charset="0"/>
                <a:ea typeface="Aileron" charset="0"/>
                <a:cs typeface="Arial" panose="020B0604020202020204" pitchFamily="34" charset="0"/>
              </a:rPr>
              <a:t>85</a:t>
            </a:r>
          </a:p>
        </p:txBody>
      </p:sp>
      <p:sp>
        <p:nvSpPr>
          <p:cNvPr id="130" name="TextBox 129">
            <a:extLst>
              <a:ext uri="{FF2B5EF4-FFF2-40B4-BE49-F238E27FC236}">
                <a16:creationId xmlns:a16="http://schemas.microsoft.com/office/drawing/2014/main" id="{66AF4A7D-7BF8-0095-8CA1-E4E9F6A5FF6E}"/>
              </a:ext>
            </a:extLst>
          </p:cNvPr>
          <p:cNvSpPr txBox="1"/>
          <p:nvPr/>
        </p:nvSpPr>
        <p:spPr>
          <a:xfrm>
            <a:off x="79040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76</a:t>
            </a:r>
          </a:p>
          <a:p>
            <a:pPr algn="ctr"/>
            <a:r>
              <a:rPr lang="en-GB" sz="700" dirty="0">
                <a:latin typeface="Arial" panose="020B0604020202020204" pitchFamily="34" charset="0"/>
                <a:ea typeface="Aileron" charset="0"/>
                <a:cs typeface="Arial" panose="020B0604020202020204" pitchFamily="34" charset="0"/>
              </a:rPr>
              <a:t>79</a:t>
            </a:r>
          </a:p>
        </p:txBody>
      </p:sp>
      <p:sp>
        <p:nvSpPr>
          <p:cNvPr id="131" name="TextBox 130">
            <a:extLst>
              <a:ext uri="{FF2B5EF4-FFF2-40B4-BE49-F238E27FC236}">
                <a16:creationId xmlns:a16="http://schemas.microsoft.com/office/drawing/2014/main" id="{91C7D442-F7C6-5EA3-EC6E-6C827D99A8A3}"/>
              </a:ext>
            </a:extLst>
          </p:cNvPr>
          <p:cNvSpPr txBox="1"/>
          <p:nvPr/>
        </p:nvSpPr>
        <p:spPr>
          <a:xfrm>
            <a:off x="80595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70</a:t>
            </a:r>
          </a:p>
          <a:p>
            <a:pPr algn="ctr"/>
            <a:r>
              <a:rPr lang="en-GB" sz="700" dirty="0">
                <a:latin typeface="Arial" panose="020B0604020202020204" pitchFamily="34" charset="0"/>
                <a:ea typeface="Aileron" charset="0"/>
                <a:cs typeface="Arial" panose="020B0604020202020204" pitchFamily="34" charset="0"/>
              </a:rPr>
              <a:t>73</a:t>
            </a:r>
          </a:p>
        </p:txBody>
      </p:sp>
      <p:sp>
        <p:nvSpPr>
          <p:cNvPr id="132" name="TextBox 131">
            <a:extLst>
              <a:ext uri="{FF2B5EF4-FFF2-40B4-BE49-F238E27FC236}">
                <a16:creationId xmlns:a16="http://schemas.microsoft.com/office/drawing/2014/main" id="{4AA2F56A-E493-384F-8DA3-98F84280394B}"/>
              </a:ext>
            </a:extLst>
          </p:cNvPr>
          <p:cNvSpPr txBox="1"/>
          <p:nvPr/>
        </p:nvSpPr>
        <p:spPr>
          <a:xfrm>
            <a:off x="82088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62</a:t>
            </a:r>
          </a:p>
          <a:p>
            <a:pPr algn="ctr"/>
            <a:r>
              <a:rPr lang="en-GB" sz="700" dirty="0">
                <a:latin typeface="Arial" panose="020B0604020202020204" pitchFamily="34" charset="0"/>
                <a:ea typeface="Aileron" charset="0"/>
                <a:cs typeface="Arial" panose="020B0604020202020204" pitchFamily="34" charset="0"/>
              </a:rPr>
              <a:t>67</a:t>
            </a:r>
          </a:p>
        </p:txBody>
      </p:sp>
      <p:sp>
        <p:nvSpPr>
          <p:cNvPr id="133" name="TextBox 132">
            <a:extLst>
              <a:ext uri="{FF2B5EF4-FFF2-40B4-BE49-F238E27FC236}">
                <a16:creationId xmlns:a16="http://schemas.microsoft.com/office/drawing/2014/main" id="{2E4DA8CE-A23E-32EB-B08C-8C11AB5AE16D}"/>
              </a:ext>
            </a:extLst>
          </p:cNvPr>
          <p:cNvSpPr txBox="1"/>
          <p:nvPr/>
        </p:nvSpPr>
        <p:spPr>
          <a:xfrm>
            <a:off x="83580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51</a:t>
            </a:r>
          </a:p>
          <a:p>
            <a:pPr algn="ctr"/>
            <a:r>
              <a:rPr lang="en-GB" sz="700" dirty="0">
                <a:latin typeface="Arial" panose="020B0604020202020204" pitchFamily="34" charset="0"/>
                <a:ea typeface="Aileron" charset="0"/>
                <a:cs typeface="Arial" panose="020B0604020202020204" pitchFamily="34" charset="0"/>
              </a:rPr>
              <a:t>65</a:t>
            </a:r>
          </a:p>
        </p:txBody>
      </p:sp>
      <p:sp>
        <p:nvSpPr>
          <p:cNvPr id="134" name="TextBox 133">
            <a:extLst>
              <a:ext uri="{FF2B5EF4-FFF2-40B4-BE49-F238E27FC236}">
                <a16:creationId xmlns:a16="http://schemas.microsoft.com/office/drawing/2014/main" id="{9A181865-3DF7-A07B-D22A-35453F229F90}"/>
              </a:ext>
            </a:extLst>
          </p:cNvPr>
          <p:cNvSpPr txBox="1"/>
          <p:nvPr/>
        </p:nvSpPr>
        <p:spPr>
          <a:xfrm>
            <a:off x="85231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44</a:t>
            </a:r>
          </a:p>
          <a:p>
            <a:pPr algn="ctr"/>
            <a:r>
              <a:rPr lang="en-GB" sz="700" dirty="0">
                <a:latin typeface="Arial" panose="020B0604020202020204" pitchFamily="34" charset="0"/>
                <a:ea typeface="Aileron" charset="0"/>
                <a:cs typeface="Arial" panose="020B0604020202020204" pitchFamily="34" charset="0"/>
              </a:rPr>
              <a:t>54</a:t>
            </a:r>
          </a:p>
        </p:txBody>
      </p:sp>
      <p:sp>
        <p:nvSpPr>
          <p:cNvPr id="135" name="TextBox 134">
            <a:extLst>
              <a:ext uri="{FF2B5EF4-FFF2-40B4-BE49-F238E27FC236}">
                <a16:creationId xmlns:a16="http://schemas.microsoft.com/office/drawing/2014/main" id="{45C3E909-B950-E90B-96D2-B0BE9E9C2A1E}"/>
              </a:ext>
            </a:extLst>
          </p:cNvPr>
          <p:cNvSpPr txBox="1"/>
          <p:nvPr/>
        </p:nvSpPr>
        <p:spPr>
          <a:xfrm>
            <a:off x="86787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38</a:t>
            </a:r>
          </a:p>
          <a:p>
            <a:pPr algn="ctr"/>
            <a:r>
              <a:rPr lang="en-GB" sz="700" dirty="0">
                <a:latin typeface="Arial" panose="020B0604020202020204" pitchFamily="34" charset="0"/>
                <a:ea typeface="Aileron" charset="0"/>
                <a:cs typeface="Arial" panose="020B0604020202020204" pitchFamily="34" charset="0"/>
              </a:rPr>
              <a:t>50</a:t>
            </a:r>
          </a:p>
        </p:txBody>
      </p:sp>
      <p:sp>
        <p:nvSpPr>
          <p:cNvPr id="136" name="TextBox 135">
            <a:extLst>
              <a:ext uri="{FF2B5EF4-FFF2-40B4-BE49-F238E27FC236}">
                <a16:creationId xmlns:a16="http://schemas.microsoft.com/office/drawing/2014/main" id="{AFDDF5EF-03B7-0ECC-CAA1-BB559B852257}"/>
              </a:ext>
            </a:extLst>
          </p:cNvPr>
          <p:cNvSpPr txBox="1"/>
          <p:nvPr/>
        </p:nvSpPr>
        <p:spPr>
          <a:xfrm>
            <a:off x="8831112"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35</a:t>
            </a:r>
          </a:p>
          <a:p>
            <a:pPr algn="ctr"/>
            <a:r>
              <a:rPr lang="en-GB" sz="700" dirty="0">
                <a:latin typeface="Arial" panose="020B0604020202020204" pitchFamily="34" charset="0"/>
                <a:ea typeface="Aileron" charset="0"/>
                <a:cs typeface="Arial" panose="020B0604020202020204" pitchFamily="34" charset="0"/>
              </a:rPr>
              <a:t>40</a:t>
            </a:r>
          </a:p>
        </p:txBody>
      </p:sp>
      <p:sp>
        <p:nvSpPr>
          <p:cNvPr id="137" name="TextBox 136">
            <a:extLst>
              <a:ext uri="{FF2B5EF4-FFF2-40B4-BE49-F238E27FC236}">
                <a16:creationId xmlns:a16="http://schemas.microsoft.com/office/drawing/2014/main" id="{C267431B-7A3A-81FE-FFA3-D3611F01B760}"/>
              </a:ext>
            </a:extLst>
          </p:cNvPr>
          <p:cNvSpPr txBox="1"/>
          <p:nvPr/>
        </p:nvSpPr>
        <p:spPr>
          <a:xfrm>
            <a:off x="898668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29</a:t>
            </a:r>
          </a:p>
          <a:p>
            <a:pPr algn="ctr"/>
            <a:r>
              <a:rPr lang="en-GB" sz="700" dirty="0">
                <a:latin typeface="Arial" panose="020B0604020202020204" pitchFamily="34" charset="0"/>
                <a:ea typeface="Aileron" charset="0"/>
                <a:cs typeface="Arial" panose="020B0604020202020204" pitchFamily="34" charset="0"/>
              </a:rPr>
              <a:t>33</a:t>
            </a:r>
          </a:p>
        </p:txBody>
      </p:sp>
      <p:sp>
        <p:nvSpPr>
          <p:cNvPr id="138" name="TextBox 137">
            <a:extLst>
              <a:ext uri="{FF2B5EF4-FFF2-40B4-BE49-F238E27FC236}">
                <a16:creationId xmlns:a16="http://schemas.microsoft.com/office/drawing/2014/main" id="{F4BDA2F8-833A-1C7C-F052-B01A331FEDB6}"/>
              </a:ext>
            </a:extLst>
          </p:cNvPr>
          <p:cNvSpPr txBox="1"/>
          <p:nvPr/>
        </p:nvSpPr>
        <p:spPr>
          <a:xfrm>
            <a:off x="9145437" y="3104673"/>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27</a:t>
            </a:r>
          </a:p>
          <a:p>
            <a:pPr algn="ctr"/>
            <a:r>
              <a:rPr lang="en-GB" sz="700" dirty="0">
                <a:latin typeface="Arial" panose="020B0604020202020204" pitchFamily="34" charset="0"/>
                <a:ea typeface="Aileron" charset="0"/>
                <a:cs typeface="Arial" panose="020B0604020202020204" pitchFamily="34" charset="0"/>
              </a:rPr>
              <a:t>25</a:t>
            </a:r>
          </a:p>
        </p:txBody>
      </p:sp>
      <p:sp>
        <p:nvSpPr>
          <p:cNvPr id="139" name="TextBox 138">
            <a:extLst>
              <a:ext uri="{FF2B5EF4-FFF2-40B4-BE49-F238E27FC236}">
                <a16:creationId xmlns:a16="http://schemas.microsoft.com/office/drawing/2014/main" id="{87598A2D-ABFD-57B2-8B84-EEA4377E988F}"/>
              </a:ext>
            </a:extLst>
          </p:cNvPr>
          <p:cNvSpPr txBox="1"/>
          <p:nvPr/>
        </p:nvSpPr>
        <p:spPr>
          <a:xfrm>
            <a:off x="6908444" y="377087"/>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sp>
        <p:nvSpPr>
          <p:cNvPr id="140" name="TextBox 139">
            <a:extLst>
              <a:ext uri="{FF2B5EF4-FFF2-40B4-BE49-F238E27FC236}">
                <a16:creationId xmlns:a16="http://schemas.microsoft.com/office/drawing/2014/main" id="{F1C008D9-B6FF-EA77-A651-2965194E3822}"/>
              </a:ext>
            </a:extLst>
          </p:cNvPr>
          <p:cNvSpPr txBox="1"/>
          <p:nvPr/>
        </p:nvSpPr>
        <p:spPr>
          <a:xfrm>
            <a:off x="6956534" y="605687"/>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0.9</a:t>
            </a:r>
          </a:p>
        </p:txBody>
      </p:sp>
      <p:sp>
        <p:nvSpPr>
          <p:cNvPr id="141" name="TextBox 140">
            <a:extLst>
              <a:ext uri="{FF2B5EF4-FFF2-40B4-BE49-F238E27FC236}">
                <a16:creationId xmlns:a16="http://schemas.microsoft.com/office/drawing/2014/main" id="{C102144A-A91D-0B02-3DF3-07D8869A6B6A}"/>
              </a:ext>
            </a:extLst>
          </p:cNvPr>
          <p:cNvSpPr txBox="1"/>
          <p:nvPr/>
        </p:nvSpPr>
        <p:spPr>
          <a:xfrm>
            <a:off x="6956534" y="827937"/>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0.8</a:t>
            </a:r>
          </a:p>
        </p:txBody>
      </p:sp>
      <p:sp>
        <p:nvSpPr>
          <p:cNvPr id="142" name="TextBox 141">
            <a:extLst>
              <a:ext uri="{FF2B5EF4-FFF2-40B4-BE49-F238E27FC236}">
                <a16:creationId xmlns:a16="http://schemas.microsoft.com/office/drawing/2014/main" id="{91D6780D-FABB-5A80-8128-84F72F7A3794}"/>
              </a:ext>
            </a:extLst>
          </p:cNvPr>
          <p:cNvSpPr txBox="1"/>
          <p:nvPr/>
        </p:nvSpPr>
        <p:spPr>
          <a:xfrm>
            <a:off x="6956534" y="105971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a:t>
            </a:r>
          </a:p>
        </p:txBody>
      </p:sp>
      <p:sp>
        <p:nvSpPr>
          <p:cNvPr id="143" name="TextBox 142">
            <a:extLst>
              <a:ext uri="{FF2B5EF4-FFF2-40B4-BE49-F238E27FC236}">
                <a16:creationId xmlns:a16="http://schemas.microsoft.com/office/drawing/2014/main" id="{61441898-A5C2-AFD6-FA32-7429BFCFA014}"/>
              </a:ext>
            </a:extLst>
          </p:cNvPr>
          <p:cNvSpPr txBox="1"/>
          <p:nvPr/>
        </p:nvSpPr>
        <p:spPr>
          <a:xfrm>
            <a:off x="6956534" y="128196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0.6</a:t>
            </a:r>
          </a:p>
        </p:txBody>
      </p:sp>
      <p:sp>
        <p:nvSpPr>
          <p:cNvPr id="149" name="TextBox 148">
            <a:extLst>
              <a:ext uri="{FF2B5EF4-FFF2-40B4-BE49-F238E27FC236}">
                <a16:creationId xmlns:a16="http://schemas.microsoft.com/office/drawing/2014/main" id="{A18F374B-F72D-5C3F-105B-4DADCC224135}"/>
              </a:ext>
            </a:extLst>
          </p:cNvPr>
          <p:cNvSpPr txBox="1"/>
          <p:nvPr/>
        </p:nvSpPr>
        <p:spPr>
          <a:xfrm>
            <a:off x="6908444" y="1720112"/>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0.4</a:t>
            </a:r>
          </a:p>
        </p:txBody>
      </p:sp>
      <p:sp>
        <p:nvSpPr>
          <p:cNvPr id="150" name="TextBox 149">
            <a:extLst>
              <a:ext uri="{FF2B5EF4-FFF2-40B4-BE49-F238E27FC236}">
                <a16:creationId xmlns:a16="http://schemas.microsoft.com/office/drawing/2014/main" id="{97B8583D-AE3D-5E67-7491-9F943961ED8B}"/>
              </a:ext>
            </a:extLst>
          </p:cNvPr>
          <p:cNvSpPr txBox="1"/>
          <p:nvPr/>
        </p:nvSpPr>
        <p:spPr>
          <a:xfrm>
            <a:off x="6956534" y="194871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0.3</a:t>
            </a:r>
          </a:p>
        </p:txBody>
      </p:sp>
      <p:sp>
        <p:nvSpPr>
          <p:cNvPr id="151" name="TextBox 150">
            <a:extLst>
              <a:ext uri="{FF2B5EF4-FFF2-40B4-BE49-F238E27FC236}">
                <a16:creationId xmlns:a16="http://schemas.microsoft.com/office/drawing/2014/main" id="{B579BC5F-78D5-1345-EFD2-7293A684E2CA}"/>
              </a:ext>
            </a:extLst>
          </p:cNvPr>
          <p:cNvSpPr txBox="1"/>
          <p:nvPr/>
        </p:nvSpPr>
        <p:spPr>
          <a:xfrm>
            <a:off x="6956534" y="2170962"/>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a:t>
            </a:r>
          </a:p>
        </p:txBody>
      </p:sp>
      <p:sp>
        <p:nvSpPr>
          <p:cNvPr id="152" name="TextBox 151">
            <a:extLst>
              <a:ext uri="{FF2B5EF4-FFF2-40B4-BE49-F238E27FC236}">
                <a16:creationId xmlns:a16="http://schemas.microsoft.com/office/drawing/2014/main" id="{AF70AEA6-64DC-15F5-A09E-711B428F1B42}"/>
              </a:ext>
            </a:extLst>
          </p:cNvPr>
          <p:cNvSpPr txBox="1"/>
          <p:nvPr/>
        </p:nvSpPr>
        <p:spPr>
          <a:xfrm>
            <a:off x="6956534" y="2402737"/>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0.1</a:t>
            </a:r>
          </a:p>
        </p:txBody>
      </p:sp>
      <p:sp>
        <p:nvSpPr>
          <p:cNvPr id="153" name="TextBox 152">
            <a:extLst>
              <a:ext uri="{FF2B5EF4-FFF2-40B4-BE49-F238E27FC236}">
                <a16:creationId xmlns:a16="http://schemas.microsoft.com/office/drawing/2014/main" id="{BFA0EFAD-57B5-2460-6FBE-4B9F18E80915}"/>
              </a:ext>
            </a:extLst>
          </p:cNvPr>
          <p:cNvSpPr txBox="1"/>
          <p:nvPr/>
        </p:nvSpPr>
        <p:spPr>
          <a:xfrm>
            <a:off x="7043096" y="2624987"/>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154" name="TextBox 153">
            <a:extLst>
              <a:ext uri="{FF2B5EF4-FFF2-40B4-BE49-F238E27FC236}">
                <a16:creationId xmlns:a16="http://schemas.microsoft.com/office/drawing/2014/main" id="{3D817E26-B8FF-0D2C-84C8-E4E2940E7ABC}"/>
              </a:ext>
            </a:extLst>
          </p:cNvPr>
          <p:cNvSpPr txBox="1"/>
          <p:nvPr/>
        </p:nvSpPr>
        <p:spPr>
          <a:xfrm>
            <a:off x="6908444" y="1504212"/>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a:t>
            </a:r>
          </a:p>
        </p:txBody>
      </p:sp>
      <p:sp>
        <p:nvSpPr>
          <p:cNvPr id="155" name="TextBox 154">
            <a:extLst>
              <a:ext uri="{FF2B5EF4-FFF2-40B4-BE49-F238E27FC236}">
                <a16:creationId xmlns:a16="http://schemas.microsoft.com/office/drawing/2014/main" id="{BE2F4989-F909-2582-54B5-060185DC3A03}"/>
              </a:ext>
            </a:extLst>
          </p:cNvPr>
          <p:cNvSpPr txBox="1"/>
          <p:nvPr/>
        </p:nvSpPr>
        <p:spPr>
          <a:xfrm rot="16200000">
            <a:off x="5863749" y="4570446"/>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Cumulative PFS (probability)</a:t>
            </a:r>
          </a:p>
        </p:txBody>
      </p:sp>
      <p:sp>
        <p:nvSpPr>
          <p:cNvPr id="156" name="TextBox 155">
            <a:extLst>
              <a:ext uri="{FF2B5EF4-FFF2-40B4-BE49-F238E27FC236}">
                <a16:creationId xmlns:a16="http://schemas.microsoft.com/office/drawing/2014/main" id="{76B88270-09BA-188E-79BF-3CEEA72DAB61}"/>
              </a:ext>
            </a:extLst>
          </p:cNvPr>
          <p:cNvSpPr txBox="1"/>
          <p:nvPr/>
        </p:nvSpPr>
        <p:spPr>
          <a:xfrm>
            <a:off x="6535111" y="6097204"/>
            <a:ext cx="436017" cy="323165"/>
          </a:xfrm>
          <a:prstGeom prst="rect">
            <a:avLst/>
          </a:prstGeom>
          <a:noFill/>
        </p:spPr>
        <p:txBody>
          <a:bodyPr wrap="none" lIns="0" tIns="0" rIns="0" bIns="0" rtlCol="0">
            <a:spAutoFit/>
          </a:bodyPr>
          <a:lstStyle/>
          <a:p>
            <a:pPr algn="r"/>
            <a:r>
              <a:rPr lang="en-GB" sz="700" b="1" dirty="0">
                <a:solidFill>
                  <a:srgbClr val="211D1E"/>
                </a:solidFill>
                <a:effectLst/>
                <a:latin typeface="Arial" panose="020B0604020202020204" pitchFamily="34" charset="0"/>
                <a:cs typeface="Arial" panose="020B0604020202020204" pitchFamily="34" charset="0"/>
              </a:rPr>
              <a:t>No. at risk</a:t>
            </a:r>
          </a:p>
          <a:p>
            <a:pPr algn="r"/>
            <a:r>
              <a:rPr lang="en-GB" sz="700" b="1" dirty="0">
                <a:solidFill>
                  <a:schemeClr val="accent1"/>
                </a:solidFill>
                <a:latin typeface="Arial" panose="020B0604020202020204" pitchFamily="34" charset="0"/>
                <a:cs typeface="Arial" panose="020B0604020202020204" pitchFamily="34" charset="0"/>
              </a:rPr>
              <a:t>Arm B</a:t>
            </a:r>
          </a:p>
          <a:p>
            <a:pPr algn="r"/>
            <a:r>
              <a:rPr lang="en-GB" sz="700" b="1" dirty="0">
                <a:solidFill>
                  <a:schemeClr val="tx2"/>
                </a:solidFill>
                <a:effectLst/>
                <a:latin typeface="Arial" panose="020B0604020202020204" pitchFamily="34" charset="0"/>
                <a:cs typeface="Arial" panose="020B0604020202020204" pitchFamily="34" charset="0"/>
              </a:rPr>
              <a:t>Arm D</a:t>
            </a:r>
            <a:endParaRPr lang="en-GB" sz="700" dirty="0">
              <a:solidFill>
                <a:schemeClr val="accent1"/>
              </a:solidFill>
              <a:effectLst/>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CE520E0E-82F2-DC2F-C408-18BDBA7EA7A9}"/>
              </a:ext>
            </a:extLst>
          </p:cNvPr>
          <p:cNvSpPr txBox="1"/>
          <p:nvPr/>
        </p:nvSpPr>
        <p:spPr>
          <a:xfrm>
            <a:off x="8394853" y="6012379"/>
            <a:ext cx="1851989" cy="1384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Follow-up time (months)</a:t>
            </a:r>
          </a:p>
        </p:txBody>
      </p:sp>
      <p:sp>
        <p:nvSpPr>
          <p:cNvPr id="158" name="TextBox 157">
            <a:extLst>
              <a:ext uri="{FF2B5EF4-FFF2-40B4-BE49-F238E27FC236}">
                <a16:creationId xmlns:a16="http://schemas.microsoft.com/office/drawing/2014/main" id="{9EC7ED80-0329-3B94-5765-29955B349206}"/>
              </a:ext>
            </a:extLst>
          </p:cNvPr>
          <p:cNvSpPr txBox="1"/>
          <p:nvPr/>
        </p:nvSpPr>
        <p:spPr>
          <a:xfrm>
            <a:off x="11772673"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159" name="TextBox 158">
            <a:extLst>
              <a:ext uri="{FF2B5EF4-FFF2-40B4-BE49-F238E27FC236}">
                <a16:creationId xmlns:a16="http://schemas.microsoft.com/office/drawing/2014/main" id="{3F407668-C260-90C1-E859-B4D068A468AC}"/>
              </a:ext>
            </a:extLst>
          </p:cNvPr>
          <p:cNvSpPr txBox="1"/>
          <p:nvPr/>
        </p:nvSpPr>
        <p:spPr>
          <a:xfrm>
            <a:off x="116297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29</a:t>
            </a:r>
          </a:p>
        </p:txBody>
      </p:sp>
      <p:sp>
        <p:nvSpPr>
          <p:cNvPr id="160" name="TextBox 159">
            <a:extLst>
              <a:ext uri="{FF2B5EF4-FFF2-40B4-BE49-F238E27FC236}">
                <a16:creationId xmlns:a16="http://schemas.microsoft.com/office/drawing/2014/main" id="{4301313F-D5DE-99AF-FB07-2F932684FAF1}"/>
              </a:ext>
            </a:extLst>
          </p:cNvPr>
          <p:cNvSpPr txBox="1"/>
          <p:nvPr/>
        </p:nvSpPr>
        <p:spPr>
          <a:xfrm>
            <a:off x="114678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p:txBody>
      </p:sp>
      <p:sp>
        <p:nvSpPr>
          <p:cNvPr id="161" name="TextBox 160">
            <a:extLst>
              <a:ext uri="{FF2B5EF4-FFF2-40B4-BE49-F238E27FC236}">
                <a16:creationId xmlns:a16="http://schemas.microsoft.com/office/drawing/2014/main" id="{A56E0A88-9129-C615-E019-604F86D26976}"/>
              </a:ext>
            </a:extLst>
          </p:cNvPr>
          <p:cNvSpPr txBox="1"/>
          <p:nvPr/>
        </p:nvSpPr>
        <p:spPr>
          <a:xfrm>
            <a:off x="113122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27</a:t>
            </a:r>
          </a:p>
        </p:txBody>
      </p:sp>
      <p:sp>
        <p:nvSpPr>
          <p:cNvPr id="162" name="TextBox 161">
            <a:extLst>
              <a:ext uri="{FF2B5EF4-FFF2-40B4-BE49-F238E27FC236}">
                <a16:creationId xmlns:a16="http://schemas.microsoft.com/office/drawing/2014/main" id="{847C413B-F4ED-ABA8-C6D7-A0471999EB1F}"/>
              </a:ext>
            </a:extLst>
          </p:cNvPr>
          <p:cNvSpPr txBox="1"/>
          <p:nvPr/>
        </p:nvSpPr>
        <p:spPr>
          <a:xfrm>
            <a:off x="1115354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163" name="TextBox 162">
            <a:extLst>
              <a:ext uri="{FF2B5EF4-FFF2-40B4-BE49-F238E27FC236}">
                <a16:creationId xmlns:a16="http://schemas.microsoft.com/office/drawing/2014/main" id="{BFE52D59-5C01-A59C-B340-23451A14CCA9}"/>
              </a:ext>
            </a:extLst>
          </p:cNvPr>
          <p:cNvSpPr txBox="1"/>
          <p:nvPr/>
        </p:nvSpPr>
        <p:spPr>
          <a:xfrm>
            <a:off x="110043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p:txBody>
      </p:sp>
      <p:sp>
        <p:nvSpPr>
          <p:cNvPr id="164" name="TextBox 163">
            <a:extLst>
              <a:ext uri="{FF2B5EF4-FFF2-40B4-BE49-F238E27FC236}">
                <a16:creationId xmlns:a16="http://schemas.microsoft.com/office/drawing/2014/main" id="{3B58AF74-87AF-22D4-E3CF-661F5CF854E3}"/>
              </a:ext>
            </a:extLst>
          </p:cNvPr>
          <p:cNvSpPr txBox="1"/>
          <p:nvPr/>
        </p:nvSpPr>
        <p:spPr>
          <a:xfrm>
            <a:off x="108455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165" name="TextBox 164">
            <a:extLst>
              <a:ext uri="{FF2B5EF4-FFF2-40B4-BE49-F238E27FC236}">
                <a16:creationId xmlns:a16="http://schemas.microsoft.com/office/drawing/2014/main" id="{B579B861-CD30-1A24-20E3-CA51D2295FE8}"/>
              </a:ext>
            </a:extLst>
          </p:cNvPr>
          <p:cNvSpPr txBox="1"/>
          <p:nvPr/>
        </p:nvSpPr>
        <p:spPr>
          <a:xfrm>
            <a:off x="106899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p:txBody>
      </p:sp>
      <p:sp>
        <p:nvSpPr>
          <p:cNvPr id="166" name="TextBox 165">
            <a:extLst>
              <a:ext uri="{FF2B5EF4-FFF2-40B4-BE49-F238E27FC236}">
                <a16:creationId xmlns:a16="http://schemas.microsoft.com/office/drawing/2014/main" id="{9AA9313D-279D-88E1-6170-A6B9AF9E81E1}"/>
              </a:ext>
            </a:extLst>
          </p:cNvPr>
          <p:cNvSpPr txBox="1"/>
          <p:nvPr/>
        </p:nvSpPr>
        <p:spPr>
          <a:xfrm>
            <a:off x="105407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167" name="TextBox 166">
            <a:extLst>
              <a:ext uri="{FF2B5EF4-FFF2-40B4-BE49-F238E27FC236}">
                <a16:creationId xmlns:a16="http://schemas.microsoft.com/office/drawing/2014/main" id="{602D408A-481F-1C9D-849E-0228F07B8E92}"/>
              </a:ext>
            </a:extLst>
          </p:cNvPr>
          <p:cNvSpPr txBox="1"/>
          <p:nvPr/>
        </p:nvSpPr>
        <p:spPr>
          <a:xfrm>
            <a:off x="103756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a:t>
            </a:r>
          </a:p>
        </p:txBody>
      </p:sp>
      <p:sp>
        <p:nvSpPr>
          <p:cNvPr id="168" name="TextBox 167">
            <a:extLst>
              <a:ext uri="{FF2B5EF4-FFF2-40B4-BE49-F238E27FC236}">
                <a16:creationId xmlns:a16="http://schemas.microsoft.com/office/drawing/2014/main" id="{9C42FB32-436E-55D1-59F1-A8EB8A4220D5}"/>
              </a:ext>
            </a:extLst>
          </p:cNvPr>
          <p:cNvSpPr txBox="1"/>
          <p:nvPr/>
        </p:nvSpPr>
        <p:spPr>
          <a:xfrm>
            <a:off x="102232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69" name="TextBox 168">
            <a:extLst>
              <a:ext uri="{FF2B5EF4-FFF2-40B4-BE49-F238E27FC236}">
                <a16:creationId xmlns:a16="http://schemas.microsoft.com/office/drawing/2014/main" id="{EF8678EB-7BAF-6DE3-9C35-621E14738B40}"/>
              </a:ext>
            </a:extLst>
          </p:cNvPr>
          <p:cNvSpPr txBox="1"/>
          <p:nvPr/>
        </p:nvSpPr>
        <p:spPr>
          <a:xfrm>
            <a:off x="100772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170" name="TextBox 169">
            <a:extLst>
              <a:ext uri="{FF2B5EF4-FFF2-40B4-BE49-F238E27FC236}">
                <a16:creationId xmlns:a16="http://schemas.microsoft.com/office/drawing/2014/main" id="{1B9292CD-007E-DC11-0E76-3CCFC3A87E24}"/>
              </a:ext>
            </a:extLst>
          </p:cNvPr>
          <p:cNvSpPr txBox="1"/>
          <p:nvPr/>
        </p:nvSpPr>
        <p:spPr>
          <a:xfrm>
            <a:off x="99057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171" name="TextBox 170">
            <a:extLst>
              <a:ext uri="{FF2B5EF4-FFF2-40B4-BE49-F238E27FC236}">
                <a16:creationId xmlns:a16="http://schemas.microsoft.com/office/drawing/2014/main" id="{959A9CD0-578E-708D-A646-775FB0E73D37}"/>
              </a:ext>
            </a:extLst>
          </p:cNvPr>
          <p:cNvSpPr txBox="1"/>
          <p:nvPr/>
        </p:nvSpPr>
        <p:spPr>
          <a:xfrm>
            <a:off x="97597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172" name="TextBox 171">
            <a:extLst>
              <a:ext uri="{FF2B5EF4-FFF2-40B4-BE49-F238E27FC236}">
                <a16:creationId xmlns:a16="http://schemas.microsoft.com/office/drawing/2014/main" id="{9CABDA19-7F28-8073-373F-8F21C2A09EFC}"/>
              </a:ext>
            </a:extLst>
          </p:cNvPr>
          <p:cNvSpPr txBox="1"/>
          <p:nvPr/>
        </p:nvSpPr>
        <p:spPr>
          <a:xfrm>
            <a:off x="96073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173" name="TextBox 172">
            <a:extLst>
              <a:ext uri="{FF2B5EF4-FFF2-40B4-BE49-F238E27FC236}">
                <a16:creationId xmlns:a16="http://schemas.microsoft.com/office/drawing/2014/main" id="{20C328BA-FAFB-DA39-70AC-7A4854E8661F}"/>
              </a:ext>
            </a:extLst>
          </p:cNvPr>
          <p:cNvSpPr txBox="1"/>
          <p:nvPr/>
        </p:nvSpPr>
        <p:spPr>
          <a:xfrm>
            <a:off x="94453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174" name="TextBox 173">
            <a:extLst>
              <a:ext uri="{FF2B5EF4-FFF2-40B4-BE49-F238E27FC236}">
                <a16:creationId xmlns:a16="http://schemas.microsoft.com/office/drawing/2014/main" id="{8D9B9131-702D-9583-8853-D308F2F7E69C}"/>
              </a:ext>
            </a:extLst>
          </p:cNvPr>
          <p:cNvSpPr txBox="1"/>
          <p:nvPr/>
        </p:nvSpPr>
        <p:spPr>
          <a:xfrm>
            <a:off x="92961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175" name="TextBox 174">
            <a:extLst>
              <a:ext uri="{FF2B5EF4-FFF2-40B4-BE49-F238E27FC236}">
                <a16:creationId xmlns:a16="http://schemas.microsoft.com/office/drawing/2014/main" id="{42E1B4AE-C9D0-CE70-7710-AE2E59A22962}"/>
              </a:ext>
            </a:extLst>
          </p:cNvPr>
          <p:cNvSpPr txBox="1"/>
          <p:nvPr/>
        </p:nvSpPr>
        <p:spPr>
          <a:xfrm>
            <a:off x="715015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76" name="TextBox 175">
            <a:extLst>
              <a:ext uri="{FF2B5EF4-FFF2-40B4-BE49-F238E27FC236}">
                <a16:creationId xmlns:a16="http://schemas.microsoft.com/office/drawing/2014/main" id="{FCA498AF-80B3-0AB0-260A-41FE871BE582}"/>
              </a:ext>
            </a:extLst>
          </p:cNvPr>
          <p:cNvSpPr txBox="1"/>
          <p:nvPr/>
        </p:nvSpPr>
        <p:spPr>
          <a:xfrm>
            <a:off x="730890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77" name="TextBox 176">
            <a:extLst>
              <a:ext uri="{FF2B5EF4-FFF2-40B4-BE49-F238E27FC236}">
                <a16:creationId xmlns:a16="http://schemas.microsoft.com/office/drawing/2014/main" id="{6718249A-EEAD-DFD3-9A0A-A3B7407BB7B6}"/>
              </a:ext>
            </a:extLst>
          </p:cNvPr>
          <p:cNvSpPr txBox="1"/>
          <p:nvPr/>
        </p:nvSpPr>
        <p:spPr>
          <a:xfrm>
            <a:off x="745812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78" name="TextBox 177">
            <a:extLst>
              <a:ext uri="{FF2B5EF4-FFF2-40B4-BE49-F238E27FC236}">
                <a16:creationId xmlns:a16="http://schemas.microsoft.com/office/drawing/2014/main" id="{B30E0A3A-4D10-F2C0-87A1-DD5ED48A820D}"/>
              </a:ext>
            </a:extLst>
          </p:cNvPr>
          <p:cNvSpPr txBox="1"/>
          <p:nvPr/>
        </p:nvSpPr>
        <p:spPr>
          <a:xfrm>
            <a:off x="76168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79" name="TextBox 178">
            <a:extLst>
              <a:ext uri="{FF2B5EF4-FFF2-40B4-BE49-F238E27FC236}">
                <a16:creationId xmlns:a16="http://schemas.microsoft.com/office/drawing/2014/main" id="{3F45B2DB-27BC-E6BE-28BF-0D5182D08D8B}"/>
              </a:ext>
            </a:extLst>
          </p:cNvPr>
          <p:cNvSpPr txBox="1"/>
          <p:nvPr/>
        </p:nvSpPr>
        <p:spPr>
          <a:xfrm>
            <a:off x="77692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180" name="TextBox 179">
            <a:extLst>
              <a:ext uri="{FF2B5EF4-FFF2-40B4-BE49-F238E27FC236}">
                <a16:creationId xmlns:a16="http://schemas.microsoft.com/office/drawing/2014/main" id="{846E2327-3AEA-3874-A8E0-6310218303D8}"/>
              </a:ext>
            </a:extLst>
          </p:cNvPr>
          <p:cNvSpPr txBox="1"/>
          <p:nvPr/>
        </p:nvSpPr>
        <p:spPr>
          <a:xfrm>
            <a:off x="792485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181" name="TextBox 180">
            <a:extLst>
              <a:ext uri="{FF2B5EF4-FFF2-40B4-BE49-F238E27FC236}">
                <a16:creationId xmlns:a16="http://schemas.microsoft.com/office/drawing/2014/main" id="{E29B43D6-A417-0889-E374-830EC4A7CF70}"/>
              </a:ext>
            </a:extLst>
          </p:cNvPr>
          <p:cNvSpPr txBox="1"/>
          <p:nvPr/>
        </p:nvSpPr>
        <p:spPr>
          <a:xfrm>
            <a:off x="808042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182" name="TextBox 181">
            <a:extLst>
              <a:ext uri="{FF2B5EF4-FFF2-40B4-BE49-F238E27FC236}">
                <a16:creationId xmlns:a16="http://schemas.microsoft.com/office/drawing/2014/main" id="{B5C51E3A-5495-C995-BD39-4A30EDBD1740}"/>
              </a:ext>
            </a:extLst>
          </p:cNvPr>
          <p:cNvSpPr txBox="1"/>
          <p:nvPr/>
        </p:nvSpPr>
        <p:spPr>
          <a:xfrm>
            <a:off x="8229652"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183" name="TextBox 182">
            <a:extLst>
              <a:ext uri="{FF2B5EF4-FFF2-40B4-BE49-F238E27FC236}">
                <a16:creationId xmlns:a16="http://schemas.microsoft.com/office/drawing/2014/main" id="{B752F698-8046-71DD-6B14-C55DF9733BC8}"/>
              </a:ext>
            </a:extLst>
          </p:cNvPr>
          <p:cNvSpPr txBox="1"/>
          <p:nvPr/>
        </p:nvSpPr>
        <p:spPr>
          <a:xfrm>
            <a:off x="83788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84" name="TextBox 183">
            <a:extLst>
              <a:ext uri="{FF2B5EF4-FFF2-40B4-BE49-F238E27FC236}">
                <a16:creationId xmlns:a16="http://schemas.microsoft.com/office/drawing/2014/main" id="{BF67D912-8021-1A63-8349-114B9D69483A}"/>
              </a:ext>
            </a:extLst>
          </p:cNvPr>
          <p:cNvSpPr txBox="1"/>
          <p:nvPr/>
        </p:nvSpPr>
        <p:spPr>
          <a:xfrm>
            <a:off x="8543977" y="5858491"/>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185" name="TextBox 184">
            <a:extLst>
              <a:ext uri="{FF2B5EF4-FFF2-40B4-BE49-F238E27FC236}">
                <a16:creationId xmlns:a16="http://schemas.microsoft.com/office/drawing/2014/main" id="{0A8E78A4-0F50-A899-47DB-A40F2740C0AF}"/>
              </a:ext>
            </a:extLst>
          </p:cNvPr>
          <p:cNvSpPr txBox="1"/>
          <p:nvPr/>
        </p:nvSpPr>
        <p:spPr>
          <a:xfrm>
            <a:off x="86706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86" name="TextBox 185">
            <a:extLst>
              <a:ext uri="{FF2B5EF4-FFF2-40B4-BE49-F238E27FC236}">
                <a16:creationId xmlns:a16="http://schemas.microsoft.com/office/drawing/2014/main" id="{C49215F8-0F7D-C780-0D7F-ED459E55F1A1}"/>
              </a:ext>
            </a:extLst>
          </p:cNvPr>
          <p:cNvSpPr txBox="1"/>
          <p:nvPr/>
        </p:nvSpPr>
        <p:spPr>
          <a:xfrm>
            <a:off x="8823097"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187" name="TextBox 186">
            <a:extLst>
              <a:ext uri="{FF2B5EF4-FFF2-40B4-BE49-F238E27FC236}">
                <a16:creationId xmlns:a16="http://schemas.microsoft.com/office/drawing/2014/main" id="{881807C5-7D0A-C280-2BF4-09224678CB87}"/>
              </a:ext>
            </a:extLst>
          </p:cNvPr>
          <p:cNvSpPr txBox="1"/>
          <p:nvPr/>
        </p:nvSpPr>
        <p:spPr>
          <a:xfrm>
            <a:off x="897867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188" name="TextBox 187">
            <a:extLst>
              <a:ext uri="{FF2B5EF4-FFF2-40B4-BE49-F238E27FC236}">
                <a16:creationId xmlns:a16="http://schemas.microsoft.com/office/drawing/2014/main" id="{12336413-E066-A1D3-10D6-40964EF75E46}"/>
              </a:ext>
            </a:extLst>
          </p:cNvPr>
          <p:cNvSpPr txBox="1"/>
          <p:nvPr/>
        </p:nvSpPr>
        <p:spPr>
          <a:xfrm>
            <a:off x="9137422" y="5858491"/>
            <a:ext cx="115417"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190" name="TextBox 189">
            <a:extLst>
              <a:ext uri="{FF2B5EF4-FFF2-40B4-BE49-F238E27FC236}">
                <a16:creationId xmlns:a16="http://schemas.microsoft.com/office/drawing/2014/main" id="{BF905FE9-5542-C117-05AC-0D095EFF1619}"/>
              </a:ext>
            </a:extLst>
          </p:cNvPr>
          <p:cNvSpPr txBox="1"/>
          <p:nvPr/>
        </p:nvSpPr>
        <p:spPr>
          <a:xfrm>
            <a:off x="11662659" y="6204925"/>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0</a:t>
            </a:r>
          </a:p>
        </p:txBody>
      </p:sp>
      <p:sp>
        <p:nvSpPr>
          <p:cNvPr id="191" name="TextBox 190">
            <a:extLst>
              <a:ext uri="{FF2B5EF4-FFF2-40B4-BE49-F238E27FC236}">
                <a16:creationId xmlns:a16="http://schemas.microsoft.com/office/drawing/2014/main" id="{14C9602F-EEA9-A2B5-9469-131C8BE9E1C7}"/>
              </a:ext>
            </a:extLst>
          </p:cNvPr>
          <p:cNvSpPr txBox="1"/>
          <p:nvPr/>
        </p:nvSpPr>
        <p:spPr>
          <a:xfrm>
            <a:off x="11500734" y="6204925"/>
            <a:ext cx="49693"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92" name="TextBox 191">
            <a:extLst>
              <a:ext uri="{FF2B5EF4-FFF2-40B4-BE49-F238E27FC236}">
                <a16:creationId xmlns:a16="http://schemas.microsoft.com/office/drawing/2014/main" id="{7A868536-4A9C-E655-BEA5-762CFE649E1D}"/>
              </a:ext>
            </a:extLst>
          </p:cNvPr>
          <p:cNvSpPr txBox="1"/>
          <p:nvPr/>
        </p:nvSpPr>
        <p:spPr>
          <a:xfrm>
            <a:off x="11345159" y="6204925"/>
            <a:ext cx="49694" cy="107722"/>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p:txBody>
      </p:sp>
      <p:sp>
        <p:nvSpPr>
          <p:cNvPr id="193" name="TextBox 192">
            <a:extLst>
              <a:ext uri="{FF2B5EF4-FFF2-40B4-BE49-F238E27FC236}">
                <a16:creationId xmlns:a16="http://schemas.microsoft.com/office/drawing/2014/main" id="{51741A06-4E27-1550-EAA0-1E3D3A83A3BD}"/>
              </a:ext>
            </a:extLst>
          </p:cNvPr>
          <p:cNvSpPr txBox="1"/>
          <p:nvPr/>
        </p:nvSpPr>
        <p:spPr>
          <a:xfrm>
            <a:off x="11186409"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0</a:t>
            </a:r>
          </a:p>
        </p:txBody>
      </p:sp>
      <p:sp>
        <p:nvSpPr>
          <p:cNvPr id="194" name="TextBox 193">
            <a:extLst>
              <a:ext uri="{FF2B5EF4-FFF2-40B4-BE49-F238E27FC236}">
                <a16:creationId xmlns:a16="http://schemas.microsoft.com/office/drawing/2014/main" id="{588BB84B-3161-F3D9-4BCE-9649D81286A0}"/>
              </a:ext>
            </a:extLst>
          </p:cNvPr>
          <p:cNvSpPr txBox="1"/>
          <p:nvPr/>
        </p:nvSpPr>
        <p:spPr>
          <a:xfrm>
            <a:off x="11037184" y="6204925"/>
            <a:ext cx="49694" cy="215444"/>
          </a:xfrm>
          <a:prstGeom prst="rect">
            <a:avLst/>
          </a:prstGeom>
          <a:noFill/>
        </p:spPr>
        <p:txBody>
          <a:bodyPr wrap="squar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1</a:t>
            </a:r>
          </a:p>
        </p:txBody>
      </p:sp>
      <p:sp>
        <p:nvSpPr>
          <p:cNvPr id="195" name="TextBox 194">
            <a:extLst>
              <a:ext uri="{FF2B5EF4-FFF2-40B4-BE49-F238E27FC236}">
                <a16:creationId xmlns:a16="http://schemas.microsoft.com/office/drawing/2014/main" id="{BFB2FA4B-BDAE-5FFA-BAA7-2753DDCEDAE4}"/>
              </a:ext>
            </a:extLst>
          </p:cNvPr>
          <p:cNvSpPr txBox="1"/>
          <p:nvPr/>
        </p:nvSpPr>
        <p:spPr>
          <a:xfrm>
            <a:off x="108784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1</a:t>
            </a:r>
          </a:p>
        </p:txBody>
      </p:sp>
      <p:sp>
        <p:nvSpPr>
          <p:cNvPr id="196" name="TextBox 195">
            <a:extLst>
              <a:ext uri="{FF2B5EF4-FFF2-40B4-BE49-F238E27FC236}">
                <a16:creationId xmlns:a16="http://schemas.microsoft.com/office/drawing/2014/main" id="{EE42587F-24E9-A2DC-C87A-F1FC1DEC3747}"/>
              </a:ext>
            </a:extLst>
          </p:cNvPr>
          <p:cNvSpPr txBox="1"/>
          <p:nvPr/>
        </p:nvSpPr>
        <p:spPr>
          <a:xfrm>
            <a:off x="10722859"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2</a:t>
            </a:r>
          </a:p>
        </p:txBody>
      </p:sp>
      <p:sp>
        <p:nvSpPr>
          <p:cNvPr id="197" name="TextBox 196">
            <a:extLst>
              <a:ext uri="{FF2B5EF4-FFF2-40B4-BE49-F238E27FC236}">
                <a16:creationId xmlns:a16="http://schemas.microsoft.com/office/drawing/2014/main" id="{DBD793D5-21F1-40AF-CE25-8530261A05A1}"/>
              </a:ext>
            </a:extLst>
          </p:cNvPr>
          <p:cNvSpPr txBox="1"/>
          <p:nvPr/>
        </p:nvSpPr>
        <p:spPr>
          <a:xfrm>
            <a:off x="105736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2</a:t>
            </a:r>
          </a:p>
        </p:txBody>
      </p:sp>
      <p:sp>
        <p:nvSpPr>
          <p:cNvPr id="198" name="TextBox 197">
            <a:extLst>
              <a:ext uri="{FF2B5EF4-FFF2-40B4-BE49-F238E27FC236}">
                <a16:creationId xmlns:a16="http://schemas.microsoft.com/office/drawing/2014/main" id="{CC1E992B-E829-7296-77FA-E11A56759C0E}"/>
              </a:ext>
            </a:extLst>
          </p:cNvPr>
          <p:cNvSpPr txBox="1"/>
          <p:nvPr/>
        </p:nvSpPr>
        <p:spPr>
          <a:xfrm>
            <a:off x="104085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a:t>
            </a:r>
          </a:p>
          <a:p>
            <a:pPr algn="ctr"/>
            <a:r>
              <a:rPr lang="en-GB" sz="700" dirty="0">
                <a:latin typeface="Arial" panose="020B0604020202020204" pitchFamily="34" charset="0"/>
                <a:ea typeface="Aileron" charset="0"/>
                <a:cs typeface="Arial" panose="020B0604020202020204" pitchFamily="34" charset="0"/>
              </a:rPr>
              <a:t>2</a:t>
            </a:r>
          </a:p>
        </p:txBody>
      </p:sp>
      <p:sp>
        <p:nvSpPr>
          <p:cNvPr id="199" name="TextBox 198">
            <a:extLst>
              <a:ext uri="{FF2B5EF4-FFF2-40B4-BE49-F238E27FC236}">
                <a16:creationId xmlns:a16="http://schemas.microsoft.com/office/drawing/2014/main" id="{5F960578-7461-D35D-7EE7-590FC534DE1F}"/>
              </a:ext>
            </a:extLst>
          </p:cNvPr>
          <p:cNvSpPr txBox="1"/>
          <p:nvPr/>
        </p:nvSpPr>
        <p:spPr>
          <a:xfrm>
            <a:off x="10256134"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a:t>
            </a:r>
          </a:p>
          <a:p>
            <a:pPr algn="ctr"/>
            <a:r>
              <a:rPr lang="en-GB" sz="700" dirty="0">
                <a:latin typeface="Arial" panose="020B0604020202020204" pitchFamily="34" charset="0"/>
                <a:ea typeface="Aileron" charset="0"/>
                <a:cs typeface="Arial" panose="020B0604020202020204" pitchFamily="34" charset="0"/>
              </a:rPr>
              <a:t>2</a:t>
            </a:r>
          </a:p>
        </p:txBody>
      </p:sp>
      <p:sp>
        <p:nvSpPr>
          <p:cNvPr id="200" name="TextBox 199">
            <a:extLst>
              <a:ext uri="{FF2B5EF4-FFF2-40B4-BE49-F238E27FC236}">
                <a16:creationId xmlns:a16="http://schemas.microsoft.com/office/drawing/2014/main" id="{6182E9F5-D497-6A7D-CFA2-0D43DB8E3AD0}"/>
              </a:ext>
            </a:extLst>
          </p:cNvPr>
          <p:cNvSpPr txBox="1"/>
          <p:nvPr/>
        </p:nvSpPr>
        <p:spPr>
          <a:xfrm>
            <a:off x="10110085"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a:t>
            </a:r>
          </a:p>
          <a:p>
            <a:pPr algn="ctr"/>
            <a:r>
              <a:rPr lang="en-GB" sz="700" dirty="0">
                <a:latin typeface="Arial" panose="020B0604020202020204" pitchFamily="34" charset="0"/>
                <a:ea typeface="Aileron" charset="0"/>
                <a:cs typeface="Arial" panose="020B0604020202020204" pitchFamily="34" charset="0"/>
              </a:rPr>
              <a:t>2</a:t>
            </a:r>
          </a:p>
        </p:txBody>
      </p:sp>
      <p:sp>
        <p:nvSpPr>
          <p:cNvPr id="201" name="TextBox 200">
            <a:extLst>
              <a:ext uri="{FF2B5EF4-FFF2-40B4-BE49-F238E27FC236}">
                <a16:creationId xmlns:a16="http://schemas.microsoft.com/office/drawing/2014/main" id="{D50217A7-0EA0-AEB4-2F15-C9981085E940}"/>
              </a:ext>
            </a:extLst>
          </p:cNvPr>
          <p:cNvSpPr txBox="1"/>
          <p:nvPr/>
        </p:nvSpPr>
        <p:spPr>
          <a:xfrm>
            <a:off x="9938635"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a:t>
            </a:r>
          </a:p>
          <a:p>
            <a:pPr algn="ctr"/>
            <a:r>
              <a:rPr lang="en-GB" sz="700" dirty="0">
                <a:latin typeface="Arial" panose="020B0604020202020204" pitchFamily="34" charset="0"/>
                <a:ea typeface="Aileron" charset="0"/>
                <a:cs typeface="Arial" panose="020B0604020202020204" pitchFamily="34" charset="0"/>
              </a:rPr>
              <a:t>2</a:t>
            </a:r>
          </a:p>
        </p:txBody>
      </p:sp>
      <p:sp>
        <p:nvSpPr>
          <p:cNvPr id="202" name="TextBox 201">
            <a:extLst>
              <a:ext uri="{FF2B5EF4-FFF2-40B4-BE49-F238E27FC236}">
                <a16:creationId xmlns:a16="http://schemas.microsoft.com/office/drawing/2014/main" id="{9CBAC07F-BD3A-0E44-6EDD-05E1957DD1A7}"/>
              </a:ext>
            </a:extLst>
          </p:cNvPr>
          <p:cNvSpPr txBox="1"/>
          <p:nvPr/>
        </p:nvSpPr>
        <p:spPr>
          <a:xfrm>
            <a:off x="9792585"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a:t>
            </a:r>
          </a:p>
          <a:p>
            <a:pPr algn="ctr"/>
            <a:r>
              <a:rPr lang="en-GB" sz="700" dirty="0">
                <a:latin typeface="Arial" panose="020B0604020202020204" pitchFamily="34" charset="0"/>
                <a:ea typeface="Aileron" charset="0"/>
                <a:cs typeface="Arial" panose="020B0604020202020204" pitchFamily="34" charset="0"/>
              </a:rPr>
              <a:t>3</a:t>
            </a:r>
          </a:p>
        </p:txBody>
      </p:sp>
      <p:sp>
        <p:nvSpPr>
          <p:cNvPr id="203" name="TextBox 202">
            <a:extLst>
              <a:ext uri="{FF2B5EF4-FFF2-40B4-BE49-F238E27FC236}">
                <a16:creationId xmlns:a16="http://schemas.microsoft.com/office/drawing/2014/main" id="{AA5C64D9-C58F-D4E6-F975-1CFB7891832F}"/>
              </a:ext>
            </a:extLst>
          </p:cNvPr>
          <p:cNvSpPr txBox="1"/>
          <p:nvPr/>
        </p:nvSpPr>
        <p:spPr>
          <a:xfrm>
            <a:off x="9640183"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a:t>
            </a:r>
          </a:p>
          <a:p>
            <a:pPr algn="ctr"/>
            <a:r>
              <a:rPr lang="en-GB" sz="700" dirty="0">
                <a:latin typeface="Arial" panose="020B0604020202020204" pitchFamily="34" charset="0"/>
                <a:ea typeface="Aileron" charset="0"/>
                <a:cs typeface="Arial" panose="020B0604020202020204" pitchFamily="34" charset="0"/>
              </a:rPr>
              <a:t>4</a:t>
            </a:r>
          </a:p>
        </p:txBody>
      </p:sp>
      <p:sp>
        <p:nvSpPr>
          <p:cNvPr id="204" name="TextBox 203">
            <a:extLst>
              <a:ext uri="{FF2B5EF4-FFF2-40B4-BE49-F238E27FC236}">
                <a16:creationId xmlns:a16="http://schemas.microsoft.com/office/drawing/2014/main" id="{1C5CC7B2-A1FD-49BE-B193-DCC3F3BC8219}"/>
              </a:ext>
            </a:extLst>
          </p:cNvPr>
          <p:cNvSpPr txBox="1"/>
          <p:nvPr/>
        </p:nvSpPr>
        <p:spPr>
          <a:xfrm>
            <a:off x="9478258"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a:t>
            </a:r>
          </a:p>
          <a:p>
            <a:pPr algn="ctr"/>
            <a:r>
              <a:rPr lang="en-GB" sz="700" dirty="0">
                <a:latin typeface="Arial" panose="020B0604020202020204" pitchFamily="34" charset="0"/>
                <a:ea typeface="Aileron" charset="0"/>
                <a:cs typeface="Arial" panose="020B0604020202020204" pitchFamily="34" charset="0"/>
              </a:rPr>
              <a:t>4</a:t>
            </a:r>
          </a:p>
        </p:txBody>
      </p:sp>
      <p:sp>
        <p:nvSpPr>
          <p:cNvPr id="205" name="TextBox 204">
            <a:extLst>
              <a:ext uri="{FF2B5EF4-FFF2-40B4-BE49-F238E27FC236}">
                <a16:creationId xmlns:a16="http://schemas.microsoft.com/office/drawing/2014/main" id="{231B1FD7-46D2-EAAB-F646-FEE0D5578C9E}"/>
              </a:ext>
            </a:extLst>
          </p:cNvPr>
          <p:cNvSpPr txBox="1"/>
          <p:nvPr/>
        </p:nvSpPr>
        <p:spPr>
          <a:xfrm>
            <a:off x="9329033"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a:t>
            </a:r>
          </a:p>
          <a:p>
            <a:pPr algn="ctr"/>
            <a:r>
              <a:rPr lang="en-GB" sz="700" dirty="0">
                <a:latin typeface="Arial" panose="020B0604020202020204" pitchFamily="34" charset="0"/>
                <a:ea typeface="Aileron" charset="0"/>
                <a:cs typeface="Arial" panose="020B0604020202020204" pitchFamily="34" charset="0"/>
              </a:rPr>
              <a:t>6</a:t>
            </a:r>
          </a:p>
        </p:txBody>
      </p:sp>
      <p:sp>
        <p:nvSpPr>
          <p:cNvPr id="206" name="TextBox 205">
            <a:extLst>
              <a:ext uri="{FF2B5EF4-FFF2-40B4-BE49-F238E27FC236}">
                <a16:creationId xmlns:a16="http://schemas.microsoft.com/office/drawing/2014/main" id="{C116E35E-65C3-77F5-D17F-59D4FB97D76D}"/>
              </a:ext>
            </a:extLst>
          </p:cNvPr>
          <p:cNvSpPr txBox="1"/>
          <p:nvPr/>
        </p:nvSpPr>
        <p:spPr>
          <a:xfrm>
            <a:off x="7104466" y="6204925"/>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111</a:t>
            </a:r>
          </a:p>
          <a:p>
            <a:pPr algn="ctr"/>
            <a:r>
              <a:rPr lang="en-GB" sz="700" dirty="0">
                <a:latin typeface="Arial" panose="020B0604020202020204" pitchFamily="34" charset="0"/>
                <a:ea typeface="Aileron" charset="0"/>
                <a:cs typeface="Arial" panose="020B0604020202020204" pitchFamily="34" charset="0"/>
              </a:rPr>
              <a:t>110</a:t>
            </a:r>
          </a:p>
        </p:txBody>
      </p:sp>
      <p:sp>
        <p:nvSpPr>
          <p:cNvPr id="207" name="TextBox 206">
            <a:extLst>
              <a:ext uri="{FF2B5EF4-FFF2-40B4-BE49-F238E27FC236}">
                <a16:creationId xmlns:a16="http://schemas.microsoft.com/office/drawing/2014/main" id="{59FABDB5-45D7-17EC-C74D-6494D845625A}"/>
              </a:ext>
            </a:extLst>
          </p:cNvPr>
          <p:cNvSpPr txBox="1"/>
          <p:nvPr/>
        </p:nvSpPr>
        <p:spPr>
          <a:xfrm>
            <a:off x="7263216" y="6204925"/>
            <a:ext cx="149080"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100</a:t>
            </a:r>
          </a:p>
          <a:p>
            <a:pPr algn="ctr"/>
            <a:r>
              <a:rPr lang="en-GB" sz="700" dirty="0">
                <a:latin typeface="Arial" panose="020B0604020202020204" pitchFamily="34" charset="0"/>
                <a:ea typeface="Aileron" charset="0"/>
                <a:cs typeface="Arial" panose="020B0604020202020204" pitchFamily="34" charset="0"/>
              </a:rPr>
              <a:t>100</a:t>
            </a:r>
          </a:p>
        </p:txBody>
      </p:sp>
      <p:sp>
        <p:nvSpPr>
          <p:cNvPr id="208" name="TextBox 207">
            <a:extLst>
              <a:ext uri="{FF2B5EF4-FFF2-40B4-BE49-F238E27FC236}">
                <a16:creationId xmlns:a16="http://schemas.microsoft.com/office/drawing/2014/main" id="{CE719BC7-F316-BB59-D145-C26615B07A9C}"/>
              </a:ext>
            </a:extLst>
          </p:cNvPr>
          <p:cNvSpPr txBox="1"/>
          <p:nvPr/>
        </p:nvSpPr>
        <p:spPr>
          <a:xfrm>
            <a:off x="743728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85</a:t>
            </a:r>
          </a:p>
          <a:p>
            <a:pPr algn="ctr"/>
            <a:r>
              <a:rPr lang="en-GB" sz="700" dirty="0">
                <a:latin typeface="Arial" panose="020B0604020202020204" pitchFamily="34" charset="0"/>
                <a:ea typeface="Aileron" charset="0"/>
                <a:cs typeface="Arial" panose="020B0604020202020204" pitchFamily="34" charset="0"/>
              </a:rPr>
              <a:t>87</a:t>
            </a:r>
          </a:p>
        </p:txBody>
      </p:sp>
      <p:sp>
        <p:nvSpPr>
          <p:cNvPr id="209" name="TextBox 208">
            <a:extLst>
              <a:ext uri="{FF2B5EF4-FFF2-40B4-BE49-F238E27FC236}">
                <a16:creationId xmlns:a16="http://schemas.microsoft.com/office/drawing/2014/main" id="{8A3F4C6A-A264-E26A-079A-68EFC0C1456C}"/>
              </a:ext>
            </a:extLst>
          </p:cNvPr>
          <p:cNvSpPr txBox="1"/>
          <p:nvPr/>
        </p:nvSpPr>
        <p:spPr>
          <a:xfrm>
            <a:off x="759603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69</a:t>
            </a:r>
          </a:p>
          <a:p>
            <a:pPr algn="ctr"/>
            <a:r>
              <a:rPr lang="en-GB" sz="700" dirty="0">
                <a:latin typeface="Arial" panose="020B0604020202020204" pitchFamily="34" charset="0"/>
                <a:ea typeface="Aileron" charset="0"/>
                <a:cs typeface="Arial" panose="020B0604020202020204" pitchFamily="34" charset="0"/>
              </a:rPr>
              <a:t>79</a:t>
            </a:r>
          </a:p>
        </p:txBody>
      </p:sp>
      <p:sp>
        <p:nvSpPr>
          <p:cNvPr id="210" name="TextBox 209">
            <a:extLst>
              <a:ext uri="{FF2B5EF4-FFF2-40B4-BE49-F238E27FC236}">
                <a16:creationId xmlns:a16="http://schemas.microsoft.com/office/drawing/2014/main" id="{FA55E255-13B2-C5E8-03A9-A9250CED0AB6}"/>
              </a:ext>
            </a:extLst>
          </p:cNvPr>
          <p:cNvSpPr txBox="1"/>
          <p:nvPr/>
        </p:nvSpPr>
        <p:spPr>
          <a:xfrm>
            <a:off x="7748435"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61</a:t>
            </a:r>
          </a:p>
          <a:p>
            <a:pPr algn="ctr"/>
            <a:r>
              <a:rPr lang="en-GB" sz="700" dirty="0">
                <a:latin typeface="Arial" panose="020B0604020202020204" pitchFamily="34" charset="0"/>
                <a:ea typeface="Aileron" charset="0"/>
                <a:cs typeface="Arial" panose="020B0604020202020204" pitchFamily="34" charset="0"/>
              </a:rPr>
              <a:t>72</a:t>
            </a:r>
          </a:p>
        </p:txBody>
      </p:sp>
      <p:sp>
        <p:nvSpPr>
          <p:cNvPr id="211" name="TextBox 210">
            <a:extLst>
              <a:ext uri="{FF2B5EF4-FFF2-40B4-BE49-F238E27FC236}">
                <a16:creationId xmlns:a16="http://schemas.microsoft.com/office/drawing/2014/main" id="{57FF45A3-227B-7869-E5BA-8B3B857D5133}"/>
              </a:ext>
            </a:extLst>
          </p:cNvPr>
          <p:cNvSpPr txBox="1"/>
          <p:nvPr/>
        </p:nvSpPr>
        <p:spPr>
          <a:xfrm>
            <a:off x="79040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56</a:t>
            </a:r>
          </a:p>
          <a:p>
            <a:pPr algn="ctr"/>
            <a:r>
              <a:rPr lang="en-GB" sz="700" dirty="0">
                <a:latin typeface="Arial" panose="020B0604020202020204" pitchFamily="34" charset="0"/>
                <a:ea typeface="Aileron" charset="0"/>
                <a:cs typeface="Arial" panose="020B0604020202020204" pitchFamily="34" charset="0"/>
              </a:rPr>
              <a:t>64</a:t>
            </a:r>
          </a:p>
        </p:txBody>
      </p:sp>
      <p:sp>
        <p:nvSpPr>
          <p:cNvPr id="212" name="TextBox 211">
            <a:extLst>
              <a:ext uri="{FF2B5EF4-FFF2-40B4-BE49-F238E27FC236}">
                <a16:creationId xmlns:a16="http://schemas.microsoft.com/office/drawing/2014/main" id="{DACEA690-8173-D3BA-BE6C-120E16CA8396}"/>
              </a:ext>
            </a:extLst>
          </p:cNvPr>
          <p:cNvSpPr txBox="1"/>
          <p:nvPr/>
        </p:nvSpPr>
        <p:spPr>
          <a:xfrm>
            <a:off x="805958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43</a:t>
            </a:r>
          </a:p>
          <a:p>
            <a:pPr algn="ctr"/>
            <a:r>
              <a:rPr lang="en-GB" sz="700" dirty="0">
                <a:latin typeface="Arial" panose="020B0604020202020204" pitchFamily="34" charset="0"/>
                <a:ea typeface="Aileron" charset="0"/>
                <a:cs typeface="Arial" panose="020B0604020202020204" pitchFamily="34" charset="0"/>
              </a:rPr>
              <a:t>55</a:t>
            </a:r>
          </a:p>
        </p:txBody>
      </p:sp>
      <p:sp>
        <p:nvSpPr>
          <p:cNvPr id="213" name="TextBox 212">
            <a:extLst>
              <a:ext uri="{FF2B5EF4-FFF2-40B4-BE49-F238E27FC236}">
                <a16:creationId xmlns:a16="http://schemas.microsoft.com/office/drawing/2014/main" id="{54BE270F-3D9C-4217-2896-3967ECD8CDA9}"/>
              </a:ext>
            </a:extLst>
          </p:cNvPr>
          <p:cNvSpPr txBox="1"/>
          <p:nvPr/>
        </p:nvSpPr>
        <p:spPr>
          <a:xfrm>
            <a:off x="82088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35</a:t>
            </a:r>
          </a:p>
          <a:p>
            <a:pPr algn="ctr"/>
            <a:r>
              <a:rPr lang="en-GB" sz="700" dirty="0">
                <a:latin typeface="Arial" panose="020B0604020202020204" pitchFamily="34" charset="0"/>
                <a:ea typeface="Aileron" charset="0"/>
                <a:cs typeface="Arial" panose="020B0604020202020204" pitchFamily="34" charset="0"/>
              </a:rPr>
              <a:t>44</a:t>
            </a:r>
          </a:p>
        </p:txBody>
      </p:sp>
      <p:sp>
        <p:nvSpPr>
          <p:cNvPr id="214" name="TextBox 213">
            <a:extLst>
              <a:ext uri="{FF2B5EF4-FFF2-40B4-BE49-F238E27FC236}">
                <a16:creationId xmlns:a16="http://schemas.microsoft.com/office/drawing/2014/main" id="{DE1E61D0-B71D-8011-E059-4EAF7C33A715}"/>
              </a:ext>
            </a:extLst>
          </p:cNvPr>
          <p:cNvSpPr txBox="1"/>
          <p:nvPr/>
        </p:nvSpPr>
        <p:spPr>
          <a:xfrm>
            <a:off x="835803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25</a:t>
            </a:r>
          </a:p>
          <a:p>
            <a:pPr algn="ctr"/>
            <a:r>
              <a:rPr lang="en-GB" sz="700" dirty="0">
                <a:latin typeface="Arial" panose="020B0604020202020204" pitchFamily="34" charset="0"/>
                <a:ea typeface="Aileron" charset="0"/>
                <a:cs typeface="Arial" panose="020B0604020202020204" pitchFamily="34" charset="0"/>
              </a:rPr>
              <a:t>36</a:t>
            </a:r>
          </a:p>
        </p:txBody>
      </p:sp>
      <p:sp>
        <p:nvSpPr>
          <p:cNvPr id="215" name="TextBox 214">
            <a:extLst>
              <a:ext uri="{FF2B5EF4-FFF2-40B4-BE49-F238E27FC236}">
                <a16:creationId xmlns:a16="http://schemas.microsoft.com/office/drawing/2014/main" id="{D918D335-7122-E75E-1CCF-336FF72F9158}"/>
              </a:ext>
            </a:extLst>
          </p:cNvPr>
          <p:cNvSpPr txBox="1"/>
          <p:nvPr/>
        </p:nvSpPr>
        <p:spPr>
          <a:xfrm>
            <a:off x="852313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22</a:t>
            </a:r>
          </a:p>
          <a:p>
            <a:pPr algn="ctr"/>
            <a:r>
              <a:rPr lang="en-GB" sz="700" dirty="0">
                <a:latin typeface="Arial" panose="020B0604020202020204" pitchFamily="34" charset="0"/>
                <a:ea typeface="Aileron" charset="0"/>
                <a:cs typeface="Arial" panose="020B0604020202020204" pitchFamily="34" charset="0"/>
              </a:rPr>
              <a:t>29</a:t>
            </a:r>
          </a:p>
        </p:txBody>
      </p:sp>
      <p:sp>
        <p:nvSpPr>
          <p:cNvPr id="216" name="TextBox 215">
            <a:extLst>
              <a:ext uri="{FF2B5EF4-FFF2-40B4-BE49-F238E27FC236}">
                <a16:creationId xmlns:a16="http://schemas.microsoft.com/office/drawing/2014/main" id="{5E757AD7-FF88-F112-E83D-F4E940BF65F0}"/>
              </a:ext>
            </a:extLst>
          </p:cNvPr>
          <p:cNvSpPr txBox="1"/>
          <p:nvPr/>
        </p:nvSpPr>
        <p:spPr>
          <a:xfrm>
            <a:off x="86787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17</a:t>
            </a:r>
          </a:p>
          <a:p>
            <a:pPr algn="ctr"/>
            <a:r>
              <a:rPr lang="en-GB" sz="700" dirty="0">
                <a:latin typeface="Arial" panose="020B0604020202020204" pitchFamily="34" charset="0"/>
                <a:ea typeface="Aileron" charset="0"/>
                <a:cs typeface="Arial" panose="020B0604020202020204" pitchFamily="34" charset="0"/>
              </a:rPr>
              <a:t>23</a:t>
            </a:r>
          </a:p>
        </p:txBody>
      </p:sp>
      <p:sp>
        <p:nvSpPr>
          <p:cNvPr id="217" name="TextBox 216">
            <a:extLst>
              <a:ext uri="{FF2B5EF4-FFF2-40B4-BE49-F238E27FC236}">
                <a16:creationId xmlns:a16="http://schemas.microsoft.com/office/drawing/2014/main" id="{FB5270E7-8D43-A47F-27A2-6D85100E111D}"/>
              </a:ext>
            </a:extLst>
          </p:cNvPr>
          <p:cNvSpPr txBox="1"/>
          <p:nvPr/>
        </p:nvSpPr>
        <p:spPr>
          <a:xfrm>
            <a:off x="8831111"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14</a:t>
            </a:r>
          </a:p>
          <a:p>
            <a:pPr algn="ctr"/>
            <a:r>
              <a:rPr lang="en-GB" sz="700" dirty="0">
                <a:latin typeface="Arial" panose="020B0604020202020204" pitchFamily="34" charset="0"/>
                <a:ea typeface="Aileron" charset="0"/>
                <a:cs typeface="Arial" panose="020B0604020202020204" pitchFamily="34" charset="0"/>
              </a:rPr>
              <a:t>16</a:t>
            </a:r>
          </a:p>
        </p:txBody>
      </p:sp>
      <p:sp>
        <p:nvSpPr>
          <p:cNvPr id="218" name="TextBox 217">
            <a:extLst>
              <a:ext uri="{FF2B5EF4-FFF2-40B4-BE49-F238E27FC236}">
                <a16:creationId xmlns:a16="http://schemas.microsoft.com/office/drawing/2014/main" id="{8F6EF5D6-4FE7-D5A2-F5C2-27C9B90ECB38}"/>
              </a:ext>
            </a:extLst>
          </p:cNvPr>
          <p:cNvSpPr txBox="1"/>
          <p:nvPr/>
        </p:nvSpPr>
        <p:spPr>
          <a:xfrm>
            <a:off x="8986686" y="6204925"/>
            <a:ext cx="99386"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10</a:t>
            </a:r>
          </a:p>
          <a:p>
            <a:pPr algn="ctr"/>
            <a:r>
              <a:rPr lang="en-GB" sz="700" dirty="0">
                <a:latin typeface="Arial" panose="020B0604020202020204" pitchFamily="34" charset="0"/>
                <a:ea typeface="Aileron" charset="0"/>
                <a:cs typeface="Arial" panose="020B0604020202020204" pitchFamily="34" charset="0"/>
              </a:rPr>
              <a:t>7</a:t>
            </a:r>
          </a:p>
        </p:txBody>
      </p:sp>
      <p:sp>
        <p:nvSpPr>
          <p:cNvPr id="219" name="TextBox 218">
            <a:extLst>
              <a:ext uri="{FF2B5EF4-FFF2-40B4-BE49-F238E27FC236}">
                <a16:creationId xmlns:a16="http://schemas.microsoft.com/office/drawing/2014/main" id="{14D1A9C5-7B8F-74CE-83A7-9132BAF9F116}"/>
              </a:ext>
            </a:extLst>
          </p:cNvPr>
          <p:cNvSpPr txBox="1"/>
          <p:nvPr/>
        </p:nvSpPr>
        <p:spPr>
          <a:xfrm>
            <a:off x="9170283" y="6204925"/>
            <a:ext cx="49694" cy="215444"/>
          </a:xfrm>
          <a:prstGeom prst="rect">
            <a:avLst/>
          </a:prstGeom>
          <a:noFill/>
        </p:spPr>
        <p:txBody>
          <a:bodyPr wrap="none" lIns="0" tIns="0" rIns="0" bIns="0" rtlCol="0">
            <a:spAutoFit/>
          </a:bodyPr>
          <a:lstStyle/>
          <a:p>
            <a:pPr algn="ctr"/>
            <a:r>
              <a:rPr lang="en-GB" sz="700" dirty="0">
                <a:latin typeface="Arial" panose="020B0604020202020204" pitchFamily="34" charset="0"/>
                <a:ea typeface="Aileron" charset="0"/>
                <a:cs typeface="Arial" panose="020B0604020202020204" pitchFamily="34" charset="0"/>
              </a:rPr>
              <a:t>9</a:t>
            </a:r>
          </a:p>
          <a:p>
            <a:pPr algn="ctr"/>
            <a:r>
              <a:rPr lang="en-GB" sz="700" dirty="0">
                <a:latin typeface="Arial" panose="020B0604020202020204" pitchFamily="34" charset="0"/>
                <a:ea typeface="Aileron" charset="0"/>
                <a:cs typeface="Arial" panose="020B0604020202020204" pitchFamily="34" charset="0"/>
              </a:rPr>
              <a:t>7</a:t>
            </a:r>
          </a:p>
        </p:txBody>
      </p:sp>
      <p:sp>
        <p:nvSpPr>
          <p:cNvPr id="220" name="TextBox 219">
            <a:extLst>
              <a:ext uri="{FF2B5EF4-FFF2-40B4-BE49-F238E27FC236}">
                <a16:creationId xmlns:a16="http://schemas.microsoft.com/office/drawing/2014/main" id="{257C5134-CB3C-6C35-65A8-CC0FA7BA5135}"/>
              </a:ext>
            </a:extLst>
          </p:cNvPr>
          <p:cNvSpPr txBox="1"/>
          <p:nvPr/>
        </p:nvSpPr>
        <p:spPr>
          <a:xfrm>
            <a:off x="6908444" y="3477339"/>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sp>
        <p:nvSpPr>
          <p:cNvPr id="221" name="TextBox 220">
            <a:extLst>
              <a:ext uri="{FF2B5EF4-FFF2-40B4-BE49-F238E27FC236}">
                <a16:creationId xmlns:a16="http://schemas.microsoft.com/office/drawing/2014/main" id="{16E6CD12-CEB9-83C4-1B68-EFEB7FBAB5D0}"/>
              </a:ext>
            </a:extLst>
          </p:cNvPr>
          <p:cNvSpPr txBox="1"/>
          <p:nvPr/>
        </p:nvSpPr>
        <p:spPr>
          <a:xfrm>
            <a:off x="6956534" y="370593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0.9</a:t>
            </a:r>
          </a:p>
        </p:txBody>
      </p:sp>
      <p:sp>
        <p:nvSpPr>
          <p:cNvPr id="222" name="TextBox 221">
            <a:extLst>
              <a:ext uri="{FF2B5EF4-FFF2-40B4-BE49-F238E27FC236}">
                <a16:creationId xmlns:a16="http://schemas.microsoft.com/office/drawing/2014/main" id="{63D9C956-A23C-6303-5A6C-9B2AF2FBCCA6}"/>
              </a:ext>
            </a:extLst>
          </p:cNvPr>
          <p:cNvSpPr txBox="1"/>
          <p:nvPr/>
        </p:nvSpPr>
        <p:spPr>
          <a:xfrm>
            <a:off x="6956534" y="392818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0.8</a:t>
            </a:r>
          </a:p>
        </p:txBody>
      </p:sp>
      <p:sp>
        <p:nvSpPr>
          <p:cNvPr id="223" name="TextBox 222">
            <a:extLst>
              <a:ext uri="{FF2B5EF4-FFF2-40B4-BE49-F238E27FC236}">
                <a16:creationId xmlns:a16="http://schemas.microsoft.com/office/drawing/2014/main" id="{A68CF782-78D8-24F7-9183-66F51F03B41C}"/>
              </a:ext>
            </a:extLst>
          </p:cNvPr>
          <p:cNvSpPr txBox="1"/>
          <p:nvPr/>
        </p:nvSpPr>
        <p:spPr>
          <a:xfrm>
            <a:off x="6956534" y="415996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a:t>
            </a:r>
          </a:p>
        </p:txBody>
      </p:sp>
      <p:sp>
        <p:nvSpPr>
          <p:cNvPr id="224" name="TextBox 223">
            <a:extLst>
              <a:ext uri="{FF2B5EF4-FFF2-40B4-BE49-F238E27FC236}">
                <a16:creationId xmlns:a16="http://schemas.microsoft.com/office/drawing/2014/main" id="{507249EC-1FB6-6EEF-D777-DFDD6288FBFA}"/>
              </a:ext>
            </a:extLst>
          </p:cNvPr>
          <p:cNvSpPr txBox="1"/>
          <p:nvPr/>
        </p:nvSpPr>
        <p:spPr>
          <a:xfrm>
            <a:off x="6956534" y="438221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0.6</a:t>
            </a:r>
          </a:p>
        </p:txBody>
      </p:sp>
      <p:sp>
        <p:nvSpPr>
          <p:cNvPr id="225" name="TextBox 224">
            <a:extLst>
              <a:ext uri="{FF2B5EF4-FFF2-40B4-BE49-F238E27FC236}">
                <a16:creationId xmlns:a16="http://schemas.microsoft.com/office/drawing/2014/main" id="{EAFFB95A-CC01-3AD9-05F8-A2630E334FDB}"/>
              </a:ext>
            </a:extLst>
          </p:cNvPr>
          <p:cNvSpPr txBox="1"/>
          <p:nvPr/>
        </p:nvSpPr>
        <p:spPr>
          <a:xfrm>
            <a:off x="6908444" y="4820364"/>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0.4</a:t>
            </a:r>
          </a:p>
        </p:txBody>
      </p:sp>
      <p:sp>
        <p:nvSpPr>
          <p:cNvPr id="226" name="TextBox 225">
            <a:extLst>
              <a:ext uri="{FF2B5EF4-FFF2-40B4-BE49-F238E27FC236}">
                <a16:creationId xmlns:a16="http://schemas.microsoft.com/office/drawing/2014/main" id="{A7D41C83-F757-AB30-9777-D9898DA7B467}"/>
              </a:ext>
            </a:extLst>
          </p:cNvPr>
          <p:cNvSpPr txBox="1"/>
          <p:nvPr/>
        </p:nvSpPr>
        <p:spPr>
          <a:xfrm>
            <a:off x="6956534" y="504896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0.3</a:t>
            </a:r>
          </a:p>
        </p:txBody>
      </p:sp>
      <p:sp>
        <p:nvSpPr>
          <p:cNvPr id="227" name="TextBox 226">
            <a:extLst>
              <a:ext uri="{FF2B5EF4-FFF2-40B4-BE49-F238E27FC236}">
                <a16:creationId xmlns:a16="http://schemas.microsoft.com/office/drawing/2014/main" id="{A7DC42D6-4D97-D34F-70FD-7544382816F1}"/>
              </a:ext>
            </a:extLst>
          </p:cNvPr>
          <p:cNvSpPr txBox="1"/>
          <p:nvPr/>
        </p:nvSpPr>
        <p:spPr>
          <a:xfrm>
            <a:off x="6956534" y="527121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a:t>
            </a:r>
          </a:p>
        </p:txBody>
      </p:sp>
      <p:sp>
        <p:nvSpPr>
          <p:cNvPr id="228" name="TextBox 227">
            <a:extLst>
              <a:ext uri="{FF2B5EF4-FFF2-40B4-BE49-F238E27FC236}">
                <a16:creationId xmlns:a16="http://schemas.microsoft.com/office/drawing/2014/main" id="{052EB895-85B3-F834-0EC8-191ACF8DDC00}"/>
              </a:ext>
            </a:extLst>
          </p:cNvPr>
          <p:cNvSpPr txBox="1"/>
          <p:nvPr/>
        </p:nvSpPr>
        <p:spPr>
          <a:xfrm>
            <a:off x="6956534" y="550298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0.1</a:t>
            </a:r>
          </a:p>
        </p:txBody>
      </p:sp>
      <p:sp>
        <p:nvSpPr>
          <p:cNvPr id="229" name="TextBox 228">
            <a:extLst>
              <a:ext uri="{FF2B5EF4-FFF2-40B4-BE49-F238E27FC236}">
                <a16:creationId xmlns:a16="http://schemas.microsoft.com/office/drawing/2014/main" id="{50E550FF-4A2A-34FC-8D82-2D9DBDD12214}"/>
              </a:ext>
            </a:extLst>
          </p:cNvPr>
          <p:cNvSpPr txBox="1"/>
          <p:nvPr/>
        </p:nvSpPr>
        <p:spPr>
          <a:xfrm>
            <a:off x="7043096" y="5725239"/>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30" name="TextBox 229">
            <a:extLst>
              <a:ext uri="{FF2B5EF4-FFF2-40B4-BE49-F238E27FC236}">
                <a16:creationId xmlns:a16="http://schemas.microsoft.com/office/drawing/2014/main" id="{583CE7D0-6596-94F9-C6BC-E6A2516B3949}"/>
              </a:ext>
            </a:extLst>
          </p:cNvPr>
          <p:cNvSpPr txBox="1"/>
          <p:nvPr/>
        </p:nvSpPr>
        <p:spPr>
          <a:xfrm>
            <a:off x="6908444" y="4604464"/>
            <a:ext cx="192360"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a:t>
            </a:r>
          </a:p>
        </p:txBody>
      </p:sp>
      <p:sp>
        <p:nvSpPr>
          <p:cNvPr id="231" name="TextBox 230">
            <a:extLst>
              <a:ext uri="{FF2B5EF4-FFF2-40B4-BE49-F238E27FC236}">
                <a16:creationId xmlns:a16="http://schemas.microsoft.com/office/drawing/2014/main" id="{C135C487-388B-621D-B796-E9B7D6E28E0F}"/>
              </a:ext>
            </a:extLst>
          </p:cNvPr>
          <p:cNvSpPr txBox="1"/>
          <p:nvPr/>
        </p:nvSpPr>
        <p:spPr>
          <a:xfrm>
            <a:off x="10820910" y="3622982"/>
            <a:ext cx="1029696" cy="842145"/>
          </a:xfrm>
          <a:prstGeom prst="rect">
            <a:avLst/>
          </a:prstGeom>
          <a:solidFill>
            <a:schemeClr val="bg1"/>
          </a:solidFill>
        </p:spPr>
        <p:txBody>
          <a:bodyPr wrap="none" lIns="0" tIns="36000" rIns="36000" bIns="36000" rtlCol="0">
            <a:spAutoFit/>
          </a:bodyPr>
          <a:lstStyle/>
          <a:p>
            <a:r>
              <a:rPr lang="en-GB" sz="1000" b="1" dirty="0">
                <a:solidFill>
                  <a:srgbClr val="211D1E"/>
                </a:solidFill>
                <a:effectLst/>
                <a:latin typeface="Arial" panose="020B0604020202020204" pitchFamily="34" charset="0"/>
                <a:cs typeface="Arial" panose="020B0604020202020204" pitchFamily="34" charset="0"/>
              </a:rPr>
              <a:t>Arm</a:t>
            </a:r>
          </a:p>
          <a:p>
            <a:pPr indent="266700"/>
            <a:r>
              <a:rPr lang="en-GB" sz="1000" dirty="0">
                <a:solidFill>
                  <a:srgbClr val="211D1E"/>
                </a:solidFill>
                <a:latin typeface="Arial" panose="020B0604020202020204" pitchFamily="34" charset="0"/>
                <a:cs typeface="Arial" panose="020B0604020202020204" pitchFamily="34" charset="0"/>
              </a:rPr>
              <a:t>B</a:t>
            </a:r>
          </a:p>
          <a:p>
            <a:pPr indent="266700"/>
            <a:r>
              <a:rPr lang="en-GB" sz="1000" dirty="0">
                <a:solidFill>
                  <a:srgbClr val="211D1E"/>
                </a:solidFill>
                <a:effectLst/>
                <a:latin typeface="Arial" panose="020B0604020202020204" pitchFamily="34" charset="0"/>
                <a:cs typeface="Arial" panose="020B0604020202020204" pitchFamily="34" charset="0"/>
              </a:rPr>
              <a:t>D</a:t>
            </a:r>
          </a:p>
          <a:p>
            <a:pPr indent="266700"/>
            <a:r>
              <a:rPr lang="en-GB" sz="1000" dirty="0">
                <a:solidFill>
                  <a:srgbClr val="211D1E"/>
                </a:solidFill>
                <a:latin typeface="Arial" panose="020B0604020202020204" pitchFamily="34" charset="0"/>
                <a:cs typeface="Arial" panose="020B0604020202020204" pitchFamily="34" charset="0"/>
              </a:rPr>
              <a:t>B, censored</a:t>
            </a:r>
          </a:p>
          <a:p>
            <a:pPr indent="266700"/>
            <a:r>
              <a:rPr lang="en-GB" sz="1000" dirty="0">
                <a:solidFill>
                  <a:srgbClr val="211D1E"/>
                </a:solidFill>
                <a:effectLst/>
                <a:latin typeface="Arial" panose="020B0604020202020204" pitchFamily="34" charset="0"/>
                <a:cs typeface="Arial" panose="020B0604020202020204" pitchFamily="34" charset="0"/>
              </a:rPr>
              <a:t>D, censored</a:t>
            </a:r>
            <a:endParaRPr lang="en-GB" sz="1000" dirty="0">
              <a:solidFill>
                <a:schemeClr val="accent1"/>
              </a:solidFill>
              <a:effectLst/>
              <a:latin typeface="Arial" panose="020B0604020202020204" pitchFamily="34" charset="0"/>
              <a:cs typeface="Arial" panose="020B0604020202020204" pitchFamily="34" charset="0"/>
            </a:endParaRPr>
          </a:p>
        </p:txBody>
      </p:sp>
      <p:cxnSp>
        <p:nvCxnSpPr>
          <p:cNvPr id="232" name="Straight Connector 231">
            <a:extLst>
              <a:ext uri="{FF2B5EF4-FFF2-40B4-BE49-F238E27FC236}">
                <a16:creationId xmlns:a16="http://schemas.microsoft.com/office/drawing/2014/main" id="{AA0CDFBE-9384-64A7-AD0E-80C5E6D9A4A5}"/>
              </a:ext>
            </a:extLst>
          </p:cNvPr>
          <p:cNvCxnSpPr>
            <a:cxnSpLocks/>
          </p:cNvCxnSpPr>
          <p:nvPr/>
        </p:nvCxnSpPr>
        <p:spPr>
          <a:xfrm>
            <a:off x="10820910" y="3891475"/>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99E1E86-262A-1A6C-0612-4D31E7E57E2D}"/>
              </a:ext>
            </a:extLst>
          </p:cNvPr>
          <p:cNvCxnSpPr>
            <a:cxnSpLocks/>
          </p:cNvCxnSpPr>
          <p:nvPr/>
        </p:nvCxnSpPr>
        <p:spPr>
          <a:xfrm>
            <a:off x="10820910" y="4044933"/>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BBCF3914-1B1B-930F-BA03-408E93EBC652}"/>
              </a:ext>
            </a:extLst>
          </p:cNvPr>
          <p:cNvCxnSpPr>
            <a:cxnSpLocks/>
          </p:cNvCxnSpPr>
          <p:nvPr/>
        </p:nvCxnSpPr>
        <p:spPr>
          <a:xfrm>
            <a:off x="10820910" y="4198391"/>
            <a:ext cx="216000" cy="0"/>
          </a:xfrm>
          <a:prstGeom prst="line">
            <a:avLst/>
          </a:prstGeom>
          <a:ln w="1905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486D2C8C-DF6A-0A2C-13C2-FB1280667BCA}"/>
              </a:ext>
            </a:extLst>
          </p:cNvPr>
          <p:cNvCxnSpPr>
            <a:cxnSpLocks/>
          </p:cNvCxnSpPr>
          <p:nvPr/>
        </p:nvCxnSpPr>
        <p:spPr>
          <a:xfrm>
            <a:off x="10820910" y="4351614"/>
            <a:ext cx="216000" cy="0"/>
          </a:xfrm>
          <a:prstGeom prst="line">
            <a:avLst/>
          </a:prstGeom>
          <a:ln w="1905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06712316-58DF-3792-7335-7693CC53E0C4}"/>
              </a:ext>
            </a:extLst>
          </p:cNvPr>
          <p:cNvCxnSpPr>
            <a:cxnSpLocks/>
          </p:cNvCxnSpPr>
          <p:nvPr/>
        </p:nvCxnSpPr>
        <p:spPr>
          <a:xfrm flipV="1">
            <a:off x="10928910" y="4313700"/>
            <a:ext cx="0" cy="75828"/>
          </a:xfrm>
          <a:prstGeom prst="line">
            <a:avLst/>
          </a:prstGeom>
          <a:ln w="12700">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63E2B075-0F59-513C-763A-4E3ADE854173}"/>
              </a:ext>
            </a:extLst>
          </p:cNvPr>
          <p:cNvCxnSpPr>
            <a:cxnSpLocks/>
          </p:cNvCxnSpPr>
          <p:nvPr/>
        </p:nvCxnSpPr>
        <p:spPr>
          <a:xfrm flipV="1">
            <a:off x="10928910" y="4161300"/>
            <a:ext cx="0" cy="75828"/>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57BB4A41-517B-FBB1-82E0-AFF11608D367}"/>
              </a:ext>
            </a:extLst>
          </p:cNvPr>
          <p:cNvCxnSpPr>
            <a:cxnSpLocks/>
          </p:cNvCxnSpPr>
          <p:nvPr/>
        </p:nvCxnSpPr>
        <p:spPr>
          <a:xfrm>
            <a:off x="9644673" y="4302888"/>
            <a:ext cx="324000"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6B96A0C-8F1B-D72A-5BC5-FA8A0669F338}"/>
              </a:ext>
            </a:extLst>
          </p:cNvPr>
          <p:cNvCxnSpPr>
            <a:cxnSpLocks/>
          </p:cNvCxnSpPr>
          <p:nvPr/>
        </p:nvCxnSpPr>
        <p:spPr>
          <a:xfrm>
            <a:off x="9644673" y="2240975"/>
            <a:ext cx="324000"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AEB92308-9B3B-94CB-EBBF-2E0B353D15BF}"/>
              </a:ext>
            </a:extLst>
          </p:cNvPr>
          <p:cNvSpPr>
            <a:spLocks noGrp="1"/>
          </p:cNvSpPr>
          <p:nvPr>
            <p:ph sz="quarter" idx="12"/>
          </p:nvPr>
        </p:nvSpPr>
        <p:spPr>
          <a:xfrm>
            <a:off x="620713" y="836713"/>
            <a:ext cx="10963275" cy="5114826"/>
          </a:xfrm>
        </p:spPr>
        <p:txBody>
          <a:bodyPr/>
          <a:lstStyle/>
          <a:p>
            <a:pPr marL="342900" indent="-342900">
              <a:buFont typeface="Arial" panose="020B0604020202020204" pitchFamily="34" charset="0"/>
              <a:buChar char="•"/>
            </a:pPr>
            <a:r>
              <a:rPr lang="en-GB" sz="2000" dirty="0">
                <a:solidFill>
                  <a:schemeClr val="tx2"/>
                </a:solidFill>
                <a:latin typeface="Arial" panose="020B0604020202020204" pitchFamily="34" charset="0"/>
                <a:ea typeface="Aileron" charset="0"/>
                <a:cs typeface="Arial" panose="020B0604020202020204" pitchFamily="34" charset="0"/>
              </a:rPr>
              <a:t>Study designed to determine whether elderly patients gain benefit from chemotherapy</a:t>
            </a:r>
          </a:p>
        </p:txBody>
      </p:sp>
      <p:sp>
        <p:nvSpPr>
          <p:cNvPr id="2" name="Title 1">
            <a:extLst>
              <a:ext uri="{FF2B5EF4-FFF2-40B4-BE49-F238E27FC236}">
                <a16:creationId xmlns:a16="http://schemas.microsoft.com/office/drawing/2014/main" id="{AD99E7F6-6F88-23BC-00D4-529CB486A354}"/>
              </a:ext>
            </a:extLst>
          </p:cNvPr>
          <p:cNvSpPr>
            <a:spLocks noGrp="1"/>
          </p:cNvSpPr>
          <p:nvPr>
            <p:ph type="title"/>
          </p:nvPr>
        </p:nvSpPr>
        <p:spPr>
          <a:xfrm>
            <a:off x="619125" y="258763"/>
            <a:ext cx="10963275" cy="865187"/>
          </a:xfrm>
        </p:spPr>
        <p:txBody>
          <a:bodyPr/>
          <a:lstStyle/>
          <a:p>
            <a:r>
              <a:rPr lang="en-US" dirty="0"/>
              <a:t>EA2186 (GIANT) – Study Design</a:t>
            </a:r>
          </a:p>
        </p:txBody>
      </p:sp>
      <p:sp>
        <p:nvSpPr>
          <p:cNvPr id="3" name="Slide Number Placeholder 2">
            <a:extLst>
              <a:ext uri="{FF2B5EF4-FFF2-40B4-BE49-F238E27FC236}">
                <a16:creationId xmlns:a16="http://schemas.microsoft.com/office/drawing/2014/main" id="{D5C9E5D4-50A4-3427-7CC3-EDF76861E907}"/>
              </a:ext>
            </a:extLst>
          </p:cNvPr>
          <p:cNvSpPr>
            <a:spLocks noGrp="1"/>
          </p:cNvSpPr>
          <p:nvPr>
            <p:ph type="sldNum" sz="quarter" idx="4"/>
          </p:nvPr>
        </p:nvSpPr>
        <p:spPr>
          <a:xfrm>
            <a:off x="10800523" y="6428359"/>
            <a:ext cx="781877" cy="365125"/>
          </a:xfrm>
        </p:spPr>
        <p:txBody>
          <a:bodyPr/>
          <a:lstStyle/>
          <a:p>
            <a:fld id="{BE33F7A0-71F0-446B-9DE8-6D75BE64EE0F}" type="slidenum">
              <a:rPr lang="en-US" smtClean="0"/>
              <a:pPr/>
              <a:t>32</a:t>
            </a:fld>
            <a:endParaRPr lang="en-US" dirty="0"/>
          </a:p>
        </p:txBody>
      </p:sp>
      <p:sp>
        <p:nvSpPr>
          <p:cNvPr id="40" name="Content Placeholder 39">
            <a:extLst>
              <a:ext uri="{FF2B5EF4-FFF2-40B4-BE49-F238E27FC236}">
                <a16:creationId xmlns:a16="http://schemas.microsoft.com/office/drawing/2014/main" id="{ACA86E83-4FA8-F46E-8B7A-94900246D0A6}"/>
              </a:ext>
            </a:extLst>
          </p:cNvPr>
          <p:cNvSpPr>
            <a:spLocks noGrp="1"/>
          </p:cNvSpPr>
          <p:nvPr>
            <p:ph sz="quarter" idx="15"/>
          </p:nvPr>
        </p:nvSpPr>
        <p:spPr/>
        <p:txBody>
          <a:bodyPr anchor="b" anchorCtr="0"/>
          <a:lstStyle/>
          <a:p>
            <a:r>
              <a:rPr lang="en-GB" dirty="0">
                <a:solidFill>
                  <a:schemeClr val="tx2"/>
                </a:solidFill>
              </a:rPr>
              <a:t>5-FU, fluorouracil; ECOG PS,  Eastern Cooperative Oncology Group performance status; </a:t>
            </a:r>
            <a:r>
              <a:rPr lang="en-GB" altLang="en-US" dirty="0">
                <a:solidFill>
                  <a:schemeClr val="tx2"/>
                </a:solidFill>
              </a:rPr>
              <a:t>Nab, </a:t>
            </a:r>
            <a:r>
              <a:rPr lang="en-GB" dirty="0">
                <a:solidFill>
                  <a:schemeClr val="tx2"/>
                </a:solidFill>
              </a:rPr>
              <a:t>nanoparticle albumin-bound; ORR, objective response rate; OS, overall survival; PFS, progression-free survival</a:t>
            </a:r>
          </a:p>
          <a:p>
            <a:r>
              <a:rPr lang="en-GB" dirty="0" err="1">
                <a:solidFill>
                  <a:schemeClr val="tx2"/>
                </a:solidFill>
              </a:rPr>
              <a:t>Dotan</a:t>
            </a:r>
            <a:r>
              <a:rPr lang="en-GB" dirty="0">
                <a:solidFill>
                  <a:schemeClr val="tx2"/>
                </a:solidFill>
              </a:rPr>
              <a:t> E, et al. J Clin Oncol. 2024;42(16_suppl):4003 (oral presentation)</a:t>
            </a:r>
          </a:p>
        </p:txBody>
      </p:sp>
      <p:sp>
        <p:nvSpPr>
          <p:cNvPr id="7" name="Text Box 5">
            <a:extLst>
              <a:ext uri="{FF2B5EF4-FFF2-40B4-BE49-F238E27FC236}">
                <a16:creationId xmlns:a16="http://schemas.microsoft.com/office/drawing/2014/main" id="{09AC6F2E-8065-883A-E758-FB45E9D8C7C3}"/>
              </a:ext>
            </a:extLst>
          </p:cNvPr>
          <p:cNvSpPr txBox="1">
            <a:spLocks noChangeArrowheads="1"/>
          </p:cNvSpPr>
          <p:nvPr/>
        </p:nvSpPr>
        <p:spPr bwMode="auto">
          <a:xfrm>
            <a:off x="2132723" y="3096743"/>
            <a:ext cx="1347194" cy="919401"/>
          </a:xfrm>
          <a:prstGeom prst="round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b="1" dirty="0"/>
              <a:t>Screening Geriatric Assessment (GA)</a:t>
            </a:r>
            <a:endParaRPr lang="en-US" altLang="en-US" sz="1100" dirty="0"/>
          </a:p>
        </p:txBody>
      </p:sp>
      <p:sp>
        <p:nvSpPr>
          <p:cNvPr id="8" name="Text Box 5">
            <a:extLst>
              <a:ext uri="{FF2B5EF4-FFF2-40B4-BE49-F238E27FC236}">
                <a16:creationId xmlns:a16="http://schemas.microsoft.com/office/drawing/2014/main" id="{279E629F-8F9A-D7BC-0092-5970DBF9F68A}"/>
              </a:ext>
            </a:extLst>
          </p:cNvPr>
          <p:cNvSpPr txBox="1">
            <a:spLocks noChangeArrowheads="1"/>
          </p:cNvSpPr>
          <p:nvPr/>
        </p:nvSpPr>
        <p:spPr bwMode="auto">
          <a:xfrm>
            <a:off x="7936204" y="3059107"/>
            <a:ext cx="1801446" cy="306467"/>
          </a:xfrm>
          <a:prstGeom prst="round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dirty="0"/>
              <a:t>1:1 </a:t>
            </a:r>
            <a:r>
              <a:rPr lang="en-US" altLang="en-US" sz="1200" dirty="0" err="1"/>
              <a:t>Randomisation</a:t>
            </a:r>
            <a:endParaRPr lang="en-US" altLang="en-US" sz="1100" dirty="0"/>
          </a:p>
        </p:txBody>
      </p:sp>
      <p:pic>
        <p:nvPicPr>
          <p:cNvPr id="10" name="Picture 9">
            <a:extLst>
              <a:ext uri="{FF2B5EF4-FFF2-40B4-BE49-F238E27FC236}">
                <a16:creationId xmlns:a16="http://schemas.microsoft.com/office/drawing/2014/main" id="{B5D5B1E8-DF14-0482-6B63-5776BB45C444}"/>
              </a:ext>
            </a:extLst>
          </p:cNvPr>
          <p:cNvPicPr>
            <a:picLocks noChangeAspect="1"/>
          </p:cNvPicPr>
          <p:nvPr/>
        </p:nvPicPr>
        <p:blipFill rotWithShape="1">
          <a:blip r:embed="rId3"/>
          <a:srcRect b="24177"/>
          <a:stretch/>
        </p:blipFill>
        <p:spPr>
          <a:xfrm>
            <a:off x="2359813" y="2342549"/>
            <a:ext cx="893011" cy="677108"/>
          </a:xfrm>
          <a:prstGeom prst="rect">
            <a:avLst/>
          </a:prstGeom>
        </p:spPr>
      </p:pic>
      <p:sp>
        <p:nvSpPr>
          <p:cNvPr id="15" name="Text Box 5">
            <a:extLst>
              <a:ext uri="{FF2B5EF4-FFF2-40B4-BE49-F238E27FC236}">
                <a16:creationId xmlns:a16="http://schemas.microsoft.com/office/drawing/2014/main" id="{393DBDF2-6394-6179-2FEF-77E33697828E}"/>
              </a:ext>
            </a:extLst>
          </p:cNvPr>
          <p:cNvSpPr txBox="1">
            <a:spLocks noChangeArrowheads="1"/>
          </p:cNvSpPr>
          <p:nvPr/>
        </p:nvSpPr>
        <p:spPr bwMode="auto">
          <a:xfrm>
            <a:off x="5566969" y="1247830"/>
            <a:ext cx="1542158" cy="510778"/>
          </a:xfrm>
          <a:prstGeom prst="roundRect">
            <a:avLst/>
          </a:prstGeom>
          <a:solidFill>
            <a:schemeClr val="bg2"/>
          </a:solidFill>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i="1" dirty="0">
                <a:solidFill>
                  <a:schemeClr val="bg1">
                    <a:lumMod val="50000"/>
                  </a:schemeClr>
                </a:solidFill>
              </a:rPr>
              <a:t>Standard of care treatment off study</a:t>
            </a:r>
            <a:endParaRPr lang="en-US" altLang="en-US" sz="1100" i="1" dirty="0">
              <a:solidFill>
                <a:schemeClr val="bg1">
                  <a:lumMod val="50000"/>
                </a:schemeClr>
              </a:solidFill>
            </a:endParaRPr>
          </a:p>
        </p:txBody>
      </p:sp>
      <p:sp>
        <p:nvSpPr>
          <p:cNvPr id="17" name="Text Box 5">
            <a:extLst>
              <a:ext uri="{FF2B5EF4-FFF2-40B4-BE49-F238E27FC236}">
                <a16:creationId xmlns:a16="http://schemas.microsoft.com/office/drawing/2014/main" id="{18492D76-DD11-1209-7731-C7353AF37737}"/>
              </a:ext>
            </a:extLst>
          </p:cNvPr>
          <p:cNvSpPr txBox="1">
            <a:spLocks noChangeArrowheads="1"/>
          </p:cNvSpPr>
          <p:nvPr/>
        </p:nvSpPr>
        <p:spPr bwMode="auto">
          <a:xfrm>
            <a:off x="7967684" y="1491834"/>
            <a:ext cx="1728000" cy="1498283"/>
          </a:xfrm>
          <a:prstGeom prst="roundRect">
            <a:avLst/>
          </a:prstGeom>
          <a:solidFill>
            <a:schemeClr val="accent1"/>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1400" b="1" dirty="0">
                <a:solidFill>
                  <a:schemeClr val="bg1"/>
                </a:solidFill>
              </a:rPr>
              <a:t>Arm A </a:t>
            </a:r>
            <a:br>
              <a:rPr lang="en-US" altLang="en-US" sz="1400" b="1" dirty="0">
                <a:solidFill>
                  <a:schemeClr val="bg1"/>
                </a:solidFill>
              </a:rPr>
            </a:br>
            <a:r>
              <a:rPr lang="en-US" altLang="en-US" sz="1400" b="1" dirty="0">
                <a:solidFill>
                  <a:schemeClr val="bg1"/>
                </a:solidFill>
              </a:rPr>
              <a:t>(control): Modified Gemcitabine + Nab-Paclitaxel </a:t>
            </a:r>
            <a:r>
              <a:rPr lang="en-US" altLang="en-US" sz="1200" dirty="0">
                <a:solidFill>
                  <a:schemeClr val="bg1"/>
                </a:solidFill>
              </a:rPr>
              <a:t>every 2 weeks</a:t>
            </a:r>
          </a:p>
        </p:txBody>
      </p:sp>
      <p:cxnSp>
        <p:nvCxnSpPr>
          <p:cNvPr id="18" name="Straight Arrow Connector 17">
            <a:extLst>
              <a:ext uri="{FF2B5EF4-FFF2-40B4-BE49-F238E27FC236}">
                <a16:creationId xmlns:a16="http://schemas.microsoft.com/office/drawing/2014/main" id="{198DBC0A-55C7-6854-4A51-EBEC3503CCA2}"/>
              </a:ext>
            </a:extLst>
          </p:cNvPr>
          <p:cNvCxnSpPr>
            <a:cxnSpLocks/>
          </p:cNvCxnSpPr>
          <p:nvPr/>
        </p:nvCxnSpPr>
        <p:spPr>
          <a:xfrm flipV="1">
            <a:off x="2132723" y="3037126"/>
            <a:ext cx="1403491" cy="1181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9" name="Text Box 5">
            <a:extLst>
              <a:ext uri="{FF2B5EF4-FFF2-40B4-BE49-F238E27FC236}">
                <a16:creationId xmlns:a16="http://schemas.microsoft.com/office/drawing/2014/main" id="{79BD4C41-917A-BDE0-76AC-E34C0D1C00DB}"/>
              </a:ext>
            </a:extLst>
          </p:cNvPr>
          <p:cNvSpPr txBox="1">
            <a:spLocks noChangeArrowheads="1"/>
          </p:cNvSpPr>
          <p:nvPr/>
        </p:nvSpPr>
        <p:spPr bwMode="auto">
          <a:xfrm>
            <a:off x="7952578" y="3377240"/>
            <a:ext cx="1729573" cy="1940481"/>
          </a:xfrm>
          <a:prstGeom prst="roundRect">
            <a:avLst/>
          </a:prstGeom>
          <a:solidFill>
            <a:schemeClr val="tx2"/>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400" b="1" dirty="0">
                <a:solidFill>
                  <a:schemeClr val="bg1"/>
                </a:solidFill>
              </a:rPr>
              <a:t>Arm B (experimental): Dose-reduced 5-FU, leucovorin + liposomal irinotecan </a:t>
            </a:r>
            <a:br>
              <a:rPr lang="en-US" altLang="en-US" sz="1400" b="1" dirty="0">
                <a:solidFill>
                  <a:schemeClr val="bg1"/>
                </a:solidFill>
              </a:rPr>
            </a:br>
            <a:r>
              <a:rPr lang="en-US" altLang="en-US" sz="1200" dirty="0">
                <a:solidFill>
                  <a:schemeClr val="bg1"/>
                </a:solidFill>
              </a:rPr>
              <a:t>every 2 weeks</a:t>
            </a:r>
          </a:p>
        </p:txBody>
      </p:sp>
      <p:sp>
        <p:nvSpPr>
          <p:cNvPr id="20" name="Text Box 5">
            <a:extLst>
              <a:ext uri="{FF2B5EF4-FFF2-40B4-BE49-F238E27FC236}">
                <a16:creationId xmlns:a16="http://schemas.microsoft.com/office/drawing/2014/main" id="{618BBF82-D306-4C12-2525-BA9B1EFDBCA2}"/>
              </a:ext>
            </a:extLst>
          </p:cNvPr>
          <p:cNvSpPr txBox="1">
            <a:spLocks noChangeArrowheads="1"/>
          </p:cNvSpPr>
          <p:nvPr/>
        </p:nvSpPr>
        <p:spPr bwMode="auto">
          <a:xfrm>
            <a:off x="10220673" y="1765898"/>
            <a:ext cx="1729573" cy="2513886"/>
          </a:xfrm>
          <a:prstGeom prst="roundRect">
            <a:avLst/>
          </a:prstGeom>
          <a:ln w="25400">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400" b="1" dirty="0"/>
              <a:t>Disease evaluation + repeat modified GA + QOL assessment every 8 weeks</a:t>
            </a:r>
          </a:p>
          <a:p>
            <a:pPr algn="ctr" eaLnBrk="1" hangingPunct="1">
              <a:spcBef>
                <a:spcPct val="50000"/>
              </a:spcBef>
            </a:pPr>
            <a:r>
              <a:rPr lang="en-US" altLang="en-US" sz="1400" dirty="0"/>
              <a:t>Treatment until disease progression or intolerance</a:t>
            </a:r>
          </a:p>
        </p:txBody>
      </p:sp>
      <p:sp>
        <p:nvSpPr>
          <p:cNvPr id="29" name="Text Box 5">
            <a:extLst>
              <a:ext uri="{FF2B5EF4-FFF2-40B4-BE49-F238E27FC236}">
                <a16:creationId xmlns:a16="http://schemas.microsoft.com/office/drawing/2014/main" id="{C5545717-4D83-FB50-D371-BB6D0EA1F62B}"/>
              </a:ext>
            </a:extLst>
          </p:cNvPr>
          <p:cNvSpPr txBox="1">
            <a:spLocks noChangeArrowheads="1"/>
          </p:cNvSpPr>
          <p:nvPr/>
        </p:nvSpPr>
        <p:spPr bwMode="auto">
          <a:xfrm>
            <a:off x="3460408" y="5261691"/>
            <a:ext cx="8403737" cy="771843"/>
          </a:xfrm>
          <a:prstGeom prst="roundRect">
            <a:avLst/>
          </a:prstGeom>
          <a:solidFill>
            <a:schemeClr val="bg1"/>
          </a:solidFill>
          <a:ln w="25400">
            <a:solidFill>
              <a:schemeClr val="tx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ts val="200"/>
              </a:spcBef>
            </a:pPr>
            <a:r>
              <a:rPr lang="en-US" altLang="en-US" sz="1200" b="1" dirty="0">
                <a:solidFill>
                  <a:schemeClr val="accent1"/>
                </a:solidFill>
              </a:rPr>
              <a:t>Primary Endpoint: </a:t>
            </a:r>
            <a:r>
              <a:rPr lang="en-US" altLang="en-US" sz="1200" dirty="0"/>
              <a:t>Overall Survival (OS)</a:t>
            </a:r>
          </a:p>
          <a:p>
            <a:pPr algn="ctr" eaLnBrk="1" hangingPunct="1">
              <a:spcBef>
                <a:spcPts val="200"/>
              </a:spcBef>
            </a:pPr>
            <a:r>
              <a:rPr lang="en-US" altLang="en-US" sz="1200" b="1" dirty="0">
                <a:solidFill>
                  <a:schemeClr val="accent1"/>
                </a:solidFill>
              </a:rPr>
              <a:t>Key Secondary Endpoints: </a:t>
            </a:r>
            <a:r>
              <a:rPr lang="en-US" altLang="en-US" sz="1200" dirty="0"/>
              <a:t>Progression Free Survival (PFS), Objective Response Rate (ORR)</a:t>
            </a:r>
          </a:p>
          <a:p>
            <a:pPr algn="ctr" eaLnBrk="1" hangingPunct="1">
              <a:spcBef>
                <a:spcPts val="200"/>
              </a:spcBef>
            </a:pPr>
            <a:r>
              <a:rPr lang="en-US" altLang="en-US" sz="1200" b="1" dirty="0">
                <a:solidFill>
                  <a:schemeClr val="accent1"/>
                </a:solidFill>
              </a:rPr>
              <a:t>Additional Secondary Endpoints: </a:t>
            </a:r>
            <a:r>
              <a:rPr lang="en-US" altLang="en-US" sz="1200" dirty="0"/>
              <a:t>QOL, Toxicities of Interest to Older Adults</a:t>
            </a:r>
            <a:endParaRPr lang="en-US" altLang="en-US" sz="1200" b="1" dirty="0"/>
          </a:p>
        </p:txBody>
      </p:sp>
      <p:sp>
        <p:nvSpPr>
          <p:cNvPr id="31" name="5-Point Star 30">
            <a:extLst>
              <a:ext uri="{FF2B5EF4-FFF2-40B4-BE49-F238E27FC236}">
                <a16:creationId xmlns:a16="http://schemas.microsoft.com/office/drawing/2014/main" id="{0DB3B009-9E7A-5F43-F167-9724CBD6182B}"/>
              </a:ext>
            </a:extLst>
          </p:cNvPr>
          <p:cNvSpPr/>
          <p:nvPr/>
        </p:nvSpPr>
        <p:spPr>
          <a:xfrm>
            <a:off x="2401371" y="4022973"/>
            <a:ext cx="809897" cy="577025"/>
          </a:xfrm>
          <a:prstGeom prst="star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C107883A-D35D-1C80-66BC-FE426AD526B9}"/>
              </a:ext>
            </a:extLst>
          </p:cNvPr>
          <p:cNvSpPr/>
          <p:nvPr/>
        </p:nvSpPr>
        <p:spPr>
          <a:xfrm>
            <a:off x="619125" y="1471431"/>
            <a:ext cx="1672342" cy="3175351"/>
          </a:xfrm>
          <a:prstGeom prst="roundRect">
            <a:avLst>
              <a:gd name="adj" fmla="val 6673"/>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600" b="1" dirty="0">
                <a:solidFill>
                  <a:schemeClr val="accent1"/>
                </a:solidFill>
                <a:latin typeface="Arial" panose="020B0604020202020204" pitchFamily="34" charset="0"/>
                <a:cs typeface="Arial" panose="020B0604020202020204" pitchFamily="34" charset="0"/>
              </a:rPr>
              <a:t>Study patients</a:t>
            </a:r>
          </a:p>
          <a:p>
            <a:pPr marL="182563" indent="-182563" eaLnBrk="1" hangingPunct="1">
              <a:spcBef>
                <a:spcPts val="300"/>
              </a:spcBef>
              <a:buClr>
                <a:schemeClr val="accent1"/>
              </a:buClr>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Untreated metastatic pancreatic </a:t>
            </a:r>
            <a:br>
              <a:rPr lang="en-US" altLang="en-US" sz="1400" dirty="0">
                <a:solidFill>
                  <a:schemeClr val="tx1"/>
                </a:solidFill>
                <a:latin typeface="Arial" panose="020B0604020202020204" pitchFamily="34" charset="0"/>
                <a:cs typeface="Arial" panose="020B0604020202020204" pitchFamily="34" charset="0"/>
              </a:rPr>
            </a:br>
            <a:r>
              <a:rPr lang="en-US" altLang="en-US" sz="1400" dirty="0">
                <a:solidFill>
                  <a:schemeClr val="tx1"/>
                </a:solidFill>
                <a:latin typeface="Arial" panose="020B0604020202020204" pitchFamily="34" charset="0"/>
                <a:cs typeface="Arial" panose="020B0604020202020204" pitchFamily="34" charset="0"/>
              </a:rPr>
              <a:t>cancer</a:t>
            </a:r>
          </a:p>
          <a:p>
            <a:pPr marL="182563" indent="-182563" eaLnBrk="1" hangingPunct="1">
              <a:spcBef>
                <a:spcPts val="300"/>
              </a:spcBef>
              <a:buClr>
                <a:schemeClr val="accent1"/>
              </a:buClr>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Age ≥70</a:t>
            </a:r>
          </a:p>
          <a:p>
            <a:pPr marL="182563" indent="-182563" eaLnBrk="1" hangingPunct="1">
              <a:spcBef>
                <a:spcPts val="300"/>
              </a:spcBef>
              <a:buClr>
                <a:schemeClr val="accent1"/>
              </a:buClr>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ECOG PS: 0-2</a:t>
            </a:r>
          </a:p>
          <a:p>
            <a:pPr eaLnBrk="1" hangingPunct="1">
              <a:spcBef>
                <a:spcPct val="50000"/>
              </a:spcBef>
            </a:pPr>
            <a:r>
              <a:rPr lang="en-US" altLang="en-US" sz="1600" b="1" dirty="0">
                <a:solidFill>
                  <a:schemeClr val="accent1"/>
                </a:solidFill>
                <a:latin typeface="Arial" panose="020B0604020202020204" pitchFamily="34" charset="0"/>
                <a:cs typeface="Arial" panose="020B0604020202020204" pitchFamily="34" charset="0"/>
              </a:rPr>
              <a:t>Stratification</a:t>
            </a:r>
          </a:p>
          <a:p>
            <a:pPr marL="182563" indent="-182563" eaLnBrk="1" hangingPunct="1">
              <a:spcBef>
                <a:spcPts val="300"/>
              </a:spcBef>
              <a:buClr>
                <a:schemeClr val="accent1"/>
              </a:buClr>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ECOG PS </a:t>
            </a:r>
            <a:br>
              <a:rPr lang="en-US" altLang="en-US" sz="1400" dirty="0">
                <a:solidFill>
                  <a:schemeClr val="tx1"/>
                </a:solidFill>
                <a:latin typeface="Arial" panose="020B0604020202020204" pitchFamily="34" charset="0"/>
                <a:cs typeface="Arial" panose="020B0604020202020204" pitchFamily="34" charset="0"/>
              </a:rPr>
            </a:br>
            <a:r>
              <a:rPr lang="en-US" altLang="en-US" sz="1400" dirty="0">
                <a:solidFill>
                  <a:schemeClr val="tx1"/>
                </a:solidFill>
                <a:latin typeface="Arial" panose="020B0604020202020204" pitchFamily="34" charset="0"/>
                <a:cs typeface="Arial" panose="020B0604020202020204" pitchFamily="34" charset="0"/>
              </a:rPr>
              <a:t>0-1 vs 2</a:t>
            </a:r>
          </a:p>
          <a:p>
            <a:pPr marL="182563" indent="-182563" eaLnBrk="1" hangingPunct="1">
              <a:spcBef>
                <a:spcPts val="300"/>
              </a:spcBef>
              <a:buClr>
                <a:schemeClr val="accent1"/>
              </a:buClr>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Age 70-74 </a:t>
            </a:r>
            <a:br>
              <a:rPr lang="en-US" altLang="en-US" sz="1400" dirty="0">
                <a:solidFill>
                  <a:schemeClr val="tx1"/>
                </a:solidFill>
                <a:latin typeface="Arial" panose="020B0604020202020204" pitchFamily="34" charset="0"/>
                <a:cs typeface="Arial" panose="020B0604020202020204" pitchFamily="34" charset="0"/>
              </a:rPr>
            </a:br>
            <a:r>
              <a:rPr lang="en-US" altLang="en-US" sz="1400" dirty="0">
                <a:solidFill>
                  <a:schemeClr val="tx1"/>
                </a:solidFill>
                <a:latin typeface="Arial" panose="020B0604020202020204" pitchFamily="34" charset="0"/>
                <a:cs typeface="Arial" panose="020B0604020202020204" pitchFamily="34" charset="0"/>
              </a:rPr>
              <a:t>vs ≥75</a:t>
            </a:r>
          </a:p>
        </p:txBody>
      </p:sp>
      <p:cxnSp>
        <p:nvCxnSpPr>
          <p:cNvPr id="44" name="Straight Connector 43">
            <a:extLst>
              <a:ext uri="{FF2B5EF4-FFF2-40B4-BE49-F238E27FC236}">
                <a16:creationId xmlns:a16="http://schemas.microsoft.com/office/drawing/2014/main" id="{B80130F9-FBB1-5DDA-2441-537C03EEB3CD}"/>
              </a:ext>
            </a:extLst>
          </p:cNvPr>
          <p:cNvCxnSpPr>
            <a:cxnSpLocks/>
          </p:cNvCxnSpPr>
          <p:nvPr/>
        </p:nvCxnSpPr>
        <p:spPr>
          <a:xfrm>
            <a:off x="5168309" y="3012917"/>
            <a:ext cx="39866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 Box 5">
            <a:extLst>
              <a:ext uri="{FF2B5EF4-FFF2-40B4-BE49-F238E27FC236}">
                <a16:creationId xmlns:a16="http://schemas.microsoft.com/office/drawing/2014/main" id="{BD42AF62-CBFC-D71E-EE21-3EB54289F8D8}"/>
              </a:ext>
            </a:extLst>
          </p:cNvPr>
          <p:cNvSpPr txBox="1">
            <a:spLocks noChangeArrowheads="1"/>
          </p:cNvSpPr>
          <p:nvPr/>
        </p:nvSpPr>
        <p:spPr bwMode="auto">
          <a:xfrm>
            <a:off x="3559645" y="2544704"/>
            <a:ext cx="1649583" cy="936427"/>
          </a:xfrm>
          <a:prstGeom prst="roundRect">
            <a:avLst/>
          </a:prstGeom>
          <a:ln w="25400">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400" b="1" dirty="0"/>
              <a:t>Vulnerable</a:t>
            </a:r>
          </a:p>
          <a:p>
            <a:pPr algn="ctr" eaLnBrk="1" hangingPunct="1">
              <a:spcBef>
                <a:spcPct val="50000"/>
              </a:spcBef>
            </a:pPr>
            <a:r>
              <a:rPr lang="en-US" altLang="en-US" sz="1400" dirty="0"/>
              <a:t>Mild-moderate GA abnormalities</a:t>
            </a:r>
            <a:endParaRPr lang="en-US" altLang="en-US" sz="1200" dirty="0"/>
          </a:p>
        </p:txBody>
      </p:sp>
      <p:cxnSp>
        <p:nvCxnSpPr>
          <p:cNvPr id="46" name="Straight Connector 45">
            <a:extLst>
              <a:ext uri="{FF2B5EF4-FFF2-40B4-BE49-F238E27FC236}">
                <a16:creationId xmlns:a16="http://schemas.microsoft.com/office/drawing/2014/main" id="{2465E7C5-DA41-2EEC-DDF3-F1CA6840AB60}"/>
              </a:ext>
            </a:extLst>
          </p:cNvPr>
          <p:cNvCxnSpPr>
            <a:cxnSpLocks/>
          </p:cNvCxnSpPr>
          <p:nvPr/>
        </p:nvCxnSpPr>
        <p:spPr>
          <a:xfrm>
            <a:off x="5168309" y="4566875"/>
            <a:ext cx="398660" cy="0"/>
          </a:xfrm>
          <a:prstGeom prst="line">
            <a:avLst/>
          </a:prstGeom>
          <a:ln w="25400">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Text Box 5">
            <a:extLst>
              <a:ext uri="{FF2B5EF4-FFF2-40B4-BE49-F238E27FC236}">
                <a16:creationId xmlns:a16="http://schemas.microsoft.com/office/drawing/2014/main" id="{48643CB7-959D-3147-4D46-B71F6B9456A5}"/>
              </a:ext>
            </a:extLst>
          </p:cNvPr>
          <p:cNvSpPr txBox="1">
            <a:spLocks noChangeArrowheads="1"/>
          </p:cNvSpPr>
          <p:nvPr/>
        </p:nvSpPr>
        <p:spPr bwMode="auto">
          <a:xfrm>
            <a:off x="5566969" y="4311486"/>
            <a:ext cx="1571903" cy="510778"/>
          </a:xfrm>
          <a:prstGeom prst="roundRect">
            <a:avLst/>
          </a:prstGeom>
          <a:solidFill>
            <a:schemeClr val="bg2"/>
          </a:solidFill>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i="1" dirty="0">
                <a:solidFill>
                  <a:schemeClr val="bg1">
                    <a:lumMod val="50000"/>
                  </a:schemeClr>
                </a:solidFill>
              </a:rPr>
              <a:t>Supportive care off study</a:t>
            </a:r>
            <a:endParaRPr lang="en-US" altLang="en-US" sz="1100" i="1" dirty="0">
              <a:solidFill>
                <a:schemeClr val="bg1">
                  <a:lumMod val="50000"/>
                </a:schemeClr>
              </a:solidFill>
            </a:endParaRPr>
          </a:p>
        </p:txBody>
      </p:sp>
      <p:sp>
        <p:nvSpPr>
          <p:cNvPr id="14" name="Text Box 5">
            <a:extLst>
              <a:ext uri="{FF2B5EF4-FFF2-40B4-BE49-F238E27FC236}">
                <a16:creationId xmlns:a16="http://schemas.microsoft.com/office/drawing/2014/main" id="{1DD2F6C4-1C11-EA02-9986-26BCCCEC080C}"/>
              </a:ext>
            </a:extLst>
          </p:cNvPr>
          <p:cNvSpPr txBox="1">
            <a:spLocks noChangeArrowheads="1"/>
          </p:cNvSpPr>
          <p:nvPr/>
        </p:nvSpPr>
        <p:spPr bwMode="auto">
          <a:xfrm>
            <a:off x="3559643" y="4158253"/>
            <a:ext cx="1649583" cy="817245"/>
          </a:xfrm>
          <a:prstGeom prst="roundRect">
            <a:avLst/>
          </a:prstGeom>
          <a:solidFill>
            <a:schemeClr val="bg2"/>
          </a:solidFill>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b="1" i="1" dirty="0">
                <a:solidFill>
                  <a:schemeClr val="bg1">
                    <a:lumMod val="50000"/>
                  </a:schemeClr>
                </a:solidFill>
              </a:rPr>
              <a:t>Frail</a:t>
            </a:r>
          </a:p>
          <a:p>
            <a:pPr algn="ctr" eaLnBrk="1" hangingPunct="1">
              <a:spcBef>
                <a:spcPct val="50000"/>
              </a:spcBef>
            </a:pPr>
            <a:r>
              <a:rPr lang="en-US" altLang="en-US" sz="1200" i="1" dirty="0">
                <a:solidFill>
                  <a:schemeClr val="bg1">
                    <a:lumMod val="50000"/>
                  </a:schemeClr>
                </a:solidFill>
              </a:rPr>
              <a:t>Severe GA abnormalities</a:t>
            </a:r>
            <a:endParaRPr lang="en-US" altLang="en-US" sz="1100" i="1" dirty="0">
              <a:solidFill>
                <a:schemeClr val="bg1">
                  <a:lumMod val="50000"/>
                </a:schemeClr>
              </a:solidFill>
            </a:endParaRPr>
          </a:p>
        </p:txBody>
      </p:sp>
      <p:cxnSp>
        <p:nvCxnSpPr>
          <p:cNvPr id="47" name="Straight Connector 46">
            <a:extLst>
              <a:ext uri="{FF2B5EF4-FFF2-40B4-BE49-F238E27FC236}">
                <a16:creationId xmlns:a16="http://schemas.microsoft.com/office/drawing/2014/main" id="{9A1E2FFB-5F8F-8486-2B2C-81A457E138E7}"/>
              </a:ext>
            </a:extLst>
          </p:cNvPr>
          <p:cNvCxnSpPr>
            <a:cxnSpLocks/>
          </p:cNvCxnSpPr>
          <p:nvPr/>
        </p:nvCxnSpPr>
        <p:spPr>
          <a:xfrm>
            <a:off x="5168309" y="1503219"/>
            <a:ext cx="398660" cy="0"/>
          </a:xfrm>
          <a:prstGeom prst="line">
            <a:avLst/>
          </a:prstGeom>
          <a:ln w="25400">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 Box 5">
            <a:extLst>
              <a:ext uri="{FF2B5EF4-FFF2-40B4-BE49-F238E27FC236}">
                <a16:creationId xmlns:a16="http://schemas.microsoft.com/office/drawing/2014/main" id="{5CB48226-F502-322A-0CAD-7DB6C337BC32}"/>
              </a:ext>
            </a:extLst>
          </p:cNvPr>
          <p:cNvSpPr txBox="1">
            <a:spLocks noChangeArrowheads="1"/>
          </p:cNvSpPr>
          <p:nvPr/>
        </p:nvSpPr>
        <p:spPr bwMode="auto">
          <a:xfrm>
            <a:off x="3559644" y="1196752"/>
            <a:ext cx="1649583" cy="612934"/>
          </a:xfrm>
          <a:prstGeom prst="roundRect">
            <a:avLst/>
          </a:prstGeom>
          <a:solidFill>
            <a:schemeClr val="bg2"/>
          </a:solidFill>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b="1" i="1" dirty="0">
                <a:solidFill>
                  <a:schemeClr val="bg1">
                    <a:lumMod val="50000"/>
                  </a:schemeClr>
                </a:solidFill>
              </a:rPr>
              <a:t>Fit</a:t>
            </a:r>
          </a:p>
          <a:p>
            <a:pPr algn="ctr" eaLnBrk="1" hangingPunct="1">
              <a:spcBef>
                <a:spcPct val="50000"/>
              </a:spcBef>
            </a:pPr>
            <a:r>
              <a:rPr lang="en-US" altLang="en-US" sz="1200" i="1" dirty="0">
                <a:solidFill>
                  <a:schemeClr val="bg1">
                    <a:lumMod val="50000"/>
                  </a:schemeClr>
                </a:solidFill>
              </a:rPr>
              <a:t>No GA abnormalities</a:t>
            </a:r>
          </a:p>
        </p:txBody>
      </p:sp>
      <p:cxnSp>
        <p:nvCxnSpPr>
          <p:cNvPr id="48" name="Straight Connector 47">
            <a:extLst>
              <a:ext uri="{FF2B5EF4-FFF2-40B4-BE49-F238E27FC236}">
                <a16:creationId xmlns:a16="http://schemas.microsoft.com/office/drawing/2014/main" id="{0AF5C78D-8BA3-6014-68A1-1A7125D5F1EB}"/>
              </a:ext>
            </a:extLst>
          </p:cNvPr>
          <p:cNvCxnSpPr>
            <a:cxnSpLocks/>
          </p:cNvCxnSpPr>
          <p:nvPr/>
        </p:nvCxnSpPr>
        <p:spPr>
          <a:xfrm>
            <a:off x="3307643" y="4566875"/>
            <a:ext cx="252000" cy="0"/>
          </a:xfrm>
          <a:prstGeom prst="line">
            <a:avLst/>
          </a:prstGeom>
          <a:ln w="25400">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8757A12-182A-B7D8-A4BF-AB01B2E683A5}"/>
              </a:ext>
            </a:extLst>
          </p:cNvPr>
          <p:cNvCxnSpPr>
            <a:cxnSpLocks/>
          </p:cNvCxnSpPr>
          <p:nvPr/>
        </p:nvCxnSpPr>
        <p:spPr>
          <a:xfrm>
            <a:off x="3307643" y="1503219"/>
            <a:ext cx="252000" cy="0"/>
          </a:xfrm>
          <a:prstGeom prst="line">
            <a:avLst/>
          </a:prstGeom>
          <a:ln w="25400">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6CFF6CC-E6BC-BE7F-47DF-2A64B0C58784}"/>
              </a:ext>
            </a:extLst>
          </p:cNvPr>
          <p:cNvCxnSpPr>
            <a:cxnSpLocks/>
          </p:cNvCxnSpPr>
          <p:nvPr/>
        </p:nvCxnSpPr>
        <p:spPr>
          <a:xfrm flipV="1">
            <a:off x="3307643" y="1491834"/>
            <a:ext cx="0" cy="3093914"/>
          </a:xfrm>
          <a:prstGeom prst="line">
            <a:avLst/>
          </a:prstGeom>
          <a:ln w="25400">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28E7419-4673-2CA9-AAB5-44CF9F31E0B2}"/>
              </a:ext>
            </a:extLst>
          </p:cNvPr>
          <p:cNvCxnSpPr>
            <a:cxnSpLocks/>
          </p:cNvCxnSpPr>
          <p:nvPr/>
        </p:nvCxnSpPr>
        <p:spPr>
          <a:xfrm>
            <a:off x="7714180" y="4302888"/>
            <a:ext cx="252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DF214F7-3EA7-43EA-D0D1-B82E0B8FF7D0}"/>
              </a:ext>
            </a:extLst>
          </p:cNvPr>
          <p:cNvCxnSpPr>
            <a:cxnSpLocks/>
          </p:cNvCxnSpPr>
          <p:nvPr/>
        </p:nvCxnSpPr>
        <p:spPr>
          <a:xfrm flipV="1">
            <a:off x="7714180" y="2227645"/>
            <a:ext cx="0" cy="208850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0C4DF92-77B2-9D8D-2784-F3B8FFB07346}"/>
              </a:ext>
            </a:extLst>
          </p:cNvPr>
          <p:cNvCxnSpPr>
            <a:cxnSpLocks/>
          </p:cNvCxnSpPr>
          <p:nvPr/>
        </p:nvCxnSpPr>
        <p:spPr>
          <a:xfrm>
            <a:off x="7315520" y="3012917"/>
            <a:ext cx="398660" cy="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 Box 5">
            <a:extLst>
              <a:ext uri="{FF2B5EF4-FFF2-40B4-BE49-F238E27FC236}">
                <a16:creationId xmlns:a16="http://schemas.microsoft.com/office/drawing/2014/main" id="{9C39B4E5-0CAA-5C86-E5E5-83C74EF59505}"/>
              </a:ext>
            </a:extLst>
          </p:cNvPr>
          <p:cNvSpPr txBox="1">
            <a:spLocks noChangeArrowheads="1"/>
          </p:cNvSpPr>
          <p:nvPr/>
        </p:nvSpPr>
        <p:spPr bwMode="auto">
          <a:xfrm>
            <a:off x="5566969" y="2604295"/>
            <a:ext cx="1895247" cy="817245"/>
          </a:xfrm>
          <a:prstGeom prst="roundRect">
            <a:avLst/>
          </a:prstGeom>
          <a:ln w="25400">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400" dirty="0"/>
              <a:t>Complete Geriatric &amp; Quality of Life (QOL) Assessment</a:t>
            </a:r>
            <a:endParaRPr lang="en-US" altLang="en-US" sz="1200" dirty="0"/>
          </a:p>
        </p:txBody>
      </p:sp>
      <p:cxnSp>
        <p:nvCxnSpPr>
          <p:cNvPr id="56" name="Straight Connector 55">
            <a:extLst>
              <a:ext uri="{FF2B5EF4-FFF2-40B4-BE49-F238E27FC236}">
                <a16:creationId xmlns:a16="http://schemas.microsoft.com/office/drawing/2014/main" id="{127D89E9-1E6A-0121-CA2B-F6198DEC48FC}"/>
              </a:ext>
            </a:extLst>
          </p:cNvPr>
          <p:cNvCxnSpPr>
            <a:cxnSpLocks/>
          </p:cNvCxnSpPr>
          <p:nvPr/>
        </p:nvCxnSpPr>
        <p:spPr>
          <a:xfrm>
            <a:off x="7714180" y="2240975"/>
            <a:ext cx="252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78441C5-2FD2-7336-D490-FB052DF902B4}"/>
              </a:ext>
            </a:extLst>
          </p:cNvPr>
          <p:cNvCxnSpPr>
            <a:cxnSpLocks/>
          </p:cNvCxnSpPr>
          <p:nvPr/>
        </p:nvCxnSpPr>
        <p:spPr>
          <a:xfrm>
            <a:off x="9968673" y="3012917"/>
            <a:ext cx="252000" cy="0"/>
          </a:xfrm>
          <a:prstGeom prst="line">
            <a:avLst/>
          </a:prstGeom>
          <a:ln w="254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11EE4F4-A658-CCFA-E306-B665F16117A9}"/>
              </a:ext>
            </a:extLst>
          </p:cNvPr>
          <p:cNvCxnSpPr>
            <a:cxnSpLocks/>
          </p:cNvCxnSpPr>
          <p:nvPr/>
        </p:nvCxnSpPr>
        <p:spPr>
          <a:xfrm flipV="1">
            <a:off x="9969700" y="2227645"/>
            <a:ext cx="0" cy="2088500"/>
          </a:xfrm>
          <a:prstGeom prst="line">
            <a:avLst/>
          </a:prstGeom>
          <a:ln w="254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0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3A22634-BF69-065D-8483-86225B058782}"/>
              </a:ext>
            </a:extLst>
          </p:cNvPr>
          <p:cNvSpPr>
            <a:spLocks noGrp="1"/>
          </p:cNvSpPr>
          <p:nvPr>
            <p:ph type="body" idx="1"/>
          </p:nvPr>
        </p:nvSpPr>
        <p:spPr>
          <a:xfrm>
            <a:off x="609600" y="1214438"/>
            <a:ext cx="4190256" cy="701675"/>
          </a:xfrm>
        </p:spPr>
        <p:txBody>
          <a:bodyPr>
            <a:normAutofit/>
          </a:bodyPr>
          <a:lstStyle/>
          <a:p>
            <a:r>
              <a:rPr lang="en-US" sz="1800" dirty="0"/>
              <a:t>Primary endpoint OS – ITT</a:t>
            </a:r>
          </a:p>
        </p:txBody>
      </p:sp>
      <p:sp>
        <p:nvSpPr>
          <p:cNvPr id="2" name="Title 1">
            <a:extLst>
              <a:ext uri="{FF2B5EF4-FFF2-40B4-BE49-F238E27FC236}">
                <a16:creationId xmlns:a16="http://schemas.microsoft.com/office/drawing/2014/main" id="{15F5DFB2-C49F-8752-27FB-440F7496839A}"/>
              </a:ext>
            </a:extLst>
          </p:cNvPr>
          <p:cNvSpPr>
            <a:spLocks noGrp="1"/>
          </p:cNvSpPr>
          <p:nvPr>
            <p:ph type="title"/>
          </p:nvPr>
        </p:nvSpPr>
        <p:spPr>
          <a:xfrm>
            <a:off x="619125" y="258763"/>
            <a:ext cx="11309523" cy="865187"/>
          </a:xfrm>
        </p:spPr>
        <p:txBody>
          <a:bodyPr>
            <a:normAutofit/>
          </a:bodyPr>
          <a:lstStyle/>
          <a:p>
            <a:r>
              <a:rPr lang="en-GB" dirty="0"/>
              <a:t>Elderly patients benefit from Dose reduced chemotherapy</a:t>
            </a:r>
          </a:p>
        </p:txBody>
      </p:sp>
      <p:sp>
        <p:nvSpPr>
          <p:cNvPr id="7" name="Content Placeholder 6">
            <a:extLst>
              <a:ext uri="{FF2B5EF4-FFF2-40B4-BE49-F238E27FC236}">
                <a16:creationId xmlns:a16="http://schemas.microsoft.com/office/drawing/2014/main" id="{32E966C3-09BC-FA0D-57BA-82E82B8FDCE4}"/>
              </a:ext>
            </a:extLst>
          </p:cNvPr>
          <p:cNvSpPr>
            <a:spLocks noGrp="1"/>
          </p:cNvSpPr>
          <p:nvPr>
            <p:ph sz="quarter" idx="15"/>
          </p:nvPr>
        </p:nvSpPr>
        <p:spPr>
          <a:xfrm>
            <a:off x="620183" y="6269959"/>
            <a:ext cx="10180339" cy="365125"/>
          </a:xfrm>
        </p:spPr>
        <p:txBody>
          <a:bodyPr/>
          <a:lstStyle/>
          <a:p>
            <a:r>
              <a:rPr lang="en-GB" dirty="0">
                <a:solidFill>
                  <a:schemeClr val="tx2"/>
                </a:solidFill>
              </a:rPr>
              <a:t>5-FU, fluorouracil; CI, confidence interval; GEM, gemcitabine; HR, hazard ratio; ITT, intention-to-treat; LI, liposomal irinotecan; (m)OS, (median) overall survival; </a:t>
            </a:r>
            <a:r>
              <a:rPr lang="en-GB" altLang="en-US" dirty="0" err="1">
                <a:solidFill>
                  <a:schemeClr val="tx2"/>
                </a:solidFill>
              </a:rPr>
              <a:t>NabP</a:t>
            </a:r>
            <a:r>
              <a:rPr lang="en-GB" altLang="en-US" dirty="0">
                <a:solidFill>
                  <a:schemeClr val="tx2"/>
                </a:solidFill>
              </a:rPr>
              <a:t>, </a:t>
            </a:r>
            <a:r>
              <a:rPr lang="en-GB" dirty="0">
                <a:solidFill>
                  <a:schemeClr val="tx2"/>
                </a:solidFill>
              </a:rPr>
              <a:t>nanoparticle albumin-bound paclitaxel</a:t>
            </a:r>
            <a:endParaRPr lang="en-GB" dirty="0">
              <a:solidFill>
                <a:schemeClr val="tx2"/>
              </a:solidFill>
              <a:highlight>
                <a:srgbClr val="FFFF00"/>
              </a:highlight>
            </a:endParaRPr>
          </a:p>
          <a:p>
            <a:r>
              <a:rPr lang="en-GB" dirty="0" err="1">
                <a:solidFill>
                  <a:schemeClr val="tx2"/>
                </a:solidFill>
              </a:rPr>
              <a:t>Dotan</a:t>
            </a:r>
            <a:r>
              <a:rPr lang="en-GB" dirty="0">
                <a:solidFill>
                  <a:schemeClr val="tx2"/>
                </a:solidFill>
              </a:rPr>
              <a:t> E, et al. J Clin Oncol. 2024;42(16_suppl):4003 (oral presentation)</a:t>
            </a:r>
          </a:p>
        </p:txBody>
      </p:sp>
      <p:sp>
        <p:nvSpPr>
          <p:cNvPr id="3" name="Slide Number Placeholder 2">
            <a:extLst>
              <a:ext uri="{FF2B5EF4-FFF2-40B4-BE49-F238E27FC236}">
                <a16:creationId xmlns:a16="http://schemas.microsoft.com/office/drawing/2014/main" id="{A0423B1B-1139-785D-1970-3E7FB33F8E44}"/>
              </a:ext>
            </a:extLst>
          </p:cNvPr>
          <p:cNvSpPr>
            <a:spLocks noGrp="1"/>
          </p:cNvSpPr>
          <p:nvPr>
            <p:ph type="sldNum" sz="quarter" idx="4"/>
          </p:nvPr>
        </p:nvSpPr>
        <p:spPr>
          <a:xfrm>
            <a:off x="10800523" y="6428359"/>
            <a:ext cx="781877" cy="365125"/>
          </a:xfrm>
        </p:spPr>
        <p:txBody>
          <a:bodyPr/>
          <a:lstStyle/>
          <a:p>
            <a:fld id="{BE33F7A0-71F0-446B-9DE8-6D75BE64EE0F}" type="slidenum">
              <a:rPr lang="en-US" smtClean="0"/>
              <a:pPr/>
              <a:t>33</a:t>
            </a:fld>
            <a:endParaRPr lang="en-US" dirty="0"/>
          </a:p>
        </p:txBody>
      </p:sp>
      <p:sp>
        <p:nvSpPr>
          <p:cNvPr id="23" name="Text Placeholder 4">
            <a:extLst>
              <a:ext uri="{FF2B5EF4-FFF2-40B4-BE49-F238E27FC236}">
                <a16:creationId xmlns:a16="http://schemas.microsoft.com/office/drawing/2014/main" id="{5765DC55-5D17-2D6B-4F71-0AC0657108FA}"/>
              </a:ext>
            </a:extLst>
          </p:cNvPr>
          <p:cNvSpPr txBox="1">
            <a:spLocks/>
          </p:cNvSpPr>
          <p:nvPr/>
        </p:nvSpPr>
        <p:spPr>
          <a:xfrm>
            <a:off x="6290596" y="1214438"/>
            <a:ext cx="5295840"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OS analysis of patients who received ≥ 4 weeks of treatment</a:t>
            </a:r>
          </a:p>
        </p:txBody>
      </p:sp>
      <p:sp>
        <p:nvSpPr>
          <p:cNvPr id="24" name="TextBox 23">
            <a:extLst>
              <a:ext uri="{FF2B5EF4-FFF2-40B4-BE49-F238E27FC236}">
                <a16:creationId xmlns:a16="http://schemas.microsoft.com/office/drawing/2014/main" id="{C7BE835B-A888-3E13-C9BC-58C7817D5D73}"/>
              </a:ext>
            </a:extLst>
          </p:cNvPr>
          <p:cNvSpPr txBox="1"/>
          <p:nvPr/>
        </p:nvSpPr>
        <p:spPr>
          <a:xfrm>
            <a:off x="661530" y="1855511"/>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25" name="TextBox 24">
            <a:extLst>
              <a:ext uri="{FF2B5EF4-FFF2-40B4-BE49-F238E27FC236}">
                <a16:creationId xmlns:a16="http://schemas.microsoft.com/office/drawing/2014/main" id="{0211C845-2431-9D96-CDBA-E22474482C66}"/>
              </a:ext>
            </a:extLst>
          </p:cNvPr>
          <p:cNvSpPr txBox="1"/>
          <p:nvPr/>
        </p:nvSpPr>
        <p:spPr>
          <a:xfrm rot="16200000">
            <a:off x="-399202" y="3564239"/>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alive</a:t>
            </a:r>
          </a:p>
        </p:txBody>
      </p:sp>
      <p:sp>
        <p:nvSpPr>
          <p:cNvPr id="26" name="TextBox 25">
            <a:extLst>
              <a:ext uri="{FF2B5EF4-FFF2-40B4-BE49-F238E27FC236}">
                <a16:creationId xmlns:a16="http://schemas.microsoft.com/office/drawing/2014/main" id="{87A87D93-D1D8-499C-1475-FC7F8403FE00}"/>
              </a:ext>
            </a:extLst>
          </p:cNvPr>
          <p:cNvSpPr txBox="1"/>
          <p:nvPr/>
        </p:nvSpPr>
        <p:spPr>
          <a:xfrm>
            <a:off x="732062" y="21923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27" name="TextBox 26">
            <a:extLst>
              <a:ext uri="{FF2B5EF4-FFF2-40B4-BE49-F238E27FC236}">
                <a16:creationId xmlns:a16="http://schemas.microsoft.com/office/drawing/2014/main" id="{A9F32318-3952-4C64-3C16-BF1B54E106C3}"/>
              </a:ext>
            </a:extLst>
          </p:cNvPr>
          <p:cNvSpPr txBox="1"/>
          <p:nvPr/>
        </p:nvSpPr>
        <p:spPr>
          <a:xfrm>
            <a:off x="732062" y="252517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28" name="TextBox 27">
            <a:extLst>
              <a:ext uri="{FF2B5EF4-FFF2-40B4-BE49-F238E27FC236}">
                <a16:creationId xmlns:a16="http://schemas.microsoft.com/office/drawing/2014/main" id="{491A651A-1D57-AD8A-945E-7DA70C250E3E}"/>
              </a:ext>
            </a:extLst>
          </p:cNvPr>
          <p:cNvSpPr txBox="1"/>
          <p:nvPr/>
        </p:nvSpPr>
        <p:spPr>
          <a:xfrm>
            <a:off x="732062" y="287543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29" name="TextBox 28">
            <a:extLst>
              <a:ext uri="{FF2B5EF4-FFF2-40B4-BE49-F238E27FC236}">
                <a16:creationId xmlns:a16="http://schemas.microsoft.com/office/drawing/2014/main" id="{9411F18B-E17F-9D77-52F8-1BE8D70ABB88}"/>
              </a:ext>
            </a:extLst>
          </p:cNvPr>
          <p:cNvSpPr txBox="1"/>
          <p:nvPr/>
        </p:nvSpPr>
        <p:spPr>
          <a:xfrm>
            <a:off x="732062" y="322082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37" name="TextBox 36">
            <a:extLst>
              <a:ext uri="{FF2B5EF4-FFF2-40B4-BE49-F238E27FC236}">
                <a16:creationId xmlns:a16="http://schemas.microsoft.com/office/drawing/2014/main" id="{DCA412C0-8EAA-A964-50ED-B069D4A11A2C}"/>
              </a:ext>
            </a:extLst>
          </p:cNvPr>
          <p:cNvSpPr txBox="1"/>
          <p:nvPr/>
        </p:nvSpPr>
        <p:spPr>
          <a:xfrm>
            <a:off x="266356" y="5680104"/>
            <a:ext cx="556243"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err="1">
                <a:solidFill>
                  <a:schemeClr val="accent1"/>
                </a:solidFill>
                <a:latin typeface="Arial" panose="020B0604020202020204" pitchFamily="34" charset="0"/>
                <a:cs typeface="Arial" panose="020B0604020202020204" pitchFamily="34" charset="0"/>
              </a:rPr>
              <a:t>GEM+NabP</a:t>
            </a:r>
            <a:endParaRPr lang="en-GB" sz="800" b="1" dirty="0">
              <a:solidFill>
                <a:schemeClr val="accent1"/>
              </a:solidFill>
              <a:latin typeface="Arial" panose="020B0604020202020204" pitchFamily="34" charset="0"/>
              <a:cs typeface="Arial" panose="020B0604020202020204" pitchFamily="34" charset="0"/>
            </a:endParaRPr>
          </a:p>
          <a:p>
            <a:pPr algn="r"/>
            <a:r>
              <a:rPr lang="en-GB" sz="800" b="1" dirty="0">
                <a:solidFill>
                  <a:schemeClr val="tx2"/>
                </a:solidFill>
                <a:effectLst/>
                <a:latin typeface="Arial" panose="020B0604020202020204" pitchFamily="34" charset="0"/>
                <a:cs typeface="Arial" panose="020B0604020202020204" pitchFamily="34" charset="0"/>
              </a:rPr>
              <a:t>5FU/LI</a:t>
            </a:r>
            <a:endParaRPr lang="en-GB" sz="800" dirty="0">
              <a:solidFill>
                <a:schemeClr val="tx2"/>
              </a:solidFill>
              <a:effectLst/>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9A5DC97-7019-CF5D-86CC-D57DCC3AF1A0}"/>
              </a:ext>
            </a:extLst>
          </p:cNvPr>
          <p:cNvSpPr txBox="1"/>
          <p:nvPr/>
        </p:nvSpPr>
        <p:spPr>
          <a:xfrm>
            <a:off x="2577114" y="5579120"/>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50" name="TextBox 49">
            <a:extLst>
              <a:ext uri="{FF2B5EF4-FFF2-40B4-BE49-F238E27FC236}">
                <a16:creationId xmlns:a16="http://schemas.microsoft.com/office/drawing/2014/main" id="{F37A0DF5-80A6-78B3-EFA9-3BCE40DDD809}"/>
              </a:ext>
            </a:extLst>
          </p:cNvPr>
          <p:cNvSpPr txBox="1"/>
          <p:nvPr/>
        </p:nvSpPr>
        <p:spPr>
          <a:xfrm>
            <a:off x="802594" y="527233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51" name="TextBox 50">
            <a:extLst>
              <a:ext uri="{FF2B5EF4-FFF2-40B4-BE49-F238E27FC236}">
                <a16:creationId xmlns:a16="http://schemas.microsoft.com/office/drawing/2014/main" id="{195A4D8D-4EA0-81AE-ABC3-2B97834E9040}"/>
              </a:ext>
            </a:extLst>
          </p:cNvPr>
          <p:cNvSpPr txBox="1"/>
          <p:nvPr/>
        </p:nvSpPr>
        <p:spPr>
          <a:xfrm>
            <a:off x="732062" y="493153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52" name="TextBox 51">
            <a:extLst>
              <a:ext uri="{FF2B5EF4-FFF2-40B4-BE49-F238E27FC236}">
                <a16:creationId xmlns:a16="http://schemas.microsoft.com/office/drawing/2014/main" id="{403390D1-BC08-5427-D9D8-B8B00B92B86C}"/>
              </a:ext>
            </a:extLst>
          </p:cNvPr>
          <p:cNvSpPr txBox="1"/>
          <p:nvPr/>
        </p:nvSpPr>
        <p:spPr>
          <a:xfrm>
            <a:off x="732062" y="458614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54" name="TextBox 53">
            <a:extLst>
              <a:ext uri="{FF2B5EF4-FFF2-40B4-BE49-F238E27FC236}">
                <a16:creationId xmlns:a16="http://schemas.microsoft.com/office/drawing/2014/main" id="{12F41227-CDAA-E4BC-A170-A2DAA0AEB68E}"/>
              </a:ext>
            </a:extLst>
          </p:cNvPr>
          <p:cNvSpPr txBox="1"/>
          <p:nvPr/>
        </p:nvSpPr>
        <p:spPr>
          <a:xfrm>
            <a:off x="2421992"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55" name="TextBox 54">
            <a:extLst>
              <a:ext uri="{FF2B5EF4-FFF2-40B4-BE49-F238E27FC236}">
                <a16:creationId xmlns:a16="http://schemas.microsoft.com/office/drawing/2014/main" id="{968B29E7-9397-5CF2-C215-63A3AA00B744}"/>
              </a:ext>
            </a:extLst>
          </p:cNvPr>
          <p:cNvSpPr txBox="1"/>
          <p:nvPr/>
        </p:nvSpPr>
        <p:spPr>
          <a:xfrm>
            <a:off x="1960383"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7" name="TextBox 56">
            <a:extLst>
              <a:ext uri="{FF2B5EF4-FFF2-40B4-BE49-F238E27FC236}">
                <a16:creationId xmlns:a16="http://schemas.microsoft.com/office/drawing/2014/main" id="{8E7AC12D-762C-1134-7217-60A4414B329B}"/>
              </a:ext>
            </a:extLst>
          </p:cNvPr>
          <p:cNvSpPr txBox="1"/>
          <p:nvPr/>
        </p:nvSpPr>
        <p:spPr>
          <a:xfrm>
            <a:off x="1432992"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58" name="TextBox 57">
            <a:extLst>
              <a:ext uri="{FF2B5EF4-FFF2-40B4-BE49-F238E27FC236}">
                <a16:creationId xmlns:a16="http://schemas.microsoft.com/office/drawing/2014/main" id="{6B215051-43C9-A743-EEBF-5151E1D05657}"/>
              </a:ext>
            </a:extLst>
          </p:cNvPr>
          <p:cNvSpPr txBox="1"/>
          <p:nvPr/>
        </p:nvSpPr>
        <p:spPr>
          <a:xfrm>
            <a:off x="947647"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59" name="TextBox 58">
            <a:extLst>
              <a:ext uri="{FF2B5EF4-FFF2-40B4-BE49-F238E27FC236}">
                <a16:creationId xmlns:a16="http://schemas.microsoft.com/office/drawing/2014/main" id="{883673CB-D6A5-8B86-7547-A374CFE66DA4}"/>
              </a:ext>
            </a:extLst>
          </p:cNvPr>
          <p:cNvSpPr txBox="1"/>
          <p:nvPr/>
        </p:nvSpPr>
        <p:spPr>
          <a:xfrm>
            <a:off x="2907426"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60" name="TextBox 59">
            <a:extLst>
              <a:ext uri="{FF2B5EF4-FFF2-40B4-BE49-F238E27FC236}">
                <a16:creationId xmlns:a16="http://schemas.microsoft.com/office/drawing/2014/main" id="{2CB34A97-F275-1331-4095-3EC4F3AAB39E}"/>
              </a:ext>
            </a:extLst>
          </p:cNvPr>
          <p:cNvSpPr txBox="1"/>
          <p:nvPr/>
        </p:nvSpPr>
        <p:spPr>
          <a:xfrm>
            <a:off x="3402726"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61" name="TextBox 60">
            <a:extLst>
              <a:ext uri="{FF2B5EF4-FFF2-40B4-BE49-F238E27FC236}">
                <a16:creationId xmlns:a16="http://schemas.microsoft.com/office/drawing/2014/main" id="{6FB95299-E377-0013-61A1-AF03756F1454}"/>
              </a:ext>
            </a:extLst>
          </p:cNvPr>
          <p:cNvSpPr txBox="1"/>
          <p:nvPr/>
        </p:nvSpPr>
        <p:spPr>
          <a:xfrm>
            <a:off x="391390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62" name="TextBox 61">
            <a:extLst>
              <a:ext uri="{FF2B5EF4-FFF2-40B4-BE49-F238E27FC236}">
                <a16:creationId xmlns:a16="http://schemas.microsoft.com/office/drawing/2014/main" id="{58BF889C-5344-063E-798E-E258E4ACD8EB}"/>
              </a:ext>
            </a:extLst>
          </p:cNvPr>
          <p:cNvSpPr txBox="1"/>
          <p:nvPr/>
        </p:nvSpPr>
        <p:spPr>
          <a:xfrm>
            <a:off x="4406026"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63" name="TextBox 62">
            <a:extLst>
              <a:ext uri="{FF2B5EF4-FFF2-40B4-BE49-F238E27FC236}">
                <a16:creationId xmlns:a16="http://schemas.microsoft.com/office/drawing/2014/main" id="{35A5A767-D218-6756-D211-A3BC6F2E7488}"/>
              </a:ext>
            </a:extLst>
          </p:cNvPr>
          <p:cNvSpPr txBox="1"/>
          <p:nvPr/>
        </p:nvSpPr>
        <p:spPr>
          <a:xfrm>
            <a:off x="491720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64" name="TextBox 63">
            <a:extLst>
              <a:ext uri="{FF2B5EF4-FFF2-40B4-BE49-F238E27FC236}">
                <a16:creationId xmlns:a16="http://schemas.microsoft.com/office/drawing/2014/main" id="{00219835-9EE4-6DFC-65BD-89839DB55B72}"/>
              </a:ext>
            </a:extLst>
          </p:cNvPr>
          <p:cNvSpPr txBox="1"/>
          <p:nvPr/>
        </p:nvSpPr>
        <p:spPr>
          <a:xfrm>
            <a:off x="541885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65" name="TextBox 64">
            <a:extLst>
              <a:ext uri="{FF2B5EF4-FFF2-40B4-BE49-F238E27FC236}">
                <a16:creationId xmlns:a16="http://schemas.microsoft.com/office/drawing/2014/main" id="{0D718F54-1A3E-310C-EB60-AE7A0D266B52}"/>
              </a:ext>
            </a:extLst>
          </p:cNvPr>
          <p:cNvSpPr txBox="1"/>
          <p:nvPr/>
        </p:nvSpPr>
        <p:spPr>
          <a:xfrm>
            <a:off x="591415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66" name="TextBox 65">
            <a:extLst>
              <a:ext uri="{FF2B5EF4-FFF2-40B4-BE49-F238E27FC236}">
                <a16:creationId xmlns:a16="http://schemas.microsoft.com/office/drawing/2014/main" id="{109FB268-5061-F00B-1879-02DB2972A6DF}"/>
              </a:ext>
            </a:extLst>
          </p:cNvPr>
          <p:cNvSpPr txBox="1"/>
          <p:nvPr/>
        </p:nvSpPr>
        <p:spPr>
          <a:xfrm>
            <a:off x="912518" y="5803215"/>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76</a:t>
            </a:r>
          </a:p>
          <a:p>
            <a:pPr algn="ctr"/>
            <a:r>
              <a:rPr lang="en-GB" sz="800" dirty="0">
                <a:solidFill>
                  <a:srgbClr val="211D1E"/>
                </a:solidFill>
                <a:latin typeface="Arial" panose="020B0604020202020204" pitchFamily="34" charset="0"/>
                <a:cs typeface="Arial" panose="020B0604020202020204" pitchFamily="34" charset="0"/>
              </a:rPr>
              <a:t>78</a:t>
            </a:r>
            <a:endParaRPr lang="en-GB" sz="800" dirty="0">
              <a:solidFill>
                <a:schemeClr val="tx2"/>
              </a:solidFill>
              <a:effectLst/>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4180E2F6-4471-C991-BDB8-99EBC90C686A}"/>
              </a:ext>
            </a:extLst>
          </p:cNvPr>
          <p:cNvSpPr txBox="1"/>
          <p:nvPr/>
        </p:nvSpPr>
        <p:spPr>
          <a:xfrm>
            <a:off x="1410993" y="5803215"/>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42</a:t>
            </a:r>
          </a:p>
          <a:p>
            <a:pPr algn="ctr"/>
            <a:r>
              <a:rPr lang="en-GB" sz="800" dirty="0">
                <a:solidFill>
                  <a:srgbClr val="211D1E"/>
                </a:solidFill>
                <a:latin typeface="Arial" panose="020B0604020202020204" pitchFamily="34" charset="0"/>
                <a:cs typeface="Arial" panose="020B0604020202020204" pitchFamily="34" charset="0"/>
              </a:rPr>
              <a:t>37</a:t>
            </a:r>
            <a:endParaRPr lang="en-GB" sz="800" dirty="0">
              <a:solidFill>
                <a:schemeClr val="tx2"/>
              </a:solidFill>
              <a:effectLst/>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D5510C2A-3571-D00D-F5E5-4595AF7B76BC}"/>
              </a:ext>
            </a:extLst>
          </p:cNvPr>
          <p:cNvSpPr txBox="1"/>
          <p:nvPr/>
        </p:nvSpPr>
        <p:spPr>
          <a:xfrm>
            <a:off x="1912643" y="5803215"/>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23</a:t>
            </a:r>
          </a:p>
          <a:p>
            <a:pPr algn="ctr"/>
            <a:r>
              <a:rPr lang="en-GB" sz="800" dirty="0">
                <a:solidFill>
                  <a:srgbClr val="211D1E"/>
                </a:solidFill>
                <a:latin typeface="Arial" panose="020B0604020202020204" pitchFamily="34" charset="0"/>
                <a:cs typeface="Arial" panose="020B0604020202020204" pitchFamily="34" charset="0"/>
              </a:rPr>
              <a:t>24</a:t>
            </a:r>
            <a:endParaRPr lang="en-GB" sz="800" dirty="0">
              <a:solidFill>
                <a:schemeClr val="tx2"/>
              </a:solidFill>
              <a:effectLst/>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5BF6CC8-E276-B71B-140D-63B4F48FA9D4}"/>
              </a:ext>
            </a:extLst>
          </p:cNvPr>
          <p:cNvSpPr txBox="1"/>
          <p:nvPr/>
        </p:nvSpPr>
        <p:spPr>
          <a:xfrm>
            <a:off x="2430168" y="5803215"/>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17</a:t>
            </a:r>
          </a:p>
          <a:p>
            <a:pPr algn="ctr"/>
            <a:r>
              <a:rPr lang="en-GB" sz="800" dirty="0">
                <a:solidFill>
                  <a:srgbClr val="211D1E"/>
                </a:solidFill>
                <a:latin typeface="Arial" panose="020B0604020202020204" pitchFamily="34" charset="0"/>
                <a:cs typeface="Arial" panose="020B0604020202020204" pitchFamily="34" charset="0"/>
              </a:rPr>
              <a:t>16</a:t>
            </a:r>
            <a:endParaRPr lang="en-GB" sz="800" dirty="0">
              <a:solidFill>
                <a:schemeClr val="tx2"/>
              </a:solidFill>
              <a:effectLst/>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758B91E-6958-8FBA-976C-D372B2716EF0}"/>
              </a:ext>
            </a:extLst>
          </p:cNvPr>
          <p:cNvSpPr txBox="1"/>
          <p:nvPr/>
        </p:nvSpPr>
        <p:spPr>
          <a:xfrm>
            <a:off x="2941622" y="5803215"/>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8</a:t>
            </a:r>
          </a:p>
          <a:p>
            <a:pPr algn="ctr"/>
            <a:r>
              <a:rPr lang="en-GB" sz="800" dirty="0">
                <a:solidFill>
                  <a:srgbClr val="211D1E"/>
                </a:solidFill>
                <a:latin typeface="Arial" panose="020B0604020202020204" pitchFamily="34" charset="0"/>
                <a:cs typeface="Arial" panose="020B0604020202020204" pitchFamily="34" charset="0"/>
              </a:rPr>
              <a:t>7</a:t>
            </a:r>
            <a:endParaRPr lang="en-GB" sz="800" dirty="0">
              <a:solidFill>
                <a:schemeClr val="tx2"/>
              </a:solidFill>
              <a:effectLst/>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1DFC1517-A74F-C000-5FC5-A95206C33C5E}"/>
              </a:ext>
            </a:extLst>
          </p:cNvPr>
          <p:cNvSpPr txBox="1"/>
          <p:nvPr/>
        </p:nvSpPr>
        <p:spPr>
          <a:xfrm>
            <a:off x="3449622" y="5803215"/>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tx2"/>
              </a:solidFill>
              <a:effectLst/>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6E2663BD-4E29-087C-08D2-0C96FC3CCE9F}"/>
              </a:ext>
            </a:extLst>
          </p:cNvPr>
          <p:cNvSpPr txBox="1"/>
          <p:nvPr/>
        </p:nvSpPr>
        <p:spPr>
          <a:xfrm>
            <a:off x="3941747" y="5803215"/>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4</a:t>
            </a: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86A0400-CEFA-212E-9C88-BC85F160796A}"/>
              </a:ext>
            </a:extLst>
          </p:cNvPr>
          <p:cNvSpPr txBox="1"/>
          <p:nvPr/>
        </p:nvSpPr>
        <p:spPr>
          <a:xfrm>
            <a:off x="4446572" y="5803215"/>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a:t>
            </a: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8DCEE14F-82D6-7A33-1D19-6D3E8A8E4DD3}"/>
              </a:ext>
            </a:extLst>
          </p:cNvPr>
          <p:cNvSpPr txBox="1"/>
          <p:nvPr/>
        </p:nvSpPr>
        <p:spPr>
          <a:xfrm>
            <a:off x="4957747" y="5803215"/>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D4505C7-37E7-0452-3DE0-E8AC0AFB7A0E}"/>
              </a:ext>
            </a:extLst>
          </p:cNvPr>
          <p:cNvSpPr txBox="1"/>
          <p:nvPr/>
        </p:nvSpPr>
        <p:spPr>
          <a:xfrm>
            <a:off x="5446697" y="5803215"/>
            <a:ext cx="57708" cy="246221"/>
          </a:xfrm>
          <a:prstGeom prst="rect">
            <a:avLst/>
          </a:prstGeom>
          <a:noFill/>
        </p:spPr>
        <p:txBody>
          <a:bodyPr wrap="none" lIns="0" tIns="0" rIns="0" bIns="0" rtlCol="0">
            <a:spAutoFit/>
          </a:bodyPr>
          <a:lstStyle/>
          <a:p>
            <a:pPr algn="ctr"/>
            <a:endParaRPr lang="en-GB" sz="800" dirty="0">
              <a:solidFill>
                <a:srgbClr val="211D1E"/>
              </a:solidFill>
              <a:latin typeface="Arial" panose="020B0604020202020204" pitchFamily="34" charset="0"/>
              <a:cs typeface="Arial" panose="020B0604020202020204" pitchFamily="34" charset="0"/>
            </a:endParaRP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760D0B6-C031-3BCC-EE42-DD56870C7593}"/>
              </a:ext>
            </a:extLst>
          </p:cNvPr>
          <p:cNvSpPr txBox="1"/>
          <p:nvPr/>
        </p:nvSpPr>
        <p:spPr>
          <a:xfrm>
            <a:off x="5954697" y="5803215"/>
            <a:ext cx="57708" cy="246221"/>
          </a:xfrm>
          <a:prstGeom prst="rect">
            <a:avLst/>
          </a:prstGeom>
          <a:noFill/>
        </p:spPr>
        <p:txBody>
          <a:bodyPr wrap="none" lIns="0" tIns="0" rIns="0" bIns="0" rtlCol="0">
            <a:spAutoFit/>
          </a:bodyPr>
          <a:lstStyle/>
          <a:p>
            <a:pPr algn="ctr"/>
            <a:endParaRPr lang="en-GB" sz="800" dirty="0">
              <a:solidFill>
                <a:srgbClr val="211D1E"/>
              </a:solidFill>
              <a:latin typeface="Arial" panose="020B0604020202020204" pitchFamily="34" charset="0"/>
              <a:cs typeface="Arial" panose="020B0604020202020204" pitchFamily="34" charset="0"/>
            </a:endParaRP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909C790E-8AA7-4A07-FC56-80657AD6AFFB}"/>
              </a:ext>
            </a:extLst>
          </p:cNvPr>
          <p:cNvSpPr txBox="1"/>
          <p:nvPr/>
        </p:nvSpPr>
        <p:spPr>
          <a:xfrm>
            <a:off x="732062" y="425332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78" name="TextBox 77">
            <a:extLst>
              <a:ext uri="{FF2B5EF4-FFF2-40B4-BE49-F238E27FC236}">
                <a16:creationId xmlns:a16="http://schemas.microsoft.com/office/drawing/2014/main" id="{CA5F937B-A17C-7003-8EA2-D939EFFF695D}"/>
              </a:ext>
            </a:extLst>
          </p:cNvPr>
          <p:cNvSpPr txBox="1"/>
          <p:nvPr/>
        </p:nvSpPr>
        <p:spPr>
          <a:xfrm>
            <a:off x="732062" y="390306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80" name="TextBox 79">
            <a:extLst>
              <a:ext uri="{FF2B5EF4-FFF2-40B4-BE49-F238E27FC236}">
                <a16:creationId xmlns:a16="http://schemas.microsoft.com/office/drawing/2014/main" id="{65DD13B8-5D1E-4CF9-206D-423C960FCF5C}"/>
              </a:ext>
            </a:extLst>
          </p:cNvPr>
          <p:cNvSpPr txBox="1"/>
          <p:nvPr/>
        </p:nvSpPr>
        <p:spPr>
          <a:xfrm>
            <a:off x="732062" y="355420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pic>
        <p:nvPicPr>
          <p:cNvPr id="83" name="Content Placeholder 82" descr="A line graph with blue and orange lines&#10;&#10;Description automatically generated">
            <a:extLst>
              <a:ext uri="{FF2B5EF4-FFF2-40B4-BE49-F238E27FC236}">
                <a16:creationId xmlns:a16="http://schemas.microsoft.com/office/drawing/2014/main" id="{3263FC2A-D91B-6160-2103-4D56363E0817}"/>
              </a:ext>
            </a:extLst>
          </p:cNvPr>
          <p:cNvPicPr>
            <a:picLocks noGrp="1" noChangeAspect="1"/>
          </p:cNvPicPr>
          <p:nvPr>
            <p:ph sz="quarter" idx="14"/>
          </p:nvPr>
        </p:nvPicPr>
        <p:blipFill>
          <a:blip r:embed="rId2"/>
          <a:stretch>
            <a:fillRect/>
          </a:stretch>
        </p:blipFill>
        <p:spPr>
          <a:xfrm>
            <a:off x="911822" y="1844824"/>
            <a:ext cx="5207000" cy="3581400"/>
          </a:xfrm>
        </p:spPr>
      </p:pic>
      <p:pic>
        <p:nvPicPr>
          <p:cNvPr id="85" name="Picture 84" descr="A graph of a curve&#10;&#10;Description automatically generated with medium confidence">
            <a:extLst>
              <a:ext uri="{FF2B5EF4-FFF2-40B4-BE49-F238E27FC236}">
                <a16:creationId xmlns:a16="http://schemas.microsoft.com/office/drawing/2014/main" id="{04D7D01C-EB8B-D7E7-D00B-FEBA571F7AEA}"/>
              </a:ext>
            </a:extLst>
          </p:cNvPr>
          <p:cNvPicPr>
            <a:picLocks noChangeAspect="1"/>
          </p:cNvPicPr>
          <p:nvPr/>
        </p:nvPicPr>
        <p:blipFill>
          <a:blip r:embed="rId3"/>
          <a:stretch>
            <a:fillRect/>
          </a:stretch>
        </p:blipFill>
        <p:spPr>
          <a:xfrm>
            <a:off x="6649640" y="1844824"/>
            <a:ext cx="5207000" cy="3581400"/>
          </a:xfrm>
          <a:prstGeom prst="rect">
            <a:avLst/>
          </a:prstGeom>
          <a:solidFill>
            <a:schemeClr val="bg1"/>
          </a:solidFill>
        </p:spPr>
      </p:pic>
      <p:sp>
        <p:nvSpPr>
          <p:cNvPr id="86" name="TextBox 85">
            <a:extLst>
              <a:ext uri="{FF2B5EF4-FFF2-40B4-BE49-F238E27FC236}">
                <a16:creationId xmlns:a16="http://schemas.microsoft.com/office/drawing/2014/main" id="{C00E1BF7-F1AF-B84C-ADEC-9F7E482928B2}"/>
              </a:ext>
            </a:extLst>
          </p:cNvPr>
          <p:cNvSpPr txBox="1"/>
          <p:nvPr/>
        </p:nvSpPr>
        <p:spPr>
          <a:xfrm>
            <a:off x="6299249" y="5680104"/>
            <a:ext cx="498534" cy="123111"/>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p:txBody>
      </p:sp>
      <p:sp>
        <p:nvSpPr>
          <p:cNvPr id="87" name="TextBox 86">
            <a:extLst>
              <a:ext uri="{FF2B5EF4-FFF2-40B4-BE49-F238E27FC236}">
                <a16:creationId xmlns:a16="http://schemas.microsoft.com/office/drawing/2014/main" id="{76BA1743-1D1C-025F-91E1-580BDE7602B3}"/>
              </a:ext>
            </a:extLst>
          </p:cNvPr>
          <p:cNvSpPr txBox="1"/>
          <p:nvPr/>
        </p:nvSpPr>
        <p:spPr>
          <a:xfrm>
            <a:off x="8307354" y="5579120"/>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88" name="TextBox 87">
            <a:extLst>
              <a:ext uri="{FF2B5EF4-FFF2-40B4-BE49-F238E27FC236}">
                <a16:creationId xmlns:a16="http://schemas.microsoft.com/office/drawing/2014/main" id="{6CCB5608-FD58-9BFF-5D1B-0C2E4DA5455C}"/>
              </a:ext>
            </a:extLst>
          </p:cNvPr>
          <p:cNvSpPr txBox="1"/>
          <p:nvPr/>
        </p:nvSpPr>
        <p:spPr>
          <a:xfrm>
            <a:off x="6541544" y="527233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89" name="TextBox 88">
            <a:extLst>
              <a:ext uri="{FF2B5EF4-FFF2-40B4-BE49-F238E27FC236}">
                <a16:creationId xmlns:a16="http://schemas.microsoft.com/office/drawing/2014/main" id="{9A497A77-C79C-8D67-811A-50C2ED30CAB7}"/>
              </a:ext>
            </a:extLst>
          </p:cNvPr>
          <p:cNvSpPr txBox="1"/>
          <p:nvPr/>
        </p:nvSpPr>
        <p:spPr>
          <a:xfrm>
            <a:off x="6471012" y="493153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90" name="TextBox 89">
            <a:extLst>
              <a:ext uri="{FF2B5EF4-FFF2-40B4-BE49-F238E27FC236}">
                <a16:creationId xmlns:a16="http://schemas.microsoft.com/office/drawing/2014/main" id="{416B0B9C-3463-3482-F556-5336FA062F42}"/>
              </a:ext>
            </a:extLst>
          </p:cNvPr>
          <p:cNvSpPr txBox="1"/>
          <p:nvPr/>
        </p:nvSpPr>
        <p:spPr>
          <a:xfrm>
            <a:off x="8152232"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91" name="TextBox 90">
            <a:extLst>
              <a:ext uri="{FF2B5EF4-FFF2-40B4-BE49-F238E27FC236}">
                <a16:creationId xmlns:a16="http://schemas.microsoft.com/office/drawing/2014/main" id="{E1F291F5-4D6C-93D2-C732-3AAD9C8C350D}"/>
              </a:ext>
            </a:extLst>
          </p:cNvPr>
          <p:cNvSpPr txBox="1"/>
          <p:nvPr/>
        </p:nvSpPr>
        <p:spPr>
          <a:xfrm>
            <a:off x="7690623"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92" name="TextBox 91">
            <a:extLst>
              <a:ext uri="{FF2B5EF4-FFF2-40B4-BE49-F238E27FC236}">
                <a16:creationId xmlns:a16="http://schemas.microsoft.com/office/drawing/2014/main" id="{6B0C201E-BAA1-CEEE-CAD0-34D461A81FF7}"/>
              </a:ext>
            </a:extLst>
          </p:cNvPr>
          <p:cNvSpPr txBox="1"/>
          <p:nvPr/>
        </p:nvSpPr>
        <p:spPr>
          <a:xfrm>
            <a:off x="7163232"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93" name="TextBox 92">
            <a:extLst>
              <a:ext uri="{FF2B5EF4-FFF2-40B4-BE49-F238E27FC236}">
                <a16:creationId xmlns:a16="http://schemas.microsoft.com/office/drawing/2014/main" id="{AD8BE2C4-A20F-10B2-8044-728DD6DC2E6D}"/>
              </a:ext>
            </a:extLst>
          </p:cNvPr>
          <p:cNvSpPr txBox="1"/>
          <p:nvPr/>
        </p:nvSpPr>
        <p:spPr>
          <a:xfrm>
            <a:off x="6677887" y="5446478"/>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94" name="TextBox 93">
            <a:extLst>
              <a:ext uri="{FF2B5EF4-FFF2-40B4-BE49-F238E27FC236}">
                <a16:creationId xmlns:a16="http://schemas.microsoft.com/office/drawing/2014/main" id="{12CD084E-96B0-B09B-9B7D-412AFE922CE0}"/>
              </a:ext>
            </a:extLst>
          </p:cNvPr>
          <p:cNvSpPr txBox="1"/>
          <p:nvPr/>
        </p:nvSpPr>
        <p:spPr>
          <a:xfrm>
            <a:off x="8637666"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95" name="TextBox 94">
            <a:extLst>
              <a:ext uri="{FF2B5EF4-FFF2-40B4-BE49-F238E27FC236}">
                <a16:creationId xmlns:a16="http://schemas.microsoft.com/office/drawing/2014/main" id="{F0CB19F3-27D1-5E63-49EC-1A756D594824}"/>
              </a:ext>
            </a:extLst>
          </p:cNvPr>
          <p:cNvSpPr txBox="1"/>
          <p:nvPr/>
        </p:nvSpPr>
        <p:spPr>
          <a:xfrm>
            <a:off x="9132966"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96" name="TextBox 95">
            <a:extLst>
              <a:ext uri="{FF2B5EF4-FFF2-40B4-BE49-F238E27FC236}">
                <a16:creationId xmlns:a16="http://schemas.microsoft.com/office/drawing/2014/main" id="{E6650E5F-F44D-E789-5E2F-A7CFB1F63DD4}"/>
              </a:ext>
            </a:extLst>
          </p:cNvPr>
          <p:cNvSpPr txBox="1"/>
          <p:nvPr/>
        </p:nvSpPr>
        <p:spPr>
          <a:xfrm>
            <a:off x="964414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97" name="TextBox 96">
            <a:extLst>
              <a:ext uri="{FF2B5EF4-FFF2-40B4-BE49-F238E27FC236}">
                <a16:creationId xmlns:a16="http://schemas.microsoft.com/office/drawing/2014/main" id="{A1833C27-51A2-22CC-564D-C0B3648DF249}"/>
              </a:ext>
            </a:extLst>
          </p:cNvPr>
          <p:cNvSpPr txBox="1"/>
          <p:nvPr/>
        </p:nvSpPr>
        <p:spPr>
          <a:xfrm>
            <a:off x="10136266"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98" name="TextBox 97">
            <a:extLst>
              <a:ext uri="{FF2B5EF4-FFF2-40B4-BE49-F238E27FC236}">
                <a16:creationId xmlns:a16="http://schemas.microsoft.com/office/drawing/2014/main" id="{219BF9E0-2239-5B47-9128-984F27EC731C}"/>
              </a:ext>
            </a:extLst>
          </p:cNvPr>
          <p:cNvSpPr txBox="1"/>
          <p:nvPr/>
        </p:nvSpPr>
        <p:spPr>
          <a:xfrm>
            <a:off x="1064744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99" name="TextBox 98">
            <a:extLst>
              <a:ext uri="{FF2B5EF4-FFF2-40B4-BE49-F238E27FC236}">
                <a16:creationId xmlns:a16="http://schemas.microsoft.com/office/drawing/2014/main" id="{FA195050-1573-1DBF-23D5-196D6E61471C}"/>
              </a:ext>
            </a:extLst>
          </p:cNvPr>
          <p:cNvSpPr txBox="1"/>
          <p:nvPr/>
        </p:nvSpPr>
        <p:spPr>
          <a:xfrm>
            <a:off x="1114909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100" name="TextBox 99">
            <a:extLst>
              <a:ext uri="{FF2B5EF4-FFF2-40B4-BE49-F238E27FC236}">
                <a16:creationId xmlns:a16="http://schemas.microsoft.com/office/drawing/2014/main" id="{949DECEB-4A51-8890-CBE2-BFE868C26FEC}"/>
              </a:ext>
            </a:extLst>
          </p:cNvPr>
          <p:cNvSpPr txBox="1"/>
          <p:nvPr/>
        </p:nvSpPr>
        <p:spPr>
          <a:xfrm>
            <a:off x="11644391" y="54464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A32B5DAF-A1BF-27F2-750B-8D351CA68EBB}"/>
              </a:ext>
            </a:extLst>
          </p:cNvPr>
          <p:cNvSpPr txBox="1"/>
          <p:nvPr/>
        </p:nvSpPr>
        <p:spPr>
          <a:xfrm>
            <a:off x="6613904" y="5803215"/>
            <a:ext cx="173124"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127</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BF562E7E-E612-EF87-E4A6-2CAE8B4378DE}"/>
              </a:ext>
            </a:extLst>
          </p:cNvPr>
          <p:cNvSpPr txBox="1"/>
          <p:nvPr/>
        </p:nvSpPr>
        <p:spPr>
          <a:xfrm>
            <a:off x="7141233" y="5803215"/>
            <a:ext cx="115416"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96</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D61F047B-1D28-A7BB-D014-806111CF1199}"/>
              </a:ext>
            </a:extLst>
          </p:cNvPr>
          <p:cNvSpPr txBox="1"/>
          <p:nvPr/>
        </p:nvSpPr>
        <p:spPr>
          <a:xfrm>
            <a:off x="7642883" y="5803215"/>
            <a:ext cx="115416"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66</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116F586F-C53F-985F-0609-78E9512DB90C}"/>
              </a:ext>
            </a:extLst>
          </p:cNvPr>
          <p:cNvSpPr txBox="1"/>
          <p:nvPr/>
        </p:nvSpPr>
        <p:spPr>
          <a:xfrm>
            <a:off x="8160408" y="5803215"/>
            <a:ext cx="115416"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46</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2E0B89E0-89C2-EC00-B4B4-1DEFF75A36C1}"/>
              </a:ext>
            </a:extLst>
          </p:cNvPr>
          <p:cNvSpPr txBox="1"/>
          <p:nvPr/>
        </p:nvSpPr>
        <p:spPr>
          <a:xfrm>
            <a:off x="8643008" y="5803215"/>
            <a:ext cx="115416"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28</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90DFF6FE-0D21-4605-4076-A426D2000560}"/>
              </a:ext>
            </a:extLst>
          </p:cNvPr>
          <p:cNvSpPr txBox="1"/>
          <p:nvPr/>
        </p:nvSpPr>
        <p:spPr>
          <a:xfrm>
            <a:off x="9151008" y="5803215"/>
            <a:ext cx="115416"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18</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A0D62EE7-4FA6-F662-6651-A1E9FC9E90DA}"/>
              </a:ext>
            </a:extLst>
          </p:cNvPr>
          <p:cNvSpPr txBox="1"/>
          <p:nvPr/>
        </p:nvSpPr>
        <p:spPr>
          <a:xfrm>
            <a:off x="9643133" y="5803215"/>
            <a:ext cx="115416"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46894C90-187A-33C6-3B56-A6FEE6BC6430}"/>
              </a:ext>
            </a:extLst>
          </p:cNvPr>
          <p:cNvSpPr txBox="1"/>
          <p:nvPr/>
        </p:nvSpPr>
        <p:spPr>
          <a:xfrm>
            <a:off x="10176812" y="5803215"/>
            <a:ext cx="57708"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6</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DB0FC737-00C6-ECE2-0721-3CE13E8322C0}"/>
              </a:ext>
            </a:extLst>
          </p:cNvPr>
          <p:cNvSpPr txBox="1"/>
          <p:nvPr/>
        </p:nvSpPr>
        <p:spPr>
          <a:xfrm>
            <a:off x="10687987" y="5803215"/>
            <a:ext cx="57708" cy="12311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a:t>
            </a:r>
            <a:endParaRPr lang="en-GB" sz="800" dirty="0">
              <a:solidFill>
                <a:schemeClr val="tx2"/>
              </a:solidFill>
              <a:effectLst/>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FB53B02C-E54D-AD85-5E8A-17D80E9F706E}"/>
              </a:ext>
            </a:extLst>
          </p:cNvPr>
          <p:cNvSpPr txBox="1"/>
          <p:nvPr/>
        </p:nvSpPr>
        <p:spPr>
          <a:xfrm>
            <a:off x="11176937" y="5803215"/>
            <a:ext cx="57708" cy="123111"/>
          </a:xfrm>
          <a:prstGeom prst="rect">
            <a:avLst/>
          </a:prstGeom>
          <a:noFill/>
        </p:spPr>
        <p:txBody>
          <a:bodyPr wrap="none" lIns="0" tIns="0" rIns="0" bIns="0" rtlCol="0">
            <a:spAutoFit/>
          </a:bodyPr>
          <a:lstStyle/>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4D65EE71-DD16-29CB-8882-96231AAD3FEA}"/>
              </a:ext>
            </a:extLst>
          </p:cNvPr>
          <p:cNvSpPr txBox="1"/>
          <p:nvPr/>
        </p:nvSpPr>
        <p:spPr>
          <a:xfrm>
            <a:off x="11684937" y="5803215"/>
            <a:ext cx="57708" cy="123111"/>
          </a:xfrm>
          <a:prstGeom prst="rect">
            <a:avLst/>
          </a:prstGeom>
          <a:noFill/>
        </p:spPr>
        <p:txBody>
          <a:bodyPr wrap="none" lIns="0" tIns="0" rIns="0" bIns="0" rtlCol="0">
            <a:spAutoFit/>
          </a:bodyPr>
          <a:lstStyle/>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A8B0F8BE-D31A-367F-AB91-377530CB2E0D}"/>
              </a:ext>
            </a:extLst>
          </p:cNvPr>
          <p:cNvSpPr txBox="1"/>
          <p:nvPr/>
        </p:nvSpPr>
        <p:spPr>
          <a:xfrm rot="16200000">
            <a:off x="5339748" y="3564240"/>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alive</a:t>
            </a:r>
          </a:p>
        </p:txBody>
      </p:sp>
      <p:sp>
        <p:nvSpPr>
          <p:cNvPr id="118" name="TextBox 117">
            <a:extLst>
              <a:ext uri="{FF2B5EF4-FFF2-40B4-BE49-F238E27FC236}">
                <a16:creationId xmlns:a16="http://schemas.microsoft.com/office/drawing/2014/main" id="{2B74403E-8733-DEC7-39BB-8A60A734020B}"/>
              </a:ext>
            </a:extLst>
          </p:cNvPr>
          <p:cNvSpPr txBox="1"/>
          <p:nvPr/>
        </p:nvSpPr>
        <p:spPr>
          <a:xfrm>
            <a:off x="6471012" y="458614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119" name="TextBox 118">
            <a:extLst>
              <a:ext uri="{FF2B5EF4-FFF2-40B4-BE49-F238E27FC236}">
                <a16:creationId xmlns:a16="http://schemas.microsoft.com/office/drawing/2014/main" id="{C14E3DE2-5F72-EE6B-7C0D-3624A8759BC7}"/>
              </a:ext>
            </a:extLst>
          </p:cNvPr>
          <p:cNvSpPr txBox="1"/>
          <p:nvPr/>
        </p:nvSpPr>
        <p:spPr>
          <a:xfrm>
            <a:off x="6471012" y="425332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20" name="TextBox 119">
            <a:extLst>
              <a:ext uri="{FF2B5EF4-FFF2-40B4-BE49-F238E27FC236}">
                <a16:creationId xmlns:a16="http://schemas.microsoft.com/office/drawing/2014/main" id="{6939F638-CB48-3485-B349-372FDAF72AC0}"/>
              </a:ext>
            </a:extLst>
          </p:cNvPr>
          <p:cNvSpPr txBox="1"/>
          <p:nvPr/>
        </p:nvSpPr>
        <p:spPr>
          <a:xfrm>
            <a:off x="6471012" y="390306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81" name="TextBox 80">
            <a:extLst>
              <a:ext uri="{FF2B5EF4-FFF2-40B4-BE49-F238E27FC236}">
                <a16:creationId xmlns:a16="http://schemas.microsoft.com/office/drawing/2014/main" id="{56C308A1-69B4-4B2C-B34A-56AC6154026C}"/>
              </a:ext>
            </a:extLst>
          </p:cNvPr>
          <p:cNvSpPr txBox="1"/>
          <p:nvPr/>
        </p:nvSpPr>
        <p:spPr>
          <a:xfrm>
            <a:off x="2725576" y="1855511"/>
            <a:ext cx="3363616" cy="738664"/>
          </a:xfrm>
          <a:prstGeom prst="rect">
            <a:avLst/>
          </a:prstGeom>
          <a:noFill/>
        </p:spPr>
        <p:txBody>
          <a:bodyPr wrap="square" lIns="0" tIns="0" rIns="0" bIns="0" rtlCol="0">
            <a:spAutoFit/>
          </a:bodyPr>
          <a:lstStyle/>
          <a:p>
            <a:r>
              <a:rPr lang="en-GB" sz="1200" dirty="0">
                <a:solidFill>
                  <a:schemeClr val="accent1"/>
                </a:solidFill>
                <a:latin typeface="Arial" panose="020B0604020202020204" pitchFamily="34" charset="0"/>
                <a:ea typeface="Aileron" charset="0"/>
                <a:cs typeface="Arial" panose="020B0604020202020204" pitchFamily="34" charset="0"/>
              </a:rPr>
              <a:t>GEM + </a:t>
            </a:r>
            <a:r>
              <a:rPr lang="en-GB" sz="1200" dirty="0" err="1">
                <a:solidFill>
                  <a:schemeClr val="accent1"/>
                </a:solidFill>
                <a:latin typeface="Arial" panose="020B0604020202020204" pitchFamily="34" charset="0"/>
                <a:ea typeface="Aileron" charset="0"/>
                <a:cs typeface="Arial" panose="020B0604020202020204" pitchFamily="34" charset="0"/>
              </a:rPr>
              <a:t>NabP</a:t>
            </a:r>
            <a:r>
              <a:rPr lang="en-GB" sz="1200" dirty="0">
                <a:solidFill>
                  <a:schemeClr val="accent1"/>
                </a:solidFill>
                <a:latin typeface="Arial" panose="020B0604020202020204" pitchFamily="34" charset="0"/>
                <a:ea typeface="Aileron" charset="0"/>
                <a:cs typeface="Arial" panose="020B0604020202020204" pitchFamily="34" charset="0"/>
              </a:rPr>
              <a:t> </a:t>
            </a:r>
            <a:r>
              <a:rPr lang="en-GB" sz="1200" dirty="0" err="1">
                <a:solidFill>
                  <a:schemeClr val="accent1"/>
                </a:solidFill>
                <a:latin typeface="Arial" panose="020B0604020202020204" pitchFamily="34" charset="0"/>
                <a:ea typeface="Aileron" charset="0"/>
                <a:cs typeface="Arial" panose="020B0604020202020204" pitchFamily="34" charset="0"/>
              </a:rPr>
              <a:t>mOS</a:t>
            </a:r>
            <a:r>
              <a:rPr lang="en-GB" sz="1200" dirty="0">
                <a:solidFill>
                  <a:schemeClr val="accent1"/>
                </a:solidFill>
                <a:latin typeface="Arial" panose="020B0604020202020204" pitchFamily="34" charset="0"/>
                <a:ea typeface="Aileron" charset="0"/>
                <a:cs typeface="Arial" panose="020B0604020202020204" pitchFamily="34" charset="0"/>
              </a:rPr>
              <a:t>: 4.7 months (95% CI: 4.1-7.4)</a:t>
            </a:r>
          </a:p>
          <a:p>
            <a:r>
              <a:rPr lang="en-GB" sz="1200" dirty="0">
                <a:solidFill>
                  <a:schemeClr val="tx2"/>
                </a:solidFill>
                <a:latin typeface="Arial" panose="020B0604020202020204" pitchFamily="34" charset="0"/>
                <a:ea typeface="Aileron" charset="0"/>
                <a:cs typeface="Arial" panose="020B0604020202020204" pitchFamily="34" charset="0"/>
              </a:rPr>
              <a:t>5FU/LI </a:t>
            </a:r>
            <a:r>
              <a:rPr lang="en-GB" sz="1200" dirty="0" err="1">
                <a:solidFill>
                  <a:schemeClr val="tx2"/>
                </a:solidFill>
                <a:latin typeface="Arial" panose="020B0604020202020204" pitchFamily="34" charset="0"/>
                <a:ea typeface="Aileron" charset="0"/>
                <a:cs typeface="Arial" panose="020B0604020202020204" pitchFamily="34" charset="0"/>
              </a:rPr>
              <a:t>mOS</a:t>
            </a:r>
            <a:r>
              <a:rPr lang="en-GB" sz="1200" dirty="0">
                <a:solidFill>
                  <a:schemeClr val="tx2"/>
                </a:solidFill>
                <a:latin typeface="Arial" panose="020B0604020202020204" pitchFamily="34" charset="0"/>
                <a:ea typeface="Aileron" charset="0"/>
                <a:cs typeface="Arial" panose="020B0604020202020204" pitchFamily="34" charset="0"/>
              </a:rPr>
              <a:t>: 4.4 months (95% CI: 3.1-8.9)</a:t>
            </a:r>
          </a:p>
          <a:p>
            <a:r>
              <a:rPr lang="en-GB" sz="1200" dirty="0">
                <a:latin typeface="Arial" panose="020B0604020202020204" pitchFamily="34" charset="0"/>
                <a:ea typeface="Aileron" charset="0"/>
                <a:cs typeface="Arial" panose="020B0604020202020204" pitchFamily="34" charset="0"/>
              </a:rPr>
              <a:t>HR: 1.12 (0.76-1.66)</a:t>
            </a:r>
          </a:p>
          <a:p>
            <a:r>
              <a:rPr lang="en-GB" sz="1200" dirty="0">
                <a:latin typeface="Arial" panose="020B0604020202020204" pitchFamily="34" charset="0"/>
                <a:ea typeface="Aileron" charset="0"/>
                <a:cs typeface="Arial" panose="020B0604020202020204" pitchFamily="34" charset="0"/>
              </a:rPr>
              <a:t>P=0.72</a:t>
            </a:r>
          </a:p>
        </p:txBody>
      </p:sp>
      <p:sp>
        <p:nvSpPr>
          <p:cNvPr id="112" name="TextBox 111">
            <a:extLst>
              <a:ext uri="{FF2B5EF4-FFF2-40B4-BE49-F238E27FC236}">
                <a16:creationId xmlns:a16="http://schemas.microsoft.com/office/drawing/2014/main" id="{500E45E9-B980-FCAB-FC8D-8973039E54EA}"/>
              </a:ext>
            </a:extLst>
          </p:cNvPr>
          <p:cNvSpPr txBox="1"/>
          <p:nvPr/>
        </p:nvSpPr>
        <p:spPr>
          <a:xfrm>
            <a:off x="6400480" y="1855512"/>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14" name="TextBox 113">
            <a:extLst>
              <a:ext uri="{FF2B5EF4-FFF2-40B4-BE49-F238E27FC236}">
                <a16:creationId xmlns:a16="http://schemas.microsoft.com/office/drawing/2014/main" id="{049E403D-3D8D-746B-B5E1-7225309878E2}"/>
              </a:ext>
            </a:extLst>
          </p:cNvPr>
          <p:cNvSpPr txBox="1"/>
          <p:nvPr/>
        </p:nvSpPr>
        <p:spPr>
          <a:xfrm>
            <a:off x="6471012" y="219235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15" name="TextBox 114">
            <a:extLst>
              <a:ext uri="{FF2B5EF4-FFF2-40B4-BE49-F238E27FC236}">
                <a16:creationId xmlns:a16="http://schemas.microsoft.com/office/drawing/2014/main" id="{AC3CCCF8-132E-C312-0D09-35285B78EBE8}"/>
              </a:ext>
            </a:extLst>
          </p:cNvPr>
          <p:cNvSpPr txBox="1"/>
          <p:nvPr/>
        </p:nvSpPr>
        <p:spPr>
          <a:xfrm>
            <a:off x="6471012" y="252517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16" name="TextBox 115">
            <a:extLst>
              <a:ext uri="{FF2B5EF4-FFF2-40B4-BE49-F238E27FC236}">
                <a16:creationId xmlns:a16="http://schemas.microsoft.com/office/drawing/2014/main" id="{7D55D6DB-8180-79A3-A124-B4982994D130}"/>
              </a:ext>
            </a:extLst>
          </p:cNvPr>
          <p:cNvSpPr txBox="1"/>
          <p:nvPr/>
        </p:nvSpPr>
        <p:spPr>
          <a:xfrm>
            <a:off x="6471012" y="287543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17" name="TextBox 116">
            <a:extLst>
              <a:ext uri="{FF2B5EF4-FFF2-40B4-BE49-F238E27FC236}">
                <a16:creationId xmlns:a16="http://schemas.microsoft.com/office/drawing/2014/main" id="{AAB779E1-D38E-7691-D4ED-6EB8BE7B32A6}"/>
              </a:ext>
            </a:extLst>
          </p:cNvPr>
          <p:cNvSpPr txBox="1"/>
          <p:nvPr/>
        </p:nvSpPr>
        <p:spPr>
          <a:xfrm>
            <a:off x="6471012" y="322082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21" name="TextBox 120">
            <a:extLst>
              <a:ext uri="{FF2B5EF4-FFF2-40B4-BE49-F238E27FC236}">
                <a16:creationId xmlns:a16="http://schemas.microsoft.com/office/drawing/2014/main" id="{C4AF734F-E2AB-0951-AD57-DB9A288315AE}"/>
              </a:ext>
            </a:extLst>
          </p:cNvPr>
          <p:cNvSpPr txBox="1"/>
          <p:nvPr/>
        </p:nvSpPr>
        <p:spPr>
          <a:xfrm>
            <a:off x="6471012" y="355420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22" name="TextBox 121">
            <a:extLst>
              <a:ext uri="{FF2B5EF4-FFF2-40B4-BE49-F238E27FC236}">
                <a16:creationId xmlns:a16="http://schemas.microsoft.com/office/drawing/2014/main" id="{EA358BA4-DCD7-C039-7722-E5A5729D72E6}"/>
              </a:ext>
            </a:extLst>
          </p:cNvPr>
          <p:cNvSpPr txBox="1"/>
          <p:nvPr/>
        </p:nvSpPr>
        <p:spPr>
          <a:xfrm>
            <a:off x="8400256" y="1895534"/>
            <a:ext cx="2984776" cy="369332"/>
          </a:xfrm>
          <a:prstGeom prst="rect">
            <a:avLst/>
          </a:prstGeom>
          <a:no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Events/Total: 90/27</a:t>
            </a:r>
          </a:p>
          <a:p>
            <a:r>
              <a:rPr lang="en-GB" sz="1200" dirty="0" err="1">
                <a:latin typeface="Arial" panose="020B0604020202020204" pitchFamily="34" charset="0"/>
                <a:ea typeface="Aileron" charset="0"/>
                <a:cs typeface="Arial" panose="020B0604020202020204" pitchFamily="34" charset="0"/>
              </a:rPr>
              <a:t>mOS</a:t>
            </a:r>
            <a:r>
              <a:rPr lang="en-GB" sz="1200" dirty="0">
                <a:latin typeface="Arial" panose="020B0604020202020204" pitchFamily="34" charset="0"/>
                <a:ea typeface="Aileron" charset="0"/>
                <a:cs typeface="Arial" panose="020B0604020202020204" pitchFamily="34" charset="0"/>
              </a:rPr>
              <a:t>: 8.0 months (95% CI: 5.9-10.0)</a:t>
            </a:r>
          </a:p>
        </p:txBody>
      </p:sp>
    </p:spTree>
    <p:extLst>
      <p:ext uri="{BB962C8B-B14F-4D97-AF65-F5344CB8AC3E}">
        <p14:creationId xmlns:p14="http://schemas.microsoft.com/office/powerpoint/2010/main" val="240689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90C4D57-DAF2-D049-6779-6586436C4040}"/>
              </a:ext>
            </a:extLst>
          </p:cNvPr>
          <p:cNvSpPr>
            <a:spLocks noGrp="1"/>
          </p:cNvSpPr>
          <p:nvPr>
            <p:ph type="body" idx="1"/>
          </p:nvPr>
        </p:nvSpPr>
        <p:spPr>
          <a:xfrm>
            <a:off x="609600" y="1214438"/>
            <a:ext cx="4622304" cy="701675"/>
          </a:xfrm>
        </p:spPr>
        <p:txBody>
          <a:bodyPr>
            <a:normAutofit/>
          </a:bodyPr>
          <a:lstStyle/>
          <a:p>
            <a:r>
              <a:rPr lang="en-US" sz="1800" dirty="0"/>
              <a:t>MEDIAN OS STRATIFIED BY ECOG PS</a:t>
            </a:r>
          </a:p>
        </p:txBody>
      </p:sp>
      <p:sp>
        <p:nvSpPr>
          <p:cNvPr id="26" name="Title 25">
            <a:extLst>
              <a:ext uri="{FF2B5EF4-FFF2-40B4-BE49-F238E27FC236}">
                <a16:creationId xmlns:a16="http://schemas.microsoft.com/office/drawing/2014/main" id="{B8D81D5D-F6D1-4889-01AB-52276EC036A6}"/>
              </a:ext>
            </a:extLst>
          </p:cNvPr>
          <p:cNvSpPr>
            <a:spLocks noGrp="1"/>
          </p:cNvSpPr>
          <p:nvPr>
            <p:ph type="title"/>
          </p:nvPr>
        </p:nvSpPr>
        <p:spPr>
          <a:xfrm>
            <a:off x="619201" y="259200"/>
            <a:ext cx="10963199" cy="864000"/>
          </a:xfrm>
        </p:spPr>
        <p:txBody>
          <a:bodyPr/>
          <a:lstStyle/>
          <a:p>
            <a:r>
              <a:rPr lang="en-US" dirty="0"/>
              <a:t>elderly patients with a poor performance status do not benefit from chemotherapy </a:t>
            </a:r>
          </a:p>
        </p:txBody>
      </p:sp>
      <p:sp>
        <p:nvSpPr>
          <p:cNvPr id="15" name="Content Placeholder 14">
            <a:extLst>
              <a:ext uri="{FF2B5EF4-FFF2-40B4-BE49-F238E27FC236}">
                <a16:creationId xmlns:a16="http://schemas.microsoft.com/office/drawing/2014/main" id="{1895EAA3-A496-C8A1-4D13-155B3A43187B}"/>
              </a:ext>
            </a:extLst>
          </p:cNvPr>
          <p:cNvSpPr>
            <a:spLocks noGrp="1"/>
          </p:cNvSpPr>
          <p:nvPr>
            <p:ph sz="quarter" idx="15"/>
          </p:nvPr>
        </p:nvSpPr>
        <p:spPr>
          <a:xfrm>
            <a:off x="620183" y="6356351"/>
            <a:ext cx="10180339" cy="365125"/>
          </a:xfrm>
        </p:spPr>
        <p:txBody>
          <a:bodyPr/>
          <a:lstStyle/>
          <a:p>
            <a:r>
              <a:rPr lang="en-GB" dirty="0">
                <a:solidFill>
                  <a:schemeClr val="tx2"/>
                </a:solidFill>
              </a:rPr>
              <a:t>CI, confidence interval; HR, hazard ratio; m, months; PS, performance status; Ref, reference</a:t>
            </a:r>
          </a:p>
          <a:p>
            <a:r>
              <a:rPr lang="en-GB" dirty="0" err="1">
                <a:solidFill>
                  <a:schemeClr val="tx2"/>
                </a:solidFill>
              </a:rPr>
              <a:t>Dotan</a:t>
            </a:r>
            <a:r>
              <a:rPr lang="en-GB" dirty="0">
                <a:solidFill>
                  <a:schemeClr val="tx2"/>
                </a:solidFill>
              </a:rPr>
              <a:t> E, et al. J Clin Oncol. 2024;42(16_suppl):4003 (oral presentation)</a:t>
            </a:r>
          </a:p>
        </p:txBody>
      </p:sp>
      <p:sp>
        <p:nvSpPr>
          <p:cNvPr id="6" name="Slide Number Placeholder 5">
            <a:extLst>
              <a:ext uri="{FF2B5EF4-FFF2-40B4-BE49-F238E27FC236}">
                <a16:creationId xmlns:a16="http://schemas.microsoft.com/office/drawing/2014/main" id="{07AED51F-3F26-0DC2-D3B1-78B7CEB3654B}"/>
              </a:ext>
            </a:extLst>
          </p:cNvPr>
          <p:cNvSpPr>
            <a:spLocks noGrp="1"/>
          </p:cNvSpPr>
          <p:nvPr>
            <p:ph type="sldNum" sz="quarter" idx="4"/>
          </p:nvPr>
        </p:nvSpPr>
        <p:spPr>
          <a:xfrm>
            <a:off x="10800523" y="6428359"/>
            <a:ext cx="781877" cy="365125"/>
          </a:xfrm>
        </p:spPr>
        <p:txBody>
          <a:bodyPr/>
          <a:lstStyle/>
          <a:p>
            <a:fld id="{BE33F7A0-71F0-446B-9DE8-6D75BE64EE0F}" type="slidenum">
              <a:rPr lang="en-US" smtClean="0"/>
              <a:pPr/>
              <a:t>34</a:t>
            </a:fld>
            <a:endParaRPr lang="en-US" dirty="0"/>
          </a:p>
        </p:txBody>
      </p:sp>
      <p:sp>
        <p:nvSpPr>
          <p:cNvPr id="32" name="Text Placeholder 8">
            <a:extLst>
              <a:ext uri="{FF2B5EF4-FFF2-40B4-BE49-F238E27FC236}">
                <a16:creationId xmlns:a16="http://schemas.microsoft.com/office/drawing/2014/main" id="{6214F3AA-A1EB-748E-34DF-F4FF5673AC18}"/>
              </a:ext>
            </a:extLst>
          </p:cNvPr>
          <p:cNvSpPr txBox="1">
            <a:spLocks/>
          </p:cNvSpPr>
          <p:nvPr/>
        </p:nvSpPr>
        <p:spPr>
          <a:xfrm>
            <a:off x="6289200" y="1214438"/>
            <a:ext cx="4334272"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MEDIAN OS STRATIFIED BY Age</a:t>
            </a:r>
          </a:p>
        </p:txBody>
      </p:sp>
      <p:sp>
        <p:nvSpPr>
          <p:cNvPr id="34" name="TextBox 33">
            <a:extLst>
              <a:ext uri="{FF2B5EF4-FFF2-40B4-BE49-F238E27FC236}">
                <a16:creationId xmlns:a16="http://schemas.microsoft.com/office/drawing/2014/main" id="{22EEC5A8-2BA4-A280-D61D-4E576443CC6A}"/>
              </a:ext>
            </a:extLst>
          </p:cNvPr>
          <p:cNvSpPr txBox="1"/>
          <p:nvPr/>
        </p:nvSpPr>
        <p:spPr>
          <a:xfrm rot="16200000">
            <a:off x="-399202" y="3578364"/>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alive</a:t>
            </a:r>
          </a:p>
        </p:txBody>
      </p:sp>
      <p:sp>
        <p:nvSpPr>
          <p:cNvPr id="38" name="TextBox 37">
            <a:extLst>
              <a:ext uri="{FF2B5EF4-FFF2-40B4-BE49-F238E27FC236}">
                <a16:creationId xmlns:a16="http://schemas.microsoft.com/office/drawing/2014/main" id="{23EF790C-4B7B-F73E-827F-9E50592648BE}"/>
              </a:ext>
            </a:extLst>
          </p:cNvPr>
          <p:cNvSpPr txBox="1"/>
          <p:nvPr/>
        </p:nvSpPr>
        <p:spPr>
          <a:xfrm>
            <a:off x="732062" y="323495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39" name="TextBox 38">
            <a:extLst>
              <a:ext uri="{FF2B5EF4-FFF2-40B4-BE49-F238E27FC236}">
                <a16:creationId xmlns:a16="http://schemas.microsoft.com/office/drawing/2014/main" id="{51B6F7D5-F4C5-060F-2141-166098380648}"/>
              </a:ext>
            </a:extLst>
          </p:cNvPr>
          <p:cNvSpPr txBox="1"/>
          <p:nvPr/>
        </p:nvSpPr>
        <p:spPr>
          <a:xfrm>
            <a:off x="324066" y="5694229"/>
            <a:ext cx="498533" cy="492443"/>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rgbClr val="7030A0"/>
                </a:solidFill>
                <a:latin typeface="Arial" panose="020B0604020202020204" pitchFamily="34" charset="0"/>
                <a:cs typeface="Arial" panose="020B0604020202020204" pitchFamily="34" charset="0"/>
              </a:rPr>
              <a:t>PS0</a:t>
            </a:r>
          </a:p>
          <a:p>
            <a:pPr algn="r"/>
            <a:r>
              <a:rPr lang="en-GB" sz="800" b="1" dirty="0">
                <a:solidFill>
                  <a:schemeClr val="accent1"/>
                </a:solidFill>
                <a:latin typeface="Arial" panose="020B0604020202020204" pitchFamily="34" charset="0"/>
                <a:cs typeface="Arial" panose="020B0604020202020204" pitchFamily="34" charset="0"/>
              </a:rPr>
              <a:t>PS1</a:t>
            </a:r>
          </a:p>
          <a:p>
            <a:pPr algn="r"/>
            <a:r>
              <a:rPr lang="en-GB" sz="800" b="1" dirty="0">
                <a:solidFill>
                  <a:schemeClr val="tx2"/>
                </a:solidFill>
                <a:latin typeface="Arial" panose="020B0604020202020204" pitchFamily="34" charset="0"/>
                <a:cs typeface="Arial" panose="020B0604020202020204" pitchFamily="34" charset="0"/>
              </a:rPr>
              <a:t>PS2</a:t>
            </a:r>
          </a:p>
        </p:txBody>
      </p:sp>
      <p:sp>
        <p:nvSpPr>
          <p:cNvPr id="40" name="TextBox 39">
            <a:extLst>
              <a:ext uri="{FF2B5EF4-FFF2-40B4-BE49-F238E27FC236}">
                <a16:creationId xmlns:a16="http://schemas.microsoft.com/office/drawing/2014/main" id="{82720B03-01DC-ACC8-D5BC-98BA2DD9ED88}"/>
              </a:ext>
            </a:extLst>
          </p:cNvPr>
          <p:cNvSpPr txBox="1"/>
          <p:nvPr/>
        </p:nvSpPr>
        <p:spPr>
          <a:xfrm>
            <a:off x="2577114" y="5593245"/>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41" name="TextBox 40">
            <a:extLst>
              <a:ext uri="{FF2B5EF4-FFF2-40B4-BE49-F238E27FC236}">
                <a16:creationId xmlns:a16="http://schemas.microsoft.com/office/drawing/2014/main" id="{14511751-1BBC-CF1F-A934-BCEB24288965}"/>
              </a:ext>
            </a:extLst>
          </p:cNvPr>
          <p:cNvSpPr txBox="1"/>
          <p:nvPr/>
        </p:nvSpPr>
        <p:spPr>
          <a:xfrm>
            <a:off x="802594" y="5286462"/>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42" name="TextBox 41">
            <a:extLst>
              <a:ext uri="{FF2B5EF4-FFF2-40B4-BE49-F238E27FC236}">
                <a16:creationId xmlns:a16="http://schemas.microsoft.com/office/drawing/2014/main" id="{CED114A0-14AA-222F-A304-3A25C1CE2101}"/>
              </a:ext>
            </a:extLst>
          </p:cNvPr>
          <p:cNvSpPr txBox="1"/>
          <p:nvPr/>
        </p:nvSpPr>
        <p:spPr>
          <a:xfrm>
            <a:off x="732062" y="494566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43" name="TextBox 42">
            <a:extLst>
              <a:ext uri="{FF2B5EF4-FFF2-40B4-BE49-F238E27FC236}">
                <a16:creationId xmlns:a16="http://schemas.microsoft.com/office/drawing/2014/main" id="{08ADB5EE-71BB-E9AA-8F9E-004FA2EB28BF}"/>
              </a:ext>
            </a:extLst>
          </p:cNvPr>
          <p:cNvSpPr txBox="1"/>
          <p:nvPr/>
        </p:nvSpPr>
        <p:spPr>
          <a:xfrm>
            <a:off x="732062" y="460026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44" name="TextBox 43">
            <a:extLst>
              <a:ext uri="{FF2B5EF4-FFF2-40B4-BE49-F238E27FC236}">
                <a16:creationId xmlns:a16="http://schemas.microsoft.com/office/drawing/2014/main" id="{B8A206AB-EF5A-8A9A-ED6B-21DA7A6E398A}"/>
              </a:ext>
            </a:extLst>
          </p:cNvPr>
          <p:cNvSpPr txBox="1"/>
          <p:nvPr/>
        </p:nvSpPr>
        <p:spPr>
          <a:xfrm>
            <a:off x="2421992"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45" name="TextBox 44">
            <a:extLst>
              <a:ext uri="{FF2B5EF4-FFF2-40B4-BE49-F238E27FC236}">
                <a16:creationId xmlns:a16="http://schemas.microsoft.com/office/drawing/2014/main" id="{43DB658C-FF3C-A270-7519-B6A7C4978A60}"/>
              </a:ext>
            </a:extLst>
          </p:cNvPr>
          <p:cNvSpPr txBox="1"/>
          <p:nvPr/>
        </p:nvSpPr>
        <p:spPr>
          <a:xfrm>
            <a:off x="1960383"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46" name="TextBox 45">
            <a:extLst>
              <a:ext uri="{FF2B5EF4-FFF2-40B4-BE49-F238E27FC236}">
                <a16:creationId xmlns:a16="http://schemas.microsoft.com/office/drawing/2014/main" id="{AE65EC27-E08A-236C-F454-146522DA9013}"/>
              </a:ext>
            </a:extLst>
          </p:cNvPr>
          <p:cNvSpPr txBox="1"/>
          <p:nvPr/>
        </p:nvSpPr>
        <p:spPr>
          <a:xfrm>
            <a:off x="1432992"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47" name="TextBox 46">
            <a:extLst>
              <a:ext uri="{FF2B5EF4-FFF2-40B4-BE49-F238E27FC236}">
                <a16:creationId xmlns:a16="http://schemas.microsoft.com/office/drawing/2014/main" id="{F1CECD15-2386-ECE2-E0B8-940AECC0E704}"/>
              </a:ext>
            </a:extLst>
          </p:cNvPr>
          <p:cNvSpPr txBox="1"/>
          <p:nvPr/>
        </p:nvSpPr>
        <p:spPr>
          <a:xfrm>
            <a:off x="947647"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48" name="TextBox 47">
            <a:extLst>
              <a:ext uri="{FF2B5EF4-FFF2-40B4-BE49-F238E27FC236}">
                <a16:creationId xmlns:a16="http://schemas.microsoft.com/office/drawing/2014/main" id="{805AD6D0-C7E2-E87A-3A99-E88650F52D08}"/>
              </a:ext>
            </a:extLst>
          </p:cNvPr>
          <p:cNvSpPr txBox="1"/>
          <p:nvPr/>
        </p:nvSpPr>
        <p:spPr>
          <a:xfrm>
            <a:off x="290742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49" name="TextBox 48">
            <a:extLst>
              <a:ext uri="{FF2B5EF4-FFF2-40B4-BE49-F238E27FC236}">
                <a16:creationId xmlns:a16="http://schemas.microsoft.com/office/drawing/2014/main" id="{60C266C3-28FD-0B89-A30B-361EFC8956C8}"/>
              </a:ext>
            </a:extLst>
          </p:cNvPr>
          <p:cNvSpPr txBox="1"/>
          <p:nvPr/>
        </p:nvSpPr>
        <p:spPr>
          <a:xfrm>
            <a:off x="340272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50" name="TextBox 49">
            <a:extLst>
              <a:ext uri="{FF2B5EF4-FFF2-40B4-BE49-F238E27FC236}">
                <a16:creationId xmlns:a16="http://schemas.microsoft.com/office/drawing/2014/main" id="{DF789519-D91F-96A3-9DFE-B9442FD4DB8F}"/>
              </a:ext>
            </a:extLst>
          </p:cNvPr>
          <p:cNvSpPr txBox="1"/>
          <p:nvPr/>
        </p:nvSpPr>
        <p:spPr>
          <a:xfrm>
            <a:off x="391390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51" name="TextBox 50">
            <a:extLst>
              <a:ext uri="{FF2B5EF4-FFF2-40B4-BE49-F238E27FC236}">
                <a16:creationId xmlns:a16="http://schemas.microsoft.com/office/drawing/2014/main" id="{522CE0F2-728F-F1F7-5661-9330EA6516F4}"/>
              </a:ext>
            </a:extLst>
          </p:cNvPr>
          <p:cNvSpPr txBox="1"/>
          <p:nvPr/>
        </p:nvSpPr>
        <p:spPr>
          <a:xfrm>
            <a:off x="440602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52" name="TextBox 51">
            <a:extLst>
              <a:ext uri="{FF2B5EF4-FFF2-40B4-BE49-F238E27FC236}">
                <a16:creationId xmlns:a16="http://schemas.microsoft.com/office/drawing/2014/main" id="{4353A3D5-B1D1-7FF3-4056-EAD4EF62E42E}"/>
              </a:ext>
            </a:extLst>
          </p:cNvPr>
          <p:cNvSpPr txBox="1"/>
          <p:nvPr/>
        </p:nvSpPr>
        <p:spPr>
          <a:xfrm>
            <a:off x="491720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53" name="TextBox 52">
            <a:extLst>
              <a:ext uri="{FF2B5EF4-FFF2-40B4-BE49-F238E27FC236}">
                <a16:creationId xmlns:a16="http://schemas.microsoft.com/office/drawing/2014/main" id="{C322B153-C3E1-0F39-B1F4-2A095B71001F}"/>
              </a:ext>
            </a:extLst>
          </p:cNvPr>
          <p:cNvSpPr txBox="1"/>
          <p:nvPr/>
        </p:nvSpPr>
        <p:spPr>
          <a:xfrm>
            <a:off x="541885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54" name="TextBox 53">
            <a:extLst>
              <a:ext uri="{FF2B5EF4-FFF2-40B4-BE49-F238E27FC236}">
                <a16:creationId xmlns:a16="http://schemas.microsoft.com/office/drawing/2014/main" id="{CD9C0D84-6FE8-0ED9-6E19-D096C2A7BE7F}"/>
              </a:ext>
            </a:extLst>
          </p:cNvPr>
          <p:cNvSpPr txBox="1"/>
          <p:nvPr/>
        </p:nvSpPr>
        <p:spPr>
          <a:xfrm>
            <a:off x="591415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9CEFF164-432A-FAA4-DF4D-98769ABF9E63}"/>
              </a:ext>
            </a:extLst>
          </p:cNvPr>
          <p:cNvSpPr txBox="1"/>
          <p:nvPr/>
        </p:nvSpPr>
        <p:spPr>
          <a:xfrm>
            <a:off x="883664" y="5817340"/>
            <a:ext cx="173124" cy="369332"/>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42</a:t>
            </a:r>
          </a:p>
          <a:p>
            <a:pPr algn="ctr"/>
            <a:r>
              <a:rPr lang="en-GB" sz="800" dirty="0">
                <a:solidFill>
                  <a:srgbClr val="211D1E"/>
                </a:solidFill>
                <a:latin typeface="Arial" panose="020B0604020202020204" pitchFamily="34" charset="0"/>
                <a:cs typeface="Arial" panose="020B0604020202020204" pitchFamily="34" charset="0"/>
              </a:rPr>
              <a:t>112</a:t>
            </a:r>
          </a:p>
          <a:p>
            <a:pPr algn="ctr"/>
            <a:r>
              <a:rPr lang="en-GB" sz="800" dirty="0">
                <a:solidFill>
                  <a:srgbClr val="211D1E"/>
                </a:solidFill>
                <a:effectLst/>
                <a:latin typeface="Arial" panose="020B0604020202020204" pitchFamily="34" charset="0"/>
                <a:cs typeface="Arial" panose="020B0604020202020204" pitchFamily="34" charset="0"/>
              </a:rPr>
              <a:t>22</a:t>
            </a:r>
            <a:endParaRPr lang="en-GB" sz="800" dirty="0">
              <a:solidFill>
                <a:schemeClr val="tx2"/>
              </a:solidFill>
              <a:effectLst/>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7962846-9158-D76A-E6A9-7AAD40DF1533}"/>
              </a:ext>
            </a:extLst>
          </p:cNvPr>
          <p:cNvSpPr txBox="1"/>
          <p:nvPr/>
        </p:nvSpPr>
        <p:spPr>
          <a:xfrm>
            <a:off x="1410993" y="5817340"/>
            <a:ext cx="115416" cy="369332"/>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29</a:t>
            </a:r>
          </a:p>
          <a:p>
            <a:pPr algn="ctr"/>
            <a:r>
              <a:rPr lang="en-GB" sz="800" dirty="0">
                <a:solidFill>
                  <a:srgbClr val="211D1E"/>
                </a:solidFill>
                <a:latin typeface="Arial" panose="020B0604020202020204" pitchFamily="34" charset="0"/>
                <a:cs typeface="Arial" panose="020B0604020202020204" pitchFamily="34" charset="0"/>
              </a:rPr>
              <a:t>68</a:t>
            </a:r>
          </a:p>
          <a:p>
            <a:pPr algn="ctr"/>
            <a:r>
              <a:rPr lang="en-GB" sz="800" dirty="0">
                <a:solidFill>
                  <a:srgbClr val="211D1E"/>
                </a:solidFill>
                <a:effectLst/>
                <a:latin typeface="Arial" panose="020B0604020202020204" pitchFamily="34" charset="0"/>
                <a:cs typeface="Arial" panose="020B0604020202020204" pitchFamily="34" charset="0"/>
              </a:rPr>
              <a:t>6</a:t>
            </a:r>
            <a:endParaRPr lang="en-GB" sz="800" dirty="0">
              <a:solidFill>
                <a:schemeClr val="tx2"/>
              </a:solidFill>
              <a:effectLst/>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CA8FB9DF-25E6-2BBF-9A89-322837365C52}"/>
              </a:ext>
            </a:extLst>
          </p:cNvPr>
          <p:cNvSpPr txBox="1"/>
          <p:nvPr/>
        </p:nvSpPr>
        <p:spPr>
          <a:xfrm>
            <a:off x="1912643" y="5817340"/>
            <a:ext cx="115416" cy="369332"/>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19</a:t>
            </a:r>
          </a:p>
          <a:p>
            <a:pPr algn="ctr"/>
            <a:r>
              <a:rPr lang="en-GB" sz="800" dirty="0">
                <a:solidFill>
                  <a:srgbClr val="211D1E"/>
                </a:solidFill>
                <a:latin typeface="Arial" panose="020B0604020202020204" pitchFamily="34" charset="0"/>
                <a:cs typeface="Arial" panose="020B0604020202020204" pitchFamily="34" charset="0"/>
              </a:rPr>
              <a:t>43</a:t>
            </a:r>
          </a:p>
          <a:p>
            <a:pPr algn="ctr"/>
            <a:r>
              <a:rPr lang="en-GB" sz="800" dirty="0">
                <a:solidFill>
                  <a:srgbClr val="211D1E"/>
                </a:solidFill>
                <a:effectLst/>
                <a:latin typeface="Arial" panose="020B0604020202020204" pitchFamily="34" charset="0"/>
                <a:cs typeface="Arial" panose="020B0604020202020204" pitchFamily="34" charset="0"/>
              </a:rPr>
              <a:t>5</a:t>
            </a:r>
            <a:endParaRPr lang="en-GB" sz="800" dirty="0">
              <a:solidFill>
                <a:schemeClr val="tx2"/>
              </a:solidFill>
              <a:effectLst/>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8B94AA4-F310-B495-5E1F-5229F0544B2C}"/>
              </a:ext>
            </a:extLst>
          </p:cNvPr>
          <p:cNvSpPr txBox="1"/>
          <p:nvPr/>
        </p:nvSpPr>
        <p:spPr>
          <a:xfrm>
            <a:off x="2391789" y="5817340"/>
            <a:ext cx="115416" cy="369332"/>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13</a:t>
            </a:r>
          </a:p>
          <a:p>
            <a:pPr algn="ctr"/>
            <a:r>
              <a:rPr lang="en-GB" sz="800" dirty="0">
                <a:solidFill>
                  <a:srgbClr val="211D1E"/>
                </a:solidFill>
                <a:latin typeface="Arial" panose="020B0604020202020204" pitchFamily="34" charset="0"/>
                <a:cs typeface="Arial" panose="020B0604020202020204" pitchFamily="34" charset="0"/>
              </a:rPr>
              <a:t>31</a:t>
            </a:r>
          </a:p>
          <a:p>
            <a:pPr algn="ctr"/>
            <a:r>
              <a:rPr lang="en-GB" sz="800" dirty="0">
                <a:solidFill>
                  <a:srgbClr val="211D1E"/>
                </a:solidFill>
                <a:effectLst/>
                <a:latin typeface="Arial" panose="020B0604020202020204" pitchFamily="34" charset="0"/>
                <a:cs typeface="Arial" panose="020B0604020202020204" pitchFamily="34" charset="0"/>
              </a:rPr>
              <a:t>3</a:t>
            </a:r>
            <a:endParaRPr lang="en-GB" sz="800" dirty="0">
              <a:solidFill>
                <a:schemeClr val="tx2"/>
              </a:solidFill>
              <a:effectLst/>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79CC289-1933-F55D-1922-F251727F18A7}"/>
              </a:ext>
            </a:extLst>
          </p:cNvPr>
          <p:cNvSpPr txBox="1"/>
          <p:nvPr/>
        </p:nvSpPr>
        <p:spPr>
          <a:xfrm>
            <a:off x="2912768" y="5817340"/>
            <a:ext cx="115416" cy="369332"/>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7</a:t>
            </a:r>
          </a:p>
          <a:p>
            <a:pPr algn="ctr"/>
            <a:r>
              <a:rPr lang="en-GB" sz="800" dirty="0">
                <a:solidFill>
                  <a:srgbClr val="211D1E"/>
                </a:solidFill>
                <a:latin typeface="Arial" panose="020B0604020202020204" pitchFamily="34" charset="0"/>
                <a:cs typeface="Arial" panose="020B0604020202020204" pitchFamily="34" charset="0"/>
              </a:rPr>
              <a:t>20</a:t>
            </a:r>
          </a:p>
          <a:p>
            <a:pPr algn="ctr"/>
            <a:r>
              <a:rPr lang="en-GB" sz="800" dirty="0">
                <a:solidFill>
                  <a:srgbClr val="211D1E"/>
                </a:solidFill>
                <a:effectLst/>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E57A520-15C8-88BC-2508-64DBA9C6D411}"/>
              </a:ext>
            </a:extLst>
          </p:cNvPr>
          <p:cNvSpPr txBox="1"/>
          <p:nvPr/>
        </p:nvSpPr>
        <p:spPr>
          <a:xfrm>
            <a:off x="3420768" y="5817340"/>
            <a:ext cx="115416" cy="369332"/>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a:t>
            </a:r>
          </a:p>
          <a:p>
            <a:pPr algn="ctr"/>
            <a:r>
              <a:rPr lang="en-GB" sz="800" dirty="0">
                <a:solidFill>
                  <a:srgbClr val="211D1E"/>
                </a:solidFill>
                <a:latin typeface="Arial" panose="020B0604020202020204" pitchFamily="34" charset="0"/>
                <a:cs typeface="Arial" panose="020B0604020202020204" pitchFamily="34" charset="0"/>
              </a:rPr>
              <a:t>13</a:t>
            </a:r>
          </a:p>
          <a:p>
            <a:pPr algn="ctr"/>
            <a:r>
              <a:rPr lang="en-GB" sz="800" dirty="0">
                <a:solidFill>
                  <a:srgbClr val="211D1E"/>
                </a:solidFill>
                <a:effectLst/>
                <a:latin typeface="Arial" panose="020B0604020202020204" pitchFamily="34" charset="0"/>
                <a:cs typeface="Arial" panose="020B0604020202020204" pitchFamily="34" charset="0"/>
              </a:rPr>
              <a:t>0</a:t>
            </a:r>
            <a:endParaRPr lang="en-GB" sz="800" dirty="0">
              <a:solidFill>
                <a:schemeClr val="tx2"/>
              </a:solidFill>
              <a:effectLst/>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D5C7E464-ED56-D52A-4BE7-ED3F033AA67A}"/>
              </a:ext>
            </a:extLst>
          </p:cNvPr>
          <p:cNvSpPr txBox="1"/>
          <p:nvPr/>
        </p:nvSpPr>
        <p:spPr>
          <a:xfrm>
            <a:off x="3941747" y="5817340"/>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a:t>
            </a:r>
          </a:p>
          <a:p>
            <a:pPr algn="ctr"/>
            <a:r>
              <a:rPr lang="en-GB" sz="800" dirty="0">
                <a:solidFill>
                  <a:srgbClr val="211D1E"/>
                </a:solidFill>
                <a:latin typeface="Arial" panose="020B0604020202020204" pitchFamily="34" charset="0"/>
                <a:cs typeface="Arial" panose="020B0604020202020204" pitchFamily="34" charset="0"/>
              </a:rPr>
              <a:t>8</a:t>
            </a:r>
            <a:endParaRPr lang="en-GB" sz="800" dirty="0">
              <a:solidFill>
                <a:schemeClr val="tx2"/>
              </a:solidFill>
              <a:effectLst/>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D337633-664C-47F5-0FEB-06EAA242B65E}"/>
              </a:ext>
            </a:extLst>
          </p:cNvPr>
          <p:cNvSpPr txBox="1"/>
          <p:nvPr/>
        </p:nvSpPr>
        <p:spPr>
          <a:xfrm>
            <a:off x="4446572" y="5817340"/>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tx2"/>
              </a:solidFill>
              <a:effectLst/>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E928EEB-5902-CEFB-CB2D-B285397D77C3}"/>
              </a:ext>
            </a:extLst>
          </p:cNvPr>
          <p:cNvSpPr txBox="1"/>
          <p:nvPr/>
        </p:nvSpPr>
        <p:spPr>
          <a:xfrm>
            <a:off x="4957747" y="5817340"/>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2</a:t>
            </a:r>
            <a:endParaRPr lang="en-GB" sz="800" dirty="0">
              <a:solidFill>
                <a:schemeClr val="tx2"/>
              </a:solidFill>
              <a:effectLst/>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E4705C77-F9FE-59D7-0067-52D0572A5E45}"/>
              </a:ext>
            </a:extLst>
          </p:cNvPr>
          <p:cNvSpPr txBox="1"/>
          <p:nvPr/>
        </p:nvSpPr>
        <p:spPr>
          <a:xfrm>
            <a:off x="5446697" y="5817340"/>
            <a:ext cx="57708" cy="246221"/>
          </a:xfrm>
          <a:prstGeom prst="rect">
            <a:avLst/>
          </a:prstGeom>
          <a:noFill/>
        </p:spPr>
        <p:txBody>
          <a:bodyPr wrap="none" lIns="0" tIns="0" rIns="0" bIns="0" rtlCol="0">
            <a:spAutoFit/>
          </a:bodyPr>
          <a:lstStyle/>
          <a:p>
            <a:pPr algn="ctr"/>
            <a:endParaRPr lang="en-GB" sz="800" dirty="0">
              <a:solidFill>
                <a:srgbClr val="211D1E"/>
              </a:solidFill>
              <a:latin typeface="Arial" panose="020B0604020202020204" pitchFamily="34" charset="0"/>
              <a:cs typeface="Arial" panose="020B0604020202020204" pitchFamily="34" charset="0"/>
            </a:endParaRP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792A80C4-D969-3831-4FC8-375983D6A986}"/>
              </a:ext>
            </a:extLst>
          </p:cNvPr>
          <p:cNvSpPr txBox="1"/>
          <p:nvPr/>
        </p:nvSpPr>
        <p:spPr>
          <a:xfrm>
            <a:off x="5954697" y="5817340"/>
            <a:ext cx="57708" cy="246221"/>
          </a:xfrm>
          <a:prstGeom prst="rect">
            <a:avLst/>
          </a:prstGeom>
          <a:noFill/>
        </p:spPr>
        <p:txBody>
          <a:bodyPr wrap="none" lIns="0" tIns="0" rIns="0" bIns="0" rtlCol="0">
            <a:spAutoFit/>
          </a:bodyPr>
          <a:lstStyle/>
          <a:p>
            <a:pPr algn="ctr"/>
            <a:endParaRPr lang="en-GB" sz="800" dirty="0">
              <a:solidFill>
                <a:srgbClr val="211D1E"/>
              </a:solidFill>
              <a:latin typeface="Arial" panose="020B0604020202020204" pitchFamily="34" charset="0"/>
              <a:cs typeface="Arial" panose="020B0604020202020204" pitchFamily="34" charset="0"/>
            </a:endParaRP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626B7EE0-908C-F1E1-5478-C96FE551213B}"/>
              </a:ext>
            </a:extLst>
          </p:cNvPr>
          <p:cNvSpPr txBox="1"/>
          <p:nvPr/>
        </p:nvSpPr>
        <p:spPr>
          <a:xfrm>
            <a:off x="732062" y="426744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67" name="TextBox 66">
            <a:extLst>
              <a:ext uri="{FF2B5EF4-FFF2-40B4-BE49-F238E27FC236}">
                <a16:creationId xmlns:a16="http://schemas.microsoft.com/office/drawing/2014/main" id="{CEAE4257-34DF-5A4D-65E1-2BE201BCD56C}"/>
              </a:ext>
            </a:extLst>
          </p:cNvPr>
          <p:cNvSpPr txBox="1"/>
          <p:nvPr/>
        </p:nvSpPr>
        <p:spPr>
          <a:xfrm>
            <a:off x="732062" y="391719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68" name="TextBox 67">
            <a:extLst>
              <a:ext uri="{FF2B5EF4-FFF2-40B4-BE49-F238E27FC236}">
                <a16:creationId xmlns:a16="http://schemas.microsoft.com/office/drawing/2014/main" id="{88B0D52D-9197-C39B-1A11-73E48EC00B27}"/>
              </a:ext>
            </a:extLst>
          </p:cNvPr>
          <p:cNvSpPr txBox="1"/>
          <p:nvPr/>
        </p:nvSpPr>
        <p:spPr>
          <a:xfrm>
            <a:off x="732062" y="356832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pic>
        <p:nvPicPr>
          <p:cNvPr id="74" name="Picture 73">
            <a:extLst>
              <a:ext uri="{FF2B5EF4-FFF2-40B4-BE49-F238E27FC236}">
                <a16:creationId xmlns:a16="http://schemas.microsoft.com/office/drawing/2014/main" id="{4ECB0AE4-FFB7-A623-EFBF-69CD549E4CCE}"/>
              </a:ext>
            </a:extLst>
          </p:cNvPr>
          <p:cNvPicPr>
            <a:picLocks noChangeAspect="1"/>
          </p:cNvPicPr>
          <p:nvPr/>
        </p:nvPicPr>
        <p:blipFill>
          <a:blip r:embed="rId3"/>
          <a:srcRect/>
          <a:stretch/>
        </p:blipFill>
        <p:spPr>
          <a:xfrm>
            <a:off x="889000" y="1854570"/>
            <a:ext cx="5207000" cy="3581399"/>
          </a:xfrm>
          <a:prstGeom prst="rect">
            <a:avLst/>
          </a:prstGeom>
        </p:spPr>
      </p:pic>
      <p:sp>
        <p:nvSpPr>
          <p:cNvPr id="33" name="TextBox 32">
            <a:extLst>
              <a:ext uri="{FF2B5EF4-FFF2-40B4-BE49-F238E27FC236}">
                <a16:creationId xmlns:a16="http://schemas.microsoft.com/office/drawing/2014/main" id="{B10B5071-B948-F83A-2CA3-CDBD5E7D88F5}"/>
              </a:ext>
            </a:extLst>
          </p:cNvPr>
          <p:cNvSpPr txBox="1"/>
          <p:nvPr/>
        </p:nvSpPr>
        <p:spPr>
          <a:xfrm>
            <a:off x="661530" y="1869636"/>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35" name="TextBox 34">
            <a:extLst>
              <a:ext uri="{FF2B5EF4-FFF2-40B4-BE49-F238E27FC236}">
                <a16:creationId xmlns:a16="http://schemas.microsoft.com/office/drawing/2014/main" id="{020E52CD-38A3-7746-6061-379C833E4B74}"/>
              </a:ext>
            </a:extLst>
          </p:cNvPr>
          <p:cNvSpPr txBox="1"/>
          <p:nvPr/>
        </p:nvSpPr>
        <p:spPr>
          <a:xfrm>
            <a:off x="732062" y="220648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36" name="TextBox 35">
            <a:extLst>
              <a:ext uri="{FF2B5EF4-FFF2-40B4-BE49-F238E27FC236}">
                <a16:creationId xmlns:a16="http://schemas.microsoft.com/office/drawing/2014/main" id="{487C2823-79A7-1F55-28FD-F3C2D2CF8CEF}"/>
              </a:ext>
            </a:extLst>
          </p:cNvPr>
          <p:cNvSpPr txBox="1"/>
          <p:nvPr/>
        </p:nvSpPr>
        <p:spPr>
          <a:xfrm>
            <a:off x="732062" y="253930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37" name="TextBox 36">
            <a:extLst>
              <a:ext uri="{FF2B5EF4-FFF2-40B4-BE49-F238E27FC236}">
                <a16:creationId xmlns:a16="http://schemas.microsoft.com/office/drawing/2014/main" id="{D5FD0999-D372-331F-1AC6-5D892E5DBF84}"/>
              </a:ext>
            </a:extLst>
          </p:cNvPr>
          <p:cNvSpPr txBox="1"/>
          <p:nvPr/>
        </p:nvSpPr>
        <p:spPr>
          <a:xfrm>
            <a:off x="732062" y="28895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69" name="TextBox 68">
            <a:extLst>
              <a:ext uri="{FF2B5EF4-FFF2-40B4-BE49-F238E27FC236}">
                <a16:creationId xmlns:a16="http://schemas.microsoft.com/office/drawing/2014/main" id="{7BC1416B-9743-2CC5-F6C8-A3E5F729F6F2}"/>
              </a:ext>
            </a:extLst>
          </p:cNvPr>
          <p:cNvSpPr txBox="1"/>
          <p:nvPr/>
        </p:nvSpPr>
        <p:spPr>
          <a:xfrm>
            <a:off x="3078368" y="1909659"/>
            <a:ext cx="2984776" cy="738664"/>
          </a:xfrm>
          <a:prstGeom prst="rect">
            <a:avLst/>
          </a:prstGeom>
          <a:noFill/>
        </p:spPr>
        <p:txBody>
          <a:bodyPr wrap="square" lIns="0" tIns="0" rIns="0" bIns="0" rtlCol="0">
            <a:spAutoFit/>
          </a:bodyPr>
          <a:lstStyle/>
          <a:p>
            <a:r>
              <a:rPr lang="en-US" sz="1200" dirty="0">
                <a:solidFill>
                  <a:srgbClr val="7030A0"/>
                </a:solidFill>
                <a:latin typeface="Arial" panose="020B0604020202020204" pitchFamily="34" charset="0"/>
                <a:cs typeface="Arial" panose="020B0604020202020204" pitchFamily="34" charset="0"/>
              </a:rPr>
              <a:t>PS0: 6.9m (95% CI: 4.0-10.6) (Ref)</a:t>
            </a:r>
          </a:p>
          <a:p>
            <a:r>
              <a:rPr lang="en-US" sz="1200" dirty="0">
                <a:solidFill>
                  <a:schemeClr val="accent1"/>
                </a:solidFill>
                <a:latin typeface="Arial" panose="020B0604020202020204" pitchFamily="34" charset="0"/>
                <a:cs typeface="Arial" panose="020B0604020202020204" pitchFamily="34" charset="0"/>
              </a:rPr>
              <a:t>PS1: 5.3m (95%CI: 4.3-8.6) HR: 1.13</a:t>
            </a:r>
          </a:p>
          <a:p>
            <a:r>
              <a:rPr lang="en-US" sz="1200" dirty="0">
                <a:solidFill>
                  <a:schemeClr val="tx2"/>
                </a:solidFill>
                <a:latin typeface="Arial" panose="020B0604020202020204" pitchFamily="34" charset="0"/>
                <a:cs typeface="Arial" panose="020B0604020202020204" pitchFamily="34" charset="0"/>
              </a:rPr>
              <a:t>PS2: 1.4m (95%CI: 1.1-3.1) HR: 2.77</a:t>
            </a:r>
          </a:p>
          <a:p>
            <a:r>
              <a:rPr lang="en-US" sz="1200" dirty="0">
                <a:latin typeface="Arial" panose="020B0604020202020204" pitchFamily="34" charset="0"/>
                <a:cs typeface="Arial" panose="020B0604020202020204" pitchFamily="34" charset="0"/>
              </a:rPr>
              <a:t>P&lt;0.001</a:t>
            </a:r>
          </a:p>
        </p:txBody>
      </p:sp>
      <p:sp>
        <p:nvSpPr>
          <p:cNvPr id="78" name="TextBox 77">
            <a:extLst>
              <a:ext uri="{FF2B5EF4-FFF2-40B4-BE49-F238E27FC236}">
                <a16:creationId xmlns:a16="http://schemas.microsoft.com/office/drawing/2014/main" id="{61EC887E-F407-1D70-C3FA-4363A48D1746}"/>
              </a:ext>
            </a:extLst>
          </p:cNvPr>
          <p:cNvSpPr txBox="1"/>
          <p:nvPr/>
        </p:nvSpPr>
        <p:spPr>
          <a:xfrm rot="16200000">
            <a:off x="5418123" y="3578364"/>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Percent alive</a:t>
            </a:r>
          </a:p>
        </p:txBody>
      </p:sp>
      <p:sp>
        <p:nvSpPr>
          <p:cNvPr id="79" name="TextBox 78">
            <a:extLst>
              <a:ext uri="{FF2B5EF4-FFF2-40B4-BE49-F238E27FC236}">
                <a16:creationId xmlns:a16="http://schemas.microsoft.com/office/drawing/2014/main" id="{3B8589FC-56A5-7EF4-AFD7-C3B09C2D127F}"/>
              </a:ext>
            </a:extLst>
          </p:cNvPr>
          <p:cNvSpPr txBox="1"/>
          <p:nvPr/>
        </p:nvSpPr>
        <p:spPr>
          <a:xfrm>
            <a:off x="6549387" y="323495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80" name="TextBox 79">
            <a:extLst>
              <a:ext uri="{FF2B5EF4-FFF2-40B4-BE49-F238E27FC236}">
                <a16:creationId xmlns:a16="http://schemas.microsoft.com/office/drawing/2014/main" id="{A37FE00E-4165-34EA-7376-CEC4EF59B000}"/>
              </a:ext>
            </a:extLst>
          </p:cNvPr>
          <p:cNvSpPr txBox="1"/>
          <p:nvPr/>
        </p:nvSpPr>
        <p:spPr>
          <a:xfrm>
            <a:off x="6141391" y="5694229"/>
            <a:ext cx="498533"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Age 70-74</a:t>
            </a:r>
          </a:p>
          <a:p>
            <a:pPr algn="r"/>
            <a:r>
              <a:rPr lang="en-GB" sz="800" b="1" dirty="0">
                <a:solidFill>
                  <a:schemeClr val="tx2"/>
                </a:solidFill>
                <a:latin typeface="Arial" panose="020B0604020202020204" pitchFamily="34" charset="0"/>
                <a:cs typeface="Arial" panose="020B0604020202020204" pitchFamily="34" charset="0"/>
              </a:rPr>
              <a:t>Age 75+</a:t>
            </a:r>
          </a:p>
        </p:txBody>
      </p:sp>
      <p:sp>
        <p:nvSpPr>
          <p:cNvPr id="81" name="TextBox 80">
            <a:extLst>
              <a:ext uri="{FF2B5EF4-FFF2-40B4-BE49-F238E27FC236}">
                <a16:creationId xmlns:a16="http://schemas.microsoft.com/office/drawing/2014/main" id="{02EF8A1F-541F-1E5B-4C91-C67FF9AE0A28}"/>
              </a:ext>
            </a:extLst>
          </p:cNvPr>
          <p:cNvSpPr txBox="1"/>
          <p:nvPr/>
        </p:nvSpPr>
        <p:spPr>
          <a:xfrm>
            <a:off x="8394439" y="5593245"/>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82" name="TextBox 81">
            <a:extLst>
              <a:ext uri="{FF2B5EF4-FFF2-40B4-BE49-F238E27FC236}">
                <a16:creationId xmlns:a16="http://schemas.microsoft.com/office/drawing/2014/main" id="{3848C3CD-C103-4CEE-0671-CCD2DF801965}"/>
              </a:ext>
            </a:extLst>
          </p:cNvPr>
          <p:cNvSpPr txBox="1"/>
          <p:nvPr/>
        </p:nvSpPr>
        <p:spPr>
          <a:xfrm>
            <a:off x="6619919" y="5286462"/>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83" name="TextBox 82">
            <a:extLst>
              <a:ext uri="{FF2B5EF4-FFF2-40B4-BE49-F238E27FC236}">
                <a16:creationId xmlns:a16="http://schemas.microsoft.com/office/drawing/2014/main" id="{6214E2EC-3DAE-705A-147B-913141627B31}"/>
              </a:ext>
            </a:extLst>
          </p:cNvPr>
          <p:cNvSpPr txBox="1"/>
          <p:nvPr/>
        </p:nvSpPr>
        <p:spPr>
          <a:xfrm>
            <a:off x="6549387" y="494566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84" name="TextBox 83">
            <a:extLst>
              <a:ext uri="{FF2B5EF4-FFF2-40B4-BE49-F238E27FC236}">
                <a16:creationId xmlns:a16="http://schemas.microsoft.com/office/drawing/2014/main" id="{D69495A3-BAA0-3E33-54A8-AD7A8B65BD2A}"/>
              </a:ext>
            </a:extLst>
          </p:cNvPr>
          <p:cNvSpPr txBox="1"/>
          <p:nvPr/>
        </p:nvSpPr>
        <p:spPr>
          <a:xfrm>
            <a:off x="6549387" y="460026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85" name="TextBox 84">
            <a:extLst>
              <a:ext uri="{FF2B5EF4-FFF2-40B4-BE49-F238E27FC236}">
                <a16:creationId xmlns:a16="http://schemas.microsoft.com/office/drawing/2014/main" id="{FD13A766-9CB5-0F80-399F-012187ED437A}"/>
              </a:ext>
            </a:extLst>
          </p:cNvPr>
          <p:cNvSpPr txBox="1"/>
          <p:nvPr/>
        </p:nvSpPr>
        <p:spPr>
          <a:xfrm>
            <a:off x="8239317"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86" name="TextBox 85">
            <a:extLst>
              <a:ext uri="{FF2B5EF4-FFF2-40B4-BE49-F238E27FC236}">
                <a16:creationId xmlns:a16="http://schemas.microsoft.com/office/drawing/2014/main" id="{D0333937-6620-CF90-DB9E-524A6A942183}"/>
              </a:ext>
            </a:extLst>
          </p:cNvPr>
          <p:cNvSpPr txBox="1"/>
          <p:nvPr/>
        </p:nvSpPr>
        <p:spPr>
          <a:xfrm>
            <a:off x="7777708"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87" name="TextBox 86">
            <a:extLst>
              <a:ext uri="{FF2B5EF4-FFF2-40B4-BE49-F238E27FC236}">
                <a16:creationId xmlns:a16="http://schemas.microsoft.com/office/drawing/2014/main" id="{C65BC075-2518-A8C7-D56A-E98CA48EF91A}"/>
              </a:ext>
            </a:extLst>
          </p:cNvPr>
          <p:cNvSpPr txBox="1"/>
          <p:nvPr/>
        </p:nvSpPr>
        <p:spPr>
          <a:xfrm>
            <a:off x="7250317"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88" name="TextBox 87">
            <a:extLst>
              <a:ext uri="{FF2B5EF4-FFF2-40B4-BE49-F238E27FC236}">
                <a16:creationId xmlns:a16="http://schemas.microsoft.com/office/drawing/2014/main" id="{D69F6714-F033-2EA5-945B-92D47FBD05B1}"/>
              </a:ext>
            </a:extLst>
          </p:cNvPr>
          <p:cNvSpPr txBox="1"/>
          <p:nvPr/>
        </p:nvSpPr>
        <p:spPr>
          <a:xfrm>
            <a:off x="6764972" y="5460603"/>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89" name="TextBox 88">
            <a:extLst>
              <a:ext uri="{FF2B5EF4-FFF2-40B4-BE49-F238E27FC236}">
                <a16:creationId xmlns:a16="http://schemas.microsoft.com/office/drawing/2014/main" id="{0D027910-64BC-1124-47D9-F66F7525AC45}"/>
              </a:ext>
            </a:extLst>
          </p:cNvPr>
          <p:cNvSpPr txBox="1"/>
          <p:nvPr/>
        </p:nvSpPr>
        <p:spPr>
          <a:xfrm>
            <a:off x="872475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90" name="TextBox 89">
            <a:extLst>
              <a:ext uri="{FF2B5EF4-FFF2-40B4-BE49-F238E27FC236}">
                <a16:creationId xmlns:a16="http://schemas.microsoft.com/office/drawing/2014/main" id="{DD6E934D-4A58-7011-A13C-AA3A8BA4F44A}"/>
              </a:ext>
            </a:extLst>
          </p:cNvPr>
          <p:cNvSpPr txBox="1"/>
          <p:nvPr/>
        </p:nvSpPr>
        <p:spPr>
          <a:xfrm>
            <a:off x="922005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91" name="TextBox 90">
            <a:extLst>
              <a:ext uri="{FF2B5EF4-FFF2-40B4-BE49-F238E27FC236}">
                <a16:creationId xmlns:a16="http://schemas.microsoft.com/office/drawing/2014/main" id="{69DD35EA-BF63-945D-B925-702D2E063210}"/>
              </a:ext>
            </a:extLst>
          </p:cNvPr>
          <p:cNvSpPr txBox="1"/>
          <p:nvPr/>
        </p:nvSpPr>
        <p:spPr>
          <a:xfrm>
            <a:off x="973122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92" name="TextBox 91">
            <a:extLst>
              <a:ext uri="{FF2B5EF4-FFF2-40B4-BE49-F238E27FC236}">
                <a16:creationId xmlns:a16="http://schemas.microsoft.com/office/drawing/2014/main" id="{09D5FD33-94B8-DFEC-597D-8731D931D8E7}"/>
              </a:ext>
            </a:extLst>
          </p:cNvPr>
          <p:cNvSpPr txBox="1"/>
          <p:nvPr/>
        </p:nvSpPr>
        <p:spPr>
          <a:xfrm>
            <a:off x="10223351"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93" name="TextBox 92">
            <a:extLst>
              <a:ext uri="{FF2B5EF4-FFF2-40B4-BE49-F238E27FC236}">
                <a16:creationId xmlns:a16="http://schemas.microsoft.com/office/drawing/2014/main" id="{C8399D0B-842F-3EEB-4EDC-96914352F5C8}"/>
              </a:ext>
            </a:extLst>
          </p:cNvPr>
          <p:cNvSpPr txBox="1"/>
          <p:nvPr/>
        </p:nvSpPr>
        <p:spPr>
          <a:xfrm>
            <a:off x="1073452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94" name="TextBox 93">
            <a:extLst>
              <a:ext uri="{FF2B5EF4-FFF2-40B4-BE49-F238E27FC236}">
                <a16:creationId xmlns:a16="http://schemas.microsoft.com/office/drawing/2014/main" id="{9B885F60-1F28-0B3F-C229-D8CB0451B739}"/>
              </a:ext>
            </a:extLst>
          </p:cNvPr>
          <p:cNvSpPr txBox="1"/>
          <p:nvPr/>
        </p:nvSpPr>
        <p:spPr>
          <a:xfrm>
            <a:off x="1123617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95" name="TextBox 94">
            <a:extLst>
              <a:ext uri="{FF2B5EF4-FFF2-40B4-BE49-F238E27FC236}">
                <a16:creationId xmlns:a16="http://schemas.microsoft.com/office/drawing/2014/main" id="{99BBD944-6CE4-8DA6-37FB-48D67BF405A1}"/>
              </a:ext>
            </a:extLst>
          </p:cNvPr>
          <p:cNvSpPr txBox="1"/>
          <p:nvPr/>
        </p:nvSpPr>
        <p:spPr>
          <a:xfrm>
            <a:off x="11731476" y="5460603"/>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96" name="TextBox 95">
            <a:extLst>
              <a:ext uri="{FF2B5EF4-FFF2-40B4-BE49-F238E27FC236}">
                <a16:creationId xmlns:a16="http://schemas.microsoft.com/office/drawing/2014/main" id="{BD2A5220-1BC2-3891-572D-C30A64A1A6D3}"/>
              </a:ext>
            </a:extLst>
          </p:cNvPr>
          <p:cNvSpPr txBox="1"/>
          <p:nvPr/>
        </p:nvSpPr>
        <p:spPr>
          <a:xfrm>
            <a:off x="6700989" y="5817340"/>
            <a:ext cx="173124"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67</a:t>
            </a:r>
          </a:p>
          <a:p>
            <a:pPr algn="ctr"/>
            <a:r>
              <a:rPr lang="en-GB" sz="800" dirty="0">
                <a:solidFill>
                  <a:srgbClr val="211D1E"/>
                </a:solidFill>
                <a:latin typeface="Arial" panose="020B0604020202020204" pitchFamily="34" charset="0"/>
                <a:cs typeface="Arial" panose="020B0604020202020204" pitchFamily="34" charset="0"/>
              </a:rPr>
              <a:t>109</a:t>
            </a:r>
            <a:endParaRPr lang="en-GB" sz="800" dirty="0">
              <a:solidFill>
                <a:schemeClr val="tx2"/>
              </a:solidFill>
              <a:effectLst/>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DE7C4806-DAAC-6A93-1BBC-D48A887A4344}"/>
              </a:ext>
            </a:extLst>
          </p:cNvPr>
          <p:cNvSpPr txBox="1"/>
          <p:nvPr/>
        </p:nvSpPr>
        <p:spPr>
          <a:xfrm>
            <a:off x="7228318" y="5817340"/>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38</a:t>
            </a:r>
          </a:p>
          <a:p>
            <a:pPr algn="ctr"/>
            <a:r>
              <a:rPr lang="en-GB" sz="800" dirty="0">
                <a:solidFill>
                  <a:srgbClr val="211D1E"/>
                </a:solidFill>
                <a:latin typeface="Arial" panose="020B0604020202020204" pitchFamily="34" charset="0"/>
                <a:cs typeface="Arial" panose="020B0604020202020204" pitchFamily="34" charset="0"/>
              </a:rPr>
              <a:t>65</a:t>
            </a:r>
            <a:endParaRPr lang="en-GB" sz="800" dirty="0">
              <a:solidFill>
                <a:schemeClr val="tx2"/>
              </a:solidFill>
              <a:effectLst/>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A0051F56-D346-30D5-57F9-390BC045D8A4}"/>
              </a:ext>
            </a:extLst>
          </p:cNvPr>
          <p:cNvSpPr txBox="1"/>
          <p:nvPr/>
        </p:nvSpPr>
        <p:spPr>
          <a:xfrm>
            <a:off x="7729968" y="5817340"/>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25</a:t>
            </a:r>
          </a:p>
          <a:p>
            <a:pPr algn="ctr"/>
            <a:r>
              <a:rPr lang="en-GB" sz="800" dirty="0">
                <a:solidFill>
                  <a:srgbClr val="211D1E"/>
                </a:solidFill>
                <a:latin typeface="Arial" panose="020B0604020202020204" pitchFamily="34" charset="0"/>
                <a:cs typeface="Arial" panose="020B0604020202020204" pitchFamily="34" charset="0"/>
              </a:rPr>
              <a:t>42</a:t>
            </a:r>
            <a:endParaRPr lang="en-GB" sz="800" dirty="0">
              <a:solidFill>
                <a:schemeClr val="tx2"/>
              </a:solidFill>
              <a:effectLst/>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0B4D526A-7606-C2E5-A4AE-BFF8368DD4B8}"/>
              </a:ext>
            </a:extLst>
          </p:cNvPr>
          <p:cNvSpPr txBox="1"/>
          <p:nvPr/>
        </p:nvSpPr>
        <p:spPr>
          <a:xfrm>
            <a:off x="8209114" y="5817340"/>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16</a:t>
            </a:r>
          </a:p>
          <a:p>
            <a:pPr algn="ctr"/>
            <a:r>
              <a:rPr lang="en-GB" sz="800" dirty="0">
                <a:solidFill>
                  <a:srgbClr val="211D1E"/>
                </a:solidFill>
                <a:latin typeface="Arial" panose="020B0604020202020204" pitchFamily="34" charset="0"/>
                <a:cs typeface="Arial" panose="020B0604020202020204" pitchFamily="34" charset="0"/>
              </a:rPr>
              <a:t>31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C68B2CAA-0FA1-D815-ECC3-50B0C0265624}"/>
              </a:ext>
            </a:extLst>
          </p:cNvPr>
          <p:cNvSpPr txBox="1"/>
          <p:nvPr/>
        </p:nvSpPr>
        <p:spPr>
          <a:xfrm>
            <a:off x="8730093" y="5817340"/>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7</a:t>
            </a:r>
          </a:p>
          <a:p>
            <a:pPr algn="ctr"/>
            <a:r>
              <a:rPr lang="en-GB" sz="800" dirty="0">
                <a:solidFill>
                  <a:srgbClr val="211D1E"/>
                </a:solidFill>
                <a:latin typeface="Arial" panose="020B0604020202020204" pitchFamily="34" charset="0"/>
                <a:cs typeface="Arial" panose="020B0604020202020204" pitchFamily="34" charset="0"/>
              </a:rPr>
              <a:t>21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D8A98CAA-1B53-C09C-8756-DB23A8E2D51B}"/>
              </a:ext>
            </a:extLst>
          </p:cNvPr>
          <p:cNvSpPr txBox="1"/>
          <p:nvPr/>
        </p:nvSpPr>
        <p:spPr>
          <a:xfrm>
            <a:off x="9238093" y="5817340"/>
            <a:ext cx="115416"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5</a:t>
            </a:r>
          </a:p>
          <a:p>
            <a:pPr algn="ctr"/>
            <a:r>
              <a:rPr lang="en-GB" sz="800" dirty="0">
                <a:solidFill>
                  <a:srgbClr val="211D1E"/>
                </a:solidFill>
                <a:latin typeface="Arial" panose="020B0604020202020204" pitchFamily="34" charset="0"/>
                <a:cs typeface="Arial" panose="020B0604020202020204" pitchFamily="34" charset="0"/>
              </a:rPr>
              <a:t>13</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E97A8D75-E727-44CB-62E6-B89631BD32DC}"/>
              </a:ext>
            </a:extLst>
          </p:cNvPr>
          <p:cNvSpPr txBox="1"/>
          <p:nvPr/>
        </p:nvSpPr>
        <p:spPr>
          <a:xfrm>
            <a:off x="9759072" y="5817340"/>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2</a:t>
            </a:r>
          </a:p>
          <a:p>
            <a:pPr algn="ctr"/>
            <a:r>
              <a:rPr lang="en-GB" sz="800" dirty="0">
                <a:solidFill>
                  <a:srgbClr val="211D1E"/>
                </a:solidFill>
                <a:latin typeface="Arial" panose="020B0604020202020204" pitchFamily="34" charset="0"/>
                <a:cs typeface="Arial" panose="020B0604020202020204" pitchFamily="34" charset="0"/>
              </a:rPr>
              <a:t>9</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4DCB3828-775B-DC06-A750-F759A24370E7}"/>
              </a:ext>
            </a:extLst>
          </p:cNvPr>
          <p:cNvSpPr txBox="1"/>
          <p:nvPr/>
        </p:nvSpPr>
        <p:spPr>
          <a:xfrm>
            <a:off x="10263897" y="5817340"/>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1</a:t>
            </a:r>
          </a:p>
          <a:p>
            <a:pPr algn="ctr"/>
            <a:r>
              <a:rPr lang="en-GB" sz="800" dirty="0">
                <a:solidFill>
                  <a:srgbClr val="211D1E"/>
                </a:solidFill>
                <a:latin typeface="Arial" panose="020B0604020202020204" pitchFamily="34" charset="0"/>
                <a:cs typeface="Arial" panose="020B0604020202020204" pitchFamily="34" charset="0"/>
              </a:rPr>
              <a:t>5</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0235C1D1-0DBB-E588-DF7E-78B4646887C9}"/>
              </a:ext>
            </a:extLst>
          </p:cNvPr>
          <p:cNvSpPr txBox="1"/>
          <p:nvPr/>
        </p:nvSpPr>
        <p:spPr>
          <a:xfrm>
            <a:off x="10775072" y="5817340"/>
            <a:ext cx="57708" cy="246221"/>
          </a:xfrm>
          <a:prstGeom prst="rect">
            <a:avLst/>
          </a:prstGeom>
          <a:noFill/>
        </p:spPr>
        <p:txBody>
          <a:bodyPr wrap="none" lIns="0" tIns="0" rIns="0" bIns="0" rtlCol="0">
            <a:spAutoFit/>
          </a:bodyPr>
          <a:lstStyle/>
          <a:p>
            <a:pPr algn="ctr"/>
            <a:r>
              <a:rPr lang="en-GB" sz="800" dirty="0">
                <a:solidFill>
                  <a:srgbClr val="211D1E"/>
                </a:solidFill>
                <a:effectLst/>
                <a:latin typeface="Arial" panose="020B0604020202020204" pitchFamily="34" charset="0"/>
                <a:cs typeface="Arial" panose="020B0604020202020204" pitchFamily="34" charset="0"/>
              </a:rPr>
              <a:t>0</a:t>
            </a:r>
          </a:p>
          <a:p>
            <a:pPr algn="ctr"/>
            <a:r>
              <a:rPr lang="en-GB" sz="800" dirty="0">
                <a:solidFill>
                  <a:srgbClr val="211D1E"/>
                </a:solidFill>
                <a:latin typeface="Arial" panose="020B0604020202020204" pitchFamily="34" charset="0"/>
                <a:cs typeface="Arial" panose="020B0604020202020204" pitchFamily="34" charset="0"/>
              </a:rPr>
              <a:t>2</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4B4181D2-96F1-7B37-5AD5-9ADC1F41276B}"/>
              </a:ext>
            </a:extLst>
          </p:cNvPr>
          <p:cNvSpPr txBox="1"/>
          <p:nvPr/>
        </p:nvSpPr>
        <p:spPr>
          <a:xfrm>
            <a:off x="11264022" y="5817340"/>
            <a:ext cx="57708" cy="246221"/>
          </a:xfrm>
          <a:prstGeom prst="rect">
            <a:avLst/>
          </a:prstGeom>
          <a:noFill/>
        </p:spPr>
        <p:txBody>
          <a:bodyPr wrap="none" lIns="0" tIns="0" rIns="0" bIns="0" rtlCol="0">
            <a:spAutoFit/>
          </a:bodyPr>
          <a:lstStyle/>
          <a:p>
            <a:pPr algn="ctr"/>
            <a:endParaRPr lang="en-GB" sz="800" dirty="0">
              <a:solidFill>
                <a:srgbClr val="211D1E"/>
              </a:solidFill>
              <a:latin typeface="Arial" panose="020B0604020202020204" pitchFamily="34" charset="0"/>
              <a:cs typeface="Arial" panose="020B0604020202020204" pitchFamily="34" charset="0"/>
            </a:endParaRP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15B0F495-7E18-E214-EE0E-67A30D76F386}"/>
              </a:ext>
            </a:extLst>
          </p:cNvPr>
          <p:cNvSpPr txBox="1"/>
          <p:nvPr/>
        </p:nvSpPr>
        <p:spPr>
          <a:xfrm>
            <a:off x="11772022" y="5817340"/>
            <a:ext cx="57708" cy="246221"/>
          </a:xfrm>
          <a:prstGeom prst="rect">
            <a:avLst/>
          </a:prstGeom>
          <a:noFill/>
        </p:spPr>
        <p:txBody>
          <a:bodyPr wrap="none" lIns="0" tIns="0" rIns="0" bIns="0" rtlCol="0">
            <a:spAutoFit/>
          </a:bodyPr>
          <a:lstStyle/>
          <a:p>
            <a:pPr algn="ctr"/>
            <a:endParaRPr lang="en-GB" sz="800" dirty="0">
              <a:solidFill>
                <a:srgbClr val="211D1E"/>
              </a:solidFill>
              <a:latin typeface="Arial" panose="020B0604020202020204" pitchFamily="34" charset="0"/>
              <a:cs typeface="Arial" panose="020B0604020202020204" pitchFamily="34" charset="0"/>
            </a:endParaRPr>
          </a:p>
          <a:p>
            <a:pPr algn="ctr"/>
            <a:r>
              <a:rPr lang="en-GB" sz="800" dirty="0">
                <a:solidFill>
                  <a:srgbClr val="211D1E"/>
                </a:solidFill>
                <a:latin typeface="Arial" panose="020B0604020202020204" pitchFamily="34" charset="0"/>
                <a:cs typeface="Arial" panose="020B0604020202020204" pitchFamily="34" charset="0"/>
              </a:rPr>
              <a:t>1</a:t>
            </a:r>
            <a:endParaRPr lang="en-GB" sz="800" dirty="0">
              <a:solidFill>
                <a:schemeClr val="tx2"/>
              </a:solidFill>
              <a:effectLst/>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13838AC9-A3E6-1852-200C-8FAC351C9114}"/>
              </a:ext>
            </a:extLst>
          </p:cNvPr>
          <p:cNvSpPr txBox="1"/>
          <p:nvPr/>
        </p:nvSpPr>
        <p:spPr>
          <a:xfrm>
            <a:off x="6549387" y="426744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08" name="TextBox 107">
            <a:extLst>
              <a:ext uri="{FF2B5EF4-FFF2-40B4-BE49-F238E27FC236}">
                <a16:creationId xmlns:a16="http://schemas.microsoft.com/office/drawing/2014/main" id="{EB634410-C66D-2EF6-B7EA-B12A3FFB56CB}"/>
              </a:ext>
            </a:extLst>
          </p:cNvPr>
          <p:cNvSpPr txBox="1"/>
          <p:nvPr/>
        </p:nvSpPr>
        <p:spPr>
          <a:xfrm>
            <a:off x="6549387" y="391719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09" name="TextBox 108">
            <a:extLst>
              <a:ext uri="{FF2B5EF4-FFF2-40B4-BE49-F238E27FC236}">
                <a16:creationId xmlns:a16="http://schemas.microsoft.com/office/drawing/2014/main" id="{72729CB5-2BC9-93E9-A856-EAE23BB575D7}"/>
              </a:ext>
            </a:extLst>
          </p:cNvPr>
          <p:cNvSpPr txBox="1"/>
          <p:nvPr/>
        </p:nvSpPr>
        <p:spPr>
          <a:xfrm>
            <a:off x="6549387" y="356832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11" name="TextBox 110">
            <a:extLst>
              <a:ext uri="{FF2B5EF4-FFF2-40B4-BE49-F238E27FC236}">
                <a16:creationId xmlns:a16="http://schemas.microsoft.com/office/drawing/2014/main" id="{709BA911-9B92-7C9D-2DD7-1ABA8A90232F}"/>
              </a:ext>
            </a:extLst>
          </p:cNvPr>
          <p:cNvSpPr txBox="1"/>
          <p:nvPr/>
        </p:nvSpPr>
        <p:spPr>
          <a:xfrm>
            <a:off x="6478855" y="1869636"/>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112" name="TextBox 111">
            <a:extLst>
              <a:ext uri="{FF2B5EF4-FFF2-40B4-BE49-F238E27FC236}">
                <a16:creationId xmlns:a16="http://schemas.microsoft.com/office/drawing/2014/main" id="{594E5DDA-F765-E73B-DC24-7AD1BAB1D598}"/>
              </a:ext>
            </a:extLst>
          </p:cNvPr>
          <p:cNvSpPr txBox="1"/>
          <p:nvPr/>
        </p:nvSpPr>
        <p:spPr>
          <a:xfrm>
            <a:off x="6549387" y="220648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13" name="TextBox 112">
            <a:extLst>
              <a:ext uri="{FF2B5EF4-FFF2-40B4-BE49-F238E27FC236}">
                <a16:creationId xmlns:a16="http://schemas.microsoft.com/office/drawing/2014/main" id="{56C57B42-2CC9-FEFE-6165-827BDEECA1E8}"/>
              </a:ext>
            </a:extLst>
          </p:cNvPr>
          <p:cNvSpPr txBox="1"/>
          <p:nvPr/>
        </p:nvSpPr>
        <p:spPr>
          <a:xfrm>
            <a:off x="6549387" y="253930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14" name="TextBox 113">
            <a:extLst>
              <a:ext uri="{FF2B5EF4-FFF2-40B4-BE49-F238E27FC236}">
                <a16:creationId xmlns:a16="http://schemas.microsoft.com/office/drawing/2014/main" id="{AB9E9579-3B78-B92C-28AB-D78332A6D829}"/>
              </a:ext>
            </a:extLst>
          </p:cNvPr>
          <p:cNvSpPr txBox="1"/>
          <p:nvPr/>
        </p:nvSpPr>
        <p:spPr>
          <a:xfrm>
            <a:off x="6549387" y="28895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pic>
        <p:nvPicPr>
          <p:cNvPr id="117" name="Picture 116" descr="A graph of a graph&#10;&#10;Description automatically generated with medium confidence">
            <a:extLst>
              <a:ext uri="{FF2B5EF4-FFF2-40B4-BE49-F238E27FC236}">
                <a16:creationId xmlns:a16="http://schemas.microsoft.com/office/drawing/2014/main" id="{C4326140-9D6E-387A-20A5-D007457779C3}"/>
              </a:ext>
            </a:extLst>
          </p:cNvPr>
          <p:cNvPicPr>
            <a:picLocks noChangeAspect="1"/>
          </p:cNvPicPr>
          <p:nvPr/>
        </p:nvPicPr>
        <p:blipFill>
          <a:blip r:embed="rId4"/>
          <a:stretch>
            <a:fillRect/>
          </a:stretch>
        </p:blipFill>
        <p:spPr>
          <a:xfrm>
            <a:off x="6721648" y="1854569"/>
            <a:ext cx="5207000" cy="3581400"/>
          </a:xfrm>
          <a:prstGeom prst="rect">
            <a:avLst/>
          </a:prstGeom>
          <a:solidFill>
            <a:schemeClr val="bg1"/>
          </a:solidFill>
        </p:spPr>
      </p:pic>
      <p:sp>
        <p:nvSpPr>
          <p:cNvPr id="115" name="TextBox 114">
            <a:extLst>
              <a:ext uri="{FF2B5EF4-FFF2-40B4-BE49-F238E27FC236}">
                <a16:creationId xmlns:a16="http://schemas.microsoft.com/office/drawing/2014/main" id="{46C9F7B1-725B-DEF3-ED94-7AA8E62CAB20}"/>
              </a:ext>
            </a:extLst>
          </p:cNvPr>
          <p:cNvSpPr txBox="1"/>
          <p:nvPr/>
        </p:nvSpPr>
        <p:spPr>
          <a:xfrm>
            <a:off x="8074896" y="1909659"/>
            <a:ext cx="2984776" cy="553998"/>
          </a:xfrm>
          <a:prstGeom prst="rect">
            <a:avLst/>
          </a:prstGeom>
          <a:noFill/>
        </p:spPr>
        <p:txBody>
          <a:bodyPr wrap="square" lIns="0" tIns="0" rIns="0" bIns="0" rtlCol="0">
            <a:spAutoFit/>
          </a:bodyPr>
          <a:lstStyle/>
          <a:p>
            <a:r>
              <a:rPr lang="en-US" sz="1200" dirty="0">
                <a:solidFill>
                  <a:srgbClr val="C00000"/>
                </a:solidFill>
                <a:latin typeface="Arial" panose="020B0604020202020204" pitchFamily="34" charset="0"/>
                <a:cs typeface="Arial" panose="020B0604020202020204" pitchFamily="34" charset="0"/>
              </a:rPr>
              <a:t>Age 70-74: 4.4m (95% CI: 2.9-8.9) (Ref)</a:t>
            </a:r>
          </a:p>
          <a:p>
            <a:r>
              <a:rPr lang="en-US" sz="1200" dirty="0">
                <a:solidFill>
                  <a:schemeClr val="tx2"/>
                </a:solidFill>
                <a:latin typeface="Arial" panose="020B0604020202020204" pitchFamily="34" charset="0"/>
                <a:cs typeface="Arial" panose="020B0604020202020204" pitchFamily="34" charset="0"/>
              </a:rPr>
              <a:t>Age ≥75: 5.0m (95%CI: 4.0-8.1) HR: 0.80 </a:t>
            </a:r>
          </a:p>
          <a:p>
            <a:r>
              <a:rPr lang="en-US" sz="1200" dirty="0">
                <a:latin typeface="Arial" panose="020B0604020202020204" pitchFamily="34" charset="0"/>
                <a:cs typeface="Arial" panose="020B0604020202020204" pitchFamily="34" charset="0"/>
              </a:rPr>
              <a:t>P&lt;0.217</a:t>
            </a:r>
          </a:p>
        </p:txBody>
      </p:sp>
    </p:spTree>
    <p:extLst>
      <p:ext uri="{BB962C8B-B14F-4D97-AF65-F5344CB8AC3E}">
        <p14:creationId xmlns:p14="http://schemas.microsoft.com/office/powerpoint/2010/main" val="283176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00172-9ADE-250B-C618-0FC10BF57AF2}"/>
              </a:ext>
            </a:extLst>
          </p:cNvPr>
          <p:cNvSpPr>
            <a:spLocks noGrp="1"/>
          </p:cNvSpPr>
          <p:nvPr>
            <p:ph type="title"/>
          </p:nvPr>
        </p:nvSpPr>
        <p:spPr/>
        <p:txBody>
          <a:bodyPr/>
          <a:lstStyle/>
          <a:p>
            <a:r>
              <a:rPr lang="en-GB" dirty="0"/>
              <a:t>Maintenance therapy</a:t>
            </a:r>
          </a:p>
        </p:txBody>
      </p:sp>
      <p:sp>
        <p:nvSpPr>
          <p:cNvPr id="3" name="Slide Number Placeholder 2">
            <a:extLst>
              <a:ext uri="{FF2B5EF4-FFF2-40B4-BE49-F238E27FC236}">
                <a16:creationId xmlns:a16="http://schemas.microsoft.com/office/drawing/2014/main" id="{786350E6-9F12-D9D9-97A0-ED19A3D52CFF}"/>
              </a:ext>
            </a:extLst>
          </p:cNvPr>
          <p:cNvSpPr>
            <a:spLocks noGrp="1"/>
          </p:cNvSpPr>
          <p:nvPr>
            <p:ph type="sldNum" sz="quarter" idx="4"/>
          </p:nvPr>
        </p:nvSpPr>
        <p:spPr/>
        <p:txBody>
          <a:bodyPr/>
          <a:lstStyle/>
          <a:p>
            <a:fld id="{BE33F7A0-71F0-446B-9DE8-6D75BE64EE0F}" type="slidenum">
              <a:rPr lang="en-US" smtClean="0"/>
              <a:pPr/>
              <a:t>35</a:t>
            </a:fld>
            <a:endParaRPr lang="en-US" dirty="0"/>
          </a:p>
        </p:txBody>
      </p:sp>
    </p:spTree>
    <p:extLst>
      <p:ext uri="{BB962C8B-B14F-4D97-AF65-F5344CB8AC3E}">
        <p14:creationId xmlns:p14="http://schemas.microsoft.com/office/powerpoint/2010/main" val="415869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85D3B69-F99B-457C-08D0-03E309CCE29B}"/>
              </a:ext>
            </a:extLst>
          </p:cNvPr>
          <p:cNvSpPr>
            <a:spLocks noGrp="1"/>
          </p:cNvSpPr>
          <p:nvPr>
            <p:ph sz="quarter" idx="12"/>
          </p:nvPr>
        </p:nvSpPr>
        <p:spPr>
          <a:xfrm>
            <a:off x="620184" y="1425600"/>
            <a:ext cx="10963200" cy="4525200"/>
          </a:xfrm>
        </p:spPr>
        <p:txBody>
          <a:bodyPr/>
          <a:lstStyle/>
          <a:p>
            <a:r>
              <a:rPr lang="en-US" altLang="en-US" dirty="0"/>
              <a:t>Global, </a:t>
            </a:r>
            <a:r>
              <a:rPr lang="en-US" altLang="en-US" dirty="0" err="1"/>
              <a:t>randomised</a:t>
            </a:r>
            <a:r>
              <a:rPr lang="en-US" altLang="en-US" dirty="0"/>
              <a:t>, double-blind phase 3 trial </a:t>
            </a:r>
          </a:p>
          <a:p>
            <a:endParaRPr lang="en-GB" dirty="0"/>
          </a:p>
        </p:txBody>
      </p:sp>
      <p:sp>
        <p:nvSpPr>
          <p:cNvPr id="4" name="Title 3">
            <a:extLst>
              <a:ext uri="{FF2B5EF4-FFF2-40B4-BE49-F238E27FC236}">
                <a16:creationId xmlns:a16="http://schemas.microsoft.com/office/drawing/2014/main" id="{6594A95F-9914-7622-4917-D78874F48DED}"/>
              </a:ext>
            </a:extLst>
          </p:cNvPr>
          <p:cNvSpPr>
            <a:spLocks noGrp="1"/>
          </p:cNvSpPr>
          <p:nvPr>
            <p:ph type="title"/>
          </p:nvPr>
        </p:nvSpPr>
        <p:spPr>
          <a:xfrm>
            <a:off x="619201" y="259200"/>
            <a:ext cx="10963199" cy="864000"/>
          </a:xfrm>
        </p:spPr>
        <p:txBody>
          <a:bodyPr/>
          <a:lstStyle/>
          <a:p>
            <a:r>
              <a:rPr lang="en-GB" dirty="0"/>
              <a:t>POLO: </a:t>
            </a:r>
            <a:r>
              <a:rPr lang="en-GB" dirty="0" err="1"/>
              <a:t>PARP</a:t>
            </a:r>
            <a:r>
              <a:rPr lang="en-GB" cap="none" dirty="0" err="1"/>
              <a:t>i</a:t>
            </a:r>
            <a:r>
              <a:rPr lang="en-GB" dirty="0"/>
              <a:t> as Maintenance therapy for </a:t>
            </a:r>
            <a:r>
              <a:rPr lang="en-GB" i="1" dirty="0" err="1"/>
              <a:t>brca</a:t>
            </a:r>
            <a:r>
              <a:rPr lang="en-GB" cap="none" dirty="0" err="1"/>
              <a:t>m</a:t>
            </a:r>
            <a:r>
              <a:rPr lang="en-GB" cap="none" dirty="0"/>
              <a:t> </a:t>
            </a:r>
            <a:r>
              <a:rPr lang="en-GB" cap="none" dirty="0" err="1"/>
              <a:t>m</a:t>
            </a:r>
            <a:r>
              <a:rPr lang="en-GB" dirty="0" err="1"/>
              <a:t>pdac</a:t>
            </a:r>
            <a:r>
              <a:rPr lang="en-GB" dirty="0"/>
              <a:t> patients post-platinum chemotherapy</a:t>
            </a:r>
          </a:p>
        </p:txBody>
      </p:sp>
      <p:sp>
        <p:nvSpPr>
          <p:cNvPr id="3" name="Slide Number Placeholder 2">
            <a:extLst>
              <a:ext uri="{FF2B5EF4-FFF2-40B4-BE49-F238E27FC236}">
                <a16:creationId xmlns:a16="http://schemas.microsoft.com/office/drawing/2014/main" id="{880FB355-933D-F715-F408-E5A3DAF2311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36</a:t>
            </a:fld>
            <a:endParaRPr lang="en-GB" dirty="0"/>
          </a:p>
        </p:txBody>
      </p:sp>
      <p:sp>
        <p:nvSpPr>
          <p:cNvPr id="6" name="Content Placeholder 5">
            <a:extLst>
              <a:ext uri="{FF2B5EF4-FFF2-40B4-BE49-F238E27FC236}">
                <a16:creationId xmlns:a16="http://schemas.microsoft.com/office/drawing/2014/main" id="{9861DC25-0256-BD2D-3514-B0B82CCE6247}"/>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1L, first-line; BID, twice daily; BRCA,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1/2 gene; </a:t>
            </a:r>
            <a:r>
              <a:rPr lang="en-GB" dirty="0" err="1">
                <a:solidFill>
                  <a:schemeClr val="tx2"/>
                </a:solidFill>
              </a:rPr>
              <a:t>HRQoL</a:t>
            </a:r>
            <a:r>
              <a:rPr lang="en-GB" dirty="0">
                <a:solidFill>
                  <a:schemeClr val="tx2"/>
                </a:solidFill>
              </a:rPr>
              <a:t>, health-related quality of life; ORR, objective response rate; OS, overall survival; PD, progressive disease; PFS(2), (second) progression-free survival; </a:t>
            </a:r>
            <a:r>
              <a:rPr lang="en-GB" dirty="0" err="1">
                <a:solidFill>
                  <a:schemeClr val="tx2"/>
                </a:solidFill>
              </a:rPr>
              <a:t>wks</a:t>
            </a:r>
            <a:r>
              <a:rPr lang="en-GB" dirty="0">
                <a:solidFill>
                  <a:schemeClr val="tx2"/>
                </a:solidFill>
              </a:rPr>
              <a:t>, weeks</a:t>
            </a:r>
          </a:p>
          <a:p>
            <a:r>
              <a:rPr lang="en-GB" dirty="0">
                <a:solidFill>
                  <a:schemeClr val="tx2"/>
                </a:solidFill>
              </a:rPr>
              <a:t>Golan T, et al. N Engl J Med. 2019;381:317-27; Kindler H, et al. J Clin Oncol. 2022;40:3929-39</a:t>
            </a:r>
          </a:p>
        </p:txBody>
      </p:sp>
      <p:sp>
        <p:nvSpPr>
          <p:cNvPr id="7" name="Rectangle 47">
            <a:extLst>
              <a:ext uri="{FF2B5EF4-FFF2-40B4-BE49-F238E27FC236}">
                <a16:creationId xmlns:a16="http://schemas.microsoft.com/office/drawing/2014/main" id="{570AC2A1-8777-ED79-9713-ECA46E6BE10F}"/>
              </a:ext>
            </a:extLst>
          </p:cNvPr>
          <p:cNvSpPr>
            <a:spLocks noChangeArrowheads="1"/>
          </p:cNvSpPr>
          <p:nvPr/>
        </p:nvSpPr>
        <p:spPr bwMode="auto">
          <a:xfrm>
            <a:off x="9012220" y="3008185"/>
            <a:ext cx="2412372" cy="922945"/>
          </a:xfrm>
          <a:prstGeom prst="rect">
            <a:avLst/>
          </a:prstGeom>
          <a:solidFill>
            <a:schemeClr val="bg2"/>
          </a:solidFill>
          <a:ln>
            <a:noFill/>
          </a:ln>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lnSpc>
                <a:spcPct val="100000"/>
              </a:lnSpc>
              <a:spcBef>
                <a:spcPct val="0"/>
              </a:spcBef>
              <a:spcAft>
                <a:spcPct val="0"/>
              </a:spcAft>
              <a:buClrTx/>
              <a:buFontTx/>
              <a:buNone/>
            </a:pPr>
            <a:r>
              <a:rPr lang="en-US" altLang="en-US" sz="1799" b="1" dirty="0">
                <a:solidFill>
                  <a:srgbClr val="000000"/>
                </a:solidFill>
                <a:cs typeface="Arial" panose="020B0604020202020204" pitchFamily="34" charset="0"/>
              </a:rPr>
              <a:t>Continue until PD or unacceptable toxicity</a:t>
            </a:r>
          </a:p>
        </p:txBody>
      </p:sp>
      <p:sp>
        <p:nvSpPr>
          <p:cNvPr id="11" name="Line 52">
            <a:extLst>
              <a:ext uri="{FF2B5EF4-FFF2-40B4-BE49-F238E27FC236}">
                <a16:creationId xmlns:a16="http://schemas.microsoft.com/office/drawing/2014/main" id="{4FC2B5FC-E21E-34D2-93B1-BD1A7537CCF3}"/>
              </a:ext>
            </a:extLst>
          </p:cNvPr>
          <p:cNvSpPr>
            <a:spLocks noChangeShapeType="1"/>
          </p:cNvSpPr>
          <p:nvPr/>
        </p:nvSpPr>
        <p:spPr bwMode="auto">
          <a:xfrm>
            <a:off x="8400256" y="3501008"/>
            <a:ext cx="4793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Line 53">
            <a:extLst>
              <a:ext uri="{FF2B5EF4-FFF2-40B4-BE49-F238E27FC236}">
                <a16:creationId xmlns:a16="http://schemas.microsoft.com/office/drawing/2014/main" id="{74772613-1349-E170-85EA-45D27916B2EB}"/>
              </a:ext>
            </a:extLst>
          </p:cNvPr>
          <p:cNvSpPr>
            <a:spLocks noChangeShapeType="1"/>
          </p:cNvSpPr>
          <p:nvPr/>
        </p:nvSpPr>
        <p:spPr bwMode="auto">
          <a:xfrm>
            <a:off x="3750030" y="3659146"/>
            <a:ext cx="622138" cy="35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Line 54">
            <a:extLst>
              <a:ext uri="{FF2B5EF4-FFF2-40B4-BE49-F238E27FC236}">
                <a16:creationId xmlns:a16="http://schemas.microsoft.com/office/drawing/2014/main" id="{1CADE183-C05D-78E5-4282-E602AAB5EF92}"/>
              </a:ext>
            </a:extLst>
          </p:cNvPr>
          <p:cNvSpPr>
            <a:spLocks noChangeShapeType="1"/>
          </p:cNvSpPr>
          <p:nvPr/>
        </p:nvSpPr>
        <p:spPr bwMode="auto">
          <a:xfrm flipV="1">
            <a:off x="3750030" y="3059229"/>
            <a:ext cx="622138" cy="3475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Text Box 45">
            <a:extLst>
              <a:ext uri="{FF2B5EF4-FFF2-40B4-BE49-F238E27FC236}">
                <a16:creationId xmlns:a16="http://schemas.microsoft.com/office/drawing/2014/main" id="{95227B8D-D59E-9DA0-36E6-9478B4BAB2F4}"/>
              </a:ext>
            </a:extLst>
          </p:cNvPr>
          <p:cNvSpPr txBox="1">
            <a:spLocks noChangeArrowheads="1"/>
          </p:cNvSpPr>
          <p:nvPr/>
        </p:nvSpPr>
        <p:spPr bwMode="auto">
          <a:xfrm>
            <a:off x="511138" y="2379642"/>
            <a:ext cx="3164651" cy="23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spcBef>
                <a:spcPct val="0"/>
              </a:spcBef>
              <a:spcAft>
                <a:spcPct val="0"/>
              </a:spcAft>
              <a:buFont typeface="Wingdings" panose="05000000000000000000" pitchFamily="2" charset="2"/>
              <a:buNone/>
            </a:pPr>
            <a:r>
              <a:rPr lang="en-US" altLang="en-US" sz="1799" dirty="0">
                <a:solidFill>
                  <a:srgbClr val="000000"/>
                </a:solidFill>
                <a:cs typeface="Arial" panose="020B0604020202020204" pitchFamily="34" charset="0"/>
              </a:rPr>
              <a:t>Patients with metastatic pancreatic cancer and deleterious/suspected deleterious germline </a:t>
            </a:r>
            <a:r>
              <a:rPr lang="en-US" altLang="en-US" sz="1799" i="1" dirty="0">
                <a:solidFill>
                  <a:srgbClr val="000000"/>
                </a:solidFill>
                <a:cs typeface="Arial" panose="020B0604020202020204" pitchFamily="34" charset="0"/>
              </a:rPr>
              <a:t>BRCA1/2</a:t>
            </a:r>
            <a:r>
              <a:rPr lang="en-US" altLang="en-US" sz="1799" dirty="0">
                <a:solidFill>
                  <a:srgbClr val="000000"/>
                </a:solidFill>
                <a:cs typeface="Arial" panose="020B0604020202020204" pitchFamily="34" charset="0"/>
              </a:rPr>
              <a:t> mutation, ≥16 wks of first-line platinum-based therapy without progression </a:t>
            </a:r>
            <a:br>
              <a:rPr lang="en-US" altLang="en-US" sz="1799" dirty="0">
                <a:solidFill>
                  <a:srgbClr val="000000"/>
                </a:solidFill>
                <a:cs typeface="Arial" panose="020B0604020202020204" pitchFamily="34" charset="0"/>
              </a:rPr>
            </a:br>
            <a:r>
              <a:rPr lang="en-US" altLang="en-US" sz="1799" dirty="0">
                <a:solidFill>
                  <a:srgbClr val="000000"/>
                </a:solidFill>
                <a:cs typeface="Arial" panose="020B0604020202020204" pitchFamily="34" charset="0"/>
              </a:rPr>
              <a:t>(4-8 wks from last dose)</a:t>
            </a:r>
          </a:p>
          <a:p>
            <a:pPr algn="ctr" defTabSz="914400" eaLnBrk="0" fontAlgn="base" hangingPunct="0">
              <a:spcBef>
                <a:spcPct val="0"/>
              </a:spcBef>
              <a:spcAft>
                <a:spcPct val="0"/>
              </a:spcAft>
              <a:buFont typeface="Wingdings" panose="05000000000000000000" pitchFamily="2" charset="2"/>
              <a:buNone/>
            </a:pPr>
            <a:r>
              <a:rPr lang="en-GB" altLang="en-US" sz="1799" dirty="0">
                <a:solidFill>
                  <a:srgbClr val="000000"/>
                </a:solidFill>
                <a:cs typeface="Arial" panose="020B0604020202020204" pitchFamily="34" charset="0"/>
              </a:rPr>
              <a:t>(N=154)</a:t>
            </a:r>
            <a:endParaRPr lang="en-US" altLang="en-US" sz="1799" dirty="0">
              <a:solidFill>
                <a:srgbClr val="000000"/>
              </a:solidFill>
              <a:cs typeface="Arial" panose="020B0604020202020204" pitchFamily="34" charset="0"/>
            </a:endParaRPr>
          </a:p>
        </p:txBody>
      </p:sp>
      <p:sp>
        <p:nvSpPr>
          <p:cNvPr id="16" name="TextBox 15">
            <a:extLst>
              <a:ext uri="{FF2B5EF4-FFF2-40B4-BE49-F238E27FC236}">
                <a16:creationId xmlns:a16="http://schemas.microsoft.com/office/drawing/2014/main" id="{10F397F1-55C8-B773-9AE7-804972CC053E}"/>
              </a:ext>
            </a:extLst>
          </p:cNvPr>
          <p:cNvSpPr txBox="1"/>
          <p:nvPr/>
        </p:nvSpPr>
        <p:spPr>
          <a:xfrm>
            <a:off x="4393431" y="4515739"/>
            <a:ext cx="7031161" cy="1323439"/>
          </a:xfrm>
          <a:prstGeom prst="rect">
            <a:avLst/>
          </a:prstGeom>
          <a:noFill/>
        </p:spPr>
        <p:txBody>
          <a:bodyPr wrap="square" rtlCol="0">
            <a:spAutoFit/>
          </a:bodyPr>
          <a:lstStyle/>
          <a:p>
            <a:pPr marL="285750" indent="-285750">
              <a:buClr>
                <a:schemeClr val="accent1"/>
              </a:buClr>
              <a:buFont typeface="Arial" panose="020B0604020202020204" pitchFamily="34" charset="0"/>
              <a:buChar char="•"/>
              <a:defRPr/>
            </a:pPr>
            <a:r>
              <a:rPr lang="en-US" altLang="en-US" sz="1600" b="1" kern="0" dirty="0">
                <a:solidFill>
                  <a:schemeClr val="tx2"/>
                </a:solidFill>
                <a:latin typeface="Arial" panose="020B0604020202020204" pitchFamily="34" charset="0"/>
                <a:cs typeface="Arial" panose="020B0604020202020204" pitchFamily="34" charset="0"/>
              </a:rPr>
              <a:t>Primary endpoint: </a:t>
            </a:r>
            <a:r>
              <a:rPr lang="en-US" altLang="en-US" sz="1600" b="0" kern="0" dirty="0">
                <a:solidFill>
                  <a:schemeClr val="tx2"/>
                </a:solidFill>
                <a:latin typeface="Arial" panose="020B0604020202020204" pitchFamily="34" charset="0"/>
                <a:cs typeface="Arial" panose="020B0604020202020204" pitchFamily="34" charset="0"/>
              </a:rPr>
              <a:t>PFS by blinded independent central review </a:t>
            </a:r>
          </a:p>
          <a:p>
            <a:pPr>
              <a:buClr>
                <a:schemeClr val="accent1"/>
              </a:buClr>
              <a:defRPr/>
            </a:pPr>
            <a:endParaRPr lang="en-US" altLang="en-US" sz="1600" b="0" kern="0" dirty="0">
              <a:solidFill>
                <a:schemeClr val="tx2"/>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defRPr/>
            </a:pPr>
            <a:r>
              <a:rPr lang="en-US" altLang="en-US" sz="1600" b="1" kern="0" dirty="0">
                <a:solidFill>
                  <a:schemeClr val="tx2"/>
                </a:solidFill>
                <a:latin typeface="Arial" panose="020B0604020202020204" pitchFamily="34" charset="0"/>
                <a:cs typeface="Arial" panose="020B0604020202020204" pitchFamily="34" charset="0"/>
              </a:rPr>
              <a:t>Key secondary endpoints: </a:t>
            </a:r>
            <a:r>
              <a:rPr lang="en-US" altLang="en-US" sz="1600" b="0" kern="0" dirty="0">
                <a:solidFill>
                  <a:schemeClr val="tx2"/>
                </a:solidFill>
                <a:latin typeface="Arial" panose="020B0604020202020204" pitchFamily="34" charset="0"/>
                <a:cs typeface="Arial" panose="020B0604020202020204" pitchFamily="34" charset="0"/>
              </a:rPr>
              <a:t>safety/tolerability, PFS2, </a:t>
            </a:r>
            <a:br>
              <a:rPr lang="en-US" altLang="en-US" sz="1600" b="0" kern="0" dirty="0">
                <a:solidFill>
                  <a:schemeClr val="tx2"/>
                </a:solidFill>
                <a:latin typeface="Arial" panose="020B0604020202020204" pitchFamily="34" charset="0"/>
                <a:cs typeface="Arial" panose="020B0604020202020204" pitchFamily="34" charset="0"/>
              </a:rPr>
            </a:br>
            <a:r>
              <a:rPr lang="en-US" altLang="en-US" sz="1600" b="0" kern="0" dirty="0">
                <a:solidFill>
                  <a:schemeClr val="tx2"/>
                </a:solidFill>
                <a:latin typeface="Arial" panose="020B0604020202020204" pitchFamily="34" charset="0"/>
                <a:cs typeface="Arial" panose="020B0604020202020204" pitchFamily="34" charset="0"/>
              </a:rPr>
              <a:t>ORR, OS, </a:t>
            </a:r>
            <a:r>
              <a:rPr lang="en-US" altLang="en-US" sz="1600" b="0" kern="0" dirty="0" err="1">
                <a:solidFill>
                  <a:schemeClr val="tx2"/>
                </a:solidFill>
                <a:latin typeface="Arial" panose="020B0604020202020204" pitchFamily="34" charset="0"/>
                <a:cs typeface="Arial" panose="020B0604020202020204" pitchFamily="34" charset="0"/>
              </a:rPr>
              <a:t>HRQoL</a:t>
            </a:r>
            <a:endParaRPr lang="en-US" altLang="en-US" sz="1600" b="0" kern="0" dirty="0">
              <a:solidFill>
                <a:schemeClr val="tx2"/>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9" name="Rounded Rectangle 18">
            <a:extLst>
              <a:ext uri="{FF2B5EF4-FFF2-40B4-BE49-F238E27FC236}">
                <a16:creationId xmlns:a16="http://schemas.microsoft.com/office/drawing/2014/main" id="{D44AE5F9-B9F1-7E87-BD89-5BC216924AEC}"/>
              </a:ext>
            </a:extLst>
          </p:cNvPr>
          <p:cNvSpPr/>
          <p:nvPr/>
        </p:nvSpPr>
        <p:spPr>
          <a:xfrm>
            <a:off x="4507493" y="2682044"/>
            <a:ext cx="3768908" cy="7279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Olaparib </a:t>
            </a:r>
            <a:r>
              <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300 mg BID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(n=92)</a:t>
            </a:r>
          </a:p>
        </p:txBody>
      </p:sp>
      <p:sp>
        <p:nvSpPr>
          <p:cNvPr id="20" name="Rounded Rectangle 19">
            <a:extLst>
              <a:ext uri="{FF2B5EF4-FFF2-40B4-BE49-F238E27FC236}">
                <a16:creationId xmlns:a16="http://schemas.microsoft.com/office/drawing/2014/main" id="{F6A5FAD9-1D03-764B-96A2-DCB58466E162}"/>
              </a:ext>
            </a:extLst>
          </p:cNvPr>
          <p:cNvSpPr/>
          <p:nvPr/>
        </p:nvSpPr>
        <p:spPr>
          <a:xfrm>
            <a:off x="4507493" y="3651211"/>
            <a:ext cx="3768908" cy="727932"/>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Placebo</a:t>
            </a:r>
            <a:endPar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(n=62)</a:t>
            </a:r>
          </a:p>
        </p:txBody>
      </p:sp>
    </p:spTree>
    <p:extLst>
      <p:ext uri="{BB962C8B-B14F-4D97-AF65-F5344CB8AC3E}">
        <p14:creationId xmlns:p14="http://schemas.microsoft.com/office/powerpoint/2010/main" val="391726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a:extLst>
              <a:ext uri="{FF2B5EF4-FFF2-40B4-BE49-F238E27FC236}">
                <a16:creationId xmlns:a16="http://schemas.microsoft.com/office/drawing/2014/main" id="{C7BBD513-A83F-A343-0150-DC7E4562DAB5}"/>
              </a:ext>
            </a:extLst>
          </p:cNvPr>
          <p:cNvSpPr>
            <a:spLocks noGrp="1"/>
          </p:cNvSpPr>
          <p:nvPr>
            <p:ph type="body" idx="1"/>
          </p:nvPr>
        </p:nvSpPr>
        <p:spPr>
          <a:xfrm>
            <a:off x="609600" y="1395392"/>
            <a:ext cx="4157549" cy="521440"/>
          </a:xfrm>
        </p:spPr>
        <p:txBody>
          <a:bodyPr>
            <a:normAutofit/>
          </a:bodyPr>
          <a:lstStyle/>
          <a:p>
            <a:r>
              <a:rPr lang="en-US" sz="1800" dirty="0"/>
              <a:t>Progression-free survival</a:t>
            </a:r>
            <a:r>
              <a:rPr lang="en-US" sz="1800" baseline="30000" dirty="0"/>
              <a:t>1</a:t>
            </a:r>
          </a:p>
        </p:txBody>
      </p:sp>
      <p:sp>
        <p:nvSpPr>
          <p:cNvPr id="5" name="Title 4">
            <a:extLst>
              <a:ext uri="{FF2B5EF4-FFF2-40B4-BE49-F238E27FC236}">
                <a16:creationId xmlns:a16="http://schemas.microsoft.com/office/drawing/2014/main" id="{363832B3-8776-D57D-449E-8FF20EA360CC}"/>
              </a:ext>
            </a:extLst>
          </p:cNvPr>
          <p:cNvSpPr>
            <a:spLocks noGrp="1"/>
          </p:cNvSpPr>
          <p:nvPr>
            <p:ph type="title"/>
          </p:nvPr>
        </p:nvSpPr>
        <p:spPr/>
        <p:txBody>
          <a:bodyPr>
            <a:normAutofit/>
          </a:bodyPr>
          <a:lstStyle/>
          <a:p>
            <a:r>
              <a:rPr lang="en-GB" dirty="0"/>
              <a:t>POLO: </a:t>
            </a:r>
            <a:r>
              <a:rPr lang="en-GB" dirty="0" err="1"/>
              <a:t>pfs</a:t>
            </a:r>
            <a:r>
              <a:rPr lang="en-GB" dirty="0"/>
              <a:t> LONGER WITH MAINTENANCE OLAPARIB THAN PLACEBO</a:t>
            </a:r>
          </a:p>
        </p:txBody>
      </p:sp>
      <p:sp>
        <p:nvSpPr>
          <p:cNvPr id="115" name="Content Placeholder 114">
            <a:extLst>
              <a:ext uri="{FF2B5EF4-FFF2-40B4-BE49-F238E27FC236}">
                <a16:creationId xmlns:a16="http://schemas.microsoft.com/office/drawing/2014/main" id="{93B9CEBF-1242-2809-8513-A280700CF6B2}"/>
              </a:ext>
            </a:extLst>
          </p:cNvPr>
          <p:cNvSpPr>
            <a:spLocks noGrp="1"/>
          </p:cNvSpPr>
          <p:nvPr>
            <p:ph sz="quarter" idx="15"/>
          </p:nvPr>
        </p:nvSpPr>
        <p:spPr/>
        <p:txBody>
          <a:bodyPr anchor="b" anchorCtr="0"/>
          <a:lstStyle/>
          <a:p>
            <a:r>
              <a:rPr lang="en-GB" dirty="0">
                <a:solidFill>
                  <a:schemeClr val="tx2"/>
                </a:solidFill>
              </a:rPr>
              <a:t>CI, confidence interval; BRCA,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gene mutation; DCO, data cut-off; HR, hazard ratio; </a:t>
            </a:r>
            <a:r>
              <a:rPr lang="en-GB" dirty="0" err="1">
                <a:solidFill>
                  <a:schemeClr val="tx2"/>
                </a:solidFill>
              </a:rPr>
              <a:t>mo</a:t>
            </a:r>
            <a:r>
              <a:rPr lang="en-GB" dirty="0">
                <a:solidFill>
                  <a:schemeClr val="tx2"/>
                </a:solidFill>
              </a:rPr>
              <a:t>, months; </a:t>
            </a:r>
            <a:r>
              <a:rPr lang="en-GB" dirty="0" err="1">
                <a:solidFill>
                  <a:schemeClr val="tx2"/>
                </a:solidFill>
              </a:rPr>
              <a:t>mPDAC</a:t>
            </a:r>
            <a:r>
              <a:rPr lang="en-GB" dirty="0">
                <a:solidFill>
                  <a:schemeClr val="tx2"/>
                </a:solidFill>
              </a:rPr>
              <a:t>, metastatic pancreatic ductal adenocarcinoma; OS, overall survival; </a:t>
            </a:r>
            <a:r>
              <a:rPr lang="en-GB" sz="1200" dirty="0" err="1">
                <a:solidFill>
                  <a:schemeClr val="tx2"/>
                </a:solidFill>
              </a:rPr>
              <a:t>PARPi</a:t>
            </a:r>
            <a:r>
              <a:rPr lang="en-GB" sz="1200" dirty="0">
                <a:solidFill>
                  <a:schemeClr val="tx2"/>
                </a:solidFill>
              </a:rPr>
              <a:t>, poly(ADP-ribose) polymerase inhibitor</a:t>
            </a:r>
            <a:r>
              <a:rPr lang="en-GB" dirty="0">
                <a:solidFill>
                  <a:schemeClr val="tx2"/>
                </a:solidFill>
              </a:rPr>
              <a:t>; PFS, progression-free survival</a:t>
            </a:r>
          </a:p>
          <a:p>
            <a:r>
              <a:rPr lang="en-GB" dirty="0">
                <a:solidFill>
                  <a:schemeClr val="tx2"/>
                </a:solidFill>
              </a:rPr>
              <a:t>1. Golan T, et al. N Engl J Med. 2019;381:317-27; 2. Kindler H, et al. J Clin Oncol. 2022;40:3929-39</a:t>
            </a:r>
          </a:p>
        </p:txBody>
      </p:sp>
      <p:sp>
        <p:nvSpPr>
          <p:cNvPr id="4" name="Slide Number Placeholder 3">
            <a:extLst>
              <a:ext uri="{FF2B5EF4-FFF2-40B4-BE49-F238E27FC236}">
                <a16:creationId xmlns:a16="http://schemas.microsoft.com/office/drawing/2014/main" id="{FBC081A0-CCD5-F61A-7052-DF697EE3432C}"/>
              </a:ext>
            </a:extLst>
          </p:cNvPr>
          <p:cNvSpPr>
            <a:spLocks noGrp="1"/>
          </p:cNvSpPr>
          <p:nvPr>
            <p:ph type="sldNum" sz="quarter" idx="4"/>
          </p:nvPr>
        </p:nvSpPr>
        <p:spPr/>
        <p:txBody>
          <a:bodyPr/>
          <a:lstStyle/>
          <a:p>
            <a:fld id="{DF991027-FBF9-164C-8811-C602B5B4988C}" type="slidenum">
              <a:rPr lang="en-US" smtClean="0"/>
              <a:t>37</a:t>
            </a:fld>
            <a:endParaRPr lang="en-US"/>
          </a:p>
        </p:txBody>
      </p:sp>
      <p:sp>
        <p:nvSpPr>
          <p:cNvPr id="6" name="TextBox 5">
            <a:extLst>
              <a:ext uri="{FF2B5EF4-FFF2-40B4-BE49-F238E27FC236}">
                <a16:creationId xmlns:a16="http://schemas.microsoft.com/office/drawing/2014/main" id="{68F61285-2AD6-CBF4-74CD-FB25DEA7C69B}"/>
              </a:ext>
            </a:extLst>
          </p:cNvPr>
          <p:cNvSpPr txBox="1"/>
          <p:nvPr/>
        </p:nvSpPr>
        <p:spPr>
          <a:xfrm rot="16200000">
            <a:off x="-1052651" y="3473199"/>
            <a:ext cx="306156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PFS (probability)</a:t>
            </a:r>
          </a:p>
        </p:txBody>
      </p:sp>
      <p:sp>
        <p:nvSpPr>
          <p:cNvPr id="9" name="TextBox 8">
            <a:extLst>
              <a:ext uri="{FF2B5EF4-FFF2-40B4-BE49-F238E27FC236}">
                <a16:creationId xmlns:a16="http://schemas.microsoft.com/office/drawing/2014/main" id="{ACB9756A-F192-28BD-F481-4E111D9FFFD4}"/>
              </a:ext>
            </a:extLst>
          </p:cNvPr>
          <p:cNvSpPr txBox="1"/>
          <p:nvPr/>
        </p:nvSpPr>
        <p:spPr>
          <a:xfrm>
            <a:off x="290839" y="5426965"/>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Olaparib</a:t>
            </a:r>
          </a:p>
          <a:p>
            <a:pPr algn="r"/>
            <a:r>
              <a:rPr lang="en-GB" sz="800" b="1" dirty="0">
                <a:solidFill>
                  <a:schemeClr val="accent6"/>
                </a:solidFill>
                <a:latin typeface="Arial" panose="020B0604020202020204" pitchFamily="34" charset="0"/>
                <a:cs typeface="Arial" panose="020B0604020202020204" pitchFamily="34" charset="0"/>
              </a:rPr>
              <a:t>Placebo</a:t>
            </a:r>
          </a:p>
        </p:txBody>
      </p:sp>
      <p:sp>
        <p:nvSpPr>
          <p:cNvPr id="13" name="TextBox 12">
            <a:extLst>
              <a:ext uri="{FF2B5EF4-FFF2-40B4-BE49-F238E27FC236}">
                <a16:creationId xmlns:a16="http://schemas.microsoft.com/office/drawing/2014/main" id="{1EC2468C-52A5-0627-4FE8-3701CD31268A}"/>
              </a:ext>
            </a:extLst>
          </p:cNvPr>
          <p:cNvSpPr txBox="1"/>
          <p:nvPr/>
        </p:nvSpPr>
        <p:spPr>
          <a:xfrm>
            <a:off x="1717513" y="5317026"/>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since random assignment (months)</a:t>
            </a:r>
          </a:p>
        </p:txBody>
      </p:sp>
      <p:sp>
        <p:nvSpPr>
          <p:cNvPr id="43" name="TextBox 42">
            <a:extLst>
              <a:ext uri="{FF2B5EF4-FFF2-40B4-BE49-F238E27FC236}">
                <a16:creationId xmlns:a16="http://schemas.microsoft.com/office/drawing/2014/main" id="{AB5ED2B7-AF42-2FAE-35AA-D422219BCDA1}"/>
              </a:ext>
            </a:extLst>
          </p:cNvPr>
          <p:cNvSpPr txBox="1"/>
          <p:nvPr/>
        </p:nvSpPr>
        <p:spPr>
          <a:xfrm>
            <a:off x="648132" y="201321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pic>
        <p:nvPicPr>
          <p:cNvPr id="49" name="Picture 48" descr="A graph of a line&#10;&#10;Description automatically generated with medium confidence">
            <a:extLst>
              <a:ext uri="{FF2B5EF4-FFF2-40B4-BE49-F238E27FC236}">
                <a16:creationId xmlns:a16="http://schemas.microsoft.com/office/drawing/2014/main" id="{E803A1C0-8FE0-0E2D-4D82-F8119616330F}"/>
              </a:ext>
            </a:extLst>
          </p:cNvPr>
          <p:cNvPicPr>
            <a:picLocks noChangeAspect="1"/>
          </p:cNvPicPr>
          <p:nvPr/>
        </p:nvPicPr>
        <p:blipFill>
          <a:blip r:embed="rId2"/>
          <a:stretch>
            <a:fillRect/>
          </a:stretch>
        </p:blipFill>
        <p:spPr>
          <a:xfrm>
            <a:off x="863312" y="2070504"/>
            <a:ext cx="5082668" cy="3061560"/>
          </a:xfrm>
          <a:prstGeom prst="rect">
            <a:avLst/>
          </a:prstGeom>
        </p:spPr>
      </p:pic>
      <p:sp>
        <p:nvSpPr>
          <p:cNvPr id="50" name="TextBox 49">
            <a:extLst>
              <a:ext uri="{FF2B5EF4-FFF2-40B4-BE49-F238E27FC236}">
                <a16:creationId xmlns:a16="http://schemas.microsoft.com/office/drawing/2014/main" id="{F6D29008-1471-472B-69DE-EB0012BF879F}"/>
              </a:ext>
            </a:extLst>
          </p:cNvPr>
          <p:cNvSpPr txBox="1"/>
          <p:nvPr/>
        </p:nvSpPr>
        <p:spPr>
          <a:xfrm>
            <a:off x="648132" y="23148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51" name="TextBox 50">
            <a:extLst>
              <a:ext uri="{FF2B5EF4-FFF2-40B4-BE49-F238E27FC236}">
                <a16:creationId xmlns:a16="http://schemas.microsoft.com/office/drawing/2014/main" id="{C56B33E8-C291-50A5-AAB7-D72FC9FA6A77}"/>
              </a:ext>
            </a:extLst>
          </p:cNvPr>
          <p:cNvSpPr txBox="1"/>
          <p:nvPr/>
        </p:nvSpPr>
        <p:spPr>
          <a:xfrm>
            <a:off x="648132" y="26196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52" name="TextBox 51">
            <a:extLst>
              <a:ext uri="{FF2B5EF4-FFF2-40B4-BE49-F238E27FC236}">
                <a16:creationId xmlns:a16="http://schemas.microsoft.com/office/drawing/2014/main" id="{213F3BFD-208A-6D40-086B-206C10CFC915}"/>
              </a:ext>
            </a:extLst>
          </p:cNvPr>
          <p:cNvSpPr txBox="1"/>
          <p:nvPr/>
        </p:nvSpPr>
        <p:spPr>
          <a:xfrm>
            <a:off x="648132" y="29117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53" name="TextBox 52">
            <a:extLst>
              <a:ext uri="{FF2B5EF4-FFF2-40B4-BE49-F238E27FC236}">
                <a16:creationId xmlns:a16="http://schemas.microsoft.com/office/drawing/2014/main" id="{21C55F9D-82DB-ACAB-B148-8894FA4FDB5F}"/>
              </a:ext>
            </a:extLst>
          </p:cNvPr>
          <p:cNvSpPr txBox="1"/>
          <p:nvPr/>
        </p:nvSpPr>
        <p:spPr>
          <a:xfrm>
            <a:off x="648132" y="321336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54" name="TextBox 53">
            <a:extLst>
              <a:ext uri="{FF2B5EF4-FFF2-40B4-BE49-F238E27FC236}">
                <a16:creationId xmlns:a16="http://schemas.microsoft.com/office/drawing/2014/main" id="{87EE2CAE-23E3-4188-64D2-68A079C1C040}"/>
              </a:ext>
            </a:extLst>
          </p:cNvPr>
          <p:cNvSpPr txBox="1"/>
          <p:nvPr/>
        </p:nvSpPr>
        <p:spPr>
          <a:xfrm>
            <a:off x="648132" y="350546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55" name="TextBox 54">
            <a:extLst>
              <a:ext uri="{FF2B5EF4-FFF2-40B4-BE49-F238E27FC236}">
                <a16:creationId xmlns:a16="http://schemas.microsoft.com/office/drawing/2014/main" id="{8E7D34C3-965F-9853-FDF3-84A11948F2FC}"/>
              </a:ext>
            </a:extLst>
          </p:cNvPr>
          <p:cNvSpPr txBox="1"/>
          <p:nvPr/>
        </p:nvSpPr>
        <p:spPr>
          <a:xfrm>
            <a:off x="648132" y="380391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56" name="TextBox 55">
            <a:extLst>
              <a:ext uri="{FF2B5EF4-FFF2-40B4-BE49-F238E27FC236}">
                <a16:creationId xmlns:a16="http://schemas.microsoft.com/office/drawing/2014/main" id="{36133434-C875-933D-B725-6F1FD9EF1025}"/>
              </a:ext>
            </a:extLst>
          </p:cNvPr>
          <p:cNvSpPr txBox="1"/>
          <p:nvPr/>
        </p:nvSpPr>
        <p:spPr>
          <a:xfrm>
            <a:off x="648132" y="41055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57" name="TextBox 56">
            <a:extLst>
              <a:ext uri="{FF2B5EF4-FFF2-40B4-BE49-F238E27FC236}">
                <a16:creationId xmlns:a16="http://schemas.microsoft.com/office/drawing/2014/main" id="{8B23D161-E70E-93E0-39B0-9F3689567ACE}"/>
              </a:ext>
            </a:extLst>
          </p:cNvPr>
          <p:cNvSpPr txBox="1"/>
          <p:nvPr/>
        </p:nvSpPr>
        <p:spPr>
          <a:xfrm>
            <a:off x="648132" y="43976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58" name="TextBox 57">
            <a:extLst>
              <a:ext uri="{FF2B5EF4-FFF2-40B4-BE49-F238E27FC236}">
                <a16:creationId xmlns:a16="http://schemas.microsoft.com/office/drawing/2014/main" id="{3751ECAD-6D9D-CC51-5176-A74E99FD9DE2}"/>
              </a:ext>
            </a:extLst>
          </p:cNvPr>
          <p:cNvSpPr txBox="1"/>
          <p:nvPr/>
        </p:nvSpPr>
        <p:spPr>
          <a:xfrm>
            <a:off x="648132" y="470243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59" name="TextBox 58">
            <a:extLst>
              <a:ext uri="{FF2B5EF4-FFF2-40B4-BE49-F238E27FC236}">
                <a16:creationId xmlns:a16="http://schemas.microsoft.com/office/drawing/2014/main" id="{99DF7C2B-89C3-835B-0719-A8B7C4CB3D11}"/>
              </a:ext>
            </a:extLst>
          </p:cNvPr>
          <p:cNvSpPr txBox="1"/>
          <p:nvPr/>
        </p:nvSpPr>
        <p:spPr>
          <a:xfrm>
            <a:off x="648132" y="500088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60" name="TextBox 59">
            <a:extLst>
              <a:ext uri="{FF2B5EF4-FFF2-40B4-BE49-F238E27FC236}">
                <a16:creationId xmlns:a16="http://schemas.microsoft.com/office/drawing/2014/main" id="{24B2058D-D589-1DD0-3264-5C46269CEE6F}"/>
              </a:ext>
            </a:extLst>
          </p:cNvPr>
          <p:cNvSpPr txBox="1"/>
          <p:nvPr/>
        </p:nvSpPr>
        <p:spPr>
          <a:xfrm>
            <a:off x="907406"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62" name="TextBox 61">
            <a:extLst>
              <a:ext uri="{FF2B5EF4-FFF2-40B4-BE49-F238E27FC236}">
                <a16:creationId xmlns:a16="http://schemas.microsoft.com/office/drawing/2014/main" id="{B82BD72B-3C57-831B-F87F-39A4948C2B49}"/>
              </a:ext>
            </a:extLst>
          </p:cNvPr>
          <p:cNvSpPr txBox="1"/>
          <p:nvPr/>
        </p:nvSpPr>
        <p:spPr>
          <a:xfrm>
            <a:off x="587276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63" name="TextBox 62">
            <a:extLst>
              <a:ext uri="{FF2B5EF4-FFF2-40B4-BE49-F238E27FC236}">
                <a16:creationId xmlns:a16="http://schemas.microsoft.com/office/drawing/2014/main" id="{8E9C2D2D-FCD9-5C5D-41C8-6A74BD99434E}"/>
              </a:ext>
            </a:extLst>
          </p:cNvPr>
          <p:cNvSpPr txBox="1"/>
          <p:nvPr/>
        </p:nvSpPr>
        <p:spPr>
          <a:xfrm>
            <a:off x="567193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64" name="TextBox 63">
            <a:extLst>
              <a:ext uri="{FF2B5EF4-FFF2-40B4-BE49-F238E27FC236}">
                <a16:creationId xmlns:a16="http://schemas.microsoft.com/office/drawing/2014/main" id="{C2C16F8B-41DA-6F48-D0DA-B1F9BB0EF298}"/>
              </a:ext>
            </a:extLst>
          </p:cNvPr>
          <p:cNvSpPr txBox="1"/>
          <p:nvPr/>
        </p:nvSpPr>
        <p:spPr>
          <a:xfrm>
            <a:off x="547109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a:t>
            </a:r>
          </a:p>
        </p:txBody>
      </p:sp>
      <p:sp>
        <p:nvSpPr>
          <p:cNvPr id="65" name="TextBox 64">
            <a:extLst>
              <a:ext uri="{FF2B5EF4-FFF2-40B4-BE49-F238E27FC236}">
                <a16:creationId xmlns:a16="http://schemas.microsoft.com/office/drawing/2014/main" id="{47625247-A71B-7FA3-39ED-A2F713AECF08}"/>
              </a:ext>
            </a:extLst>
          </p:cNvPr>
          <p:cNvSpPr txBox="1"/>
          <p:nvPr/>
        </p:nvSpPr>
        <p:spPr>
          <a:xfrm>
            <a:off x="527026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44</a:t>
            </a:r>
          </a:p>
        </p:txBody>
      </p:sp>
      <p:sp>
        <p:nvSpPr>
          <p:cNvPr id="66" name="TextBox 65">
            <a:extLst>
              <a:ext uri="{FF2B5EF4-FFF2-40B4-BE49-F238E27FC236}">
                <a16:creationId xmlns:a16="http://schemas.microsoft.com/office/drawing/2014/main" id="{85E18DAB-6981-903B-8514-097CAC1721FD}"/>
              </a:ext>
            </a:extLst>
          </p:cNvPr>
          <p:cNvSpPr txBox="1"/>
          <p:nvPr/>
        </p:nvSpPr>
        <p:spPr>
          <a:xfrm>
            <a:off x="506943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67" name="TextBox 66">
            <a:extLst>
              <a:ext uri="{FF2B5EF4-FFF2-40B4-BE49-F238E27FC236}">
                <a16:creationId xmlns:a16="http://schemas.microsoft.com/office/drawing/2014/main" id="{01683E39-082C-EA4C-0195-E1F8332FE82C}"/>
              </a:ext>
            </a:extLst>
          </p:cNvPr>
          <p:cNvSpPr txBox="1"/>
          <p:nvPr/>
        </p:nvSpPr>
        <p:spPr>
          <a:xfrm>
            <a:off x="486859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68" name="TextBox 67">
            <a:extLst>
              <a:ext uri="{FF2B5EF4-FFF2-40B4-BE49-F238E27FC236}">
                <a16:creationId xmlns:a16="http://schemas.microsoft.com/office/drawing/2014/main" id="{CE85B276-A36B-EC53-F09C-BB1F80AEFEB0}"/>
              </a:ext>
            </a:extLst>
          </p:cNvPr>
          <p:cNvSpPr txBox="1"/>
          <p:nvPr/>
        </p:nvSpPr>
        <p:spPr>
          <a:xfrm>
            <a:off x="466776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38</a:t>
            </a:r>
          </a:p>
        </p:txBody>
      </p:sp>
      <p:sp>
        <p:nvSpPr>
          <p:cNvPr id="69" name="TextBox 68">
            <a:extLst>
              <a:ext uri="{FF2B5EF4-FFF2-40B4-BE49-F238E27FC236}">
                <a16:creationId xmlns:a16="http://schemas.microsoft.com/office/drawing/2014/main" id="{D91F13C2-98CF-A933-CBDC-8041A70F8D27}"/>
              </a:ext>
            </a:extLst>
          </p:cNvPr>
          <p:cNvSpPr txBox="1"/>
          <p:nvPr/>
        </p:nvSpPr>
        <p:spPr>
          <a:xfrm>
            <a:off x="446692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70" name="TextBox 69">
            <a:extLst>
              <a:ext uri="{FF2B5EF4-FFF2-40B4-BE49-F238E27FC236}">
                <a16:creationId xmlns:a16="http://schemas.microsoft.com/office/drawing/2014/main" id="{C7A6E5CF-23DC-DB91-ED54-8534759B17AA}"/>
              </a:ext>
            </a:extLst>
          </p:cNvPr>
          <p:cNvSpPr txBox="1"/>
          <p:nvPr/>
        </p:nvSpPr>
        <p:spPr>
          <a:xfrm>
            <a:off x="42700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34</a:t>
            </a:r>
          </a:p>
        </p:txBody>
      </p:sp>
      <p:sp>
        <p:nvSpPr>
          <p:cNvPr id="71" name="TextBox 70">
            <a:extLst>
              <a:ext uri="{FF2B5EF4-FFF2-40B4-BE49-F238E27FC236}">
                <a16:creationId xmlns:a16="http://schemas.microsoft.com/office/drawing/2014/main" id="{942133FB-1E76-F3B7-5853-EF83EBCE4FE3}"/>
              </a:ext>
            </a:extLst>
          </p:cNvPr>
          <p:cNvSpPr txBox="1"/>
          <p:nvPr/>
        </p:nvSpPr>
        <p:spPr>
          <a:xfrm>
            <a:off x="40668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p>
        </p:txBody>
      </p:sp>
      <p:sp>
        <p:nvSpPr>
          <p:cNvPr id="72" name="TextBox 71">
            <a:extLst>
              <a:ext uri="{FF2B5EF4-FFF2-40B4-BE49-F238E27FC236}">
                <a16:creationId xmlns:a16="http://schemas.microsoft.com/office/drawing/2014/main" id="{208DAC03-A73A-BF8D-89C7-D8D5C6BE2FB2}"/>
              </a:ext>
            </a:extLst>
          </p:cNvPr>
          <p:cNvSpPr txBox="1"/>
          <p:nvPr/>
        </p:nvSpPr>
        <p:spPr>
          <a:xfrm>
            <a:off x="387320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73" name="TextBox 72">
            <a:extLst>
              <a:ext uri="{FF2B5EF4-FFF2-40B4-BE49-F238E27FC236}">
                <a16:creationId xmlns:a16="http://schemas.microsoft.com/office/drawing/2014/main" id="{A97C61C7-B42A-EF22-656E-230D84118EAF}"/>
              </a:ext>
            </a:extLst>
          </p:cNvPr>
          <p:cNvSpPr txBox="1"/>
          <p:nvPr/>
        </p:nvSpPr>
        <p:spPr>
          <a:xfrm>
            <a:off x="366290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p:txBody>
      </p:sp>
      <p:sp>
        <p:nvSpPr>
          <p:cNvPr id="74" name="TextBox 73">
            <a:extLst>
              <a:ext uri="{FF2B5EF4-FFF2-40B4-BE49-F238E27FC236}">
                <a16:creationId xmlns:a16="http://schemas.microsoft.com/office/drawing/2014/main" id="{D74DFFDD-894E-B3AD-F814-044F53E311B2}"/>
              </a:ext>
            </a:extLst>
          </p:cNvPr>
          <p:cNvSpPr txBox="1"/>
          <p:nvPr/>
        </p:nvSpPr>
        <p:spPr>
          <a:xfrm>
            <a:off x="346207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26</a:t>
            </a:r>
          </a:p>
        </p:txBody>
      </p:sp>
      <p:sp>
        <p:nvSpPr>
          <p:cNvPr id="75" name="TextBox 74">
            <a:extLst>
              <a:ext uri="{FF2B5EF4-FFF2-40B4-BE49-F238E27FC236}">
                <a16:creationId xmlns:a16="http://schemas.microsoft.com/office/drawing/2014/main" id="{CC0C758C-BEFD-3584-3C08-65591D7600E1}"/>
              </a:ext>
            </a:extLst>
          </p:cNvPr>
          <p:cNvSpPr txBox="1"/>
          <p:nvPr/>
        </p:nvSpPr>
        <p:spPr>
          <a:xfrm>
            <a:off x="326123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76" name="TextBox 75">
            <a:extLst>
              <a:ext uri="{FF2B5EF4-FFF2-40B4-BE49-F238E27FC236}">
                <a16:creationId xmlns:a16="http://schemas.microsoft.com/office/drawing/2014/main" id="{55AE674C-7B64-D35E-E16D-423E741B98CF}"/>
              </a:ext>
            </a:extLst>
          </p:cNvPr>
          <p:cNvSpPr txBox="1"/>
          <p:nvPr/>
        </p:nvSpPr>
        <p:spPr>
          <a:xfrm>
            <a:off x="306040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77" name="TextBox 76">
            <a:extLst>
              <a:ext uri="{FF2B5EF4-FFF2-40B4-BE49-F238E27FC236}">
                <a16:creationId xmlns:a16="http://schemas.microsoft.com/office/drawing/2014/main" id="{90DA3260-DB43-1B94-96EC-1205C148D068}"/>
              </a:ext>
            </a:extLst>
          </p:cNvPr>
          <p:cNvSpPr txBox="1"/>
          <p:nvPr/>
        </p:nvSpPr>
        <p:spPr>
          <a:xfrm>
            <a:off x="286355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78" name="TextBox 77">
            <a:extLst>
              <a:ext uri="{FF2B5EF4-FFF2-40B4-BE49-F238E27FC236}">
                <a16:creationId xmlns:a16="http://schemas.microsoft.com/office/drawing/2014/main" id="{A772C255-EA23-EA02-4018-38CDF0BFF61B}"/>
              </a:ext>
            </a:extLst>
          </p:cNvPr>
          <p:cNvSpPr txBox="1"/>
          <p:nvPr/>
        </p:nvSpPr>
        <p:spPr>
          <a:xfrm>
            <a:off x="266035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9" name="TextBox 78">
            <a:extLst>
              <a:ext uri="{FF2B5EF4-FFF2-40B4-BE49-F238E27FC236}">
                <a16:creationId xmlns:a16="http://schemas.microsoft.com/office/drawing/2014/main" id="{96DC91D5-1891-32A6-444E-DA0E7F4B0B24}"/>
              </a:ext>
            </a:extLst>
          </p:cNvPr>
          <p:cNvSpPr txBox="1"/>
          <p:nvPr/>
        </p:nvSpPr>
        <p:spPr>
          <a:xfrm>
            <a:off x="24666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80" name="TextBox 79">
            <a:extLst>
              <a:ext uri="{FF2B5EF4-FFF2-40B4-BE49-F238E27FC236}">
                <a16:creationId xmlns:a16="http://schemas.microsoft.com/office/drawing/2014/main" id="{031355D1-1FB1-0474-EE7E-32A430B28E9B}"/>
              </a:ext>
            </a:extLst>
          </p:cNvPr>
          <p:cNvSpPr txBox="1"/>
          <p:nvPr/>
        </p:nvSpPr>
        <p:spPr>
          <a:xfrm>
            <a:off x="226273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81" name="TextBox 80">
            <a:extLst>
              <a:ext uri="{FF2B5EF4-FFF2-40B4-BE49-F238E27FC236}">
                <a16:creationId xmlns:a16="http://schemas.microsoft.com/office/drawing/2014/main" id="{743B435F-F09A-B388-7749-EE73A12221DF}"/>
              </a:ext>
            </a:extLst>
          </p:cNvPr>
          <p:cNvSpPr txBox="1"/>
          <p:nvPr/>
        </p:nvSpPr>
        <p:spPr>
          <a:xfrm>
            <a:off x="206189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82" name="TextBox 81">
            <a:extLst>
              <a:ext uri="{FF2B5EF4-FFF2-40B4-BE49-F238E27FC236}">
                <a16:creationId xmlns:a16="http://schemas.microsoft.com/office/drawing/2014/main" id="{CFCFE4AC-BCC7-282C-EE6E-8CED4F82BD74}"/>
              </a:ext>
            </a:extLst>
          </p:cNvPr>
          <p:cNvSpPr txBox="1"/>
          <p:nvPr/>
        </p:nvSpPr>
        <p:spPr>
          <a:xfrm>
            <a:off x="186106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83" name="TextBox 82">
            <a:extLst>
              <a:ext uri="{FF2B5EF4-FFF2-40B4-BE49-F238E27FC236}">
                <a16:creationId xmlns:a16="http://schemas.microsoft.com/office/drawing/2014/main" id="{6786B2FD-50CE-B60C-22C4-A91641BBF1F8}"/>
              </a:ext>
            </a:extLst>
          </p:cNvPr>
          <p:cNvSpPr txBox="1"/>
          <p:nvPr/>
        </p:nvSpPr>
        <p:spPr>
          <a:xfrm>
            <a:off x="1695495"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84" name="TextBox 83">
            <a:extLst>
              <a:ext uri="{FF2B5EF4-FFF2-40B4-BE49-F238E27FC236}">
                <a16:creationId xmlns:a16="http://schemas.microsoft.com/office/drawing/2014/main" id="{3FB6A51D-AAA9-2DF3-9479-264F57861019}"/>
              </a:ext>
            </a:extLst>
          </p:cNvPr>
          <p:cNvSpPr txBox="1"/>
          <p:nvPr/>
        </p:nvSpPr>
        <p:spPr>
          <a:xfrm>
            <a:off x="1498645"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85" name="TextBox 84">
            <a:extLst>
              <a:ext uri="{FF2B5EF4-FFF2-40B4-BE49-F238E27FC236}">
                <a16:creationId xmlns:a16="http://schemas.microsoft.com/office/drawing/2014/main" id="{21399F55-2102-A814-9B43-5D63CEFE982A}"/>
              </a:ext>
            </a:extLst>
          </p:cNvPr>
          <p:cNvSpPr txBox="1"/>
          <p:nvPr/>
        </p:nvSpPr>
        <p:spPr>
          <a:xfrm>
            <a:off x="1295445"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86" name="TextBox 85">
            <a:extLst>
              <a:ext uri="{FF2B5EF4-FFF2-40B4-BE49-F238E27FC236}">
                <a16:creationId xmlns:a16="http://schemas.microsoft.com/office/drawing/2014/main" id="{56856FCC-035F-FBD8-9D5E-79CF50FFCF9A}"/>
              </a:ext>
            </a:extLst>
          </p:cNvPr>
          <p:cNvSpPr txBox="1"/>
          <p:nvPr/>
        </p:nvSpPr>
        <p:spPr>
          <a:xfrm>
            <a:off x="1101770"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87" name="TextBox 86">
            <a:extLst>
              <a:ext uri="{FF2B5EF4-FFF2-40B4-BE49-F238E27FC236}">
                <a16:creationId xmlns:a16="http://schemas.microsoft.com/office/drawing/2014/main" id="{1BDC8758-1443-6B36-8280-C3B599491BED}"/>
              </a:ext>
            </a:extLst>
          </p:cNvPr>
          <p:cNvSpPr txBox="1"/>
          <p:nvPr/>
        </p:nvSpPr>
        <p:spPr>
          <a:xfrm>
            <a:off x="884964"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92</a:t>
            </a:r>
          </a:p>
          <a:p>
            <a:pPr algn="ctr"/>
            <a:r>
              <a:rPr lang="en-GB" sz="800" dirty="0">
                <a:latin typeface="Arial" panose="020B0604020202020204" pitchFamily="34" charset="0"/>
                <a:ea typeface="Aileron" charset="0"/>
                <a:cs typeface="Arial" panose="020B0604020202020204" pitchFamily="34" charset="0"/>
              </a:rPr>
              <a:t>62</a:t>
            </a:r>
          </a:p>
        </p:txBody>
      </p:sp>
      <p:sp>
        <p:nvSpPr>
          <p:cNvPr id="90" name="TextBox 89">
            <a:extLst>
              <a:ext uri="{FF2B5EF4-FFF2-40B4-BE49-F238E27FC236}">
                <a16:creationId xmlns:a16="http://schemas.microsoft.com/office/drawing/2014/main" id="{957D499A-A28C-05FB-5740-8C42F84926A8}"/>
              </a:ext>
            </a:extLst>
          </p:cNvPr>
          <p:cNvSpPr txBox="1"/>
          <p:nvPr/>
        </p:nvSpPr>
        <p:spPr>
          <a:xfrm>
            <a:off x="551277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91" name="TextBox 90">
            <a:extLst>
              <a:ext uri="{FF2B5EF4-FFF2-40B4-BE49-F238E27FC236}">
                <a16:creationId xmlns:a16="http://schemas.microsoft.com/office/drawing/2014/main" id="{A43F5726-D31B-7D72-C7F5-0C5B8F744091}"/>
              </a:ext>
            </a:extLst>
          </p:cNvPr>
          <p:cNvSpPr txBox="1"/>
          <p:nvPr/>
        </p:nvSpPr>
        <p:spPr>
          <a:xfrm>
            <a:off x="5311943"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2" name="TextBox 91">
            <a:extLst>
              <a:ext uri="{FF2B5EF4-FFF2-40B4-BE49-F238E27FC236}">
                <a16:creationId xmlns:a16="http://schemas.microsoft.com/office/drawing/2014/main" id="{D98015A6-BC3D-6553-AF8A-190581AE6FE6}"/>
              </a:ext>
            </a:extLst>
          </p:cNvPr>
          <p:cNvSpPr txBox="1"/>
          <p:nvPr/>
        </p:nvSpPr>
        <p:spPr>
          <a:xfrm>
            <a:off x="5111109"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3" name="TextBox 92">
            <a:extLst>
              <a:ext uri="{FF2B5EF4-FFF2-40B4-BE49-F238E27FC236}">
                <a16:creationId xmlns:a16="http://schemas.microsoft.com/office/drawing/2014/main" id="{AF4B3285-73D0-9519-48EE-68512286C096}"/>
              </a:ext>
            </a:extLst>
          </p:cNvPr>
          <p:cNvSpPr txBox="1"/>
          <p:nvPr/>
        </p:nvSpPr>
        <p:spPr>
          <a:xfrm>
            <a:off x="4910275"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94" name="TextBox 93">
            <a:extLst>
              <a:ext uri="{FF2B5EF4-FFF2-40B4-BE49-F238E27FC236}">
                <a16:creationId xmlns:a16="http://schemas.microsoft.com/office/drawing/2014/main" id="{E2CEF5ED-423D-3354-3D50-C7AD6DD3471E}"/>
              </a:ext>
            </a:extLst>
          </p:cNvPr>
          <p:cNvSpPr txBox="1"/>
          <p:nvPr/>
        </p:nvSpPr>
        <p:spPr>
          <a:xfrm>
            <a:off x="4709441"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95" name="TextBox 94">
            <a:extLst>
              <a:ext uri="{FF2B5EF4-FFF2-40B4-BE49-F238E27FC236}">
                <a16:creationId xmlns:a16="http://schemas.microsoft.com/office/drawing/2014/main" id="{0936FDE6-A551-937F-D4D1-CD7398D24151}"/>
              </a:ext>
            </a:extLst>
          </p:cNvPr>
          <p:cNvSpPr txBox="1"/>
          <p:nvPr/>
        </p:nvSpPr>
        <p:spPr>
          <a:xfrm>
            <a:off x="450860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6" name="TextBox 95">
            <a:extLst>
              <a:ext uri="{FF2B5EF4-FFF2-40B4-BE49-F238E27FC236}">
                <a16:creationId xmlns:a16="http://schemas.microsoft.com/office/drawing/2014/main" id="{98F0C40B-0695-93DC-0B59-B13CB83392E2}"/>
              </a:ext>
            </a:extLst>
          </p:cNvPr>
          <p:cNvSpPr txBox="1"/>
          <p:nvPr/>
        </p:nvSpPr>
        <p:spPr>
          <a:xfrm>
            <a:off x="431175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7" name="TextBox 96">
            <a:extLst>
              <a:ext uri="{FF2B5EF4-FFF2-40B4-BE49-F238E27FC236}">
                <a16:creationId xmlns:a16="http://schemas.microsoft.com/office/drawing/2014/main" id="{7BE6E119-1412-E464-F0C8-D5AC45EE5BF8}"/>
              </a:ext>
            </a:extLst>
          </p:cNvPr>
          <p:cNvSpPr txBox="1"/>
          <p:nvPr/>
        </p:nvSpPr>
        <p:spPr>
          <a:xfrm>
            <a:off x="410855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98" name="TextBox 97">
            <a:extLst>
              <a:ext uri="{FF2B5EF4-FFF2-40B4-BE49-F238E27FC236}">
                <a16:creationId xmlns:a16="http://schemas.microsoft.com/office/drawing/2014/main" id="{84BD8CC7-6DB5-2130-AE80-46E6406E7DE1}"/>
              </a:ext>
            </a:extLst>
          </p:cNvPr>
          <p:cNvSpPr txBox="1"/>
          <p:nvPr/>
        </p:nvSpPr>
        <p:spPr>
          <a:xfrm>
            <a:off x="3914882"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0</a:t>
            </a:r>
          </a:p>
        </p:txBody>
      </p:sp>
      <p:sp>
        <p:nvSpPr>
          <p:cNvPr id="99" name="TextBox 98">
            <a:extLst>
              <a:ext uri="{FF2B5EF4-FFF2-40B4-BE49-F238E27FC236}">
                <a16:creationId xmlns:a16="http://schemas.microsoft.com/office/drawing/2014/main" id="{4DB2C5DE-F29C-6617-3BB6-BC1285AA2B0C}"/>
              </a:ext>
            </a:extLst>
          </p:cNvPr>
          <p:cNvSpPr txBox="1"/>
          <p:nvPr/>
        </p:nvSpPr>
        <p:spPr>
          <a:xfrm>
            <a:off x="3704584"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1</a:t>
            </a:r>
          </a:p>
        </p:txBody>
      </p:sp>
      <p:sp>
        <p:nvSpPr>
          <p:cNvPr id="100" name="TextBox 99">
            <a:extLst>
              <a:ext uri="{FF2B5EF4-FFF2-40B4-BE49-F238E27FC236}">
                <a16:creationId xmlns:a16="http://schemas.microsoft.com/office/drawing/2014/main" id="{D781A38B-BAD9-C16F-DD90-2FC5E0CF350E}"/>
              </a:ext>
            </a:extLst>
          </p:cNvPr>
          <p:cNvSpPr txBox="1"/>
          <p:nvPr/>
        </p:nvSpPr>
        <p:spPr>
          <a:xfrm>
            <a:off x="3503750"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a:t>
            </a:r>
          </a:p>
        </p:txBody>
      </p:sp>
      <p:sp>
        <p:nvSpPr>
          <p:cNvPr id="101" name="TextBox 100">
            <a:extLst>
              <a:ext uri="{FF2B5EF4-FFF2-40B4-BE49-F238E27FC236}">
                <a16:creationId xmlns:a16="http://schemas.microsoft.com/office/drawing/2014/main" id="{03037295-7AC6-A566-CAB6-321A9A924EDC}"/>
              </a:ext>
            </a:extLst>
          </p:cNvPr>
          <p:cNvSpPr txBox="1"/>
          <p:nvPr/>
        </p:nvSpPr>
        <p:spPr>
          <a:xfrm>
            <a:off x="3302916"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a:p>
            <a:pPr algn="ctr"/>
            <a:r>
              <a:rPr lang="en-GB" sz="800" dirty="0">
                <a:latin typeface="Arial" panose="020B0604020202020204" pitchFamily="34" charset="0"/>
                <a:ea typeface="Aileron" charset="0"/>
                <a:cs typeface="Arial" panose="020B0604020202020204" pitchFamily="34" charset="0"/>
              </a:rPr>
              <a:t>2</a:t>
            </a:r>
          </a:p>
        </p:txBody>
      </p:sp>
      <p:sp>
        <p:nvSpPr>
          <p:cNvPr id="102" name="TextBox 101">
            <a:extLst>
              <a:ext uri="{FF2B5EF4-FFF2-40B4-BE49-F238E27FC236}">
                <a16:creationId xmlns:a16="http://schemas.microsoft.com/office/drawing/2014/main" id="{1CB23A42-8CC6-A16C-8C50-59CB61B1A53B}"/>
              </a:ext>
            </a:extLst>
          </p:cNvPr>
          <p:cNvSpPr txBox="1"/>
          <p:nvPr/>
        </p:nvSpPr>
        <p:spPr>
          <a:xfrm>
            <a:off x="3102082"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a:p>
            <a:pPr algn="ctr"/>
            <a:r>
              <a:rPr lang="en-GB" sz="800" dirty="0">
                <a:latin typeface="Arial" panose="020B0604020202020204" pitchFamily="34" charset="0"/>
                <a:ea typeface="Aileron" charset="0"/>
                <a:cs typeface="Arial" panose="020B0604020202020204" pitchFamily="34" charset="0"/>
              </a:rPr>
              <a:t>2</a:t>
            </a:r>
          </a:p>
        </p:txBody>
      </p:sp>
      <p:sp>
        <p:nvSpPr>
          <p:cNvPr id="103" name="TextBox 102">
            <a:extLst>
              <a:ext uri="{FF2B5EF4-FFF2-40B4-BE49-F238E27FC236}">
                <a16:creationId xmlns:a16="http://schemas.microsoft.com/office/drawing/2014/main" id="{538A9DF3-B7D9-E271-A1AB-E3238BC7197B}"/>
              </a:ext>
            </a:extLst>
          </p:cNvPr>
          <p:cNvSpPr txBox="1"/>
          <p:nvPr/>
        </p:nvSpPr>
        <p:spPr>
          <a:xfrm>
            <a:off x="287637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2</a:t>
            </a:r>
          </a:p>
        </p:txBody>
      </p:sp>
      <p:sp>
        <p:nvSpPr>
          <p:cNvPr id="104" name="TextBox 103">
            <a:extLst>
              <a:ext uri="{FF2B5EF4-FFF2-40B4-BE49-F238E27FC236}">
                <a16:creationId xmlns:a16="http://schemas.microsoft.com/office/drawing/2014/main" id="{B5BD0EC1-62C3-19E0-621F-F47848923A1B}"/>
              </a:ext>
            </a:extLst>
          </p:cNvPr>
          <p:cNvSpPr txBox="1"/>
          <p:nvPr/>
        </p:nvSpPr>
        <p:spPr>
          <a:xfrm>
            <a:off x="267317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2</a:t>
            </a:r>
          </a:p>
        </p:txBody>
      </p:sp>
      <p:sp>
        <p:nvSpPr>
          <p:cNvPr id="105" name="TextBox 104">
            <a:extLst>
              <a:ext uri="{FF2B5EF4-FFF2-40B4-BE49-F238E27FC236}">
                <a16:creationId xmlns:a16="http://schemas.microsoft.com/office/drawing/2014/main" id="{F3D61C01-F97C-598C-C94E-0E4814256EEB}"/>
              </a:ext>
            </a:extLst>
          </p:cNvPr>
          <p:cNvSpPr txBox="1"/>
          <p:nvPr/>
        </p:nvSpPr>
        <p:spPr>
          <a:xfrm>
            <a:off x="24795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a:p>
            <a:pPr algn="ctr"/>
            <a:r>
              <a:rPr lang="en-GB" sz="800" dirty="0">
                <a:latin typeface="Arial" panose="020B0604020202020204" pitchFamily="34" charset="0"/>
                <a:ea typeface="Aileron" charset="0"/>
                <a:cs typeface="Arial" panose="020B0604020202020204" pitchFamily="34" charset="0"/>
              </a:rPr>
              <a:t>4</a:t>
            </a:r>
          </a:p>
        </p:txBody>
      </p:sp>
      <p:sp>
        <p:nvSpPr>
          <p:cNvPr id="106" name="TextBox 105">
            <a:extLst>
              <a:ext uri="{FF2B5EF4-FFF2-40B4-BE49-F238E27FC236}">
                <a16:creationId xmlns:a16="http://schemas.microsoft.com/office/drawing/2014/main" id="{5FC3A6A1-C326-F446-8CD6-53142BA5CB37}"/>
              </a:ext>
            </a:extLst>
          </p:cNvPr>
          <p:cNvSpPr txBox="1"/>
          <p:nvPr/>
        </p:nvSpPr>
        <p:spPr>
          <a:xfrm>
            <a:off x="2275555"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a:p>
            <a:pPr algn="ctr"/>
            <a:r>
              <a:rPr lang="en-GB" sz="800" dirty="0">
                <a:latin typeface="Arial" panose="020B0604020202020204" pitchFamily="34" charset="0"/>
                <a:ea typeface="Aileron" charset="0"/>
                <a:cs typeface="Arial" panose="020B0604020202020204" pitchFamily="34" charset="0"/>
              </a:rPr>
              <a:t>4</a:t>
            </a:r>
          </a:p>
        </p:txBody>
      </p:sp>
      <p:sp>
        <p:nvSpPr>
          <p:cNvPr id="107" name="TextBox 106">
            <a:extLst>
              <a:ext uri="{FF2B5EF4-FFF2-40B4-BE49-F238E27FC236}">
                <a16:creationId xmlns:a16="http://schemas.microsoft.com/office/drawing/2014/main" id="{F88FFFAC-A2F3-A13E-4A0F-39CC0F3DBF6D}"/>
              </a:ext>
            </a:extLst>
          </p:cNvPr>
          <p:cNvSpPr txBox="1"/>
          <p:nvPr/>
        </p:nvSpPr>
        <p:spPr>
          <a:xfrm>
            <a:off x="2074721"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4</a:t>
            </a:r>
          </a:p>
        </p:txBody>
      </p:sp>
      <p:sp>
        <p:nvSpPr>
          <p:cNvPr id="108" name="TextBox 107">
            <a:extLst>
              <a:ext uri="{FF2B5EF4-FFF2-40B4-BE49-F238E27FC236}">
                <a16:creationId xmlns:a16="http://schemas.microsoft.com/office/drawing/2014/main" id="{B4740872-5006-FA8A-8F52-52D8F4453DA1}"/>
              </a:ext>
            </a:extLst>
          </p:cNvPr>
          <p:cNvSpPr txBox="1"/>
          <p:nvPr/>
        </p:nvSpPr>
        <p:spPr>
          <a:xfrm>
            <a:off x="1873887"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a:p>
            <a:pPr algn="ctr"/>
            <a:r>
              <a:rPr lang="en-GB" sz="800" dirty="0">
                <a:latin typeface="Arial" panose="020B0604020202020204" pitchFamily="34" charset="0"/>
                <a:ea typeface="Aileron" charset="0"/>
                <a:cs typeface="Arial" panose="020B0604020202020204" pitchFamily="34" charset="0"/>
              </a:rPr>
              <a:t>6</a:t>
            </a:r>
          </a:p>
        </p:txBody>
      </p:sp>
      <p:sp>
        <p:nvSpPr>
          <p:cNvPr id="109" name="TextBox 108">
            <a:extLst>
              <a:ext uri="{FF2B5EF4-FFF2-40B4-BE49-F238E27FC236}">
                <a16:creationId xmlns:a16="http://schemas.microsoft.com/office/drawing/2014/main" id="{0F1220E6-A34E-147B-50A6-B37C90773C50}"/>
              </a:ext>
            </a:extLst>
          </p:cNvPr>
          <p:cNvSpPr txBox="1"/>
          <p:nvPr/>
        </p:nvSpPr>
        <p:spPr>
          <a:xfrm>
            <a:off x="167305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34</a:t>
            </a:r>
          </a:p>
          <a:p>
            <a:pPr algn="ctr"/>
            <a:r>
              <a:rPr lang="en-GB" sz="800" dirty="0">
                <a:latin typeface="Arial" panose="020B0604020202020204" pitchFamily="34" charset="0"/>
                <a:ea typeface="Aileron" charset="0"/>
                <a:cs typeface="Arial" panose="020B0604020202020204" pitchFamily="34" charset="0"/>
              </a:rPr>
              <a:t>6</a:t>
            </a:r>
          </a:p>
        </p:txBody>
      </p:sp>
      <p:sp>
        <p:nvSpPr>
          <p:cNvPr id="110" name="TextBox 109">
            <a:extLst>
              <a:ext uri="{FF2B5EF4-FFF2-40B4-BE49-F238E27FC236}">
                <a16:creationId xmlns:a16="http://schemas.microsoft.com/office/drawing/2014/main" id="{23501978-B83A-8F32-43C0-1D30EF30B80D}"/>
              </a:ext>
            </a:extLst>
          </p:cNvPr>
          <p:cNvSpPr txBox="1"/>
          <p:nvPr/>
        </p:nvSpPr>
        <p:spPr>
          <a:xfrm>
            <a:off x="14762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41</a:t>
            </a:r>
          </a:p>
          <a:p>
            <a:pPr algn="ctr"/>
            <a:r>
              <a:rPr lang="en-GB" sz="800" dirty="0">
                <a:latin typeface="Arial" panose="020B0604020202020204" pitchFamily="34" charset="0"/>
                <a:ea typeface="Aileron" charset="0"/>
                <a:cs typeface="Arial" panose="020B0604020202020204" pitchFamily="34" charset="0"/>
              </a:rPr>
              <a:t>10</a:t>
            </a:r>
          </a:p>
        </p:txBody>
      </p:sp>
      <p:sp>
        <p:nvSpPr>
          <p:cNvPr id="111" name="TextBox 110">
            <a:extLst>
              <a:ext uri="{FF2B5EF4-FFF2-40B4-BE49-F238E27FC236}">
                <a16:creationId xmlns:a16="http://schemas.microsoft.com/office/drawing/2014/main" id="{A966A1E6-EDEA-F923-5DEB-D12D4907B45B}"/>
              </a:ext>
            </a:extLst>
          </p:cNvPr>
          <p:cNvSpPr txBox="1"/>
          <p:nvPr/>
        </p:nvSpPr>
        <p:spPr>
          <a:xfrm>
            <a:off x="12730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50</a:t>
            </a:r>
          </a:p>
          <a:p>
            <a:pPr algn="ctr"/>
            <a:r>
              <a:rPr lang="en-GB" sz="800" dirty="0">
                <a:latin typeface="Arial" panose="020B0604020202020204" pitchFamily="34" charset="0"/>
                <a:ea typeface="Aileron" charset="0"/>
                <a:cs typeface="Arial" panose="020B0604020202020204" pitchFamily="34" charset="0"/>
              </a:rPr>
              <a:t>23</a:t>
            </a:r>
          </a:p>
        </p:txBody>
      </p:sp>
      <p:sp>
        <p:nvSpPr>
          <p:cNvPr id="112" name="TextBox 111">
            <a:extLst>
              <a:ext uri="{FF2B5EF4-FFF2-40B4-BE49-F238E27FC236}">
                <a16:creationId xmlns:a16="http://schemas.microsoft.com/office/drawing/2014/main" id="{6B09F344-05B2-BD64-957D-6C099EFCA46E}"/>
              </a:ext>
            </a:extLst>
          </p:cNvPr>
          <p:cNvSpPr txBox="1"/>
          <p:nvPr/>
        </p:nvSpPr>
        <p:spPr>
          <a:xfrm>
            <a:off x="107932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69</a:t>
            </a:r>
          </a:p>
          <a:p>
            <a:pPr algn="ctr"/>
            <a:r>
              <a:rPr lang="en-GB" sz="800" dirty="0">
                <a:latin typeface="Arial" panose="020B0604020202020204" pitchFamily="34" charset="0"/>
                <a:ea typeface="Aileron" charset="0"/>
                <a:cs typeface="Arial" panose="020B0604020202020204" pitchFamily="34" charset="0"/>
              </a:rPr>
              <a:t>39</a:t>
            </a:r>
          </a:p>
        </p:txBody>
      </p:sp>
      <p:graphicFrame>
        <p:nvGraphicFramePr>
          <p:cNvPr id="113" name="Table 112">
            <a:extLst>
              <a:ext uri="{FF2B5EF4-FFF2-40B4-BE49-F238E27FC236}">
                <a16:creationId xmlns:a16="http://schemas.microsoft.com/office/drawing/2014/main" id="{1E4B2E4E-D1DB-C0CB-D02D-F9A90688E2B3}"/>
              </a:ext>
            </a:extLst>
          </p:cNvPr>
          <p:cNvGraphicFramePr>
            <a:graphicFrameLocks noGrp="1"/>
          </p:cNvGraphicFramePr>
          <p:nvPr>
            <p:extLst>
              <p:ext uri="{D42A27DB-BD31-4B8C-83A1-F6EECF244321}">
                <p14:modId xmlns:p14="http://schemas.microsoft.com/office/powerpoint/2010/main" val="1743253083"/>
              </p:ext>
            </p:extLst>
          </p:nvPr>
        </p:nvGraphicFramePr>
        <p:xfrm>
          <a:off x="2043993" y="1916832"/>
          <a:ext cx="3476857" cy="1292760"/>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r>
                        <a:rPr lang="en-US" sz="900" dirty="0">
                          <a:solidFill>
                            <a:schemeClr val="tx1"/>
                          </a:solidFill>
                          <a:latin typeface="Arial" panose="020B0604020202020204" pitchFamily="34" charset="0"/>
                          <a:cs typeface="Arial" panose="020B0604020202020204" pitchFamily="34" charset="0"/>
                        </a:rPr>
                        <a:t>Progression-free survival (%)</a:t>
                      </a:r>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Olaparib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(n=92)</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Placebo</a:t>
                      </a:r>
                    </a:p>
                    <a:p>
                      <a:pPr algn="ctr"/>
                      <a:r>
                        <a:rPr lang="en-US" sz="900" dirty="0">
                          <a:latin typeface="Arial" panose="020B0604020202020204" pitchFamily="34" charset="0"/>
                          <a:cs typeface="Arial" panose="020B0604020202020204" pitchFamily="34" charset="0"/>
                        </a:rPr>
                        <a:t>(n=62)</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Month 6</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Month 12</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Month 18</a:t>
                      </a:r>
                    </a:p>
                    <a:p>
                      <a:r>
                        <a:rPr lang="en-US" sz="900" b="0" dirty="0">
                          <a:latin typeface="Arial" panose="020B0604020202020204" pitchFamily="34" charset="0"/>
                          <a:cs typeface="Arial" panose="020B0604020202020204" pitchFamily="34" charset="0"/>
                        </a:rPr>
                        <a:t>Month 24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53.0%</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33.7%</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27.6%</a:t>
                      </a:r>
                    </a:p>
                    <a:p>
                      <a:pPr algn="ctr"/>
                      <a:r>
                        <a:rPr lang="en-US" sz="900" dirty="0">
                          <a:latin typeface="Arial" panose="020B0604020202020204" pitchFamily="34" charset="0"/>
                          <a:cs typeface="Arial" panose="020B0604020202020204" pitchFamily="34" charset="0"/>
                        </a:rPr>
                        <a:t>22.1%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23.0%</a:t>
                      </a:r>
                    </a:p>
                    <a:p>
                      <a:pPr algn="ctr"/>
                      <a:r>
                        <a:rPr lang="en-US" sz="900" dirty="0">
                          <a:latin typeface="Arial" panose="020B0604020202020204" pitchFamily="34" charset="0"/>
                          <a:cs typeface="Arial" panose="020B0604020202020204" pitchFamily="34" charset="0"/>
                        </a:rPr>
                        <a:t>14.5%</a:t>
                      </a:r>
                    </a:p>
                    <a:p>
                      <a:pPr algn="ctr"/>
                      <a:r>
                        <a:rPr lang="en-US" sz="900" dirty="0">
                          <a:latin typeface="Arial" panose="020B0604020202020204" pitchFamily="34" charset="0"/>
                          <a:cs typeface="Arial" panose="020B0604020202020204" pitchFamily="34" charset="0"/>
                        </a:rPr>
                        <a:t>9.6%</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9.6%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Median, 7.4 </a:t>
                      </a:r>
                      <a:r>
                        <a:rPr lang="en-US" sz="900" b="0" dirty="0" err="1">
                          <a:latin typeface="Arial" panose="020B0604020202020204" pitchFamily="34" charset="0"/>
                          <a:cs typeface="Arial" panose="020B0604020202020204" pitchFamily="34" charset="0"/>
                        </a:rPr>
                        <a:t>mo</a:t>
                      </a:r>
                      <a:r>
                        <a:rPr lang="en-US" sz="900" b="0" dirty="0">
                          <a:latin typeface="Arial" panose="020B0604020202020204" pitchFamily="34" charset="0"/>
                          <a:cs typeface="Arial" panose="020B0604020202020204" pitchFamily="34" charset="0"/>
                        </a:rPr>
                        <a:t> vs. 3.8 </a:t>
                      </a:r>
                      <a:r>
                        <a:rPr lang="en-US" sz="900" b="0" dirty="0" err="1">
                          <a:latin typeface="Arial" panose="020B0604020202020204" pitchFamily="34" charset="0"/>
                          <a:cs typeface="Arial" panose="020B0604020202020204" pitchFamily="34" charset="0"/>
                        </a:rPr>
                        <a:t>mo</a:t>
                      </a:r>
                      <a:br>
                        <a:rPr lang="en-US" sz="900" b="0" dirty="0">
                          <a:latin typeface="Arial" panose="020B0604020202020204" pitchFamily="34" charset="0"/>
                          <a:cs typeface="Arial" panose="020B0604020202020204" pitchFamily="34" charset="0"/>
                        </a:rPr>
                      </a:br>
                      <a:r>
                        <a:rPr lang="en-US" sz="900" b="0" dirty="0">
                          <a:latin typeface="Arial" panose="020B0604020202020204" pitchFamily="34" charset="0"/>
                          <a:cs typeface="Arial" panose="020B0604020202020204" pitchFamily="34" charset="0"/>
                        </a:rPr>
                        <a:t>Hazard ratio, 0.53 (95% CI, 0.35-0.82</a:t>
                      </a:r>
                    </a:p>
                    <a:p>
                      <a:r>
                        <a:rPr lang="en-US" sz="900" b="0" dirty="0">
                          <a:latin typeface="Arial" panose="020B0604020202020204" pitchFamily="34" charset="0"/>
                          <a:cs typeface="Arial" panose="020B0604020202020204" pitchFamily="34" charset="0"/>
                        </a:rPr>
                        <a:t>P=0.004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200426"/>
                  </a:ext>
                </a:extLst>
              </a:tr>
            </a:tbl>
          </a:graphicData>
        </a:graphic>
      </p:graphicFrame>
      <p:sp>
        <p:nvSpPr>
          <p:cNvPr id="116" name="Text Placeholder 113">
            <a:extLst>
              <a:ext uri="{FF2B5EF4-FFF2-40B4-BE49-F238E27FC236}">
                <a16:creationId xmlns:a16="http://schemas.microsoft.com/office/drawing/2014/main" id="{3DBBC111-DFCF-6EE7-B26F-B82D4AD903F2}"/>
              </a:ext>
            </a:extLst>
          </p:cNvPr>
          <p:cNvSpPr txBox="1">
            <a:spLocks/>
          </p:cNvSpPr>
          <p:nvPr/>
        </p:nvSpPr>
        <p:spPr>
          <a:xfrm>
            <a:off x="6357257" y="1395392"/>
            <a:ext cx="3956715" cy="52144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overall survival</a:t>
            </a:r>
            <a:r>
              <a:rPr lang="en-US" sz="1800" baseline="30000" dirty="0"/>
              <a:t>2</a:t>
            </a:r>
          </a:p>
        </p:txBody>
      </p:sp>
      <p:pic>
        <p:nvPicPr>
          <p:cNvPr id="118" name="Picture 117">
            <a:extLst>
              <a:ext uri="{FF2B5EF4-FFF2-40B4-BE49-F238E27FC236}">
                <a16:creationId xmlns:a16="http://schemas.microsoft.com/office/drawing/2014/main" id="{90E63296-3464-BD9B-26BA-3FE96075127A}"/>
              </a:ext>
            </a:extLst>
          </p:cNvPr>
          <p:cNvPicPr>
            <a:picLocks noChangeAspect="1"/>
          </p:cNvPicPr>
          <p:nvPr/>
        </p:nvPicPr>
        <p:blipFill>
          <a:blip r:embed="rId3"/>
          <a:srcRect/>
          <a:stretch/>
        </p:blipFill>
        <p:spPr>
          <a:xfrm>
            <a:off x="6436190" y="2107497"/>
            <a:ext cx="5435600" cy="3022600"/>
          </a:xfrm>
          <a:prstGeom prst="rect">
            <a:avLst/>
          </a:prstGeom>
          <a:solidFill>
            <a:schemeClr val="bg1"/>
          </a:solidFill>
        </p:spPr>
      </p:pic>
      <p:sp>
        <p:nvSpPr>
          <p:cNvPr id="119" name="TextBox 118">
            <a:extLst>
              <a:ext uri="{FF2B5EF4-FFF2-40B4-BE49-F238E27FC236}">
                <a16:creationId xmlns:a16="http://schemas.microsoft.com/office/drawing/2014/main" id="{1430D827-8C32-DF22-686D-E43F64FC81AC}"/>
              </a:ext>
            </a:extLst>
          </p:cNvPr>
          <p:cNvSpPr txBox="1"/>
          <p:nvPr/>
        </p:nvSpPr>
        <p:spPr>
          <a:xfrm rot="16200000">
            <a:off x="4529543" y="3473199"/>
            <a:ext cx="306156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OS (probability)</a:t>
            </a:r>
          </a:p>
        </p:txBody>
      </p:sp>
      <p:sp>
        <p:nvSpPr>
          <p:cNvPr id="120" name="TextBox 119">
            <a:extLst>
              <a:ext uri="{FF2B5EF4-FFF2-40B4-BE49-F238E27FC236}">
                <a16:creationId xmlns:a16="http://schemas.microsoft.com/office/drawing/2014/main" id="{02423D51-FF4B-9B7A-EF34-CC20DE9CC8C1}"/>
              </a:ext>
            </a:extLst>
          </p:cNvPr>
          <p:cNvSpPr txBox="1"/>
          <p:nvPr/>
        </p:nvSpPr>
        <p:spPr>
          <a:xfrm>
            <a:off x="6230326" y="20587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21" name="TextBox 120">
            <a:extLst>
              <a:ext uri="{FF2B5EF4-FFF2-40B4-BE49-F238E27FC236}">
                <a16:creationId xmlns:a16="http://schemas.microsoft.com/office/drawing/2014/main" id="{1C035B68-D159-E8FE-48D0-CFAB3320902D}"/>
              </a:ext>
            </a:extLst>
          </p:cNvPr>
          <p:cNvSpPr txBox="1"/>
          <p:nvPr/>
        </p:nvSpPr>
        <p:spPr>
          <a:xfrm>
            <a:off x="6230326" y="23604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124" name="TextBox 123">
            <a:extLst>
              <a:ext uri="{FF2B5EF4-FFF2-40B4-BE49-F238E27FC236}">
                <a16:creationId xmlns:a16="http://schemas.microsoft.com/office/drawing/2014/main" id="{A7386DEF-0D08-5AD9-B04F-8C3C15133DA1}"/>
              </a:ext>
            </a:extLst>
          </p:cNvPr>
          <p:cNvSpPr txBox="1"/>
          <p:nvPr/>
        </p:nvSpPr>
        <p:spPr>
          <a:xfrm>
            <a:off x="6230326" y="26525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125" name="TextBox 124">
            <a:extLst>
              <a:ext uri="{FF2B5EF4-FFF2-40B4-BE49-F238E27FC236}">
                <a16:creationId xmlns:a16="http://schemas.microsoft.com/office/drawing/2014/main" id="{71600857-B207-2DE4-8017-B361269479A3}"/>
              </a:ext>
            </a:extLst>
          </p:cNvPr>
          <p:cNvSpPr txBox="1"/>
          <p:nvPr/>
        </p:nvSpPr>
        <p:spPr>
          <a:xfrm>
            <a:off x="6230326" y="295413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126" name="TextBox 125">
            <a:extLst>
              <a:ext uri="{FF2B5EF4-FFF2-40B4-BE49-F238E27FC236}">
                <a16:creationId xmlns:a16="http://schemas.microsoft.com/office/drawing/2014/main" id="{880408C3-8B66-E2CD-7765-5179610C70EC}"/>
              </a:ext>
            </a:extLst>
          </p:cNvPr>
          <p:cNvSpPr txBox="1"/>
          <p:nvPr/>
        </p:nvSpPr>
        <p:spPr>
          <a:xfrm>
            <a:off x="6230326" y="324623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127" name="TextBox 126">
            <a:extLst>
              <a:ext uri="{FF2B5EF4-FFF2-40B4-BE49-F238E27FC236}">
                <a16:creationId xmlns:a16="http://schemas.microsoft.com/office/drawing/2014/main" id="{6C03A38F-BFBC-0FF3-0C2F-F6F9D8E070C1}"/>
              </a:ext>
            </a:extLst>
          </p:cNvPr>
          <p:cNvSpPr txBox="1"/>
          <p:nvPr/>
        </p:nvSpPr>
        <p:spPr>
          <a:xfrm>
            <a:off x="6230326" y="35319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128" name="TextBox 127">
            <a:extLst>
              <a:ext uri="{FF2B5EF4-FFF2-40B4-BE49-F238E27FC236}">
                <a16:creationId xmlns:a16="http://schemas.microsoft.com/office/drawing/2014/main" id="{78242B63-D843-2FC3-3CCF-FD64D448FA9F}"/>
              </a:ext>
            </a:extLst>
          </p:cNvPr>
          <p:cNvSpPr txBox="1"/>
          <p:nvPr/>
        </p:nvSpPr>
        <p:spPr>
          <a:xfrm>
            <a:off x="6230326" y="38209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129" name="TextBox 128">
            <a:extLst>
              <a:ext uri="{FF2B5EF4-FFF2-40B4-BE49-F238E27FC236}">
                <a16:creationId xmlns:a16="http://schemas.microsoft.com/office/drawing/2014/main" id="{5533A854-4999-A387-F251-77CA55A5B535}"/>
              </a:ext>
            </a:extLst>
          </p:cNvPr>
          <p:cNvSpPr txBox="1"/>
          <p:nvPr/>
        </p:nvSpPr>
        <p:spPr>
          <a:xfrm>
            <a:off x="6230326" y="41130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131" name="TextBox 130">
            <a:extLst>
              <a:ext uri="{FF2B5EF4-FFF2-40B4-BE49-F238E27FC236}">
                <a16:creationId xmlns:a16="http://schemas.microsoft.com/office/drawing/2014/main" id="{CF78ABDF-1ED5-C0E8-68C0-57EC0C9AB225}"/>
              </a:ext>
            </a:extLst>
          </p:cNvPr>
          <p:cNvSpPr txBox="1"/>
          <p:nvPr/>
        </p:nvSpPr>
        <p:spPr>
          <a:xfrm>
            <a:off x="6230326" y="440511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132" name="TextBox 131">
            <a:extLst>
              <a:ext uri="{FF2B5EF4-FFF2-40B4-BE49-F238E27FC236}">
                <a16:creationId xmlns:a16="http://schemas.microsoft.com/office/drawing/2014/main" id="{5F7054C1-0E9E-FC55-4957-415490CED725}"/>
              </a:ext>
            </a:extLst>
          </p:cNvPr>
          <p:cNvSpPr txBox="1"/>
          <p:nvPr/>
        </p:nvSpPr>
        <p:spPr>
          <a:xfrm>
            <a:off x="6230326" y="47003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133" name="TextBox 132">
            <a:extLst>
              <a:ext uri="{FF2B5EF4-FFF2-40B4-BE49-F238E27FC236}">
                <a16:creationId xmlns:a16="http://schemas.microsoft.com/office/drawing/2014/main" id="{DDD60069-322F-8DC9-F831-AA920F363BE3}"/>
              </a:ext>
            </a:extLst>
          </p:cNvPr>
          <p:cNvSpPr txBox="1"/>
          <p:nvPr/>
        </p:nvSpPr>
        <p:spPr>
          <a:xfrm>
            <a:off x="6230326" y="499248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134" name="TextBox 133">
            <a:extLst>
              <a:ext uri="{FF2B5EF4-FFF2-40B4-BE49-F238E27FC236}">
                <a16:creationId xmlns:a16="http://schemas.microsoft.com/office/drawing/2014/main" id="{BB120649-FD50-6180-F4CD-53D84129F680}"/>
              </a:ext>
            </a:extLst>
          </p:cNvPr>
          <p:cNvSpPr txBox="1"/>
          <p:nvPr/>
        </p:nvSpPr>
        <p:spPr>
          <a:xfrm>
            <a:off x="6460481"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35" name="TextBox 134">
            <a:extLst>
              <a:ext uri="{FF2B5EF4-FFF2-40B4-BE49-F238E27FC236}">
                <a16:creationId xmlns:a16="http://schemas.microsoft.com/office/drawing/2014/main" id="{A70576DE-7A83-ABB1-6665-7B815A395218}"/>
              </a:ext>
            </a:extLst>
          </p:cNvPr>
          <p:cNvSpPr txBox="1"/>
          <p:nvPr/>
        </p:nvSpPr>
        <p:spPr>
          <a:xfrm>
            <a:off x="842001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36" name="TextBox 135">
            <a:extLst>
              <a:ext uri="{FF2B5EF4-FFF2-40B4-BE49-F238E27FC236}">
                <a16:creationId xmlns:a16="http://schemas.microsoft.com/office/drawing/2014/main" id="{3711B333-64B1-DDB2-C0DD-8577CA24E41C}"/>
              </a:ext>
            </a:extLst>
          </p:cNvPr>
          <p:cNvSpPr txBox="1"/>
          <p:nvPr/>
        </p:nvSpPr>
        <p:spPr>
          <a:xfrm>
            <a:off x="825377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137" name="TextBox 136">
            <a:extLst>
              <a:ext uri="{FF2B5EF4-FFF2-40B4-BE49-F238E27FC236}">
                <a16:creationId xmlns:a16="http://schemas.microsoft.com/office/drawing/2014/main" id="{A4EDE9F8-90FF-6731-9122-29EEEC86327D}"/>
              </a:ext>
            </a:extLst>
          </p:cNvPr>
          <p:cNvSpPr txBox="1"/>
          <p:nvPr/>
        </p:nvSpPr>
        <p:spPr>
          <a:xfrm>
            <a:off x="808754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38" name="TextBox 137">
            <a:extLst>
              <a:ext uri="{FF2B5EF4-FFF2-40B4-BE49-F238E27FC236}">
                <a16:creationId xmlns:a16="http://schemas.microsoft.com/office/drawing/2014/main" id="{A9029056-AC2B-E1C0-B2FB-FF1FA0595F58}"/>
              </a:ext>
            </a:extLst>
          </p:cNvPr>
          <p:cNvSpPr txBox="1"/>
          <p:nvPr/>
        </p:nvSpPr>
        <p:spPr>
          <a:xfrm>
            <a:off x="792131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39" name="TextBox 138">
            <a:extLst>
              <a:ext uri="{FF2B5EF4-FFF2-40B4-BE49-F238E27FC236}">
                <a16:creationId xmlns:a16="http://schemas.microsoft.com/office/drawing/2014/main" id="{A72D472D-B075-DF70-80AC-9D5515DE70A9}"/>
              </a:ext>
            </a:extLst>
          </p:cNvPr>
          <p:cNvSpPr txBox="1"/>
          <p:nvPr/>
        </p:nvSpPr>
        <p:spPr>
          <a:xfrm>
            <a:off x="775507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sp>
        <p:nvSpPr>
          <p:cNvPr id="140" name="TextBox 139">
            <a:extLst>
              <a:ext uri="{FF2B5EF4-FFF2-40B4-BE49-F238E27FC236}">
                <a16:creationId xmlns:a16="http://schemas.microsoft.com/office/drawing/2014/main" id="{BE13096A-2171-0E64-06AC-50AEE9B5653F}"/>
              </a:ext>
            </a:extLst>
          </p:cNvPr>
          <p:cNvSpPr txBox="1"/>
          <p:nvPr/>
        </p:nvSpPr>
        <p:spPr>
          <a:xfrm>
            <a:off x="758884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141" name="TextBox 140">
            <a:extLst>
              <a:ext uri="{FF2B5EF4-FFF2-40B4-BE49-F238E27FC236}">
                <a16:creationId xmlns:a16="http://schemas.microsoft.com/office/drawing/2014/main" id="{8328680C-2CCA-D141-2017-4640788E36C6}"/>
              </a:ext>
            </a:extLst>
          </p:cNvPr>
          <p:cNvSpPr txBox="1"/>
          <p:nvPr/>
        </p:nvSpPr>
        <p:spPr>
          <a:xfrm>
            <a:off x="742261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42" name="TextBox 141">
            <a:extLst>
              <a:ext uri="{FF2B5EF4-FFF2-40B4-BE49-F238E27FC236}">
                <a16:creationId xmlns:a16="http://schemas.microsoft.com/office/drawing/2014/main" id="{596E4D3A-9DA0-D4C1-5ACD-15C5A7EEA177}"/>
              </a:ext>
            </a:extLst>
          </p:cNvPr>
          <p:cNvSpPr txBox="1"/>
          <p:nvPr/>
        </p:nvSpPr>
        <p:spPr>
          <a:xfrm>
            <a:off x="7256380"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43" name="TextBox 142">
            <a:extLst>
              <a:ext uri="{FF2B5EF4-FFF2-40B4-BE49-F238E27FC236}">
                <a16:creationId xmlns:a16="http://schemas.microsoft.com/office/drawing/2014/main" id="{3AAF1A22-6BCB-9FCD-193D-1A02CE588281}"/>
              </a:ext>
            </a:extLst>
          </p:cNvPr>
          <p:cNvSpPr txBox="1"/>
          <p:nvPr/>
        </p:nvSpPr>
        <p:spPr>
          <a:xfrm>
            <a:off x="7125413"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144" name="TextBox 143">
            <a:extLst>
              <a:ext uri="{FF2B5EF4-FFF2-40B4-BE49-F238E27FC236}">
                <a16:creationId xmlns:a16="http://schemas.microsoft.com/office/drawing/2014/main" id="{96DEDF6A-DC5B-984A-3DBB-04C4046E689F}"/>
              </a:ext>
            </a:extLst>
          </p:cNvPr>
          <p:cNvSpPr txBox="1"/>
          <p:nvPr/>
        </p:nvSpPr>
        <p:spPr>
          <a:xfrm>
            <a:off x="6959180"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45" name="TextBox 144">
            <a:extLst>
              <a:ext uri="{FF2B5EF4-FFF2-40B4-BE49-F238E27FC236}">
                <a16:creationId xmlns:a16="http://schemas.microsoft.com/office/drawing/2014/main" id="{C3727A75-E054-9E3C-991A-E63B0B4E70B6}"/>
              </a:ext>
            </a:extLst>
          </p:cNvPr>
          <p:cNvSpPr txBox="1"/>
          <p:nvPr/>
        </p:nvSpPr>
        <p:spPr>
          <a:xfrm>
            <a:off x="6792947"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146" name="TextBox 145">
            <a:extLst>
              <a:ext uri="{FF2B5EF4-FFF2-40B4-BE49-F238E27FC236}">
                <a16:creationId xmlns:a16="http://schemas.microsoft.com/office/drawing/2014/main" id="{69DC2700-8175-5C93-223A-90FF74545A07}"/>
              </a:ext>
            </a:extLst>
          </p:cNvPr>
          <p:cNvSpPr txBox="1"/>
          <p:nvPr/>
        </p:nvSpPr>
        <p:spPr>
          <a:xfrm>
            <a:off x="6626714" y="51320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147" name="TextBox 146">
            <a:extLst>
              <a:ext uri="{FF2B5EF4-FFF2-40B4-BE49-F238E27FC236}">
                <a16:creationId xmlns:a16="http://schemas.microsoft.com/office/drawing/2014/main" id="{05A27D02-2E46-2A95-CCDB-7D7DCAC7422A}"/>
              </a:ext>
            </a:extLst>
          </p:cNvPr>
          <p:cNvSpPr txBox="1"/>
          <p:nvPr/>
        </p:nvSpPr>
        <p:spPr>
          <a:xfrm>
            <a:off x="858624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26</a:t>
            </a:r>
          </a:p>
        </p:txBody>
      </p:sp>
      <p:sp>
        <p:nvSpPr>
          <p:cNvPr id="148" name="TextBox 147">
            <a:extLst>
              <a:ext uri="{FF2B5EF4-FFF2-40B4-BE49-F238E27FC236}">
                <a16:creationId xmlns:a16="http://schemas.microsoft.com/office/drawing/2014/main" id="{B3910A06-B0A8-69BB-B914-EEA5718E38AF}"/>
              </a:ext>
            </a:extLst>
          </p:cNvPr>
          <p:cNvSpPr txBox="1"/>
          <p:nvPr/>
        </p:nvSpPr>
        <p:spPr>
          <a:xfrm>
            <a:off x="10581040"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149" name="TextBox 148">
            <a:extLst>
              <a:ext uri="{FF2B5EF4-FFF2-40B4-BE49-F238E27FC236}">
                <a16:creationId xmlns:a16="http://schemas.microsoft.com/office/drawing/2014/main" id="{A2D06ABF-2D5A-4D9F-0D8E-0F5205D10233}"/>
              </a:ext>
            </a:extLst>
          </p:cNvPr>
          <p:cNvSpPr txBox="1"/>
          <p:nvPr/>
        </p:nvSpPr>
        <p:spPr>
          <a:xfrm>
            <a:off x="1041480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150" name="TextBox 149">
            <a:extLst>
              <a:ext uri="{FF2B5EF4-FFF2-40B4-BE49-F238E27FC236}">
                <a16:creationId xmlns:a16="http://schemas.microsoft.com/office/drawing/2014/main" id="{36B0CC1E-605E-39D9-E346-10399697C9D4}"/>
              </a:ext>
            </a:extLst>
          </p:cNvPr>
          <p:cNvSpPr txBox="1"/>
          <p:nvPr/>
        </p:nvSpPr>
        <p:spPr>
          <a:xfrm>
            <a:off x="10248574"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a:t>
            </a:r>
          </a:p>
        </p:txBody>
      </p:sp>
      <p:sp>
        <p:nvSpPr>
          <p:cNvPr id="151" name="TextBox 150">
            <a:extLst>
              <a:ext uri="{FF2B5EF4-FFF2-40B4-BE49-F238E27FC236}">
                <a16:creationId xmlns:a16="http://schemas.microsoft.com/office/drawing/2014/main" id="{7363A616-328B-F7DF-5505-F48C21DDBF99}"/>
              </a:ext>
            </a:extLst>
          </p:cNvPr>
          <p:cNvSpPr txBox="1"/>
          <p:nvPr/>
        </p:nvSpPr>
        <p:spPr>
          <a:xfrm>
            <a:off x="10082341"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44</a:t>
            </a:r>
          </a:p>
        </p:txBody>
      </p:sp>
      <p:sp>
        <p:nvSpPr>
          <p:cNvPr id="152" name="TextBox 151">
            <a:extLst>
              <a:ext uri="{FF2B5EF4-FFF2-40B4-BE49-F238E27FC236}">
                <a16:creationId xmlns:a16="http://schemas.microsoft.com/office/drawing/2014/main" id="{18F09F7C-A636-7225-99C3-8A44B3FC54D4}"/>
              </a:ext>
            </a:extLst>
          </p:cNvPr>
          <p:cNvSpPr txBox="1"/>
          <p:nvPr/>
        </p:nvSpPr>
        <p:spPr>
          <a:xfrm>
            <a:off x="991610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153" name="TextBox 152">
            <a:extLst>
              <a:ext uri="{FF2B5EF4-FFF2-40B4-BE49-F238E27FC236}">
                <a16:creationId xmlns:a16="http://schemas.microsoft.com/office/drawing/2014/main" id="{B8CC697B-C76C-EC72-1028-E77E9D624D50}"/>
              </a:ext>
            </a:extLst>
          </p:cNvPr>
          <p:cNvSpPr txBox="1"/>
          <p:nvPr/>
        </p:nvSpPr>
        <p:spPr>
          <a:xfrm>
            <a:off x="974987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154" name="TextBox 153">
            <a:extLst>
              <a:ext uri="{FF2B5EF4-FFF2-40B4-BE49-F238E27FC236}">
                <a16:creationId xmlns:a16="http://schemas.microsoft.com/office/drawing/2014/main" id="{6AEBA0E6-C255-45C9-059C-74CC95739785}"/>
              </a:ext>
            </a:extLst>
          </p:cNvPr>
          <p:cNvSpPr txBox="1"/>
          <p:nvPr/>
        </p:nvSpPr>
        <p:spPr>
          <a:xfrm>
            <a:off x="958364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38</a:t>
            </a:r>
          </a:p>
        </p:txBody>
      </p:sp>
      <p:sp>
        <p:nvSpPr>
          <p:cNvPr id="155" name="TextBox 154">
            <a:extLst>
              <a:ext uri="{FF2B5EF4-FFF2-40B4-BE49-F238E27FC236}">
                <a16:creationId xmlns:a16="http://schemas.microsoft.com/office/drawing/2014/main" id="{D4A262C8-567A-F7A5-2453-057486168C25}"/>
              </a:ext>
            </a:extLst>
          </p:cNvPr>
          <p:cNvSpPr txBox="1"/>
          <p:nvPr/>
        </p:nvSpPr>
        <p:spPr>
          <a:xfrm>
            <a:off x="941740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156" name="TextBox 155">
            <a:extLst>
              <a:ext uri="{FF2B5EF4-FFF2-40B4-BE49-F238E27FC236}">
                <a16:creationId xmlns:a16="http://schemas.microsoft.com/office/drawing/2014/main" id="{053E6D12-3B66-C6AA-1B83-5B7E8109369D}"/>
              </a:ext>
            </a:extLst>
          </p:cNvPr>
          <p:cNvSpPr txBox="1"/>
          <p:nvPr/>
        </p:nvSpPr>
        <p:spPr>
          <a:xfrm>
            <a:off x="925117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34</a:t>
            </a:r>
          </a:p>
        </p:txBody>
      </p:sp>
      <p:sp>
        <p:nvSpPr>
          <p:cNvPr id="157" name="TextBox 156">
            <a:extLst>
              <a:ext uri="{FF2B5EF4-FFF2-40B4-BE49-F238E27FC236}">
                <a16:creationId xmlns:a16="http://schemas.microsoft.com/office/drawing/2014/main" id="{23B5B218-03EB-6BD1-47A8-DF8E840FC48E}"/>
              </a:ext>
            </a:extLst>
          </p:cNvPr>
          <p:cNvSpPr txBox="1"/>
          <p:nvPr/>
        </p:nvSpPr>
        <p:spPr>
          <a:xfrm>
            <a:off x="908494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p>
        </p:txBody>
      </p:sp>
      <p:sp>
        <p:nvSpPr>
          <p:cNvPr id="158" name="TextBox 157">
            <a:extLst>
              <a:ext uri="{FF2B5EF4-FFF2-40B4-BE49-F238E27FC236}">
                <a16:creationId xmlns:a16="http://schemas.microsoft.com/office/drawing/2014/main" id="{D9958E8B-E27F-234B-BFC2-44A7E065E22D}"/>
              </a:ext>
            </a:extLst>
          </p:cNvPr>
          <p:cNvSpPr txBox="1"/>
          <p:nvPr/>
        </p:nvSpPr>
        <p:spPr>
          <a:xfrm>
            <a:off x="8918710"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59" name="TextBox 158">
            <a:extLst>
              <a:ext uri="{FF2B5EF4-FFF2-40B4-BE49-F238E27FC236}">
                <a16:creationId xmlns:a16="http://schemas.microsoft.com/office/drawing/2014/main" id="{4CF9F704-751A-275D-98F8-5CF4D907FF35}"/>
              </a:ext>
            </a:extLst>
          </p:cNvPr>
          <p:cNvSpPr txBox="1"/>
          <p:nvPr/>
        </p:nvSpPr>
        <p:spPr>
          <a:xfrm>
            <a:off x="8752477"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p:txBody>
      </p:sp>
      <p:sp>
        <p:nvSpPr>
          <p:cNvPr id="160" name="TextBox 159">
            <a:extLst>
              <a:ext uri="{FF2B5EF4-FFF2-40B4-BE49-F238E27FC236}">
                <a16:creationId xmlns:a16="http://schemas.microsoft.com/office/drawing/2014/main" id="{B30903A0-30EE-33F7-8432-6D419D9DE1E2}"/>
              </a:ext>
            </a:extLst>
          </p:cNvPr>
          <p:cNvSpPr txBox="1"/>
          <p:nvPr/>
        </p:nvSpPr>
        <p:spPr>
          <a:xfrm>
            <a:off x="1174466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64</a:t>
            </a:r>
          </a:p>
        </p:txBody>
      </p:sp>
      <p:sp>
        <p:nvSpPr>
          <p:cNvPr id="161" name="TextBox 160">
            <a:extLst>
              <a:ext uri="{FF2B5EF4-FFF2-40B4-BE49-F238E27FC236}">
                <a16:creationId xmlns:a16="http://schemas.microsoft.com/office/drawing/2014/main" id="{7AF3842D-DA2E-96DE-27AF-37113F36B1B9}"/>
              </a:ext>
            </a:extLst>
          </p:cNvPr>
          <p:cNvSpPr txBox="1"/>
          <p:nvPr/>
        </p:nvSpPr>
        <p:spPr>
          <a:xfrm>
            <a:off x="11578438"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62</a:t>
            </a:r>
          </a:p>
        </p:txBody>
      </p:sp>
      <p:sp>
        <p:nvSpPr>
          <p:cNvPr id="162" name="TextBox 161">
            <a:extLst>
              <a:ext uri="{FF2B5EF4-FFF2-40B4-BE49-F238E27FC236}">
                <a16:creationId xmlns:a16="http://schemas.microsoft.com/office/drawing/2014/main" id="{D3AD8F65-B4CF-0675-2E13-0E58CDDE6E66}"/>
              </a:ext>
            </a:extLst>
          </p:cNvPr>
          <p:cNvSpPr txBox="1"/>
          <p:nvPr/>
        </p:nvSpPr>
        <p:spPr>
          <a:xfrm>
            <a:off x="11412205"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163" name="TextBox 162">
            <a:extLst>
              <a:ext uri="{FF2B5EF4-FFF2-40B4-BE49-F238E27FC236}">
                <a16:creationId xmlns:a16="http://schemas.microsoft.com/office/drawing/2014/main" id="{6DCF9AED-1951-8936-E52E-D430F95BFD76}"/>
              </a:ext>
            </a:extLst>
          </p:cNvPr>
          <p:cNvSpPr txBox="1"/>
          <p:nvPr/>
        </p:nvSpPr>
        <p:spPr>
          <a:xfrm>
            <a:off x="11245972"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58</a:t>
            </a:r>
          </a:p>
        </p:txBody>
      </p:sp>
      <p:sp>
        <p:nvSpPr>
          <p:cNvPr id="164" name="TextBox 163">
            <a:extLst>
              <a:ext uri="{FF2B5EF4-FFF2-40B4-BE49-F238E27FC236}">
                <a16:creationId xmlns:a16="http://schemas.microsoft.com/office/drawing/2014/main" id="{B6629D4D-99B7-96B4-4B0E-9C6D5BD3CFA6}"/>
              </a:ext>
            </a:extLst>
          </p:cNvPr>
          <p:cNvSpPr txBox="1"/>
          <p:nvPr/>
        </p:nvSpPr>
        <p:spPr>
          <a:xfrm>
            <a:off x="11079739"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56</a:t>
            </a:r>
          </a:p>
        </p:txBody>
      </p:sp>
      <p:sp>
        <p:nvSpPr>
          <p:cNvPr id="165" name="TextBox 164">
            <a:extLst>
              <a:ext uri="{FF2B5EF4-FFF2-40B4-BE49-F238E27FC236}">
                <a16:creationId xmlns:a16="http://schemas.microsoft.com/office/drawing/2014/main" id="{59F8A8ED-7317-37FE-6224-E254149CE962}"/>
              </a:ext>
            </a:extLst>
          </p:cNvPr>
          <p:cNvSpPr txBox="1"/>
          <p:nvPr/>
        </p:nvSpPr>
        <p:spPr>
          <a:xfrm>
            <a:off x="10913506"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p>
        </p:txBody>
      </p:sp>
      <p:sp>
        <p:nvSpPr>
          <p:cNvPr id="166" name="TextBox 165">
            <a:extLst>
              <a:ext uri="{FF2B5EF4-FFF2-40B4-BE49-F238E27FC236}">
                <a16:creationId xmlns:a16="http://schemas.microsoft.com/office/drawing/2014/main" id="{C07E6E00-D605-A715-2C83-B76C5CDDEC4F}"/>
              </a:ext>
            </a:extLst>
          </p:cNvPr>
          <p:cNvSpPr txBox="1"/>
          <p:nvPr/>
        </p:nvSpPr>
        <p:spPr>
          <a:xfrm>
            <a:off x="10747273" y="51320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52</a:t>
            </a:r>
          </a:p>
        </p:txBody>
      </p:sp>
      <p:sp>
        <p:nvSpPr>
          <p:cNvPr id="167" name="TextBox 166">
            <a:extLst>
              <a:ext uri="{FF2B5EF4-FFF2-40B4-BE49-F238E27FC236}">
                <a16:creationId xmlns:a16="http://schemas.microsoft.com/office/drawing/2014/main" id="{3325F02C-C968-5453-8E17-0AD73E1B851D}"/>
              </a:ext>
            </a:extLst>
          </p:cNvPr>
          <p:cNvSpPr txBox="1"/>
          <p:nvPr/>
        </p:nvSpPr>
        <p:spPr>
          <a:xfrm>
            <a:off x="6438039"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92</a:t>
            </a:r>
          </a:p>
          <a:p>
            <a:pPr algn="ctr"/>
            <a:r>
              <a:rPr lang="en-GB" sz="800" dirty="0">
                <a:latin typeface="Arial" panose="020B0604020202020204" pitchFamily="34" charset="0"/>
                <a:ea typeface="Aileron" charset="0"/>
                <a:cs typeface="Arial" panose="020B0604020202020204" pitchFamily="34" charset="0"/>
              </a:rPr>
              <a:t>62</a:t>
            </a:r>
          </a:p>
        </p:txBody>
      </p:sp>
      <p:sp>
        <p:nvSpPr>
          <p:cNvPr id="168" name="TextBox 167">
            <a:extLst>
              <a:ext uri="{FF2B5EF4-FFF2-40B4-BE49-F238E27FC236}">
                <a16:creationId xmlns:a16="http://schemas.microsoft.com/office/drawing/2014/main" id="{F462E681-2B25-3733-9B13-95446D07155B}"/>
              </a:ext>
            </a:extLst>
          </p:cNvPr>
          <p:cNvSpPr txBox="1"/>
          <p:nvPr/>
        </p:nvSpPr>
        <p:spPr>
          <a:xfrm>
            <a:off x="8432835"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34</a:t>
            </a:r>
          </a:p>
          <a:p>
            <a:pPr algn="ctr"/>
            <a:r>
              <a:rPr lang="en-GB" sz="800" dirty="0">
                <a:latin typeface="Arial" panose="020B0604020202020204" pitchFamily="34" charset="0"/>
                <a:ea typeface="Aileron" charset="0"/>
                <a:cs typeface="Arial" panose="020B0604020202020204" pitchFamily="34" charset="0"/>
              </a:rPr>
              <a:t>17</a:t>
            </a:r>
          </a:p>
        </p:txBody>
      </p:sp>
      <p:sp>
        <p:nvSpPr>
          <p:cNvPr id="169" name="TextBox 168">
            <a:extLst>
              <a:ext uri="{FF2B5EF4-FFF2-40B4-BE49-F238E27FC236}">
                <a16:creationId xmlns:a16="http://schemas.microsoft.com/office/drawing/2014/main" id="{41CBFE22-B132-DEB6-70FF-DFE98BCB71DA}"/>
              </a:ext>
            </a:extLst>
          </p:cNvPr>
          <p:cNvSpPr txBox="1"/>
          <p:nvPr/>
        </p:nvSpPr>
        <p:spPr>
          <a:xfrm>
            <a:off x="8266602"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38</a:t>
            </a:r>
          </a:p>
          <a:p>
            <a:pPr algn="ctr"/>
            <a:r>
              <a:rPr lang="en-GB" sz="800" dirty="0">
                <a:latin typeface="Arial" panose="020B0604020202020204" pitchFamily="34" charset="0"/>
                <a:ea typeface="Aileron" charset="0"/>
                <a:cs typeface="Arial" panose="020B0604020202020204" pitchFamily="34" charset="0"/>
              </a:rPr>
              <a:t>21</a:t>
            </a:r>
          </a:p>
        </p:txBody>
      </p:sp>
      <p:sp>
        <p:nvSpPr>
          <p:cNvPr id="170" name="TextBox 169">
            <a:extLst>
              <a:ext uri="{FF2B5EF4-FFF2-40B4-BE49-F238E27FC236}">
                <a16:creationId xmlns:a16="http://schemas.microsoft.com/office/drawing/2014/main" id="{8FA139AB-9B6F-8E86-1B17-D601B0CEA666}"/>
              </a:ext>
            </a:extLst>
          </p:cNvPr>
          <p:cNvSpPr txBox="1"/>
          <p:nvPr/>
        </p:nvSpPr>
        <p:spPr>
          <a:xfrm>
            <a:off x="8100369"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43</a:t>
            </a:r>
          </a:p>
          <a:p>
            <a:pPr algn="ctr"/>
            <a:r>
              <a:rPr lang="en-GB" sz="800" dirty="0">
                <a:latin typeface="Arial" panose="020B0604020202020204" pitchFamily="34" charset="0"/>
                <a:ea typeface="Aileron" charset="0"/>
                <a:cs typeface="Arial" panose="020B0604020202020204" pitchFamily="34" charset="0"/>
              </a:rPr>
              <a:t>28</a:t>
            </a:r>
          </a:p>
        </p:txBody>
      </p:sp>
      <p:sp>
        <p:nvSpPr>
          <p:cNvPr id="171" name="TextBox 170">
            <a:extLst>
              <a:ext uri="{FF2B5EF4-FFF2-40B4-BE49-F238E27FC236}">
                <a16:creationId xmlns:a16="http://schemas.microsoft.com/office/drawing/2014/main" id="{7A325800-4DA8-AC86-CD18-17D6E4262E03}"/>
              </a:ext>
            </a:extLst>
          </p:cNvPr>
          <p:cNvSpPr txBox="1"/>
          <p:nvPr/>
        </p:nvSpPr>
        <p:spPr>
          <a:xfrm>
            <a:off x="7934136"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48</a:t>
            </a:r>
          </a:p>
          <a:p>
            <a:pPr algn="ctr"/>
            <a:r>
              <a:rPr lang="en-GB" sz="800" dirty="0">
                <a:latin typeface="Arial" panose="020B0604020202020204" pitchFamily="34" charset="0"/>
                <a:ea typeface="Aileron" charset="0"/>
                <a:cs typeface="Arial" panose="020B0604020202020204" pitchFamily="34" charset="0"/>
              </a:rPr>
              <a:t>32</a:t>
            </a:r>
          </a:p>
        </p:txBody>
      </p:sp>
      <p:sp>
        <p:nvSpPr>
          <p:cNvPr id="172" name="TextBox 171">
            <a:extLst>
              <a:ext uri="{FF2B5EF4-FFF2-40B4-BE49-F238E27FC236}">
                <a16:creationId xmlns:a16="http://schemas.microsoft.com/office/drawing/2014/main" id="{B7F6BED4-6EF2-6281-0D52-10714BDCD473}"/>
              </a:ext>
            </a:extLst>
          </p:cNvPr>
          <p:cNvSpPr txBox="1"/>
          <p:nvPr/>
        </p:nvSpPr>
        <p:spPr>
          <a:xfrm>
            <a:off x="776790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34</a:t>
            </a:r>
          </a:p>
        </p:txBody>
      </p:sp>
      <p:sp>
        <p:nvSpPr>
          <p:cNvPr id="173" name="TextBox 172">
            <a:extLst>
              <a:ext uri="{FF2B5EF4-FFF2-40B4-BE49-F238E27FC236}">
                <a16:creationId xmlns:a16="http://schemas.microsoft.com/office/drawing/2014/main" id="{F9516CEA-A1FF-ECCF-0F17-6ABB633D55E7}"/>
              </a:ext>
            </a:extLst>
          </p:cNvPr>
          <p:cNvSpPr txBox="1"/>
          <p:nvPr/>
        </p:nvSpPr>
        <p:spPr>
          <a:xfrm>
            <a:off x="7601670"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58</a:t>
            </a:r>
          </a:p>
          <a:p>
            <a:pPr algn="ctr"/>
            <a:r>
              <a:rPr lang="en-GB" sz="800" dirty="0">
                <a:latin typeface="Arial" panose="020B0604020202020204" pitchFamily="34" charset="0"/>
                <a:ea typeface="Aileron" charset="0"/>
                <a:cs typeface="Arial" panose="020B0604020202020204" pitchFamily="34" charset="0"/>
              </a:rPr>
              <a:t>40</a:t>
            </a:r>
          </a:p>
        </p:txBody>
      </p:sp>
      <p:sp>
        <p:nvSpPr>
          <p:cNvPr id="174" name="TextBox 173">
            <a:extLst>
              <a:ext uri="{FF2B5EF4-FFF2-40B4-BE49-F238E27FC236}">
                <a16:creationId xmlns:a16="http://schemas.microsoft.com/office/drawing/2014/main" id="{27200D5D-EC34-2D94-9941-A9C88E9FFC3F}"/>
              </a:ext>
            </a:extLst>
          </p:cNvPr>
          <p:cNvSpPr txBox="1"/>
          <p:nvPr/>
        </p:nvSpPr>
        <p:spPr>
          <a:xfrm>
            <a:off x="7435437"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61</a:t>
            </a:r>
          </a:p>
          <a:p>
            <a:pPr algn="ctr"/>
            <a:r>
              <a:rPr lang="en-GB" sz="800" dirty="0">
                <a:latin typeface="Arial" panose="020B0604020202020204" pitchFamily="34" charset="0"/>
                <a:ea typeface="Aileron" charset="0"/>
                <a:cs typeface="Arial" panose="020B0604020202020204" pitchFamily="34" charset="0"/>
              </a:rPr>
              <a:t>43</a:t>
            </a:r>
          </a:p>
        </p:txBody>
      </p:sp>
      <p:sp>
        <p:nvSpPr>
          <p:cNvPr id="175" name="TextBox 174">
            <a:extLst>
              <a:ext uri="{FF2B5EF4-FFF2-40B4-BE49-F238E27FC236}">
                <a16:creationId xmlns:a16="http://schemas.microsoft.com/office/drawing/2014/main" id="{A0C2FAF8-0602-6177-82F1-1680EFF39D24}"/>
              </a:ext>
            </a:extLst>
          </p:cNvPr>
          <p:cNvSpPr txBox="1"/>
          <p:nvPr/>
        </p:nvSpPr>
        <p:spPr>
          <a:xfrm>
            <a:off x="7269204"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66</a:t>
            </a:r>
          </a:p>
          <a:p>
            <a:pPr algn="ctr"/>
            <a:r>
              <a:rPr lang="en-GB" sz="800" dirty="0">
                <a:latin typeface="Arial" panose="020B0604020202020204" pitchFamily="34" charset="0"/>
                <a:ea typeface="Aileron" charset="0"/>
                <a:cs typeface="Arial" panose="020B0604020202020204" pitchFamily="34" charset="0"/>
              </a:rPr>
              <a:t>44</a:t>
            </a:r>
          </a:p>
        </p:txBody>
      </p:sp>
      <p:sp>
        <p:nvSpPr>
          <p:cNvPr id="176" name="TextBox 175">
            <a:extLst>
              <a:ext uri="{FF2B5EF4-FFF2-40B4-BE49-F238E27FC236}">
                <a16:creationId xmlns:a16="http://schemas.microsoft.com/office/drawing/2014/main" id="{B29B65F5-6C23-BA06-2DAA-62AED8D38B7E}"/>
              </a:ext>
            </a:extLst>
          </p:cNvPr>
          <p:cNvSpPr txBox="1"/>
          <p:nvPr/>
        </p:nvSpPr>
        <p:spPr>
          <a:xfrm>
            <a:off x="7102971"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72</a:t>
            </a:r>
          </a:p>
          <a:p>
            <a:pPr algn="ctr"/>
            <a:r>
              <a:rPr lang="en-GB" sz="800" dirty="0">
                <a:latin typeface="Arial" panose="020B0604020202020204" pitchFamily="34" charset="0"/>
                <a:ea typeface="Aileron" charset="0"/>
                <a:cs typeface="Arial" panose="020B0604020202020204" pitchFamily="34" charset="0"/>
              </a:rPr>
              <a:t>53</a:t>
            </a:r>
          </a:p>
        </p:txBody>
      </p:sp>
      <p:sp>
        <p:nvSpPr>
          <p:cNvPr id="177" name="TextBox 176">
            <a:extLst>
              <a:ext uri="{FF2B5EF4-FFF2-40B4-BE49-F238E27FC236}">
                <a16:creationId xmlns:a16="http://schemas.microsoft.com/office/drawing/2014/main" id="{BC8DAA62-A90D-73D4-D8AB-8070E5A0CC9E}"/>
              </a:ext>
            </a:extLst>
          </p:cNvPr>
          <p:cNvSpPr txBox="1"/>
          <p:nvPr/>
        </p:nvSpPr>
        <p:spPr>
          <a:xfrm>
            <a:off x="693673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79</a:t>
            </a:r>
          </a:p>
          <a:p>
            <a:pPr algn="ctr"/>
            <a:r>
              <a:rPr lang="en-GB" sz="800" dirty="0">
                <a:latin typeface="Arial" panose="020B0604020202020204" pitchFamily="34" charset="0"/>
                <a:ea typeface="Aileron" charset="0"/>
                <a:cs typeface="Arial" panose="020B0604020202020204" pitchFamily="34" charset="0"/>
              </a:rPr>
              <a:t>57</a:t>
            </a:r>
          </a:p>
        </p:txBody>
      </p:sp>
      <p:sp>
        <p:nvSpPr>
          <p:cNvPr id="178" name="TextBox 177">
            <a:extLst>
              <a:ext uri="{FF2B5EF4-FFF2-40B4-BE49-F238E27FC236}">
                <a16:creationId xmlns:a16="http://schemas.microsoft.com/office/drawing/2014/main" id="{1EA3023E-F7DB-D8D2-82D8-6BC946A6DEE5}"/>
              </a:ext>
            </a:extLst>
          </p:cNvPr>
          <p:cNvSpPr txBox="1"/>
          <p:nvPr/>
        </p:nvSpPr>
        <p:spPr>
          <a:xfrm>
            <a:off x="6770505"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84</a:t>
            </a:r>
          </a:p>
          <a:p>
            <a:pPr algn="ctr"/>
            <a:r>
              <a:rPr lang="en-GB" sz="800" dirty="0">
                <a:latin typeface="Arial" panose="020B0604020202020204" pitchFamily="34" charset="0"/>
                <a:ea typeface="Aileron" charset="0"/>
                <a:cs typeface="Arial" panose="020B0604020202020204" pitchFamily="34" charset="0"/>
              </a:rPr>
              <a:t>60</a:t>
            </a:r>
          </a:p>
        </p:txBody>
      </p:sp>
      <p:sp>
        <p:nvSpPr>
          <p:cNvPr id="179" name="TextBox 178">
            <a:extLst>
              <a:ext uri="{FF2B5EF4-FFF2-40B4-BE49-F238E27FC236}">
                <a16:creationId xmlns:a16="http://schemas.microsoft.com/office/drawing/2014/main" id="{6A8328FF-8599-2176-9597-279B774910A9}"/>
              </a:ext>
            </a:extLst>
          </p:cNvPr>
          <p:cNvSpPr txBox="1"/>
          <p:nvPr/>
        </p:nvSpPr>
        <p:spPr>
          <a:xfrm>
            <a:off x="6604272"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88</a:t>
            </a:r>
          </a:p>
          <a:p>
            <a:pPr algn="ctr"/>
            <a:r>
              <a:rPr lang="en-GB" sz="800" dirty="0">
                <a:latin typeface="Arial" panose="020B0604020202020204" pitchFamily="34" charset="0"/>
                <a:ea typeface="Aileron" charset="0"/>
                <a:cs typeface="Arial" panose="020B0604020202020204" pitchFamily="34" charset="0"/>
              </a:rPr>
              <a:t>62</a:t>
            </a:r>
          </a:p>
        </p:txBody>
      </p:sp>
      <p:sp>
        <p:nvSpPr>
          <p:cNvPr id="180" name="TextBox 179">
            <a:extLst>
              <a:ext uri="{FF2B5EF4-FFF2-40B4-BE49-F238E27FC236}">
                <a16:creationId xmlns:a16="http://schemas.microsoft.com/office/drawing/2014/main" id="{2F0B6C8A-7985-6074-C1C6-3D7CDF595B41}"/>
              </a:ext>
            </a:extLst>
          </p:cNvPr>
          <p:cNvSpPr txBox="1"/>
          <p:nvPr/>
        </p:nvSpPr>
        <p:spPr>
          <a:xfrm>
            <a:off x="8599068"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31</a:t>
            </a:r>
          </a:p>
          <a:p>
            <a:pPr algn="ctr"/>
            <a:r>
              <a:rPr lang="en-GB" sz="800" dirty="0">
                <a:latin typeface="Arial" panose="020B0604020202020204" pitchFamily="34" charset="0"/>
                <a:ea typeface="Aileron" charset="0"/>
                <a:cs typeface="Arial" panose="020B0604020202020204" pitchFamily="34" charset="0"/>
              </a:rPr>
              <a:t>16</a:t>
            </a:r>
          </a:p>
        </p:txBody>
      </p:sp>
      <p:sp>
        <p:nvSpPr>
          <p:cNvPr id="181" name="TextBox 180">
            <a:extLst>
              <a:ext uri="{FF2B5EF4-FFF2-40B4-BE49-F238E27FC236}">
                <a16:creationId xmlns:a16="http://schemas.microsoft.com/office/drawing/2014/main" id="{1271E055-1E3D-2F06-4362-349CED208975}"/>
              </a:ext>
            </a:extLst>
          </p:cNvPr>
          <p:cNvSpPr txBox="1"/>
          <p:nvPr/>
        </p:nvSpPr>
        <p:spPr>
          <a:xfrm>
            <a:off x="10622718"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1</a:t>
            </a:r>
          </a:p>
        </p:txBody>
      </p:sp>
      <p:sp>
        <p:nvSpPr>
          <p:cNvPr id="182" name="TextBox 181">
            <a:extLst>
              <a:ext uri="{FF2B5EF4-FFF2-40B4-BE49-F238E27FC236}">
                <a16:creationId xmlns:a16="http://schemas.microsoft.com/office/drawing/2014/main" id="{3D75A000-367E-9507-389A-433EEE3937D6}"/>
              </a:ext>
            </a:extLst>
          </p:cNvPr>
          <p:cNvSpPr txBox="1"/>
          <p:nvPr/>
        </p:nvSpPr>
        <p:spPr>
          <a:xfrm>
            <a:off x="10456485"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4</a:t>
            </a:r>
          </a:p>
        </p:txBody>
      </p:sp>
      <p:sp>
        <p:nvSpPr>
          <p:cNvPr id="183" name="TextBox 182">
            <a:extLst>
              <a:ext uri="{FF2B5EF4-FFF2-40B4-BE49-F238E27FC236}">
                <a16:creationId xmlns:a16="http://schemas.microsoft.com/office/drawing/2014/main" id="{D141F913-3EC3-41A6-583B-6B509302D838}"/>
              </a:ext>
            </a:extLst>
          </p:cNvPr>
          <p:cNvSpPr txBox="1"/>
          <p:nvPr/>
        </p:nvSpPr>
        <p:spPr>
          <a:xfrm>
            <a:off x="10290252"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4</a:t>
            </a:r>
          </a:p>
        </p:txBody>
      </p:sp>
      <p:sp>
        <p:nvSpPr>
          <p:cNvPr id="184" name="TextBox 183">
            <a:extLst>
              <a:ext uri="{FF2B5EF4-FFF2-40B4-BE49-F238E27FC236}">
                <a16:creationId xmlns:a16="http://schemas.microsoft.com/office/drawing/2014/main" id="{408BC2A7-D5E7-272B-9863-AA9A50FDD28A}"/>
              </a:ext>
            </a:extLst>
          </p:cNvPr>
          <p:cNvSpPr txBox="1"/>
          <p:nvPr/>
        </p:nvSpPr>
        <p:spPr>
          <a:xfrm>
            <a:off x="10124019"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5</a:t>
            </a:r>
          </a:p>
        </p:txBody>
      </p:sp>
      <p:sp>
        <p:nvSpPr>
          <p:cNvPr id="185" name="TextBox 184">
            <a:extLst>
              <a:ext uri="{FF2B5EF4-FFF2-40B4-BE49-F238E27FC236}">
                <a16:creationId xmlns:a16="http://schemas.microsoft.com/office/drawing/2014/main" id="{44C900A8-F3A8-BA2D-323E-2BE1E5FB8A47}"/>
              </a:ext>
            </a:extLst>
          </p:cNvPr>
          <p:cNvSpPr txBox="1"/>
          <p:nvPr/>
        </p:nvSpPr>
        <p:spPr>
          <a:xfrm>
            <a:off x="9928932"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5</a:t>
            </a:r>
          </a:p>
        </p:txBody>
      </p:sp>
      <p:sp>
        <p:nvSpPr>
          <p:cNvPr id="186" name="TextBox 185">
            <a:extLst>
              <a:ext uri="{FF2B5EF4-FFF2-40B4-BE49-F238E27FC236}">
                <a16:creationId xmlns:a16="http://schemas.microsoft.com/office/drawing/2014/main" id="{A81E44D5-3A38-726F-F102-157F742E2F3C}"/>
              </a:ext>
            </a:extLst>
          </p:cNvPr>
          <p:cNvSpPr txBox="1"/>
          <p:nvPr/>
        </p:nvSpPr>
        <p:spPr>
          <a:xfrm>
            <a:off x="9762699"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a:p>
            <a:pPr algn="ctr"/>
            <a:r>
              <a:rPr lang="en-GB" sz="800" dirty="0">
                <a:latin typeface="Arial" panose="020B0604020202020204" pitchFamily="34" charset="0"/>
                <a:ea typeface="Aileron" charset="0"/>
                <a:cs typeface="Arial" panose="020B0604020202020204" pitchFamily="34" charset="0"/>
              </a:rPr>
              <a:t>6</a:t>
            </a:r>
          </a:p>
        </p:txBody>
      </p:sp>
      <p:sp>
        <p:nvSpPr>
          <p:cNvPr id="187" name="TextBox 186">
            <a:extLst>
              <a:ext uri="{FF2B5EF4-FFF2-40B4-BE49-F238E27FC236}">
                <a16:creationId xmlns:a16="http://schemas.microsoft.com/office/drawing/2014/main" id="{8381ACED-5099-3307-8031-A778C20029E8}"/>
              </a:ext>
            </a:extLst>
          </p:cNvPr>
          <p:cNvSpPr txBox="1"/>
          <p:nvPr/>
        </p:nvSpPr>
        <p:spPr>
          <a:xfrm>
            <a:off x="9596466"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a:p>
            <a:pPr algn="ctr"/>
            <a:r>
              <a:rPr lang="en-GB" sz="800" dirty="0">
                <a:latin typeface="Arial" panose="020B0604020202020204" pitchFamily="34" charset="0"/>
                <a:ea typeface="Aileron" charset="0"/>
                <a:cs typeface="Arial" panose="020B0604020202020204" pitchFamily="34" charset="0"/>
              </a:rPr>
              <a:t>6</a:t>
            </a:r>
          </a:p>
        </p:txBody>
      </p:sp>
      <p:sp>
        <p:nvSpPr>
          <p:cNvPr id="188" name="TextBox 187">
            <a:extLst>
              <a:ext uri="{FF2B5EF4-FFF2-40B4-BE49-F238E27FC236}">
                <a16:creationId xmlns:a16="http://schemas.microsoft.com/office/drawing/2014/main" id="{E60E80C2-DE1E-FF7F-F8B7-8931246F99ED}"/>
              </a:ext>
            </a:extLst>
          </p:cNvPr>
          <p:cNvSpPr txBox="1"/>
          <p:nvPr/>
        </p:nvSpPr>
        <p:spPr>
          <a:xfrm>
            <a:off x="9430233"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a:p>
            <a:pPr algn="ctr"/>
            <a:r>
              <a:rPr lang="en-GB" sz="800" dirty="0">
                <a:latin typeface="Arial" panose="020B0604020202020204" pitchFamily="34" charset="0"/>
                <a:ea typeface="Aileron" charset="0"/>
                <a:cs typeface="Arial" panose="020B0604020202020204" pitchFamily="34" charset="0"/>
              </a:rPr>
              <a:t>7</a:t>
            </a:r>
          </a:p>
        </p:txBody>
      </p:sp>
      <p:sp>
        <p:nvSpPr>
          <p:cNvPr id="189" name="TextBox 188">
            <a:extLst>
              <a:ext uri="{FF2B5EF4-FFF2-40B4-BE49-F238E27FC236}">
                <a16:creationId xmlns:a16="http://schemas.microsoft.com/office/drawing/2014/main" id="{5E04781F-24A7-3935-D2B8-23F79E42E95F}"/>
              </a:ext>
            </a:extLst>
          </p:cNvPr>
          <p:cNvSpPr txBox="1"/>
          <p:nvPr/>
        </p:nvSpPr>
        <p:spPr>
          <a:xfrm>
            <a:off x="9264000"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a:p>
            <a:pPr algn="ctr"/>
            <a:r>
              <a:rPr lang="en-GB" sz="800" dirty="0">
                <a:latin typeface="Arial" panose="020B0604020202020204" pitchFamily="34" charset="0"/>
                <a:ea typeface="Aileron" charset="0"/>
                <a:cs typeface="Arial" panose="020B0604020202020204" pitchFamily="34" charset="0"/>
              </a:rPr>
              <a:t>8</a:t>
            </a:r>
          </a:p>
        </p:txBody>
      </p:sp>
      <p:sp>
        <p:nvSpPr>
          <p:cNvPr id="190" name="TextBox 189">
            <a:extLst>
              <a:ext uri="{FF2B5EF4-FFF2-40B4-BE49-F238E27FC236}">
                <a16:creationId xmlns:a16="http://schemas.microsoft.com/office/drawing/2014/main" id="{1322CA83-3A85-F20F-ECF0-4C2844BDEA34}"/>
              </a:ext>
            </a:extLst>
          </p:cNvPr>
          <p:cNvSpPr txBox="1"/>
          <p:nvPr/>
        </p:nvSpPr>
        <p:spPr>
          <a:xfrm>
            <a:off x="9097767"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a:p>
            <a:pPr algn="ctr"/>
            <a:r>
              <a:rPr lang="en-GB" sz="800" dirty="0">
                <a:latin typeface="Arial" panose="020B0604020202020204" pitchFamily="34" charset="0"/>
                <a:ea typeface="Aileron" charset="0"/>
                <a:cs typeface="Arial" panose="020B0604020202020204" pitchFamily="34" charset="0"/>
              </a:rPr>
              <a:t>8</a:t>
            </a:r>
          </a:p>
        </p:txBody>
      </p:sp>
      <p:sp>
        <p:nvSpPr>
          <p:cNvPr id="191" name="TextBox 190">
            <a:extLst>
              <a:ext uri="{FF2B5EF4-FFF2-40B4-BE49-F238E27FC236}">
                <a16:creationId xmlns:a16="http://schemas.microsoft.com/office/drawing/2014/main" id="{75235B4B-44D3-8122-F481-D22745D681B6}"/>
              </a:ext>
            </a:extLst>
          </p:cNvPr>
          <p:cNvSpPr txBox="1"/>
          <p:nvPr/>
        </p:nvSpPr>
        <p:spPr>
          <a:xfrm>
            <a:off x="8931534"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a:p>
            <a:pPr algn="ctr"/>
            <a:r>
              <a:rPr lang="en-GB" sz="800" dirty="0">
                <a:latin typeface="Arial" panose="020B0604020202020204" pitchFamily="34" charset="0"/>
                <a:ea typeface="Aileron" charset="0"/>
                <a:cs typeface="Arial" panose="020B0604020202020204" pitchFamily="34" charset="0"/>
              </a:rPr>
              <a:t>10</a:t>
            </a:r>
          </a:p>
        </p:txBody>
      </p:sp>
      <p:sp>
        <p:nvSpPr>
          <p:cNvPr id="192" name="TextBox 191">
            <a:extLst>
              <a:ext uri="{FF2B5EF4-FFF2-40B4-BE49-F238E27FC236}">
                <a16:creationId xmlns:a16="http://schemas.microsoft.com/office/drawing/2014/main" id="{DBDB44B3-0868-423A-8D6F-932BBE94C8BA}"/>
              </a:ext>
            </a:extLst>
          </p:cNvPr>
          <p:cNvSpPr txBox="1"/>
          <p:nvPr/>
        </p:nvSpPr>
        <p:spPr>
          <a:xfrm>
            <a:off x="8765301" y="5550076"/>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a:p>
            <a:pPr algn="ctr"/>
            <a:r>
              <a:rPr lang="en-GB" sz="800" dirty="0">
                <a:latin typeface="Arial" panose="020B0604020202020204" pitchFamily="34" charset="0"/>
                <a:ea typeface="Aileron" charset="0"/>
                <a:cs typeface="Arial" panose="020B0604020202020204" pitchFamily="34" charset="0"/>
              </a:rPr>
              <a:t>11</a:t>
            </a:r>
          </a:p>
        </p:txBody>
      </p:sp>
      <p:sp>
        <p:nvSpPr>
          <p:cNvPr id="193" name="TextBox 192">
            <a:extLst>
              <a:ext uri="{FF2B5EF4-FFF2-40B4-BE49-F238E27FC236}">
                <a16:creationId xmlns:a16="http://schemas.microsoft.com/office/drawing/2014/main" id="{0B97A224-BE90-FC65-409D-43692C895DD2}"/>
              </a:ext>
            </a:extLst>
          </p:cNvPr>
          <p:cNvSpPr txBox="1"/>
          <p:nvPr/>
        </p:nvSpPr>
        <p:spPr>
          <a:xfrm>
            <a:off x="11786340"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94" name="TextBox 193">
            <a:extLst>
              <a:ext uri="{FF2B5EF4-FFF2-40B4-BE49-F238E27FC236}">
                <a16:creationId xmlns:a16="http://schemas.microsoft.com/office/drawing/2014/main" id="{ABE648E5-46BF-EC6A-D0DE-721C8212D7FE}"/>
              </a:ext>
            </a:extLst>
          </p:cNvPr>
          <p:cNvSpPr txBox="1"/>
          <p:nvPr/>
        </p:nvSpPr>
        <p:spPr>
          <a:xfrm>
            <a:off x="11620116"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95" name="TextBox 194">
            <a:extLst>
              <a:ext uri="{FF2B5EF4-FFF2-40B4-BE49-F238E27FC236}">
                <a16:creationId xmlns:a16="http://schemas.microsoft.com/office/drawing/2014/main" id="{B4E30EEA-C265-8AF7-8785-4A0BF3ECD0CE}"/>
              </a:ext>
            </a:extLst>
          </p:cNvPr>
          <p:cNvSpPr txBox="1"/>
          <p:nvPr/>
        </p:nvSpPr>
        <p:spPr>
          <a:xfrm>
            <a:off x="11453883"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196" name="TextBox 195">
            <a:extLst>
              <a:ext uri="{FF2B5EF4-FFF2-40B4-BE49-F238E27FC236}">
                <a16:creationId xmlns:a16="http://schemas.microsoft.com/office/drawing/2014/main" id="{986628B5-BA98-4025-E4E4-054D31E84E2A}"/>
              </a:ext>
            </a:extLst>
          </p:cNvPr>
          <p:cNvSpPr txBox="1"/>
          <p:nvPr/>
        </p:nvSpPr>
        <p:spPr>
          <a:xfrm>
            <a:off x="11287650"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97" name="TextBox 196">
            <a:extLst>
              <a:ext uri="{FF2B5EF4-FFF2-40B4-BE49-F238E27FC236}">
                <a16:creationId xmlns:a16="http://schemas.microsoft.com/office/drawing/2014/main" id="{01CEB9AE-9FD4-8EC7-51AA-30AA2271A535}"/>
              </a:ext>
            </a:extLst>
          </p:cNvPr>
          <p:cNvSpPr txBox="1"/>
          <p:nvPr/>
        </p:nvSpPr>
        <p:spPr>
          <a:xfrm>
            <a:off x="11121417"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98" name="TextBox 197">
            <a:extLst>
              <a:ext uri="{FF2B5EF4-FFF2-40B4-BE49-F238E27FC236}">
                <a16:creationId xmlns:a16="http://schemas.microsoft.com/office/drawing/2014/main" id="{07F2DCC4-1FF6-91BC-7F11-0A3590EEC9DE}"/>
              </a:ext>
            </a:extLst>
          </p:cNvPr>
          <p:cNvSpPr txBox="1"/>
          <p:nvPr/>
        </p:nvSpPr>
        <p:spPr>
          <a:xfrm>
            <a:off x="10955184" y="555007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199" name="TextBox 198">
            <a:extLst>
              <a:ext uri="{FF2B5EF4-FFF2-40B4-BE49-F238E27FC236}">
                <a16:creationId xmlns:a16="http://schemas.microsoft.com/office/drawing/2014/main" id="{25646DB0-06C8-EFE9-A397-60439B287F20}"/>
              </a:ext>
            </a:extLst>
          </p:cNvPr>
          <p:cNvSpPr txBox="1"/>
          <p:nvPr/>
        </p:nvSpPr>
        <p:spPr>
          <a:xfrm>
            <a:off x="10788951" y="5550076"/>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0</a:t>
            </a:r>
          </a:p>
        </p:txBody>
      </p:sp>
      <p:sp>
        <p:nvSpPr>
          <p:cNvPr id="200" name="TextBox 199">
            <a:extLst>
              <a:ext uri="{FF2B5EF4-FFF2-40B4-BE49-F238E27FC236}">
                <a16:creationId xmlns:a16="http://schemas.microsoft.com/office/drawing/2014/main" id="{E67BF7CF-E2F8-D236-7A4E-85FE9725C6F2}"/>
              </a:ext>
            </a:extLst>
          </p:cNvPr>
          <p:cNvSpPr txBox="1"/>
          <p:nvPr/>
        </p:nvSpPr>
        <p:spPr>
          <a:xfrm>
            <a:off x="5908058" y="5426965"/>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Olaparib</a:t>
            </a:r>
          </a:p>
          <a:p>
            <a:pPr algn="r"/>
            <a:r>
              <a:rPr lang="en-GB" sz="800" b="1" dirty="0">
                <a:solidFill>
                  <a:schemeClr val="accent6"/>
                </a:solidFill>
                <a:latin typeface="Arial" panose="020B0604020202020204" pitchFamily="34" charset="0"/>
                <a:cs typeface="Arial" panose="020B0604020202020204" pitchFamily="34" charset="0"/>
              </a:rPr>
              <a:t>Placebo</a:t>
            </a:r>
          </a:p>
        </p:txBody>
      </p:sp>
      <p:sp>
        <p:nvSpPr>
          <p:cNvPr id="201" name="TextBox 200">
            <a:extLst>
              <a:ext uri="{FF2B5EF4-FFF2-40B4-BE49-F238E27FC236}">
                <a16:creationId xmlns:a16="http://schemas.microsoft.com/office/drawing/2014/main" id="{21204B45-7173-4ABB-6EA0-6DE9268141C5}"/>
              </a:ext>
            </a:extLst>
          </p:cNvPr>
          <p:cNvSpPr txBox="1"/>
          <p:nvPr/>
        </p:nvSpPr>
        <p:spPr>
          <a:xfrm>
            <a:off x="7447304" y="5317026"/>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since random assignment (months)</a:t>
            </a:r>
          </a:p>
        </p:txBody>
      </p:sp>
      <p:graphicFrame>
        <p:nvGraphicFramePr>
          <p:cNvPr id="202" name="Table 201">
            <a:extLst>
              <a:ext uri="{FF2B5EF4-FFF2-40B4-BE49-F238E27FC236}">
                <a16:creationId xmlns:a16="http://schemas.microsoft.com/office/drawing/2014/main" id="{75F5EF9C-CE87-60FA-04EB-23C56A5384D4}"/>
              </a:ext>
            </a:extLst>
          </p:cNvPr>
          <p:cNvGraphicFramePr>
            <a:graphicFrameLocks noGrp="1"/>
          </p:cNvGraphicFramePr>
          <p:nvPr>
            <p:extLst>
              <p:ext uri="{D42A27DB-BD31-4B8C-83A1-F6EECF244321}">
                <p14:modId xmlns:p14="http://schemas.microsoft.com/office/powerpoint/2010/main" val="1074387294"/>
              </p:ext>
            </p:extLst>
          </p:nvPr>
        </p:nvGraphicFramePr>
        <p:xfrm>
          <a:off x="8157410" y="1916832"/>
          <a:ext cx="3476858" cy="119448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Olaparib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(n=92)</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Placebo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(n=62)</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61 (66.3)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47 (75.8)</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1" dirty="0">
                          <a:latin typeface="Arial" panose="020B0604020202020204" pitchFamily="34" charset="0"/>
                          <a:cs typeface="Arial" panose="020B0604020202020204" pitchFamily="34" charset="0"/>
                        </a:rPr>
                        <a:t>Median OS,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19.0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19.2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876350"/>
                  </a:ext>
                </a:extLst>
              </a:tr>
              <a:tr h="70969">
                <a:tc>
                  <a:txBody>
                    <a:bodyPr/>
                    <a:lstStyle/>
                    <a:p>
                      <a:r>
                        <a:rPr lang="en-US" sz="900" b="1" dirty="0">
                          <a:latin typeface="Arial" panose="020B0604020202020204" pitchFamily="34" charset="0"/>
                          <a:cs typeface="Arial" panose="020B0604020202020204" pitchFamily="34" charset="0"/>
                        </a:rPr>
                        <a:t>HR (95% CI)</a:t>
                      </a:r>
                      <a:br>
                        <a:rPr lang="en-US" sz="9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P value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0.83 (0.56-1.22)</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0.3487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1" dirty="0">
                          <a:latin typeface="Arial" panose="020B0604020202020204" pitchFamily="34" charset="0"/>
                          <a:cs typeface="Arial" panose="020B0604020202020204" pitchFamily="34" charset="0"/>
                        </a:rPr>
                        <a:t>Ongoing investigational treatment at DCO,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13 (14.1)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 (3.2)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bl>
          </a:graphicData>
        </a:graphic>
      </p:graphicFrame>
    </p:spTree>
    <p:extLst>
      <p:ext uri="{BB962C8B-B14F-4D97-AF65-F5344CB8AC3E}">
        <p14:creationId xmlns:p14="http://schemas.microsoft.com/office/powerpoint/2010/main" val="5353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CD1213-133C-B284-510B-E43E34ED6C7B}"/>
              </a:ext>
            </a:extLst>
          </p:cNvPr>
          <p:cNvSpPr>
            <a:spLocks noGrp="1"/>
          </p:cNvSpPr>
          <p:nvPr>
            <p:ph type="body" idx="1"/>
          </p:nvPr>
        </p:nvSpPr>
        <p:spPr>
          <a:xfrm>
            <a:off x="609600" y="801436"/>
            <a:ext cx="10972800" cy="702470"/>
          </a:xfrm>
        </p:spPr>
        <p:txBody>
          <a:bodyPr/>
          <a:lstStyle/>
          <a:p>
            <a:r>
              <a:rPr lang="en-GB" b="1" dirty="0">
                <a:solidFill>
                  <a:schemeClr val="accent1"/>
                </a:solidFill>
                <a:latin typeface="Arial" panose="020B0604020202020204" pitchFamily="34" charset="0"/>
                <a:ea typeface="Aileron" charset="0"/>
                <a:cs typeface="Arial" panose="020B0604020202020204" pitchFamily="34" charset="0"/>
              </a:rPr>
              <a:t>AEs IN ≥ 15% OF STUDY POPULATION</a:t>
            </a:r>
          </a:p>
        </p:txBody>
      </p:sp>
      <p:sp>
        <p:nvSpPr>
          <p:cNvPr id="2" name="Title 1">
            <a:extLst>
              <a:ext uri="{FF2B5EF4-FFF2-40B4-BE49-F238E27FC236}">
                <a16:creationId xmlns:a16="http://schemas.microsoft.com/office/drawing/2014/main" id="{BA8795A8-E247-EA2D-AFCA-EEBC1E3A80AE}"/>
              </a:ext>
            </a:extLst>
          </p:cNvPr>
          <p:cNvSpPr>
            <a:spLocks noGrp="1"/>
          </p:cNvSpPr>
          <p:nvPr>
            <p:ph type="title"/>
          </p:nvPr>
        </p:nvSpPr>
        <p:spPr/>
        <p:txBody>
          <a:bodyPr/>
          <a:lstStyle/>
          <a:p>
            <a:r>
              <a:rPr lang="en-GB" dirty="0"/>
              <a:t>Polo: safety summary</a:t>
            </a:r>
          </a:p>
        </p:txBody>
      </p:sp>
      <p:sp>
        <p:nvSpPr>
          <p:cNvPr id="6" name="Content Placeholder 5">
            <a:extLst>
              <a:ext uri="{FF2B5EF4-FFF2-40B4-BE49-F238E27FC236}">
                <a16:creationId xmlns:a16="http://schemas.microsoft.com/office/drawing/2014/main" id="{FBEF64C1-C5DB-48B2-F2EB-DDB1F92AB93E}"/>
              </a:ext>
            </a:extLst>
          </p:cNvPr>
          <p:cNvSpPr>
            <a:spLocks noGrp="1"/>
          </p:cNvSpPr>
          <p:nvPr>
            <p:ph sz="quarter" idx="15"/>
          </p:nvPr>
        </p:nvSpPr>
        <p:spPr>
          <a:xfrm>
            <a:off x="628624" y="6258947"/>
            <a:ext cx="10180339" cy="365125"/>
          </a:xfrm>
        </p:spPr>
        <p:txBody>
          <a:bodyPr/>
          <a:lstStyle/>
          <a:p>
            <a:r>
              <a:rPr lang="en-GB" sz="1200" b="0" baseline="30000" dirty="0">
                <a:latin typeface="Arial" panose="020B0604020202020204" pitchFamily="34" charset="0"/>
                <a:cs typeface="Arial" panose="020B0604020202020204" pitchFamily="34" charset="0"/>
              </a:rPr>
              <a:t>a </a:t>
            </a:r>
            <a:r>
              <a:rPr lang="en-GB" sz="1200" b="0" dirty="0">
                <a:latin typeface="Arial" panose="020B0604020202020204" pitchFamily="34" charset="0"/>
                <a:cs typeface="Arial" panose="020B0604020202020204" pitchFamily="34" charset="0"/>
              </a:rPr>
              <a:t>As assessed by the investigator</a:t>
            </a:r>
            <a:endParaRPr lang="en-GB" dirty="0"/>
          </a:p>
          <a:p>
            <a:r>
              <a:rPr lang="en-US" dirty="0"/>
              <a:t>AE, adverse event; NA, not applicable</a:t>
            </a:r>
          </a:p>
          <a:p>
            <a:r>
              <a:rPr lang="en-GB" dirty="0"/>
              <a:t>Kindler H, et al. J Clin Oncol. 2022;40:3929-39</a:t>
            </a:r>
          </a:p>
        </p:txBody>
      </p:sp>
      <p:sp>
        <p:nvSpPr>
          <p:cNvPr id="5" name="Slide Number Placeholder 4">
            <a:extLst>
              <a:ext uri="{FF2B5EF4-FFF2-40B4-BE49-F238E27FC236}">
                <a16:creationId xmlns:a16="http://schemas.microsoft.com/office/drawing/2014/main" id="{863FDD54-949E-2305-8C68-1C49DEAC55F7}"/>
              </a:ext>
            </a:extLst>
          </p:cNvPr>
          <p:cNvSpPr>
            <a:spLocks noGrp="1"/>
          </p:cNvSpPr>
          <p:nvPr>
            <p:ph type="sldNum" sz="quarter" idx="4"/>
          </p:nvPr>
        </p:nvSpPr>
        <p:spPr/>
        <p:txBody>
          <a:bodyPr/>
          <a:lstStyle/>
          <a:p>
            <a:fld id="{FCE43C0F-8A7B-3A4B-9DB5-B3472E36E833}" type="slidenum">
              <a:rPr lang="en-GB" smtClean="0"/>
              <a:pPr/>
              <a:t>38</a:t>
            </a:fld>
            <a:endParaRPr lang="en-GB" dirty="0"/>
          </a:p>
        </p:txBody>
      </p:sp>
      <p:graphicFrame>
        <p:nvGraphicFramePr>
          <p:cNvPr id="9" name="Content Placeholder 6">
            <a:extLst>
              <a:ext uri="{FF2B5EF4-FFF2-40B4-BE49-F238E27FC236}">
                <a16:creationId xmlns:a16="http://schemas.microsoft.com/office/drawing/2014/main" id="{088FF58F-B839-FE8D-DE5A-8E55CBD1EB9C}"/>
              </a:ext>
            </a:extLst>
          </p:cNvPr>
          <p:cNvGraphicFramePr>
            <a:graphicFrameLocks noGrp="1"/>
          </p:cNvGraphicFramePr>
          <p:nvPr>
            <p:ph sz="quarter" idx="14"/>
            <p:extLst>
              <p:ext uri="{D42A27DB-BD31-4B8C-83A1-F6EECF244321}">
                <p14:modId xmlns:p14="http://schemas.microsoft.com/office/powerpoint/2010/main" val="733387303"/>
              </p:ext>
            </p:extLst>
          </p:nvPr>
        </p:nvGraphicFramePr>
        <p:xfrm>
          <a:off x="1156556" y="1240687"/>
          <a:ext cx="9878888" cy="4824630"/>
        </p:xfrm>
        <a:graphic>
          <a:graphicData uri="http://schemas.openxmlformats.org/drawingml/2006/table">
            <a:tbl>
              <a:tblPr firstRow="1" bandRow="1">
                <a:tableStyleId>{5C22544A-7EE6-4342-B048-85BDC9FD1C3A}</a:tableStyleId>
              </a:tblPr>
              <a:tblGrid>
                <a:gridCol w="4286296">
                  <a:extLst>
                    <a:ext uri="{9D8B030D-6E8A-4147-A177-3AD203B41FA5}">
                      <a16:colId xmlns:a16="http://schemas.microsoft.com/office/drawing/2014/main" val="1887104759"/>
                    </a:ext>
                  </a:extLst>
                </a:gridCol>
                <a:gridCol w="1398148">
                  <a:extLst>
                    <a:ext uri="{9D8B030D-6E8A-4147-A177-3AD203B41FA5}">
                      <a16:colId xmlns:a16="http://schemas.microsoft.com/office/drawing/2014/main" val="2982780868"/>
                    </a:ext>
                  </a:extLst>
                </a:gridCol>
                <a:gridCol w="1398148">
                  <a:extLst>
                    <a:ext uri="{9D8B030D-6E8A-4147-A177-3AD203B41FA5}">
                      <a16:colId xmlns:a16="http://schemas.microsoft.com/office/drawing/2014/main" val="4045673658"/>
                    </a:ext>
                  </a:extLst>
                </a:gridCol>
                <a:gridCol w="1398148">
                  <a:extLst>
                    <a:ext uri="{9D8B030D-6E8A-4147-A177-3AD203B41FA5}">
                      <a16:colId xmlns:a16="http://schemas.microsoft.com/office/drawing/2014/main" val="2126361199"/>
                    </a:ext>
                  </a:extLst>
                </a:gridCol>
                <a:gridCol w="1398148">
                  <a:extLst>
                    <a:ext uri="{9D8B030D-6E8A-4147-A177-3AD203B41FA5}">
                      <a16:colId xmlns:a16="http://schemas.microsoft.com/office/drawing/2014/main" val="1164395583"/>
                    </a:ext>
                  </a:extLst>
                </a:gridCol>
              </a:tblGrid>
              <a:tr h="303562">
                <a:tc>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Olaparib (N=90)</a:t>
                      </a: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Placebo (N=61)</a:t>
                      </a: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610884"/>
                  </a:ext>
                </a:extLst>
              </a:tr>
              <a:tr h="303562">
                <a:tc>
                  <a:txBody>
                    <a:bodyPr/>
                    <a:lstStyle/>
                    <a:p>
                      <a:r>
                        <a:rPr lang="en-GB" sz="1200" b="1" noProof="0" dirty="0">
                          <a:solidFill>
                            <a:schemeClr val="bg1"/>
                          </a:solidFill>
                          <a:latin typeface="Arial" panose="020B0604020202020204" pitchFamily="34" charset="0"/>
                          <a:cs typeface="Arial" panose="020B0604020202020204" pitchFamily="34" charset="0"/>
                        </a:rPr>
                        <a:t>Event, n (%)</a:t>
                      </a:r>
                    </a:p>
                  </a:txBody>
                  <a:tcPr anchor="b">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0984591"/>
                  </a:ext>
                </a:extLst>
              </a:tr>
              <a:tr h="221974">
                <a:tc>
                  <a:txBody>
                    <a:bodyPr/>
                    <a:lstStyle/>
                    <a:p>
                      <a:pPr>
                        <a:lnSpc>
                          <a:spcPct val="90000"/>
                        </a:lnSpc>
                      </a:pPr>
                      <a:r>
                        <a:rPr lang="en-GB" sz="1200" b="0" noProof="0" dirty="0">
                          <a:latin typeface="Arial" panose="020B0604020202020204" pitchFamily="34" charset="0"/>
                          <a:cs typeface="Arial" panose="020B0604020202020204" pitchFamily="34" charset="0"/>
                        </a:rPr>
                        <a:t>Any AE</a:t>
                      </a:r>
                    </a:p>
                  </a:txBody>
                  <a:tcPr marT="18000" marB="180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b="0" noProof="0" dirty="0">
                          <a:latin typeface="Arial" panose="020B0604020202020204" pitchFamily="34" charset="0"/>
                          <a:cs typeface="Arial" panose="020B0604020202020204" pitchFamily="34" charset="0"/>
                        </a:rPr>
                        <a:t>89 (98.9)</a:t>
                      </a:r>
                    </a:p>
                  </a:txBody>
                  <a:tcPr marT="18000" marB="180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b="0" noProof="0" dirty="0">
                          <a:latin typeface="Arial" panose="020B0604020202020204" pitchFamily="34" charset="0"/>
                          <a:cs typeface="Arial" panose="020B0604020202020204" pitchFamily="34" charset="0"/>
                        </a:rPr>
                        <a:t>44 (48.9)</a:t>
                      </a:r>
                    </a:p>
                  </a:txBody>
                  <a:tcPr marT="18000" marB="180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b="0" noProof="0" dirty="0">
                          <a:latin typeface="Arial" panose="020B0604020202020204" pitchFamily="34" charset="0"/>
                          <a:cs typeface="Arial" panose="020B0604020202020204" pitchFamily="34" charset="0"/>
                        </a:rPr>
                        <a:t>56 (91.8)</a:t>
                      </a:r>
                    </a:p>
                  </a:txBody>
                  <a:tcPr marT="18000" marB="180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b="0" noProof="0" dirty="0">
                          <a:latin typeface="Arial" panose="020B0604020202020204" pitchFamily="34" charset="0"/>
                          <a:cs typeface="Arial" panose="020B0604020202020204" pitchFamily="34" charset="0"/>
                        </a:rPr>
                        <a:t>15 (24.6)</a:t>
                      </a:r>
                    </a:p>
                  </a:txBody>
                  <a:tcPr marT="18000" marB="18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46394389"/>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Nausea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44 (48.9)</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15 (24.6)</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(1.6)</a:t>
                      </a:r>
                    </a:p>
                  </a:txBody>
                  <a:tcPr marT="18000" marB="18000"/>
                </a:tc>
                <a:extLst>
                  <a:ext uri="{0D108BD9-81ED-4DB2-BD59-A6C34878D82A}">
                    <a16:rowId xmlns:a16="http://schemas.microsoft.com/office/drawing/2014/main" val="2572943264"/>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Fatigue</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42 (46.7)</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5 (5.6)</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16 (26.2)</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564375258"/>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Diarrhoea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34 (37.8)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10 (16.4)</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3145134428"/>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Abdominal pain</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29 (32.2)</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3 (3.3)</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16 (26.2)</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(1.6)</a:t>
                      </a:r>
                    </a:p>
                  </a:txBody>
                  <a:tcPr marT="18000" marB="18000"/>
                </a:tc>
                <a:extLst>
                  <a:ext uri="{0D108BD9-81ED-4DB2-BD59-A6C34878D82A}">
                    <a16:rowId xmlns:a16="http://schemas.microsoft.com/office/drawing/2014/main" val="2861814668"/>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Anaemia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29 (32.2)</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11 (12.2)</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10 (16.4)</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 (3.3)</a:t>
                      </a:r>
                    </a:p>
                  </a:txBody>
                  <a:tcPr marT="18000" marB="18000"/>
                </a:tc>
                <a:extLst>
                  <a:ext uri="{0D108BD9-81ED-4DB2-BD59-A6C34878D82A}">
                    <a16:rowId xmlns:a16="http://schemas.microsoft.com/office/drawing/2014/main" val="3640534287"/>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Constipation</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25 (27.8)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7 (11.5)</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3045398490"/>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Decreased appetite</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25 (27.8)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3 (3.3)</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4 (6.6)</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182503364"/>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Vomiting</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23 (25.6)</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 (2.2)</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10 (16.4)</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(1.6)</a:t>
                      </a:r>
                    </a:p>
                  </a:txBody>
                  <a:tcPr marT="18000" marB="18000"/>
                </a:tc>
                <a:extLst>
                  <a:ext uri="{0D108BD9-81ED-4DB2-BD59-A6C34878D82A}">
                    <a16:rowId xmlns:a16="http://schemas.microsoft.com/office/drawing/2014/main" val="975446431"/>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Back pain</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22 (24.4)</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13 (21.3)</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(1.6)</a:t>
                      </a:r>
                    </a:p>
                  </a:txBody>
                  <a:tcPr marT="18000" marB="18000"/>
                </a:tc>
                <a:extLst>
                  <a:ext uri="{0D108BD9-81ED-4DB2-BD59-A6C34878D82A}">
                    <a16:rowId xmlns:a16="http://schemas.microsoft.com/office/drawing/2014/main" val="2994683752"/>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Arthralgia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16 (17.8)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7 (11.5)</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2421134992"/>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Asthenia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16 (17.8)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6 (9.8)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(1.6)</a:t>
                      </a:r>
                    </a:p>
                  </a:txBody>
                  <a:tcPr marT="18000" marB="18000"/>
                </a:tc>
                <a:extLst>
                  <a:ext uri="{0D108BD9-81ED-4DB2-BD59-A6C34878D82A}">
                    <a16:rowId xmlns:a16="http://schemas.microsoft.com/office/drawing/2014/main" val="3997011674"/>
                  </a:ext>
                </a:extLst>
              </a:tr>
              <a:tr h="221974">
                <a:tc>
                  <a:txBody>
                    <a:bodyPr/>
                    <a:lstStyle/>
                    <a:p>
                      <a:pPr marL="0" indent="177800">
                        <a:lnSpc>
                          <a:spcPct val="90000"/>
                        </a:lnSpc>
                        <a:tabLst/>
                      </a:pPr>
                      <a:r>
                        <a:rPr lang="en-GB" sz="1200" b="0" noProof="0" dirty="0">
                          <a:latin typeface="Arial" panose="020B0604020202020204" pitchFamily="34" charset="0"/>
                          <a:cs typeface="Arial" panose="020B0604020202020204" pitchFamily="34" charset="0"/>
                        </a:rPr>
                        <a:t>Pyrexia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16 (17.8)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6 (9.8)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extLst>
                  <a:ext uri="{0D108BD9-81ED-4DB2-BD59-A6C34878D82A}">
                    <a16:rowId xmlns:a16="http://schemas.microsoft.com/office/drawing/2014/main" val="3645486558"/>
                  </a:ext>
                </a:extLst>
              </a:tr>
              <a:tr h="221974">
                <a:tc>
                  <a:txBody>
                    <a:bodyPr/>
                    <a:lstStyle/>
                    <a:p>
                      <a:pPr marL="0" indent="11113">
                        <a:lnSpc>
                          <a:spcPct val="90000"/>
                        </a:lnSpc>
                        <a:tabLst/>
                      </a:pPr>
                      <a:r>
                        <a:rPr lang="en-GB" sz="1200" b="0" noProof="0" dirty="0">
                          <a:latin typeface="Arial" panose="020B0604020202020204" pitchFamily="34" charset="0"/>
                          <a:cs typeface="Arial" panose="020B0604020202020204" pitchFamily="34" charset="0"/>
                        </a:rPr>
                        <a:t>Causally related to study treatment</a:t>
                      </a:r>
                      <a:r>
                        <a:rPr lang="en-GB" sz="1200" b="0" baseline="30000" noProof="0" dirty="0">
                          <a:latin typeface="Arial" panose="020B0604020202020204" pitchFamily="34" charset="0"/>
                          <a:cs typeface="Arial" panose="020B0604020202020204" pitchFamily="34" charset="0"/>
                        </a:rPr>
                        <a:t>a</a:t>
                      </a:r>
                      <a:r>
                        <a:rPr lang="en-GB" sz="1200" b="0" noProof="0" dirty="0">
                          <a:latin typeface="Arial" panose="020B0604020202020204" pitchFamily="34" charset="0"/>
                          <a:cs typeface="Arial" panose="020B0604020202020204" pitchFamily="34" charset="0"/>
                        </a:rPr>
                        <a:t> </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75 (83.3)</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22 (24.4)</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37 (60.7)</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 (3.3)</a:t>
                      </a:r>
                    </a:p>
                  </a:txBody>
                  <a:tcPr marT="18000" marB="18000"/>
                </a:tc>
                <a:extLst>
                  <a:ext uri="{0D108BD9-81ED-4DB2-BD59-A6C34878D82A}">
                    <a16:rowId xmlns:a16="http://schemas.microsoft.com/office/drawing/2014/main" val="423961290"/>
                  </a:ext>
                </a:extLst>
              </a:tr>
              <a:tr h="221974">
                <a:tc>
                  <a:txBody>
                    <a:bodyPr/>
                    <a:lstStyle/>
                    <a:p>
                      <a:pPr marL="0" indent="11113">
                        <a:lnSpc>
                          <a:spcPct val="90000"/>
                        </a:lnSpc>
                        <a:tabLst/>
                      </a:pPr>
                      <a:r>
                        <a:rPr lang="en-GB" sz="1200" b="0" noProof="0" dirty="0">
                          <a:latin typeface="Arial" panose="020B0604020202020204" pitchFamily="34" charset="0"/>
                          <a:cs typeface="Arial" panose="020B0604020202020204" pitchFamily="34" charset="0"/>
                        </a:rPr>
                        <a:t>Serious AE</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28 (31.1)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10 (16.4)</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extLst>
                  <a:ext uri="{0D108BD9-81ED-4DB2-BD59-A6C34878D82A}">
                    <a16:rowId xmlns:a16="http://schemas.microsoft.com/office/drawing/2014/main" val="2287019515"/>
                  </a:ext>
                </a:extLst>
              </a:tr>
              <a:tr h="221974">
                <a:tc>
                  <a:txBody>
                    <a:bodyPr/>
                    <a:lstStyle/>
                    <a:p>
                      <a:pPr marL="0" indent="11113">
                        <a:lnSpc>
                          <a:spcPct val="90000"/>
                        </a:lnSpc>
                        <a:tabLst/>
                      </a:pPr>
                      <a:r>
                        <a:rPr lang="en-GB" sz="1200" b="0" noProof="0" dirty="0">
                          <a:latin typeface="Arial" panose="020B0604020202020204" pitchFamily="34" charset="0"/>
                          <a:cs typeface="Arial" panose="020B0604020202020204" pitchFamily="34" charset="0"/>
                        </a:rPr>
                        <a:t>Death</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0 (0.0)</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extLst>
                  <a:ext uri="{0D108BD9-81ED-4DB2-BD59-A6C34878D82A}">
                    <a16:rowId xmlns:a16="http://schemas.microsoft.com/office/drawing/2014/main" val="4138620412"/>
                  </a:ext>
                </a:extLst>
              </a:tr>
              <a:tr h="221974">
                <a:tc>
                  <a:txBody>
                    <a:bodyPr/>
                    <a:lstStyle/>
                    <a:p>
                      <a:pPr marL="0" indent="11113">
                        <a:lnSpc>
                          <a:spcPct val="90000"/>
                        </a:lnSpc>
                        <a:tabLst/>
                      </a:pPr>
                      <a:r>
                        <a:rPr lang="en-GB" sz="1200" b="0" noProof="0" dirty="0">
                          <a:latin typeface="Arial" panose="020B0604020202020204" pitchFamily="34" charset="0"/>
                          <a:cs typeface="Arial" panose="020B0604020202020204" pitchFamily="34" charset="0"/>
                        </a:rPr>
                        <a:t>Interruption of intervention because of AE</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37 (41.1)</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4 (6.6)</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extLst>
                  <a:ext uri="{0D108BD9-81ED-4DB2-BD59-A6C34878D82A}">
                    <a16:rowId xmlns:a16="http://schemas.microsoft.com/office/drawing/2014/main" val="138795973"/>
                  </a:ext>
                </a:extLst>
              </a:tr>
              <a:tr h="221974">
                <a:tc>
                  <a:txBody>
                    <a:bodyPr/>
                    <a:lstStyle/>
                    <a:p>
                      <a:pPr marL="0" indent="11113">
                        <a:lnSpc>
                          <a:spcPct val="90000"/>
                        </a:lnSpc>
                        <a:tabLst/>
                      </a:pPr>
                      <a:r>
                        <a:rPr lang="en-GB" sz="1200" b="0" noProof="0" dirty="0">
                          <a:latin typeface="Arial" panose="020B0604020202020204" pitchFamily="34" charset="0"/>
                          <a:cs typeface="Arial" panose="020B0604020202020204" pitchFamily="34" charset="0"/>
                        </a:rPr>
                        <a:t>Dose reduction because of AE</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16 (17.8)</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3 (4.9)</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extLst>
                  <a:ext uri="{0D108BD9-81ED-4DB2-BD59-A6C34878D82A}">
                    <a16:rowId xmlns:a16="http://schemas.microsoft.com/office/drawing/2014/main" val="1000258898"/>
                  </a:ext>
                </a:extLst>
              </a:tr>
              <a:tr h="221974">
                <a:tc>
                  <a:txBody>
                    <a:bodyPr/>
                    <a:lstStyle/>
                    <a:p>
                      <a:pPr marL="0" indent="11113">
                        <a:lnSpc>
                          <a:spcPct val="90000"/>
                        </a:lnSpc>
                        <a:tabLst/>
                      </a:pPr>
                      <a:r>
                        <a:rPr lang="en-GB" sz="1200" b="0" noProof="0" dirty="0">
                          <a:latin typeface="Arial" panose="020B0604020202020204" pitchFamily="34" charset="0"/>
                          <a:cs typeface="Arial" panose="020B0604020202020204" pitchFamily="34" charset="0"/>
                        </a:rPr>
                        <a:t>Discontinuation of intervention because of AE</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8 (8.9)</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1 (1.6)</a:t>
                      </a:r>
                    </a:p>
                  </a:txBody>
                  <a:tcPr marT="18000" marB="18000"/>
                </a:tc>
                <a:tc>
                  <a:txBody>
                    <a:bodyPr/>
                    <a:lstStyle/>
                    <a:p>
                      <a:pPr algn="ctr">
                        <a:lnSpc>
                          <a:spcPct val="90000"/>
                        </a:lnSpc>
                      </a:pPr>
                      <a:r>
                        <a:rPr lang="en-GB" sz="1200" b="0" noProof="0" dirty="0">
                          <a:latin typeface="Arial" panose="020B0604020202020204" pitchFamily="34" charset="0"/>
                          <a:cs typeface="Arial" panose="020B0604020202020204" pitchFamily="34" charset="0"/>
                        </a:rPr>
                        <a:t>NA</a:t>
                      </a:r>
                    </a:p>
                  </a:txBody>
                  <a:tcPr marT="18000" marB="18000"/>
                </a:tc>
                <a:extLst>
                  <a:ext uri="{0D108BD9-81ED-4DB2-BD59-A6C34878D82A}">
                    <a16:rowId xmlns:a16="http://schemas.microsoft.com/office/drawing/2014/main" val="4076883325"/>
                  </a:ext>
                </a:extLst>
              </a:tr>
            </a:tbl>
          </a:graphicData>
        </a:graphic>
      </p:graphicFrame>
    </p:spTree>
    <p:extLst>
      <p:ext uri="{BB962C8B-B14F-4D97-AF65-F5344CB8AC3E}">
        <p14:creationId xmlns:p14="http://schemas.microsoft.com/office/powerpoint/2010/main" val="19636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Second-line treatment options</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Tree>
    <p:extLst>
      <p:ext uri="{BB962C8B-B14F-4D97-AF65-F5344CB8AC3E}">
        <p14:creationId xmlns:p14="http://schemas.microsoft.com/office/powerpoint/2010/main" val="1467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BBDB09-1B27-D642-AAF3-8C2B5A40A4FE}"/>
              </a:ext>
            </a:extLst>
          </p:cNvPr>
          <p:cNvSpPr>
            <a:spLocks noGrp="1"/>
          </p:cNvSpPr>
          <p:nvPr>
            <p:ph type="title"/>
          </p:nvPr>
        </p:nvSpPr>
        <p:spPr/>
        <p:txBody>
          <a:bodyPr/>
          <a:lstStyle/>
          <a:p>
            <a:pPr>
              <a:defRPr/>
            </a:pPr>
            <a:r>
              <a:rPr lang="en-GB" dirty="0">
                <a:ea typeface="+mj-ea"/>
              </a:rPr>
              <a:t>Educational objectives</a:t>
            </a:r>
          </a:p>
        </p:txBody>
      </p:sp>
      <p:sp>
        <p:nvSpPr>
          <p:cNvPr id="15362" name="Content Placeholder 3">
            <a:extLst>
              <a:ext uri="{FF2B5EF4-FFF2-40B4-BE49-F238E27FC236}">
                <a16:creationId xmlns:a16="http://schemas.microsoft.com/office/drawing/2014/main" id="{2B78AF88-EED2-9246-B82C-05AFA5F0E150}"/>
              </a:ext>
            </a:extLst>
          </p:cNvPr>
          <p:cNvSpPr>
            <a:spLocks noGrp="1"/>
          </p:cNvSpPr>
          <p:nvPr>
            <p:ph sz="quarter" idx="14"/>
          </p:nvPr>
        </p:nvSpPr>
        <p:spPr bwMode="auto">
          <a:xfrm>
            <a:off x="601123" y="1123200"/>
            <a:ext cx="9724288" cy="452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GB" b="1" dirty="0">
                <a:solidFill>
                  <a:srgbClr val="C7573C"/>
                </a:solidFill>
              </a:rPr>
              <a:t>Educational objectives</a:t>
            </a:r>
          </a:p>
          <a:p>
            <a:pPr marL="0" indent="0">
              <a:buNone/>
            </a:pPr>
            <a:endParaRPr lang="en-GB" b="1" dirty="0">
              <a:solidFill>
                <a:srgbClr val="C7573C"/>
              </a:solidFill>
            </a:endParaRPr>
          </a:p>
          <a:p>
            <a:pPr marL="342900" indent="-342900">
              <a:buFont typeface="+mj-lt"/>
              <a:buAutoNum type="arabicPeriod"/>
            </a:pPr>
            <a:r>
              <a:rPr lang="en-GB" sz="1800" dirty="0"/>
              <a:t>Understand the </a:t>
            </a:r>
            <a:r>
              <a:rPr lang="en-GB" sz="1800" b="1" dirty="0">
                <a:solidFill>
                  <a:srgbClr val="C6573B"/>
                </a:solidFill>
              </a:rPr>
              <a:t>different</a:t>
            </a:r>
            <a:r>
              <a:rPr lang="en-GB" sz="1800" dirty="0"/>
              <a:t> </a:t>
            </a:r>
            <a:r>
              <a:rPr lang="en-GB" sz="1800" b="1" dirty="0">
                <a:solidFill>
                  <a:srgbClr val="C95839"/>
                </a:solidFill>
              </a:rPr>
              <a:t>mechanisms of action (</a:t>
            </a:r>
            <a:r>
              <a:rPr lang="en-GB" sz="1800" b="1" dirty="0" err="1">
                <a:solidFill>
                  <a:srgbClr val="C95839"/>
                </a:solidFill>
              </a:rPr>
              <a:t>MoA</a:t>
            </a:r>
            <a:r>
              <a:rPr lang="en-GB" sz="1800" b="1" dirty="0">
                <a:solidFill>
                  <a:srgbClr val="C95839"/>
                </a:solidFill>
              </a:rPr>
              <a:t>) </a:t>
            </a:r>
            <a:r>
              <a:rPr lang="en-GB" sz="1800" dirty="0"/>
              <a:t>of </a:t>
            </a:r>
            <a:r>
              <a:rPr lang="en-GB" sz="1800" b="1" dirty="0">
                <a:solidFill>
                  <a:srgbClr val="C6573B"/>
                </a:solidFill>
              </a:rPr>
              <a:t>chemotherapies</a:t>
            </a:r>
            <a:r>
              <a:rPr lang="en-GB" sz="1800" dirty="0"/>
              <a:t> for </a:t>
            </a:r>
            <a:r>
              <a:rPr lang="en-GB" sz="1800" dirty="0" err="1"/>
              <a:t>mPDAC</a:t>
            </a:r>
            <a:endParaRPr lang="en-GB" sz="1800" dirty="0"/>
          </a:p>
          <a:p>
            <a:pPr>
              <a:buFont typeface="+mj-lt"/>
              <a:buAutoNum type="arabicPeriod"/>
            </a:pPr>
            <a:r>
              <a:rPr lang="en-GB" sz="1800" dirty="0"/>
              <a:t>Be able to </a:t>
            </a:r>
            <a:r>
              <a:rPr lang="en-GB" sz="1800" b="1" dirty="0">
                <a:solidFill>
                  <a:srgbClr val="C6573B"/>
                </a:solidFill>
              </a:rPr>
              <a:t>differentiate</a:t>
            </a:r>
            <a:r>
              <a:rPr lang="en-GB" sz="1800" dirty="0"/>
              <a:t> the </a:t>
            </a:r>
            <a:r>
              <a:rPr lang="en-GB" sz="1800" b="1" dirty="0">
                <a:solidFill>
                  <a:srgbClr val="C95839"/>
                </a:solidFill>
              </a:rPr>
              <a:t>efficacy and safety profiles </a:t>
            </a:r>
            <a:r>
              <a:rPr lang="en-GB" sz="1800" dirty="0"/>
              <a:t>of </a:t>
            </a:r>
            <a:r>
              <a:rPr lang="en-GB" sz="1800" b="1" dirty="0">
                <a:solidFill>
                  <a:srgbClr val="C6573B"/>
                </a:solidFill>
              </a:rPr>
              <a:t>chemotherapies</a:t>
            </a:r>
            <a:r>
              <a:rPr lang="en-GB" sz="1800" dirty="0"/>
              <a:t> for </a:t>
            </a:r>
            <a:r>
              <a:rPr lang="en-GB" sz="1800" dirty="0" err="1"/>
              <a:t>mPDAC</a:t>
            </a:r>
            <a:endParaRPr lang="en-GB" sz="1800" dirty="0"/>
          </a:p>
          <a:p>
            <a:pPr>
              <a:buFont typeface="+mj-lt"/>
              <a:buAutoNum type="arabicPeriod"/>
            </a:pPr>
            <a:r>
              <a:rPr lang="en-GB" sz="1800" dirty="0"/>
              <a:t>Recognise how to </a:t>
            </a:r>
            <a:r>
              <a:rPr lang="en-GB" sz="1800" b="1" dirty="0">
                <a:solidFill>
                  <a:srgbClr val="C95839"/>
                </a:solidFill>
              </a:rPr>
              <a:t>optimise</a:t>
            </a:r>
            <a:r>
              <a:rPr lang="en-GB" sz="1800" dirty="0"/>
              <a:t> chemotherapies for patients with </a:t>
            </a:r>
            <a:r>
              <a:rPr lang="en-GB" sz="1800" dirty="0" err="1"/>
              <a:t>mPDAC</a:t>
            </a:r>
            <a:r>
              <a:rPr lang="en-GB" sz="1800" dirty="0"/>
              <a:t>, and understand the optimal </a:t>
            </a:r>
            <a:r>
              <a:rPr lang="en-GB" sz="1800" b="1" dirty="0">
                <a:solidFill>
                  <a:srgbClr val="C6573B"/>
                </a:solidFill>
              </a:rPr>
              <a:t>combination</a:t>
            </a:r>
            <a:r>
              <a:rPr lang="en-GB" sz="1800" dirty="0"/>
              <a:t> of treatments</a:t>
            </a:r>
          </a:p>
          <a:p>
            <a:pPr>
              <a:buFont typeface="+mj-lt"/>
              <a:buAutoNum type="arabicPeriod"/>
            </a:pPr>
            <a:r>
              <a:rPr lang="en-GB" sz="1800" dirty="0"/>
              <a:t>Be able to recognise the </a:t>
            </a:r>
            <a:r>
              <a:rPr lang="en-GB" sz="1800" b="1" dirty="0">
                <a:solidFill>
                  <a:srgbClr val="C6573B"/>
                </a:solidFill>
              </a:rPr>
              <a:t>cause of </a:t>
            </a:r>
            <a:r>
              <a:rPr lang="en-GB" sz="1800" b="1" dirty="0">
                <a:solidFill>
                  <a:srgbClr val="C95839"/>
                </a:solidFill>
              </a:rPr>
              <a:t>toxicities</a:t>
            </a:r>
            <a:r>
              <a:rPr lang="en-GB" sz="1800" dirty="0"/>
              <a:t> and have an awareness of strategies that can be used to improve tolerability and manage side effects whilst maintaining optimal efficacy</a:t>
            </a:r>
          </a:p>
        </p:txBody>
      </p:sp>
      <p:sp>
        <p:nvSpPr>
          <p:cNvPr id="2" name="Content Placeholder 1">
            <a:extLst>
              <a:ext uri="{FF2B5EF4-FFF2-40B4-BE49-F238E27FC236}">
                <a16:creationId xmlns:a16="http://schemas.microsoft.com/office/drawing/2014/main" id="{85D355D3-FE42-9A44-8D23-135E5080CEAD}"/>
              </a:ext>
            </a:extLst>
          </p:cNvPr>
          <p:cNvSpPr>
            <a:spLocks noGrp="1"/>
          </p:cNvSpPr>
          <p:nvPr>
            <p:ph sz="quarter" idx="15"/>
          </p:nvPr>
        </p:nvSpPr>
        <p:spPr/>
        <p:txBody>
          <a:bodyPr/>
          <a:lstStyle/>
          <a:p>
            <a:endParaRPr lang="en-GB"/>
          </a:p>
        </p:txBody>
      </p:sp>
      <p:sp>
        <p:nvSpPr>
          <p:cNvPr id="4" name="Slide Number Placeholder 3">
            <a:extLst>
              <a:ext uri="{FF2B5EF4-FFF2-40B4-BE49-F238E27FC236}">
                <a16:creationId xmlns:a16="http://schemas.microsoft.com/office/drawing/2014/main" id="{CC762833-650F-425A-646F-8B15A47A168E}"/>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402351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37CC2CC4-9C43-F8A0-EB3B-C0E3C09793DD}"/>
              </a:ext>
            </a:extLst>
          </p:cNvPr>
          <p:cNvSpPr/>
          <p:nvPr/>
        </p:nvSpPr>
        <p:spPr>
          <a:xfrm>
            <a:off x="4556656" y="1603948"/>
            <a:ext cx="3996000" cy="7279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FF (5-FU and Folinic acid)</a:t>
            </a:r>
          </a:p>
          <a:p>
            <a:pPr algn="ctr" defTabSz="914400" eaLnBrk="0" fontAlgn="base" hangingPunct="0">
              <a:lnSpc>
                <a:spcPct val="100000"/>
              </a:lnSpc>
              <a:spcBef>
                <a:spcPct val="0"/>
              </a:spcBef>
              <a:spcAft>
                <a:spcPct val="0"/>
              </a:spcAft>
              <a:buClrTx/>
              <a:buNone/>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(n=91)</a:t>
            </a:r>
          </a:p>
        </p:txBody>
      </p:sp>
      <p:sp>
        <p:nvSpPr>
          <p:cNvPr id="32" name="Rounded Rectangle 31">
            <a:extLst>
              <a:ext uri="{FF2B5EF4-FFF2-40B4-BE49-F238E27FC236}">
                <a16:creationId xmlns:a16="http://schemas.microsoft.com/office/drawing/2014/main" id="{22E20472-0C7D-2C4D-D7C3-51E81C94BD58}"/>
              </a:ext>
            </a:extLst>
          </p:cNvPr>
          <p:cNvSpPr/>
          <p:nvPr/>
        </p:nvSpPr>
        <p:spPr>
          <a:xfrm>
            <a:off x="4556656" y="2548262"/>
            <a:ext cx="3996000" cy="7279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30" normalizeH="0" noProof="0" dirty="0">
                <a:ln>
                  <a:noFill/>
                </a:ln>
                <a:solidFill>
                  <a:srgbClr val="FFFFFF"/>
                </a:solidFill>
                <a:effectLst/>
                <a:uLnTx/>
                <a:uFillTx/>
                <a:latin typeface="Arial" panose="020B0604020202020204" pitchFamily="34" charset="0"/>
                <a:cs typeface="Arial" panose="020B0604020202020204" pitchFamily="34" charset="0"/>
              </a:rPr>
              <a:t>OFF (5-FU, Folinic acid + oxaliplatin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(n=77)</a:t>
            </a:r>
          </a:p>
        </p:txBody>
      </p:sp>
      <p:sp>
        <p:nvSpPr>
          <p:cNvPr id="6" name="Text Placeholder 5">
            <a:extLst>
              <a:ext uri="{FF2B5EF4-FFF2-40B4-BE49-F238E27FC236}">
                <a16:creationId xmlns:a16="http://schemas.microsoft.com/office/drawing/2014/main" id="{694100CB-B4EF-C60F-D649-43120AD1EFCE}"/>
              </a:ext>
            </a:extLst>
          </p:cNvPr>
          <p:cNvSpPr>
            <a:spLocks noGrp="1"/>
          </p:cNvSpPr>
          <p:nvPr>
            <p:ph type="body" idx="1"/>
          </p:nvPr>
        </p:nvSpPr>
        <p:spPr>
          <a:xfrm>
            <a:off x="609600" y="1214362"/>
            <a:ext cx="2174032" cy="702470"/>
          </a:xfrm>
        </p:spPr>
        <p:txBody>
          <a:bodyPr/>
          <a:lstStyle/>
          <a:p>
            <a:r>
              <a:rPr lang="en-US" dirty="0"/>
              <a:t>CONKO-003</a:t>
            </a:r>
            <a:r>
              <a:rPr lang="en-US" baseline="30000" dirty="0"/>
              <a:t>1</a:t>
            </a:r>
          </a:p>
        </p:txBody>
      </p:sp>
      <p:sp>
        <p:nvSpPr>
          <p:cNvPr id="2" name="Title 1">
            <a:extLst>
              <a:ext uri="{FF2B5EF4-FFF2-40B4-BE49-F238E27FC236}">
                <a16:creationId xmlns:a16="http://schemas.microsoft.com/office/drawing/2014/main" id="{6B9CC0AE-58E4-B898-ED4A-8CF3AB428A31}"/>
              </a:ext>
            </a:extLst>
          </p:cNvPr>
          <p:cNvSpPr>
            <a:spLocks noGrp="1"/>
          </p:cNvSpPr>
          <p:nvPr>
            <p:ph type="title"/>
          </p:nvPr>
        </p:nvSpPr>
        <p:spPr/>
        <p:txBody>
          <a:bodyPr/>
          <a:lstStyle/>
          <a:p>
            <a:r>
              <a:rPr lang="en-GB" dirty="0"/>
              <a:t>Oxaliplatin phase 3 second-line studies</a:t>
            </a:r>
          </a:p>
        </p:txBody>
      </p:sp>
      <p:sp>
        <p:nvSpPr>
          <p:cNvPr id="7" name="Content Placeholder 6">
            <a:extLst>
              <a:ext uri="{FF2B5EF4-FFF2-40B4-BE49-F238E27FC236}">
                <a16:creationId xmlns:a16="http://schemas.microsoft.com/office/drawing/2014/main" id="{C85669E2-DCCC-96F2-58BD-CD3F73E6FF92}"/>
              </a:ext>
            </a:extLst>
          </p:cNvPr>
          <p:cNvSpPr>
            <a:spLocks noGrp="1"/>
          </p:cNvSpPr>
          <p:nvPr>
            <p:ph sz="quarter" idx="15"/>
          </p:nvPr>
        </p:nvSpPr>
        <p:spPr/>
        <p:txBody>
          <a:bodyPr anchor="b" anchorCtr="0"/>
          <a:lstStyle/>
          <a:p>
            <a:pPr>
              <a:lnSpc>
                <a:spcPct val="90000"/>
              </a:lnSpc>
            </a:pPr>
            <a:r>
              <a:rPr lang="en-GB" altLang="en-US" sz="1200" dirty="0">
                <a:solidFill>
                  <a:schemeClr val="tx2"/>
                </a:solidFill>
              </a:rPr>
              <a:t>5-FU</a:t>
            </a:r>
            <a:r>
              <a:rPr lang="en-GB" altLang="en-US" dirty="0">
                <a:solidFill>
                  <a:schemeClr val="tx2"/>
                </a:solidFill>
              </a:rPr>
              <a:t>, </a:t>
            </a:r>
            <a:r>
              <a:rPr lang="en-GB" altLang="en-US" sz="1200" dirty="0">
                <a:solidFill>
                  <a:schemeClr val="tx2"/>
                </a:solidFill>
              </a:rPr>
              <a:t>f</a:t>
            </a:r>
            <a:r>
              <a:rPr lang="en-GB" dirty="0">
                <a:solidFill>
                  <a:schemeClr val="tx2"/>
                </a:solidFill>
              </a:rPr>
              <a:t>luorouracil; </a:t>
            </a:r>
            <a:r>
              <a:rPr lang="en-GB" altLang="en-US" sz="1200" dirty="0">
                <a:solidFill>
                  <a:schemeClr val="tx2"/>
                </a:solidFill>
              </a:rPr>
              <a:t>ECOG PS, </a:t>
            </a:r>
            <a:r>
              <a:rPr lang="en-GB" dirty="0">
                <a:solidFill>
                  <a:schemeClr val="tx2"/>
                </a:solidFill>
              </a:rPr>
              <a:t>Eastern Cooperative Oncology Group performance status</a:t>
            </a:r>
            <a:r>
              <a:rPr lang="en-GB" altLang="en-US" dirty="0">
                <a:solidFill>
                  <a:schemeClr val="tx2"/>
                </a:solidFill>
              </a:rPr>
              <a:t>; </a:t>
            </a:r>
            <a:r>
              <a:rPr lang="en-GB" altLang="en-US" sz="1200" dirty="0">
                <a:solidFill>
                  <a:schemeClr val="tx2"/>
                </a:solidFill>
              </a:rPr>
              <a:t>FF, folinic acid (leucovorin calcium) and fluorouracil; KPS, Karnofsky performance status; LV, leucovorin calcium (folinic acid)</a:t>
            </a:r>
            <a:r>
              <a:rPr lang="en-GB" altLang="en-US" dirty="0">
                <a:solidFill>
                  <a:schemeClr val="tx2"/>
                </a:solidFill>
              </a:rPr>
              <a:t>; </a:t>
            </a:r>
            <a:r>
              <a:rPr lang="en-GB" sz="1200" dirty="0">
                <a:solidFill>
                  <a:schemeClr val="tx2"/>
                </a:solidFill>
              </a:rPr>
              <a:t>mFOLFOX6, modified FOLFOX6: folinic acid (leucovorin calcium), fluorouracil, and oxaliplatin; OFF, oxaliplatin and FF; </a:t>
            </a:r>
            <a:r>
              <a:rPr lang="en-GB" altLang="en-US" sz="1200" dirty="0">
                <a:solidFill>
                  <a:schemeClr val="tx2"/>
                </a:solidFill>
              </a:rPr>
              <a:t>OS, overall survival; PFS, progression-free survival</a:t>
            </a:r>
          </a:p>
          <a:p>
            <a:pPr>
              <a:lnSpc>
                <a:spcPct val="90000"/>
              </a:lnSpc>
            </a:pPr>
            <a:r>
              <a:rPr lang="en-GB" altLang="en-US" sz="1200" dirty="0">
                <a:solidFill>
                  <a:schemeClr val="tx2"/>
                </a:solidFill>
              </a:rPr>
              <a:t>1. </a:t>
            </a:r>
            <a:r>
              <a:rPr lang="en-GB" altLang="en-US" sz="1200" dirty="0" err="1">
                <a:solidFill>
                  <a:schemeClr val="tx2"/>
                </a:solidFill>
              </a:rPr>
              <a:t>Oettle</a:t>
            </a:r>
            <a:r>
              <a:rPr lang="en-GB" altLang="en-US" sz="1200" dirty="0">
                <a:solidFill>
                  <a:schemeClr val="tx2"/>
                </a:solidFill>
              </a:rPr>
              <a:t> H, et al. J Clin Oncol. 2014 Aug 10;32:2423-9</a:t>
            </a:r>
            <a:r>
              <a:rPr lang="en-GB" sz="1200" dirty="0">
                <a:solidFill>
                  <a:schemeClr val="tx2"/>
                </a:solidFill>
              </a:rPr>
              <a:t>; 2. </a:t>
            </a:r>
            <a:r>
              <a:rPr lang="en-GB" altLang="en-US" sz="1200" dirty="0">
                <a:solidFill>
                  <a:schemeClr val="tx2"/>
                </a:solidFill>
              </a:rPr>
              <a:t>Gill S, et al. J Clin Oncol. 2016;10;3914-20</a:t>
            </a:r>
          </a:p>
        </p:txBody>
      </p:sp>
      <p:sp>
        <p:nvSpPr>
          <p:cNvPr id="5" name="Slide Number Placeholder 4">
            <a:extLst>
              <a:ext uri="{FF2B5EF4-FFF2-40B4-BE49-F238E27FC236}">
                <a16:creationId xmlns:a16="http://schemas.microsoft.com/office/drawing/2014/main" id="{5E3B668A-2CFD-CB8C-7BE1-BFEE9E0329BC}"/>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
        <p:nvSpPr>
          <p:cNvPr id="14" name="Line 52">
            <a:extLst>
              <a:ext uri="{FF2B5EF4-FFF2-40B4-BE49-F238E27FC236}">
                <a16:creationId xmlns:a16="http://schemas.microsoft.com/office/drawing/2014/main" id="{541EC210-E28D-4387-A3B8-2F884AF5CDCF}"/>
              </a:ext>
            </a:extLst>
          </p:cNvPr>
          <p:cNvSpPr>
            <a:spLocks noChangeShapeType="1"/>
          </p:cNvSpPr>
          <p:nvPr/>
        </p:nvSpPr>
        <p:spPr bwMode="auto">
          <a:xfrm>
            <a:off x="8552656" y="5051203"/>
            <a:ext cx="4793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 Box 45">
            <a:extLst>
              <a:ext uri="{FF2B5EF4-FFF2-40B4-BE49-F238E27FC236}">
                <a16:creationId xmlns:a16="http://schemas.microsoft.com/office/drawing/2014/main" id="{4A8D4D0F-1AD8-13B8-B922-0BE3A3BB00FC}"/>
              </a:ext>
            </a:extLst>
          </p:cNvPr>
          <p:cNvSpPr txBox="1">
            <a:spLocks noChangeArrowheads="1"/>
          </p:cNvSpPr>
          <p:nvPr/>
        </p:nvSpPr>
        <p:spPr bwMode="auto">
          <a:xfrm>
            <a:off x="335360" y="4492274"/>
            <a:ext cx="29419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spcBef>
                <a:spcPct val="0"/>
              </a:spcBef>
              <a:spcAft>
                <a:spcPct val="0"/>
              </a:spcAft>
              <a:buFont typeface="Wingdings" panose="05000000000000000000" pitchFamily="2" charset="2"/>
              <a:buNone/>
            </a:pPr>
            <a:r>
              <a:rPr lang="en-US" altLang="en-US" sz="1600" dirty="0">
                <a:solidFill>
                  <a:srgbClr val="000000"/>
                </a:solidFill>
                <a:cs typeface="Arial" panose="020B0604020202020204" pitchFamily="34" charset="0"/>
              </a:rPr>
              <a:t>Patients with advanced pancreatic cancer </a:t>
            </a:r>
            <a:r>
              <a:rPr lang="en-GB" altLang="en-US" sz="1600" dirty="0">
                <a:solidFill>
                  <a:srgbClr val="000000"/>
                </a:solidFill>
                <a:cs typeface="Arial" panose="020B0604020202020204" pitchFamily="34" charset="0"/>
              </a:rPr>
              <a:t>previously treated with gemcitabine, with an ECOG PS 0-2</a:t>
            </a:r>
          </a:p>
          <a:p>
            <a:pPr algn="ctr" defTabSz="914400" eaLnBrk="0" fontAlgn="base" hangingPunct="0">
              <a:spcBef>
                <a:spcPct val="0"/>
              </a:spcBef>
              <a:spcAft>
                <a:spcPct val="0"/>
              </a:spcAft>
              <a:buFont typeface="Wingdings" panose="05000000000000000000" pitchFamily="2" charset="2"/>
              <a:buNone/>
            </a:pPr>
            <a:r>
              <a:rPr lang="en-GB" altLang="en-US" sz="1600" dirty="0">
                <a:solidFill>
                  <a:srgbClr val="000000"/>
                </a:solidFill>
                <a:cs typeface="Arial" panose="020B0604020202020204" pitchFamily="34" charset="0"/>
              </a:rPr>
              <a:t>N=108</a:t>
            </a:r>
            <a:endParaRPr lang="en-US" altLang="en-US" sz="1600" dirty="0">
              <a:solidFill>
                <a:srgbClr val="000000"/>
              </a:solidFill>
              <a:cs typeface="Arial" panose="020B0604020202020204" pitchFamily="34" charset="0"/>
            </a:endParaRPr>
          </a:p>
        </p:txBody>
      </p:sp>
      <p:sp>
        <p:nvSpPr>
          <p:cNvPr id="18" name="TextBox 17">
            <a:extLst>
              <a:ext uri="{FF2B5EF4-FFF2-40B4-BE49-F238E27FC236}">
                <a16:creationId xmlns:a16="http://schemas.microsoft.com/office/drawing/2014/main" id="{CC936A46-952A-3696-B481-C115919A088B}"/>
              </a:ext>
            </a:extLst>
          </p:cNvPr>
          <p:cNvSpPr txBox="1"/>
          <p:nvPr/>
        </p:nvSpPr>
        <p:spPr>
          <a:xfrm>
            <a:off x="8678722" y="5543306"/>
            <a:ext cx="2520280" cy="264688"/>
          </a:xfrm>
          <a:prstGeom prst="rect">
            <a:avLst/>
          </a:prstGeom>
          <a:noFill/>
        </p:spPr>
        <p:txBody>
          <a:bodyPr wrap="square" rtlCol="0">
            <a:spAutoFit/>
          </a:bodyPr>
          <a:lstStyle/>
          <a:p>
            <a:pPr>
              <a:lnSpc>
                <a:spcPct val="80000"/>
              </a:lnSpc>
              <a:buClr>
                <a:schemeClr val="accent1"/>
              </a:buClr>
              <a:defRPr/>
            </a:pPr>
            <a:r>
              <a:rPr lang="en-US" altLang="en-US" sz="1400" b="1" kern="0" dirty="0">
                <a:latin typeface="Arial" panose="020B0604020202020204" pitchFamily="34" charset="0"/>
                <a:cs typeface="Arial" panose="020B0604020202020204" pitchFamily="34" charset="0"/>
              </a:rPr>
              <a:t>Primary endpoint: </a:t>
            </a:r>
            <a:r>
              <a:rPr lang="en-US" altLang="en-US" sz="1400" b="0" kern="0" dirty="0">
                <a:latin typeface="Arial" panose="020B0604020202020204" pitchFamily="34" charset="0"/>
                <a:cs typeface="Arial" panose="020B0604020202020204" pitchFamily="34" charset="0"/>
              </a:rPr>
              <a:t>PFS</a:t>
            </a:r>
            <a:endParaRPr lang="en-GB" sz="1400" dirty="0">
              <a:latin typeface="Arial" panose="020B0604020202020204" pitchFamily="34" charset="0"/>
              <a:ea typeface="Aileron" charset="0"/>
              <a:cs typeface="Arial" panose="020B0604020202020204" pitchFamily="34" charset="0"/>
            </a:endParaRPr>
          </a:p>
        </p:txBody>
      </p:sp>
      <p:sp>
        <p:nvSpPr>
          <p:cNvPr id="21" name="Rectangle 47">
            <a:extLst>
              <a:ext uri="{FF2B5EF4-FFF2-40B4-BE49-F238E27FC236}">
                <a16:creationId xmlns:a16="http://schemas.microsoft.com/office/drawing/2014/main" id="{488D8AB2-F714-F4EB-34AA-E100C08442AE}"/>
              </a:ext>
            </a:extLst>
          </p:cNvPr>
          <p:cNvSpPr>
            <a:spLocks noChangeArrowheads="1"/>
          </p:cNvSpPr>
          <p:nvPr/>
        </p:nvSpPr>
        <p:spPr bwMode="auto">
          <a:xfrm>
            <a:off x="9128720" y="1873075"/>
            <a:ext cx="1620284" cy="1077218"/>
          </a:xfrm>
          <a:prstGeom prst="rect">
            <a:avLst/>
          </a:prstGeom>
          <a:solidFill>
            <a:schemeClr val="bg2"/>
          </a:solidFill>
          <a:ln>
            <a:noFill/>
          </a:ln>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Continue until progression or unacceptable toxicity</a:t>
            </a:r>
          </a:p>
        </p:txBody>
      </p:sp>
      <p:sp>
        <p:nvSpPr>
          <p:cNvPr id="24" name="Line 52">
            <a:extLst>
              <a:ext uri="{FF2B5EF4-FFF2-40B4-BE49-F238E27FC236}">
                <a16:creationId xmlns:a16="http://schemas.microsoft.com/office/drawing/2014/main" id="{E2B29319-BB7C-2E51-8CC9-65269837E233}"/>
              </a:ext>
            </a:extLst>
          </p:cNvPr>
          <p:cNvSpPr>
            <a:spLocks noChangeShapeType="1"/>
          </p:cNvSpPr>
          <p:nvPr/>
        </p:nvSpPr>
        <p:spPr bwMode="auto">
          <a:xfrm>
            <a:off x="8552656" y="2440071"/>
            <a:ext cx="4793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Line 53">
            <a:extLst>
              <a:ext uri="{FF2B5EF4-FFF2-40B4-BE49-F238E27FC236}">
                <a16:creationId xmlns:a16="http://schemas.microsoft.com/office/drawing/2014/main" id="{840AC6B4-5226-7D97-D6FD-1CD3DA285BDA}"/>
              </a:ext>
            </a:extLst>
          </p:cNvPr>
          <p:cNvSpPr>
            <a:spLocks noChangeShapeType="1"/>
          </p:cNvSpPr>
          <p:nvPr/>
        </p:nvSpPr>
        <p:spPr bwMode="auto">
          <a:xfrm>
            <a:off x="3902430" y="2581050"/>
            <a:ext cx="622138" cy="35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Line 54">
            <a:extLst>
              <a:ext uri="{FF2B5EF4-FFF2-40B4-BE49-F238E27FC236}">
                <a16:creationId xmlns:a16="http://schemas.microsoft.com/office/drawing/2014/main" id="{202E5221-BF3F-B51D-F67C-6D280329CC50}"/>
              </a:ext>
            </a:extLst>
          </p:cNvPr>
          <p:cNvSpPr>
            <a:spLocks noChangeShapeType="1"/>
          </p:cNvSpPr>
          <p:nvPr/>
        </p:nvSpPr>
        <p:spPr bwMode="auto">
          <a:xfrm flipV="1">
            <a:off x="3902430" y="1981133"/>
            <a:ext cx="622138" cy="3475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Text Box 45">
            <a:extLst>
              <a:ext uri="{FF2B5EF4-FFF2-40B4-BE49-F238E27FC236}">
                <a16:creationId xmlns:a16="http://schemas.microsoft.com/office/drawing/2014/main" id="{8C00F20B-664F-0E04-E3FE-638C7BBE7988}"/>
              </a:ext>
            </a:extLst>
          </p:cNvPr>
          <p:cNvSpPr txBox="1">
            <a:spLocks noChangeArrowheads="1"/>
          </p:cNvSpPr>
          <p:nvPr/>
        </p:nvSpPr>
        <p:spPr bwMode="auto">
          <a:xfrm>
            <a:off x="487760" y="1902010"/>
            <a:ext cx="30122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spcBef>
                <a:spcPct val="0"/>
              </a:spcBef>
              <a:spcAft>
                <a:spcPct val="0"/>
              </a:spcAft>
              <a:buFont typeface="Wingdings" panose="05000000000000000000" pitchFamily="2" charset="2"/>
              <a:buNone/>
            </a:pPr>
            <a:r>
              <a:rPr lang="en-US" altLang="en-US" sz="1600" dirty="0">
                <a:solidFill>
                  <a:srgbClr val="000000"/>
                </a:solidFill>
                <a:cs typeface="Arial" panose="020B0604020202020204" pitchFamily="34" charset="0"/>
              </a:rPr>
              <a:t>Patients with advanced pancreatic cancer </a:t>
            </a:r>
            <a:r>
              <a:rPr lang="en-GB" altLang="en-US" sz="1600" dirty="0">
                <a:solidFill>
                  <a:srgbClr val="000000"/>
                </a:solidFill>
                <a:cs typeface="Arial" panose="020B0604020202020204" pitchFamily="34" charset="0"/>
              </a:rPr>
              <a:t>previously treated with gemcitabine, with a </a:t>
            </a:r>
          </a:p>
          <a:p>
            <a:pPr algn="ctr" defTabSz="914400" eaLnBrk="0" fontAlgn="base" hangingPunct="0">
              <a:spcBef>
                <a:spcPct val="0"/>
              </a:spcBef>
              <a:spcAft>
                <a:spcPct val="0"/>
              </a:spcAft>
              <a:buFont typeface="Wingdings" panose="05000000000000000000" pitchFamily="2" charset="2"/>
              <a:buNone/>
            </a:pPr>
            <a:r>
              <a:rPr lang="en-GB" altLang="en-US" sz="1600" dirty="0">
                <a:solidFill>
                  <a:srgbClr val="000000"/>
                </a:solidFill>
                <a:cs typeface="Arial" panose="020B0604020202020204" pitchFamily="34" charset="0"/>
              </a:rPr>
              <a:t>KPS ≥ 70%</a:t>
            </a:r>
          </a:p>
          <a:p>
            <a:pPr algn="ctr" defTabSz="914400" eaLnBrk="0" fontAlgn="base" hangingPunct="0">
              <a:spcBef>
                <a:spcPct val="0"/>
              </a:spcBef>
              <a:spcAft>
                <a:spcPct val="0"/>
              </a:spcAft>
              <a:buFont typeface="Wingdings" panose="05000000000000000000" pitchFamily="2" charset="2"/>
              <a:buNone/>
            </a:pPr>
            <a:r>
              <a:rPr lang="en-GB" altLang="en-US" sz="1600" dirty="0">
                <a:solidFill>
                  <a:srgbClr val="000000"/>
                </a:solidFill>
                <a:cs typeface="Arial" panose="020B0604020202020204" pitchFamily="34" charset="0"/>
              </a:rPr>
              <a:t>N=168</a:t>
            </a:r>
            <a:endParaRPr lang="en-US" altLang="en-US" sz="1600" dirty="0">
              <a:solidFill>
                <a:srgbClr val="000000"/>
              </a:solidFill>
              <a:cs typeface="Arial" panose="020B0604020202020204" pitchFamily="34" charset="0"/>
            </a:endParaRPr>
          </a:p>
        </p:txBody>
      </p:sp>
      <p:sp>
        <p:nvSpPr>
          <p:cNvPr id="28" name="TextBox 27">
            <a:extLst>
              <a:ext uri="{FF2B5EF4-FFF2-40B4-BE49-F238E27FC236}">
                <a16:creationId xmlns:a16="http://schemas.microsoft.com/office/drawing/2014/main" id="{A3DABF7D-A4BB-11D8-ADF2-464CDF00F97A}"/>
              </a:ext>
            </a:extLst>
          </p:cNvPr>
          <p:cNvSpPr txBox="1"/>
          <p:nvPr/>
        </p:nvSpPr>
        <p:spPr>
          <a:xfrm>
            <a:off x="8678722" y="3060437"/>
            <a:ext cx="2520280" cy="264688"/>
          </a:xfrm>
          <a:prstGeom prst="rect">
            <a:avLst/>
          </a:prstGeom>
          <a:noFill/>
        </p:spPr>
        <p:txBody>
          <a:bodyPr wrap="square" rtlCol="0">
            <a:spAutoFit/>
          </a:bodyPr>
          <a:lstStyle/>
          <a:p>
            <a:pPr>
              <a:lnSpc>
                <a:spcPct val="80000"/>
              </a:lnSpc>
              <a:buClr>
                <a:schemeClr val="accent1"/>
              </a:buClr>
              <a:defRPr/>
            </a:pPr>
            <a:r>
              <a:rPr lang="en-US" altLang="en-US" sz="1400" b="1" kern="0" dirty="0">
                <a:latin typeface="Arial" panose="020B0604020202020204" pitchFamily="34" charset="0"/>
                <a:cs typeface="Arial" panose="020B0604020202020204" pitchFamily="34" charset="0"/>
              </a:rPr>
              <a:t>Primary endpoint: </a:t>
            </a:r>
            <a:r>
              <a:rPr lang="en-US" altLang="en-US" sz="1400" b="0" kern="0" dirty="0">
                <a:latin typeface="Arial" panose="020B0604020202020204" pitchFamily="34" charset="0"/>
                <a:cs typeface="Arial" panose="020B0604020202020204" pitchFamily="34" charset="0"/>
              </a:rPr>
              <a:t>OS</a:t>
            </a:r>
            <a:endParaRPr lang="en-GB" sz="1400" dirty="0">
              <a:latin typeface="Arial" panose="020B0604020202020204" pitchFamily="34" charset="0"/>
              <a:ea typeface="Aileron" charset="0"/>
              <a:cs typeface="Arial" panose="020B0604020202020204" pitchFamily="34" charset="0"/>
            </a:endParaRPr>
          </a:p>
        </p:txBody>
      </p:sp>
      <p:sp>
        <p:nvSpPr>
          <p:cNvPr id="30" name="Oval 29">
            <a:extLst>
              <a:ext uri="{FF2B5EF4-FFF2-40B4-BE49-F238E27FC236}">
                <a16:creationId xmlns:a16="http://schemas.microsoft.com/office/drawing/2014/main" id="{9C6C03E7-5CBD-DF15-AF87-03120D882F64}"/>
              </a:ext>
            </a:extLst>
          </p:cNvPr>
          <p:cNvSpPr/>
          <p:nvPr/>
        </p:nvSpPr>
        <p:spPr>
          <a:xfrm>
            <a:off x="3531657" y="2248147"/>
            <a:ext cx="354815" cy="349007"/>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R</a:t>
            </a:r>
          </a:p>
        </p:txBody>
      </p:sp>
      <p:sp>
        <p:nvSpPr>
          <p:cNvPr id="29" name="Text Placeholder 5">
            <a:extLst>
              <a:ext uri="{FF2B5EF4-FFF2-40B4-BE49-F238E27FC236}">
                <a16:creationId xmlns:a16="http://schemas.microsoft.com/office/drawing/2014/main" id="{598405B6-E1BB-5D10-3C73-5BF0C1271C59}"/>
              </a:ext>
            </a:extLst>
          </p:cNvPr>
          <p:cNvSpPr txBox="1">
            <a:spLocks/>
          </p:cNvSpPr>
          <p:nvPr/>
        </p:nvSpPr>
        <p:spPr>
          <a:xfrm>
            <a:off x="609600" y="3867829"/>
            <a:ext cx="2174032"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PANCREOX</a:t>
            </a:r>
            <a:r>
              <a:rPr lang="en-US" baseline="30000" dirty="0"/>
              <a:t>2</a:t>
            </a:r>
          </a:p>
        </p:txBody>
      </p:sp>
      <p:sp>
        <p:nvSpPr>
          <p:cNvPr id="33" name="Rounded Rectangle 32">
            <a:extLst>
              <a:ext uri="{FF2B5EF4-FFF2-40B4-BE49-F238E27FC236}">
                <a16:creationId xmlns:a16="http://schemas.microsoft.com/office/drawing/2014/main" id="{0DB75C0B-05C7-2A32-AACE-CAA16EB9868B}"/>
              </a:ext>
            </a:extLst>
          </p:cNvPr>
          <p:cNvSpPr/>
          <p:nvPr/>
        </p:nvSpPr>
        <p:spPr>
          <a:xfrm>
            <a:off x="4556656" y="4216380"/>
            <a:ext cx="3996000" cy="72793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mFOLFOX6</a:t>
            </a:r>
          </a:p>
          <a:p>
            <a:pPr algn="ctr" defTabSz="914400" eaLnBrk="0" fontAlgn="base" hangingPunct="0">
              <a:lnSpc>
                <a:spcPct val="100000"/>
              </a:lnSpc>
              <a:spcBef>
                <a:spcPct val="0"/>
              </a:spcBef>
              <a:spcAft>
                <a:spcPct val="0"/>
              </a:spcAft>
              <a:buClrTx/>
              <a:buNone/>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(n=54)</a:t>
            </a:r>
          </a:p>
        </p:txBody>
      </p:sp>
      <p:sp>
        <p:nvSpPr>
          <p:cNvPr id="34" name="Rounded Rectangle 33">
            <a:extLst>
              <a:ext uri="{FF2B5EF4-FFF2-40B4-BE49-F238E27FC236}">
                <a16:creationId xmlns:a16="http://schemas.microsoft.com/office/drawing/2014/main" id="{92753B1F-B321-8D4F-BB12-AB9CFBC18241}"/>
              </a:ext>
            </a:extLst>
          </p:cNvPr>
          <p:cNvSpPr/>
          <p:nvPr/>
        </p:nvSpPr>
        <p:spPr>
          <a:xfrm>
            <a:off x="4556656" y="5158095"/>
            <a:ext cx="3996000" cy="7279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1" i="0" u="none" strike="noStrike" kern="0" cap="none" spc="-30" normalizeH="0" noProof="0" dirty="0">
                <a:ln>
                  <a:noFill/>
                </a:ln>
                <a:solidFill>
                  <a:srgbClr val="FFFFFF"/>
                </a:solidFill>
                <a:effectLst/>
                <a:uLnTx/>
                <a:uFillTx/>
                <a:latin typeface="Arial" panose="020B0604020202020204" pitchFamily="34" charset="0"/>
                <a:cs typeface="Arial" panose="020B0604020202020204" pitchFamily="34" charset="0"/>
              </a:rPr>
              <a:t>5-FU/LV</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(n=54)</a:t>
            </a:r>
          </a:p>
        </p:txBody>
      </p:sp>
      <p:sp>
        <p:nvSpPr>
          <p:cNvPr id="35" name="Line 53">
            <a:extLst>
              <a:ext uri="{FF2B5EF4-FFF2-40B4-BE49-F238E27FC236}">
                <a16:creationId xmlns:a16="http://schemas.microsoft.com/office/drawing/2014/main" id="{AA15FC76-B9F2-DC20-F139-F0CF6086D2DD}"/>
              </a:ext>
            </a:extLst>
          </p:cNvPr>
          <p:cNvSpPr>
            <a:spLocks noChangeShapeType="1"/>
          </p:cNvSpPr>
          <p:nvPr/>
        </p:nvSpPr>
        <p:spPr bwMode="auto">
          <a:xfrm>
            <a:off x="3902430" y="5176204"/>
            <a:ext cx="622138" cy="35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Line 54">
            <a:extLst>
              <a:ext uri="{FF2B5EF4-FFF2-40B4-BE49-F238E27FC236}">
                <a16:creationId xmlns:a16="http://schemas.microsoft.com/office/drawing/2014/main" id="{6722BAC0-2019-6BDE-C974-3E95B904E8E1}"/>
              </a:ext>
            </a:extLst>
          </p:cNvPr>
          <p:cNvSpPr>
            <a:spLocks noChangeShapeType="1"/>
          </p:cNvSpPr>
          <p:nvPr/>
        </p:nvSpPr>
        <p:spPr bwMode="auto">
          <a:xfrm flipV="1">
            <a:off x="3902430" y="4576287"/>
            <a:ext cx="622138" cy="3475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002E3AB3-FC79-0784-4995-05C76DE5013A}"/>
              </a:ext>
            </a:extLst>
          </p:cNvPr>
          <p:cNvSpPr/>
          <p:nvPr/>
        </p:nvSpPr>
        <p:spPr>
          <a:xfrm>
            <a:off x="3531657" y="4843301"/>
            <a:ext cx="354815" cy="349007"/>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R</a:t>
            </a:r>
          </a:p>
        </p:txBody>
      </p:sp>
      <p:sp>
        <p:nvSpPr>
          <p:cNvPr id="3" name="Rectangle 47">
            <a:extLst>
              <a:ext uri="{FF2B5EF4-FFF2-40B4-BE49-F238E27FC236}">
                <a16:creationId xmlns:a16="http://schemas.microsoft.com/office/drawing/2014/main" id="{90B6E2D3-5A66-D4CD-46A9-14EFBF3149B8}"/>
              </a:ext>
            </a:extLst>
          </p:cNvPr>
          <p:cNvSpPr>
            <a:spLocks noChangeArrowheads="1"/>
          </p:cNvSpPr>
          <p:nvPr/>
        </p:nvSpPr>
        <p:spPr bwMode="auto">
          <a:xfrm>
            <a:off x="9128720" y="4432718"/>
            <a:ext cx="1620284" cy="1077218"/>
          </a:xfrm>
          <a:prstGeom prst="rect">
            <a:avLst/>
          </a:prstGeom>
          <a:solidFill>
            <a:schemeClr val="bg2"/>
          </a:solidFill>
          <a:ln>
            <a:noFill/>
          </a:ln>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914400"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Continue until progression or unacceptable toxicity</a:t>
            </a:r>
          </a:p>
        </p:txBody>
      </p:sp>
    </p:spTree>
    <p:extLst>
      <p:ext uri="{BB962C8B-B14F-4D97-AF65-F5344CB8AC3E}">
        <p14:creationId xmlns:p14="http://schemas.microsoft.com/office/powerpoint/2010/main" val="30138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959F810-3D61-D0F7-B045-F54D0BC4BBAC}"/>
              </a:ext>
            </a:extLst>
          </p:cNvPr>
          <p:cNvSpPr>
            <a:spLocks noGrp="1"/>
          </p:cNvSpPr>
          <p:nvPr>
            <p:ph type="body" idx="1"/>
          </p:nvPr>
        </p:nvSpPr>
        <p:spPr>
          <a:xfrm>
            <a:off x="609600" y="1214438"/>
            <a:ext cx="4586620" cy="369333"/>
          </a:xfrm>
        </p:spPr>
        <p:txBody>
          <a:bodyPr>
            <a:normAutofit/>
          </a:bodyPr>
          <a:lstStyle/>
          <a:p>
            <a:r>
              <a:rPr lang="en-US" sz="1800" dirty="0"/>
              <a:t>progression-free survival</a:t>
            </a:r>
          </a:p>
        </p:txBody>
      </p:sp>
      <p:sp>
        <p:nvSpPr>
          <p:cNvPr id="73729" name="Rectangle 2">
            <a:extLst>
              <a:ext uri="{FF2B5EF4-FFF2-40B4-BE49-F238E27FC236}">
                <a16:creationId xmlns:a16="http://schemas.microsoft.com/office/drawing/2014/main" id="{ED3A2AE0-FD31-9A40-840F-F077CBDEABD0}"/>
              </a:ext>
            </a:extLst>
          </p:cNvPr>
          <p:cNvSpPr>
            <a:spLocks noGrp="1" noChangeArrowheads="1"/>
          </p:cNvSpPr>
          <p:nvPr>
            <p:ph type="title"/>
          </p:nvPr>
        </p:nvSpPr>
        <p:spPr>
          <a:xfrm>
            <a:off x="619201" y="259200"/>
            <a:ext cx="10963199" cy="864000"/>
          </a:xfrm>
        </p:spPr>
        <p:txBody>
          <a:bodyPr>
            <a:normAutofit/>
          </a:bodyPr>
          <a:lstStyle/>
          <a:p>
            <a:r>
              <a:rPr lang="en-US" altLang="en-US" dirty="0"/>
              <a:t>CONKO-003: 5FU+ Folinic Acid +/- Oxaliplatin (off) efficacy </a:t>
            </a:r>
          </a:p>
        </p:txBody>
      </p:sp>
      <p:sp>
        <p:nvSpPr>
          <p:cNvPr id="17" name="Content Placeholder 16">
            <a:extLst>
              <a:ext uri="{FF2B5EF4-FFF2-40B4-BE49-F238E27FC236}">
                <a16:creationId xmlns:a16="http://schemas.microsoft.com/office/drawing/2014/main" id="{F0F8004D-47BE-4032-A501-8F461E8E08A5}"/>
              </a:ext>
            </a:extLst>
          </p:cNvPr>
          <p:cNvSpPr>
            <a:spLocks noGrp="1"/>
          </p:cNvSpPr>
          <p:nvPr>
            <p:ph sz="quarter" idx="14"/>
          </p:nvPr>
        </p:nvSpPr>
        <p:spPr>
          <a:xfrm>
            <a:off x="619200" y="5305560"/>
            <a:ext cx="10963200" cy="933636"/>
          </a:xfrm>
        </p:spPr>
        <p:txBody>
          <a:bodyPr>
            <a:normAutofit/>
          </a:bodyPr>
          <a:lstStyle/>
          <a:p>
            <a:pPr marL="285750" indent="-285750">
              <a:spcBef>
                <a:spcPct val="0"/>
              </a:spcBef>
              <a:buClr>
                <a:schemeClr val="accent1"/>
              </a:buClr>
            </a:pPr>
            <a:r>
              <a:rPr lang="en-US" sz="1800" b="0" i="0" dirty="0">
                <a:solidFill>
                  <a:schemeClr val="tx2"/>
                </a:solidFill>
                <a:effectLst/>
                <a:cs typeface="Arial" panose="020B0604020202020204" pitchFamily="34" charset="0"/>
              </a:rPr>
              <a:t>Rates of </a:t>
            </a:r>
            <a:r>
              <a:rPr lang="en-US" sz="1800" b="1" i="0" dirty="0">
                <a:solidFill>
                  <a:schemeClr val="accent1"/>
                </a:solidFill>
                <a:effectLst/>
                <a:cs typeface="Arial" panose="020B0604020202020204" pitchFamily="34" charset="0"/>
              </a:rPr>
              <a:t>adverse events were similar between treatment arms, except for grades 1 to 2 neurotoxicity</a:t>
            </a:r>
            <a:r>
              <a:rPr lang="en-US" sz="1800" b="0" i="0" dirty="0">
                <a:solidFill>
                  <a:schemeClr val="tx2"/>
                </a:solidFill>
                <a:effectLst/>
                <a:cs typeface="Arial" panose="020B0604020202020204" pitchFamily="34" charset="0"/>
              </a:rPr>
              <a:t>, which were reported in 29 patients (38.2%) and six patients (7.1%) in the OFF </a:t>
            </a:r>
            <a:br>
              <a:rPr lang="en-US" sz="1800" b="0" i="0" dirty="0">
                <a:solidFill>
                  <a:schemeClr val="tx2"/>
                </a:solidFill>
                <a:effectLst/>
                <a:cs typeface="Arial" panose="020B0604020202020204" pitchFamily="34" charset="0"/>
              </a:rPr>
            </a:br>
            <a:r>
              <a:rPr lang="en-US" sz="1800" b="0" i="0" dirty="0">
                <a:solidFill>
                  <a:schemeClr val="tx2"/>
                </a:solidFill>
                <a:effectLst/>
                <a:cs typeface="Arial" panose="020B0604020202020204" pitchFamily="34" charset="0"/>
              </a:rPr>
              <a:t>and FF groups, respectively (</a:t>
            </a:r>
            <a:r>
              <a:rPr lang="en-US" sz="1800" b="0" dirty="0">
                <a:solidFill>
                  <a:schemeClr val="tx2"/>
                </a:solidFill>
                <a:effectLst/>
                <a:cs typeface="Arial" panose="020B0604020202020204" pitchFamily="34" charset="0"/>
              </a:rPr>
              <a:t>P</a:t>
            </a:r>
            <a:r>
              <a:rPr lang="en-US" sz="1800" b="0" i="0" dirty="0">
                <a:solidFill>
                  <a:schemeClr val="tx2"/>
                </a:solidFill>
                <a:effectLst/>
                <a:cs typeface="Arial" panose="020B0604020202020204" pitchFamily="34" charset="0"/>
              </a:rPr>
              <a:t>&lt;0.001)</a:t>
            </a:r>
            <a:endParaRPr lang="en-US" altLang="en-US" sz="1800" b="1" dirty="0">
              <a:solidFill>
                <a:schemeClr val="tx2"/>
              </a:solidFill>
              <a:cs typeface="Arial" panose="020B0604020202020204" pitchFamily="34" charset="0"/>
            </a:endParaRPr>
          </a:p>
        </p:txBody>
      </p:sp>
      <p:sp>
        <p:nvSpPr>
          <p:cNvPr id="12" name="Content Placeholder 11">
            <a:extLst>
              <a:ext uri="{FF2B5EF4-FFF2-40B4-BE49-F238E27FC236}">
                <a16:creationId xmlns:a16="http://schemas.microsoft.com/office/drawing/2014/main" id="{D167AB5F-9B2E-F329-A7B3-B3DC9862ED84}"/>
              </a:ext>
            </a:extLst>
          </p:cNvPr>
          <p:cNvSpPr>
            <a:spLocks noGrp="1"/>
          </p:cNvSpPr>
          <p:nvPr>
            <p:ph sz="quarter" idx="15"/>
          </p:nvPr>
        </p:nvSpPr>
        <p:spPr>
          <a:xfrm>
            <a:off x="620183" y="6356351"/>
            <a:ext cx="10180339" cy="365125"/>
          </a:xfrm>
        </p:spPr>
        <p:txBody>
          <a:bodyPr/>
          <a:lstStyle/>
          <a:p>
            <a:r>
              <a:rPr lang="en-GB" altLang="en-US" dirty="0">
                <a:solidFill>
                  <a:schemeClr val="tx2"/>
                </a:solidFill>
              </a:rPr>
              <a:t>1L, first-line; </a:t>
            </a:r>
            <a:r>
              <a:rPr lang="en-GB" altLang="en-US" sz="1200" dirty="0">
                <a:solidFill>
                  <a:schemeClr val="tx2"/>
                </a:solidFill>
              </a:rPr>
              <a:t>5-FU</a:t>
            </a:r>
            <a:r>
              <a:rPr lang="en-GB" altLang="en-US" dirty="0">
                <a:solidFill>
                  <a:schemeClr val="tx2"/>
                </a:solidFill>
              </a:rPr>
              <a:t>, </a:t>
            </a:r>
            <a:r>
              <a:rPr lang="en-GB" altLang="en-US" sz="1200" dirty="0">
                <a:solidFill>
                  <a:schemeClr val="tx2"/>
                </a:solidFill>
              </a:rPr>
              <a:t>f</a:t>
            </a:r>
            <a:r>
              <a:rPr lang="en-GB" dirty="0">
                <a:solidFill>
                  <a:schemeClr val="tx2"/>
                </a:solidFill>
              </a:rPr>
              <a:t>luorouracil; </a:t>
            </a:r>
            <a:r>
              <a:rPr lang="en-GB" altLang="en-US" dirty="0">
                <a:solidFill>
                  <a:schemeClr val="tx2"/>
                </a:solidFill>
              </a:rPr>
              <a:t>CI, confidence interval; </a:t>
            </a:r>
            <a:r>
              <a:rPr lang="en-GB" altLang="en-US" sz="1200" dirty="0">
                <a:solidFill>
                  <a:schemeClr val="tx2"/>
                </a:solidFill>
              </a:rPr>
              <a:t>FF, folinic acid (leucovorin calcium) and fluorouracil</a:t>
            </a:r>
            <a:r>
              <a:rPr lang="en-GB" altLang="en-US" dirty="0">
                <a:solidFill>
                  <a:schemeClr val="tx2"/>
                </a:solidFill>
              </a:rPr>
              <a:t>; HR, hazard ratio; OFF oxaliplatin and FF</a:t>
            </a:r>
          </a:p>
          <a:p>
            <a:r>
              <a:rPr lang="en-GB" altLang="en-US" sz="1200" dirty="0" err="1">
                <a:solidFill>
                  <a:schemeClr val="tx2"/>
                </a:solidFill>
              </a:rPr>
              <a:t>Oettle</a:t>
            </a:r>
            <a:r>
              <a:rPr lang="en-GB" altLang="en-US" sz="1200" dirty="0">
                <a:solidFill>
                  <a:schemeClr val="tx2"/>
                </a:solidFill>
              </a:rPr>
              <a:t> H, et al. J Clin Oncol. 2014 Aug 10;32:2423-9</a:t>
            </a:r>
            <a:endParaRPr lang="en-GB" altLang="en-US" dirty="0">
              <a:solidFill>
                <a:schemeClr val="tx2"/>
              </a:solidFill>
            </a:endParaRPr>
          </a:p>
        </p:txBody>
      </p:sp>
      <p:sp>
        <p:nvSpPr>
          <p:cNvPr id="4" name="Slide Number Placeholder 3">
            <a:extLst>
              <a:ext uri="{FF2B5EF4-FFF2-40B4-BE49-F238E27FC236}">
                <a16:creationId xmlns:a16="http://schemas.microsoft.com/office/drawing/2014/main" id="{333FF3C0-6469-4985-66E1-3BFD8568B709}"/>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41</a:t>
            </a:fld>
            <a:endParaRPr lang="en-US"/>
          </a:p>
        </p:txBody>
      </p:sp>
      <p:sp>
        <p:nvSpPr>
          <p:cNvPr id="18" name="Text Placeholder 9">
            <a:extLst>
              <a:ext uri="{FF2B5EF4-FFF2-40B4-BE49-F238E27FC236}">
                <a16:creationId xmlns:a16="http://schemas.microsoft.com/office/drawing/2014/main" id="{47D6895E-5BDA-7541-92B9-DEF3C4F60D2F}"/>
              </a:ext>
            </a:extLst>
          </p:cNvPr>
          <p:cNvSpPr txBox="1">
            <a:spLocks/>
          </p:cNvSpPr>
          <p:nvPr/>
        </p:nvSpPr>
        <p:spPr>
          <a:xfrm>
            <a:off x="5686697" y="1214438"/>
            <a:ext cx="4586620"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Overall survival</a:t>
            </a:r>
          </a:p>
        </p:txBody>
      </p:sp>
      <p:sp>
        <p:nvSpPr>
          <p:cNvPr id="19" name="TextBox 18">
            <a:extLst>
              <a:ext uri="{FF2B5EF4-FFF2-40B4-BE49-F238E27FC236}">
                <a16:creationId xmlns:a16="http://schemas.microsoft.com/office/drawing/2014/main" id="{A8C48FD2-3DFC-432B-09FD-7CB72004FA8B}"/>
              </a:ext>
            </a:extLst>
          </p:cNvPr>
          <p:cNvSpPr txBox="1"/>
          <p:nvPr/>
        </p:nvSpPr>
        <p:spPr>
          <a:xfrm rot="16200000">
            <a:off x="-809852" y="3036687"/>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 (%)</a:t>
            </a:r>
          </a:p>
        </p:txBody>
      </p:sp>
      <p:sp>
        <p:nvSpPr>
          <p:cNvPr id="20" name="TextBox 19">
            <a:extLst>
              <a:ext uri="{FF2B5EF4-FFF2-40B4-BE49-F238E27FC236}">
                <a16:creationId xmlns:a16="http://schemas.microsoft.com/office/drawing/2014/main" id="{CF447C17-CD68-D112-2A4D-57F17C7DCED1}"/>
              </a:ext>
            </a:extLst>
          </p:cNvPr>
          <p:cNvSpPr txBox="1"/>
          <p:nvPr/>
        </p:nvSpPr>
        <p:spPr>
          <a:xfrm>
            <a:off x="290839" y="4747654"/>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OFF</a:t>
            </a:r>
          </a:p>
          <a:p>
            <a:pPr algn="r"/>
            <a:r>
              <a:rPr lang="en-GB" sz="800" b="1" dirty="0">
                <a:solidFill>
                  <a:schemeClr val="tx2"/>
                </a:solidFill>
                <a:latin typeface="Arial" panose="020B0604020202020204" pitchFamily="34" charset="0"/>
                <a:cs typeface="Arial" panose="020B0604020202020204" pitchFamily="34" charset="0"/>
              </a:rPr>
              <a:t>FF</a:t>
            </a:r>
          </a:p>
        </p:txBody>
      </p:sp>
      <p:sp>
        <p:nvSpPr>
          <p:cNvPr id="21" name="TextBox 20">
            <a:extLst>
              <a:ext uri="{FF2B5EF4-FFF2-40B4-BE49-F238E27FC236}">
                <a16:creationId xmlns:a16="http://schemas.microsoft.com/office/drawing/2014/main" id="{B1365E05-C314-75C1-4AED-18A5BA3F744E}"/>
              </a:ext>
            </a:extLst>
          </p:cNvPr>
          <p:cNvSpPr txBox="1"/>
          <p:nvPr/>
        </p:nvSpPr>
        <p:spPr>
          <a:xfrm>
            <a:off x="1179877" y="4655321"/>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22" name="TextBox 21">
            <a:extLst>
              <a:ext uri="{FF2B5EF4-FFF2-40B4-BE49-F238E27FC236}">
                <a16:creationId xmlns:a16="http://schemas.microsoft.com/office/drawing/2014/main" id="{6B2E1B32-5DFF-0A9C-78C7-02EAA5BCBB90}"/>
              </a:ext>
            </a:extLst>
          </p:cNvPr>
          <p:cNvSpPr txBox="1"/>
          <p:nvPr/>
        </p:nvSpPr>
        <p:spPr>
          <a:xfrm>
            <a:off x="683398" y="337278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24" name="TextBox 23">
            <a:extLst>
              <a:ext uri="{FF2B5EF4-FFF2-40B4-BE49-F238E27FC236}">
                <a16:creationId xmlns:a16="http://schemas.microsoft.com/office/drawing/2014/main" id="{F2E3C8BF-E235-713D-B6F7-13C966955F14}"/>
              </a:ext>
            </a:extLst>
          </p:cNvPr>
          <p:cNvSpPr txBox="1"/>
          <p:nvPr/>
        </p:nvSpPr>
        <p:spPr>
          <a:xfrm>
            <a:off x="907406"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32" name="TextBox 31">
            <a:extLst>
              <a:ext uri="{FF2B5EF4-FFF2-40B4-BE49-F238E27FC236}">
                <a16:creationId xmlns:a16="http://schemas.microsoft.com/office/drawing/2014/main" id="{38B3BB18-9117-F615-0C0A-344452309EC6}"/>
              </a:ext>
            </a:extLst>
          </p:cNvPr>
          <p:cNvSpPr txBox="1"/>
          <p:nvPr/>
        </p:nvSpPr>
        <p:spPr>
          <a:xfrm>
            <a:off x="4997933"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86</a:t>
            </a:r>
          </a:p>
        </p:txBody>
      </p:sp>
      <p:pic>
        <p:nvPicPr>
          <p:cNvPr id="73766" name="Picture 73765" descr="A screen shot of a computer screen&#10;&#10;Description automatically generated">
            <a:extLst>
              <a:ext uri="{FF2B5EF4-FFF2-40B4-BE49-F238E27FC236}">
                <a16:creationId xmlns:a16="http://schemas.microsoft.com/office/drawing/2014/main" id="{B31D9370-21ED-122F-EAB6-0B44752F9C97}"/>
              </a:ext>
            </a:extLst>
          </p:cNvPr>
          <p:cNvPicPr>
            <a:picLocks noChangeAspect="1"/>
          </p:cNvPicPr>
          <p:nvPr/>
        </p:nvPicPr>
        <p:blipFill>
          <a:blip r:embed="rId3"/>
          <a:stretch>
            <a:fillRect/>
          </a:stretch>
        </p:blipFill>
        <p:spPr>
          <a:xfrm>
            <a:off x="866798" y="1841039"/>
            <a:ext cx="4295228" cy="2670006"/>
          </a:xfrm>
          <a:prstGeom prst="rect">
            <a:avLst/>
          </a:prstGeom>
        </p:spPr>
      </p:pic>
      <p:sp>
        <p:nvSpPr>
          <p:cNvPr id="73767" name="TextBox 73766">
            <a:extLst>
              <a:ext uri="{FF2B5EF4-FFF2-40B4-BE49-F238E27FC236}">
                <a16:creationId xmlns:a16="http://schemas.microsoft.com/office/drawing/2014/main" id="{89B1170B-9621-A820-E87B-74381A927EB0}"/>
              </a:ext>
            </a:extLst>
          </p:cNvPr>
          <p:cNvSpPr txBox="1"/>
          <p:nvPr/>
        </p:nvSpPr>
        <p:spPr>
          <a:xfrm>
            <a:off x="683398" y="386754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73768" name="TextBox 73767">
            <a:extLst>
              <a:ext uri="{FF2B5EF4-FFF2-40B4-BE49-F238E27FC236}">
                <a16:creationId xmlns:a16="http://schemas.microsoft.com/office/drawing/2014/main" id="{A0D95ED4-A235-269C-5BE4-19C0CE5E6184}"/>
              </a:ext>
            </a:extLst>
          </p:cNvPr>
          <p:cNvSpPr txBox="1"/>
          <p:nvPr/>
        </p:nvSpPr>
        <p:spPr>
          <a:xfrm>
            <a:off x="683398" y="285843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73769" name="TextBox 73768">
            <a:extLst>
              <a:ext uri="{FF2B5EF4-FFF2-40B4-BE49-F238E27FC236}">
                <a16:creationId xmlns:a16="http://schemas.microsoft.com/office/drawing/2014/main" id="{3A350833-CA50-F5D8-FC79-E5CEBAD4559A}"/>
              </a:ext>
            </a:extLst>
          </p:cNvPr>
          <p:cNvSpPr txBox="1"/>
          <p:nvPr/>
        </p:nvSpPr>
        <p:spPr>
          <a:xfrm>
            <a:off x="683398" y="23472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73770" name="TextBox 73769">
            <a:extLst>
              <a:ext uri="{FF2B5EF4-FFF2-40B4-BE49-F238E27FC236}">
                <a16:creationId xmlns:a16="http://schemas.microsoft.com/office/drawing/2014/main" id="{9F9F690C-FDFD-9295-808C-3EC8F2842CA0}"/>
              </a:ext>
            </a:extLst>
          </p:cNvPr>
          <p:cNvSpPr txBox="1"/>
          <p:nvPr/>
        </p:nvSpPr>
        <p:spPr>
          <a:xfrm>
            <a:off x="753930" y="439459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73771" name="TextBox 73770">
            <a:extLst>
              <a:ext uri="{FF2B5EF4-FFF2-40B4-BE49-F238E27FC236}">
                <a16:creationId xmlns:a16="http://schemas.microsoft.com/office/drawing/2014/main" id="{38882F53-2C1D-5277-3777-25F93D94CC04}"/>
              </a:ext>
            </a:extLst>
          </p:cNvPr>
          <p:cNvSpPr txBox="1"/>
          <p:nvPr/>
        </p:nvSpPr>
        <p:spPr>
          <a:xfrm>
            <a:off x="612866" y="1851955"/>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73772" name="TextBox 73771">
            <a:extLst>
              <a:ext uri="{FF2B5EF4-FFF2-40B4-BE49-F238E27FC236}">
                <a16:creationId xmlns:a16="http://schemas.microsoft.com/office/drawing/2014/main" id="{344E9458-04F1-5249-9B48-A935DF21F6BA}"/>
              </a:ext>
            </a:extLst>
          </p:cNvPr>
          <p:cNvSpPr txBox="1"/>
          <p:nvPr/>
        </p:nvSpPr>
        <p:spPr>
          <a:xfrm>
            <a:off x="1218556"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73773" name="TextBox 73772">
            <a:extLst>
              <a:ext uri="{FF2B5EF4-FFF2-40B4-BE49-F238E27FC236}">
                <a16:creationId xmlns:a16="http://schemas.microsoft.com/office/drawing/2014/main" id="{189DD4EE-2906-393B-904C-6B3D13D4D7D0}"/>
              </a:ext>
            </a:extLst>
          </p:cNvPr>
          <p:cNvSpPr txBox="1"/>
          <p:nvPr/>
        </p:nvSpPr>
        <p:spPr>
          <a:xfrm>
            <a:off x="1542406"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3774" name="TextBox 73773">
            <a:extLst>
              <a:ext uri="{FF2B5EF4-FFF2-40B4-BE49-F238E27FC236}">
                <a16:creationId xmlns:a16="http://schemas.microsoft.com/office/drawing/2014/main" id="{8A2CB6AC-248E-8129-F77E-04BE7D46B2E1}"/>
              </a:ext>
            </a:extLst>
          </p:cNvPr>
          <p:cNvSpPr txBox="1"/>
          <p:nvPr/>
        </p:nvSpPr>
        <p:spPr>
          <a:xfrm>
            <a:off x="1863081"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3775" name="TextBox 73774">
            <a:extLst>
              <a:ext uri="{FF2B5EF4-FFF2-40B4-BE49-F238E27FC236}">
                <a16:creationId xmlns:a16="http://schemas.microsoft.com/office/drawing/2014/main" id="{56FB0DD4-F402-E4CF-3449-1821205089DD}"/>
              </a:ext>
            </a:extLst>
          </p:cNvPr>
          <p:cNvSpPr txBox="1"/>
          <p:nvPr/>
        </p:nvSpPr>
        <p:spPr>
          <a:xfrm>
            <a:off x="215484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3776" name="TextBox 73775">
            <a:extLst>
              <a:ext uri="{FF2B5EF4-FFF2-40B4-BE49-F238E27FC236}">
                <a16:creationId xmlns:a16="http://schemas.microsoft.com/office/drawing/2014/main" id="{FD225420-63BF-BEEE-4B32-B040A7227511}"/>
              </a:ext>
            </a:extLst>
          </p:cNvPr>
          <p:cNvSpPr txBox="1"/>
          <p:nvPr/>
        </p:nvSpPr>
        <p:spPr>
          <a:xfrm>
            <a:off x="247551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3777" name="TextBox 73776">
            <a:extLst>
              <a:ext uri="{FF2B5EF4-FFF2-40B4-BE49-F238E27FC236}">
                <a16:creationId xmlns:a16="http://schemas.microsoft.com/office/drawing/2014/main" id="{B2539468-2A89-DD10-DC53-4DF0FD49EEBD}"/>
              </a:ext>
            </a:extLst>
          </p:cNvPr>
          <p:cNvSpPr txBox="1"/>
          <p:nvPr/>
        </p:nvSpPr>
        <p:spPr>
          <a:xfrm>
            <a:off x="278349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3778" name="TextBox 73777">
            <a:extLst>
              <a:ext uri="{FF2B5EF4-FFF2-40B4-BE49-F238E27FC236}">
                <a16:creationId xmlns:a16="http://schemas.microsoft.com/office/drawing/2014/main" id="{C48C8F60-9C4D-3FA1-F605-8D79C859FB57}"/>
              </a:ext>
            </a:extLst>
          </p:cNvPr>
          <p:cNvSpPr txBox="1"/>
          <p:nvPr/>
        </p:nvSpPr>
        <p:spPr>
          <a:xfrm>
            <a:off x="311051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73779" name="TextBox 73778">
            <a:extLst>
              <a:ext uri="{FF2B5EF4-FFF2-40B4-BE49-F238E27FC236}">
                <a16:creationId xmlns:a16="http://schemas.microsoft.com/office/drawing/2014/main" id="{08F69D07-F911-4BA1-F6F8-081D5379EC26}"/>
              </a:ext>
            </a:extLst>
          </p:cNvPr>
          <p:cNvSpPr txBox="1"/>
          <p:nvPr/>
        </p:nvSpPr>
        <p:spPr>
          <a:xfrm>
            <a:off x="343119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73780" name="TextBox 73779">
            <a:extLst>
              <a:ext uri="{FF2B5EF4-FFF2-40B4-BE49-F238E27FC236}">
                <a16:creationId xmlns:a16="http://schemas.microsoft.com/office/drawing/2014/main" id="{06745648-305F-1ECF-B034-A1D6D81A93AA}"/>
              </a:ext>
            </a:extLst>
          </p:cNvPr>
          <p:cNvSpPr txBox="1"/>
          <p:nvPr/>
        </p:nvSpPr>
        <p:spPr>
          <a:xfrm>
            <a:off x="375504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73781" name="TextBox 73780">
            <a:extLst>
              <a:ext uri="{FF2B5EF4-FFF2-40B4-BE49-F238E27FC236}">
                <a16:creationId xmlns:a16="http://schemas.microsoft.com/office/drawing/2014/main" id="{3223D3B2-B18B-A733-369D-4F2795F2F60F}"/>
              </a:ext>
            </a:extLst>
          </p:cNvPr>
          <p:cNvSpPr txBox="1"/>
          <p:nvPr/>
        </p:nvSpPr>
        <p:spPr>
          <a:xfrm>
            <a:off x="4072540"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73782" name="TextBox 73781">
            <a:extLst>
              <a:ext uri="{FF2B5EF4-FFF2-40B4-BE49-F238E27FC236}">
                <a16:creationId xmlns:a16="http://schemas.microsoft.com/office/drawing/2014/main" id="{A01A31E5-1A5E-878D-6946-3CE84994C097}"/>
              </a:ext>
            </a:extLst>
          </p:cNvPr>
          <p:cNvSpPr txBox="1"/>
          <p:nvPr/>
        </p:nvSpPr>
        <p:spPr>
          <a:xfrm>
            <a:off x="4740758"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73784" name="TextBox 73783">
            <a:extLst>
              <a:ext uri="{FF2B5EF4-FFF2-40B4-BE49-F238E27FC236}">
                <a16:creationId xmlns:a16="http://schemas.microsoft.com/office/drawing/2014/main" id="{BD66A1FD-D08A-D9B4-8EF8-B1B60221350E}"/>
              </a:ext>
            </a:extLst>
          </p:cNvPr>
          <p:cNvSpPr txBox="1"/>
          <p:nvPr/>
        </p:nvSpPr>
        <p:spPr>
          <a:xfrm>
            <a:off x="4416908"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a:t>
            </a:r>
          </a:p>
        </p:txBody>
      </p:sp>
      <p:sp>
        <p:nvSpPr>
          <p:cNvPr id="73785" name="TextBox 73784">
            <a:extLst>
              <a:ext uri="{FF2B5EF4-FFF2-40B4-BE49-F238E27FC236}">
                <a16:creationId xmlns:a16="http://schemas.microsoft.com/office/drawing/2014/main" id="{AF109949-0F58-40CE-BC61-B3C205297EF7}"/>
              </a:ext>
            </a:extLst>
          </p:cNvPr>
          <p:cNvSpPr txBox="1"/>
          <p:nvPr/>
        </p:nvSpPr>
        <p:spPr>
          <a:xfrm>
            <a:off x="88496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76</a:t>
            </a:r>
          </a:p>
          <a:p>
            <a:pPr algn="ctr"/>
            <a:r>
              <a:rPr lang="en-GB" sz="800" dirty="0">
                <a:latin typeface="Arial" panose="020B0604020202020204" pitchFamily="34" charset="0"/>
                <a:ea typeface="Aileron" charset="0"/>
                <a:cs typeface="Arial" panose="020B0604020202020204" pitchFamily="34" charset="0"/>
              </a:rPr>
              <a:t>84</a:t>
            </a:r>
          </a:p>
        </p:txBody>
      </p:sp>
      <p:sp>
        <p:nvSpPr>
          <p:cNvPr id="73786" name="TextBox 73785">
            <a:extLst>
              <a:ext uri="{FF2B5EF4-FFF2-40B4-BE49-F238E27FC236}">
                <a16:creationId xmlns:a16="http://schemas.microsoft.com/office/drawing/2014/main" id="{1FA45F73-836D-AB85-04B8-C231F147E472}"/>
              </a:ext>
            </a:extLst>
          </p:cNvPr>
          <p:cNvSpPr txBox="1"/>
          <p:nvPr/>
        </p:nvSpPr>
        <p:spPr>
          <a:xfrm>
            <a:off x="5039611"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73787" name="TextBox 73786">
            <a:extLst>
              <a:ext uri="{FF2B5EF4-FFF2-40B4-BE49-F238E27FC236}">
                <a16:creationId xmlns:a16="http://schemas.microsoft.com/office/drawing/2014/main" id="{5B3A70DF-FE9C-E807-976E-EA97BBAB2182}"/>
              </a:ext>
            </a:extLst>
          </p:cNvPr>
          <p:cNvSpPr txBox="1"/>
          <p:nvPr/>
        </p:nvSpPr>
        <p:spPr>
          <a:xfrm>
            <a:off x="119611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34</a:t>
            </a:r>
          </a:p>
          <a:p>
            <a:pPr algn="ctr"/>
            <a:r>
              <a:rPr lang="en-GB" sz="800" dirty="0">
                <a:latin typeface="Arial" panose="020B0604020202020204" pitchFamily="34" charset="0"/>
                <a:ea typeface="Aileron" charset="0"/>
                <a:cs typeface="Arial" panose="020B0604020202020204" pitchFamily="34" charset="0"/>
              </a:rPr>
              <a:t>20</a:t>
            </a:r>
          </a:p>
        </p:txBody>
      </p:sp>
      <p:sp>
        <p:nvSpPr>
          <p:cNvPr id="73788" name="TextBox 73787">
            <a:extLst>
              <a:ext uri="{FF2B5EF4-FFF2-40B4-BE49-F238E27FC236}">
                <a16:creationId xmlns:a16="http://schemas.microsoft.com/office/drawing/2014/main" id="{F3BA4B91-CF26-98ED-EB55-E25EC66362A6}"/>
              </a:ext>
            </a:extLst>
          </p:cNvPr>
          <p:cNvSpPr txBox="1"/>
          <p:nvPr/>
        </p:nvSpPr>
        <p:spPr>
          <a:xfrm>
            <a:off x="151996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a:p>
            <a:pPr algn="ctr"/>
            <a:r>
              <a:rPr lang="en-GB" sz="800" dirty="0">
                <a:latin typeface="Arial" panose="020B0604020202020204" pitchFamily="34" charset="0"/>
                <a:ea typeface="Aileron" charset="0"/>
                <a:cs typeface="Arial" panose="020B0604020202020204" pitchFamily="34" charset="0"/>
              </a:rPr>
              <a:t>9</a:t>
            </a:r>
          </a:p>
        </p:txBody>
      </p:sp>
      <p:sp>
        <p:nvSpPr>
          <p:cNvPr id="73789" name="TextBox 73788">
            <a:extLst>
              <a:ext uri="{FF2B5EF4-FFF2-40B4-BE49-F238E27FC236}">
                <a16:creationId xmlns:a16="http://schemas.microsoft.com/office/drawing/2014/main" id="{2E066609-AC61-B72B-CEB9-22BF866837A2}"/>
              </a:ext>
            </a:extLst>
          </p:cNvPr>
          <p:cNvSpPr txBox="1"/>
          <p:nvPr/>
        </p:nvSpPr>
        <p:spPr>
          <a:xfrm>
            <a:off x="186949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7</a:t>
            </a:r>
          </a:p>
        </p:txBody>
      </p:sp>
      <p:sp>
        <p:nvSpPr>
          <p:cNvPr id="73790" name="TextBox 73789">
            <a:extLst>
              <a:ext uri="{FF2B5EF4-FFF2-40B4-BE49-F238E27FC236}">
                <a16:creationId xmlns:a16="http://schemas.microsoft.com/office/drawing/2014/main" id="{03F30466-05F9-E18B-A53E-EF99C9603975}"/>
              </a:ext>
            </a:extLst>
          </p:cNvPr>
          <p:cNvSpPr txBox="1"/>
          <p:nvPr/>
        </p:nvSpPr>
        <p:spPr>
          <a:xfrm>
            <a:off x="219651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3</a:t>
            </a:r>
          </a:p>
        </p:txBody>
      </p:sp>
      <p:sp>
        <p:nvSpPr>
          <p:cNvPr id="73791" name="TextBox 73790">
            <a:extLst>
              <a:ext uri="{FF2B5EF4-FFF2-40B4-BE49-F238E27FC236}">
                <a16:creationId xmlns:a16="http://schemas.microsoft.com/office/drawing/2014/main" id="{353AB496-077C-12ED-CCAB-780C564DB8AA}"/>
              </a:ext>
            </a:extLst>
          </p:cNvPr>
          <p:cNvSpPr txBox="1"/>
          <p:nvPr/>
        </p:nvSpPr>
        <p:spPr>
          <a:xfrm>
            <a:off x="251719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3</a:t>
            </a:r>
          </a:p>
        </p:txBody>
      </p:sp>
      <p:sp>
        <p:nvSpPr>
          <p:cNvPr id="73792" name="TextBox 73791">
            <a:extLst>
              <a:ext uri="{FF2B5EF4-FFF2-40B4-BE49-F238E27FC236}">
                <a16:creationId xmlns:a16="http://schemas.microsoft.com/office/drawing/2014/main" id="{0DF8B2F5-1151-00A1-650F-F7B7CD8382B7}"/>
              </a:ext>
            </a:extLst>
          </p:cNvPr>
          <p:cNvSpPr txBox="1"/>
          <p:nvPr/>
        </p:nvSpPr>
        <p:spPr>
          <a:xfrm>
            <a:off x="282516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2</a:t>
            </a:r>
          </a:p>
        </p:txBody>
      </p:sp>
      <p:sp>
        <p:nvSpPr>
          <p:cNvPr id="73793" name="TextBox 73792">
            <a:extLst>
              <a:ext uri="{FF2B5EF4-FFF2-40B4-BE49-F238E27FC236}">
                <a16:creationId xmlns:a16="http://schemas.microsoft.com/office/drawing/2014/main" id="{7CAC03EB-FCCA-85E8-B03B-E056DEDFFF2D}"/>
              </a:ext>
            </a:extLst>
          </p:cNvPr>
          <p:cNvSpPr txBox="1"/>
          <p:nvPr/>
        </p:nvSpPr>
        <p:spPr>
          <a:xfrm>
            <a:off x="315219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2</a:t>
            </a:r>
          </a:p>
        </p:txBody>
      </p:sp>
      <p:sp>
        <p:nvSpPr>
          <p:cNvPr id="73794" name="TextBox 73793">
            <a:extLst>
              <a:ext uri="{FF2B5EF4-FFF2-40B4-BE49-F238E27FC236}">
                <a16:creationId xmlns:a16="http://schemas.microsoft.com/office/drawing/2014/main" id="{DF498B76-5AFF-558E-AF65-3870EF453E48}"/>
              </a:ext>
            </a:extLst>
          </p:cNvPr>
          <p:cNvSpPr txBox="1"/>
          <p:nvPr/>
        </p:nvSpPr>
        <p:spPr>
          <a:xfrm>
            <a:off x="347286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sp>
        <p:nvSpPr>
          <p:cNvPr id="73795" name="TextBox 73794">
            <a:extLst>
              <a:ext uri="{FF2B5EF4-FFF2-40B4-BE49-F238E27FC236}">
                <a16:creationId xmlns:a16="http://schemas.microsoft.com/office/drawing/2014/main" id="{1702F49A-53F2-C4C6-092A-AC01445E0109}"/>
              </a:ext>
            </a:extLst>
          </p:cNvPr>
          <p:cNvSpPr txBox="1"/>
          <p:nvPr/>
        </p:nvSpPr>
        <p:spPr>
          <a:xfrm>
            <a:off x="379671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sp>
        <p:nvSpPr>
          <p:cNvPr id="73796" name="TextBox 73795">
            <a:extLst>
              <a:ext uri="{FF2B5EF4-FFF2-40B4-BE49-F238E27FC236}">
                <a16:creationId xmlns:a16="http://schemas.microsoft.com/office/drawing/2014/main" id="{F5200827-5D4B-5362-84D5-95DA3496B175}"/>
              </a:ext>
            </a:extLst>
          </p:cNvPr>
          <p:cNvSpPr txBox="1"/>
          <p:nvPr/>
        </p:nvSpPr>
        <p:spPr>
          <a:xfrm>
            <a:off x="411421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sp>
        <p:nvSpPr>
          <p:cNvPr id="73797" name="TextBox 73796">
            <a:extLst>
              <a:ext uri="{FF2B5EF4-FFF2-40B4-BE49-F238E27FC236}">
                <a16:creationId xmlns:a16="http://schemas.microsoft.com/office/drawing/2014/main" id="{8FA30997-D06C-BC24-622F-59525A49D3C0}"/>
              </a:ext>
            </a:extLst>
          </p:cNvPr>
          <p:cNvSpPr txBox="1"/>
          <p:nvPr/>
        </p:nvSpPr>
        <p:spPr>
          <a:xfrm>
            <a:off x="4782436"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73798" name="TextBox 73797">
            <a:extLst>
              <a:ext uri="{FF2B5EF4-FFF2-40B4-BE49-F238E27FC236}">
                <a16:creationId xmlns:a16="http://schemas.microsoft.com/office/drawing/2014/main" id="{2B04B083-C735-5191-ABA6-460D555575CE}"/>
              </a:ext>
            </a:extLst>
          </p:cNvPr>
          <p:cNvSpPr txBox="1"/>
          <p:nvPr/>
        </p:nvSpPr>
        <p:spPr>
          <a:xfrm>
            <a:off x="4458586"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2</a:t>
            </a:r>
          </a:p>
        </p:txBody>
      </p:sp>
      <p:graphicFrame>
        <p:nvGraphicFramePr>
          <p:cNvPr id="73799" name="Table 73798">
            <a:extLst>
              <a:ext uri="{FF2B5EF4-FFF2-40B4-BE49-F238E27FC236}">
                <a16:creationId xmlns:a16="http://schemas.microsoft.com/office/drawing/2014/main" id="{39C8EB3F-88C4-67D8-7AAE-D3186840C364}"/>
              </a:ext>
            </a:extLst>
          </p:cNvPr>
          <p:cNvGraphicFramePr>
            <a:graphicFrameLocks noGrp="1"/>
          </p:cNvGraphicFramePr>
          <p:nvPr>
            <p:extLst>
              <p:ext uri="{D42A27DB-BD31-4B8C-83A1-F6EECF244321}">
                <p14:modId xmlns:p14="http://schemas.microsoft.com/office/powerpoint/2010/main" val="3711826461"/>
              </p:ext>
            </p:extLst>
          </p:nvPr>
        </p:nvGraphicFramePr>
        <p:xfrm>
          <a:off x="1713308" y="1916832"/>
          <a:ext cx="3476858" cy="62640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OFF</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FF</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2.9 (2.4-3.2)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2.0 (1.6-2.3)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P=0.019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0" dirty="0">
                          <a:latin typeface="Arial" panose="020B0604020202020204" pitchFamily="34" charset="0"/>
                          <a:cs typeface="Arial" panose="020B0604020202020204" pitchFamily="34" charset="0"/>
                        </a:rPr>
                        <a:t>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0.68 (0.50-0.94)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bl>
          </a:graphicData>
        </a:graphic>
      </p:graphicFrame>
      <p:graphicFrame>
        <p:nvGraphicFramePr>
          <p:cNvPr id="73801" name="Table 73800">
            <a:extLst>
              <a:ext uri="{FF2B5EF4-FFF2-40B4-BE49-F238E27FC236}">
                <a16:creationId xmlns:a16="http://schemas.microsoft.com/office/drawing/2014/main" id="{50B83BA4-8889-195C-ADB2-C2AAD8EAC7C8}"/>
              </a:ext>
            </a:extLst>
          </p:cNvPr>
          <p:cNvGraphicFramePr>
            <a:graphicFrameLocks noGrp="1"/>
          </p:cNvGraphicFramePr>
          <p:nvPr>
            <p:extLst>
              <p:ext uri="{D42A27DB-BD31-4B8C-83A1-F6EECF244321}">
                <p14:modId xmlns:p14="http://schemas.microsoft.com/office/powerpoint/2010/main" val="2692622666"/>
              </p:ext>
            </p:extLst>
          </p:nvPr>
        </p:nvGraphicFramePr>
        <p:xfrm>
          <a:off x="7393103" y="1916832"/>
          <a:ext cx="3476858" cy="62640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OFF</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FF</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5.9 (4.1-7.4)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3.3 (2.7-4.0)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P=0.010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0" dirty="0">
                          <a:latin typeface="Arial" panose="020B0604020202020204" pitchFamily="34" charset="0"/>
                          <a:cs typeface="Arial" panose="020B0604020202020204" pitchFamily="34" charset="0"/>
                        </a:rPr>
                        <a:t>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0.66 (0.48-0.91)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bl>
          </a:graphicData>
        </a:graphic>
      </p:graphicFrame>
      <p:sp>
        <p:nvSpPr>
          <p:cNvPr id="73840" name="TextBox 73839">
            <a:extLst>
              <a:ext uri="{FF2B5EF4-FFF2-40B4-BE49-F238E27FC236}">
                <a16:creationId xmlns:a16="http://schemas.microsoft.com/office/drawing/2014/main" id="{9CCBB6E0-7FBC-0471-AA92-B31DC6F954C4}"/>
              </a:ext>
            </a:extLst>
          </p:cNvPr>
          <p:cNvSpPr txBox="1"/>
          <p:nvPr/>
        </p:nvSpPr>
        <p:spPr>
          <a:xfrm rot="16200000">
            <a:off x="4380457" y="3036687"/>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a:t>
            </a:r>
          </a:p>
        </p:txBody>
      </p:sp>
      <p:sp>
        <p:nvSpPr>
          <p:cNvPr id="73841" name="TextBox 73840">
            <a:extLst>
              <a:ext uri="{FF2B5EF4-FFF2-40B4-BE49-F238E27FC236}">
                <a16:creationId xmlns:a16="http://schemas.microsoft.com/office/drawing/2014/main" id="{8C869F31-CF5F-424D-CA40-925514EF4B58}"/>
              </a:ext>
            </a:extLst>
          </p:cNvPr>
          <p:cNvSpPr txBox="1"/>
          <p:nvPr/>
        </p:nvSpPr>
        <p:spPr>
          <a:xfrm>
            <a:off x="5481148" y="4747654"/>
            <a:ext cx="498598"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OFF</a:t>
            </a:r>
          </a:p>
          <a:p>
            <a:pPr algn="r"/>
            <a:r>
              <a:rPr lang="en-GB" sz="800" b="1" dirty="0">
                <a:solidFill>
                  <a:schemeClr val="tx2"/>
                </a:solidFill>
                <a:latin typeface="Arial" panose="020B0604020202020204" pitchFamily="34" charset="0"/>
                <a:cs typeface="Arial" panose="020B0604020202020204" pitchFamily="34" charset="0"/>
              </a:rPr>
              <a:t>FF</a:t>
            </a:r>
          </a:p>
        </p:txBody>
      </p:sp>
      <p:sp>
        <p:nvSpPr>
          <p:cNvPr id="73842" name="TextBox 73841">
            <a:extLst>
              <a:ext uri="{FF2B5EF4-FFF2-40B4-BE49-F238E27FC236}">
                <a16:creationId xmlns:a16="http://schemas.microsoft.com/office/drawing/2014/main" id="{5B8D4184-D3DF-53D7-C263-D7F35017A54D}"/>
              </a:ext>
            </a:extLst>
          </p:cNvPr>
          <p:cNvSpPr txBox="1"/>
          <p:nvPr/>
        </p:nvSpPr>
        <p:spPr>
          <a:xfrm>
            <a:off x="6370186" y="4655321"/>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(months)</a:t>
            </a:r>
          </a:p>
        </p:txBody>
      </p:sp>
      <p:sp>
        <p:nvSpPr>
          <p:cNvPr id="73843" name="TextBox 73842">
            <a:extLst>
              <a:ext uri="{FF2B5EF4-FFF2-40B4-BE49-F238E27FC236}">
                <a16:creationId xmlns:a16="http://schemas.microsoft.com/office/drawing/2014/main" id="{8A81D148-654D-A14B-E85D-2E2F51F4EC07}"/>
              </a:ext>
            </a:extLst>
          </p:cNvPr>
          <p:cNvSpPr txBox="1"/>
          <p:nvPr/>
        </p:nvSpPr>
        <p:spPr>
          <a:xfrm>
            <a:off x="5873707" y="337278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73844" name="TextBox 73843">
            <a:extLst>
              <a:ext uri="{FF2B5EF4-FFF2-40B4-BE49-F238E27FC236}">
                <a16:creationId xmlns:a16="http://schemas.microsoft.com/office/drawing/2014/main" id="{94E354E7-B78F-EC79-4C69-97874A755645}"/>
              </a:ext>
            </a:extLst>
          </p:cNvPr>
          <p:cNvSpPr txBox="1"/>
          <p:nvPr/>
        </p:nvSpPr>
        <p:spPr>
          <a:xfrm>
            <a:off x="6097715"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pic>
        <p:nvPicPr>
          <p:cNvPr id="73846" name="Picture 73845">
            <a:extLst>
              <a:ext uri="{FF2B5EF4-FFF2-40B4-BE49-F238E27FC236}">
                <a16:creationId xmlns:a16="http://schemas.microsoft.com/office/drawing/2014/main" id="{8C9AF969-2729-E159-4321-1AAE1823DBA9}"/>
              </a:ext>
            </a:extLst>
          </p:cNvPr>
          <p:cNvPicPr>
            <a:picLocks noChangeAspect="1"/>
          </p:cNvPicPr>
          <p:nvPr/>
        </p:nvPicPr>
        <p:blipFill>
          <a:blip r:embed="rId4"/>
          <a:srcRect/>
          <a:stretch/>
        </p:blipFill>
        <p:spPr>
          <a:xfrm>
            <a:off x="6036676" y="1854309"/>
            <a:ext cx="4295227" cy="2670006"/>
          </a:xfrm>
          <a:prstGeom prst="rect">
            <a:avLst/>
          </a:prstGeom>
        </p:spPr>
      </p:pic>
      <p:sp>
        <p:nvSpPr>
          <p:cNvPr id="73845" name="TextBox 73844">
            <a:extLst>
              <a:ext uri="{FF2B5EF4-FFF2-40B4-BE49-F238E27FC236}">
                <a16:creationId xmlns:a16="http://schemas.microsoft.com/office/drawing/2014/main" id="{8AB6F28E-4337-5B50-DF03-C4BD890B9380}"/>
              </a:ext>
            </a:extLst>
          </p:cNvPr>
          <p:cNvSpPr txBox="1"/>
          <p:nvPr/>
        </p:nvSpPr>
        <p:spPr>
          <a:xfrm>
            <a:off x="10188242"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86</a:t>
            </a:r>
          </a:p>
        </p:txBody>
      </p:sp>
      <p:sp>
        <p:nvSpPr>
          <p:cNvPr id="73847" name="TextBox 73846">
            <a:extLst>
              <a:ext uri="{FF2B5EF4-FFF2-40B4-BE49-F238E27FC236}">
                <a16:creationId xmlns:a16="http://schemas.microsoft.com/office/drawing/2014/main" id="{4A316ACD-2AC8-BAA4-5555-78E31F64CAD8}"/>
              </a:ext>
            </a:extLst>
          </p:cNvPr>
          <p:cNvSpPr txBox="1"/>
          <p:nvPr/>
        </p:nvSpPr>
        <p:spPr>
          <a:xfrm>
            <a:off x="5873707" y="3867549"/>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73848" name="TextBox 73847">
            <a:extLst>
              <a:ext uri="{FF2B5EF4-FFF2-40B4-BE49-F238E27FC236}">
                <a16:creationId xmlns:a16="http://schemas.microsoft.com/office/drawing/2014/main" id="{1FC14DDC-DEBC-A646-E47B-69AAF5C524F2}"/>
              </a:ext>
            </a:extLst>
          </p:cNvPr>
          <p:cNvSpPr txBox="1"/>
          <p:nvPr/>
        </p:nvSpPr>
        <p:spPr>
          <a:xfrm>
            <a:off x="5873707" y="2858430"/>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73849" name="TextBox 73848">
            <a:extLst>
              <a:ext uri="{FF2B5EF4-FFF2-40B4-BE49-F238E27FC236}">
                <a16:creationId xmlns:a16="http://schemas.microsoft.com/office/drawing/2014/main" id="{E49D7C90-1A00-D931-5665-7A233E65CC4D}"/>
              </a:ext>
            </a:extLst>
          </p:cNvPr>
          <p:cNvSpPr txBox="1"/>
          <p:nvPr/>
        </p:nvSpPr>
        <p:spPr>
          <a:xfrm>
            <a:off x="5873707" y="23472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73850" name="TextBox 73849">
            <a:extLst>
              <a:ext uri="{FF2B5EF4-FFF2-40B4-BE49-F238E27FC236}">
                <a16:creationId xmlns:a16="http://schemas.microsoft.com/office/drawing/2014/main" id="{CE0B2C43-B6D8-2FC8-5B8D-8AD0805EE1A1}"/>
              </a:ext>
            </a:extLst>
          </p:cNvPr>
          <p:cNvSpPr txBox="1"/>
          <p:nvPr/>
        </p:nvSpPr>
        <p:spPr>
          <a:xfrm>
            <a:off x="5944239" y="4394599"/>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73851" name="TextBox 73850">
            <a:extLst>
              <a:ext uri="{FF2B5EF4-FFF2-40B4-BE49-F238E27FC236}">
                <a16:creationId xmlns:a16="http://schemas.microsoft.com/office/drawing/2014/main" id="{5DFA44F0-6C28-98B6-7CB4-A60153D275B7}"/>
              </a:ext>
            </a:extLst>
          </p:cNvPr>
          <p:cNvSpPr txBox="1"/>
          <p:nvPr/>
        </p:nvSpPr>
        <p:spPr>
          <a:xfrm>
            <a:off x="5803175" y="1851955"/>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73852" name="TextBox 73851">
            <a:extLst>
              <a:ext uri="{FF2B5EF4-FFF2-40B4-BE49-F238E27FC236}">
                <a16:creationId xmlns:a16="http://schemas.microsoft.com/office/drawing/2014/main" id="{5A1036C2-7CC0-0762-E319-77868BEB7A7C}"/>
              </a:ext>
            </a:extLst>
          </p:cNvPr>
          <p:cNvSpPr txBox="1"/>
          <p:nvPr/>
        </p:nvSpPr>
        <p:spPr>
          <a:xfrm>
            <a:off x="6290571"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73853" name="TextBox 73852">
            <a:extLst>
              <a:ext uri="{FF2B5EF4-FFF2-40B4-BE49-F238E27FC236}">
                <a16:creationId xmlns:a16="http://schemas.microsoft.com/office/drawing/2014/main" id="{E0BCCF75-28A9-E778-DFD1-2A4D64873994}"/>
              </a:ext>
            </a:extLst>
          </p:cNvPr>
          <p:cNvSpPr txBox="1"/>
          <p:nvPr/>
        </p:nvSpPr>
        <p:spPr>
          <a:xfrm>
            <a:off x="6497265"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3854" name="TextBox 73853">
            <a:extLst>
              <a:ext uri="{FF2B5EF4-FFF2-40B4-BE49-F238E27FC236}">
                <a16:creationId xmlns:a16="http://schemas.microsoft.com/office/drawing/2014/main" id="{E175548A-3296-7AA9-E82D-6590F9E62073}"/>
              </a:ext>
            </a:extLst>
          </p:cNvPr>
          <p:cNvSpPr txBox="1"/>
          <p:nvPr/>
        </p:nvSpPr>
        <p:spPr>
          <a:xfrm>
            <a:off x="6869632"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3855" name="TextBox 73854">
            <a:extLst>
              <a:ext uri="{FF2B5EF4-FFF2-40B4-BE49-F238E27FC236}">
                <a16:creationId xmlns:a16="http://schemas.microsoft.com/office/drawing/2014/main" id="{CE292A22-8A44-C7C3-D1E2-11ECD0BC5DA0}"/>
              </a:ext>
            </a:extLst>
          </p:cNvPr>
          <p:cNvSpPr txBox="1"/>
          <p:nvPr/>
        </p:nvSpPr>
        <p:spPr>
          <a:xfrm>
            <a:off x="726529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3856" name="TextBox 73855">
            <a:extLst>
              <a:ext uri="{FF2B5EF4-FFF2-40B4-BE49-F238E27FC236}">
                <a16:creationId xmlns:a16="http://schemas.microsoft.com/office/drawing/2014/main" id="{2A408951-094E-D70F-9BF9-288A1CC813AC}"/>
              </a:ext>
            </a:extLst>
          </p:cNvPr>
          <p:cNvSpPr txBox="1"/>
          <p:nvPr/>
        </p:nvSpPr>
        <p:spPr>
          <a:xfrm>
            <a:off x="7665824"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73859" name="TextBox 73858">
            <a:extLst>
              <a:ext uri="{FF2B5EF4-FFF2-40B4-BE49-F238E27FC236}">
                <a16:creationId xmlns:a16="http://schemas.microsoft.com/office/drawing/2014/main" id="{0BDDE990-5802-0148-A1CA-EFE4B25F08B9}"/>
              </a:ext>
            </a:extLst>
          </p:cNvPr>
          <p:cNvSpPr txBox="1"/>
          <p:nvPr/>
        </p:nvSpPr>
        <p:spPr>
          <a:xfrm>
            <a:off x="850614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73860" name="TextBox 73859">
            <a:extLst>
              <a:ext uri="{FF2B5EF4-FFF2-40B4-BE49-F238E27FC236}">
                <a16:creationId xmlns:a16="http://schemas.microsoft.com/office/drawing/2014/main" id="{D4C2FBA4-DF08-886B-7149-F65B4346BABB}"/>
              </a:ext>
            </a:extLst>
          </p:cNvPr>
          <p:cNvSpPr txBox="1"/>
          <p:nvPr/>
        </p:nvSpPr>
        <p:spPr>
          <a:xfrm>
            <a:off x="8907531"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73861" name="TextBox 73860">
            <a:extLst>
              <a:ext uri="{FF2B5EF4-FFF2-40B4-BE49-F238E27FC236}">
                <a16:creationId xmlns:a16="http://schemas.microsoft.com/office/drawing/2014/main" id="{86D4D2C4-4759-ED64-EA56-183D8F0C0688}"/>
              </a:ext>
            </a:extLst>
          </p:cNvPr>
          <p:cNvSpPr txBox="1"/>
          <p:nvPr/>
        </p:nvSpPr>
        <p:spPr>
          <a:xfrm>
            <a:off x="9325182"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73862" name="TextBox 73861">
            <a:extLst>
              <a:ext uri="{FF2B5EF4-FFF2-40B4-BE49-F238E27FC236}">
                <a16:creationId xmlns:a16="http://schemas.microsoft.com/office/drawing/2014/main" id="{1D125850-2A0B-A1DE-D99C-D232BC7ECA37}"/>
              </a:ext>
            </a:extLst>
          </p:cNvPr>
          <p:cNvSpPr txBox="1"/>
          <p:nvPr/>
        </p:nvSpPr>
        <p:spPr>
          <a:xfrm>
            <a:off x="9731998"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p>
        </p:txBody>
      </p:sp>
      <p:sp>
        <p:nvSpPr>
          <p:cNvPr id="73864" name="TextBox 73863">
            <a:extLst>
              <a:ext uri="{FF2B5EF4-FFF2-40B4-BE49-F238E27FC236}">
                <a16:creationId xmlns:a16="http://schemas.microsoft.com/office/drawing/2014/main" id="{E168CB8C-0CA5-6E72-0962-C46FF00835E2}"/>
              </a:ext>
            </a:extLst>
          </p:cNvPr>
          <p:cNvSpPr txBox="1"/>
          <p:nvPr/>
        </p:nvSpPr>
        <p:spPr>
          <a:xfrm>
            <a:off x="6075273"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76</a:t>
            </a:r>
          </a:p>
          <a:p>
            <a:pPr algn="ctr"/>
            <a:r>
              <a:rPr lang="en-GB" sz="800" dirty="0">
                <a:latin typeface="Arial" panose="020B0604020202020204" pitchFamily="34" charset="0"/>
                <a:ea typeface="Aileron" charset="0"/>
                <a:cs typeface="Arial" panose="020B0604020202020204" pitchFamily="34" charset="0"/>
              </a:rPr>
              <a:t>84</a:t>
            </a:r>
          </a:p>
        </p:txBody>
      </p:sp>
      <p:sp>
        <p:nvSpPr>
          <p:cNvPr id="73865" name="TextBox 73864">
            <a:extLst>
              <a:ext uri="{FF2B5EF4-FFF2-40B4-BE49-F238E27FC236}">
                <a16:creationId xmlns:a16="http://schemas.microsoft.com/office/drawing/2014/main" id="{A46CE4D9-18F5-1053-0517-E64A2819BCDF}"/>
              </a:ext>
            </a:extLst>
          </p:cNvPr>
          <p:cNvSpPr txBox="1"/>
          <p:nvPr/>
        </p:nvSpPr>
        <p:spPr>
          <a:xfrm>
            <a:off x="10229920"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73866" name="TextBox 73865">
            <a:extLst>
              <a:ext uri="{FF2B5EF4-FFF2-40B4-BE49-F238E27FC236}">
                <a16:creationId xmlns:a16="http://schemas.microsoft.com/office/drawing/2014/main" id="{4FF2BDA3-F5C9-D8F0-A730-88228144550F}"/>
              </a:ext>
            </a:extLst>
          </p:cNvPr>
          <p:cNvSpPr txBox="1"/>
          <p:nvPr/>
        </p:nvSpPr>
        <p:spPr>
          <a:xfrm>
            <a:off x="626250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59</a:t>
            </a:r>
          </a:p>
          <a:p>
            <a:pPr algn="ctr"/>
            <a:r>
              <a:rPr lang="en-GB" sz="800" dirty="0">
                <a:latin typeface="Arial" panose="020B0604020202020204" pitchFamily="34" charset="0"/>
                <a:ea typeface="Aileron" charset="0"/>
                <a:cs typeface="Arial" panose="020B0604020202020204" pitchFamily="34" charset="0"/>
              </a:rPr>
              <a:t>46</a:t>
            </a:r>
          </a:p>
        </p:txBody>
      </p:sp>
      <p:sp>
        <p:nvSpPr>
          <p:cNvPr id="73867" name="TextBox 73866">
            <a:extLst>
              <a:ext uri="{FF2B5EF4-FFF2-40B4-BE49-F238E27FC236}">
                <a16:creationId xmlns:a16="http://schemas.microsoft.com/office/drawing/2014/main" id="{1BFC50FA-AE5F-A7C1-BA55-F087B71BC7A5}"/>
              </a:ext>
            </a:extLst>
          </p:cNvPr>
          <p:cNvSpPr txBox="1"/>
          <p:nvPr/>
        </p:nvSpPr>
        <p:spPr>
          <a:xfrm>
            <a:off x="667824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a:p>
            <a:pPr algn="ctr"/>
            <a:r>
              <a:rPr lang="en-GB" sz="800" dirty="0">
                <a:latin typeface="Arial" panose="020B0604020202020204" pitchFamily="34" charset="0"/>
                <a:ea typeface="Aileron" charset="0"/>
                <a:cs typeface="Arial" panose="020B0604020202020204" pitchFamily="34" charset="0"/>
              </a:rPr>
              <a:t>16</a:t>
            </a:r>
          </a:p>
        </p:txBody>
      </p:sp>
      <p:sp>
        <p:nvSpPr>
          <p:cNvPr id="73868" name="TextBox 73867">
            <a:extLst>
              <a:ext uri="{FF2B5EF4-FFF2-40B4-BE49-F238E27FC236}">
                <a16:creationId xmlns:a16="http://schemas.microsoft.com/office/drawing/2014/main" id="{CA028E3B-8885-86F1-16A2-4A4F8473EBFB}"/>
              </a:ext>
            </a:extLst>
          </p:cNvPr>
          <p:cNvSpPr txBox="1"/>
          <p:nvPr/>
        </p:nvSpPr>
        <p:spPr>
          <a:xfrm>
            <a:off x="6897384"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a:p>
            <a:pPr algn="ctr"/>
            <a:r>
              <a:rPr lang="en-GB" sz="800" dirty="0">
                <a:latin typeface="Arial" panose="020B0604020202020204" pitchFamily="34" charset="0"/>
                <a:ea typeface="Aileron" charset="0"/>
                <a:cs typeface="Arial" panose="020B0604020202020204" pitchFamily="34" charset="0"/>
              </a:rPr>
              <a:t>11</a:t>
            </a:r>
          </a:p>
        </p:txBody>
      </p:sp>
      <p:sp>
        <p:nvSpPr>
          <p:cNvPr id="73869" name="TextBox 73868">
            <a:extLst>
              <a:ext uri="{FF2B5EF4-FFF2-40B4-BE49-F238E27FC236}">
                <a16:creationId xmlns:a16="http://schemas.microsoft.com/office/drawing/2014/main" id="{CB4492B3-F6B2-9124-7A53-D8D19CB3F699}"/>
              </a:ext>
            </a:extLst>
          </p:cNvPr>
          <p:cNvSpPr txBox="1"/>
          <p:nvPr/>
        </p:nvSpPr>
        <p:spPr>
          <a:xfrm>
            <a:off x="7312286"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5</a:t>
            </a:r>
          </a:p>
        </p:txBody>
      </p:sp>
      <p:sp>
        <p:nvSpPr>
          <p:cNvPr id="73870" name="TextBox 73869">
            <a:extLst>
              <a:ext uri="{FF2B5EF4-FFF2-40B4-BE49-F238E27FC236}">
                <a16:creationId xmlns:a16="http://schemas.microsoft.com/office/drawing/2014/main" id="{5AC0F02D-0C6E-32E5-BD1C-9838283CA78D}"/>
              </a:ext>
            </a:extLst>
          </p:cNvPr>
          <p:cNvSpPr txBox="1"/>
          <p:nvPr/>
        </p:nvSpPr>
        <p:spPr>
          <a:xfrm>
            <a:off x="7707502"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4</a:t>
            </a:r>
          </a:p>
        </p:txBody>
      </p:sp>
      <p:sp>
        <p:nvSpPr>
          <p:cNvPr id="73871" name="TextBox 73870">
            <a:extLst>
              <a:ext uri="{FF2B5EF4-FFF2-40B4-BE49-F238E27FC236}">
                <a16:creationId xmlns:a16="http://schemas.microsoft.com/office/drawing/2014/main" id="{14DCFACA-417B-DF4E-F873-27A0D09A518C}"/>
              </a:ext>
            </a:extLst>
          </p:cNvPr>
          <p:cNvSpPr txBox="1"/>
          <p:nvPr/>
        </p:nvSpPr>
        <p:spPr>
          <a:xfrm>
            <a:off x="812872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3</a:t>
            </a:r>
          </a:p>
        </p:txBody>
      </p:sp>
      <p:sp>
        <p:nvSpPr>
          <p:cNvPr id="73873" name="TextBox 73872">
            <a:extLst>
              <a:ext uri="{FF2B5EF4-FFF2-40B4-BE49-F238E27FC236}">
                <a16:creationId xmlns:a16="http://schemas.microsoft.com/office/drawing/2014/main" id="{171875A3-1CA0-A51E-6E2E-8F2A1A4395AE}"/>
              </a:ext>
            </a:extLst>
          </p:cNvPr>
          <p:cNvSpPr txBox="1"/>
          <p:nvPr/>
        </p:nvSpPr>
        <p:spPr>
          <a:xfrm>
            <a:off x="8517283"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1</a:t>
            </a:r>
          </a:p>
        </p:txBody>
      </p:sp>
      <p:sp>
        <p:nvSpPr>
          <p:cNvPr id="73874" name="TextBox 73873">
            <a:extLst>
              <a:ext uri="{FF2B5EF4-FFF2-40B4-BE49-F238E27FC236}">
                <a16:creationId xmlns:a16="http://schemas.microsoft.com/office/drawing/2014/main" id="{1D13371D-C8B1-8E65-AF27-09B29232D167}"/>
              </a:ext>
            </a:extLst>
          </p:cNvPr>
          <p:cNvSpPr txBox="1"/>
          <p:nvPr/>
        </p:nvSpPr>
        <p:spPr>
          <a:xfrm>
            <a:off x="8968208"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1</a:t>
            </a:r>
          </a:p>
        </p:txBody>
      </p:sp>
      <p:sp>
        <p:nvSpPr>
          <p:cNvPr id="73875" name="TextBox 73874">
            <a:extLst>
              <a:ext uri="{FF2B5EF4-FFF2-40B4-BE49-F238E27FC236}">
                <a16:creationId xmlns:a16="http://schemas.microsoft.com/office/drawing/2014/main" id="{E130A001-6E15-5E1D-25EC-CF80C016B337}"/>
              </a:ext>
            </a:extLst>
          </p:cNvPr>
          <p:cNvSpPr txBox="1"/>
          <p:nvPr/>
        </p:nvSpPr>
        <p:spPr>
          <a:xfrm>
            <a:off x="9360282"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1</a:t>
            </a:r>
          </a:p>
        </p:txBody>
      </p:sp>
      <p:sp>
        <p:nvSpPr>
          <p:cNvPr id="73876" name="TextBox 73875">
            <a:extLst>
              <a:ext uri="{FF2B5EF4-FFF2-40B4-BE49-F238E27FC236}">
                <a16:creationId xmlns:a16="http://schemas.microsoft.com/office/drawing/2014/main" id="{99B94B1D-A473-4700-6819-AD784626B609}"/>
              </a:ext>
            </a:extLst>
          </p:cNvPr>
          <p:cNvSpPr txBox="1"/>
          <p:nvPr/>
        </p:nvSpPr>
        <p:spPr>
          <a:xfrm>
            <a:off x="9791246" y="4870765"/>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a:p>
            <a:pPr algn="ctr"/>
            <a:r>
              <a:rPr lang="en-GB" sz="800" dirty="0">
                <a:latin typeface="Arial" panose="020B0604020202020204" pitchFamily="34" charset="0"/>
                <a:ea typeface="Aileron" charset="0"/>
                <a:cs typeface="Arial" panose="020B0604020202020204" pitchFamily="34" charset="0"/>
              </a:rPr>
              <a:t>1</a:t>
            </a:r>
          </a:p>
        </p:txBody>
      </p:sp>
      <p:sp>
        <p:nvSpPr>
          <p:cNvPr id="73878" name="TextBox 73877">
            <a:extLst>
              <a:ext uri="{FF2B5EF4-FFF2-40B4-BE49-F238E27FC236}">
                <a16:creationId xmlns:a16="http://schemas.microsoft.com/office/drawing/2014/main" id="{1C1B93B0-1480-2C5F-E11C-15F15B8BCD4E}"/>
              </a:ext>
            </a:extLst>
          </p:cNvPr>
          <p:cNvSpPr txBox="1"/>
          <p:nvPr/>
        </p:nvSpPr>
        <p:spPr>
          <a:xfrm>
            <a:off x="8087045" y="451669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73879" name="TextBox 73878">
            <a:extLst>
              <a:ext uri="{FF2B5EF4-FFF2-40B4-BE49-F238E27FC236}">
                <a16:creationId xmlns:a16="http://schemas.microsoft.com/office/drawing/2014/main" id="{DAB8CD79-696F-5AB1-7367-425FA31D33AB}"/>
              </a:ext>
            </a:extLst>
          </p:cNvPr>
          <p:cNvSpPr txBox="1"/>
          <p:nvPr/>
        </p:nvSpPr>
        <p:spPr>
          <a:xfrm>
            <a:off x="6697290" y="451669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3880" name="TextBox 73879">
            <a:extLst>
              <a:ext uri="{FF2B5EF4-FFF2-40B4-BE49-F238E27FC236}">
                <a16:creationId xmlns:a16="http://schemas.microsoft.com/office/drawing/2014/main" id="{B8D64622-878D-A198-45B0-6A8D9A07052A}"/>
              </a:ext>
            </a:extLst>
          </p:cNvPr>
          <p:cNvSpPr txBox="1"/>
          <p:nvPr/>
        </p:nvSpPr>
        <p:spPr>
          <a:xfrm>
            <a:off x="6475229" y="4870765"/>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37</a:t>
            </a:r>
          </a:p>
          <a:p>
            <a:pPr algn="ctr"/>
            <a:r>
              <a:rPr lang="en-GB" sz="800" dirty="0">
                <a:latin typeface="Arial" panose="020B0604020202020204" pitchFamily="34" charset="0"/>
                <a:ea typeface="Aileron" charset="0"/>
                <a:cs typeface="Arial" panose="020B0604020202020204" pitchFamily="34" charset="0"/>
              </a:rPr>
              <a:t>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E3997D-4BD6-216A-6A00-625171F73EAB}"/>
              </a:ext>
            </a:extLst>
          </p:cNvPr>
          <p:cNvSpPr>
            <a:spLocks noGrp="1"/>
          </p:cNvSpPr>
          <p:nvPr>
            <p:ph type="body" idx="1"/>
          </p:nvPr>
        </p:nvSpPr>
        <p:spPr>
          <a:xfrm>
            <a:off x="609600" y="1214362"/>
            <a:ext cx="10972800" cy="702470"/>
          </a:xfrm>
        </p:spPr>
        <p:txBody>
          <a:bodyPr>
            <a:normAutofit/>
          </a:bodyPr>
          <a:lstStyle/>
          <a:p>
            <a:r>
              <a:rPr lang="en-GB" sz="1800" dirty="0"/>
              <a:t>PROGRESSION-FREE SURVIVAL</a:t>
            </a:r>
          </a:p>
          <a:p>
            <a:endParaRPr lang="en-US" sz="1800" dirty="0"/>
          </a:p>
        </p:txBody>
      </p:sp>
      <p:sp>
        <p:nvSpPr>
          <p:cNvPr id="75777" name="Title 1">
            <a:extLst>
              <a:ext uri="{FF2B5EF4-FFF2-40B4-BE49-F238E27FC236}">
                <a16:creationId xmlns:a16="http://schemas.microsoft.com/office/drawing/2014/main" id="{1AB67B43-75E4-1C44-B1B0-E2AE873CB229}"/>
              </a:ext>
            </a:extLst>
          </p:cNvPr>
          <p:cNvSpPr>
            <a:spLocks noGrp="1" noChangeArrowheads="1"/>
          </p:cNvSpPr>
          <p:nvPr>
            <p:ph type="title"/>
          </p:nvPr>
        </p:nvSpPr>
        <p:spPr>
          <a:xfrm>
            <a:off x="619201" y="259200"/>
            <a:ext cx="10963199" cy="864000"/>
          </a:xfrm>
        </p:spPr>
        <p:txBody>
          <a:bodyPr>
            <a:normAutofit/>
          </a:bodyPr>
          <a:lstStyle/>
          <a:p>
            <a:r>
              <a:rPr lang="en-US" altLang="en-US" dirty="0"/>
              <a:t>PANCREOX: addition of oxaliplatin to 5-Fu in 2L </a:t>
            </a:r>
            <a:br>
              <a:rPr lang="en-US" altLang="en-US" dirty="0"/>
            </a:br>
            <a:r>
              <a:rPr lang="en-US" altLang="en-US" dirty="0"/>
              <a:t>WAS detrimental</a:t>
            </a:r>
          </a:p>
        </p:txBody>
      </p:sp>
      <p:sp>
        <p:nvSpPr>
          <p:cNvPr id="13" name="Content Placeholder 12">
            <a:extLst>
              <a:ext uri="{FF2B5EF4-FFF2-40B4-BE49-F238E27FC236}">
                <a16:creationId xmlns:a16="http://schemas.microsoft.com/office/drawing/2014/main" id="{576EDD5A-F17F-6633-A2DE-485A2042E05F}"/>
              </a:ext>
            </a:extLst>
          </p:cNvPr>
          <p:cNvSpPr>
            <a:spLocks noGrp="1"/>
          </p:cNvSpPr>
          <p:nvPr>
            <p:ph sz="quarter" idx="14"/>
          </p:nvPr>
        </p:nvSpPr>
        <p:spPr>
          <a:xfrm>
            <a:off x="619200" y="5689797"/>
            <a:ext cx="10963200" cy="365126"/>
          </a:xfrm>
        </p:spPr>
        <p:txBody>
          <a:bodyPr/>
          <a:lstStyle/>
          <a:p>
            <a:r>
              <a:rPr lang="en-US" altLang="en-US" sz="2000" b="1" dirty="0">
                <a:solidFill>
                  <a:schemeClr val="accent1"/>
                </a:solidFill>
              </a:rPr>
              <a:t>Grade 3 or 4 toxicity: </a:t>
            </a:r>
            <a:r>
              <a:rPr lang="en-US" altLang="en-US" sz="2000" dirty="0">
                <a:solidFill>
                  <a:schemeClr val="tx2"/>
                </a:solidFill>
              </a:rPr>
              <a:t>63% on mFOLFOX6; 11% on 5-FU/LV</a:t>
            </a:r>
            <a:endParaRPr lang="en-US" altLang="en-US" sz="2000" b="1" dirty="0">
              <a:solidFill>
                <a:schemeClr val="tx2"/>
              </a:solidFill>
            </a:endParaRPr>
          </a:p>
        </p:txBody>
      </p:sp>
      <p:sp>
        <p:nvSpPr>
          <p:cNvPr id="8" name="Content Placeholder 7">
            <a:extLst>
              <a:ext uri="{FF2B5EF4-FFF2-40B4-BE49-F238E27FC236}">
                <a16:creationId xmlns:a16="http://schemas.microsoft.com/office/drawing/2014/main" id="{0F14A74B-DDBF-881E-AED8-64497D669049}"/>
              </a:ext>
            </a:extLst>
          </p:cNvPr>
          <p:cNvSpPr>
            <a:spLocks noGrp="1"/>
          </p:cNvSpPr>
          <p:nvPr>
            <p:ph sz="quarter" idx="15"/>
          </p:nvPr>
        </p:nvSpPr>
        <p:spPr>
          <a:xfrm>
            <a:off x="620712" y="6356350"/>
            <a:ext cx="11019903" cy="365125"/>
          </a:xfrm>
        </p:spPr>
        <p:txBody>
          <a:bodyPr anchor="b" anchorCtr="0"/>
          <a:lstStyle/>
          <a:p>
            <a:r>
              <a:rPr lang="en-GB" altLang="en-US" sz="1200" dirty="0">
                <a:solidFill>
                  <a:schemeClr val="tx2"/>
                </a:solidFill>
              </a:rPr>
              <a:t>2L, second-line; 5-FU</a:t>
            </a:r>
            <a:r>
              <a:rPr lang="en-GB" altLang="en-US" dirty="0">
                <a:solidFill>
                  <a:schemeClr val="tx2"/>
                </a:solidFill>
              </a:rPr>
              <a:t>, </a:t>
            </a:r>
            <a:r>
              <a:rPr lang="en-GB" altLang="en-US" sz="1200" dirty="0">
                <a:solidFill>
                  <a:schemeClr val="tx2"/>
                </a:solidFill>
              </a:rPr>
              <a:t>f</a:t>
            </a:r>
            <a:r>
              <a:rPr lang="en-GB" dirty="0">
                <a:solidFill>
                  <a:schemeClr val="tx2"/>
                </a:solidFill>
              </a:rPr>
              <a:t>luorouracil; CI, confidence interval; d, days; </a:t>
            </a:r>
            <a:r>
              <a:rPr kumimoji="0" lang="en-GB" altLang="en-US" sz="1200" b="0" i="0" u="none" strike="noStrike" cap="none" normalizeH="0" baseline="0" dirty="0">
                <a:ln>
                  <a:noFill/>
                </a:ln>
                <a:solidFill>
                  <a:schemeClr val="tx2"/>
                </a:solidFill>
                <a:effectLst/>
              </a:rPr>
              <a:t>LV, leucovorin calcium (folinic acid); </a:t>
            </a:r>
            <a:r>
              <a:rPr lang="en-GB" dirty="0">
                <a:solidFill>
                  <a:schemeClr val="tx2"/>
                </a:solidFill>
              </a:rPr>
              <a:t>mFOLFOX6, modified </a:t>
            </a:r>
            <a:r>
              <a:rPr lang="en-GB" dirty="0" err="1">
                <a:solidFill>
                  <a:schemeClr val="tx2"/>
                </a:solidFill>
              </a:rPr>
              <a:t>infusional</a:t>
            </a:r>
            <a:r>
              <a:rPr lang="en-GB" dirty="0">
                <a:solidFill>
                  <a:schemeClr val="tx2"/>
                </a:solidFill>
              </a:rPr>
              <a:t> fluorouracil, leucovorin (folinic acid), and oxaliplatin; PFS, progression-free survival</a:t>
            </a:r>
            <a:endParaRPr lang="en-GB" altLang="en-US" dirty="0">
              <a:solidFill>
                <a:schemeClr val="tx2"/>
              </a:solidFill>
            </a:endParaRPr>
          </a:p>
          <a:p>
            <a:r>
              <a:rPr lang="en-US" altLang="en-US" dirty="0">
                <a:solidFill>
                  <a:schemeClr val="tx2"/>
                </a:solidFill>
              </a:rPr>
              <a:t>Gill S, et al. J Clin Oncol. 2016;10;3914-20</a:t>
            </a:r>
          </a:p>
        </p:txBody>
      </p:sp>
      <p:sp>
        <p:nvSpPr>
          <p:cNvPr id="4" name="Slide Number Placeholder 3">
            <a:extLst>
              <a:ext uri="{FF2B5EF4-FFF2-40B4-BE49-F238E27FC236}">
                <a16:creationId xmlns:a16="http://schemas.microsoft.com/office/drawing/2014/main" id="{86F0B3D6-60E0-B984-C57D-E7FA1658DEC4}"/>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42</a:t>
            </a:fld>
            <a:endParaRPr lang="en-US"/>
          </a:p>
        </p:txBody>
      </p:sp>
      <p:sp>
        <p:nvSpPr>
          <p:cNvPr id="15" name="Text Placeholder 9">
            <a:extLst>
              <a:ext uri="{FF2B5EF4-FFF2-40B4-BE49-F238E27FC236}">
                <a16:creationId xmlns:a16="http://schemas.microsoft.com/office/drawing/2014/main" id="{7EC8C542-9462-5449-C253-5EA19E4F7461}"/>
              </a:ext>
            </a:extLst>
          </p:cNvPr>
          <p:cNvSpPr txBox="1">
            <a:spLocks/>
          </p:cNvSpPr>
          <p:nvPr/>
        </p:nvSpPr>
        <p:spPr>
          <a:xfrm>
            <a:off x="6130663" y="1214438"/>
            <a:ext cx="4586620"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Overall survival</a:t>
            </a:r>
          </a:p>
        </p:txBody>
      </p:sp>
      <p:pic>
        <p:nvPicPr>
          <p:cNvPr id="23" name="Picture 22" descr="A black background with orange and blue lines&#10;&#10;Description automatically generated">
            <a:extLst>
              <a:ext uri="{FF2B5EF4-FFF2-40B4-BE49-F238E27FC236}">
                <a16:creationId xmlns:a16="http://schemas.microsoft.com/office/drawing/2014/main" id="{E9721219-1121-0163-AF02-8C8543779B7F}"/>
              </a:ext>
            </a:extLst>
          </p:cNvPr>
          <p:cNvPicPr>
            <a:picLocks noChangeAspect="1"/>
          </p:cNvPicPr>
          <p:nvPr/>
        </p:nvPicPr>
        <p:blipFill>
          <a:blip r:embed="rId3"/>
          <a:stretch>
            <a:fillRect/>
          </a:stretch>
        </p:blipFill>
        <p:spPr>
          <a:xfrm>
            <a:off x="1026116" y="1628800"/>
            <a:ext cx="4864100" cy="3263900"/>
          </a:xfrm>
          <a:prstGeom prst="rect">
            <a:avLst/>
          </a:prstGeom>
        </p:spPr>
      </p:pic>
      <p:sp>
        <p:nvSpPr>
          <p:cNvPr id="24" name="TextBox 23">
            <a:extLst>
              <a:ext uri="{FF2B5EF4-FFF2-40B4-BE49-F238E27FC236}">
                <a16:creationId xmlns:a16="http://schemas.microsoft.com/office/drawing/2014/main" id="{1820CDAB-1D39-1F57-F4C8-89B7FAB8373C}"/>
              </a:ext>
            </a:extLst>
          </p:cNvPr>
          <p:cNvSpPr txBox="1"/>
          <p:nvPr/>
        </p:nvSpPr>
        <p:spPr>
          <a:xfrm rot="16200000">
            <a:off x="-971225" y="3162809"/>
            <a:ext cx="312366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 (probability)</a:t>
            </a:r>
          </a:p>
        </p:txBody>
      </p:sp>
      <p:sp>
        <p:nvSpPr>
          <p:cNvPr id="25" name="TextBox 24">
            <a:extLst>
              <a:ext uri="{FF2B5EF4-FFF2-40B4-BE49-F238E27FC236}">
                <a16:creationId xmlns:a16="http://schemas.microsoft.com/office/drawing/2014/main" id="{DF848567-59A7-A0A5-F827-A98EC2C6E116}"/>
              </a:ext>
            </a:extLst>
          </p:cNvPr>
          <p:cNvSpPr txBox="1"/>
          <p:nvPr/>
        </p:nvSpPr>
        <p:spPr>
          <a:xfrm>
            <a:off x="235328" y="5147900"/>
            <a:ext cx="692497"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Oxaliplatin</a:t>
            </a:r>
          </a:p>
          <a:p>
            <a:pPr algn="r"/>
            <a:r>
              <a:rPr lang="en-GB" sz="800" b="1" dirty="0">
                <a:solidFill>
                  <a:schemeClr val="tx2"/>
                </a:solidFill>
                <a:latin typeface="Arial" panose="020B0604020202020204" pitchFamily="34" charset="0"/>
                <a:cs typeface="Arial" panose="020B0604020202020204" pitchFamily="34" charset="0"/>
              </a:rPr>
              <a:t>No Oxaliplatin</a:t>
            </a:r>
          </a:p>
        </p:txBody>
      </p:sp>
      <p:sp>
        <p:nvSpPr>
          <p:cNvPr id="26" name="TextBox 25">
            <a:extLst>
              <a:ext uri="{FF2B5EF4-FFF2-40B4-BE49-F238E27FC236}">
                <a16:creationId xmlns:a16="http://schemas.microsoft.com/office/drawing/2014/main" id="{F082D785-5532-D5EF-71DC-49E6DDCED372}"/>
              </a:ext>
            </a:extLst>
          </p:cNvPr>
          <p:cNvSpPr txBox="1"/>
          <p:nvPr/>
        </p:nvSpPr>
        <p:spPr>
          <a:xfrm>
            <a:off x="1766962" y="5055567"/>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(days)</a:t>
            </a:r>
          </a:p>
        </p:txBody>
      </p:sp>
      <p:sp>
        <p:nvSpPr>
          <p:cNvPr id="27" name="TextBox 26">
            <a:extLst>
              <a:ext uri="{FF2B5EF4-FFF2-40B4-BE49-F238E27FC236}">
                <a16:creationId xmlns:a16="http://schemas.microsoft.com/office/drawing/2014/main" id="{1A472D85-CCEC-CF23-8196-5D175C3F7A03}"/>
              </a:ext>
            </a:extLst>
          </p:cNvPr>
          <p:cNvSpPr txBox="1"/>
          <p:nvPr/>
        </p:nvSpPr>
        <p:spPr>
          <a:xfrm>
            <a:off x="1045689" y="4916937"/>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D5A5B1D1-1311-0E12-A87A-BA7C220A837C}"/>
              </a:ext>
            </a:extLst>
          </p:cNvPr>
          <p:cNvSpPr txBox="1"/>
          <p:nvPr/>
        </p:nvSpPr>
        <p:spPr>
          <a:xfrm>
            <a:off x="5756609"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588</a:t>
            </a:r>
          </a:p>
        </p:txBody>
      </p:sp>
      <p:sp>
        <p:nvSpPr>
          <p:cNvPr id="29" name="TextBox 28">
            <a:extLst>
              <a:ext uri="{FF2B5EF4-FFF2-40B4-BE49-F238E27FC236}">
                <a16:creationId xmlns:a16="http://schemas.microsoft.com/office/drawing/2014/main" id="{073F62E9-B3E8-6659-E38C-A88E2D61C46F}"/>
              </a:ext>
            </a:extLst>
          </p:cNvPr>
          <p:cNvSpPr txBox="1"/>
          <p:nvPr/>
        </p:nvSpPr>
        <p:spPr>
          <a:xfrm>
            <a:off x="806953" y="47614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30" name="TextBox 29">
            <a:extLst>
              <a:ext uri="{FF2B5EF4-FFF2-40B4-BE49-F238E27FC236}">
                <a16:creationId xmlns:a16="http://schemas.microsoft.com/office/drawing/2014/main" id="{26A5C64D-8B38-4103-FF2C-410B0B6DEBBD}"/>
              </a:ext>
            </a:extLst>
          </p:cNvPr>
          <p:cNvSpPr txBox="1"/>
          <p:nvPr/>
        </p:nvSpPr>
        <p:spPr>
          <a:xfrm>
            <a:off x="1338190"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31" name="TextBox 30">
            <a:extLst>
              <a:ext uri="{FF2B5EF4-FFF2-40B4-BE49-F238E27FC236}">
                <a16:creationId xmlns:a16="http://schemas.microsoft.com/office/drawing/2014/main" id="{57096F60-0B2B-10B3-64DE-ECC500C35074}"/>
              </a:ext>
            </a:extLst>
          </p:cNvPr>
          <p:cNvSpPr txBox="1"/>
          <p:nvPr/>
        </p:nvSpPr>
        <p:spPr>
          <a:xfrm>
            <a:off x="1698435"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p>
        </p:txBody>
      </p:sp>
      <p:sp>
        <p:nvSpPr>
          <p:cNvPr id="33" name="TextBox 32">
            <a:extLst>
              <a:ext uri="{FF2B5EF4-FFF2-40B4-BE49-F238E27FC236}">
                <a16:creationId xmlns:a16="http://schemas.microsoft.com/office/drawing/2014/main" id="{84CAC1F2-99C7-C6AF-EE3E-1863BE6C2427}"/>
              </a:ext>
            </a:extLst>
          </p:cNvPr>
          <p:cNvSpPr txBox="1"/>
          <p:nvPr/>
        </p:nvSpPr>
        <p:spPr>
          <a:xfrm>
            <a:off x="1996702"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126</a:t>
            </a:r>
          </a:p>
        </p:txBody>
      </p:sp>
      <p:sp>
        <p:nvSpPr>
          <p:cNvPr id="34" name="TextBox 33">
            <a:extLst>
              <a:ext uri="{FF2B5EF4-FFF2-40B4-BE49-F238E27FC236}">
                <a16:creationId xmlns:a16="http://schemas.microsoft.com/office/drawing/2014/main" id="{2E10D048-D709-1C60-CFF2-A9B7F2743993}"/>
              </a:ext>
            </a:extLst>
          </p:cNvPr>
          <p:cNvSpPr txBox="1"/>
          <p:nvPr/>
        </p:nvSpPr>
        <p:spPr>
          <a:xfrm>
            <a:off x="2341255"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168</a:t>
            </a:r>
          </a:p>
        </p:txBody>
      </p:sp>
      <p:sp>
        <p:nvSpPr>
          <p:cNvPr id="35" name="TextBox 34">
            <a:extLst>
              <a:ext uri="{FF2B5EF4-FFF2-40B4-BE49-F238E27FC236}">
                <a16:creationId xmlns:a16="http://schemas.microsoft.com/office/drawing/2014/main" id="{520F4E57-6D31-83DD-E5C6-6952A367A088}"/>
              </a:ext>
            </a:extLst>
          </p:cNvPr>
          <p:cNvSpPr txBox="1"/>
          <p:nvPr/>
        </p:nvSpPr>
        <p:spPr>
          <a:xfrm>
            <a:off x="2686081"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210</a:t>
            </a:r>
          </a:p>
        </p:txBody>
      </p:sp>
      <p:sp>
        <p:nvSpPr>
          <p:cNvPr id="36" name="TextBox 35">
            <a:extLst>
              <a:ext uri="{FF2B5EF4-FFF2-40B4-BE49-F238E27FC236}">
                <a16:creationId xmlns:a16="http://schemas.microsoft.com/office/drawing/2014/main" id="{2100A2AB-5C90-0F82-0782-4E0C85293618}"/>
              </a:ext>
            </a:extLst>
          </p:cNvPr>
          <p:cNvSpPr txBox="1"/>
          <p:nvPr/>
        </p:nvSpPr>
        <p:spPr>
          <a:xfrm>
            <a:off x="3034008"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252</a:t>
            </a:r>
          </a:p>
        </p:txBody>
      </p:sp>
      <p:sp>
        <p:nvSpPr>
          <p:cNvPr id="37" name="TextBox 36">
            <a:extLst>
              <a:ext uri="{FF2B5EF4-FFF2-40B4-BE49-F238E27FC236}">
                <a16:creationId xmlns:a16="http://schemas.microsoft.com/office/drawing/2014/main" id="{E575D83E-1DAC-10D1-427F-AACA6BAA5B82}"/>
              </a:ext>
            </a:extLst>
          </p:cNvPr>
          <p:cNvSpPr txBox="1"/>
          <p:nvPr/>
        </p:nvSpPr>
        <p:spPr>
          <a:xfrm>
            <a:off x="3361776"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294</a:t>
            </a:r>
          </a:p>
        </p:txBody>
      </p:sp>
      <p:sp>
        <p:nvSpPr>
          <p:cNvPr id="38" name="TextBox 37">
            <a:extLst>
              <a:ext uri="{FF2B5EF4-FFF2-40B4-BE49-F238E27FC236}">
                <a16:creationId xmlns:a16="http://schemas.microsoft.com/office/drawing/2014/main" id="{006EEAC1-E3DF-8723-84BB-3AC6FA56B489}"/>
              </a:ext>
            </a:extLst>
          </p:cNvPr>
          <p:cNvSpPr txBox="1"/>
          <p:nvPr/>
        </p:nvSpPr>
        <p:spPr>
          <a:xfrm>
            <a:off x="3699525"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336</a:t>
            </a:r>
          </a:p>
        </p:txBody>
      </p:sp>
      <p:sp>
        <p:nvSpPr>
          <p:cNvPr id="39" name="TextBox 38">
            <a:extLst>
              <a:ext uri="{FF2B5EF4-FFF2-40B4-BE49-F238E27FC236}">
                <a16:creationId xmlns:a16="http://schemas.microsoft.com/office/drawing/2014/main" id="{02A70445-6944-2DBE-19F2-6CF129EEC675}"/>
              </a:ext>
            </a:extLst>
          </p:cNvPr>
          <p:cNvSpPr txBox="1"/>
          <p:nvPr/>
        </p:nvSpPr>
        <p:spPr>
          <a:xfrm>
            <a:off x="4037274"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378</a:t>
            </a:r>
          </a:p>
        </p:txBody>
      </p:sp>
      <p:sp>
        <p:nvSpPr>
          <p:cNvPr id="40" name="TextBox 39">
            <a:extLst>
              <a:ext uri="{FF2B5EF4-FFF2-40B4-BE49-F238E27FC236}">
                <a16:creationId xmlns:a16="http://schemas.microsoft.com/office/drawing/2014/main" id="{3917FD80-87AC-F375-C67B-0F1C05E521EA}"/>
              </a:ext>
            </a:extLst>
          </p:cNvPr>
          <p:cNvSpPr txBox="1"/>
          <p:nvPr/>
        </p:nvSpPr>
        <p:spPr>
          <a:xfrm>
            <a:off x="4729543"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462</a:t>
            </a:r>
          </a:p>
        </p:txBody>
      </p:sp>
      <p:sp>
        <p:nvSpPr>
          <p:cNvPr id="41" name="TextBox 40">
            <a:extLst>
              <a:ext uri="{FF2B5EF4-FFF2-40B4-BE49-F238E27FC236}">
                <a16:creationId xmlns:a16="http://schemas.microsoft.com/office/drawing/2014/main" id="{1C1280CF-F1FE-8154-84CD-7EB8E71A938E}"/>
              </a:ext>
            </a:extLst>
          </p:cNvPr>
          <p:cNvSpPr txBox="1"/>
          <p:nvPr/>
        </p:nvSpPr>
        <p:spPr>
          <a:xfrm>
            <a:off x="4381642"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420</a:t>
            </a:r>
          </a:p>
        </p:txBody>
      </p:sp>
      <p:sp>
        <p:nvSpPr>
          <p:cNvPr id="42" name="TextBox 41">
            <a:extLst>
              <a:ext uri="{FF2B5EF4-FFF2-40B4-BE49-F238E27FC236}">
                <a16:creationId xmlns:a16="http://schemas.microsoft.com/office/drawing/2014/main" id="{462C4A6A-A96C-1E58-59BA-886C5D96968F}"/>
              </a:ext>
            </a:extLst>
          </p:cNvPr>
          <p:cNvSpPr txBox="1"/>
          <p:nvPr/>
        </p:nvSpPr>
        <p:spPr>
          <a:xfrm>
            <a:off x="102335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54</a:t>
            </a:r>
          </a:p>
          <a:p>
            <a:pPr algn="ctr"/>
            <a:r>
              <a:rPr lang="en-GB" sz="800" dirty="0">
                <a:latin typeface="Arial" panose="020B0604020202020204" pitchFamily="34" charset="0"/>
                <a:ea typeface="Aileron" charset="0"/>
                <a:cs typeface="Arial" panose="020B0604020202020204" pitchFamily="34" charset="0"/>
              </a:rPr>
              <a:t>54</a:t>
            </a:r>
          </a:p>
        </p:txBody>
      </p:sp>
      <p:sp>
        <p:nvSpPr>
          <p:cNvPr id="43" name="TextBox 42">
            <a:extLst>
              <a:ext uri="{FF2B5EF4-FFF2-40B4-BE49-F238E27FC236}">
                <a16:creationId xmlns:a16="http://schemas.microsoft.com/office/drawing/2014/main" id="{73E82712-C0F3-EF02-9532-CDCA6F6C2D98}"/>
              </a:ext>
            </a:extLst>
          </p:cNvPr>
          <p:cNvSpPr txBox="1"/>
          <p:nvPr/>
        </p:nvSpPr>
        <p:spPr>
          <a:xfrm>
            <a:off x="5823504"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1</a:t>
            </a:r>
          </a:p>
        </p:txBody>
      </p:sp>
      <p:sp>
        <p:nvSpPr>
          <p:cNvPr id="44" name="TextBox 43">
            <a:extLst>
              <a:ext uri="{FF2B5EF4-FFF2-40B4-BE49-F238E27FC236}">
                <a16:creationId xmlns:a16="http://schemas.microsoft.com/office/drawing/2014/main" id="{A8582363-8092-0D5C-4121-C2748D2FDC90}"/>
              </a:ext>
            </a:extLst>
          </p:cNvPr>
          <p:cNvSpPr txBox="1"/>
          <p:nvPr/>
        </p:nvSpPr>
        <p:spPr>
          <a:xfrm>
            <a:off x="134720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42</a:t>
            </a:r>
          </a:p>
          <a:p>
            <a:pPr algn="ctr"/>
            <a:r>
              <a:rPr lang="en-GB" sz="800" dirty="0">
                <a:latin typeface="Arial" panose="020B0604020202020204" pitchFamily="34" charset="0"/>
                <a:ea typeface="Aileron" charset="0"/>
                <a:cs typeface="Arial" panose="020B0604020202020204" pitchFamily="34" charset="0"/>
              </a:rPr>
              <a:t>47</a:t>
            </a:r>
          </a:p>
        </p:txBody>
      </p:sp>
      <p:sp>
        <p:nvSpPr>
          <p:cNvPr id="46" name="TextBox 45">
            <a:extLst>
              <a:ext uri="{FF2B5EF4-FFF2-40B4-BE49-F238E27FC236}">
                <a16:creationId xmlns:a16="http://schemas.microsoft.com/office/drawing/2014/main" id="{0EEDB684-FCBB-DBA9-6BC1-AD3777688964}"/>
              </a:ext>
            </a:extLst>
          </p:cNvPr>
          <p:cNvSpPr txBox="1"/>
          <p:nvPr/>
        </p:nvSpPr>
        <p:spPr>
          <a:xfrm>
            <a:off x="1736729"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a:p>
            <a:pPr algn="ctr"/>
            <a:r>
              <a:rPr lang="en-GB" sz="800" dirty="0">
                <a:latin typeface="Arial" panose="020B0604020202020204" pitchFamily="34" charset="0"/>
                <a:ea typeface="Aileron" charset="0"/>
                <a:cs typeface="Arial" panose="020B0604020202020204" pitchFamily="34" charset="0"/>
              </a:rPr>
              <a:t>28</a:t>
            </a:r>
          </a:p>
        </p:txBody>
      </p:sp>
      <p:sp>
        <p:nvSpPr>
          <p:cNvPr id="47" name="TextBox 46">
            <a:extLst>
              <a:ext uri="{FF2B5EF4-FFF2-40B4-BE49-F238E27FC236}">
                <a16:creationId xmlns:a16="http://schemas.microsoft.com/office/drawing/2014/main" id="{E4D11C71-74ED-8EA5-2936-FE4241F319B5}"/>
              </a:ext>
            </a:extLst>
          </p:cNvPr>
          <p:cNvSpPr txBox="1"/>
          <p:nvPr/>
        </p:nvSpPr>
        <p:spPr>
          <a:xfrm>
            <a:off x="204479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a:t>
            </a:r>
          </a:p>
          <a:p>
            <a:pPr algn="ctr"/>
            <a:r>
              <a:rPr lang="en-GB" sz="800" dirty="0">
                <a:latin typeface="Arial" panose="020B0604020202020204" pitchFamily="34" charset="0"/>
                <a:ea typeface="Aileron" charset="0"/>
                <a:cs typeface="Arial" panose="020B0604020202020204" pitchFamily="34" charset="0"/>
              </a:rPr>
              <a:t>24</a:t>
            </a:r>
          </a:p>
        </p:txBody>
      </p:sp>
      <p:sp>
        <p:nvSpPr>
          <p:cNvPr id="48" name="TextBox 47">
            <a:extLst>
              <a:ext uri="{FF2B5EF4-FFF2-40B4-BE49-F238E27FC236}">
                <a16:creationId xmlns:a16="http://schemas.microsoft.com/office/drawing/2014/main" id="{48B708CE-55AB-DDDF-3390-7902130A8E55}"/>
              </a:ext>
            </a:extLst>
          </p:cNvPr>
          <p:cNvSpPr txBox="1"/>
          <p:nvPr/>
        </p:nvSpPr>
        <p:spPr>
          <a:xfrm>
            <a:off x="2411754"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21</a:t>
            </a:r>
          </a:p>
        </p:txBody>
      </p:sp>
      <p:sp>
        <p:nvSpPr>
          <p:cNvPr id="49" name="TextBox 48">
            <a:extLst>
              <a:ext uri="{FF2B5EF4-FFF2-40B4-BE49-F238E27FC236}">
                <a16:creationId xmlns:a16="http://schemas.microsoft.com/office/drawing/2014/main" id="{C82B7284-FA62-B572-AD71-9AD4DF6C4955}"/>
              </a:ext>
            </a:extLst>
          </p:cNvPr>
          <p:cNvSpPr txBox="1"/>
          <p:nvPr/>
        </p:nvSpPr>
        <p:spPr>
          <a:xfrm>
            <a:off x="2733068"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20</a:t>
            </a:r>
          </a:p>
        </p:txBody>
      </p:sp>
      <p:sp>
        <p:nvSpPr>
          <p:cNvPr id="50" name="TextBox 49">
            <a:extLst>
              <a:ext uri="{FF2B5EF4-FFF2-40B4-BE49-F238E27FC236}">
                <a16:creationId xmlns:a16="http://schemas.microsoft.com/office/drawing/2014/main" id="{64A62BDA-E2CF-440C-E991-EA5C37324EDB}"/>
              </a:ext>
            </a:extLst>
          </p:cNvPr>
          <p:cNvSpPr txBox="1"/>
          <p:nvPr/>
        </p:nvSpPr>
        <p:spPr>
          <a:xfrm>
            <a:off x="3123339"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15</a:t>
            </a:r>
          </a:p>
        </p:txBody>
      </p:sp>
      <p:sp>
        <p:nvSpPr>
          <p:cNvPr id="51" name="TextBox 50">
            <a:extLst>
              <a:ext uri="{FF2B5EF4-FFF2-40B4-BE49-F238E27FC236}">
                <a16:creationId xmlns:a16="http://schemas.microsoft.com/office/drawing/2014/main" id="{60A40349-ECF7-AA60-42E6-FA0177C4FD29}"/>
              </a:ext>
            </a:extLst>
          </p:cNvPr>
          <p:cNvSpPr txBox="1"/>
          <p:nvPr/>
        </p:nvSpPr>
        <p:spPr>
          <a:xfrm>
            <a:off x="3444014"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a:p>
            <a:pPr algn="ctr"/>
            <a:r>
              <a:rPr lang="en-GB" sz="800" dirty="0">
                <a:latin typeface="Arial" panose="020B0604020202020204" pitchFamily="34" charset="0"/>
                <a:ea typeface="Aileron" charset="0"/>
                <a:cs typeface="Arial" panose="020B0604020202020204" pitchFamily="34" charset="0"/>
              </a:rPr>
              <a:t>10</a:t>
            </a:r>
          </a:p>
        </p:txBody>
      </p:sp>
      <p:sp>
        <p:nvSpPr>
          <p:cNvPr id="52" name="TextBox 51">
            <a:extLst>
              <a:ext uri="{FF2B5EF4-FFF2-40B4-BE49-F238E27FC236}">
                <a16:creationId xmlns:a16="http://schemas.microsoft.com/office/drawing/2014/main" id="{959B1049-503C-0989-C00A-6B0BA74B1DB3}"/>
              </a:ext>
            </a:extLst>
          </p:cNvPr>
          <p:cNvSpPr txBox="1"/>
          <p:nvPr/>
        </p:nvSpPr>
        <p:spPr>
          <a:xfrm>
            <a:off x="3796718"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6</a:t>
            </a:r>
          </a:p>
        </p:txBody>
      </p:sp>
      <p:sp>
        <p:nvSpPr>
          <p:cNvPr id="53" name="TextBox 52">
            <a:extLst>
              <a:ext uri="{FF2B5EF4-FFF2-40B4-BE49-F238E27FC236}">
                <a16:creationId xmlns:a16="http://schemas.microsoft.com/office/drawing/2014/main" id="{891566EB-B199-7C7E-BFEB-BBE463F2473D}"/>
              </a:ext>
            </a:extLst>
          </p:cNvPr>
          <p:cNvSpPr txBox="1"/>
          <p:nvPr/>
        </p:nvSpPr>
        <p:spPr>
          <a:xfrm>
            <a:off x="4114218"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a:p>
            <a:pPr algn="ctr"/>
            <a:r>
              <a:rPr lang="en-GB" sz="800" dirty="0">
                <a:latin typeface="Arial" panose="020B0604020202020204" pitchFamily="34" charset="0"/>
                <a:ea typeface="Aileron" charset="0"/>
                <a:cs typeface="Arial" panose="020B0604020202020204" pitchFamily="34" charset="0"/>
              </a:rPr>
              <a:t>6</a:t>
            </a:r>
          </a:p>
        </p:txBody>
      </p:sp>
      <p:sp>
        <p:nvSpPr>
          <p:cNvPr id="54" name="TextBox 53">
            <a:extLst>
              <a:ext uri="{FF2B5EF4-FFF2-40B4-BE49-F238E27FC236}">
                <a16:creationId xmlns:a16="http://schemas.microsoft.com/office/drawing/2014/main" id="{C0EA9ECB-6B4E-C23E-3BB1-2BB2566B5A2A}"/>
              </a:ext>
            </a:extLst>
          </p:cNvPr>
          <p:cNvSpPr txBox="1"/>
          <p:nvPr/>
        </p:nvSpPr>
        <p:spPr>
          <a:xfrm>
            <a:off x="4806487"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2</a:t>
            </a:r>
          </a:p>
        </p:txBody>
      </p:sp>
      <p:sp>
        <p:nvSpPr>
          <p:cNvPr id="55" name="TextBox 54">
            <a:extLst>
              <a:ext uri="{FF2B5EF4-FFF2-40B4-BE49-F238E27FC236}">
                <a16:creationId xmlns:a16="http://schemas.microsoft.com/office/drawing/2014/main" id="{9117D81D-E92A-294E-C6A4-8670C52B5F3E}"/>
              </a:ext>
            </a:extLst>
          </p:cNvPr>
          <p:cNvSpPr txBox="1"/>
          <p:nvPr/>
        </p:nvSpPr>
        <p:spPr>
          <a:xfrm>
            <a:off x="4458586"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3</a:t>
            </a:r>
          </a:p>
        </p:txBody>
      </p:sp>
      <p:sp>
        <p:nvSpPr>
          <p:cNvPr id="58" name="TextBox 57">
            <a:extLst>
              <a:ext uri="{FF2B5EF4-FFF2-40B4-BE49-F238E27FC236}">
                <a16:creationId xmlns:a16="http://schemas.microsoft.com/office/drawing/2014/main" id="{42A32FF1-C33D-0E0F-FED9-65F9357FFA76}"/>
              </a:ext>
            </a:extLst>
          </p:cNvPr>
          <p:cNvSpPr txBox="1"/>
          <p:nvPr/>
        </p:nvSpPr>
        <p:spPr>
          <a:xfrm>
            <a:off x="5066799"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504</a:t>
            </a:r>
          </a:p>
        </p:txBody>
      </p:sp>
      <p:sp>
        <p:nvSpPr>
          <p:cNvPr id="59" name="TextBox 58">
            <a:extLst>
              <a:ext uri="{FF2B5EF4-FFF2-40B4-BE49-F238E27FC236}">
                <a16:creationId xmlns:a16="http://schemas.microsoft.com/office/drawing/2014/main" id="{96924927-E05C-5215-6F66-EE780CC72840}"/>
              </a:ext>
            </a:extLst>
          </p:cNvPr>
          <p:cNvSpPr txBox="1"/>
          <p:nvPr/>
        </p:nvSpPr>
        <p:spPr>
          <a:xfrm>
            <a:off x="5419726"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546</a:t>
            </a:r>
          </a:p>
        </p:txBody>
      </p:sp>
      <p:sp>
        <p:nvSpPr>
          <p:cNvPr id="60" name="TextBox 59">
            <a:extLst>
              <a:ext uri="{FF2B5EF4-FFF2-40B4-BE49-F238E27FC236}">
                <a16:creationId xmlns:a16="http://schemas.microsoft.com/office/drawing/2014/main" id="{59C916B9-73F5-6B57-39C3-9A5898C1C457}"/>
              </a:ext>
            </a:extLst>
          </p:cNvPr>
          <p:cNvSpPr txBox="1"/>
          <p:nvPr/>
        </p:nvSpPr>
        <p:spPr>
          <a:xfrm>
            <a:off x="5498651"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1</a:t>
            </a:r>
          </a:p>
        </p:txBody>
      </p:sp>
      <p:sp>
        <p:nvSpPr>
          <p:cNvPr id="61" name="TextBox 60">
            <a:extLst>
              <a:ext uri="{FF2B5EF4-FFF2-40B4-BE49-F238E27FC236}">
                <a16:creationId xmlns:a16="http://schemas.microsoft.com/office/drawing/2014/main" id="{CD2E1308-16E0-6266-3DD0-2ED6FF66F2CA}"/>
              </a:ext>
            </a:extLst>
          </p:cNvPr>
          <p:cNvSpPr txBox="1"/>
          <p:nvPr/>
        </p:nvSpPr>
        <p:spPr>
          <a:xfrm>
            <a:off x="5149735"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1</a:t>
            </a:r>
          </a:p>
        </p:txBody>
      </p:sp>
      <p:sp>
        <p:nvSpPr>
          <p:cNvPr id="62" name="TextBox 61">
            <a:extLst>
              <a:ext uri="{FF2B5EF4-FFF2-40B4-BE49-F238E27FC236}">
                <a16:creationId xmlns:a16="http://schemas.microsoft.com/office/drawing/2014/main" id="{AC809981-B4E0-5A26-838A-3C898C0BEA65}"/>
              </a:ext>
            </a:extLst>
          </p:cNvPr>
          <p:cNvSpPr txBox="1"/>
          <p:nvPr/>
        </p:nvSpPr>
        <p:spPr>
          <a:xfrm>
            <a:off x="806953" y="4450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63" name="TextBox 62">
            <a:extLst>
              <a:ext uri="{FF2B5EF4-FFF2-40B4-BE49-F238E27FC236}">
                <a16:creationId xmlns:a16="http://schemas.microsoft.com/office/drawing/2014/main" id="{400EB281-D319-888D-27DF-F53E8FABC4C8}"/>
              </a:ext>
            </a:extLst>
          </p:cNvPr>
          <p:cNvSpPr txBox="1"/>
          <p:nvPr/>
        </p:nvSpPr>
        <p:spPr>
          <a:xfrm>
            <a:off x="806953" y="41232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5776" name="TextBox 75775">
            <a:extLst>
              <a:ext uri="{FF2B5EF4-FFF2-40B4-BE49-F238E27FC236}">
                <a16:creationId xmlns:a16="http://schemas.microsoft.com/office/drawing/2014/main" id="{6FEDFF37-6AF6-0209-790A-9311A474FCDF}"/>
              </a:ext>
            </a:extLst>
          </p:cNvPr>
          <p:cNvSpPr txBox="1"/>
          <p:nvPr/>
        </p:nvSpPr>
        <p:spPr>
          <a:xfrm>
            <a:off x="806953" y="38089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75782" name="TextBox 75781">
            <a:extLst>
              <a:ext uri="{FF2B5EF4-FFF2-40B4-BE49-F238E27FC236}">
                <a16:creationId xmlns:a16="http://schemas.microsoft.com/office/drawing/2014/main" id="{23DE015D-220E-BF8D-3172-A05F271CE748}"/>
              </a:ext>
            </a:extLst>
          </p:cNvPr>
          <p:cNvSpPr txBox="1"/>
          <p:nvPr/>
        </p:nvSpPr>
        <p:spPr>
          <a:xfrm>
            <a:off x="806953" y="34946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5783" name="TextBox 75782">
            <a:extLst>
              <a:ext uri="{FF2B5EF4-FFF2-40B4-BE49-F238E27FC236}">
                <a16:creationId xmlns:a16="http://schemas.microsoft.com/office/drawing/2014/main" id="{9D352C1D-8690-B6C7-F239-A6A0DB8FB30C}"/>
              </a:ext>
            </a:extLst>
          </p:cNvPr>
          <p:cNvSpPr txBox="1"/>
          <p:nvPr/>
        </p:nvSpPr>
        <p:spPr>
          <a:xfrm>
            <a:off x="806953" y="31707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75784" name="TextBox 75783">
            <a:extLst>
              <a:ext uri="{FF2B5EF4-FFF2-40B4-BE49-F238E27FC236}">
                <a16:creationId xmlns:a16="http://schemas.microsoft.com/office/drawing/2014/main" id="{D102AF97-D335-ADE0-1D70-44D4F4CBE2BB}"/>
              </a:ext>
            </a:extLst>
          </p:cNvPr>
          <p:cNvSpPr txBox="1"/>
          <p:nvPr/>
        </p:nvSpPr>
        <p:spPr>
          <a:xfrm>
            <a:off x="806953" y="2862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5785" name="TextBox 75784">
            <a:extLst>
              <a:ext uri="{FF2B5EF4-FFF2-40B4-BE49-F238E27FC236}">
                <a16:creationId xmlns:a16="http://schemas.microsoft.com/office/drawing/2014/main" id="{C2CA39C7-F370-D718-7CB7-A402ECB8507C}"/>
              </a:ext>
            </a:extLst>
          </p:cNvPr>
          <p:cNvSpPr txBox="1"/>
          <p:nvPr/>
        </p:nvSpPr>
        <p:spPr>
          <a:xfrm>
            <a:off x="806953" y="2545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75786" name="TextBox 75785">
            <a:extLst>
              <a:ext uri="{FF2B5EF4-FFF2-40B4-BE49-F238E27FC236}">
                <a16:creationId xmlns:a16="http://schemas.microsoft.com/office/drawing/2014/main" id="{A2616D4C-6F08-674C-FC1A-6CEB0DAA511D}"/>
              </a:ext>
            </a:extLst>
          </p:cNvPr>
          <p:cNvSpPr txBox="1"/>
          <p:nvPr/>
        </p:nvSpPr>
        <p:spPr>
          <a:xfrm>
            <a:off x="806953" y="2227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5787" name="TextBox 75786">
            <a:extLst>
              <a:ext uri="{FF2B5EF4-FFF2-40B4-BE49-F238E27FC236}">
                <a16:creationId xmlns:a16="http://schemas.microsoft.com/office/drawing/2014/main" id="{1E9809E7-6BD8-3F1C-565E-7CEB33839DD0}"/>
              </a:ext>
            </a:extLst>
          </p:cNvPr>
          <p:cNvSpPr txBox="1"/>
          <p:nvPr/>
        </p:nvSpPr>
        <p:spPr>
          <a:xfrm>
            <a:off x="806953" y="19166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75788" name="TextBox 75787">
            <a:extLst>
              <a:ext uri="{FF2B5EF4-FFF2-40B4-BE49-F238E27FC236}">
                <a16:creationId xmlns:a16="http://schemas.microsoft.com/office/drawing/2014/main" id="{069489BE-00BB-2C0F-63BB-491CBC40BDF4}"/>
              </a:ext>
            </a:extLst>
          </p:cNvPr>
          <p:cNvSpPr txBox="1"/>
          <p:nvPr/>
        </p:nvSpPr>
        <p:spPr>
          <a:xfrm>
            <a:off x="806953" y="15896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graphicFrame>
        <p:nvGraphicFramePr>
          <p:cNvPr id="75789" name="Table 75788">
            <a:extLst>
              <a:ext uri="{FF2B5EF4-FFF2-40B4-BE49-F238E27FC236}">
                <a16:creationId xmlns:a16="http://schemas.microsoft.com/office/drawing/2014/main" id="{07A54698-3900-5E65-14AD-429FB002248D}"/>
              </a:ext>
            </a:extLst>
          </p:cNvPr>
          <p:cNvGraphicFramePr>
            <a:graphicFrameLocks noGrp="1"/>
          </p:cNvGraphicFramePr>
          <p:nvPr>
            <p:extLst>
              <p:ext uri="{D42A27DB-BD31-4B8C-83A1-F6EECF244321}">
                <p14:modId xmlns:p14="http://schemas.microsoft.com/office/powerpoint/2010/main" val="1870576528"/>
              </p:ext>
            </p:extLst>
          </p:nvPr>
        </p:nvGraphicFramePr>
        <p:xfrm>
          <a:off x="1904794" y="1678364"/>
          <a:ext cx="3476858" cy="1252800"/>
        </p:xfrm>
        <a:graphic>
          <a:graphicData uri="http://schemas.openxmlformats.org/drawingml/2006/table">
            <a:tbl>
              <a:tblPr firstRow="1" bandRow="1">
                <a:tableStyleId>{5C22544A-7EE6-4342-B048-85BDC9FD1C3A}</a:tableStyleId>
              </a:tblPr>
              <a:tblGrid>
                <a:gridCol w="1466982">
                  <a:extLst>
                    <a:ext uri="{9D8B030D-6E8A-4147-A177-3AD203B41FA5}">
                      <a16:colId xmlns:a16="http://schemas.microsoft.com/office/drawing/2014/main" val="2870562913"/>
                    </a:ext>
                  </a:extLst>
                </a:gridCol>
                <a:gridCol w="1004938">
                  <a:extLst>
                    <a:ext uri="{9D8B030D-6E8A-4147-A177-3AD203B41FA5}">
                      <a16:colId xmlns:a16="http://schemas.microsoft.com/office/drawing/2014/main" val="3546940678"/>
                    </a:ext>
                  </a:extLst>
                </a:gridCol>
                <a:gridCol w="1004938">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mFOLFOX6</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No. of patients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Event,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47 (87.0%)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49 (90.7%)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461946"/>
                  </a:ext>
                </a:extLst>
              </a:tr>
              <a:tr h="70969">
                <a:tc>
                  <a:txBody>
                    <a:bodyPr/>
                    <a:lstStyle/>
                    <a:p>
                      <a:r>
                        <a:rPr lang="en-US" sz="900" b="0" dirty="0">
                          <a:latin typeface="Arial" panose="020B0604020202020204" pitchFamily="34" charset="0"/>
                          <a:cs typeface="Arial" panose="020B0604020202020204" pitchFamily="34" charset="0"/>
                        </a:rPr>
                        <a:t>Censored,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7 (13.0%)</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 (9.3%)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160238"/>
                  </a:ext>
                </a:extLst>
              </a:tr>
              <a:tr h="70969">
                <a:tc>
                  <a:txBody>
                    <a:bodyPr/>
                    <a:lstStyle/>
                    <a:p>
                      <a:r>
                        <a:rPr lang="en-US" sz="900" b="0" dirty="0">
                          <a:latin typeface="Arial" panose="020B0604020202020204" pitchFamily="34" charset="0"/>
                          <a:cs typeface="Arial" panose="020B0604020202020204" pitchFamily="34" charset="0"/>
                        </a:rPr>
                        <a:t>Median PFS (95% CI), d</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92 days (51, 154)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86 days (56, 215)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930546"/>
                  </a:ext>
                </a:extLst>
              </a:tr>
              <a:tr h="70969">
                <a:tc>
                  <a:txBody>
                    <a:bodyPr/>
                    <a:lstStyle/>
                    <a:p>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0.8897</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r>
                        <a:rPr lang="en-US" sz="900" b="0" dirty="0">
                          <a:latin typeface="Arial" panose="020B0604020202020204" pitchFamily="34" charset="0"/>
                          <a:cs typeface="Arial" panose="020B0604020202020204" pitchFamily="34" charset="0"/>
                        </a:rPr>
                        <a:t>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0.9754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r h="70969">
                <a:tc>
                  <a:txBody>
                    <a:bodyPr/>
                    <a:lstStyle/>
                    <a:p>
                      <a:r>
                        <a:rPr lang="en-US" sz="900" b="0" dirty="0">
                          <a:latin typeface="Arial" panose="020B0604020202020204" pitchFamily="34" charset="0"/>
                          <a:cs typeface="Arial" panose="020B0604020202020204" pitchFamily="34" charset="0"/>
                        </a:rPr>
                        <a:t>p-value (hazard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0.9051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72276128"/>
                  </a:ext>
                </a:extLst>
              </a:tr>
            </a:tbl>
          </a:graphicData>
        </a:graphic>
      </p:graphicFrame>
      <p:pic>
        <p:nvPicPr>
          <p:cNvPr id="75790" name="Picture 75789">
            <a:extLst>
              <a:ext uri="{FF2B5EF4-FFF2-40B4-BE49-F238E27FC236}">
                <a16:creationId xmlns:a16="http://schemas.microsoft.com/office/drawing/2014/main" id="{0807502A-46A4-CD3E-DF3C-C95A985626E4}"/>
              </a:ext>
            </a:extLst>
          </p:cNvPr>
          <p:cNvPicPr>
            <a:picLocks noChangeAspect="1"/>
          </p:cNvPicPr>
          <p:nvPr/>
        </p:nvPicPr>
        <p:blipFill>
          <a:blip r:embed="rId4"/>
          <a:srcRect/>
          <a:stretch/>
        </p:blipFill>
        <p:spPr>
          <a:xfrm>
            <a:off x="6834734" y="1633099"/>
            <a:ext cx="4864100" cy="3255302"/>
          </a:xfrm>
          <a:prstGeom prst="rect">
            <a:avLst/>
          </a:prstGeom>
          <a:solidFill>
            <a:schemeClr val="bg1"/>
          </a:solidFill>
        </p:spPr>
      </p:pic>
      <p:sp>
        <p:nvSpPr>
          <p:cNvPr id="75791" name="TextBox 75790">
            <a:extLst>
              <a:ext uri="{FF2B5EF4-FFF2-40B4-BE49-F238E27FC236}">
                <a16:creationId xmlns:a16="http://schemas.microsoft.com/office/drawing/2014/main" id="{DEBE1C97-FB83-EAF9-B217-190015F7CD41}"/>
              </a:ext>
            </a:extLst>
          </p:cNvPr>
          <p:cNvSpPr txBox="1"/>
          <p:nvPr/>
        </p:nvSpPr>
        <p:spPr>
          <a:xfrm rot="16200000">
            <a:off x="4837393" y="3162809"/>
            <a:ext cx="312366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(probability)</a:t>
            </a:r>
          </a:p>
        </p:txBody>
      </p:sp>
      <p:sp>
        <p:nvSpPr>
          <p:cNvPr id="75792" name="TextBox 75791">
            <a:extLst>
              <a:ext uri="{FF2B5EF4-FFF2-40B4-BE49-F238E27FC236}">
                <a16:creationId xmlns:a16="http://schemas.microsoft.com/office/drawing/2014/main" id="{CFD5CAA8-1A71-1AF5-550E-542422BE5E68}"/>
              </a:ext>
            </a:extLst>
          </p:cNvPr>
          <p:cNvSpPr txBox="1"/>
          <p:nvPr/>
        </p:nvSpPr>
        <p:spPr>
          <a:xfrm>
            <a:off x="6043946" y="5147900"/>
            <a:ext cx="692497" cy="369332"/>
          </a:xfrm>
          <a:prstGeom prst="rect">
            <a:avLst/>
          </a:prstGeom>
          <a:noFill/>
        </p:spPr>
        <p:txBody>
          <a:bodyPr wrap="none" lIns="0" tIns="0" rIns="0" bIns="0" rtlCol="0">
            <a:spAutoFit/>
          </a:bodyPr>
          <a:lstStyle/>
          <a:p>
            <a:pPr algn="r"/>
            <a:r>
              <a:rPr lang="en-GB" sz="800" b="1" dirty="0">
                <a:solidFill>
                  <a:srgbClr val="211D1E"/>
                </a:solidFill>
                <a:effectLst/>
                <a:latin typeface="Arial" panose="020B0604020202020204" pitchFamily="34" charset="0"/>
                <a:cs typeface="Arial" panose="020B0604020202020204" pitchFamily="34" charset="0"/>
              </a:rPr>
              <a:t>No. at risk</a:t>
            </a:r>
          </a:p>
          <a:p>
            <a:pPr algn="r"/>
            <a:r>
              <a:rPr lang="en-GB" sz="800" b="1" dirty="0">
                <a:solidFill>
                  <a:schemeClr val="accent1"/>
                </a:solidFill>
                <a:latin typeface="Arial" panose="020B0604020202020204" pitchFamily="34" charset="0"/>
                <a:cs typeface="Arial" panose="020B0604020202020204" pitchFamily="34" charset="0"/>
              </a:rPr>
              <a:t>Oxaliplatin</a:t>
            </a:r>
          </a:p>
          <a:p>
            <a:pPr algn="r"/>
            <a:r>
              <a:rPr lang="en-GB" sz="800" b="1" dirty="0">
                <a:solidFill>
                  <a:schemeClr val="tx2"/>
                </a:solidFill>
                <a:latin typeface="Arial" panose="020B0604020202020204" pitchFamily="34" charset="0"/>
                <a:cs typeface="Arial" panose="020B0604020202020204" pitchFamily="34" charset="0"/>
              </a:rPr>
              <a:t>No Oxaliplatin</a:t>
            </a:r>
          </a:p>
        </p:txBody>
      </p:sp>
      <p:sp>
        <p:nvSpPr>
          <p:cNvPr id="75793" name="TextBox 75792">
            <a:extLst>
              <a:ext uri="{FF2B5EF4-FFF2-40B4-BE49-F238E27FC236}">
                <a16:creationId xmlns:a16="http://schemas.microsoft.com/office/drawing/2014/main" id="{FBA63D56-7472-1FAF-3015-3605FCAAC233}"/>
              </a:ext>
            </a:extLst>
          </p:cNvPr>
          <p:cNvSpPr txBox="1"/>
          <p:nvPr/>
        </p:nvSpPr>
        <p:spPr>
          <a:xfrm>
            <a:off x="7575580" y="5055567"/>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(days)</a:t>
            </a:r>
          </a:p>
        </p:txBody>
      </p:sp>
      <p:sp>
        <p:nvSpPr>
          <p:cNvPr id="75794" name="TextBox 75793">
            <a:extLst>
              <a:ext uri="{FF2B5EF4-FFF2-40B4-BE49-F238E27FC236}">
                <a16:creationId xmlns:a16="http://schemas.microsoft.com/office/drawing/2014/main" id="{788C2139-AA1F-8CA2-6ABE-E7BB437E5731}"/>
              </a:ext>
            </a:extLst>
          </p:cNvPr>
          <p:cNvSpPr txBox="1"/>
          <p:nvPr/>
        </p:nvSpPr>
        <p:spPr>
          <a:xfrm>
            <a:off x="6854307" y="4916937"/>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5795" name="TextBox 75794">
            <a:extLst>
              <a:ext uri="{FF2B5EF4-FFF2-40B4-BE49-F238E27FC236}">
                <a16:creationId xmlns:a16="http://schemas.microsoft.com/office/drawing/2014/main" id="{A37D4555-6123-496F-E244-D53665B413A1}"/>
              </a:ext>
            </a:extLst>
          </p:cNvPr>
          <p:cNvSpPr txBox="1"/>
          <p:nvPr/>
        </p:nvSpPr>
        <p:spPr>
          <a:xfrm>
            <a:off x="11565227"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588</a:t>
            </a:r>
          </a:p>
        </p:txBody>
      </p:sp>
      <p:sp>
        <p:nvSpPr>
          <p:cNvPr id="75796" name="TextBox 75795">
            <a:extLst>
              <a:ext uri="{FF2B5EF4-FFF2-40B4-BE49-F238E27FC236}">
                <a16:creationId xmlns:a16="http://schemas.microsoft.com/office/drawing/2014/main" id="{A0B50FB2-02F6-1444-10D5-C0F401225BDF}"/>
              </a:ext>
            </a:extLst>
          </p:cNvPr>
          <p:cNvSpPr txBox="1"/>
          <p:nvPr/>
        </p:nvSpPr>
        <p:spPr>
          <a:xfrm>
            <a:off x="6615571" y="47614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75797" name="TextBox 75796">
            <a:extLst>
              <a:ext uri="{FF2B5EF4-FFF2-40B4-BE49-F238E27FC236}">
                <a16:creationId xmlns:a16="http://schemas.microsoft.com/office/drawing/2014/main" id="{F4D24414-68FC-E53C-536E-D223CB551F7C}"/>
              </a:ext>
            </a:extLst>
          </p:cNvPr>
          <p:cNvSpPr txBox="1"/>
          <p:nvPr/>
        </p:nvSpPr>
        <p:spPr>
          <a:xfrm>
            <a:off x="7146808"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75798" name="TextBox 75797">
            <a:extLst>
              <a:ext uri="{FF2B5EF4-FFF2-40B4-BE49-F238E27FC236}">
                <a16:creationId xmlns:a16="http://schemas.microsoft.com/office/drawing/2014/main" id="{CAEA0165-82AF-474F-7FC8-F9D0ACC8A8CB}"/>
              </a:ext>
            </a:extLst>
          </p:cNvPr>
          <p:cNvSpPr txBox="1"/>
          <p:nvPr/>
        </p:nvSpPr>
        <p:spPr>
          <a:xfrm>
            <a:off x="7507053" y="491693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p>
        </p:txBody>
      </p:sp>
      <p:sp>
        <p:nvSpPr>
          <p:cNvPr id="75799" name="TextBox 75798">
            <a:extLst>
              <a:ext uri="{FF2B5EF4-FFF2-40B4-BE49-F238E27FC236}">
                <a16:creationId xmlns:a16="http://schemas.microsoft.com/office/drawing/2014/main" id="{9F5F2C43-C431-5815-1260-0FD446812AEC}"/>
              </a:ext>
            </a:extLst>
          </p:cNvPr>
          <p:cNvSpPr txBox="1"/>
          <p:nvPr/>
        </p:nvSpPr>
        <p:spPr>
          <a:xfrm>
            <a:off x="7805320"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126</a:t>
            </a:r>
          </a:p>
        </p:txBody>
      </p:sp>
      <p:sp>
        <p:nvSpPr>
          <p:cNvPr id="75800" name="TextBox 75799">
            <a:extLst>
              <a:ext uri="{FF2B5EF4-FFF2-40B4-BE49-F238E27FC236}">
                <a16:creationId xmlns:a16="http://schemas.microsoft.com/office/drawing/2014/main" id="{02E27F47-B8DD-E135-42CF-E2E7FC1F3F03}"/>
              </a:ext>
            </a:extLst>
          </p:cNvPr>
          <p:cNvSpPr txBox="1"/>
          <p:nvPr/>
        </p:nvSpPr>
        <p:spPr>
          <a:xfrm>
            <a:off x="8149873"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168</a:t>
            </a:r>
          </a:p>
        </p:txBody>
      </p:sp>
      <p:sp>
        <p:nvSpPr>
          <p:cNvPr id="75801" name="TextBox 75800">
            <a:extLst>
              <a:ext uri="{FF2B5EF4-FFF2-40B4-BE49-F238E27FC236}">
                <a16:creationId xmlns:a16="http://schemas.microsoft.com/office/drawing/2014/main" id="{24233A5D-47A5-03A0-6CB5-22230F7A2207}"/>
              </a:ext>
            </a:extLst>
          </p:cNvPr>
          <p:cNvSpPr txBox="1"/>
          <p:nvPr/>
        </p:nvSpPr>
        <p:spPr>
          <a:xfrm>
            <a:off x="8494699"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210</a:t>
            </a:r>
          </a:p>
        </p:txBody>
      </p:sp>
      <p:sp>
        <p:nvSpPr>
          <p:cNvPr id="75802" name="TextBox 75801">
            <a:extLst>
              <a:ext uri="{FF2B5EF4-FFF2-40B4-BE49-F238E27FC236}">
                <a16:creationId xmlns:a16="http://schemas.microsoft.com/office/drawing/2014/main" id="{7DC30894-0436-A173-A2CA-A92AA1144EA2}"/>
              </a:ext>
            </a:extLst>
          </p:cNvPr>
          <p:cNvSpPr txBox="1"/>
          <p:nvPr/>
        </p:nvSpPr>
        <p:spPr>
          <a:xfrm>
            <a:off x="8842626"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252</a:t>
            </a:r>
          </a:p>
        </p:txBody>
      </p:sp>
      <p:sp>
        <p:nvSpPr>
          <p:cNvPr id="75803" name="TextBox 75802">
            <a:extLst>
              <a:ext uri="{FF2B5EF4-FFF2-40B4-BE49-F238E27FC236}">
                <a16:creationId xmlns:a16="http://schemas.microsoft.com/office/drawing/2014/main" id="{334B4F48-AF43-AC13-8074-BF0133523B4A}"/>
              </a:ext>
            </a:extLst>
          </p:cNvPr>
          <p:cNvSpPr txBox="1"/>
          <p:nvPr/>
        </p:nvSpPr>
        <p:spPr>
          <a:xfrm>
            <a:off x="9170394"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294</a:t>
            </a:r>
          </a:p>
        </p:txBody>
      </p:sp>
      <p:sp>
        <p:nvSpPr>
          <p:cNvPr id="75804" name="TextBox 75803">
            <a:extLst>
              <a:ext uri="{FF2B5EF4-FFF2-40B4-BE49-F238E27FC236}">
                <a16:creationId xmlns:a16="http://schemas.microsoft.com/office/drawing/2014/main" id="{519B3A99-393C-9014-54A0-8BC17C640340}"/>
              </a:ext>
            </a:extLst>
          </p:cNvPr>
          <p:cNvSpPr txBox="1"/>
          <p:nvPr/>
        </p:nvSpPr>
        <p:spPr>
          <a:xfrm>
            <a:off x="9508143"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336</a:t>
            </a:r>
          </a:p>
        </p:txBody>
      </p:sp>
      <p:sp>
        <p:nvSpPr>
          <p:cNvPr id="75805" name="TextBox 75804">
            <a:extLst>
              <a:ext uri="{FF2B5EF4-FFF2-40B4-BE49-F238E27FC236}">
                <a16:creationId xmlns:a16="http://schemas.microsoft.com/office/drawing/2014/main" id="{059C0BF0-DC2B-8F04-ABB1-4220D590AF0C}"/>
              </a:ext>
            </a:extLst>
          </p:cNvPr>
          <p:cNvSpPr txBox="1"/>
          <p:nvPr/>
        </p:nvSpPr>
        <p:spPr>
          <a:xfrm>
            <a:off x="9845892"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378</a:t>
            </a:r>
          </a:p>
        </p:txBody>
      </p:sp>
      <p:sp>
        <p:nvSpPr>
          <p:cNvPr id="75806" name="TextBox 75805">
            <a:extLst>
              <a:ext uri="{FF2B5EF4-FFF2-40B4-BE49-F238E27FC236}">
                <a16:creationId xmlns:a16="http://schemas.microsoft.com/office/drawing/2014/main" id="{85589CB2-9FEA-8EEB-83F7-2C3B916D7244}"/>
              </a:ext>
            </a:extLst>
          </p:cNvPr>
          <p:cNvSpPr txBox="1"/>
          <p:nvPr/>
        </p:nvSpPr>
        <p:spPr>
          <a:xfrm>
            <a:off x="10538161"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462</a:t>
            </a:r>
          </a:p>
        </p:txBody>
      </p:sp>
      <p:sp>
        <p:nvSpPr>
          <p:cNvPr id="75807" name="TextBox 75806">
            <a:extLst>
              <a:ext uri="{FF2B5EF4-FFF2-40B4-BE49-F238E27FC236}">
                <a16:creationId xmlns:a16="http://schemas.microsoft.com/office/drawing/2014/main" id="{36908A8A-D94F-150E-2495-08C40DC4C7E8}"/>
              </a:ext>
            </a:extLst>
          </p:cNvPr>
          <p:cNvSpPr txBox="1"/>
          <p:nvPr/>
        </p:nvSpPr>
        <p:spPr>
          <a:xfrm>
            <a:off x="10190260"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420</a:t>
            </a:r>
          </a:p>
        </p:txBody>
      </p:sp>
      <p:sp>
        <p:nvSpPr>
          <p:cNvPr id="75808" name="TextBox 75807">
            <a:extLst>
              <a:ext uri="{FF2B5EF4-FFF2-40B4-BE49-F238E27FC236}">
                <a16:creationId xmlns:a16="http://schemas.microsoft.com/office/drawing/2014/main" id="{013E45A2-2ECD-248C-11B9-6FEB8C40E548}"/>
              </a:ext>
            </a:extLst>
          </p:cNvPr>
          <p:cNvSpPr txBox="1"/>
          <p:nvPr/>
        </p:nvSpPr>
        <p:spPr>
          <a:xfrm>
            <a:off x="6831970"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54</a:t>
            </a:r>
          </a:p>
          <a:p>
            <a:pPr algn="ctr"/>
            <a:r>
              <a:rPr lang="en-GB" sz="800" dirty="0">
                <a:latin typeface="Arial" panose="020B0604020202020204" pitchFamily="34" charset="0"/>
                <a:ea typeface="Aileron" charset="0"/>
                <a:cs typeface="Arial" panose="020B0604020202020204" pitchFamily="34" charset="0"/>
              </a:rPr>
              <a:t>54</a:t>
            </a:r>
          </a:p>
        </p:txBody>
      </p:sp>
      <p:sp>
        <p:nvSpPr>
          <p:cNvPr id="75809" name="TextBox 75808">
            <a:extLst>
              <a:ext uri="{FF2B5EF4-FFF2-40B4-BE49-F238E27FC236}">
                <a16:creationId xmlns:a16="http://schemas.microsoft.com/office/drawing/2014/main" id="{62CC61DA-165B-737A-0644-8F6BEDBCB56A}"/>
              </a:ext>
            </a:extLst>
          </p:cNvPr>
          <p:cNvSpPr txBox="1"/>
          <p:nvPr/>
        </p:nvSpPr>
        <p:spPr>
          <a:xfrm>
            <a:off x="11632122"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1</a:t>
            </a:r>
          </a:p>
        </p:txBody>
      </p:sp>
      <p:sp>
        <p:nvSpPr>
          <p:cNvPr id="75810" name="TextBox 75809">
            <a:extLst>
              <a:ext uri="{FF2B5EF4-FFF2-40B4-BE49-F238E27FC236}">
                <a16:creationId xmlns:a16="http://schemas.microsoft.com/office/drawing/2014/main" id="{8D8C9693-759B-5E6F-F666-5B1185492E44}"/>
              </a:ext>
            </a:extLst>
          </p:cNvPr>
          <p:cNvSpPr txBox="1"/>
          <p:nvPr/>
        </p:nvSpPr>
        <p:spPr>
          <a:xfrm>
            <a:off x="7155820"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49</a:t>
            </a:r>
          </a:p>
          <a:p>
            <a:pPr algn="ctr"/>
            <a:r>
              <a:rPr lang="en-GB" sz="800" dirty="0">
                <a:latin typeface="Arial" panose="020B0604020202020204" pitchFamily="34" charset="0"/>
                <a:ea typeface="Aileron" charset="0"/>
                <a:cs typeface="Arial" panose="020B0604020202020204" pitchFamily="34" charset="0"/>
              </a:rPr>
              <a:t>52</a:t>
            </a:r>
          </a:p>
        </p:txBody>
      </p:sp>
      <p:sp>
        <p:nvSpPr>
          <p:cNvPr id="75811" name="TextBox 75810">
            <a:extLst>
              <a:ext uri="{FF2B5EF4-FFF2-40B4-BE49-F238E27FC236}">
                <a16:creationId xmlns:a16="http://schemas.microsoft.com/office/drawing/2014/main" id="{98525D64-4508-B866-9422-52B95FB8BE45}"/>
              </a:ext>
            </a:extLst>
          </p:cNvPr>
          <p:cNvSpPr txBox="1"/>
          <p:nvPr/>
        </p:nvSpPr>
        <p:spPr>
          <a:xfrm>
            <a:off x="7545347"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39</a:t>
            </a:r>
          </a:p>
          <a:p>
            <a:pPr algn="ctr"/>
            <a:r>
              <a:rPr lang="en-GB" sz="800" dirty="0">
                <a:latin typeface="Arial" panose="020B0604020202020204" pitchFamily="34" charset="0"/>
                <a:ea typeface="Aileron" charset="0"/>
                <a:cs typeface="Arial" panose="020B0604020202020204" pitchFamily="34" charset="0"/>
              </a:rPr>
              <a:t>45</a:t>
            </a:r>
          </a:p>
        </p:txBody>
      </p:sp>
      <p:sp>
        <p:nvSpPr>
          <p:cNvPr id="75812" name="TextBox 75811">
            <a:extLst>
              <a:ext uri="{FF2B5EF4-FFF2-40B4-BE49-F238E27FC236}">
                <a16:creationId xmlns:a16="http://schemas.microsoft.com/office/drawing/2014/main" id="{0340277B-AAFD-5388-C775-BDA56C5EAB90}"/>
              </a:ext>
            </a:extLst>
          </p:cNvPr>
          <p:cNvSpPr txBox="1"/>
          <p:nvPr/>
        </p:nvSpPr>
        <p:spPr>
          <a:xfrm>
            <a:off x="7853410"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31</a:t>
            </a:r>
          </a:p>
          <a:p>
            <a:pPr algn="ctr"/>
            <a:r>
              <a:rPr lang="en-GB" sz="800" dirty="0">
                <a:latin typeface="Arial" panose="020B0604020202020204" pitchFamily="34" charset="0"/>
                <a:ea typeface="Aileron" charset="0"/>
                <a:cs typeface="Arial" panose="020B0604020202020204" pitchFamily="34" charset="0"/>
              </a:rPr>
              <a:t>40</a:t>
            </a:r>
          </a:p>
        </p:txBody>
      </p:sp>
      <p:sp>
        <p:nvSpPr>
          <p:cNvPr id="75813" name="TextBox 75812">
            <a:extLst>
              <a:ext uri="{FF2B5EF4-FFF2-40B4-BE49-F238E27FC236}">
                <a16:creationId xmlns:a16="http://schemas.microsoft.com/office/drawing/2014/main" id="{1E6EEFE6-77FE-4039-96B9-A22EA1783BD7}"/>
              </a:ext>
            </a:extLst>
          </p:cNvPr>
          <p:cNvSpPr txBox="1"/>
          <p:nvPr/>
        </p:nvSpPr>
        <p:spPr>
          <a:xfrm>
            <a:off x="822037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a:p>
            <a:pPr algn="ctr"/>
            <a:r>
              <a:rPr lang="en-GB" sz="800" dirty="0">
                <a:latin typeface="Arial" panose="020B0604020202020204" pitchFamily="34" charset="0"/>
                <a:ea typeface="Aileron" charset="0"/>
                <a:cs typeface="Arial" panose="020B0604020202020204" pitchFamily="34" charset="0"/>
              </a:rPr>
              <a:t>32</a:t>
            </a:r>
          </a:p>
        </p:txBody>
      </p:sp>
      <p:sp>
        <p:nvSpPr>
          <p:cNvPr id="75814" name="TextBox 75813">
            <a:extLst>
              <a:ext uri="{FF2B5EF4-FFF2-40B4-BE49-F238E27FC236}">
                <a16:creationId xmlns:a16="http://schemas.microsoft.com/office/drawing/2014/main" id="{D31A7994-FE07-55D4-7D11-8AA9A0DD1367}"/>
              </a:ext>
            </a:extLst>
          </p:cNvPr>
          <p:cNvSpPr txBox="1"/>
          <p:nvPr/>
        </p:nvSpPr>
        <p:spPr>
          <a:xfrm>
            <a:off x="8541686"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a:p>
            <a:pPr algn="ctr"/>
            <a:r>
              <a:rPr lang="en-GB" sz="800" dirty="0">
                <a:latin typeface="Arial" panose="020B0604020202020204" pitchFamily="34" charset="0"/>
                <a:ea typeface="Aileron" charset="0"/>
                <a:cs typeface="Arial" panose="020B0604020202020204" pitchFamily="34" charset="0"/>
              </a:rPr>
              <a:t>24</a:t>
            </a:r>
          </a:p>
        </p:txBody>
      </p:sp>
      <p:sp>
        <p:nvSpPr>
          <p:cNvPr id="75815" name="TextBox 75814">
            <a:extLst>
              <a:ext uri="{FF2B5EF4-FFF2-40B4-BE49-F238E27FC236}">
                <a16:creationId xmlns:a16="http://schemas.microsoft.com/office/drawing/2014/main" id="{8DB27D6D-CDAA-A896-0386-288BC41622D2}"/>
              </a:ext>
            </a:extLst>
          </p:cNvPr>
          <p:cNvSpPr txBox="1"/>
          <p:nvPr/>
        </p:nvSpPr>
        <p:spPr>
          <a:xfrm>
            <a:off x="8931957"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18</a:t>
            </a:r>
          </a:p>
        </p:txBody>
      </p:sp>
      <p:sp>
        <p:nvSpPr>
          <p:cNvPr id="75816" name="TextBox 75815">
            <a:extLst>
              <a:ext uri="{FF2B5EF4-FFF2-40B4-BE49-F238E27FC236}">
                <a16:creationId xmlns:a16="http://schemas.microsoft.com/office/drawing/2014/main" id="{54AECD1A-519F-AE28-BA84-4E6B420145BA}"/>
              </a:ext>
            </a:extLst>
          </p:cNvPr>
          <p:cNvSpPr txBox="1"/>
          <p:nvPr/>
        </p:nvSpPr>
        <p:spPr>
          <a:xfrm>
            <a:off x="925263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a:p>
            <a:pPr algn="ctr"/>
            <a:r>
              <a:rPr lang="en-GB" sz="800" dirty="0">
                <a:latin typeface="Arial" panose="020B0604020202020204" pitchFamily="34" charset="0"/>
                <a:ea typeface="Aileron" charset="0"/>
                <a:cs typeface="Arial" panose="020B0604020202020204" pitchFamily="34" charset="0"/>
              </a:rPr>
              <a:t>16</a:t>
            </a:r>
          </a:p>
        </p:txBody>
      </p:sp>
      <p:sp>
        <p:nvSpPr>
          <p:cNvPr id="75817" name="TextBox 75816">
            <a:extLst>
              <a:ext uri="{FF2B5EF4-FFF2-40B4-BE49-F238E27FC236}">
                <a16:creationId xmlns:a16="http://schemas.microsoft.com/office/drawing/2014/main" id="{E40E42F6-DEA9-C69B-EA0B-B2F5C04833DC}"/>
              </a:ext>
            </a:extLst>
          </p:cNvPr>
          <p:cNvSpPr txBox="1"/>
          <p:nvPr/>
        </p:nvSpPr>
        <p:spPr>
          <a:xfrm>
            <a:off x="957648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13</a:t>
            </a:r>
          </a:p>
        </p:txBody>
      </p:sp>
      <p:sp>
        <p:nvSpPr>
          <p:cNvPr id="75818" name="TextBox 75817">
            <a:extLst>
              <a:ext uri="{FF2B5EF4-FFF2-40B4-BE49-F238E27FC236}">
                <a16:creationId xmlns:a16="http://schemas.microsoft.com/office/drawing/2014/main" id="{6924E18E-E425-E422-C33B-EB2BBB6766E4}"/>
              </a:ext>
            </a:extLst>
          </p:cNvPr>
          <p:cNvSpPr txBox="1"/>
          <p:nvPr/>
        </p:nvSpPr>
        <p:spPr>
          <a:xfrm>
            <a:off x="9893982" y="52710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11</a:t>
            </a:r>
          </a:p>
        </p:txBody>
      </p:sp>
      <p:sp>
        <p:nvSpPr>
          <p:cNvPr id="75819" name="TextBox 75818">
            <a:extLst>
              <a:ext uri="{FF2B5EF4-FFF2-40B4-BE49-F238E27FC236}">
                <a16:creationId xmlns:a16="http://schemas.microsoft.com/office/drawing/2014/main" id="{C085EF3C-0CAD-665D-D163-EDD8779EA811}"/>
              </a:ext>
            </a:extLst>
          </p:cNvPr>
          <p:cNvSpPr txBox="1"/>
          <p:nvPr/>
        </p:nvSpPr>
        <p:spPr>
          <a:xfrm>
            <a:off x="10615105"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4</a:t>
            </a:r>
          </a:p>
        </p:txBody>
      </p:sp>
      <p:sp>
        <p:nvSpPr>
          <p:cNvPr id="75820" name="TextBox 75819">
            <a:extLst>
              <a:ext uri="{FF2B5EF4-FFF2-40B4-BE49-F238E27FC236}">
                <a16:creationId xmlns:a16="http://schemas.microsoft.com/office/drawing/2014/main" id="{287412C9-BC8A-A509-05E3-18414E39A800}"/>
              </a:ext>
            </a:extLst>
          </p:cNvPr>
          <p:cNvSpPr txBox="1"/>
          <p:nvPr/>
        </p:nvSpPr>
        <p:spPr>
          <a:xfrm>
            <a:off x="10267204"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a:p>
            <a:pPr algn="ctr"/>
            <a:r>
              <a:rPr lang="en-GB" sz="800" dirty="0">
                <a:latin typeface="Arial" panose="020B0604020202020204" pitchFamily="34" charset="0"/>
                <a:ea typeface="Aileron" charset="0"/>
                <a:cs typeface="Arial" panose="020B0604020202020204" pitchFamily="34" charset="0"/>
              </a:rPr>
              <a:t>5</a:t>
            </a:r>
          </a:p>
        </p:txBody>
      </p:sp>
      <p:sp>
        <p:nvSpPr>
          <p:cNvPr id="75821" name="TextBox 75820">
            <a:extLst>
              <a:ext uri="{FF2B5EF4-FFF2-40B4-BE49-F238E27FC236}">
                <a16:creationId xmlns:a16="http://schemas.microsoft.com/office/drawing/2014/main" id="{8A717DE2-7A5D-A33A-420B-CC37E0EF7062}"/>
              </a:ext>
            </a:extLst>
          </p:cNvPr>
          <p:cNvSpPr txBox="1"/>
          <p:nvPr/>
        </p:nvSpPr>
        <p:spPr>
          <a:xfrm>
            <a:off x="10875417"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504</a:t>
            </a:r>
          </a:p>
        </p:txBody>
      </p:sp>
      <p:sp>
        <p:nvSpPr>
          <p:cNvPr id="75822" name="TextBox 75821">
            <a:extLst>
              <a:ext uri="{FF2B5EF4-FFF2-40B4-BE49-F238E27FC236}">
                <a16:creationId xmlns:a16="http://schemas.microsoft.com/office/drawing/2014/main" id="{11C7C971-E2D6-825F-88CC-1F07E0797203}"/>
              </a:ext>
            </a:extLst>
          </p:cNvPr>
          <p:cNvSpPr txBox="1"/>
          <p:nvPr/>
        </p:nvSpPr>
        <p:spPr>
          <a:xfrm>
            <a:off x="11228344" y="491693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546</a:t>
            </a:r>
          </a:p>
        </p:txBody>
      </p:sp>
      <p:sp>
        <p:nvSpPr>
          <p:cNvPr id="75823" name="TextBox 75822">
            <a:extLst>
              <a:ext uri="{FF2B5EF4-FFF2-40B4-BE49-F238E27FC236}">
                <a16:creationId xmlns:a16="http://schemas.microsoft.com/office/drawing/2014/main" id="{49C41B18-902F-366D-6FF5-B7855628D48D}"/>
              </a:ext>
            </a:extLst>
          </p:cNvPr>
          <p:cNvSpPr txBox="1"/>
          <p:nvPr/>
        </p:nvSpPr>
        <p:spPr>
          <a:xfrm>
            <a:off x="11307269"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2</a:t>
            </a:r>
          </a:p>
        </p:txBody>
      </p:sp>
      <p:sp>
        <p:nvSpPr>
          <p:cNvPr id="75824" name="TextBox 75823">
            <a:extLst>
              <a:ext uri="{FF2B5EF4-FFF2-40B4-BE49-F238E27FC236}">
                <a16:creationId xmlns:a16="http://schemas.microsoft.com/office/drawing/2014/main" id="{8865CFB8-911C-D594-5A8C-85D6388B719F}"/>
              </a:ext>
            </a:extLst>
          </p:cNvPr>
          <p:cNvSpPr txBox="1"/>
          <p:nvPr/>
        </p:nvSpPr>
        <p:spPr>
          <a:xfrm>
            <a:off x="10958353" y="52710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a:p>
            <a:pPr algn="ctr"/>
            <a:r>
              <a:rPr lang="en-GB" sz="800" dirty="0">
                <a:latin typeface="Arial" panose="020B0604020202020204" pitchFamily="34" charset="0"/>
                <a:ea typeface="Aileron" charset="0"/>
                <a:cs typeface="Arial" panose="020B0604020202020204" pitchFamily="34" charset="0"/>
              </a:rPr>
              <a:t>3</a:t>
            </a:r>
          </a:p>
        </p:txBody>
      </p:sp>
      <p:sp>
        <p:nvSpPr>
          <p:cNvPr id="75825" name="TextBox 75824">
            <a:extLst>
              <a:ext uri="{FF2B5EF4-FFF2-40B4-BE49-F238E27FC236}">
                <a16:creationId xmlns:a16="http://schemas.microsoft.com/office/drawing/2014/main" id="{1B15E954-7D24-9A0A-455D-3218B825459E}"/>
              </a:ext>
            </a:extLst>
          </p:cNvPr>
          <p:cNvSpPr txBox="1"/>
          <p:nvPr/>
        </p:nvSpPr>
        <p:spPr>
          <a:xfrm>
            <a:off x="6615571" y="4450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75826" name="TextBox 75825">
            <a:extLst>
              <a:ext uri="{FF2B5EF4-FFF2-40B4-BE49-F238E27FC236}">
                <a16:creationId xmlns:a16="http://schemas.microsoft.com/office/drawing/2014/main" id="{F1D95011-CBDE-0F99-B1E8-48DE1D31B935}"/>
              </a:ext>
            </a:extLst>
          </p:cNvPr>
          <p:cNvSpPr txBox="1"/>
          <p:nvPr/>
        </p:nvSpPr>
        <p:spPr>
          <a:xfrm>
            <a:off x="6615571" y="41232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5827" name="TextBox 75826">
            <a:extLst>
              <a:ext uri="{FF2B5EF4-FFF2-40B4-BE49-F238E27FC236}">
                <a16:creationId xmlns:a16="http://schemas.microsoft.com/office/drawing/2014/main" id="{A9224AB7-58A9-195A-E7C8-C075A039DDDE}"/>
              </a:ext>
            </a:extLst>
          </p:cNvPr>
          <p:cNvSpPr txBox="1"/>
          <p:nvPr/>
        </p:nvSpPr>
        <p:spPr>
          <a:xfrm>
            <a:off x="6615571" y="38089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75828" name="TextBox 75827">
            <a:extLst>
              <a:ext uri="{FF2B5EF4-FFF2-40B4-BE49-F238E27FC236}">
                <a16:creationId xmlns:a16="http://schemas.microsoft.com/office/drawing/2014/main" id="{497EC4CD-C599-3A72-8834-2C997325E262}"/>
              </a:ext>
            </a:extLst>
          </p:cNvPr>
          <p:cNvSpPr txBox="1"/>
          <p:nvPr/>
        </p:nvSpPr>
        <p:spPr>
          <a:xfrm>
            <a:off x="6615571" y="34946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5829" name="TextBox 75828">
            <a:extLst>
              <a:ext uri="{FF2B5EF4-FFF2-40B4-BE49-F238E27FC236}">
                <a16:creationId xmlns:a16="http://schemas.microsoft.com/office/drawing/2014/main" id="{CE4910C1-D550-7E20-FA52-D58D6A4F103B}"/>
              </a:ext>
            </a:extLst>
          </p:cNvPr>
          <p:cNvSpPr txBox="1"/>
          <p:nvPr/>
        </p:nvSpPr>
        <p:spPr>
          <a:xfrm>
            <a:off x="6615571" y="317079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75830" name="TextBox 75829">
            <a:extLst>
              <a:ext uri="{FF2B5EF4-FFF2-40B4-BE49-F238E27FC236}">
                <a16:creationId xmlns:a16="http://schemas.microsoft.com/office/drawing/2014/main" id="{88C91612-50BC-F554-75E4-539BAFFF30F3}"/>
              </a:ext>
            </a:extLst>
          </p:cNvPr>
          <p:cNvSpPr txBox="1"/>
          <p:nvPr/>
        </p:nvSpPr>
        <p:spPr>
          <a:xfrm>
            <a:off x="6615571" y="2862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5831" name="TextBox 75830">
            <a:extLst>
              <a:ext uri="{FF2B5EF4-FFF2-40B4-BE49-F238E27FC236}">
                <a16:creationId xmlns:a16="http://schemas.microsoft.com/office/drawing/2014/main" id="{98E27C5F-10D0-1C93-1DC9-C2816484D8C4}"/>
              </a:ext>
            </a:extLst>
          </p:cNvPr>
          <p:cNvSpPr txBox="1"/>
          <p:nvPr/>
        </p:nvSpPr>
        <p:spPr>
          <a:xfrm>
            <a:off x="6615571" y="25453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75832" name="TextBox 75831">
            <a:extLst>
              <a:ext uri="{FF2B5EF4-FFF2-40B4-BE49-F238E27FC236}">
                <a16:creationId xmlns:a16="http://schemas.microsoft.com/office/drawing/2014/main" id="{3DBD75FA-6B06-4647-DA96-DD02B9E75A23}"/>
              </a:ext>
            </a:extLst>
          </p:cNvPr>
          <p:cNvSpPr txBox="1"/>
          <p:nvPr/>
        </p:nvSpPr>
        <p:spPr>
          <a:xfrm>
            <a:off x="6615571" y="222782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5833" name="TextBox 75832">
            <a:extLst>
              <a:ext uri="{FF2B5EF4-FFF2-40B4-BE49-F238E27FC236}">
                <a16:creationId xmlns:a16="http://schemas.microsoft.com/office/drawing/2014/main" id="{B0751620-B733-9A06-0B49-A9C1CF051CFB}"/>
              </a:ext>
            </a:extLst>
          </p:cNvPr>
          <p:cNvSpPr txBox="1"/>
          <p:nvPr/>
        </p:nvSpPr>
        <p:spPr>
          <a:xfrm>
            <a:off x="6615571" y="19166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graphicFrame>
        <p:nvGraphicFramePr>
          <p:cNvPr id="75834" name="Table 75833">
            <a:extLst>
              <a:ext uri="{FF2B5EF4-FFF2-40B4-BE49-F238E27FC236}">
                <a16:creationId xmlns:a16="http://schemas.microsoft.com/office/drawing/2014/main" id="{C0205021-E418-4011-C4F4-3C8225CCEAC8}"/>
              </a:ext>
            </a:extLst>
          </p:cNvPr>
          <p:cNvGraphicFramePr>
            <a:graphicFrameLocks noGrp="1"/>
          </p:cNvGraphicFramePr>
          <p:nvPr>
            <p:extLst>
              <p:ext uri="{D42A27DB-BD31-4B8C-83A1-F6EECF244321}">
                <p14:modId xmlns:p14="http://schemas.microsoft.com/office/powerpoint/2010/main" val="1441028321"/>
              </p:ext>
            </p:extLst>
          </p:nvPr>
        </p:nvGraphicFramePr>
        <p:xfrm>
          <a:off x="8220372" y="1418443"/>
          <a:ext cx="3602475" cy="1156788"/>
        </p:xfrm>
        <a:graphic>
          <a:graphicData uri="http://schemas.openxmlformats.org/drawingml/2006/table">
            <a:tbl>
              <a:tblPr firstRow="1" bandRow="1">
                <a:tableStyleId>{5C22544A-7EE6-4342-B048-85BDC9FD1C3A}</a:tableStyleId>
              </a:tblPr>
              <a:tblGrid>
                <a:gridCol w="1332012">
                  <a:extLst>
                    <a:ext uri="{9D8B030D-6E8A-4147-A177-3AD203B41FA5}">
                      <a16:colId xmlns:a16="http://schemas.microsoft.com/office/drawing/2014/main" val="2870562913"/>
                    </a:ext>
                  </a:extLst>
                </a:gridCol>
                <a:gridCol w="1152128">
                  <a:extLst>
                    <a:ext uri="{9D8B030D-6E8A-4147-A177-3AD203B41FA5}">
                      <a16:colId xmlns:a16="http://schemas.microsoft.com/office/drawing/2014/main" val="3546940678"/>
                    </a:ext>
                  </a:extLst>
                </a:gridCol>
                <a:gridCol w="1118335">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mFOLFOX6</a:t>
                      </a:r>
                      <a:endParaRPr lang="en-US" sz="900" b="0" dirty="0">
                        <a:latin typeface="Arial" panose="020B0604020202020204" pitchFamily="34" charset="0"/>
                        <a:cs typeface="Arial" panose="020B0604020202020204" pitchFamily="34" charset="0"/>
                      </a:endParaRPr>
                    </a:p>
                  </a:txBody>
                  <a:tcPr marL="36000" marR="36000" marT="0" marB="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0" marB="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No. of patients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54</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86912"/>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Event,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41 (75.9%)</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29 (53.7%)</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0461946"/>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Censored,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13 (24.1%)</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25 (46.3%)</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4160238"/>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Median OS (95% CI), d</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900" dirty="0">
                          <a:latin typeface="Arial" panose="020B0604020202020204" pitchFamily="34" charset="0"/>
                          <a:cs typeface="Arial" panose="020B0604020202020204" pitchFamily="34" charset="0"/>
                        </a:rPr>
                        <a:t>183 days (95, 241)</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US" sz="900" dirty="0">
                          <a:latin typeface="Arial" panose="020B0604020202020204" pitchFamily="34" charset="0"/>
                          <a:cs typeface="Arial" panose="020B0604020202020204" pitchFamily="34" charset="0"/>
                        </a:rPr>
                        <a:t>298 days (200, 507)</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930546"/>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Log-rank</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900" dirty="0">
                          <a:latin typeface="Arial" panose="020B0604020202020204" pitchFamily="34" charset="0"/>
                          <a:cs typeface="Arial" panose="020B0604020202020204" pitchFamily="34" charset="0"/>
                        </a:rPr>
                        <a:t>0.0355</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900" dirty="0">
                          <a:latin typeface="Arial" panose="020B0604020202020204" pitchFamily="34" charset="0"/>
                          <a:cs typeface="Arial" panose="020B0604020202020204" pitchFamily="34" charset="0"/>
                        </a:rPr>
                        <a:t>1.6819</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dirty="0"/>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964665"/>
                  </a:ext>
                </a:extLst>
              </a:tr>
              <a:tr h="70969">
                <a:tc>
                  <a:txBody>
                    <a:bodyPr/>
                    <a:lstStyle/>
                    <a:p>
                      <a:pPr>
                        <a:lnSpc>
                          <a:spcPct val="90000"/>
                        </a:lnSpc>
                      </a:pPr>
                      <a:r>
                        <a:rPr lang="en-US" sz="900" b="0" dirty="0">
                          <a:latin typeface="Arial" panose="020B0604020202020204" pitchFamily="34" charset="0"/>
                          <a:cs typeface="Arial" panose="020B0604020202020204" pitchFamily="34" charset="0"/>
                        </a:rPr>
                        <a:t>p-value (hazard ratio)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900" dirty="0">
                          <a:latin typeface="Arial" panose="020B0604020202020204" pitchFamily="34" charset="0"/>
                          <a:cs typeface="Arial" panose="020B0604020202020204" pitchFamily="34" charset="0"/>
                        </a:rPr>
                        <a:t>0.0334</a:t>
                      </a:r>
                    </a:p>
                  </a:txBody>
                  <a:tcPr marL="36000" marR="3600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372276128"/>
                  </a:ext>
                </a:extLst>
              </a:tr>
            </a:tbl>
          </a:graphicData>
        </a:graphic>
      </p:graphicFrame>
      <p:sp>
        <p:nvSpPr>
          <p:cNvPr id="75835" name="TextBox 75834">
            <a:extLst>
              <a:ext uri="{FF2B5EF4-FFF2-40B4-BE49-F238E27FC236}">
                <a16:creationId xmlns:a16="http://schemas.microsoft.com/office/drawing/2014/main" id="{ED6AB9B5-01EC-FA9E-C1B6-ACC2DF4EF2AD}"/>
              </a:ext>
            </a:extLst>
          </p:cNvPr>
          <p:cNvSpPr txBox="1"/>
          <p:nvPr/>
        </p:nvSpPr>
        <p:spPr>
          <a:xfrm>
            <a:off x="6615571" y="160316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0F9E1E3-8358-7A1E-B85D-3BD8AFF6378D}"/>
              </a:ext>
            </a:extLst>
          </p:cNvPr>
          <p:cNvSpPr>
            <a:spLocks noGrp="1"/>
          </p:cNvSpPr>
          <p:nvPr>
            <p:ph type="body" idx="1"/>
          </p:nvPr>
        </p:nvSpPr>
        <p:spPr>
          <a:xfrm>
            <a:off x="609600" y="1214362"/>
            <a:ext cx="10972800" cy="702470"/>
          </a:xfrm>
        </p:spPr>
        <p:txBody>
          <a:bodyPr/>
          <a:lstStyle/>
          <a:p>
            <a:r>
              <a:rPr lang="en-GB" dirty="0"/>
              <a:t>Contradicting results observed with second-line oxaliplatin regimens in the CONKO-003 and PANCREOX trials</a:t>
            </a:r>
          </a:p>
        </p:txBody>
      </p:sp>
      <p:sp>
        <p:nvSpPr>
          <p:cNvPr id="2" name="Title 1">
            <a:extLst>
              <a:ext uri="{FF2B5EF4-FFF2-40B4-BE49-F238E27FC236}">
                <a16:creationId xmlns:a16="http://schemas.microsoft.com/office/drawing/2014/main" id="{54738D34-9048-975C-BD6E-78B12A3CB2CE}"/>
              </a:ext>
            </a:extLst>
          </p:cNvPr>
          <p:cNvSpPr>
            <a:spLocks noGrp="1"/>
          </p:cNvSpPr>
          <p:nvPr>
            <p:ph type="title"/>
          </p:nvPr>
        </p:nvSpPr>
        <p:spPr>
          <a:xfrm>
            <a:off x="619201" y="259200"/>
            <a:ext cx="10963199" cy="864000"/>
          </a:xfrm>
        </p:spPr>
        <p:txBody>
          <a:bodyPr/>
          <a:lstStyle/>
          <a:p>
            <a:r>
              <a:rPr lang="en-GB" dirty="0"/>
              <a:t>Phase 3 experience in 2L with OXALIPLATIN</a:t>
            </a:r>
          </a:p>
        </p:txBody>
      </p:sp>
      <p:sp>
        <p:nvSpPr>
          <p:cNvPr id="9" name="Content Placeholder 8">
            <a:extLst>
              <a:ext uri="{FF2B5EF4-FFF2-40B4-BE49-F238E27FC236}">
                <a16:creationId xmlns:a16="http://schemas.microsoft.com/office/drawing/2014/main" id="{D2F1CC91-A2F0-C901-5F0B-64C19BF1780F}"/>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2L, second-line; </a:t>
            </a:r>
            <a:r>
              <a:rPr lang="en-GB" altLang="en-US" sz="1200" dirty="0">
                <a:solidFill>
                  <a:schemeClr val="tx2"/>
                </a:solidFill>
              </a:rPr>
              <a:t>5-FU</a:t>
            </a:r>
            <a:r>
              <a:rPr lang="en-GB" altLang="en-US" dirty="0">
                <a:solidFill>
                  <a:schemeClr val="tx2"/>
                </a:solidFill>
              </a:rPr>
              <a:t>, </a:t>
            </a:r>
            <a:r>
              <a:rPr lang="en-GB" altLang="en-US" sz="1200" dirty="0">
                <a:solidFill>
                  <a:schemeClr val="tx2"/>
                </a:solidFill>
              </a:rPr>
              <a:t>f</a:t>
            </a:r>
            <a:r>
              <a:rPr lang="en-GB" dirty="0">
                <a:solidFill>
                  <a:schemeClr val="tx2"/>
                </a:solidFill>
              </a:rPr>
              <a:t>luorouracil; HR, hazard ratio; </a:t>
            </a:r>
            <a:r>
              <a:rPr kumimoji="0" lang="en-GB" altLang="en-US" sz="1200" b="0" i="0" u="none" strike="noStrike" cap="none" normalizeH="0" baseline="0" dirty="0">
                <a:ln>
                  <a:noFill/>
                </a:ln>
                <a:solidFill>
                  <a:schemeClr val="tx2"/>
                </a:solidFill>
                <a:effectLst/>
              </a:rPr>
              <a:t>LV, leucovorin calcium (folinic acid); </a:t>
            </a:r>
            <a:r>
              <a:rPr lang="en-GB" dirty="0">
                <a:solidFill>
                  <a:schemeClr val="tx2"/>
                </a:solidFill>
              </a:rPr>
              <a:t>mFOLFOX6, modified </a:t>
            </a:r>
            <a:r>
              <a:rPr lang="en-GB" dirty="0" err="1">
                <a:solidFill>
                  <a:schemeClr val="tx2"/>
                </a:solidFill>
              </a:rPr>
              <a:t>infusional</a:t>
            </a:r>
            <a:r>
              <a:rPr lang="en-GB" dirty="0">
                <a:solidFill>
                  <a:schemeClr val="tx2"/>
                </a:solidFill>
              </a:rPr>
              <a:t> fluorouracil, leucovorin, and oxaliplatin; </a:t>
            </a:r>
            <a:r>
              <a:rPr lang="en-GB" dirty="0" err="1">
                <a:solidFill>
                  <a:schemeClr val="tx2"/>
                </a:solidFill>
              </a:rPr>
              <a:t>mo</a:t>
            </a:r>
            <a:r>
              <a:rPr lang="en-GB" dirty="0">
                <a:solidFill>
                  <a:schemeClr val="tx2"/>
                </a:solidFill>
              </a:rPr>
              <a:t>, months; OS, overall survival; PFS, progression-free survival; </a:t>
            </a:r>
            <a:r>
              <a:rPr lang="en-GB" sz="1200" dirty="0">
                <a:solidFill>
                  <a:schemeClr val="tx2"/>
                </a:solidFill>
              </a:rPr>
              <a:t>OFF, </a:t>
            </a:r>
            <a:r>
              <a:rPr lang="en-GB" altLang="en-US" sz="1200" dirty="0">
                <a:solidFill>
                  <a:schemeClr val="tx2"/>
                </a:solidFill>
              </a:rPr>
              <a:t>folinic acid (leucovorin calcium), fluorouracil and </a:t>
            </a:r>
            <a:r>
              <a:rPr lang="en-GB" sz="1200" dirty="0">
                <a:solidFill>
                  <a:schemeClr val="tx2"/>
                </a:solidFill>
              </a:rPr>
              <a:t>oxaliplatin</a:t>
            </a:r>
            <a:endParaRPr lang="en-GB" altLang="en-US" dirty="0">
              <a:solidFill>
                <a:schemeClr val="tx2"/>
              </a:solidFill>
            </a:endParaRPr>
          </a:p>
          <a:p>
            <a:r>
              <a:rPr lang="en-US" altLang="en-US" dirty="0">
                <a:solidFill>
                  <a:schemeClr val="tx2"/>
                </a:solidFill>
              </a:rPr>
              <a:t>1. </a:t>
            </a:r>
            <a:r>
              <a:rPr lang="en-US" altLang="en-US" dirty="0" err="1">
                <a:solidFill>
                  <a:schemeClr val="tx2"/>
                </a:solidFill>
              </a:rPr>
              <a:t>Oettle</a:t>
            </a:r>
            <a:r>
              <a:rPr lang="en-US" altLang="en-US" dirty="0">
                <a:solidFill>
                  <a:schemeClr val="tx2"/>
                </a:solidFill>
              </a:rPr>
              <a:t> H, et al. J Clin Oncol. 2014;32: </a:t>
            </a:r>
            <a:r>
              <a:rPr lang="en-GB" dirty="0">
                <a:solidFill>
                  <a:schemeClr val="tx2"/>
                </a:solidFill>
                <a:hlinkClick r:id="rId2">
                  <a:extLst>
                    <a:ext uri="{A12FA001-AC4F-418D-AE19-62706E023703}">
                      <ahyp:hlinkClr xmlns:ahyp="http://schemas.microsoft.com/office/drawing/2018/hyperlinkcolor" val="tx"/>
                    </a:ext>
                  </a:extLst>
                </a:hlinkClick>
              </a:rPr>
              <a:t>doi.org/10.1200/JCO.2013.53.6995</a:t>
            </a:r>
            <a:r>
              <a:rPr lang="en-GB" dirty="0">
                <a:solidFill>
                  <a:schemeClr val="tx2"/>
                </a:solidFill>
              </a:rPr>
              <a:t>; 2. </a:t>
            </a:r>
            <a:r>
              <a:rPr lang="en-US" altLang="en-US" dirty="0">
                <a:solidFill>
                  <a:schemeClr val="tx2"/>
                </a:solidFill>
              </a:rPr>
              <a:t>Gill S, et al. J Clin Oncol. 2016;10; 3914-20</a:t>
            </a:r>
          </a:p>
        </p:txBody>
      </p:sp>
      <p:sp>
        <p:nvSpPr>
          <p:cNvPr id="4" name="Slide Number Placeholder 3">
            <a:extLst>
              <a:ext uri="{FF2B5EF4-FFF2-40B4-BE49-F238E27FC236}">
                <a16:creationId xmlns:a16="http://schemas.microsoft.com/office/drawing/2014/main" id="{A5E7B5CF-D397-CBDC-B5B9-BEA782DCCD0D}"/>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43</a:t>
            </a:fld>
            <a:endParaRPr lang="en-US"/>
          </a:p>
        </p:txBody>
      </p:sp>
      <p:graphicFrame>
        <p:nvGraphicFramePr>
          <p:cNvPr id="17" name="Content Placeholder 16">
            <a:extLst>
              <a:ext uri="{FF2B5EF4-FFF2-40B4-BE49-F238E27FC236}">
                <a16:creationId xmlns:a16="http://schemas.microsoft.com/office/drawing/2014/main" id="{34BE3707-BFDF-CBB1-A442-76E4103C4C5E}"/>
              </a:ext>
            </a:extLst>
          </p:cNvPr>
          <p:cNvGraphicFramePr>
            <a:graphicFrameLocks noGrp="1"/>
          </p:cNvGraphicFramePr>
          <p:nvPr>
            <p:ph sz="quarter" idx="14"/>
            <p:extLst>
              <p:ext uri="{D42A27DB-BD31-4B8C-83A1-F6EECF244321}">
                <p14:modId xmlns:p14="http://schemas.microsoft.com/office/powerpoint/2010/main" val="2245950847"/>
              </p:ext>
            </p:extLst>
          </p:nvPr>
        </p:nvGraphicFramePr>
        <p:xfrm>
          <a:off x="1415480" y="2420888"/>
          <a:ext cx="9077275" cy="2433320"/>
        </p:xfrm>
        <a:graphic>
          <a:graphicData uri="http://schemas.openxmlformats.org/drawingml/2006/table">
            <a:tbl>
              <a:tblPr firstRow="1" bandRow="1">
                <a:tableStyleId>{5C22544A-7EE6-4342-B048-85BDC9FD1C3A}</a:tableStyleId>
              </a:tblPr>
              <a:tblGrid>
                <a:gridCol w="1815455">
                  <a:extLst>
                    <a:ext uri="{9D8B030D-6E8A-4147-A177-3AD203B41FA5}">
                      <a16:colId xmlns:a16="http://schemas.microsoft.com/office/drawing/2014/main" val="2727853623"/>
                    </a:ext>
                  </a:extLst>
                </a:gridCol>
                <a:gridCol w="1815455">
                  <a:extLst>
                    <a:ext uri="{9D8B030D-6E8A-4147-A177-3AD203B41FA5}">
                      <a16:colId xmlns:a16="http://schemas.microsoft.com/office/drawing/2014/main" val="2198762490"/>
                    </a:ext>
                  </a:extLst>
                </a:gridCol>
                <a:gridCol w="1815455">
                  <a:extLst>
                    <a:ext uri="{9D8B030D-6E8A-4147-A177-3AD203B41FA5}">
                      <a16:colId xmlns:a16="http://schemas.microsoft.com/office/drawing/2014/main" val="3650838439"/>
                    </a:ext>
                  </a:extLst>
                </a:gridCol>
                <a:gridCol w="1815455">
                  <a:extLst>
                    <a:ext uri="{9D8B030D-6E8A-4147-A177-3AD203B41FA5}">
                      <a16:colId xmlns:a16="http://schemas.microsoft.com/office/drawing/2014/main" val="1739189982"/>
                    </a:ext>
                  </a:extLst>
                </a:gridCol>
                <a:gridCol w="1815455">
                  <a:extLst>
                    <a:ext uri="{9D8B030D-6E8A-4147-A177-3AD203B41FA5}">
                      <a16:colId xmlns:a16="http://schemas.microsoft.com/office/drawing/2014/main" val="1867287081"/>
                    </a:ext>
                  </a:extLst>
                </a:gridCol>
              </a:tblGrid>
              <a:tr h="370840">
                <a:tc>
                  <a:txBody>
                    <a:bodyPr/>
                    <a:lstStyle/>
                    <a:p>
                      <a:endParaRPr lang="en-US" sz="1600">
                        <a:latin typeface="Arial" panose="020B0604020202020204" pitchFamily="34" charset="0"/>
                        <a:cs typeface="Arial" panose="020B0604020202020204" pitchFamily="34" charset="0"/>
                      </a:endParaRPr>
                    </a:p>
                  </a:txBody>
                  <a:tcPr/>
                </a:tc>
                <a:tc gridSpan="2">
                  <a:txBody>
                    <a:bodyPr/>
                    <a:lstStyle/>
                    <a:p>
                      <a:pPr algn="ctr"/>
                      <a:r>
                        <a:rPr lang="en-US" sz="1600" dirty="0">
                          <a:latin typeface="Arial" panose="020B0604020202020204" pitchFamily="34" charset="0"/>
                          <a:cs typeface="Arial" panose="020B0604020202020204" pitchFamily="34" charset="0"/>
                        </a:rPr>
                        <a:t>CONKO-003</a:t>
                      </a:r>
                      <a:r>
                        <a:rPr lang="en-US" sz="1600" baseline="30000" dirty="0">
                          <a:latin typeface="Arial" panose="020B0604020202020204" pitchFamily="34" charset="0"/>
                          <a:cs typeface="Arial" panose="020B0604020202020204" pitchFamily="34" charset="0"/>
                        </a:rPr>
                        <a:t>1</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N=160</a:t>
                      </a:r>
                    </a:p>
                  </a:txBody>
                  <a:tcPr/>
                </a:tc>
                <a:tc hMerge="1">
                  <a:txBody>
                    <a:bodyPr/>
                    <a:lstStyle/>
                    <a:p>
                      <a:endParaRPr lang="en-US" dirty="0">
                        <a:latin typeface="Arial" panose="020B0604020202020204" pitchFamily="34" charset="0"/>
                        <a:cs typeface="Arial" panose="020B0604020202020204" pitchFamily="34" charset="0"/>
                      </a:endParaRPr>
                    </a:p>
                  </a:txBody>
                  <a:tcPr/>
                </a:tc>
                <a:tc gridSpan="2">
                  <a:txBody>
                    <a:bodyPr/>
                    <a:lstStyle/>
                    <a:p>
                      <a:pPr algn="ctr"/>
                      <a:r>
                        <a:rPr lang="en-US" sz="1600" dirty="0">
                          <a:latin typeface="Arial" panose="020B0604020202020204" pitchFamily="34" charset="0"/>
                          <a:cs typeface="Arial" panose="020B0604020202020204" pitchFamily="34" charset="0"/>
                        </a:rPr>
                        <a:t>PANCREOX</a:t>
                      </a:r>
                      <a:r>
                        <a:rPr lang="en-US" sz="1600" baseline="30000" dirty="0">
                          <a:latin typeface="Arial" panose="020B0604020202020204" pitchFamily="34" charset="0"/>
                          <a:cs typeface="Arial" panose="020B0604020202020204" pitchFamily="34" charset="0"/>
                        </a:rPr>
                        <a:t>2</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N=108</a:t>
                      </a: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171485"/>
                  </a:ext>
                </a:extLst>
              </a:tr>
              <a:tr h="370840">
                <a:tc>
                  <a:txBody>
                    <a:bodyPr/>
                    <a:lstStyle/>
                    <a:p>
                      <a:r>
                        <a:rPr lang="en-US" sz="1600" b="1" dirty="0">
                          <a:latin typeface="Arial" panose="020B0604020202020204" pitchFamily="34" charset="0"/>
                          <a:cs typeface="Arial" panose="020B0604020202020204" pitchFamily="34" charset="0"/>
                        </a:rPr>
                        <a:t>Treatment</a:t>
                      </a:r>
                    </a:p>
                  </a:txBody>
                  <a:tcPr/>
                </a:tc>
                <a:tc>
                  <a:txBody>
                    <a:bodyPr/>
                    <a:lstStyle/>
                    <a:p>
                      <a:pPr algn="ctr"/>
                      <a:r>
                        <a:rPr lang="en-US" sz="1600" b="1" dirty="0">
                          <a:latin typeface="Arial" panose="020B0604020202020204" pitchFamily="34" charset="0"/>
                          <a:cs typeface="Arial" panose="020B0604020202020204" pitchFamily="34" charset="0"/>
                        </a:rPr>
                        <a:t>OFF</a:t>
                      </a:r>
                    </a:p>
                  </a:txBody>
                  <a:tcPr/>
                </a:tc>
                <a:tc>
                  <a:txBody>
                    <a:bodyPr/>
                    <a:lstStyle/>
                    <a:p>
                      <a:pPr algn="ctr"/>
                      <a:r>
                        <a:rPr lang="en-US" sz="1600" b="1" dirty="0">
                          <a:latin typeface="Arial" panose="020B0604020202020204" pitchFamily="34" charset="0"/>
                          <a:cs typeface="Arial" panose="020B0604020202020204" pitchFamily="34" charset="0"/>
                        </a:rPr>
                        <a:t>5-FU/LV</a:t>
                      </a:r>
                    </a:p>
                  </a:txBody>
                  <a:tcPr/>
                </a:tc>
                <a:tc>
                  <a:txBody>
                    <a:bodyPr/>
                    <a:lstStyle/>
                    <a:p>
                      <a:pPr algn="ctr"/>
                      <a:r>
                        <a:rPr lang="en-US" sz="1600" b="1" dirty="0">
                          <a:latin typeface="Arial" panose="020B0604020202020204" pitchFamily="34" charset="0"/>
                          <a:cs typeface="Arial" panose="020B0604020202020204" pitchFamily="34" charset="0"/>
                        </a:rPr>
                        <a:t>mFOLFOX6</a:t>
                      </a:r>
                    </a:p>
                  </a:txBody>
                  <a:tcPr/>
                </a:tc>
                <a:tc>
                  <a:txBody>
                    <a:bodyPr/>
                    <a:lstStyle/>
                    <a:p>
                      <a:pPr algn="ctr"/>
                      <a:r>
                        <a:rPr lang="en-US" sz="1600" b="1" dirty="0">
                          <a:latin typeface="Arial" panose="020B0604020202020204" pitchFamily="34" charset="0"/>
                          <a:cs typeface="Arial" panose="020B0604020202020204" pitchFamily="34" charset="0"/>
                        </a:rPr>
                        <a:t>5-FU/LV</a:t>
                      </a:r>
                    </a:p>
                  </a:txBody>
                  <a:tcPr/>
                </a:tc>
                <a:extLst>
                  <a:ext uri="{0D108BD9-81ED-4DB2-BD59-A6C34878D82A}">
                    <a16:rowId xmlns:a16="http://schemas.microsoft.com/office/drawing/2014/main" val="2166172482"/>
                  </a:ext>
                </a:extLst>
              </a:tr>
              <a:tr h="370840">
                <a:tc>
                  <a:txBody>
                    <a:bodyPr/>
                    <a:lstStyle/>
                    <a:p>
                      <a:r>
                        <a:rPr lang="en-US" sz="1600" b="0" dirty="0">
                          <a:latin typeface="Arial" panose="020B0604020202020204" pitchFamily="34" charset="0"/>
                          <a:cs typeface="Arial" panose="020B0604020202020204" pitchFamily="34" charset="0"/>
                        </a:rPr>
                        <a:t>Median OS, </a:t>
                      </a:r>
                      <a:r>
                        <a:rPr lang="en-US" sz="1600" b="0" dirty="0" err="1">
                          <a:latin typeface="Arial" panose="020B0604020202020204" pitchFamily="34" charset="0"/>
                          <a:cs typeface="Arial" panose="020B0604020202020204" pitchFamily="34" charset="0"/>
                        </a:rPr>
                        <a:t>mo</a:t>
                      </a:r>
                      <a:endParaRPr lang="en-US" sz="1600" b="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5.9</a:t>
                      </a:r>
                    </a:p>
                  </a:txBody>
                  <a:tcPr/>
                </a:tc>
                <a:tc>
                  <a:txBody>
                    <a:bodyPr/>
                    <a:lstStyle/>
                    <a:p>
                      <a:pPr algn="ctr"/>
                      <a:r>
                        <a:rPr lang="en-US" sz="1600" dirty="0">
                          <a:latin typeface="Arial" panose="020B0604020202020204" pitchFamily="34" charset="0"/>
                          <a:cs typeface="Arial" panose="020B0604020202020204" pitchFamily="34" charset="0"/>
                        </a:rPr>
                        <a:t>3.3</a:t>
                      </a:r>
                    </a:p>
                  </a:txBody>
                  <a:tcPr/>
                </a:tc>
                <a:tc>
                  <a:txBody>
                    <a:bodyPr/>
                    <a:lstStyle/>
                    <a:p>
                      <a:pPr algn="ctr"/>
                      <a:r>
                        <a:rPr lang="en-US" sz="1600" dirty="0">
                          <a:latin typeface="Arial" panose="020B0604020202020204" pitchFamily="34" charset="0"/>
                          <a:cs typeface="Arial" panose="020B0604020202020204" pitchFamily="34" charset="0"/>
                        </a:rPr>
                        <a:t>6.1</a:t>
                      </a:r>
                    </a:p>
                  </a:txBody>
                  <a:tcPr/>
                </a:tc>
                <a:tc>
                  <a:txBody>
                    <a:bodyPr/>
                    <a:lstStyle/>
                    <a:p>
                      <a:pPr algn="ctr"/>
                      <a:r>
                        <a:rPr lang="en-US" sz="1600" dirty="0">
                          <a:latin typeface="Arial" panose="020B0604020202020204" pitchFamily="34" charset="0"/>
                          <a:cs typeface="Arial" panose="020B0604020202020204" pitchFamily="34" charset="0"/>
                        </a:rPr>
                        <a:t>9.9</a:t>
                      </a:r>
                    </a:p>
                  </a:txBody>
                  <a:tcPr/>
                </a:tc>
                <a:extLst>
                  <a:ext uri="{0D108BD9-81ED-4DB2-BD59-A6C34878D82A}">
                    <a16:rowId xmlns:a16="http://schemas.microsoft.com/office/drawing/2014/main" val="886696897"/>
                  </a:ext>
                </a:extLst>
              </a:tr>
              <a:tr h="370840">
                <a:tc>
                  <a:txBody>
                    <a:bodyPr/>
                    <a:lstStyle/>
                    <a:p>
                      <a:pPr marL="0" indent="177800">
                        <a:tabLst/>
                      </a:pPr>
                      <a:r>
                        <a:rPr lang="en-US" sz="1600" b="0" dirty="0">
                          <a:latin typeface="Arial" panose="020B0604020202020204" pitchFamily="34" charset="0"/>
                          <a:cs typeface="Arial" panose="020B0604020202020204" pitchFamily="34" charset="0"/>
                        </a:rPr>
                        <a:t>HR</a:t>
                      </a:r>
                    </a:p>
                  </a:txBody>
                  <a:tcPr/>
                </a:tc>
                <a:tc gridSpan="2">
                  <a:txBody>
                    <a:bodyPr/>
                    <a:lstStyle/>
                    <a:p>
                      <a:pPr algn="ctr"/>
                      <a:r>
                        <a:rPr lang="en-US" sz="1600" dirty="0">
                          <a:latin typeface="Arial" panose="020B0604020202020204" pitchFamily="34" charset="0"/>
                          <a:cs typeface="Arial" panose="020B0604020202020204" pitchFamily="34" charset="0"/>
                        </a:rPr>
                        <a:t>0.66, P=0.01</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1.78, P=0.02</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0413301"/>
                  </a:ext>
                </a:extLst>
              </a:tr>
              <a:tr h="370840">
                <a:tc>
                  <a:txBody>
                    <a:bodyPr/>
                    <a:lstStyle/>
                    <a:p>
                      <a:pPr marL="0" indent="11113">
                        <a:tabLst/>
                      </a:pPr>
                      <a:r>
                        <a:rPr lang="en-US" sz="1600" b="0" dirty="0">
                          <a:latin typeface="Arial" panose="020B0604020202020204" pitchFamily="34" charset="0"/>
                          <a:cs typeface="Arial" panose="020B0604020202020204" pitchFamily="34" charset="0"/>
                        </a:rPr>
                        <a:t>Median PFS, </a:t>
                      </a:r>
                      <a:r>
                        <a:rPr lang="en-US" sz="1600" b="0" dirty="0" err="1">
                          <a:latin typeface="Arial" panose="020B0604020202020204" pitchFamily="34" charset="0"/>
                          <a:cs typeface="Arial" panose="020B0604020202020204" pitchFamily="34" charset="0"/>
                        </a:rPr>
                        <a:t>mo</a:t>
                      </a:r>
                      <a:endParaRPr lang="en-US" sz="1600" b="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2.9</a:t>
                      </a:r>
                    </a:p>
                  </a:txBody>
                  <a:tcPr/>
                </a:tc>
                <a:tc>
                  <a:txBody>
                    <a:bodyPr/>
                    <a:lstStyle/>
                    <a:p>
                      <a:pPr algn="ctr"/>
                      <a:r>
                        <a:rPr lang="en-US" sz="1600" dirty="0">
                          <a:latin typeface="Arial" panose="020B0604020202020204" pitchFamily="34" charset="0"/>
                          <a:cs typeface="Arial" panose="020B0604020202020204" pitchFamily="34" charset="0"/>
                        </a:rPr>
                        <a:t>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3.0</a:t>
                      </a:r>
                    </a:p>
                  </a:txBody>
                  <a:tcPr/>
                </a:tc>
                <a:tc>
                  <a:txBody>
                    <a:bodyPr/>
                    <a:lstStyle/>
                    <a:p>
                      <a:pPr algn="ctr"/>
                      <a:r>
                        <a:rPr lang="en-US" sz="16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1224384193"/>
                  </a:ext>
                </a:extLst>
              </a:tr>
              <a:tr h="370840">
                <a:tc>
                  <a:txBody>
                    <a:bodyPr/>
                    <a:lstStyle/>
                    <a:p>
                      <a:pPr marL="0" indent="177800">
                        <a:tabLst/>
                      </a:pPr>
                      <a:r>
                        <a:rPr lang="en-US" sz="1600" dirty="0">
                          <a:latin typeface="Arial" panose="020B0604020202020204" pitchFamily="34" charset="0"/>
                          <a:cs typeface="Arial" panose="020B0604020202020204" pitchFamily="34" charset="0"/>
                        </a:rPr>
                        <a:t>HR</a:t>
                      </a: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0.68, P=0.02</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0.98, P=0.91</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5554928"/>
                  </a:ext>
                </a:extLst>
              </a:tr>
            </a:tbl>
          </a:graphicData>
        </a:graphic>
      </p:graphicFrame>
      <p:sp>
        <p:nvSpPr>
          <p:cNvPr id="3" name="TextBox 2">
            <a:extLst>
              <a:ext uri="{FF2B5EF4-FFF2-40B4-BE49-F238E27FC236}">
                <a16:creationId xmlns:a16="http://schemas.microsoft.com/office/drawing/2014/main" id="{72C77F88-3F08-4907-E060-1912B284B9AB}"/>
              </a:ext>
            </a:extLst>
          </p:cNvPr>
          <p:cNvSpPr txBox="1"/>
          <p:nvPr/>
        </p:nvSpPr>
        <p:spPr>
          <a:xfrm>
            <a:off x="1415480" y="4854208"/>
            <a:ext cx="6165470" cy="276999"/>
          </a:xfrm>
          <a:prstGeom prst="rect">
            <a:avLst/>
          </a:prstGeom>
          <a:noFill/>
        </p:spPr>
        <p:txBody>
          <a:bodyPr wrap="none" rtlCol="0">
            <a:spAutoFit/>
          </a:bodyPr>
          <a:lstStyle/>
          <a:p>
            <a:r>
              <a:rPr lang="en-GB" sz="1200" b="1" dirty="0">
                <a:latin typeface="Arial" panose="020B0604020202020204" pitchFamily="34" charset="0"/>
                <a:ea typeface="Aileron" charset="0"/>
                <a:cs typeface="Arial" panose="020B0604020202020204" pitchFamily="34" charset="0"/>
              </a:rPr>
              <a:t>Data presented for information purposes. Cross-trial comparison is not intended</a:t>
            </a:r>
          </a:p>
        </p:txBody>
      </p:sp>
    </p:spTree>
    <p:extLst>
      <p:ext uri="{BB962C8B-B14F-4D97-AF65-F5344CB8AC3E}">
        <p14:creationId xmlns:p14="http://schemas.microsoft.com/office/powerpoint/2010/main" val="29936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a:extLst>
              <a:ext uri="{FF2B5EF4-FFF2-40B4-BE49-F238E27FC236}">
                <a16:creationId xmlns:a16="http://schemas.microsoft.com/office/drawing/2014/main" id="{BB3ACF4C-A9E3-6EFF-882D-BB3379B8F245}"/>
              </a:ext>
            </a:extLst>
          </p:cNvPr>
          <p:cNvSpPr/>
          <p:nvPr/>
        </p:nvSpPr>
        <p:spPr>
          <a:xfrm>
            <a:off x="8774838" y="2231698"/>
            <a:ext cx="1011412" cy="1534764"/>
          </a:xfrm>
          <a:prstGeom prst="roundRect">
            <a:avLst>
              <a:gd name="adj" fmla="val 8284"/>
            </a:avLst>
          </a:prstGeom>
          <a:solidFill>
            <a:schemeClr val="tx2">
              <a:lumMod val="20000"/>
              <a:lumOff val="80000"/>
            </a:schemeClr>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endParaRPr lang="en-GB" sz="1000" baseline="30000" dirty="0">
              <a:solidFill>
                <a:schemeClr val="tx1"/>
              </a:solidFill>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7E78CD6E-FD09-11B5-EF3D-8916BCCBD592}"/>
              </a:ext>
            </a:extLst>
          </p:cNvPr>
          <p:cNvSpPr/>
          <p:nvPr/>
        </p:nvSpPr>
        <p:spPr>
          <a:xfrm>
            <a:off x="7654063" y="2999080"/>
            <a:ext cx="1011412" cy="1534764"/>
          </a:xfrm>
          <a:prstGeom prst="roundRect">
            <a:avLst>
              <a:gd name="adj" fmla="val 8284"/>
            </a:avLst>
          </a:prstGeom>
          <a:solidFill>
            <a:schemeClr val="accent1">
              <a:lumMod val="20000"/>
              <a:lumOff val="80000"/>
            </a:schemeClr>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endParaRPr lang="en-GB" sz="1000" baseline="30000" dirty="0">
              <a:solidFill>
                <a:schemeClr val="tx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A3736DF-3FB2-4EAE-C7EC-4390626824C8}"/>
              </a:ext>
            </a:extLst>
          </p:cNvPr>
          <p:cNvSpPr>
            <a:spLocks noGrp="1"/>
          </p:cNvSpPr>
          <p:nvPr>
            <p:ph type="body" idx="1"/>
          </p:nvPr>
        </p:nvSpPr>
        <p:spPr>
          <a:xfrm>
            <a:off x="609600" y="1214362"/>
            <a:ext cx="10972800" cy="702470"/>
          </a:xfrm>
        </p:spPr>
        <p:txBody>
          <a:bodyPr/>
          <a:lstStyle/>
          <a:p>
            <a:r>
              <a:rPr lang="en-GB" dirty="0" err="1"/>
              <a:t>Nal-iri</a:t>
            </a:r>
            <a:r>
              <a:rPr lang="en-GB" dirty="0"/>
              <a:t> alone and in combination with 5-fu/lv as 2l therapy </a:t>
            </a:r>
          </a:p>
        </p:txBody>
      </p:sp>
      <p:sp>
        <p:nvSpPr>
          <p:cNvPr id="3" name="Title 2">
            <a:extLst>
              <a:ext uri="{FF2B5EF4-FFF2-40B4-BE49-F238E27FC236}">
                <a16:creationId xmlns:a16="http://schemas.microsoft.com/office/drawing/2014/main" id="{AEA5CFD9-ED96-B748-A8A1-93A4386EE1C3}"/>
              </a:ext>
            </a:extLst>
          </p:cNvPr>
          <p:cNvSpPr>
            <a:spLocks noGrp="1"/>
          </p:cNvSpPr>
          <p:nvPr>
            <p:ph type="title"/>
          </p:nvPr>
        </p:nvSpPr>
        <p:spPr>
          <a:xfrm>
            <a:off x="619201" y="259200"/>
            <a:ext cx="10963199" cy="864000"/>
          </a:xfrm>
        </p:spPr>
        <p:txBody>
          <a:bodyPr/>
          <a:lstStyle/>
          <a:p>
            <a:r>
              <a:rPr lang="en-GB" dirty="0"/>
              <a:t>Napoli-1: study design</a:t>
            </a:r>
          </a:p>
        </p:txBody>
      </p:sp>
      <p:sp>
        <p:nvSpPr>
          <p:cNvPr id="11" name="Content Placeholder 10">
            <a:extLst>
              <a:ext uri="{FF2B5EF4-FFF2-40B4-BE49-F238E27FC236}">
                <a16:creationId xmlns:a16="http://schemas.microsoft.com/office/drawing/2014/main" id="{BF4AD48F-2776-B52F-BC4A-66D3579908BD}"/>
              </a:ext>
            </a:extLst>
          </p:cNvPr>
          <p:cNvSpPr>
            <a:spLocks noGrp="1"/>
          </p:cNvSpPr>
          <p:nvPr>
            <p:ph sz="quarter" idx="15"/>
          </p:nvPr>
        </p:nvSpPr>
        <p:spPr>
          <a:xfrm>
            <a:off x="620183" y="6356351"/>
            <a:ext cx="10180339" cy="365125"/>
          </a:xfrm>
        </p:spPr>
        <p:txBody>
          <a:bodyPr anchor="b" anchorCtr="0"/>
          <a:lstStyle/>
          <a:p>
            <a:r>
              <a:rPr lang="en-GB" sz="1200" baseline="30000" dirty="0">
                <a:latin typeface="Arial" panose="020B0604020202020204" pitchFamily="34" charset="0"/>
                <a:cs typeface="Arial" panose="020B0604020202020204" pitchFamily="34" charset="0"/>
              </a:rPr>
              <a:t>a</a:t>
            </a:r>
            <a:r>
              <a:rPr lang="en-GB" sz="1200" dirty="0">
                <a:latin typeface="Arial" panose="020B0604020202020204" pitchFamily="34" charset="0"/>
                <a:cs typeface="Arial" panose="020B0604020202020204" pitchFamily="34" charset="0"/>
              </a:rPr>
              <a:t> Study was amended to add the </a:t>
            </a:r>
            <a:r>
              <a:rPr lang="en-GB" sz="1200" dirty="0" err="1">
                <a:latin typeface="Arial" panose="020B0604020202020204" pitchFamily="34" charset="0"/>
                <a:cs typeface="Arial" panose="020B0604020202020204" pitchFamily="34" charset="0"/>
              </a:rPr>
              <a:t>Nal</a:t>
            </a:r>
            <a:r>
              <a:rPr lang="en-GB" sz="1200" dirty="0">
                <a:latin typeface="Arial" panose="020B0604020202020204" pitchFamily="34" charset="0"/>
                <a:cs typeface="Arial" panose="020B0604020202020204" pitchFamily="34" charset="0"/>
              </a:rPr>
              <a:t>-IRI + 5-FU/LV arm once safety data on the combination became available. Only those patients enrolled in the 5FU/LV arm after the amendment (N=119), were used as the control for the combination arm</a:t>
            </a:r>
            <a:endParaRPr lang="en-GB" sz="1200" dirty="0">
              <a:solidFill>
                <a:schemeClr val="tx1"/>
              </a:solidFill>
              <a:latin typeface="Arial" panose="020B0604020202020204" pitchFamily="34" charset="0"/>
              <a:cs typeface="Arial" panose="020B0604020202020204" pitchFamily="34" charset="0"/>
            </a:endParaRPr>
          </a:p>
          <a:p>
            <a:r>
              <a:rPr lang="en-GB" dirty="0">
                <a:solidFill>
                  <a:schemeClr val="tx2"/>
                </a:solidFill>
              </a:rPr>
              <a:t>2L, second-line; 5-FU, fluorouracil; CA19-9; carbohydrate antigen 19-9; KPS, </a:t>
            </a:r>
            <a:r>
              <a:rPr lang="en-GB" dirty="0" err="1">
                <a:solidFill>
                  <a:schemeClr val="tx2"/>
                </a:solidFill>
              </a:rPr>
              <a:t>Karnofsky</a:t>
            </a:r>
            <a:r>
              <a:rPr lang="en-GB" dirty="0">
                <a:solidFill>
                  <a:schemeClr val="tx2"/>
                </a:solidFill>
              </a:rPr>
              <a:t> performance status; </a:t>
            </a:r>
            <a:r>
              <a:rPr kumimoji="0" lang="en-GB" altLang="en-US" sz="1200" b="0" i="0" u="none" strike="noStrike" cap="none" normalizeH="0" baseline="0" dirty="0">
                <a:ln>
                  <a:noFill/>
                </a:ln>
                <a:solidFill>
                  <a:schemeClr val="tx2"/>
                </a:solidFill>
                <a:effectLst/>
              </a:rPr>
              <a:t>LV, leucovorin calcium (folinic acid);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ORR, overall response rate; PFS, progression-free survival; q2w/q3w/q6/w, every 2/3/6 weeks; R, randomised; TTTF, time to treatment failure</a:t>
            </a:r>
          </a:p>
          <a:p>
            <a:r>
              <a:rPr lang="en-GB" dirty="0">
                <a:solidFill>
                  <a:schemeClr val="tx2"/>
                </a:solidFill>
              </a:rPr>
              <a:t>Wang-Gillam A, et al. Lancet. 2016;387:545-57</a:t>
            </a:r>
          </a:p>
        </p:txBody>
      </p:sp>
      <p:sp>
        <p:nvSpPr>
          <p:cNvPr id="2" name="Slide Number Placeholder 1">
            <a:extLst>
              <a:ext uri="{FF2B5EF4-FFF2-40B4-BE49-F238E27FC236}">
                <a16:creationId xmlns:a16="http://schemas.microsoft.com/office/drawing/2014/main" id="{8152BAB9-27BD-EF47-DF4F-2EAAB035EC72}"/>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44</a:t>
            </a:fld>
            <a:endParaRPr lang="en-US"/>
          </a:p>
        </p:txBody>
      </p:sp>
      <p:cxnSp>
        <p:nvCxnSpPr>
          <p:cNvPr id="18" name="Straight Connector 17">
            <a:extLst>
              <a:ext uri="{FF2B5EF4-FFF2-40B4-BE49-F238E27FC236}">
                <a16:creationId xmlns:a16="http://schemas.microsoft.com/office/drawing/2014/main" id="{75F1FDA2-F2AB-9B18-6687-EDA1E8B127A8}"/>
              </a:ext>
            </a:extLst>
          </p:cNvPr>
          <p:cNvCxnSpPr>
            <a:cxnSpLocks/>
          </p:cNvCxnSpPr>
          <p:nvPr/>
        </p:nvCxnSpPr>
        <p:spPr>
          <a:xfrm>
            <a:off x="4192443" y="2624031"/>
            <a:ext cx="468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10ECC4B-93DF-AE45-257A-1F1049C1388D}"/>
              </a:ext>
            </a:extLst>
          </p:cNvPr>
          <p:cNvCxnSpPr>
            <a:cxnSpLocks/>
          </p:cNvCxnSpPr>
          <p:nvPr/>
        </p:nvCxnSpPr>
        <p:spPr>
          <a:xfrm>
            <a:off x="2696886" y="3386031"/>
            <a:ext cx="617555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EED481E7-B080-33F4-F3AF-D2DF0AFEF6B4}"/>
              </a:ext>
            </a:extLst>
          </p:cNvPr>
          <p:cNvSpPr/>
          <p:nvPr/>
        </p:nvSpPr>
        <p:spPr>
          <a:xfrm>
            <a:off x="4448488" y="2312226"/>
            <a:ext cx="1863536"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err="1">
                <a:solidFill>
                  <a:schemeClr val="tx1"/>
                </a:solidFill>
                <a:latin typeface="Arial" panose="020B0604020202020204" pitchFamily="34" charset="0"/>
                <a:cs typeface="Arial" panose="020B0604020202020204" pitchFamily="34" charset="0"/>
              </a:rPr>
              <a:t>Nal</a:t>
            </a:r>
            <a:r>
              <a:rPr lang="en-GB" sz="1200" b="1" dirty="0">
                <a:solidFill>
                  <a:schemeClr val="tx1"/>
                </a:solidFill>
                <a:latin typeface="Arial" panose="020B0604020202020204" pitchFamily="34" charset="0"/>
                <a:cs typeface="Arial" panose="020B0604020202020204" pitchFamily="34" charset="0"/>
              </a:rPr>
              <a:t>-IRI</a:t>
            </a:r>
            <a:br>
              <a:rPr lang="en-GB" sz="1200" b="1"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120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q3w</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6F856AA-3CD2-ACE7-1AE9-8557C397962D}"/>
              </a:ext>
            </a:extLst>
          </p:cNvPr>
          <p:cNvSpPr txBox="1"/>
          <p:nvPr/>
        </p:nvSpPr>
        <p:spPr>
          <a:xfrm>
            <a:off x="620712" y="4566160"/>
            <a:ext cx="6266926" cy="697627"/>
          </a:xfrm>
          <a:prstGeom prst="rect">
            <a:avLst/>
          </a:prstGeom>
          <a:noFill/>
        </p:spPr>
        <p:txBody>
          <a:bodyPr wrap="square" lIns="0" tIns="0" rIns="0" bIns="0" rtlCol="0">
            <a:spAutoFit/>
          </a:bodyPr>
          <a:lstStyle/>
          <a:p>
            <a:pPr>
              <a:spcAft>
                <a:spcPts val="200"/>
              </a:spcAft>
              <a:buClr>
                <a:schemeClr val="accent1"/>
              </a:buClr>
            </a:pPr>
            <a:r>
              <a:rPr lang="en-GB" sz="1400" b="1" dirty="0">
                <a:latin typeface="Arial" panose="020B0604020202020204" pitchFamily="34" charset="0"/>
                <a:cs typeface="Arial" panose="020B0604020202020204" pitchFamily="34" charset="0"/>
              </a:rPr>
              <a:t>Stratification factors: </a:t>
            </a:r>
            <a:r>
              <a:rPr lang="en-GB" sz="1400" dirty="0">
                <a:latin typeface="Arial" panose="020B0604020202020204" pitchFamily="34" charset="0"/>
                <a:cs typeface="Arial" panose="020B0604020202020204" pitchFamily="34" charset="0"/>
              </a:rPr>
              <a:t>Albumin, KPS and ethnicity</a:t>
            </a:r>
          </a:p>
          <a:p>
            <a:pPr>
              <a:spcAft>
                <a:spcPts val="200"/>
              </a:spcAft>
              <a:buClr>
                <a:schemeClr val="accent1"/>
              </a:buClr>
            </a:pPr>
            <a:r>
              <a:rPr lang="en-GB" sz="1400" b="1" dirty="0">
                <a:solidFill>
                  <a:schemeClr val="tx1"/>
                </a:solidFill>
                <a:latin typeface="Arial" panose="020B0604020202020204" pitchFamily="34" charset="0"/>
                <a:cs typeface="Arial" panose="020B0604020202020204" pitchFamily="34" charset="0"/>
              </a:rPr>
              <a:t>Primary endpoint: </a:t>
            </a:r>
            <a:r>
              <a:rPr lang="en-GB" sz="1400" dirty="0">
                <a:solidFill>
                  <a:schemeClr val="tx1"/>
                </a:solidFill>
                <a:latin typeface="Arial" panose="020B0604020202020204" pitchFamily="34" charset="0"/>
                <a:cs typeface="Arial" panose="020B0604020202020204" pitchFamily="34" charset="0"/>
              </a:rPr>
              <a:t>Overall survival</a:t>
            </a:r>
          </a:p>
          <a:p>
            <a:pPr>
              <a:spcAft>
                <a:spcPts val="200"/>
              </a:spcAft>
              <a:buClr>
                <a:schemeClr val="accent1"/>
              </a:buClr>
            </a:pPr>
            <a:r>
              <a:rPr lang="en-GB" sz="1400" b="1" dirty="0">
                <a:latin typeface="Arial" panose="020B0604020202020204" pitchFamily="34" charset="0"/>
                <a:cs typeface="Arial" panose="020B0604020202020204" pitchFamily="34" charset="0"/>
              </a:rPr>
              <a:t>Secondary endpoints: </a:t>
            </a:r>
            <a:r>
              <a:rPr lang="en-GB" sz="1400" dirty="0">
                <a:latin typeface="Arial" panose="020B0604020202020204" pitchFamily="34" charset="0"/>
                <a:cs typeface="Arial" panose="020B0604020202020204" pitchFamily="34" charset="0"/>
              </a:rPr>
              <a:t>PFS, ORR, TTTF, CA19-9 response safety</a:t>
            </a:r>
            <a:endParaRPr lang="en-GB" sz="1400" dirty="0">
              <a:solidFill>
                <a:schemeClr val="tx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542C48CA-9F18-0353-9390-5991FBDEAEDA}"/>
              </a:ext>
            </a:extLst>
          </p:cNvPr>
          <p:cNvCxnSpPr>
            <a:cxnSpLocks/>
          </p:cNvCxnSpPr>
          <p:nvPr/>
        </p:nvCxnSpPr>
        <p:spPr>
          <a:xfrm flipV="1">
            <a:off x="4207183" y="2780945"/>
            <a:ext cx="0" cy="1381623"/>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F6D287C8-381F-81A0-98D1-500D3737B10F}"/>
              </a:ext>
            </a:extLst>
          </p:cNvPr>
          <p:cNvSpPr/>
          <p:nvPr/>
        </p:nvSpPr>
        <p:spPr>
          <a:xfrm>
            <a:off x="3438210" y="3135838"/>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latin typeface="Arial" panose="020B0604020202020204" pitchFamily="34" charset="0"/>
                <a:cs typeface="Arial" panose="020B0604020202020204" pitchFamily="34" charset="0"/>
              </a:rPr>
              <a:t>R</a:t>
            </a:r>
            <a:endParaRPr lang="en-US" sz="1000" b="1" dirty="0">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AAE420DD-5FD8-6B4C-933E-C56F92180F90}"/>
              </a:ext>
            </a:extLst>
          </p:cNvPr>
          <p:cNvSpPr/>
          <p:nvPr/>
        </p:nvSpPr>
        <p:spPr>
          <a:xfrm>
            <a:off x="620712" y="2581523"/>
            <a:ext cx="2484000" cy="1567557"/>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400" b="1" dirty="0">
                <a:solidFill>
                  <a:schemeClr val="accent1"/>
                </a:solidFill>
                <a:latin typeface="Arial" panose="020B0604020202020204" pitchFamily="34" charset="0"/>
                <a:cs typeface="Arial" panose="020B0604020202020204" pitchFamily="34" charset="0"/>
              </a:rPr>
              <a:t>Inclusion criteria</a:t>
            </a:r>
          </a:p>
          <a:p>
            <a:pPr marL="177800" indent="-17780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Metastatic pancreatic cancer</a:t>
            </a:r>
          </a:p>
          <a:p>
            <a:pPr marL="184150" indent="-184150">
              <a:spcAft>
                <a:spcPts val="2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Received prior gemcitabine-based therapy</a:t>
            </a:r>
          </a:p>
        </p:txBody>
      </p:sp>
      <p:sp>
        <p:nvSpPr>
          <p:cNvPr id="27" name="Rounded Rectangle 26">
            <a:extLst>
              <a:ext uri="{FF2B5EF4-FFF2-40B4-BE49-F238E27FC236}">
                <a16:creationId xmlns:a16="http://schemas.microsoft.com/office/drawing/2014/main" id="{4E83AF29-ABFA-DFA4-22E3-B4C95719345A}"/>
              </a:ext>
            </a:extLst>
          </p:cNvPr>
          <p:cNvSpPr/>
          <p:nvPr/>
        </p:nvSpPr>
        <p:spPr>
          <a:xfrm>
            <a:off x="4448488" y="3074226"/>
            <a:ext cx="1863536"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5-FU/LV</a:t>
            </a:r>
            <a:br>
              <a:rPr lang="en-GB" sz="1200" b="1"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2000/200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weekly × 4, q6w</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827F11DA-CC5E-76E4-BC50-7A80E1D6A3CD}"/>
              </a:ext>
            </a:extLst>
          </p:cNvPr>
          <p:cNvSpPr/>
          <p:nvPr/>
        </p:nvSpPr>
        <p:spPr>
          <a:xfrm>
            <a:off x="6613497" y="2312226"/>
            <a:ext cx="828000"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N=33</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8C1B1EA7-7B9E-F042-D7BD-917196459252}"/>
              </a:ext>
            </a:extLst>
          </p:cNvPr>
          <p:cNvSpPr/>
          <p:nvPr/>
        </p:nvSpPr>
        <p:spPr>
          <a:xfrm>
            <a:off x="6613498" y="3074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N=30</a:t>
            </a:r>
            <a:endParaRPr lang="en-GB" sz="1000" baseline="30000" dirty="0">
              <a:solidFill>
                <a:schemeClr val="tx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1E2F0081-DDFD-8EE8-DC68-CDFC159A8B06}"/>
              </a:ext>
            </a:extLst>
          </p:cNvPr>
          <p:cNvCxnSpPr>
            <a:cxnSpLocks/>
          </p:cNvCxnSpPr>
          <p:nvPr/>
        </p:nvCxnSpPr>
        <p:spPr>
          <a:xfrm flipV="1">
            <a:off x="4207183" y="2615483"/>
            <a:ext cx="0" cy="9130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BC21285-8C72-C3BE-097A-30177FD95408}"/>
              </a:ext>
            </a:extLst>
          </p:cNvPr>
          <p:cNvSpPr txBox="1"/>
          <p:nvPr/>
        </p:nvSpPr>
        <p:spPr>
          <a:xfrm>
            <a:off x="6608214" y="1818095"/>
            <a:ext cx="828001" cy="430887"/>
          </a:xfrm>
          <a:prstGeom prst="rect">
            <a:avLst/>
          </a:prstGeom>
          <a:noFill/>
        </p:spPr>
        <p:txBody>
          <a:bodyPr wrap="square" lIns="0" tIns="0" rIns="0" bIns="0" rtlCol="0">
            <a:spAutoFit/>
          </a:bodyPr>
          <a:lstStyle/>
          <a:p>
            <a:pPr algn="ctr">
              <a:spcAft>
                <a:spcPts val="200"/>
              </a:spcAft>
              <a:buClr>
                <a:schemeClr val="accent1"/>
              </a:buClr>
            </a:pPr>
            <a:r>
              <a:rPr lang="en-GB" sz="1400" b="1" u="sng" dirty="0">
                <a:latin typeface="Arial" panose="020B0604020202020204" pitchFamily="34" charset="0"/>
                <a:cs typeface="Arial" panose="020B0604020202020204" pitchFamily="34" charset="0"/>
              </a:rPr>
              <a:t>Initial</a:t>
            </a:r>
            <a:br>
              <a:rPr lang="en-GB" sz="1400" b="1" u="sng" dirty="0">
                <a:latin typeface="Arial" panose="020B0604020202020204" pitchFamily="34" charset="0"/>
                <a:cs typeface="Arial" panose="020B0604020202020204" pitchFamily="34" charset="0"/>
              </a:rPr>
            </a:br>
            <a:r>
              <a:rPr lang="en-GB" sz="1400" b="1" u="sng" dirty="0">
                <a:latin typeface="Arial" panose="020B0604020202020204" pitchFamily="34" charset="0"/>
                <a:cs typeface="Arial" panose="020B0604020202020204" pitchFamily="34" charset="0"/>
              </a:rPr>
              <a:t>design</a:t>
            </a:r>
            <a:endParaRPr lang="en-GB" sz="1400" u="sng" dirty="0">
              <a:solidFill>
                <a:schemeClr val="tx1"/>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47211EA2-B699-C721-DF0B-93EA0D5682AA}"/>
              </a:ext>
            </a:extLst>
          </p:cNvPr>
          <p:cNvSpPr/>
          <p:nvPr/>
        </p:nvSpPr>
        <p:spPr>
          <a:xfrm>
            <a:off x="7742970" y="2312226"/>
            <a:ext cx="828000"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N=118</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DF957763-48BF-D55F-7FA5-F713197E6A84}"/>
              </a:ext>
            </a:extLst>
          </p:cNvPr>
          <p:cNvSpPr/>
          <p:nvPr/>
        </p:nvSpPr>
        <p:spPr>
          <a:xfrm>
            <a:off x="7742971" y="3074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N=119</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89C20CB-07CB-998B-D295-F40C236D7A5F}"/>
              </a:ext>
            </a:extLst>
          </p:cNvPr>
          <p:cNvSpPr txBox="1"/>
          <p:nvPr/>
        </p:nvSpPr>
        <p:spPr>
          <a:xfrm>
            <a:off x="7582214" y="1818095"/>
            <a:ext cx="1109393" cy="430887"/>
          </a:xfrm>
          <a:prstGeom prst="rect">
            <a:avLst/>
          </a:prstGeom>
          <a:noFill/>
        </p:spPr>
        <p:txBody>
          <a:bodyPr wrap="square" lIns="0" tIns="0" rIns="0" bIns="0" rtlCol="0">
            <a:spAutoFit/>
          </a:bodyPr>
          <a:lstStyle/>
          <a:p>
            <a:pPr algn="ctr">
              <a:spcAft>
                <a:spcPts val="200"/>
              </a:spcAft>
              <a:buClr>
                <a:schemeClr val="accent1"/>
              </a:buClr>
            </a:pPr>
            <a:r>
              <a:rPr lang="en-GB" sz="1400" b="1" u="sng" dirty="0">
                <a:latin typeface="Arial" panose="020B0604020202020204" pitchFamily="34" charset="0"/>
                <a:cs typeface="Arial" panose="020B0604020202020204" pitchFamily="34" charset="0"/>
              </a:rPr>
              <a:t>After</a:t>
            </a:r>
            <a:br>
              <a:rPr lang="en-GB" sz="1400" b="1" u="sng" dirty="0">
                <a:latin typeface="Arial" panose="020B0604020202020204" pitchFamily="34" charset="0"/>
                <a:cs typeface="Arial" panose="020B0604020202020204" pitchFamily="34" charset="0"/>
              </a:rPr>
            </a:br>
            <a:r>
              <a:rPr lang="en-GB" sz="1400" b="1" u="sng" dirty="0" err="1">
                <a:latin typeface="Arial" panose="020B0604020202020204" pitchFamily="34" charset="0"/>
                <a:cs typeface="Arial" panose="020B0604020202020204" pitchFamily="34" charset="0"/>
              </a:rPr>
              <a:t>amendment</a:t>
            </a:r>
            <a:r>
              <a:rPr lang="en-GB" sz="1400" b="1" u="sng" baseline="30000" dirty="0" err="1">
                <a:latin typeface="Arial" panose="020B0604020202020204" pitchFamily="34" charset="0"/>
                <a:cs typeface="Arial" panose="020B0604020202020204" pitchFamily="34" charset="0"/>
              </a:rPr>
              <a:t>a</a:t>
            </a:r>
            <a:endParaRPr lang="en-GB" sz="1400" u="sng" baseline="30000" dirty="0">
              <a:solidFill>
                <a:schemeClr val="tx1"/>
              </a:solidFill>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C3AC4085-0C3B-DC87-5A25-D46FCE273B14}"/>
              </a:ext>
            </a:extLst>
          </p:cNvPr>
          <p:cNvSpPr/>
          <p:nvPr/>
        </p:nvSpPr>
        <p:spPr>
          <a:xfrm>
            <a:off x="8872443" y="2312226"/>
            <a:ext cx="828000"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N=151</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2" name="Rounded Rectangle 41">
            <a:extLst>
              <a:ext uri="{FF2B5EF4-FFF2-40B4-BE49-F238E27FC236}">
                <a16:creationId xmlns:a16="http://schemas.microsoft.com/office/drawing/2014/main" id="{57C43F55-1173-7498-1C3D-05064DBFC44F}"/>
              </a:ext>
            </a:extLst>
          </p:cNvPr>
          <p:cNvSpPr/>
          <p:nvPr/>
        </p:nvSpPr>
        <p:spPr>
          <a:xfrm>
            <a:off x="8872444" y="3074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N=149</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87A16FD-CC69-0874-ED4E-21FFACE30F10}"/>
              </a:ext>
            </a:extLst>
          </p:cNvPr>
          <p:cNvSpPr txBox="1"/>
          <p:nvPr/>
        </p:nvSpPr>
        <p:spPr>
          <a:xfrm>
            <a:off x="8731746" y="1818095"/>
            <a:ext cx="1109393" cy="215444"/>
          </a:xfrm>
          <a:prstGeom prst="rect">
            <a:avLst/>
          </a:prstGeom>
          <a:noFill/>
        </p:spPr>
        <p:txBody>
          <a:bodyPr wrap="square" lIns="0" tIns="0" rIns="0" bIns="0" rtlCol="0">
            <a:spAutoFit/>
          </a:bodyPr>
          <a:lstStyle/>
          <a:p>
            <a:pPr algn="ctr">
              <a:spcAft>
                <a:spcPts val="200"/>
              </a:spcAft>
              <a:buClr>
                <a:schemeClr val="accent1"/>
              </a:buClr>
            </a:pPr>
            <a:r>
              <a:rPr lang="en-GB" sz="1400" b="1" u="sng" dirty="0">
                <a:latin typeface="Arial" panose="020B0604020202020204" pitchFamily="34" charset="0"/>
                <a:cs typeface="Arial" panose="020B0604020202020204" pitchFamily="34" charset="0"/>
              </a:rPr>
              <a:t>Total</a:t>
            </a:r>
            <a:endParaRPr lang="en-GB" sz="1400" u="sng" dirty="0">
              <a:solidFill>
                <a:schemeClr val="tx1"/>
              </a:solidFill>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28317FF9-FB89-1965-A532-6B4B1E415343}"/>
              </a:ext>
            </a:extLst>
          </p:cNvPr>
          <p:cNvSpPr/>
          <p:nvPr/>
        </p:nvSpPr>
        <p:spPr>
          <a:xfrm>
            <a:off x="8872444" y="3836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N=117</a:t>
            </a:r>
            <a:endParaRPr lang="en-GB" sz="1000" baseline="30000" dirty="0">
              <a:solidFill>
                <a:schemeClr val="tx1"/>
              </a:solidFill>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1E259C74-2373-E0D3-F390-0106B6275064}"/>
              </a:ext>
            </a:extLst>
          </p:cNvPr>
          <p:cNvCxnSpPr>
            <a:cxnSpLocks/>
          </p:cNvCxnSpPr>
          <p:nvPr/>
        </p:nvCxnSpPr>
        <p:spPr>
          <a:xfrm>
            <a:off x="4192443" y="4148031"/>
            <a:ext cx="4680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6EEA4965-6889-FFC6-9199-5D71674C5F72}"/>
              </a:ext>
            </a:extLst>
          </p:cNvPr>
          <p:cNvSpPr/>
          <p:nvPr/>
        </p:nvSpPr>
        <p:spPr>
          <a:xfrm>
            <a:off x="4448487" y="3836226"/>
            <a:ext cx="2987727"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err="1">
                <a:solidFill>
                  <a:schemeClr val="tx1"/>
                </a:solidFill>
                <a:latin typeface="Arial" panose="020B0604020202020204" pitchFamily="34" charset="0"/>
                <a:cs typeface="Arial" panose="020B0604020202020204" pitchFamily="34" charset="0"/>
              </a:rPr>
              <a:t>Nal</a:t>
            </a:r>
            <a:r>
              <a:rPr lang="en-GB" sz="1200" b="1" dirty="0">
                <a:solidFill>
                  <a:schemeClr val="tx1"/>
                </a:solidFill>
                <a:latin typeface="Arial" panose="020B0604020202020204" pitchFamily="34" charset="0"/>
                <a:cs typeface="Arial" panose="020B0604020202020204" pitchFamily="34" charset="0"/>
              </a:rPr>
              <a:t>-IRI + 5-FU/LV</a:t>
            </a:r>
            <a:br>
              <a:rPr lang="en-GB" sz="1200" b="1"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80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+ 2400/400 mg/m</a:t>
            </a:r>
            <a:r>
              <a:rPr lang="en-GB" sz="1200" baseline="30000" dirty="0">
                <a:solidFill>
                  <a:schemeClr val="tx1"/>
                </a:solidFill>
                <a:latin typeface="Arial" panose="020B0604020202020204" pitchFamily="34" charset="0"/>
                <a:cs typeface="Arial" panose="020B0604020202020204" pitchFamily="34" charset="0"/>
              </a:rPr>
              <a:t>2</a:t>
            </a:r>
            <a:r>
              <a:rPr lang="en-GB" sz="1200" dirty="0">
                <a:solidFill>
                  <a:schemeClr val="tx1"/>
                </a:solidFill>
                <a:latin typeface="Arial" panose="020B0604020202020204" pitchFamily="34" charset="0"/>
                <a:cs typeface="Arial" panose="020B0604020202020204" pitchFamily="34" charset="0"/>
              </a:rPr>
              <a:t>, q2w</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C1130D34-6A27-E0C7-4A48-247BCB1F3E1D}"/>
              </a:ext>
            </a:extLst>
          </p:cNvPr>
          <p:cNvSpPr/>
          <p:nvPr/>
        </p:nvSpPr>
        <p:spPr>
          <a:xfrm>
            <a:off x="7742971" y="3836226"/>
            <a:ext cx="827999" cy="623610"/>
          </a:xfrm>
          <a:prstGeom prst="roundRect">
            <a:avLst>
              <a:gd name="adj" fmla="val 16894"/>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N=117</a:t>
            </a:r>
            <a:endParaRPr lang="en-GB" sz="1000" baseline="30000"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9CF50EFC-A360-A948-B64D-02DD46BE7EC5}"/>
              </a:ext>
            </a:extLst>
          </p:cNvPr>
          <p:cNvSpPr>
            <a:spLocks noGrp="1" noChangeArrowheads="1"/>
          </p:cNvSpPr>
          <p:nvPr>
            <p:ph type="title"/>
          </p:nvPr>
        </p:nvSpPr>
        <p:spPr>
          <a:xfrm>
            <a:off x="619201" y="259200"/>
            <a:ext cx="10963199" cy="864000"/>
          </a:xfrm>
        </p:spPr>
        <p:txBody>
          <a:bodyPr/>
          <a:lstStyle/>
          <a:p>
            <a:r>
              <a:rPr lang="en-US" altLang="en-US" dirty="0"/>
              <a:t>Napoli-1: overall survival (ITT)</a:t>
            </a:r>
          </a:p>
        </p:txBody>
      </p:sp>
      <p:sp>
        <p:nvSpPr>
          <p:cNvPr id="6" name="Slide Number Placeholder 5">
            <a:extLst>
              <a:ext uri="{FF2B5EF4-FFF2-40B4-BE49-F238E27FC236}">
                <a16:creationId xmlns:a16="http://schemas.microsoft.com/office/drawing/2014/main" id="{468C44F1-323C-71D5-33FE-6AFDE2298E1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45</a:t>
            </a:fld>
            <a:endParaRPr lang="en-US"/>
          </a:p>
        </p:txBody>
      </p:sp>
      <p:sp>
        <p:nvSpPr>
          <p:cNvPr id="8" name="Content Placeholder 7">
            <a:extLst>
              <a:ext uri="{FF2B5EF4-FFF2-40B4-BE49-F238E27FC236}">
                <a16:creationId xmlns:a16="http://schemas.microsoft.com/office/drawing/2014/main" id="{CD579158-1442-8426-2BD8-A9771804A253}"/>
              </a:ext>
            </a:extLst>
          </p:cNvPr>
          <p:cNvSpPr>
            <a:spLocks noGrp="1"/>
          </p:cNvSpPr>
          <p:nvPr>
            <p:ph sz="quarter" idx="15"/>
          </p:nvPr>
        </p:nvSpPr>
        <p:spPr>
          <a:xfrm>
            <a:off x="620184" y="6223097"/>
            <a:ext cx="10180339" cy="365125"/>
          </a:xfrm>
        </p:spPr>
        <p:txBody>
          <a:bodyPr/>
          <a:lstStyle/>
          <a:p>
            <a:r>
              <a:rPr lang="en-GB" dirty="0">
                <a:solidFill>
                  <a:schemeClr val="tx2"/>
                </a:solidFill>
              </a:rPr>
              <a:t>5-FU, fluorouracil; CI, confidence interval; HR, hazard ratio; ITT, intention-to-treat; </a:t>
            </a:r>
            <a:r>
              <a:rPr kumimoji="0" lang="en-GB" altLang="en-US" sz="1200" b="0" i="0" u="none" strike="noStrike" cap="none" normalizeH="0" baseline="0" dirty="0">
                <a:ln>
                  <a:noFill/>
                </a:ln>
                <a:solidFill>
                  <a:schemeClr val="tx2"/>
                </a:solidFill>
                <a:effectLst/>
              </a:rPr>
              <a:t>LV, leucovorin calcium (folinic acid);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OS, overall survival </a:t>
            </a:r>
          </a:p>
          <a:p>
            <a:r>
              <a:rPr lang="en-GB" dirty="0">
                <a:solidFill>
                  <a:schemeClr val="tx2"/>
                </a:solidFill>
              </a:rPr>
              <a:t>Wang-Gillam A, et al. Lancet. 2016;387:545-57</a:t>
            </a:r>
          </a:p>
        </p:txBody>
      </p:sp>
      <p:sp>
        <p:nvSpPr>
          <p:cNvPr id="13" name="TextBox 12">
            <a:extLst>
              <a:ext uri="{FF2B5EF4-FFF2-40B4-BE49-F238E27FC236}">
                <a16:creationId xmlns:a16="http://schemas.microsoft.com/office/drawing/2014/main" id="{F3927B02-8FB1-12E0-49E3-02C93055EFCB}"/>
              </a:ext>
            </a:extLst>
          </p:cNvPr>
          <p:cNvSpPr txBox="1"/>
          <p:nvPr/>
        </p:nvSpPr>
        <p:spPr>
          <a:xfrm>
            <a:off x="616785" y="5856543"/>
            <a:ext cx="9993605" cy="184666"/>
          </a:xfrm>
          <a:prstGeom prst="rect">
            <a:avLst/>
          </a:prstGeom>
          <a:noFill/>
        </p:spPr>
        <p:txBody>
          <a:bodyPr wrap="square" lIns="0" tIns="0" rIns="0" bIns="0" rtlCol="0">
            <a:spAutoFit/>
          </a:bodyPr>
          <a:lstStyle/>
          <a:p>
            <a:pPr>
              <a:spcAft>
                <a:spcPts val="200"/>
              </a:spcAft>
              <a:buClr>
                <a:schemeClr val="accent1"/>
              </a:buClr>
            </a:pPr>
            <a:r>
              <a:rPr lang="en-GB" sz="1200" dirty="0">
                <a:solidFill>
                  <a:schemeClr val="tx2"/>
                </a:solidFill>
                <a:latin typeface="Arial" panose="020B0604020202020204" pitchFamily="34" charset="0"/>
                <a:cs typeface="Arial" panose="020B0604020202020204" pitchFamily="34" charset="0"/>
              </a:rPr>
              <a:t>Protocol-defined primary analysis data cut (14 February 2014, after 305 events)</a:t>
            </a:r>
          </a:p>
        </p:txBody>
      </p:sp>
      <p:sp>
        <p:nvSpPr>
          <p:cNvPr id="14" name="TextBox 13">
            <a:extLst>
              <a:ext uri="{FF2B5EF4-FFF2-40B4-BE49-F238E27FC236}">
                <a16:creationId xmlns:a16="http://schemas.microsoft.com/office/drawing/2014/main" id="{45796D76-16AE-1EAF-8FA0-7B7A436EDB3A}"/>
              </a:ext>
            </a:extLst>
          </p:cNvPr>
          <p:cNvSpPr txBox="1"/>
          <p:nvPr/>
        </p:nvSpPr>
        <p:spPr>
          <a:xfrm rot="16200000">
            <a:off x="-627095" y="3055033"/>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proportion</a:t>
            </a:r>
          </a:p>
        </p:txBody>
      </p:sp>
      <p:sp>
        <p:nvSpPr>
          <p:cNvPr id="15" name="TextBox 14">
            <a:extLst>
              <a:ext uri="{FF2B5EF4-FFF2-40B4-BE49-F238E27FC236}">
                <a16:creationId xmlns:a16="http://schemas.microsoft.com/office/drawing/2014/main" id="{E34956FD-CAF1-3F5E-6FB6-BE4BB65C9279}"/>
              </a:ext>
            </a:extLst>
          </p:cNvPr>
          <p:cNvSpPr txBox="1"/>
          <p:nvPr/>
        </p:nvSpPr>
        <p:spPr>
          <a:xfrm>
            <a:off x="398184" y="5065439"/>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16" name="TextBox 15">
            <a:extLst>
              <a:ext uri="{FF2B5EF4-FFF2-40B4-BE49-F238E27FC236}">
                <a16:creationId xmlns:a16="http://schemas.microsoft.com/office/drawing/2014/main" id="{6B0A916C-0A00-0075-D764-AF55B2D744D0}"/>
              </a:ext>
            </a:extLst>
          </p:cNvPr>
          <p:cNvSpPr txBox="1"/>
          <p:nvPr/>
        </p:nvSpPr>
        <p:spPr>
          <a:xfrm>
            <a:off x="1405780" y="4849995"/>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17" name="TextBox 16">
            <a:extLst>
              <a:ext uri="{FF2B5EF4-FFF2-40B4-BE49-F238E27FC236}">
                <a16:creationId xmlns:a16="http://schemas.microsoft.com/office/drawing/2014/main" id="{DCC337D6-39C6-ACFC-3653-201B46344C18}"/>
              </a:ext>
            </a:extLst>
          </p:cNvPr>
          <p:cNvSpPr txBox="1"/>
          <p:nvPr/>
        </p:nvSpPr>
        <p:spPr>
          <a:xfrm>
            <a:off x="874035" y="365830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18" name="TextBox 17">
            <a:extLst>
              <a:ext uri="{FF2B5EF4-FFF2-40B4-BE49-F238E27FC236}">
                <a16:creationId xmlns:a16="http://schemas.microsoft.com/office/drawing/2014/main" id="{B4F13F9C-96B0-FDDA-DD2A-A67E0538D5E8}"/>
              </a:ext>
            </a:extLst>
          </p:cNvPr>
          <p:cNvSpPr txBox="1"/>
          <p:nvPr/>
        </p:nvSpPr>
        <p:spPr>
          <a:xfrm>
            <a:off x="1133309"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DA9EF1C2-710E-E3B1-AC41-6B64BB8D35F2}"/>
              </a:ext>
            </a:extLst>
          </p:cNvPr>
          <p:cNvSpPr txBox="1"/>
          <p:nvPr/>
        </p:nvSpPr>
        <p:spPr>
          <a:xfrm>
            <a:off x="874035" y="423905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22" name="TextBox 21">
            <a:extLst>
              <a:ext uri="{FF2B5EF4-FFF2-40B4-BE49-F238E27FC236}">
                <a16:creationId xmlns:a16="http://schemas.microsoft.com/office/drawing/2014/main" id="{6658B27E-02A2-CC10-9572-7B7A165FEB97}"/>
              </a:ext>
            </a:extLst>
          </p:cNvPr>
          <p:cNvSpPr txBox="1"/>
          <p:nvPr/>
        </p:nvSpPr>
        <p:spPr>
          <a:xfrm>
            <a:off x="874035" y="307042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23" name="TextBox 22">
            <a:extLst>
              <a:ext uri="{FF2B5EF4-FFF2-40B4-BE49-F238E27FC236}">
                <a16:creationId xmlns:a16="http://schemas.microsoft.com/office/drawing/2014/main" id="{DC4C9BAA-4927-EF5A-AFCC-40A742BCB3AC}"/>
              </a:ext>
            </a:extLst>
          </p:cNvPr>
          <p:cNvSpPr txBox="1"/>
          <p:nvPr/>
        </p:nvSpPr>
        <p:spPr>
          <a:xfrm>
            <a:off x="874035" y="248717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24" name="TextBox 23">
            <a:extLst>
              <a:ext uri="{FF2B5EF4-FFF2-40B4-BE49-F238E27FC236}">
                <a16:creationId xmlns:a16="http://schemas.microsoft.com/office/drawing/2014/main" id="{BD97D973-06FD-4097-C34B-D4610227D952}"/>
              </a:ext>
            </a:extLst>
          </p:cNvPr>
          <p:cNvSpPr txBox="1"/>
          <p:nvPr/>
        </p:nvSpPr>
        <p:spPr>
          <a:xfrm>
            <a:off x="874035" y="452970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25" name="TextBox 24">
            <a:extLst>
              <a:ext uri="{FF2B5EF4-FFF2-40B4-BE49-F238E27FC236}">
                <a16:creationId xmlns:a16="http://schemas.microsoft.com/office/drawing/2014/main" id="{EF31E407-ADDA-A68F-EC96-81ED2E982D65}"/>
              </a:ext>
            </a:extLst>
          </p:cNvPr>
          <p:cNvSpPr txBox="1"/>
          <p:nvPr/>
        </p:nvSpPr>
        <p:spPr>
          <a:xfrm>
            <a:off x="874035" y="191154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26" name="TextBox 25">
            <a:extLst>
              <a:ext uri="{FF2B5EF4-FFF2-40B4-BE49-F238E27FC236}">
                <a16:creationId xmlns:a16="http://schemas.microsoft.com/office/drawing/2014/main" id="{F38A2045-EF3B-9E96-3574-9BBADD402C20}"/>
              </a:ext>
            </a:extLst>
          </p:cNvPr>
          <p:cNvSpPr txBox="1"/>
          <p:nvPr/>
        </p:nvSpPr>
        <p:spPr>
          <a:xfrm>
            <a:off x="1832136"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27" name="TextBox 26">
            <a:extLst>
              <a:ext uri="{FF2B5EF4-FFF2-40B4-BE49-F238E27FC236}">
                <a16:creationId xmlns:a16="http://schemas.microsoft.com/office/drawing/2014/main" id="{8A4BB059-FF6C-CF5B-03ED-51471B8EAE63}"/>
              </a:ext>
            </a:extLst>
          </p:cNvPr>
          <p:cNvSpPr txBox="1"/>
          <p:nvPr/>
        </p:nvSpPr>
        <p:spPr>
          <a:xfrm>
            <a:off x="2515862"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28" name="TextBox 27">
            <a:extLst>
              <a:ext uri="{FF2B5EF4-FFF2-40B4-BE49-F238E27FC236}">
                <a16:creationId xmlns:a16="http://schemas.microsoft.com/office/drawing/2014/main" id="{7C72F599-5F9B-C8E4-AE2F-F8661868F9A9}"/>
              </a:ext>
            </a:extLst>
          </p:cNvPr>
          <p:cNvSpPr txBox="1"/>
          <p:nvPr/>
        </p:nvSpPr>
        <p:spPr>
          <a:xfrm>
            <a:off x="3214689"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29" name="TextBox 28">
            <a:extLst>
              <a:ext uri="{FF2B5EF4-FFF2-40B4-BE49-F238E27FC236}">
                <a16:creationId xmlns:a16="http://schemas.microsoft.com/office/drawing/2014/main" id="{A47CF95D-54F8-1EA4-17A4-DE025DF695D2}"/>
              </a:ext>
            </a:extLst>
          </p:cNvPr>
          <p:cNvSpPr txBox="1"/>
          <p:nvPr/>
        </p:nvSpPr>
        <p:spPr>
          <a:xfrm>
            <a:off x="3863428"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30" name="TextBox 29">
            <a:extLst>
              <a:ext uri="{FF2B5EF4-FFF2-40B4-BE49-F238E27FC236}">
                <a16:creationId xmlns:a16="http://schemas.microsoft.com/office/drawing/2014/main" id="{465F1F9A-EB2F-8649-6288-E033982C8AF6}"/>
              </a:ext>
            </a:extLst>
          </p:cNvPr>
          <p:cNvSpPr txBox="1"/>
          <p:nvPr/>
        </p:nvSpPr>
        <p:spPr>
          <a:xfrm>
            <a:off x="4538010"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31" name="TextBox 30">
            <a:extLst>
              <a:ext uri="{FF2B5EF4-FFF2-40B4-BE49-F238E27FC236}">
                <a16:creationId xmlns:a16="http://schemas.microsoft.com/office/drawing/2014/main" id="{E9042D19-6CC1-C751-E5E5-587E76FAFDD7}"/>
              </a:ext>
            </a:extLst>
          </p:cNvPr>
          <p:cNvSpPr txBox="1"/>
          <p:nvPr/>
        </p:nvSpPr>
        <p:spPr>
          <a:xfrm>
            <a:off x="5244749"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38" name="TextBox 37">
            <a:extLst>
              <a:ext uri="{FF2B5EF4-FFF2-40B4-BE49-F238E27FC236}">
                <a16:creationId xmlns:a16="http://schemas.microsoft.com/office/drawing/2014/main" id="{9E8862C0-4A37-D6F2-F67B-788DED655B16}"/>
              </a:ext>
            </a:extLst>
          </p:cNvPr>
          <p:cNvSpPr txBox="1"/>
          <p:nvPr/>
        </p:nvSpPr>
        <p:spPr>
          <a:xfrm>
            <a:off x="1062777" y="5065439"/>
            <a:ext cx="211597"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117</a:t>
            </a:r>
          </a:p>
          <a:p>
            <a:pPr algn="ctr"/>
            <a:r>
              <a:rPr lang="en-GB" sz="1000" dirty="0">
                <a:solidFill>
                  <a:schemeClr val="tx2"/>
                </a:solidFill>
                <a:latin typeface="Arial" panose="020B0604020202020204" pitchFamily="34" charset="0"/>
                <a:ea typeface="Aileron" charset="0"/>
                <a:cs typeface="Arial" panose="020B0604020202020204" pitchFamily="34" charset="0"/>
              </a:rPr>
              <a:t>119</a:t>
            </a:r>
          </a:p>
        </p:txBody>
      </p:sp>
      <p:pic>
        <p:nvPicPr>
          <p:cNvPr id="79901" name="Picture 79900" descr="A graph of a graph&#10;&#10;Description automatically generated with medium confidence">
            <a:extLst>
              <a:ext uri="{FF2B5EF4-FFF2-40B4-BE49-F238E27FC236}">
                <a16:creationId xmlns:a16="http://schemas.microsoft.com/office/drawing/2014/main" id="{B6FBFD43-CF89-0664-C9BC-562DAEE95CB4}"/>
              </a:ext>
            </a:extLst>
          </p:cNvPr>
          <p:cNvPicPr>
            <a:picLocks noChangeAspect="1"/>
          </p:cNvPicPr>
          <p:nvPr/>
        </p:nvPicPr>
        <p:blipFill>
          <a:blip r:embed="rId2"/>
          <a:stretch>
            <a:fillRect/>
          </a:stretch>
        </p:blipFill>
        <p:spPr>
          <a:xfrm>
            <a:off x="1084350" y="1631800"/>
            <a:ext cx="4241800" cy="3060700"/>
          </a:xfrm>
          <a:prstGeom prst="rect">
            <a:avLst/>
          </a:prstGeom>
        </p:spPr>
      </p:pic>
      <p:sp>
        <p:nvSpPr>
          <p:cNvPr id="79902" name="TextBox 79901">
            <a:extLst>
              <a:ext uri="{FF2B5EF4-FFF2-40B4-BE49-F238E27FC236}">
                <a16:creationId xmlns:a16="http://schemas.microsoft.com/office/drawing/2014/main" id="{3BA536E5-5E34-F0DE-E9B4-AAF6069A945E}"/>
              </a:ext>
            </a:extLst>
          </p:cNvPr>
          <p:cNvSpPr txBox="1"/>
          <p:nvPr/>
        </p:nvSpPr>
        <p:spPr>
          <a:xfrm>
            <a:off x="874035" y="395504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9903" name="TextBox 79902">
            <a:extLst>
              <a:ext uri="{FF2B5EF4-FFF2-40B4-BE49-F238E27FC236}">
                <a16:creationId xmlns:a16="http://schemas.microsoft.com/office/drawing/2014/main" id="{C91F278C-230D-29BE-B0AA-9267F42DA491}"/>
              </a:ext>
            </a:extLst>
          </p:cNvPr>
          <p:cNvSpPr txBox="1"/>
          <p:nvPr/>
        </p:nvSpPr>
        <p:spPr>
          <a:xfrm>
            <a:off x="874035" y="335444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9905" name="TextBox 79904">
            <a:extLst>
              <a:ext uri="{FF2B5EF4-FFF2-40B4-BE49-F238E27FC236}">
                <a16:creationId xmlns:a16="http://schemas.microsoft.com/office/drawing/2014/main" id="{5F6A16FC-8E01-D5F2-B3F0-04858AD09A51}"/>
              </a:ext>
            </a:extLst>
          </p:cNvPr>
          <p:cNvSpPr txBox="1"/>
          <p:nvPr/>
        </p:nvSpPr>
        <p:spPr>
          <a:xfrm>
            <a:off x="874035" y="2784383"/>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9906" name="TextBox 79905">
            <a:extLst>
              <a:ext uri="{FF2B5EF4-FFF2-40B4-BE49-F238E27FC236}">
                <a16:creationId xmlns:a16="http://schemas.microsoft.com/office/drawing/2014/main" id="{9A1D9F19-445F-082F-C1DA-1DBE693393CD}"/>
              </a:ext>
            </a:extLst>
          </p:cNvPr>
          <p:cNvSpPr txBox="1"/>
          <p:nvPr/>
        </p:nvSpPr>
        <p:spPr>
          <a:xfrm>
            <a:off x="874035" y="162752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79907" name="TextBox 79906">
            <a:extLst>
              <a:ext uri="{FF2B5EF4-FFF2-40B4-BE49-F238E27FC236}">
                <a16:creationId xmlns:a16="http://schemas.microsoft.com/office/drawing/2014/main" id="{958B13F4-672E-7E3B-BED2-A0F91556E265}"/>
              </a:ext>
            </a:extLst>
          </p:cNvPr>
          <p:cNvSpPr txBox="1"/>
          <p:nvPr/>
        </p:nvSpPr>
        <p:spPr>
          <a:xfrm>
            <a:off x="874035" y="2199028"/>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9908" name="TextBox 79907">
            <a:extLst>
              <a:ext uri="{FF2B5EF4-FFF2-40B4-BE49-F238E27FC236}">
                <a16:creationId xmlns:a16="http://schemas.microsoft.com/office/drawing/2014/main" id="{2AB58F78-5E9A-8497-75CC-A70E76D4B22E}"/>
              </a:ext>
            </a:extLst>
          </p:cNvPr>
          <p:cNvSpPr txBox="1"/>
          <p:nvPr/>
        </p:nvSpPr>
        <p:spPr>
          <a:xfrm>
            <a:off x="1794728"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97</a:t>
            </a:r>
          </a:p>
          <a:p>
            <a:pPr algn="ctr"/>
            <a:r>
              <a:rPr lang="en-GB" sz="1000" dirty="0">
                <a:solidFill>
                  <a:schemeClr val="tx2"/>
                </a:solidFill>
                <a:latin typeface="Arial" panose="020B0604020202020204" pitchFamily="34" charset="0"/>
                <a:ea typeface="Aileron" charset="0"/>
                <a:cs typeface="Arial" panose="020B0604020202020204" pitchFamily="34" charset="0"/>
              </a:rPr>
              <a:t>68</a:t>
            </a:r>
          </a:p>
        </p:txBody>
      </p:sp>
      <p:sp>
        <p:nvSpPr>
          <p:cNvPr id="79909" name="TextBox 79908">
            <a:extLst>
              <a:ext uri="{FF2B5EF4-FFF2-40B4-BE49-F238E27FC236}">
                <a16:creationId xmlns:a16="http://schemas.microsoft.com/office/drawing/2014/main" id="{6D13D912-0A02-C07D-5B05-9BD93E851C75}"/>
              </a:ext>
            </a:extLst>
          </p:cNvPr>
          <p:cNvSpPr txBox="1"/>
          <p:nvPr/>
        </p:nvSpPr>
        <p:spPr>
          <a:xfrm>
            <a:off x="2473996"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51</a:t>
            </a:r>
          </a:p>
          <a:p>
            <a:pPr algn="ctr"/>
            <a:r>
              <a:rPr lang="en-GB" sz="1000" dirty="0">
                <a:solidFill>
                  <a:schemeClr val="tx2"/>
                </a:solidFill>
                <a:latin typeface="Arial" panose="020B0604020202020204" pitchFamily="34" charset="0"/>
                <a:ea typeface="Aileron" charset="0"/>
                <a:cs typeface="Arial" panose="020B0604020202020204" pitchFamily="34" charset="0"/>
              </a:rPr>
              <a:t>34</a:t>
            </a:r>
          </a:p>
        </p:txBody>
      </p:sp>
      <p:sp>
        <p:nvSpPr>
          <p:cNvPr id="79910" name="TextBox 79909">
            <a:extLst>
              <a:ext uri="{FF2B5EF4-FFF2-40B4-BE49-F238E27FC236}">
                <a16:creationId xmlns:a16="http://schemas.microsoft.com/office/drawing/2014/main" id="{D791B03E-9B68-46B1-040D-B70FF6AC4A38}"/>
              </a:ext>
            </a:extLst>
          </p:cNvPr>
          <p:cNvSpPr txBox="1"/>
          <p:nvPr/>
        </p:nvSpPr>
        <p:spPr>
          <a:xfrm>
            <a:off x="3188099"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20</a:t>
            </a:r>
          </a:p>
          <a:p>
            <a:pPr algn="ctr"/>
            <a:r>
              <a:rPr lang="en-GB" sz="1000" dirty="0">
                <a:solidFill>
                  <a:schemeClr val="tx2"/>
                </a:solidFill>
                <a:latin typeface="Arial" panose="020B0604020202020204" pitchFamily="34" charset="0"/>
                <a:ea typeface="Aileron" charset="0"/>
                <a:cs typeface="Arial" panose="020B0604020202020204" pitchFamily="34" charset="0"/>
              </a:rPr>
              <a:t>11</a:t>
            </a:r>
          </a:p>
        </p:txBody>
      </p:sp>
      <p:sp>
        <p:nvSpPr>
          <p:cNvPr id="79911" name="TextBox 79910">
            <a:extLst>
              <a:ext uri="{FF2B5EF4-FFF2-40B4-BE49-F238E27FC236}">
                <a16:creationId xmlns:a16="http://schemas.microsoft.com/office/drawing/2014/main" id="{9018DCEE-A671-3B3A-D893-F3F6D2EB5D89}"/>
              </a:ext>
            </a:extLst>
          </p:cNvPr>
          <p:cNvSpPr txBox="1"/>
          <p:nvPr/>
        </p:nvSpPr>
        <p:spPr>
          <a:xfrm>
            <a:off x="3893925"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8</a:t>
            </a:r>
          </a:p>
          <a:p>
            <a:pPr algn="ctr"/>
            <a:r>
              <a:rPr lang="en-GB" sz="1000" dirty="0">
                <a:solidFill>
                  <a:schemeClr val="tx2"/>
                </a:solidFill>
                <a:latin typeface="Arial" panose="020B0604020202020204" pitchFamily="34" charset="0"/>
                <a:ea typeface="Aileron" charset="0"/>
                <a:cs typeface="Arial" panose="020B0604020202020204" pitchFamily="34" charset="0"/>
              </a:rPr>
              <a:t>6</a:t>
            </a:r>
          </a:p>
        </p:txBody>
      </p:sp>
      <p:sp>
        <p:nvSpPr>
          <p:cNvPr id="79912" name="TextBox 79911">
            <a:extLst>
              <a:ext uri="{FF2B5EF4-FFF2-40B4-BE49-F238E27FC236}">
                <a16:creationId xmlns:a16="http://schemas.microsoft.com/office/drawing/2014/main" id="{5CE871DA-1F66-9465-9A2E-EBE6ACE91F9C}"/>
              </a:ext>
            </a:extLst>
          </p:cNvPr>
          <p:cNvSpPr txBox="1"/>
          <p:nvPr/>
        </p:nvSpPr>
        <p:spPr>
          <a:xfrm>
            <a:off x="4573193"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0</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79914" name="TextBox 79913">
            <a:extLst>
              <a:ext uri="{FF2B5EF4-FFF2-40B4-BE49-F238E27FC236}">
                <a16:creationId xmlns:a16="http://schemas.microsoft.com/office/drawing/2014/main" id="{8EBE238A-165F-28E1-3C49-A061046B7ED3}"/>
              </a:ext>
            </a:extLst>
          </p:cNvPr>
          <p:cNvSpPr txBox="1"/>
          <p:nvPr/>
        </p:nvSpPr>
        <p:spPr>
          <a:xfrm rot="16200000">
            <a:off x="4589340" y="3055033"/>
            <a:ext cx="2575962"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 proportion</a:t>
            </a:r>
          </a:p>
        </p:txBody>
      </p:sp>
      <p:sp>
        <p:nvSpPr>
          <p:cNvPr id="79915" name="TextBox 79914">
            <a:extLst>
              <a:ext uri="{FF2B5EF4-FFF2-40B4-BE49-F238E27FC236}">
                <a16:creationId xmlns:a16="http://schemas.microsoft.com/office/drawing/2014/main" id="{4FA7850C-83AF-D042-5637-9B93F95056BF}"/>
              </a:ext>
            </a:extLst>
          </p:cNvPr>
          <p:cNvSpPr txBox="1"/>
          <p:nvPr/>
        </p:nvSpPr>
        <p:spPr>
          <a:xfrm>
            <a:off x="5614619" y="5065439"/>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79916" name="TextBox 79915">
            <a:extLst>
              <a:ext uri="{FF2B5EF4-FFF2-40B4-BE49-F238E27FC236}">
                <a16:creationId xmlns:a16="http://schemas.microsoft.com/office/drawing/2014/main" id="{3EBFDC08-5B62-0EB1-0680-12B0167A5845}"/>
              </a:ext>
            </a:extLst>
          </p:cNvPr>
          <p:cNvSpPr txBox="1"/>
          <p:nvPr/>
        </p:nvSpPr>
        <p:spPr>
          <a:xfrm>
            <a:off x="6622215" y="4849995"/>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79917" name="TextBox 79916">
            <a:extLst>
              <a:ext uri="{FF2B5EF4-FFF2-40B4-BE49-F238E27FC236}">
                <a16:creationId xmlns:a16="http://schemas.microsoft.com/office/drawing/2014/main" id="{F67C6A07-3EC6-F6AB-0251-6A111B984B7E}"/>
              </a:ext>
            </a:extLst>
          </p:cNvPr>
          <p:cNvSpPr txBox="1"/>
          <p:nvPr/>
        </p:nvSpPr>
        <p:spPr>
          <a:xfrm>
            <a:off x="6090470" y="365830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0.3</a:t>
            </a:r>
          </a:p>
        </p:txBody>
      </p:sp>
      <p:sp>
        <p:nvSpPr>
          <p:cNvPr id="79918" name="TextBox 79917">
            <a:extLst>
              <a:ext uri="{FF2B5EF4-FFF2-40B4-BE49-F238E27FC236}">
                <a16:creationId xmlns:a16="http://schemas.microsoft.com/office/drawing/2014/main" id="{E57D9E2A-8869-4D72-A88B-5CDDF5FD2BEB}"/>
              </a:ext>
            </a:extLst>
          </p:cNvPr>
          <p:cNvSpPr txBox="1"/>
          <p:nvPr/>
        </p:nvSpPr>
        <p:spPr>
          <a:xfrm>
            <a:off x="6349744"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79919" name="TextBox 79918">
            <a:extLst>
              <a:ext uri="{FF2B5EF4-FFF2-40B4-BE49-F238E27FC236}">
                <a16:creationId xmlns:a16="http://schemas.microsoft.com/office/drawing/2014/main" id="{5F2F428D-2127-829D-3CDB-A35F2FCB1FB9}"/>
              </a:ext>
            </a:extLst>
          </p:cNvPr>
          <p:cNvSpPr txBox="1"/>
          <p:nvPr/>
        </p:nvSpPr>
        <p:spPr>
          <a:xfrm>
            <a:off x="6090470" y="423905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0.1</a:t>
            </a:r>
          </a:p>
        </p:txBody>
      </p:sp>
      <p:sp>
        <p:nvSpPr>
          <p:cNvPr id="79920" name="TextBox 79919">
            <a:extLst>
              <a:ext uri="{FF2B5EF4-FFF2-40B4-BE49-F238E27FC236}">
                <a16:creationId xmlns:a16="http://schemas.microsoft.com/office/drawing/2014/main" id="{3FFB93AD-8446-A23E-DD26-E2333F6057CB}"/>
              </a:ext>
            </a:extLst>
          </p:cNvPr>
          <p:cNvSpPr txBox="1"/>
          <p:nvPr/>
        </p:nvSpPr>
        <p:spPr>
          <a:xfrm>
            <a:off x="6090470" y="3070422"/>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sp>
        <p:nvSpPr>
          <p:cNvPr id="79921" name="TextBox 79920">
            <a:extLst>
              <a:ext uri="{FF2B5EF4-FFF2-40B4-BE49-F238E27FC236}">
                <a16:creationId xmlns:a16="http://schemas.microsoft.com/office/drawing/2014/main" id="{8D42327B-8B06-1305-61C2-28512AAC12F6}"/>
              </a:ext>
            </a:extLst>
          </p:cNvPr>
          <p:cNvSpPr txBox="1"/>
          <p:nvPr/>
        </p:nvSpPr>
        <p:spPr>
          <a:xfrm>
            <a:off x="6090470" y="248717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a:t>
            </a:r>
          </a:p>
        </p:txBody>
      </p:sp>
      <p:sp>
        <p:nvSpPr>
          <p:cNvPr id="79922" name="TextBox 79921">
            <a:extLst>
              <a:ext uri="{FF2B5EF4-FFF2-40B4-BE49-F238E27FC236}">
                <a16:creationId xmlns:a16="http://schemas.microsoft.com/office/drawing/2014/main" id="{116D27DD-141E-4907-C7F9-F6348B480AE8}"/>
              </a:ext>
            </a:extLst>
          </p:cNvPr>
          <p:cNvSpPr txBox="1"/>
          <p:nvPr/>
        </p:nvSpPr>
        <p:spPr>
          <a:xfrm>
            <a:off x="6090470" y="452970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79923" name="TextBox 79922">
            <a:extLst>
              <a:ext uri="{FF2B5EF4-FFF2-40B4-BE49-F238E27FC236}">
                <a16:creationId xmlns:a16="http://schemas.microsoft.com/office/drawing/2014/main" id="{37F7A2F9-EA8F-DFAB-51BD-914663FEFB17}"/>
              </a:ext>
            </a:extLst>
          </p:cNvPr>
          <p:cNvSpPr txBox="1"/>
          <p:nvPr/>
        </p:nvSpPr>
        <p:spPr>
          <a:xfrm>
            <a:off x="6090470" y="1911547"/>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0.9</a:t>
            </a:r>
          </a:p>
        </p:txBody>
      </p:sp>
      <p:sp>
        <p:nvSpPr>
          <p:cNvPr id="79924" name="TextBox 79923">
            <a:extLst>
              <a:ext uri="{FF2B5EF4-FFF2-40B4-BE49-F238E27FC236}">
                <a16:creationId xmlns:a16="http://schemas.microsoft.com/office/drawing/2014/main" id="{B2CF2D6E-E376-FF53-BC7E-C0EC6DA926D5}"/>
              </a:ext>
            </a:extLst>
          </p:cNvPr>
          <p:cNvSpPr txBox="1"/>
          <p:nvPr/>
        </p:nvSpPr>
        <p:spPr>
          <a:xfrm>
            <a:off x="7048571"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79925" name="TextBox 79924">
            <a:extLst>
              <a:ext uri="{FF2B5EF4-FFF2-40B4-BE49-F238E27FC236}">
                <a16:creationId xmlns:a16="http://schemas.microsoft.com/office/drawing/2014/main" id="{63762FE3-5A64-2BBE-A3A7-C2F2A3580982}"/>
              </a:ext>
            </a:extLst>
          </p:cNvPr>
          <p:cNvSpPr txBox="1"/>
          <p:nvPr/>
        </p:nvSpPr>
        <p:spPr>
          <a:xfrm>
            <a:off x="7732297"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79926" name="TextBox 79925">
            <a:extLst>
              <a:ext uri="{FF2B5EF4-FFF2-40B4-BE49-F238E27FC236}">
                <a16:creationId xmlns:a16="http://schemas.microsoft.com/office/drawing/2014/main" id="{AA6E38B3-309B-175C-00B1-2B74444FBD53}"/>
              </a:ext>
            </a:extLst>
          </p:cNvPr>
          <p:cNvSpPr txBox="1"/>
          <p:nvPr/>
        </p:nvSpPr>
        <p:spPr>
          <a:xfrm>
            <a:off x="8431124" y="47113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79927" name="TextBox 79926">
            <a:extLst>
              <a:ext uri="{FF2B5EF4-FFF2-40B4-BE49-F238E27FC236}">
                <a16:creationId xmlns:a16="http://schemas.microsoft.com/office/drawing/2014/main" id="{573AD032-A2A3-E1A5-0909-65A8A3932274}"/>
              </a:ext>
            </a:extLst>
          </p:cNvPr>
          <p:cNvSpPr txBox="1"/>
          <p:nvPr/>
        </p:nvSpPr>
        <p:spPr>
          <a:xfrm>
            <a:off x="9079863"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79928" name="TextBox 79927">
            <a:extLst>
              <a:ext uri="{FF2B5EF4-FFF2-40B4-BE49-F238E27FC236}">
                <a16:creationId xmlns:a16="http://schemas.microsoft.com/office/drawing/2014/main" id="{B7D0B805-19B4-E585-7172-B8DCF0AFE299}"/>
              </a:ext>
            </a:extLst>
          </p:cNvPr>
          <p:cNvSpPr txBox="1"/>
          <p:nvPr/>
        </p:nvSpPr>
        <p:spPr>
          <a:xfrm>
            <a:off x="9754445"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79929" name="TextBox 79928">
            <a:extLst>
              <a:ext uri="{FF2B5EF4-FFF2-40B4-BE49-F238E27FC236}">
                <a16:creationId xmlns:a16="http://schemas.microsoft.com/office/drawing/2014/main" id="{B377351C-BF93-77A2-BCA6-061DE40EBDED}"/>
              </a:ext>
            </a:extLst>
          </p:cNvPr>
          <p:cNvSpPr txBox="1"/>
          <p:nvPr/>
        </p:nvSpPr>
        <p:spPr>
          <a:xfrm>
            <a:off x="10461184" y="47113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79930" name="TextBox 79929">
            <a:extLst>
              <a:ext uri="{FF2B5EF4-FFF2-40B4-BE49-F238E27FC236}">
                <a16:creationId xmlns:a16="http://schemas.microsoft.com/office/drawing/2014/main" id="{FB79E20F-8EC1-D08B-5DDF-3E0A0E07273D}"/>
              </a:ext>
            </a:extLst>
          </p:cNvPr>
          <p:cNvSpPr txBox="1"/>
          <p:nvPr/>
        </p:nvSpPr>
        <p:spPr>
          <a:xfrm>
            <a:off x="6279212" y="5065439"/>
            <a:ext cx="211597"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151</a:t>
            </a:r>
          </a:p>
          <a:p>
            <a:pPr algn="ctr"/>
            <a:r>
              <a:rPr lang="en-GB" sz="1000" dirty="0">
                <a:solidFill>
                  <a:schemeClr val="tx2"/>
                </a:solidFill>
                <a:latin typeface="Arial" panose="020B0604020202020204" pitchFamily="34" charset="0"/>
                <a:ea typeface="Aileron" charset="0"/>
                <a:cs typeface="Arial" panose="020B0604020202020204" pitchFamily="34" charset="0"/>
              </a:rPr>
              <a:t>149</a:t>
            </a:r>
          </a:p>
        </p:txBody>
      </p:sp>
      <p:pic>
        <p:nvPicPr>
          <p:cNvPr id="79932" name="Picture 79931">
            <a:extLst>
              <a:ext uri="{FF2B5EF4-FFF2-40B4-BE49-F238E27FC236}">
                <a16:creationId xmlns:a16="http://schemas.microsoft.com/office/drawing/2014/main" id="{0BCB589E-DAD2-5319-8794-976F475B81CD}"/>
              </a:ext>
            </a:extLst>
          </p:cNvPr>
          <p:cNvPicPr>
            <a:picLocks noChangeAspect="1"/>
          </p:cNvPicPr>
          <p:nvPr/>
        </p:nvPicPr>
        <p:blipFill>
          <a:blip r:embed="rId3"/>
          <a:srcRect/>
          <a:stretch/>
        </p:blipFill>
        <p:spPr>
          <a:xfrm>
            <a:off x="6304701" y="1631800"/>
            <a:ext cx="4233968" cy="3060700"/>
          </a:xfrm>
          <a:prstGeom prst="rect">
            <a:avLst/>
          </a:prstGeom>
        </p:spPr>
      </p:pic>
      <p:sp>
        <p:nvSpPr>
          <p:cNvPr id="79933" name="TextBox 79932">
            <a:extLst>
              <a:ext uri="{FF2B5EF4-FFF2-40B4-BE49-F238E27FC236}">
                <a16:creationId xmlns:a16="http://schemas.microsoft.com/office/drawing/2014/main" id="{54586AED-1D0B-86EE-E3AF-87115551AE40}"/>
              </a:ext>
            </a:extLst>
          </p:cNvPr>
          <p:cNvSpPr txBox="1"/>
          <p:nvPr/>
        </p:nvSpPr>
        <p:spPr>
          <a:xfrm>
            <a:off x="6090470" y="395504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79934" name="TextBox 79933">
            <a:extLst>
              <a:ext uri="{FF2B5EF4-FFF2-40B4-BE49-F238E27FC236}">
                <a16:creationId xmlns:a16="http://schemas.microsoft.com/office/drawing/2014/main" id="{9F7B9982-CB51-443B-85CF-35273B00CD46}"/>
              </a:ext>
            </a:extLst>
          </p:cNvPr>
          <p:cNvSpPr txBox="1"/>
          <p:nvPr/>
        </p:nvSpPr>
        <p:spPr>
          <a:xfrm>
            <a:off x="6090470" y="335444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79935" name="TextBox 79934">
            <a:extLst>
              <a:ext uri="{FF2B5EF4-FFF2-40B4-BE49-F238E27FC236}">
                <a16:creationId xmlns:a16="http://schemas.microsoft.com/office/drawing/2014/main" id="{0197E8B0-28FB-B6B2-2F0E-AA27B7F69AF3}"/>
              </a:ext>
            </a:extLst>
          </p:cNvPr>
          <p:cNvSpPr txBox="1"/>
          <p:nvPr/>
        </p:nvSpPr>
        <p:spPr>
          <a:xfrm>
            <a:off x="6090470" y="2784383"/>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79936" name="TextBox 79935">
            <a:extLst>
              <a:ext uri="{FF2B5EF4-FFF2-40B4-BE49-F238E27FC236}">
                <a16:creationId xmlns:a16="http://schemas.microsoft.com/office/drawing/2014/main" id="{0C393520-AD84-E335-3A9D-82D00D991E75}"/>
              </a:ext>
            </a:extLst>
          </p:cNvPr>
          <p:cNvSpPr txBox="1"/>
          <p:nvPr/>
        </p:nvSpPr>
        <p:spPr>
          <a:xfrm>
            <a:off x="6090470" y="162752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79937" name="TextBox 79936">
            <a:extLst>
              <a:ext uri="{FF2B5EF4-FFF2-40B4-BE49-F238E27FC236}">
                <a16:creationId xmlns:a16="http://schemas.microsoft.com/office/drawing/2014/main" id="{DA818641-5472-4D79-750E-6979D7078C12}"/>
              </a:ext>
            </a:extLst>
          </p:cNvPr>
          <p:cNvSpPr txBox="1"/>
          <p:nvPr/>
        </p:nvSpPr>
        <p:spPr>
          <a:xfrm>
            <a:off x="6090470" y="2199028"/>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79938" name="TextBox 79937">
            <a:extLst>
              <a:ext uri="{FF2B5EF4-FFF2-40B4-BE49-F238E27FC236}">
                <a16:creationId xmlns:a16="http://schemas.microsoft.com/office/drawing/2014/main" id="{8F3453C3-1C8E-13E9-2A4B-F0FC4857C16E}"/>
              </a:ext>
            </a:extLst>
          </p:cNvPr>
          <p:cNvSpPr txBox="1"/>
          <p:nvPr/>
        </p:nvSpPr>
        <p:spPr>
          <a:xfrm>
            <a:off x="6975897" y="5065439"/>
            <a:ext cx="211596"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109</a:t>
            </a:r>
          </a:p>
          <a:p>
            <a:pPr algn="ctr"/>
            <a:r>
              <a:rPr lang="en-GB" sz="1000" dirty="0">
                <a:solidFill>
                  <a:schemeClr val="tx2"/>
                </a:solidFill>
                <a:latin typeface="Arial" panose="020B0604020202020204" pitchFamily="34" charset="0"/>
                <a:ea typeface="Aileron" charset="0"/>
                <a:cs typeface="Arial" panose="020B0604020202020204" pitchFamily="34" charset="0"/>
              </a:rPr>
              <a:t>89</a:t>
            </a:r>
          </a:p>
        </p:txBody>
      </p:sp>
      <p:sp>
        <p:nvSpPr>
          <p:cNvPr id="79939" name="TextBox 79938">
            <a:extLst>
              <a:ext uri="{FF2B5EF4-FFF2-40B4-BE49-F238E27FC236}">
                <a16:creationId xmlns:a16="http://schemas.microsoft.com/office/drawing/2014/main" id="{61BF938A-5B6E-8EE7-7591-1ABFE796B073}"/>
              </a:ext>
            </a:extLst>
          </p:cNvPr>
          <p:cNvSpPr txBox="1"/>
          <p:nvPr/>
        </p:nvSpPr>
        <p:spPr>
          <a:xfrm>
            <a:off x="7690431"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23</a:t>
            </a:r>
          </a:p>
          <a:p>
            <a:pPr algn="ctr"/>
            <a:r>
              <a:rPr lang="en-GB" sz="1000" dirty="0">
                <a:solidFill>
                  <a:schemeClr val="tx2"/>
                </a:solidFill>
                <a:latin typeface="Arial" panose="020B0604020202020204" pitchFamily="34" charset="0"/>
                <a:ea typeface="Aileron" charset="0"/>
                <a:cs typeface="Arial" panose="020B0604020202020204" pitchFamily="34" charset="0"/>
              </a:rPr>
              <a:t>41</a:t>
            </a:r>
          </a:p>
        </p:txBody>
      </p:sp>
      <p:sp>
        <p:nvSpPr>
          <p:cNvPr id="79940" name="TextBox 79939">
            <a:extLst>
              <a:ext uri="{FF2B5EF4-FFF2-40B4-BE49-F238E27FC236}">
                <a16:creationId xmlns:a16="http://schemas.microsoft.com/office/drawing/2014/main" id="{B6362683-AAAE-24FC-6FAF-C906ECFD1684}"/>
              </a:ext>
            </a:extLst>
          </p:cNvPr>
          <p:cNvSpPr txBox="1"/>
          <p:nvPr/>
        </p:nvSpPr>
        <p:spPr>
          <a:xfrm>
            <a:off x="8404534"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21</a:t>
            </a:r>
          </a:p>
          <a:p>
            <a:pPr algn="ctr"/>
            <a:r>
              <a:rPr lang="en-GB" sz="1000" dirty="0">
                <a:solidFill>
                  <a:schemeClr val="tx2"/>
                </a:solidFill>
                <a:latin typeface="Arial" panose="020B0604020202020204" pitchFamily="34" charset="0"/>
                <a:ea typeface="Aileron" charset="0"/>
                <a:cs typeface="Arial" panose="020B0604020202020204" pitchFamily="34" charset="0"/>
              </a:rPr>
              <a:t>16</a:t>
            </a:r>
          </a:p>
        </p:txBody>
      </p:sp>
      <p:sp>
        <p:nvSpPr>
          <p:cNvPr id="79941" name="TextBox 79940">
            <a:extLst>
              <a:ext uri="{FF2B5EF4-FFF2-40B4-BE49-F238E27FC236}">
                <a16:creationId xmlns:a16="http://schemas.microsoft.com/office/drawing/2014/main" id="{E0934392-9212-AF98-C9B6-E3B8511CCA87}"/>
              </a:ext>
            </a:extLst>
          </p:cNvPr>
          <p:cNvSpPr txBox="1"/>
          <p:nvPr/>
        </p:nvSpPr>
        <p:spPr>
          <a:xfrm>
            <a:off x="9075094" y="5065439"/>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10</a:t>
            </a:r>
          </a:p>
          <a:p>
            <a:pPr algn="ctr"/>
            <a:r>
              <a:rPr lang="en-GB" sz="1000" dirty="0">
                <a:solidFill>
                  <a:schemeClr val="tx2"/>
                </a:solidFill>
                <a:latin typeface="Arial" panose="020B0604020202020204" pitchFamily="34" charset="0"/>
                <a:ea typeface="Aileron" charset="0"/>
                <a:cs typeface="Arial" panose="020B0604020202020204" pitchFamily="34" charset="0"/>
              </a:rPr>
              <a:t>9</a:t>
            </a:r>
          </a:p>
        </p:txBody>
      </p:sp>
      <p:sp>
        <p:nvSpPr>
          <p:cNvPr id="79942" name="TextBox 79941">
            <a:extLst>
              <a:ext uri="{FF2B5EF4-FFF2-40B4-BE49-F238E27FC236}">
                <a16:creationId xmlns:a16="http://schemas.microsoft.com/office/drawing/2014/main" id="{F0E04AA8-4931-0404-FC5F-DCC65B449381}"/>
              </a:ext>
            </a:extLst>
          </p:cNvPr>
          <p:cNvSpPr txBox="1"/>
          <p:nvPr/>
        </p:nvSpPr>
        <p:spPr>
          <a:xfrm>
            <a:off x="9789628"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a:t>
            </a:r>
          </a:p>
          <a:p>
            <a:pPr algn="ctr"/>
            <a:r>
              <a:rPr lang="en-GB" sz="1000" dirty="0">
                <a:solidFill>
                  <a:schemeClr val="tx2"/>
                </a:solidFill>
                <a:latin typeface="Arial" panose="020B0604020202020204" pitchFamily="34" charset="0"/>
                <a:ea typeface="Aileron" charset="0"/>
                <a:cs typeface="Arial" panose="020B0604020202020204" pitchFamily="34" charset="0"/>
              </a:rPr>
              <a:t>3</a:t>
            </a:r>
          </a:p>
        </p:txBody>
      </p:sp>
      <p:graphicFrame>
        <p:nvGraphicFramePr>
          <p:cNvPr id="52" name="Table 51">
            <a:extLst>
              <a:ext uri="{FF2B5EF4-FFF2-40B4-BE49-F238E27FC236}">
                <a16:creationId xmlns:a16="http://schemas.microsoft.com/office/drawing/2014/main" id="{53BDA9B6-181A-BE02-CD9A-1590D35FD8E2}"/>
              </a:ext>
            </a:extLst>
          </p:cNvPr>
          <p:cNvGraphicFramePr>
            <a:graphicFrameLocks noGrp="1"/>
          </p:cNvGraphicFramePr>
          <p:nvPr>
            <p:extLst>
              <p:ext uri="{D42A27DB-BD31-4B8C-83A1-F6EECF244321}">
                <p14:modId xmlns:p14="http://schemas.microsoft.com/office/powerpoint/2010/main" val="3364346305"/>
              </p:ext>
            </p:extLst>
          </p:nvPr>
        </p:nvGraphicFramePr>
        <p:xfrm>
          <a:off x="2219695" y="1302509"/>
          <a:ext cx="3196374" cy="881280"/>
        </p:xfrm>
        <a:graphic>
          <a:graphicData uri="http://schemas.openxmlformats.org/drawingml/2006/table">
            <a:tbl>
              <a:tblPr firstRow="1" bandRow="1">
                <a:tableStyleId>{5C22544A-7EE6-4342-B048-85BDC9FD1C3A}</a:tableStyleId>
              </a:tblPr>
              <a:tblGrid>
                <a:gridCol w="1496269">
                  <a:extLst>
                    <a:ext uri="{9D8B030D-6E8A-4147-A177-3AD203B41FA5}">
                      <a16:colId xmlns:a16="http://schemas.microsoft.com/office/drawing/2014/main" val="2870562913"/>
                    </a:ext>
                  </a:extLst>
                </a:gridCol>
                <a:gridCol w="909943">
                  <a:extLst>
                    <a:ext uri="{9D8B030D-6E8A-4147-A177-3AD203B41FA5}">
                      <a16:colId xmlns:a16="http://schemas.microsoft.com/office/drawing/2014/main" val="3546940678"/>
                    </a:ext>
                  </a:extLst>
                </a:gridCol>
                <a:gridCol w="790162">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OS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6.1 (4.8-8.9)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4.2 (3.3-5.3)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Unstratified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0.67 (0.49-0.92)</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P=0.012</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graphicFrame>
        <p:nvGraphicFramePr>
          <p:cNvPr id="79931" name="Table 79930">
            <a:extLst>
              <a:ext uri="{FF2B5EF4-FFF2-40B4-BE49-F238E27FC236}">
                <a16:creationId xmlns:a16="http://schemas.microsoft.com/office/drawing/2014/main" id="{794C1002-2C72-29FA-5E3D-CF93A6C63C33}"/>
              </a:ext>
            </a:extLst>
          </p:cNvPr>
          <p:cNvGraphicFramePr>
            <a:graphicFrameLocks noGrp="1"/>
          </p:cNvGraphicFramePr>
          <p:nvPr>
            <p:extLst>
              <p:ext uri="{D42A27DB-BD31-4B8C-83A1-F6EECF244321}">
                <p14:modId xmlns:p14="http://schemas.microsoft.com/office/powerpoint/2010/main" val="3850782434"/>
              </p:ext>
            </p:extLst>
          </p:nvPr>
        </p:nvGraphicFramePr>
        <p:xfrm>
          <a:off x="7474031" y="1302509"/>
          <a:ext cx="3158473" cy="881280"/>
        </p:xfrm>
        <a:graphic>
          <a:graphicData uri="http://schemas.openxmlformats.org/drawingml/2006/table">
            <a:tbl>
              <a:tblPr firstRow="1" bandRow="1">
                <a:tableStyleId>{5C22544A-7EE6-4342-B048-85BDC9FD1C3A}</a:tableStyleId>
              </a:tblPr>
              <a:tblGrid>
                <a:gridCol w="1520305">
                  <a:extLst>
                    <a:ext uri="{9D8B030D-6E8A-4147-A177-3AD203B41FA5}">
                      <a16:colId xmlns:a16="http://schemas.microsoft.com/office/drawing/2014/main" val="2870562913"/>
                    </a:ext>
                  </a:extLst>
                </a:gridCol>
                <a:gridCol w="899153">
                  <a:extLst>
                    <a:ext uri="{9D8B030D-6E8A-4147-A177-3AD203B41FA5}">
                      <a16:colId xmlns:a16="http://schemas.microsoft.com/office/drawing/2014/main" val="3546940678"/>
                    </a:ext>
                  </a:extLst>
                </a:gridCol>
                <a:gridCol w="739015">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monotherapy</a:t>
                      </a: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5-FU/LV</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0" dirty="0">
                          <a:latin typeface="Arial" panose="020B0604020202020204" pitchFamily="34" charset="0"/>
                          <a:cs typeface="Arial" panose="020B0604020202020204" pitchFamily="34" charset="0"/>
                        </a:rPr>
                        <a:t>Median OS (95%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4.9 (4.2-5.6)</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4.2 (3.6-4.9)</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0" dirty="0">
                          <a:latin typeface="Arial" panose="020B0604020202020204" pitchFamily="34" charset="0"/>
                          <a:cs typeface="Arial" panose="020B0604020202020204" pitchFamily="34" charset="0"/>
                        </a:rPr>
                        <a:t>Unstratified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0.99 (0.77-1.28)</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P=0.94</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sp>
        <p:nvSpPr>
          <p:cNvPr id="79943" name="TextBox 79942">
            <a:extLst>
              <a:ext uri="{FF2B5EF4-FFF2-40B4-BE49-F238E27FC236}">
                <a16:creationId xmlns:a16="http://schemas.microsoft.com/office/drawing/2014/main" id="{DBCE2E98-A345-0B39-B87F-E9A22B585AE9}"/>
              </a:ext>
            </a:extLst>
          </p:cNvPr>
          <p:cNvSpPr txBox="1"/>
          <p:nvPr/>
        </p:nvSpPr>
        <p:spPr>
          <a:xfrm>
            <a:off x="10512439" y="5065439"/>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4" name="TextBox 3">
            <a:extLst>
              <a:ext uri="{FF2B5EF4-FFF2-40B4-BE49-F238E27FC236}">
                <a16:creationId xmlns:a16="http://schemas.microsoft.com/office/drawing/2014/main" id="{DC49C818-B75C-1500-5B70-BE4139A7CFCE}"/>
              </a:ext>
            </a:extLst>
          </p:cNvPr>
          <p:cNvSpPr txBox="1"/>
          <p:nvPr/>
        </p:nvSpPr>
        <p:spPr>
          <a:xfrm>
            <a:off x="5315267" y="5063834"/>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0</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94B6-CC0C-2C84-665A-6CEE36A29E7C}"/>
              </a:ext>
            </a:extLst>
          </p:cNvPr>
          <p:cNvSpPr>
            <a:spLocks noGrp="1"/>
          </p:cNvSpPr>
          <p:nvPr>
            <p:ph type="title"/>
          </p:nvPr>
        </p:nvSpPr>
        <p:spPr/>
        <p:txBody>
          <a:bodyPr/>
          <a:lstStyle/>
          <a:p>
            <a:r>
              <a:rPr lang="en-GB" dirty="0"/>
              <a:t>Napoli-1: safety</a:t>
            </a:r>
          </a:p>
        </p:txBody>
      </p:sp>
      <p:sp>
        <p:nvSpPr>
          <p:cNvPr id="4" name="Slide Number Placeholder 3">
            <a:extLst>
              <a:ext uri="{FF2B5EF4-FFF2-40B4-BE49-F238E27FC236}">
                <a16:creationId xmlns:a16="http://schemas.microsoft.com/office/drawing/2014/main" id="{502B08F6-EB81-4562-E074-A43CABC98D3C}"/>
              </a:ext>
            </a:extLst>
          </p:cNvPr>
          <p:cNvSpPr>
            <a:spLocks noGrp="1"/>
          </p:cNvSpPr>
          <p:nvPr>
            <p:ph type="sldNum" sz="quarter" idx="4"/>
          </p:nvPr>
        </p:nvSpPr>
        <p:spPr/>
        <p:txBody>
          <a:bodyPr/>
          <a:lstStyle/>
          <a:p>
            <a:fld id="{DF991027-FBF9-164C-8811-C602B5B4988C}" type="slidenum">
              <a:rPr lang="en-US" smtClean="0"/>
              <a:t>46</a:t>
            </a:fld>
            <a:endParaRPr lang="en-US"/>
          </a:p>
        </p:txBody>
      </p:sp>
      <p:sp>
        <p:nvSpPr>
          <p:cNvPr id="7" name="Content Placeholder 6">
            <a:extLst>
              <a:ext uri="{FF2B5EF4-FFF2-40B4-BE49-F238E27FC236}">
                <a16:creationId xmlns:a16="http://schemas.microsoft.com/office/drawing/2014/main" id="{3AD337F1-D6C3-1157-FD4D-F15124AE7B01}"/>
              </a:ext>
            </a:extLst>
          </p:cNvPr>
          <p:cNvSpPr>
            <a:spLocks noGrp="1"/>
          </p:cNvSpPr>
          <p:nvPr>
            <p:ph sz="quarter" idx="15"/>
          </p:nvPr>
        </p:nvSpPr>
        <p:spPr>
          <a:xfrm>
            <a:off x="620183" y="6173788"/>
            <a:ext cx="10180339" cy="365125"/>
          </a:xfrm>
        </p:spPr>
        <p:txBody>
          <a:bodyPr/>
          <a:lstStyle/>
          <a:p>
            <a:r>
              <a:rPr lang="en-GB" dirty="0">
                <a:solidFill>
                  <a:schemeClr val="tx2"/>
                </a:solidFill>
              </a:rPr>
              <a:t>5-FU, fluorouracil; </a:t>
            </a:r>
            <a:r>
              <a:rPr kumimoji="0" lang="en-GB" altLang="en-US" sz="1200" b="0" i="0" u="none" strike="noStrike" cap="none" normalizeH="0" baseline="0" dirty="0">
                <a:ln>
                  <a:noFill/>
                </a:ln>
                <a:solidFill>
                  <a:schemeClr val="tx2"/>
                </a:solidFill>
                <a:effectLst/>
              </a:rPr>
              <a:t>LV, leucovorin calcium (folinic acid);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p>
          <a:p>
            <a:r>
              <a:rPr lang="en-GB" sz="1200" b="0" i="0" dirty="0">
                <a:solidFill>
                  <a:schemeClr val="tx2"/>
                </a:solidFill>
                <a:effectLst/>
                <a:highlight>
                  <a:srgbClr val="FFFFFF"/>
                </a:highlight>
                <a:latin typeface="Arial" panose="020B0604020202020204" pitchFamily="34" charset="0"/>
                <a:cs typeface="Arial" panose="020B0604020202020204" pitchFamily="34" charset="0"/>
              </a:rPr>
              <a:t>Wang-Gillam A, et al. Lancet 2016;387:545-57</a:t>
            </a:r>
            <a:endParaRPr lang="en-GB" sz="1200" dirty="0">
              <a:solidFill>
                <a:schemeClr val="tx2"/>
              </a:solidFill>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EA8AAD50-D190-F231-346A-23C220888942}"/>
              </a:ext>
            </a:extLst>
          </p:cNvPr>
          <p:cNvGraphicFramePr>
            <a:graphicFrameLocks noGrp="1"/>
          </p:cNvGraphicFramePr>
          <p:nvPr>
            <p:ph sz="quarter" idx="12"/>
            <p:extLst>
              <p:ext uri="{D42A27DB-BD31-4B8C-83A1-F6EECF244321}">
                <p14:modId xmlns:p14="http://schemas.microsoft.com/office/powerpoint/2010/main" val="3267764340"/>
              </p:ext>
            </p:extLst>
          </p:nvPr>
        </p:nvGraphicFramePr>
        <p:xfrm>
          <a:off x="620713" y="1425575"/>
          <a:ext cx="10963275" cy="3566160"/>
        </p:xfrm>
        <a:graphic>
          <a:graphicData uri="http://schemas.openxmlformats.org/drawingml/2006/table">
            <a:tbl>
              <a:tblPr firstRow="1" bandRow="1">
                <a:tableStyleId>{5C22544A-7EE6-4342-B048-85BDC9FD1C3A}</a:tableStyleId>
              </a:tblPr>
              <a:tblGrid>
                <a:gridCol w="2810991">
                  <a:extLst>
                    <a:ext uri="{9D8B030D-6E8A-4147-A177-3AD203B41FA5}">
                      <a16:colId xmlns:a16="http://schemas.microsoft.com/office/drawing/2014/main" val="486868304"/>
                    </a:ext>
                  </a:extLst>
                </a:gridCol>
                <a:gridCol w="1358714">
                  <a:extLst>
                    <a:ext uri="{9D8B030D-6E8A-4147-A177-3AD203B41FA5}">
                      <a16:colId xmlns:a16="http://schemas.microsoft.com/office/drawing/2014/main" val="236044807"/>
                    </a:ext>
                  </a:extLst>
                </a:gridCol>
                <a:gridCol w="1358714">
                  <a:extLst>
                    <a:ext uri="{9D8B030D-6E8A-4147-A177-3AD203B41FA5}">
                      <a16:colId xmlns:a16="http://schemas.microsoft.com/office/drawing/2014/main" val="1018267113"/>
                    </a:ext>
                  </a:extLst>
                </a:gridCol>
                <a:gridCol w="1358714">
                  <a:extLst>
                    <a:ext uri="{9D8B030D-6E8A-4147-A177-3AD203B41FA5}">
                      <a16:colId xmlns:a16="http://schemas.microsoft.com/office/drawing/2014/main" val="766772672"/>
                    </a:ext>
                  </a:extLst>
                </a:gridCol>
                <a:gridCol w="1358714">
                  <a:extLst>
                    <a:ext uri="{9D8B030D-6E8A-4147-A177-3AD203B41FA5}">
                      <a16:colId xmlns:a16="http://schemas.microsoft.com/office/drawing/2014/main" val="3672211730"/>
                    </a:ext>
                  </a:extLst>
                </a:gridCol>
                <a:gridCol w="1358714">
                  <a:extLst>
                    <a:ext uri="{9D8B030D-6E8A-4147-A177-3AD203B41FA5}">
                      <a16:colId xmlns:a16="http://schemas.microsoft.com/office/drawing/2014/main" val="2227723608"/>
                    </a:ext>
                  </a:extLst>
                </a:gridCol>
                <a:gridCol w="1358714">
                  <a:extLst>
                    <a:ext uri="{9D8B030D-6E8A-4147-A177-3AD203B41FA5}">
                      <a16:colId xmlns:a16="http://schemas.microsoft.com/office/drawing/2014/main" val="950465342"/>
                    </a:ext>
                  </a:extLst>
                </a:gridCol>
              </a:tblGrid>
              <a:tr h="0">
                <a:tc rowSpan="2">
                  <a:txBody>
                    <a:bodyPr/>
                    <a:lstStyle/>
                    <a:p>
                      <a:r>
                        <a:rPr lang="en-GB" sz="1200" noProof="0" dirty="0">
                          <a:latin typeface="Arial" panose="020B0604020202020204" pitchFamily="34" charset="0"/>
                          <a:cs typeface="Arial" panose="020B0604020202020204" pitchFamily="34" charset="0"/>
                        </a:rPr>
                        <a:t>Adverse event, n (%)</a:t>
                      </a:r>
                    </a:p>
                  </a:txBody>
                  <a:tcPr anchor="b">
                    <a:lnB w="38100" cap="flat" cmpd="sng" algn="ctr">
                      <a:solidFill>
                        <a:schemeClr val="bg1"/>
                      </a:solidFill>
                      <a:prstDash val="solid"/>
                      <a:round/>
                      <a:headEnd type="none" w="med" len="med"/>
                      <a:tailEnd type="none" w="med" len="med"/>
                    </a:lnB>
                  </a:tcPr>
                </a:tc>
                <a:tc gridSpan="2">
                  <a:txBody>
                    <a:bodyPr/>
                    <a:lstStyle/>
                    <a:p>
                      <a:pPr algn="ctr"/>
                      <a:r>
                        <a:rPr lang="en-GB" sz="1200" noProof="0" dirty="0" err="1">
                          <a:latin typeface="Arial" panose="020B0604020202020204" pitchFamily="34" charset="0"/>
                          <a:cs typeface="Arial" panose="020B0604020202020204" pitchFamily="34" charset="0"/>
                        </a:rPr>
                        <a:t>Nal</a:t>
                      </a:r>
                      <a:r>
                        <a:rPr lang="en-GB" sz="1200" noProof="0" dirty="0">
                          <a:latin typeface="Arial" panose="020B0604020202020204" pitchFamily="34" charset="0"/>
                          <a:cs typeface="Arial" panose="020B0604020202020204" pitchFamily="34" charset="0"/>
                        </a:rPr>
                        <a:t>-IRI + 5-FU/LV</a:t>
                      </a:r>
                    </a:p>
                    <a:p>
                      <a:pPr algn="ctr"/>
                      <a:r>
                        <a:rPr lang="en-GB" sz="1200" noProof="0" dirty="0">
                          <a:latin typeface="Arial" panose="020B0604020202020204" pitchFamily="34" charset="0"/>
                          <a:cs typeface="Arial" panose="020B0604020202020204" pitchFamily="34" charset="0"/>
                        </a:rPr>
                        <a:t>(N=117)</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200" noProof="0" dirty="0" err="1">
                          <a:latin typeface="Arial" panose="020B0604020202020204" pitchFamily="34" charset="0"/>
                          <a:cs typeface="Arial" panose="020B0604020202020204" pitchFamily="34" charset="0"/>
                        </a:rPr>
                        <a:t>Nal</a:t>
                      </a:r>
                      <a:r>
                        <a:rPr lang="en-GB" sz="1200" noProof="0" dirty="0">
                          <a:latin typeface="Arial" panose="020B0604020202020204" pitchFamily="34" charset="0"/>
                          <a:cs typeface="Arial" panose="020B0604020202020204" pitchFamily="34" charset="0"/>
                        </a:rPr>
                        <a:t>-IRI monotherapy </a:t>
                      </a:r>
                    </a:p>
                    <a:p>
                      <a:pPr algn="ctr"/>
                      <a:r>
                        <a:rPr lang="en-GB" sz="1200" noProof="0" dirty="0">
                          <a:latin typeface="Arial" panose="020B0604020202020204" pitchFamily="34" charset="0"/>
                          <a:cs typeface="Arial" panose="020B0604020202020204" pitchFamily="34" charset="0"/>
                        </a:rPr>
                        <a:t>(N=147)</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200" noProof="0" dirty="0">
                          <a:latin typeface="Arial" panose="020B0604020202020204" pitchFamily="34" charset="0"/>
                          <a:cs typeface="Arial" panose="020B0604020202020204" pitchFamily="34" charset="0"/>
                        </a:rPr>
                        <a:t>5-FU/LV</a:t>
                      </a:r>
                    </a:p>
                    <a:p>
                      <a:pPr algn="ctr"/>
                      <a:r>
                        <a:rPr lang="en-GB" sz="1200" noProof="0" dirty="0">
                          <a:latin typeface="Arial" panose="020B0604020202020204" pitchFamily="34" charset="0"/>
                          <a:cs typeface="Arial" panose="020B0604020202020204" pitchFamily="34" charset="0"/>
                        </a:rPr>
                        <a:t>(N=134)</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9407813"/>
                  </a:ext>
                </a:extLst>
              </a:tr>
              <a:tr h="0">
                <a:tc vMerge="1">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Grades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Grades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Grades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5781050"/>
                  </a:ext>
                </a:extLst>
              </a:tr>
              <a:tr h="0">
                <a:tc>
                  <a:txBody>
                    <a:bodyPr/>
                    <a:lstStyle/>
                    <a:p>
                      <a:r>
                        <a:rPr lang="en-GB" sz="1200" b="0" noProof="0">
                          <a:latin typeface="Arial" panose="020B0604020202020204" pitchFamily="34" charset="0"/>
                          <a:cs typeface="Arial" panose="020B0604020202020204" pitchFamily="34" charset="0"/>
                        </a:rPr>
                        <a:t>Diarrhoea</a:t>
                      </a:r>
                    </a:p>
                  </a:txBody>
                  <a:tcPr>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69 (59%)</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15 (13%)</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103 (70%)</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31 (21%)</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35 (26%)</a:t>
                      </a:r>
                    </a:p>
                  </a:txBody>
                  <a:tcPr>
                    <a:lnT w="38100" cap="flat" cmpd="sng" algn="ctr">
                      <a:solidFill>
                        <a:schemeClr val="bg1"/>
                      </a:solidFill>
                      <a:prstDash val="solid"/>
                      <a:round/>
                      <a:headEnd type="none" w="med" len="med"/>
                      <a:tailEnd type="none" w="med" len="med"/>
                    </a:lnT>
                  </a:tcPr>
                </a:tc>
                <a:tc>
                  <a:txBody>
                    <a:bodyPr/>
                    <a:lstStyle/>
                    <a:p>
                      <a:pPr algn="ctr"/>
                      <a:r>
                        <a:rPr lang="en-GB" sz="1200" noProof="0">
                          <a:latin typeface="Arial" panose="020B0604020202020204" pitchFamily="34" charset="0"/>
                          <a:cs typeface="Arial" panose="020B0604020202020204" pitchFamily="34" charset="0"/>
                        </a:rPr>
                        <a:t>6 (4%)</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000030106"/>
                  </a:ext>
                </a:extLst>
              </a:tr>
              <a:tr h="0">
                <a:tc>
                  <a:txBody>
                    <a:bodyPr/>
                    <a:lstStyle/>
                    <a:p>
                      <a:r>
                        <a:rPr lang="en-GB" sz="1200" b="0" noProof="0">
                          <a:latin typeface="Arial" panose="020B0604020202020204" pitchFamily="34" charset="0"/>
                          <a:cs typeface="Arial" panose="020B0604020202020204" pitchFamily="34" charset="0"/>
                        </a:rPr>
                        <a:t>Vomiting</a:t>
                      </a:r>
                    </a:p>
                  </a:txBody>
                  <a:tcPr/>
                </a:tc>
                <a:tc>
                  <a:txBody>
                    <a:bodyPr/>
                    <a:lstStyle/>
                    <a:p>
                      <a:pPr algn="ctr"/>
                      <a:r>
                        <a:rPr lang="en-GB" sz="1200" noProof="0">
                          <a:latin typeface="Arial" panose="020B0604020202020204" pitchFamily="34" charset="0"/>
                          <a:cs typeface="Arial" panose="020B0604020202020204" pitchFamily="34" charset="0"/>
                        </a:rPr>
                        <a:t>61 (52%)</a:t>
                      </a:r>
                    </a:p>
                  </a:txBody>
                  <a:tcPr/>
                </a:tc>
                <a:tc>
                  <a:txBody>
                    <a:bodyPr/>
                    <a:lstStyle/>
                    <a:p>
                      <a:pPr algn="ctr"/>
                      <a:r>
                        <a:rPr lang="en-GB" sz="1200" noProof="0">
                          <a:latin typeface="Arial" panose="020B0604020202020204" pitchFamily="34" charset="0"/>
                          <a:cs typeface="Arial" panose="020B0604020202020204" pitchFamily="34" charset="0"/>
                        </a:rPr>
                        <a:t>13 (11%)</a:t>
                      </a:r>
                    </a:p>
                  </a:txBody>
                  <a:tcPr/>
                </a:tc>
                <a:tc>
                  <a:txBody>
                    <a:bodyPr/>
                    <a:lstStyle/>
                    <a:p>
                      <a:pPr algn="ctr"/>
                      <a:r>
                        <a:rPr lang="en-GB" sz="1200" noProof="0">
                          <a:latin typeface="Arial" panose="020B0604020202020204" pitchFamily="34" charset="0"/>
                          <a:cs typeface="Arial" panose="020B0604020202020204" pitchFamily="34" charset="0"/>
                        </a:rPr>
                        <a:t>80 (54%)</a:t>
                      </a:r>
                    </a:p>
                  </a:txBody>
                  <a:tcPr/>
                </a:tc>
                <a:tc>
                  <a:txBody>
                    <a:bodyPr/>
                    <a:lstStyle/>
                    <a:p>
                      <a:pPr algn="ctr"/>
                      <a:r>
                        <a:rPr lang="en-GB" sz="1200" noProof="0">
                          <a:latin typeface="Arial" panose="020B0604020202020204" pitchFamily="34" charset="0"/>
                          <a:cs typeface="Arial" panose="020B0604020202020204" pitchFamily="34" charset="0"/>
                        </a:rPr>
                        <a:t>20 (14%)</a:t>
                      </a:r>
                    </a:p>
                  </a:txBody>
                  <a:tcPr/>
                </a:tc>
                <a:tc>
                  <a:txBody>
                    <a:bodyPr/>
                    <a:lstStyle/>
                    <a:p>
                      <a:pPr algn="ctr"/>
                      <a:r>
                        <a:rPr lang="en-GB" sz="1200" noProof="0">
                          <a:latin typeface="Arial" panose="020B0604020202020204" pitchFamily="34" charset="0"/>
                          <a:cs typeface="Arial" panose="020B0604020202020204" pitchFamily="34" charset="0"/>
                        </a:rPr>
                        <a:t>25 (26%)</a:t>
                      </a:r>
                    </a:p>
                  </a:txBody>
                  <a:tcPr/>
                </a:tc>
                <a:tc>
                  <a:txBody>
                    <a:bodyPr/>
                    <a:lstStyle/>
                    <a:p>
                      <a:pPr algn="ctr"/>
                      <a:r>
                        <a:rPr lang="en-GB" sz="1200" noProof="0">
                          <a:latin typeface="Arial" panose="020B0604020202020204" pitchFamily="34" charset="0"/>
                          <a:cs typeface="Arial" panose="020B0604020202020204" pitchFamily="34" charset="0"/>
                        </a:rPr>
                        <a:t>4 (3%)</a:t>
                      </a:r>
                    </a:p>
                  </a:txBody>
                  <a:tcPr/>
                </a:tc>
                <a:extLst>
                  <a:ext uri="{0D108BD9-81ED-4DB2-BD59-A6C34878D82A}">
                    <a16:rowId xmlns:a16="http://schemas.microsoft.com/office/drawing/2014/main" val="2933627948"/>
                  </a:ext>
                </a:extLst>
              </a:tr>
              <a:tr h="0">
                <a:tc>
                  <a:txBody>
                    <a:bodyPr/>
                    <a:lstStyle/>
                    <a:p>
                      <a:r>
                        <a:rPr lang="en-GB" sz="1200" b="0" noProof="0">
                          <a:latin typeface="Arial" panose="020B0604020202020204" pitchFamily="34" charset="0"/>
                          <a:cs typeface="Arial" panose="020B0604020202020204" pitchFamily="34" charset="0"/>
                        </a:rPr>
                        <a:t>Nausea</a:t>
                      </a:r>
                    </a:p>
                  </a:txBody>
                  <a:tcPr/>
                </a:tc>
                <a:tc>
                  <a:txBody>
                    <a:bodyPr/>
                    <a:lstStyle/>
                    <a:p>
                      <a:pPr algn="ctr"/>
                      <a:r>
                        <a:rPr lang="en-GB" sz="1200" noProof="0">
                          <a:latin typeface="Arial" panose="020B0604020202020204" pitchFamily="34" charset="0"/>
                          <a:cs typeface="Arial" panose="020B0604020202020204" pitchFamily="34" charset="0"/>
                        </a:rPr>
                        <a:t>60 (51%)</a:t>
                      </a:r>
                    </a:p>
                  </a:txBody>
                  <a:tcPr/>
                </a:tc>
                <a:tc>
                  <a:txBody>
                    <a:bodyPr/>
                    <a:lstStyle/>
                    <a:p>
                      <a:pPr algn="ctr"/>
                      <a:r>
                        <a:rPr lang="en-GB" sz="1200" noProof="0">
                          <a:latin typeface="Arial" panose="020B0604020202020204" pitchFamily="34" charset="0"/>
                          <a:cs typeface="Arial" panose="020B0604020202020204" pitchFamily="34" charset="0"/>
                        </a:rPr>
                        <a:t>9 (8%)</a:t>
                      </a:r>
                    </a:p>
                  </a:txBody>
                  <a:tcPr/>
                </a:tc>
                <a:tc>
                  <a:txBody>
                    <a:bodyPr/>
                    <a:lstStyle/>
                    <a:p>
                      <a:pPr algn="ctr"/>
                      <a:r>
                        <a:rPr lang="en-GB" sz="1200" noProof="0">
                          <a:latin typeface="Arial" panose="020B0604020202020204" pitchFamily="34" charset="0"/>
                          <a:cs typeface="Arial" panose="020B0604020202020204" pitchFamily="34" charset="0"/>
                        </a:rPr>
                        <a:t>89 (61%)</a:t>
                      </a:r>
                    </a:p>
                  </a:txBody>
                  <a:tcPr/>
                </a:tc>
                <a:tc>
                  <a:txBody>
                    <a:bodyPr/>
                    <a:lstStyle/>
                    <a:p>
                      <a:pPr algn="ctr"/>
                      <a:r>
                        <a:rPr lang="en-GB" sz="1200" noProof="0">
                          <a:latin typeface="Arial" panose="020B0604020202020204" pitchFamily="34" charset="0"/>
                          <a:cs typeface="Arial" panose="020B0604020202020204" pitchFamily="34" charset="0"/>
                        </a:rPr>
                        <a:t>8 (5%)</a:t>
                      </a:r>
                    </a:p>
                  </a:txBody>
                  <a:tcPr/>
                </a:tc>
                <a:tc>
                  <a:txBody>
                    <a:bodyPr/>
                    <a:lstStyle/>
                    <a:p>
                      <a:pPr algn="ctr"/>
                      <a:r>
                        <a:rPr lang="en-GB" sz="1200" noProof="0">
                          <a:latin typeface="Arial" panose="020B0604020202020204" pitchFamily="34" charset="0"/>
                          <a:cs typeface="Arial" panose="020B0604020202020204" pitchFamily="34" charset="0"/>
                        </a:rPr>
                        <a:t>46 (34%)</a:t>
                      </a:r>
                    </a:p>
                  </a:txBody>
                  <a:tcPr/>
                </a:tc>
                <a:tc>
                  <a:txBody>
                    <a:bodyPr/>
                    <a:lstStyle/>
                    <a:p>
                      <a:pPr algn="ctr"/>
                      <a:r>
                        <a:rPr lang="en-GB" sz="1200" noProof="0">
                          <a:latin typeface="Arial" panose="020B0604020202020204" pitchFamily="34" charset="0"/>
                          <a:cs typeface="Arial" panose="020B0604020202020204" pitchFamily="34" charset="0"/>
                        </a:rPr>
                        <a:t>4 (3%)</a:t>
                      </a:r>
                    </a:p>
                  </a:txBody>
                  <a:tcPr/>
                </a:tc>
                <a:extLst>
                  <a:ext uri="{0D108BD9-81ED-4DB2-BD59-A6C34878D82A}">
                    <a16:rowId xmlns:a16="http://schemas.microsoft.com/office/drawing/2014/main" val="2193949923"/>
                  </a:ext>
                </a:extLst>
              </a:tr>
              <a:tr h="0">
                <a:tc>
                  <a:txBody>
                    <a:bodyPr/>
                    <a:lstStyle/>
                    <a:p>
                      <a:r>
                        <a:rPr lang="en-GB" sz="1200" b="0" noProof="0">
                          <a:latin typeface="Arial" panose="020B0604020202020204" pitchFamily="34" charset="0"/>
                          <a:cs typeface="Arial" panose="020B0604020202020204" pitchFamily="34" charset="0"/>
                        </a:rPr>
                        <a:t>Decreased appetite</a:t>
                      </a:r>
                    </a:p>
                  </a:txBody>
                  <a:tcPr/>
                </a:tc>
                <a:tc>
                  <a:txBody>
                    <a:bodyPr/>
                    <a:lstStyle/>
                    <a:p>
                      <a:pPr algn="ctr"/>
                      <a:r>
                        <a:rPr lang="en-GB" sz="1200" noProof="0">
                          <a:latin typeface="Arial" panose="020B0604020202020204" pitchFamily="34" charset="0"/>
                          <a:cs typeface="Arial" panose="020B0604020202020204" pitchFamily="34" charset="0"/>
                        </a:rPr>
                        <a:t>52 (44%)</a:t>
                      </a:r>
                    </a:p>
                  </a:txBody>
                  <a:tcPr/>
                </a:tc>
                <a:tc>
                  <a:txBody>
                    <a:bodyPr/>
                    <a:lstStyle/>
                    <a:p>
                      <a:pPr algn="ctr"/>
                      <a:r>
                        <a:rPr lang="en-GB" sz="1200" noProof="0">
                          <a:latin typeface="Arial" panose="020B0604020202020204" pitchFamily="34" charset="0"/>
                          <a:cs typeface="Arial" panose="020B0604020202020204" pitchFamily="34" charset="0"/>
                        </a:rPr>
                        <a:t>5 (4%)</a:t>
                      </a:r>
                    </a:p>
                  </a:txBody>
                  <a:tcPr/>
                </a:tc>
                <a:tc>
                  <a:txBody>
                    <a:bodyPr/>
                    <a:lstStyle/>
                    <a:p>
                      <a:pPr algn="ctr"/>
                      <a:r>
                        <a:rPr lang="en-GB" sz="1200" noProof="0">
                          <a:latin typeface="Arial" panose="020B0604020202020204" pitchFamily="34" charset="0"/>
                          <a:cs typeface="Arial" panose="020B0604020202020204" pitchFamily="34" charset="0"/>
                        </a:rPr>
                        <a:t>72 (49%)</a:t>
                      </a:r>
                    </a:p>
                  </a:txBody>
                  <a:tcPr/>
                </a:tc>
                <a:tc>
                  <a:txBody>
                    <a:bodyPr/>
                    <a:lstStyle/>
                    <a:p>
                      <a:pPr algn="ctr"/>
                      <a:r>
                        <a:rPr lang="en-GB" sz="1200" noProof="0">
                          <a:latin typeface="Arial" panose="020B0604020202020204" pitchFamily="34" charset="0"/>
                          <a:cs typeface="Arial" panose="020B0604020202020204" pitchFamily="34" charset="0"/>
                        </a:rPr>
                        <a:t>13 (19%)</a:t>
                      </a:r>
                    </a:p>
                  </a:txBody>
                  <a:tcPr/>
                </a:tc>
                <a:tc>
                  <a:txBody>
                    <a:bodyPr/>
                    <a:lstStyle/>
                    <a:p>
                      <a:pPr algn="ctr"/>
                      <a:r>
                        <a:rPr lang="en-GB" sz="1200" noProof="0">
                          <a:latin typeface="Arial" panose="020B0604020202020204" pitchFamily="34" charset="0"/>
                          <a:cs typeface="Arial" panose="020B0604020202020204" pitchFamily="34" charset="0"/>
                        </a:rPr>
                        <a:t>43 (32%)</a:t>
                      </a:r>
                    </a:p>
                  </a:txBody>
                  <a:tcPr/>
                </a:tc>
                <a:tc>
                  <a:txBody>
                    <a:bodyPr/>
                    <a:lstStyle/>
                    <a:p>
                      <a:pPr algn="ctr"/>
                      <a:r>
                        <a:rPr lang="en-GB" sz="1200" noProof="0">
                          <a:latin typeface="Arial" panose="020B0604020202020204" pitchFamily="34" charset="0"/>
                          <a:cs typeface="Arial" panose="020B0604020202020204" pitchFamily="34" charset="0"/>
                        </a:rPr>
                        <a:t>3 (2%)</a:t>
                      </a:r>
                    </a:p>
                  </a:txBody>
                  <a:tcPr/>
                </a:tc>
                <a:extLst>
                  <a:ext uri="{0D108BD9-81ED-4DB2-BD59-A6C34878D82A}">
                    <a16:rowId xmlns:a16="http://schemas.microsoft.com/office/drawing/2014/main" val="4075490001"/>
                  </a:ext>
                </a:extLst>
              </a:tr>
              <a:tr h="0">
                <a:tc>
                  <a:txBody>
                    <a:bodyPr/>
                    <a:lstStyle/>
                    <a:p>
                      <a:r>
                        <a:rPr lang="en-GB" sz="1200" b="0" noProof="0">
                          <a:latin typeface="Arial" panose="020B0604020202020204" pitchFamily="34" charset="0"/>
                          <a:cs typeface="Arial" panose="020B0604020202020204" pitchFamily="34" charset="0"/>
                        </a:rPr>
                        <a:t>Fatigue</a:t>
                      </a:r>
                    </a:p>
                  </a:txBody>
                  <a:tcPr/>
                </a:tc>
                <a:tc>
                  <a:txBody>
                    <a:bodyPr/>
                    <a:lstStyle/>
                    <a:p>
                      <a:pPr algn="ctr"/>
                      <a:r>
                        <a:rPr lang="en-GB" sz="1200" noProof="0">
                          <a:latin typeface="Arial" panose="020B0604020202020204" pitchFamily="34" charset="0"/>
                          <a:cs typeface="Arial" panose="020B0604020202020204" pitchFamily="34" charset="0"/>
                        </a:rPr>
                        <a:t>47 (40%)</a:t>
                      </a:r>
                    </a:p>
                  </a:txBody>
                  <a:tcPr/>
                </a:tc>
                <a:tc>
                  <a:txBody>
                    <a:bodyPr/>
                    <a:lstStyle/>
                    <a:p>
                      <a:pPr algn="ctr"/>
                      <a:r>
                        <a:rPr lang="en-GB" sz="1200" noProof="0">
                          <a:latin typeface="Arial" panose="020B0604020202020204" pitchFamily="34" charset="0"/>
                          <a:cs typeface="Arial" panose="020B0604020202020204" pitchFamily="34" charset="0"/>
                        </a:rPr>
                        <a:t>16 (14%)</a:t>
                      </a:r>
                    </a:p>
                  </a:txBody>
                  <a:tcPr/>
                </a:tc>
                <a:tc>
                  <a:txBody>
                    <a:bodyPr/>
                    <a:lstStyle/>
                    <a:p>
                      <a:pPr algn="ctr"/>
                      <a:r>
                        <a:rPr lang="en-GB" sz="1200" noProof="0">
                          <a:latin typeface="Arial" panose="020B0604020202020204" pitchFamily="34" charset="0"/>
                          <a:cs typeface="Arial" panose="020B0604020202020204" pitchFamily="34" charset="0"/>
                        </a:rPr>
                        <a:t>54 (37%)</a:t>
                      </a:r>
                    </a:p>
                  </a:txBody>
                  <a:tcPr/>
                </a:tc>
                <a:tc>
                  <a:txBody>
                    <a:bodyPr/>
                    <a:lstStyle/>
                    <a:p>
                      <a:pPr algn="ctr"/>
                      <a:r>
                        <a:rPr lang="en-GB" sz="1200" noProof="0">
                          <a:latin typeface="Arial" panose="020B0604020202020204" pitchFamily="34" charset="0"/>
                          <a:cs typeface="Arial" panose="020B0604020202020204" pitchFamily="34" charset="0"/>
                        </a:rPr>
                        <a:t>9 (6%)</a:t>
                      </a:r>
                    </a:p>
                  </a:txBody>
                  <a:tcPr/>
                </a:tc>
                <a:tc>
                  <a:txBody>
                    <a:bodyPr/>
                    <a:lstStyle/>
                    <a:p>
                      <a:pPr algn="ctr"/>
                      <a:r>
                        <a:rPr lang="en-GB" sz="1200" noProof="0">
                          <a:latin typeface="Arial" panose="020B0604020202020204" pitchFamily="34" charset="0"/>
                          <a:cs typeface="Arial" panose="020B0604020202020204" pitchFamily="34" charset="0"/>
                        </a:rPr>
                        <a:t>37 (28%)</a:t>
                      </a:r>
                    </a:p>
                  </a:txBody>
                  <a:tcPr/>
                </a:tc>
                <a:tc>
                  <a:txBody>
                    <a:bodyPr/>
                    <a:lstStyle/>
                    <a:p>
                      <a:pPr algn="ctr"/>
                      <a:r>
                        <a:rPr lang="en-GB" sz="1200" noProof="0">
                          <a:latin typeface="Arial" panose="020B0604020202020204" pitchFamily="34" charset="0"/>
                          <a:cs typeface="Arial" panose="020B0604020202020204" pitchFamily="34" charset="0"/>
                        </a:rPr>
                        <a:t>5 (4%)</a:t>
                      </a:r>
                    </a:p>
                  </a:txBody>
                  <a:tcPr/>
                </a:tc>
                <a:extLst>
                  <a:ext uri="{0D108BD9-81ED-4DB2-BD59-A6C34878D82A}">
                    <a16:rowId xmlns:a16="http://schemas.microsoft.com/office/drawing/2014/main" val="1276029945"/>
                  </a:ext>
                </a:extLst>
              </a:tr>
              <a:tr h="0">
                <a:tc>
                  <a:txBody>
                    <a:bodyPr/>
                    <a:lstStyle/>
                    <a:p>
                      <a:r>
                        <a:rPr lang="en-GB" sz="1200" b="0" noProof="0" dirty="0" err="1">
                          <a:latin typeface="Arial" panose="020B0604020202020204" pitchFamily="34" charset="0"/>
                          <a:cs typeface="Arial" panose="020B0604020202020204" pitchFamily="34" charset="0"/>
                        </a:rPr>
                        <a:t>Neutropenia</a:t>
                      </a:r>
                      <a:r>
                        <a:rPr lang="en-GB" sz="1200" b="0" baseline="30000" noProof="0" dirty="0" err="1">
                          <a:latin typeface="Arial" panose="020B0604020202020204" pitchFamily="34" charset="0"/>
                          <a:cs typeface="Arial" panose="020B0604020202020204" pitchFamily="34" charset="0"/>
                        </a:rPr>
                        <a:t>a</a:t>
                      </a:r>
                      <a:endParaRPr lang="en-GB" sz="1200" b="0" baseline="30000" noProof="0" dirty="0">
                        <a:latin typeface="Arial" panose="020B0604020202020204" pitchFamily="34" charset="0"/>
                        <a:cs typeface="Arial" panose="020B0604020202020204" pitchFamily="34" charset="0"/>
                      </a:endParaRPr>
                    </a:p>
                  </a:txBody>
                  <a:tcPr/>
                </a:tc>
                <a:tc>
                  <a:txBody>
                    <a:bodyPr/>
                    <a:lstStyle/>
                    <a:p>
                      <a:pPr algn="ctr"/>
                      <a:r>
                        <a:rPr lang="en-GB" sz="1200" noProof="0">
                          <a:latin typeface="Arial" panose="020B0604020202020204" pitchFamily="34" charset="0"/>
                          <a:cs typeface="Arial" panose="020B0604020202020204" pitchFamily="34" charset="0"/>
                        </a:rPr>
                        <a:t>46 (39%)</a:t>
                      </a:r>
                    </a:p>
                  </a:txBody>
                  <a:tcPr/>
                </a:tc>
                <a:tc>
                  <a:txBody>
                    <a:bodyPr/>
                    <a:lstStyle/>
                    <a:p>
                      <a:pPr algn="ctr"/>
                      <a:r>
                        <a:rPr lang="en-GB" sz="1200" noProof="0">
                          <a:latin typeface="Arial" panose="020B0604020202020204" pitchFamily="34" charset="0"/>
                          <a:cs typeface="Arial" panose="020B0604020202020204" pitchFamily="34" charset="0"/>
                        </a:rPr>
                        <a:t>32 (27%)</a:t>
                      </a:r>
                    </a:p>
                  </a:txBody>
                  <a:tcPr/>
                </a:tc>
                <a:tc>
                  <a:txBody>
                    <a:bodyPr/>
                    <a:lstStyle/>
                    <a:p>
                      <a:pPr algn="ctr"/>
                      <a:r>
                        <a:rPr lang="en-GB" sz="1200" noProof="0">
                          <a:latin typeface="Arial" panose="020B0604020202020204" pitchFamily="34" charset="0"/>
                          <a:cs typeface="Arial" panose="020B0604020202020204" pitchFamily="34" charset="0"/>
                        </a:rPr>
                        <a:t>37 (25%)</a:t>
                      </a:r>
                    </a:p>
                  </a:txBody>
                  <a:tcPr/>
                </a:tc>
                <a:tc>
                  <a:txBody>
                    <a:bodyPr/>
                    <a:lstStyle/>
                    <a:p>
                      <a:pPr algn="ctr"/>
                      <a:r>
                        <a:rPr lang="en-GB" sz="1200" noProof="0">
                          <a:latin typeface="Arial" panose="020B0604020202020204" pitchFamily="34" charset="0"/>
                          <a:cs typeface="Arial" panose="020B0604020202020204" pitchFamily="34" charset="0"/>
                        </a:rPr>
                        <a:t>22 (15%)</a:t>
                      </a:r>
                    </a:p>
                  </a:txBody>
                  <a:tcPr/>
                </a:tc>
                <a:tc>
                  <a:txBody>
                    <a:bodyPr/>
                    <a:lstStyle/>
                    <a:p>
                      <a:pPr algn="ctr"/>
                      <a:r>
                        <a:rPr lang="en-GB" sz="1200" noProof="0">
                          <a:latin typeface="Arial" panose="020B0604020202020204" pitchFamily="34" charset="0"/>
                          <a:cs typeface="Arial" panose="020B0604020202020204" pitchFamily="34" charset="0"/>
                        </a:rPr>
                        <a:t>7 (5%)</a:t>
                      </a:r>
                    </a:p>
                  </a:txBody>
                  <a:tcPr/>
                </a:tc>
                <a:tc>
                  <a:txBody>
                    <a:bodyPr/>
                    <a:lstStyle/>
                    <a:p>
                      <a:pPr algn="ctr"/>
                      <a:r>
                        <a:rPr lang="en-GB" sz="1200" noProof="0">
                          <a:latin typeface="Arial" panose="020B0604020202020204" pitchFamily="34" charset="0"/>
                          <a:cs typeface="Arial" panose="020B0604020202020204" pitchFamily="34" charset="0"/>
                        </a:rPr>
                        <a:t>2 (1%)</a:t>
                      </a:r>
                    </a:p>
                  </a:txBody>
                  <a:tcPr/>
                </a:tc>
                <a:extLst>
                  <a:ext uri="{0D108BD9-81ED-4DB2-BD59-A6C34878D82A}">
                    <a16:rowId xmlns:a16="http://schemas.microsoft.com/office/drawing/2014/main" val="2954385939"/>
                  </a:ext>
                </a:extLst>
              </a:tr>
              <a:tr h="0">
                <a:tc>
                  <a:txBody>
                    <a:bodyPr/>
                    <a:lstStyle/>
                    <a:p>
                      <a:r>
                        <a:rPr lang="en-GB" sz="1200" b="0" noProof="0">
                          <a:latin typeface="Arial" panose="020B0604020202020204" pitchFamily="34" charset="0"/>
                          <a:cs typeface="Arial" panose="020B0604020202020204" pitchFamily="34" charset="0"/>
                        </a:rPr>
                        <a:t>Anaemia</a:t>
                      </a:r>
                    </a:p>
                  </a:txBody>
                  <a:tcPr/>
                </a:tc>
                <a:tc>
                  <a:txBody>
                    <a:bodyPr/>
                    <a:lstStyle/>
                    <a:p>
                      <a:pPr algn="ctr"/>
                      <a:r>
                        <a:rPr lang="en-GB" sz="1200" noProof="0">
                          <a:latin typeface="Arial" panose="020B0604020202020204" pitchFamily="34" charset="0"/>
                          <a:cs typeface="Arial" panose="020B0604020202020204" pitchFamily="34" charset="0"/>
                        </a:rPr>
                        <a:t>44 (38%)</a:t>
                      </a:r>
                    </a:p>
                  </a:txBody>
                  <a:tcPr/>
                </a:tc>
                <a:tc>
                  <a:txBody>
                    <a:bodyPr/>
                    <a:lstStyle/>
                    <a:p>
                      <a:pPr algn="ctr"/>
                      <a:r>
                        <a:rPr lang="en-GB" sz="1200" noProof="0">
                          <a:latin typeface="Arial" panose="020B0604020202020204" pitchFamily="34" charset="0"/>
                          <a:cs typeface="Arial" panose="020B0604020202020204" pitchFamily="34" charset="0"/>
                        </a:rPr>
                        <a:t>11 (9%)</a:t>
                      </a:r>
                    </a:p>
                  </a:txBody>
                  <a:tcPr/>
                </a:tc>
                <a:tc>
                  <a:txBody>
                    <a:bodyPr/>
                    <a:lstStyle/>
                    <a:p>
                      <a:pPr algn="ctr"/>
                      <a:r>
                        <a:rPr lang="en-GB" sz="1200" noProof="0">
                          <a:latin typeface="Arial" panose="020B0604020202020204" pitchFamily="34" charset="0"/>
                          <a:cs typeface="Arial" panose="020B0604020202020204" pitchFamily="34" charset="0"/>
                        </a:rPr>
                        <a:t>48 (33%)</a:t>
                      </a:r>
                    </a:p>
                  </a:txBody>
                  <a:tcPr/>
                </a:tc>
                <a:tc>
                  <a:txBody>
                    <a:bodyPr/>
                    <a:lstStyle/>
                    <a:p>
                      <a:pPr algn="ctr"/>
                      <a:r>
                        <a:rPr lang="en-GB" sz="1200" noProof="0">
                          <a:latin typeface="Arial" panose="020B0604020202020204" pitchFamily="34" charset="0"/>
                          <a:cs typeface="Arial" panose="020B0604020202020204" pitchFamily="34" charset="0"/>
                        </a:rPr>
                        <a:t>16 (11%)</a:t>
                      </a:r>
                    </a:p>
                  </a:txBody>
                  <a:tcPr/>
                </a:tc>
                <a:tc>
                  <a:txBody>
                    <a:bodyPr/>
                    <a:lstStyle/>
                    <a:p>
                      <a:pPr algn="ctr"/>
                      <a:r>
                        <a:rPr lang="en-GB" sz="1200" noProof="0">
                          <a:latin typeface="Arial" panose="020B0604020202020204" pitchFamily="34" charset="0"/>
                          <a:cs typeface="Arial" panose="020B0604020202020204" pitchFamily="34" charset="0"/>
                        </a:rPr>
                        <a:t>31 (23%)</a:t>
                      </a:r>
                    </a:p>
                  </a:txBody>
                  <a:tcPr/>
                </a:tc>
                <a:tc>
                  <a:txBody>
                    <a:bodyPr/>
                    <a:lstStyle/>
                    <a:p>
                      <a:pPr algn="ctr"/>
                      <a:r>
                        <a:rPr lang="en-GB" sz="1200" noProof="0">
                          <a:latin typeface="Arial" panose="020B0604020202020204" pitchFamily="34" charset="0"/>
                          <a:cs typeface="Arial" panose="020B0604020202020204" pitchFamily="34" charset="0"/>
                        </a:rPr>
                        <a:t>9 (7%)</a:t>
                      </a:r>
                    </a:p>
                  </a:txBody>
                  <a:tcPr/>
                </a:tc>
                <a:extLst>
                  <a:ext uri="{0D108BD9-81ED-4DB2-BD59-A6C34878D82A}">
                    <a16:rowId xmlns:a16="http://schemas.microsoft.com/office/drawing/2014/main" val="573839811"/>
                  </a:ext>
                </a:extLst>
              </a:tr>
              <a:tr h="0">
                <a:tc>
                  <a:txBody>
                    <a:bodyPr/>
                    <a:lstStyle/>
                    <a:p>
                      <a:r>
                        <a:rPr lang="en-GB" sz="1200" b="0" noProof="0" dirty="0">
                          <a:latin typeface="Arial" panose="020B0604020202020204" pitchFamily="34" charset="0"/>
                          <a:cs typeface="Arial" panose="020B0604020202020204" pitchFamily="34" charset="0"/>
                        </a:rPr>
                        <a:t>Hypokalaemia</a:t>
                      </a:r>
                    </a:p>
                  </a:txBody>
                  <a:tcPr/>
                </a:tc>
                <a:tc>
                  <a:txBody>
                    <a:bodyPr/>
                    <a:lstStyle/>
                    <a:p>
                      <a:pPr algn="ctr"/>
                      <a:r>
                        <a:rPr lang="en-GB" sz="1200" noProof="0">
                          <a:latin typeface="Arial" panose="020B0604020202020204" pitchFamily="34" charset="0"/>
                          <a:cs typeface="Arial" panose="020B0604020202020204" pitchFamily="34" charset="0"/>
                        </a:rPr>
                        <a:t>14 (12%)</a:t>
                      </a:r>
                    </a:p>
                  </a:txBody>
                  <a:tcPr/>
                </a:tc>
                <a:tc>
                  <a:txBody>
                    <a:bodyPr/>
                    <a:lstStyle/>
                    <a:p>
                      <a:pPr algn="ctr"/>
                      <a:r>
                        <a:rPr lang="en-GB" sz="1200" noProof="0" dirty="0">
                          <a:latin typeface="Arial" panose="020B0604020202020204" pitchFamily="34" charset="0"/>
                          <a:cs typeface="Arial" panose="020B0604020202020204" pitchFamily="34" charset="0"/>
                        </a:rPr>
                        <a:t>4 (3%)</a:t>
                      </a:r>
                    </a:p>
                  </a:txBody>
                  <a:tcPr/>
                </a:tc>
                <a:tc>
                  <a:txBody>
                    <a:bodyPr/>
                    <a:lstStyle/>
                    <a:p>
                      <a:pPr algn="ctr"/>
                      <a:r>
                        <a:rPr lang="en-GB" sz="1200" noProof="0">
                          <a:latin typeface="Arial" panose="020B0604020202020204" pitchFamily="34" charset="0"/>
                          <a:cs typeface="Arial" panose="020B0604020202020204" pitchFamily="34" charset="0"/>
                        </a:rPr>
                        <a:t>32 (22%)</a:t>
                      </a:r>
                    </a:p>
                  </a:txBody>
                  <a:tcPr/>
                </a:tc>
                <a:tc>
                  <a:txBody>
                    <a:bodyPr/>
                    <a:lstStyle/>
                    <a:p>
                      <a:pPr algn="ctr"/>
                      <a:r>
                        <a:rPr lang="en-GB" sz="1200" noProof="0" dirty="0">
                          <a:latin typeface="Arial" panose="020B0604020202020204" pitchFamily="34" charset="0"/>
                          <a:cs typeface="Arial" panose="020B0604020202020204" pitchFamily="34" charset="0"/>
                        </a:rPr>
                        <a:t>17 (12%)</a:t>
                      </a:r>
                    </a:p>
                  </a:txBody>
                  <a:tcPr/>
                </a:tc>
                <a:tc>
                  <a:txBody>
                    <a:bodyPr/>
                    <a:lstStyle/>
                    <a:p>
                      <a:pPr algn="ctr"/>
                      <a:r>
                        <a:rPr lang="en-GB" sz="1200" noProof="0">
                          <a:latin typeface="Arial" panose="020B0604020202020204" pitchFamily="34" charset="0"/>
                          <a:cs typeface="Arial" panose="020B0604020202020204" pitchFamily="34" charset="0"/>
                        </a:rPr>
                        <a:t>12 (9%)</a:t>
                      </a:r>
                    </a:p>
                  </a:txBody>
                  <a:tcPr/>
                </a:tc>
                <a:tc>
                  <a:txBody>
                    <a:bodyPr/>
                    <a:lstStyle/>
                    <a:p>
                      <a:pPr algn="ctr"/>
                      <a:r>
                        <a:rPr lang="en-GB" sz="1200" noProof="0" dirty="0">
                          <a:latin typeface="Arial" panose="020B0604020202020204" pitchFamily="34" charset="0"/>
                          <a:cs typeface="Arial" panose="020B0604020202020204" pitchFamily="34" charset="0"/>
                        </a:rPr>
                        <a:t>3 (2%)</a:t>
                      </a:r>
                    </a:p>
                  </a:txBody>
                  <a:tcPr/>
                </a:tc>
                <a:extLst>
                  <a:ext uri="{0D108BD9-81ED-4DB2-BD59-A6C34878D82A}">
                    <a16:rowId xmlns:a16="http://schemas.microsoft.com/office/drawing/2014/main" val="3235796815"/>
                  </a:ext>
                </a:extLst>
              </a:tr>
              <a:tr h="0">
                <a:tc gridSpan="7">
                  <a:txBody>
                    <a:bodyPr/>
                    <a:lstStyle/>
                    <a:p>
                      <a:r>
                        <a:rPr lang="en-GB" sz="1200" b="0" noProof="0" dirty="0">
                          <a:latin typeface="Arial" panose="020B0604020202020204" pitchFamily="34" charset="0"/>
                          <a:cs typeface="Arial" panose="020B0604020202020204" pitchFamily="34" charset="0"/>
                        </a:rPr>
                        <a:t>Data are number of patients (%). The table shows grade 3 and 4 adverse events reported in ≥5% of patients whose treatment included </a:t>
                      </a:r>
                      <a:r>
                        <a:rPr lang="en-GB" sz="1200" b="0" noProof="0" dirty="0" err="1">
                          <a:latin typeface="Arial" panose="020B0604020202020204" pitchFamily="34" charset="0"/>
                          <a:cs typeface="Arial" panose="020B0604020202020204" pitchFamily="34" charset="0"/>
                        </a:rPr>
                        <a:t>nanoliposomal</a:t>
                      </a:r>
                      <a:r>
                        <a:rPr lang="en-GB" sz="1200" b="0" noProof="0" dirty="0">
                          <a:latin typeface="Arial" panose="020B0604020202020204" pitchFamily="34" charset="0"/>
                          <a:cs typeface="Arial" panose="020B0604020202020204" pitchFamily="34" charset="0"/>
                        </a:rPr>
                        <a:t> irinotecan with ≥2% incidence versus fluorouracil and folinic acid. </a:t>
                      </a:r>
                      <a:r>
                        <a:rPr lang="en-GB" sz="1200" b="0" baseline="30000" noProof="0" dirty="0">
                          <a:latin typeface="Arial" panose="020B0604020202020204" pitchFamily="34" charset="0"/>
                          <a:cs typeface="Arial" panose="020B0604020202020204" pitchFamily="34" charset="0"/>
                        </a:rPr>
                        <a:t>a</a:t>
                      </a:r>
                      <a:r>
                        <a:rPr lang="en-GB" sz="1200" b="0" noProof="0" dirty="0">
                          <a:latin typeface="Arial" panose="020B0604020202020204" pitchFamily="34" charset="0"/>
                          <a:cs typeface="Arial" panose="020B0604020202020204" pitchFamily="34" charset="0"/>
                        </a:rPr>
                        <a:t> includes agranulocytosis, febrile neutropenia, granulocytopenia, neutropenia, neutropenic sepsis, decreased neutrophil count, and pancytopenia</a:t>
                      </a:r>
                    </a:p>
                  </a:txBody>
                  <a:tcPr>
                    <a:no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5454632"/>
                  </a:ext>
                </a:extLst>
              </a:tr>
            </a:tbl>
          </a:graphicData>
        </a:graphic>
      </p:graphicFrame>
    </p:spTree>
    <p:extLst>
      <p:ext uri="{BB962C8B-B14F-4D97-AF65-F5344CB8AC3E}">
        <p14:creationId xmlns:p14="http://schemas.microsoft.com/office/powerpoint/2010/main" val="348419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C1B77D-A5C5-097F-FB77-A5970C5A543F}"/>
              </a:ext>
            </a:extLst>
          </p:cNvPr>
          <p:cNvSpPr>
            <a:spLocks noGrp="1"/>
          </p:cNvSpPr>
          <p:nvPr>
            <p:ph type="body" idx="1"/>
          </p:nvPr>
        </p:nvSpPr>
        <p:spPr>
          <a:xfrm>
            <a:off x="609600" y="1214362"/>
            <a:ext cx="9523114" cy="702470"/>
          </a:xfrm>
        </p:spPr>
        <p:txBody>
          <a:bodyPr/>
          <a:lstStyle/>
          <a:p>
            <a:r>
              <a:rPr lang="en-GB" sz="2000" b="1" dirty="0">
                <a:solidFill>
                  <a:schemeClr val="accent1"/>
                </a:solidFill>
                <a:latin typeface="Arial" panose="020B0604020202020204" pitchFamily="34" charset="0"/>
                <a:ea typeface="Aileron" charset="0"/>
                <a:cs typeface="Arial" panose="020B0604020202020204" pitchFamily="34" charset="0"/>
              </a:rPr>
              <a:t>POST HOC ANALYSIS: IMPACT of dose modifications or delays ON EFFICACY</a:t>
            </a: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a:xfrm>
            <a:off x="619201" y="259200"/>
            <a:ext cx="10963199" cy="864000"/>
          </a:xfrm>
        </p:spPr>
        <p:txBody>
          <a:bodyPr>
            <a:normAutofit/>
          </a:bodyPr>
          <a:lstStyle/>
          <a:p>
            <a:r>
              <a:rPr lang="en-GB" dirty="0"/>
              <a:t>Napoli-1: Dose modifications of </a:t>
            </a:r>
            <a:r>
              <a:rPr lang="en-GB" dirty="0" err="1"/>
              <a:t>nal-iri</a:t>
            </a:r>
            <a:r>
              <a:rPr lang="en-GB" dirty="0"/>
              <a:t> + 5-fu/lv </a:t>
            </a:r>
          </a:p>
        </p:txBody>
      </p:sp>
      <p:sp>
        <p:nvSpPr>
          <p:cNvPr id="6" name="Content Placeholder 5">
            <a:extLst>
              <a:ext uri="{FF2B5EF4-FFF2-40B4-BE49-F238E27FC236}">
                <a16:creationId xmlns:a16="http://schemas.microsoft.com/office/drawing/2014/main" id="{2EDBE8A9-054B-D77D-CF5C-305EF278D560}"/>
              </a:ext>
            </a:extLst>
          </p:cNvPr>
          <p:cNvSpPr>
            <a:spLocks noGrp="1"/>
          </p:cNvSpPr>
          <p:nvPr>
            <p:ph sz="quarter" idx="15"/>
          </p:nvPr>
        </p:nvSpPr>
        <p:spPr>
          <a:xfrm>
            <a:off x="620183" y="6356351"/>
            <a:ext cx="10180339" cy="365125"/>
          </a:xfrm>
        </p:spPr>
        <p:txBody>
          <a:bodyPr/>
          <a:lstStyle/>
          <a:p>
            <a:r>
              <a:rPr lang="en-GB" dirty="0">
                <a:solidFill>
                  <a:schemeClr val="tx2"/>
                </a:solidFill>
              </a:rPr>
              <a:t>5-FU, fluorouracil; CI, confidence interval; </a:t>
            </a:r>
            <a:r>
              <a:rPr kumimoji="0" lang="en-GB" altLang="en-US" sz="1200" b="0" i="0" u="none" strike="noStrike" cap="none" normalizeH="0" baseline="0" dirty="0">
                <a:ln>
                  <a:noFill/>
                </a:ln>
                <a:solidFill>
                  <a:schemeClr val="tx2"/>
                </a:solidFill>
                <a:effectLst/>
              </a:rPr>
              <a:t>LV, leucovorin calcium (folinic acid); </a:t>
            </a:r>
            <a:r>
              <a:rPr kumimoji="0" lang="en-GB" altLang="en-US" sz="1200" b="0" i="0" u="none" strike="noStrike" cap="none" normalizeH="0" baseline="0" dirty="0" err="1">
                <a:ln>
                  <a:noFill/>
                </a:ln>
                <a:solidFill>
                  <a:schemeClr val="tx2"/>
                </a:solidFill>
                <a:effectLst/>
              </a:rPr>
              <a:t>mos</a:t>
            </a:r>
            <a:r>
              <a:rPr kumimoji="0" lang="en-GB" altLang="en-US" sz="1200" b="0" i="0" u="none" strike="noStrike" cap="none" normalizeH="0" baseline="0" dirty="0">
                <a:ln>
                  <a:noFill/>
                </a:ln>
                <a:solidFill>
                  <a:schemeClr val="tx2"/>
                </a:solidFill>
                <a:effectLst/>
              </a:rPr>
              <a:t>, months;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a:t>
            </a:r>
            <a:r>
              <a:rPr lang="en-GB" dirty="0">
                <a:solidFill>
                  <a:schemeClr val="tx2"/>
                </a:solidFill>
              </a:rPr>
              <a:t>; OS, overall survival</a:t>
            </a:r>
          </a:p>
          <a:p>
            <a:r>
              <a:rPr lang="en-GB" dirty="0">
                <a:solidFill>
                  <a:schemeClr val="tx2"/>
                </a:solidFill>
              </a:rPr>
              <a:t>Wang-Gillam A, et al. J. Clin. Oncol. 2018; 36(4_suppl):388</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47</a:t>
            </a:fld>
            <a:endParaRPr lang="en-GB" dirty="0"/>
          </a:p>
        </p:txBody>
      </p:sp>
      <p:graphicFrame>
        <p:nvGraphicFramePr>
          <p:cNvPr id="7" name="Content Placeholder 15">
            <a:extLst>
              <a:ext uri="{FF2B5EF4-FFF2-40B4-BE49-F238E27FC236}">
                <a16:creationId xmlns:a16="http://schemas.microsoft.com/office/drawing/2014/main" id="{47F5F984-135A-09CD-CD36-191A866736D8}"/>
              </a:ext>
            </a:extLst>
          </p:cNvPr>
          <p:cNvGraphicFramePr>
            <a:graphicFrameLocks/>
          </p:cNvGraphicFramePr>
          <p:nvPr>
            <p:extLst>
              <p:ext uri="{D42A27DB-BD31-4B8C-83A1-F6EECF244321}">
                <p14:modId xmlns:p14="http://schemas.microsoft.com/office/powerpoint/2010/main" val="990497439"/>
              </p:ext>
            </p:extLst>
          </p:nvPr>
        </p:nvGraphicFramePr>
        <p:xfrm>
          <a:off x="1557363" y="2326928"/>
          <a:ext cx="9077274" cy="2743200"/>
        </p:xfrm>
        <a:graphic>
          <a:graphicData uri="http://schemas.openxmlformats.org/drawingml/2006/table">
            <a:tbl>
              <a:tblPr firstRow="1" bandRow="1">
                <a:tableStyleId>{5C22544A-7EE6-4342-B048-85BDC9FD1C3A}</a:tableStyleId>
              </a:tblPr>
              <a:tblGrid>
                <a:gridCol w="3025758">
                  <a:extLst>
                    <a:ext uri="{9D8B030D-6E8A-4147-A177-3AD203B41FA5}">
                      <a16:colId xmlns:a16="http://schemas.microsoft.com/office/drawing/2014/main" val="4104376862"/>
                    </a:ext>
                  </a:extLst>
                </a:gridCol>
                <a:gridCol w="3025758">
                  <a:extLst>
                    <a:ext uri="{9D8B030D-6E8A-4147-A177-3AD203B41FA5}">
                      <a16:colId xmlns:a16="http://schemas.microsoft.com/office/drawing/2014/main" val="1029674117"/>
                    </a:ext>
                  </a:extLst>
                </a:gridCol>
                <a:gridCol w="3025758">
                  <a:extLst>
                    <a:ext uri="{9D8B030D-6E8A-4147-A177-3AD203B41FA5}">
                      <a16:colId xmlns:a16="http://schemas.microsoft.com/office/drawing/2014/main" val="3801085511"/>
                    </a:ext>
                  </a:extLst>
                </a:gridCol>
              </a:tblGrid>
              <a:tr h="370840">
                <a:tc>
                  <a:txBody>
                    <a:bodyPr/>
                    <a:lstStyle/>
                    <a:p>
                      <a:endParaRPr lang="en-US" sz="1400" dirty="0">
                        <a:latin typeface="Arial" panose="020B0604020202020204" pitchFamily="34" charset="0"/>
                        <a:cs typeface="Arial" panose="020B0604020202020204" pitchFamily="34" charset="0"/>
                      </a:endParaRPr>
                    </a:p>
                  </a:txBody>
                  <a:tcPr/>
                </a:tc>
                <a:tc>
                  <a:txBody>
                    <a:bodyPr/>
                    <a:lstStyle/>
                    <a:p>
                      <a:pPr marL="0" indent="177800" algn="ctr">
                        <a:tabLst/>
                      </a:pPr>
                      <a:r>
                        <a:rPr lang="en-US" sz="1400" dirty="0">
                          <a:latin typeface="Arial" panose="020B0604020202020204" pitchFamily="34" charset="0"/>
                          <a:cs typeface="Arial" panose="020B0604020202020204" pitchFamily="34" charset="0"/>
                        </a:rPr>
                        <a:t>Nal-IRI + 5-FU/LV</a:t>
                      </a:r>
                    </a:p>
                  </a:txBody>
                  <a:tcPr/>
                </a:tc>
                <a:tc>
                  <a:txBody>
                    <a:bodyPr/>
                    <a:lstStyle/>
                    <a:p>
                      <a:pPr marL="0" indent="177800" algn="ctr">
                        <a:tabLst/>
                      </a:pPr>
                      <a:r>
                        <a:rPr lang="en-US" sz="1400" dirty="0">
                          <a:latin typeface="Arial" panose="020B0604020202020204" pitchFamily="34" charset="0"/>
                          <a:cs typeface="Arial" panose="020B0604020202020204" pitchFamily="34" charset="0"/>
                        </a:rPr>
                        <a:t>5-FU/LV</a:t>
                      </a:r>
                    </a:p>
                  </a:txBody>
                  <a:tcPr/>
                </a:tc>
                <a:extLst>
                  <a:ext uri="{0D108BD9-81ED-4DB2-BD59-A6C34878D82A}">
                    <a16:rowId xmlns:a16="http://schemas.microsoft.com/office/drawing/2014/main" val="1911158558"/>
                  </a:ext>
                </a:extLst>
              </a:tr>
              <a:tr h="370840">
                <a:tc>
                  <a:txBody>
                    <a:bodyPr/>
                    <a:lstStyle/>
                    <a:p>
                      <a:pPr algn="ctr"/>
                      <a:endParaRPr lang="en-US" sz="1400" b="1" dirty="0">
                        <a:latin typeface="Arial" panose="020B0604020202020204" pitchFamily="34" charset="0"/>
                        <a:cs typeface="Arial" panose="020B0604020202020204" pitchFamily="34" charset="0"/>
                      </a:endParaRPr>
                    </a:p>
                  </a:txBody>
                  <a:tcPr/>
                </a:tc>
                <a:tc gridSpan="2">
                  <a:txBody>
                    <a:bodyPr/>
                    <a:lstStyle/>
                    <a:p>
                      <a:pPr algn="ctr"/>
                      <a:r>
                        <a:rPr lang="en-US" sz="1400" b="1" dirty="0">
                          <a:latin typeface="Arial" panose="020B0604020202020204" pitchFamily="34" charset="0"/>
                          <a:cs typeface="Arial" panose="020B0604020202020204" pitchFamily="34" charset="0"/>
                        </a:rPr>
                        <a:t>Nal-IRI dose delay</a:t>
                      </a:r>
                    </a:p>
                  </a:txBody>
                  <a:tcPr/>
                </a:tc>
                <a:tc hMerge="1">
                  <a:txBody>
                    <a:bodyPr/>
                    <a:lstStyle/>
                    <a:p>
                      <a:endParaRPr lang="en-US" dirty="0"/>
                    </a:p>
                  </a:txBody>
                  <a:tcPr/>
                </a:tc>
                <a:extLst>
                  <a:ext uri="{0D108BD9-81ED-4DB2-BD59-A6C34878D82A}">
                    <a16:rowId xmlns:a16="http://schemas.microsoft.com/office/drawing/2014/main" val="2699414904"/>
                  </a:ext>
                </a:extLst>
              </a:tr>
              <a:tr h="370840">
                <a:tc>
                  <a:txBody>
                    <a:bodyPr/>
                    <a:lstStyle/>
                    <a:p>
                      <a:pPr algn="l"/>
                      <a:r>
                        <a:rPr lang="en-US" sz="1400" dirty="0">
                          <a:solidFill>
                            <a:schemeClr val="tx1"/>
                          </a:solidFill>
                          <a:latin typeface="Arial" panose="020B0604020202020204" pitchFamily="34" charset="0"/>
                          <a:cs typeface="Arial" panose="020B0604020202020204" pitchFamily="34" charset="0"/>
                        </a:rPr>
                        <a:t>Median overall survival, mos</a:t>
                      </a:r>
                    </a:p>
                  </a:txBody>
                  <a:tcPr>
                    <a:solidFill>
                      <a:srgbClr val="F5EAE8"/>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8.4 (N=49)</a:t>
                      </a:r>
                    </a:p>
                  </a:txBody>
                  <a:tcP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4.2 (N=105)</a:t>
                      </a:r>
                    </a:p>
                    <a:p>
                      <a:pPr algn="ctr"/>
                      <a:endParaRPr lang="en-US" sz="1400" dirty="0">
                        <a:solidFill>
                          <a:schemeClr val="tx1"/>
                        </a:solidFill>
                        <a:latin typeface="Arial" panose="020B0604020202020204" pitchFamily="34" charset="0"/>
                        <a:cs typeface="Arial" panose="020B0604020202020204" pitchFamily="34" charset="0"/>
                      </a:endParaRPr>
                    </a:p>
                  </a:txBody>
                  <a:tcPr anchor="ctr">
                    <a:solidFill>
                      <a:srgbClr val="F5EAE8"/>
                    </a:solidFill>
                  </a:tcPr>
                </a:tc>
                <a:extLst>
                  <a:ext uri="{0D108BD9-81ED-4DB2-BD59-A6C34878D82A}">
                    <a16:rowId xmlns:a16="http://schemas.microsoft.com/office/drawing/2014/main" val="271585780"/>
                  </a:ext>
                </a:extLst>
              </a:tr>
              <a:tr h="370840">
                <a:tc>
                  <a:txBody>
                    <a:bodyPr/>
                    <a:lstStyle/>
                    <a:p>
                      <a:pPr marL="0" indent="177800">
                        <a:tabLst/>
                      </a:pPr>
                      <a:r>
                        <a:rPr lang="en-US" sz="1400" dirty="0">
                          <a:solidFill>
                            <a:schemeClr val="tx1"/>
                          </a:solidFill>
                          <a:latin typeface="Arial" panose="020B0604020202020204" pitchFamily="34" charset="0"/>
                          <a:cs typeface="Arial" panose="020B0604020202020204" pitchFamily="34" charset="0"/>
                        </a:rPr>
                        <a:t>Hazard ratio (95% CI)</a:t>
                      </a:r>
                    </a:p>
                  </a:txBody>
                  <a:tcPr>
                    <a:solidFill>
                      <a:srgbClr val="F5EAE8"/>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0.66 (0.46, 0.94)</a:t>
                      </a:r>
                    </a:p>
                  </a:txBody>
                  <a:tcPr>
                    <a:solidFill>
                      <a:srgbClr val="F5EAE8"/>
                    </a:solidFill>
                  </a:tcPr>
                </a:tc>
                <a:tc hMerge="1">
                  <a:txBody>
                    <a:bodyPr/>
                    <a:lstStyle/>
                    <a:p>
                      <a:endParaRPr dirty="0"/>
                    </a:p>
                  </a:txBody>
                  <a:tcPr anchor="ctr">
                    <a:solidFill>
                      <a:srgbClr val="F5EAE8"/>
                    </a:solidFill>
                  </a:tcPr>
                </a:tc>
                <a:extLst>
                  <a:ext uri="{0D108BD9-81ED-4DB2-BD59-A6C34878D82A}">
                    <a16:rowId xmlns:a16="http://schemas.microsoft.com/office/drawing/2014/main" val="34592916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txBody>
                  <a:tcPr>
                    <a:solidFill>
                      <a:srgbClr val="EAD1CE"/>
                    </a:solidFill>
                  </a:tcPr>
                </a:tc>
                <a:tc gridSpan="2">
                  <a:txBody>
                    <a:bodyPr/>
                    <a:lstStyle/>
                    <a:p>
                      <a:pPr algn="ctr"/>
                      <a:r>
                        <a:rPr lang="en-US" sz="1400" b="1" dirty="0">
                          <a:solidFill>
                            <a:schemeClr val="tx1"/>
                          </a:solidFill>
                          <a:latin typeface="Arial" panose="020B0604020202020204" pitchFamily="34" charset="0"/>
                          <a:cs typeface="Arial" panose="020B0604020202020204" pitchFamily="34" charset="0"/>
                        </a:rPr>
                        <a:t>Nal-IRI dose reduction</a:t>
                      </a:r>
                    </a:p>
                  </a:txBody>
                  <a:tcPr>
                    <a:solidFill>
                      <a:srgbClr val="EAD1CE"/>
                    </a:solidFill>
                  </a:tcPr>
                </a:tc>
                <a:tc hMerge="1">
                  <a:txBody>
                    <a:bodyPr/>
                    <a:lstStyle/>
                    <a:p>
                      <a:endParaRPr lang="en-US" dirty="0"/>
                    </a:p>
                  </a:txBody>
                  <a:tcPr/>
                </a:tc>
                <a:extLst>
                  <a:ext uri="{0D108BD9-81ED-4DB2-BD59-A6C34878D82A}">
                    <a16:rowId xmlns:a16="http://schemas.microsoft.com/office/drawing/2014/main" val="1189054128"/>
                  </a:ext>
                </a:extLst>
              </a:tr>
              <a:tr h="370840">
                <a:tc>
                  <a:txBody>
                    <a:bodyPr/>
                    <a:lstStyle/>
                    <a:p>
                      <a:pPr algn="l"/>
                      <a:r>
                        <a:rPr lang="en-US" sz="1400" dirty="0">
                          <a:solidFill>
                            <a:schemeClr val="tx1"/>
                          </a:solidFill>
                          <a:latin typeface="Arial" panose="020B0604020202020204" pitchFamily="34" charset="0"/>
                          <a:cs typeface="Arial" panose="020B0604020202020204" pitchFamily="34" charset="0"/>
                        </a:rPr>
                        <a:t>Median overall survival, mos</a:t>
                      </a:r>
                    </a:p>
                  </a:txBody>
                  <a:tcPr>
                    <a:solidFill>
                      <a:srgbClr val="F5EAE8"/>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9.4 (N=34)</a:t>
                      </a:r>
                    </a:p>
                  </a:txBody>
                  <a:tcPr>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4.2 (N=105)</a:t>
                      </a:r>
                    </a:p>
                  </a:txBody>
                  <a:tcPr anchor="ctr">
                    <a:solidFill>
                      <a:srgbClr val="F5EAE8"/>
                    </a:solidFill>
                  </a:tcPr>
                </a:tc>
                <a:extLst>
                  <a:ext uri="{0D108BD9-81ED-4DB2-BD59-A6C34878D82A}">
                    <a16:rowId xmlns:a16="http://schemas.microsoft.com/office/drawing/2014/main" val="425452060"/>
                  </a:ext>
                </a:extLst>
              </a:tr>
              <a:tr h="370840">
                <a:tc>
                  <a:txBody>
                    <a:bodyPr/>
                    <a:lstStyle/>
                    <a:p>
                      <a:pPr marL="0" indent="177800">
                        <a:tabLst/>
                      </a:pPr>
                      <a:r>
                        <a:rPr lang="en-US" sz="1400" dirty="0">
                          <a:solidFill>
                            <a:schemeClr val="tx1"/>
                          </a:solidFill>
                          <a:latin typeface="Arial" panose="020B0604020202020204" pitchFamily="34" charset="0"/>
                          <a:cs typeface="Arial" panose="020B0604020202020204" pitchFamily="34" charset="0"/>
                        </a:rPr>
                        <a:t>Hazard ratio (95% CI)</a:t>
                      </a:r>
                    </a:p>
                  </a:txBody>
                  <a:tcPr>
                    <a:solidFill>
                      <a:srgbClr val="F5EAE8"/>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0.58 (0.38, 0.88)</a:t>
                      </a:r>
                    </a:p>
                  </a:txBody>
                  <a:tcPr>
                    <a:solidFill>
                      <a:srgbClr val="F5EAE8"/>
                    </a:solidFill>
                  </a:tcPr>
                </a:tc>
                <a:tc hMerge="1">
                  <a:txBody>
                    <a:bodyPr/>
                    <a:lstStyle/>
                    <a:p>
                      <a:endParaRPr dirty="0"/>
                    </a:p>
                  </a:txBody>
                  <a:tcPr anchor="ctr">
                    <a:solidFill>
                      <a:srgbClr val="F5EAE8"/>
                    </a:solidFill>
                  </a:tcPr>
                </a:tc>
                <a:extLst>
                  <a:ext uri="{0D108BD9-81ED-4DB2-BD59-A6C34878D82A}">
                    <a16:rowId xmlns:a16="http://schemas.microsoft.com/office/drawing/2014/main" val="2763424318"/>
                  </a:ext>
                </a:extLst>
              </a:tr>
            </a:tbl>
          </a:graphicData>
        </a:graphic>
      </p:graphicFrame>
    </p:spTree>
    <p:extLst>
      <p:ext uri="{BB962C8B-B14F-4D97-AF65-F5344CB8AC3E}">
        <p14:creationId xmlns:p14="http://schemas.microsoft.com/office/powerpoint/2010/main" val="42636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9EFEC-4F70-BA49-7532-545BB70C6A8C}"/>
              </a:ext>
            </a:extLst>
          </p:cNvPr>
          <p:cNvSpPr>
            <a:spLocks noGrp="1"/>
          </p:cNvSpPr>
          <p:nvPr>
            <p:ph type="body" idx="1"/>
          </p:nvPr>
        </p:nvSpPr>
        <p:spPr>
          <a:xfrm>
            <a:off x="609600" y="1214362"/>
            <a:ext cx="10972800" cy="702470"/>
          </a:xfrm>
        </p:spPr>
        <p:txBody>
          <a:bodyPr/>
          <a:lstStyle/>
          <a:p>
            <a:r>
              <a:rPr lang="en-GB" dirty="0"/>
              <a:t>POST HOC ANALYSIS: IMPACT ON EFFICACY</a:t>
            </a: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a:xfrm>
            <a:off x="619201" y="259200"/>
            <a:ext cx="10963199" cy="864000"/>
          </a:xfrm>
        </p:spPr>
        <p:txBody>
          <a:bodyPr>
            <a:normAutofit/>
          </a:bodyPr>
          <a:lstStyle/>
          <a:p>
            <a:r>
              <a:rPr lang="en-GB" dirty="0"/>
              <a:t>Napoli-1: Dose modifications of </a:t>
            </a:r>
            <a:r>
              <a:rPr lang="en-GB" dirty="0" err="1"/>
              <a:t>nal-iri</a:t>
            </a:r>
            <a:r>
              <a:rPr lang="en-GB" dirty="0"/>
              <a:t> + 5-fu/lv </a:t>
            </a:r>
          </a:p>
        </p:txBody>
      </p:sp>
      <p:sp>
        <p:nvSpPr>
          <p:cNvPr id="20" name="Content Placeholder 19">
            <a:extLst>
              <a:ext uri="{FF2B5EF4-FFF2-40B4-BE49-F238E27FC236}">
                <a16:creationId xmlns:a16="http://schemas.microsoft.com/office/drawing/2014/main" id="{787EADBB-5DE6-0BB8-16A2-0D7CE71908A7}"/>
              </a:ext>
            </a:extLst>
          </p:cNvPr>
          <p:cNvSpPr>
            <a:spLocks noGrp="1"/>
          </p:cNvSpPr>
          <p:nvPr>
            <p:ph sz="quarter" idx="14"/>
          </p:nvPr>
        </p:nvSpPr>
        <p:spPr>
          <a:xfrm>
            <a:off x="619200" y="5265883"/>
            <a:ext cx="10404902" cy="1014626"/>
          </a:xfrm>
        </p:spPr>
        <p:txBody>
          <a:bodyPr/>
          <a:lstStyle/>
          <a:p>
            <a:r>
              <a:rPr lang="en-US" dirty="0">
                <a:latin typeface="Arial" panose="020B0604020202020204" pitchFamily="34" charset="0"/>
                <a:cs typeface="Arial" panose="020B0604020202020204" pitchFamily="34" charset="0"/>
              </a:rPr>
              <a:t>Tolerability-guided dose modification of liposomal irinotecan does not adversely affect efficacy outcomes</a:t>
            </a:r>
            <a:endParaRPr lang="en-GB" dirty="0">
              <a:solidFill>
                <a:srgbClr val="505050"/>
              </a:solidFill>
              <a:latin typeface="Arial" panose="020B0604020202020204" pitchFamily="34" charset="0"/>
              <a:ea typeface="Aileron" charset="0"/>
              <a:cs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713F7A06-476B-1431-7188-D74EBB116B83}"/>
              </a:ext>
            </a:extLst>
          </p:cNvPr>
          <p:cNvSpPr>
            <a:spLocks noGrp="1"/>
          </p:cNvSpPr>
          <p:nvPr>
            <p:ph sz="quarter" idx="15"/>
          </p:nvPr>
        </p:nvSpPr>
        <p:spPr>
          <a:xfrm>
            <a:off x="620184" y="6263021"/>
            <a:ext cx="10180339" cy="365125"/>
          </a:xfrm>
        </p:spPr>
        <p:txBody>
          <a:bodyPr/>
          <a:lstStyle/>
          <a:p>
            <a:r>
              <a:rPr lang="en-GB" dirty="0">
                <a:solidFill>
                  <a:schemeClr val="tx2"/>
                </a:solidFill>
              </a:rPr>
              <a:t>5-FU, fluorouracil; CI, confidence interval; HR, hazard ratio; </a:t>
            </a:r>
            <a:r>
              <a:rPr kumimoji="0" lang="en-GB" altLang="en-US" sz="1200" b="0" i="0" u="none" strike="noStrike" cap="none" normalizeH="0" baseline="0" dirty="0">
                <a:ln>
                  <a:noFill/>
                </a:ln>
                <a:solidFill>
                  <a:schemeClr val="tx2"/>
                </a:solidFill>
                <a:effectLst/>
              </a:rPr>
              <a:t>LV, leucovorin calcium (folinic acid);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 OS, overall survival; PFS, progression-free survival</a:t>
            </a:r>
            <a:endParaRPr lang="en-GB" dirty="0">
              <a:solidFill>
                <a:schemeClr val="tx2"/>
              </a:solidFill>
            </a:endParaRPr>
          </a:p>
          <a:p>
            <a:r>
              <a:rPr lang="en-GB" dirty="0">
                <a:solidFill>
                  <a:schemeClr val="tx2"/>
                </a:solidFill>
              </a:rPr>
              <a:t>Chen L-T, et al. Pancreatology. 2021;21:192-199</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48</a:t>
            </a:fld>
            <a:endParaRPr lang="en-GB" dirty="0"/>
          </a:p>
        </p:txBody>
      </p:sp>
      <p:sp>
        <p:nvSpPr>
          <p:cNvPr id="22" name="TextBox 21">
            <a:extLst>
              <a:ext uri="{FF2B5EF4-FFF2-40B4-BE49-F238E27FC236}">
                <a16:creationId xmlns:a16="http://schemas.microsoft.com/office/drawing/2014/main" id="{9F735610-8A9D-979E-BA68-2321B2BE7F72}"/>
              </a:ext>
            </a:extLst>
          </p:cNvPr>
          <p:cNvSpPr txBox="1"/>
          <p:nvPr/>
        </p:nvSpPr>
        <p:spPr>
          <a:xfrm rot="16200000">
            <a:off x="-748128" y="2844026"/>
            <a:ext cx="236622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Overall survival</a:t>
            </a:r>
          </a:p>
        </p:txBody>
      </p:sp>
      <p:sp>
        <p:nvSpPr>
          <p:cNvPr id="23" name="TextBox 22">
            <a:extLst>
              <a:ext uri="{FF2B5EF4-FFF2-40B4-BE49-F238E27FC236}">
                <a16:creationId xmlns:a16="http://schemas.microsoft.com/office/drawing/2014/main" id="{52B1545A-0EDF-4387-0DB5-4FF1BB871809}"/>
              </a:ext>
            </a:extLst>
          </p:cNvPr>
          <p:cNvSpPr txBox="1"/>
          <p:nvPr/>
        </p:nvSpPr>
        <p:spPr>
          <a:xfrm>
            <a:off x="172281" y="4553122"/>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24" name="TextBox 23">
            <a:extLst>
              <a:ext uri="{FF2B5EF4-FFF2-40B4-BE49-F238E27FC236}">
                <a16:creationId xmlns:a16="http://schemas.microsoft.com/office/drawing/2014/main" id="{AD310B18-0919-58C9-23DA-6231D24F8FCD}"/>
              </a:ext>
            </a:extLst>
          </p:cNvPr>
          <p:cNvSpPr txBox="1"/>
          <p:nvPr/>
        </p:nvSpPr>
        <p:spPr>
          <a:xfrm>
            <a:off x="1609899" y="4337678"/>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25" name="TextBox 24">
            <a:extLst>
              <a:ext uri="{FF2B5EF4-FFF2-40B4-BE49-F238E27FC236}">
                <a16:creationId xmlns:a16="http://schemas.microsoft.com/office/drawing/2014/main" id="{F81A35F6-1416-9D41-7E09-3F2E408C3EAA}"/>
              </a:ext>
            </a:extLst>
          </p:cNvPr>
          <p:cNvSpPr txBox="1"/>
          <p:nvPr/>
        </p:nvSpPr>
        <p:spPr>
          <a:xfrm>
            <a:off x="683398" y="3315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26" name="TextBox 25">
            <a:extLst>
              <a:ext uri="{FF2B5EF4-FFF2-40B4-BE49-F238E27FC236}">
                <a16:creationId xmlns:a16="http://schemas.microsoft.com/office/drawing/2014/main" id="{0BDADCA5-C1A7-D3C9-79F0-0C032A671F51}"/>
              </a:ext>
            </a:extLst>
          </p:cNvPr>
          <p:cNvSpPr txBox="1"/>
          <p:nvPr/>
        </p:nvSpPr>
        <p:spPr>
          <a:xfrm>
            <a:off x="907406"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7" name="TextBox 26">
            <a:extLst>
              <a:ext uri="{FF2B5EF4-FFF2-40B4-BE49-F238E27FC236}">
                <a16:creationId xmlns:a16="http://schemas.microsoft.com/office/drawing/2014/main" id="{131A5699-9F47-9A67-1CAD-F17CCB8FEA7D}"/>
              </a:ext>
            </a:extLst>
          </p:cNvPr>
          <p:cNvSpPr txBox="1"/>
          <p:nvPr/>
        </p:nvSpPr>
        <p:spPr>
          <a:xfrm>
            <a:off x="683398" y="378640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28" name="TextBox 27">
            <a:extLst>
              <a:ext uri="{FF2B5EF4-FFF2-40B4-BE49-F238E27FC236}">
                <a16:creationId xmlns:a16="http://schemas.microsoft.com/office/drawing/2014/main" id="{1653E527-4FCA-FF0F-9646-B7B842AD5FCB}"/>
              </a:ext>
            </a:extLst>
          </p:cNvPr>
          <p:cNvSpPr txBox="1"/>
          <p:nvPr/>
        </p:nvSpPr>
        <p:spPr>
          <a:xfrm>
            <a:off x="683398" y="284909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29" name="TextBox 28">
            <a:extLst>
              <a:ext uri="{FF2B5EF4-FFF2-40B4-BE49-F238E27FC236}">
                <a16:creationId xmlns:a16="http://schemas.microsoft.com/office/drawing/2014/main" id="{2156E1E3-A5AB-7848-2AE4-814D7C10BDDC}"/>
              </a:ext>
            </a:extLst>
          </p:cNvPr>
          <p:cNvSpPr txBox="1"/>
          <p:nvPr/>
        </p:nvSpPr>
        <p:spPr>
          <a:xfrm>
            <a:off x="683398" y="23852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30" name="TextBox 29">
            <a:extLst>
              <a:ext uri="{FF2B5EF4-FFF2-40B4-BE49-F238E27FC236}">
                <a16:creationId xmlns:a16="http://schemas.microsoft.com/office/drawing/2014/main" id="{8DA4430D-9A20-2B37-50D4-514CF128A384}"/>
              </a:ext>
            </a:extLst>
          </p:cNvPr>
          <p:cNvSpPr txBox="1"/>
          <p:nvPr/>
        </p:nvSpPr>
        <p:spPr>
          <a:xfrm>
            <a:off x="753930" y="4017390"/>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31" name="TextBox 30">
            <a:extLst>
              <a:ext uri="{FF2B5EF4-FFF2-40B4-BE49-F238E27FC236}">
                <a16:creationId xmlns:a16="http://schemas.microsoft.com/office/drawing/2014/main" id="{5583378A-5680-AE8B-76A7-E343CD57002A}"/>
              </a:ext>
            </a:extLst>
          </p:cNvPr>
          <p:cNvSpPr txBox="1"/>
          <p:nvPr/>
        </p:nvSpPr>
        <p:spPr>
          <a:xfrm>
            <a:off x="683398" y="192145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34" name="TextBox 33">
            <a:extLst>
              <a:ext uri="{FF2B5EF4-FFF2-40B4-BE49-F238E27FC236}">
                <a16:creationId xmlns:a16="http://schemas.microsoft.com/office/drawing/2014/main" id="{0D63E633-5E5E-CA74-3313-9B04A8CE7F1D}"/>
              </a:ext>
            </a:extLst>
          </p:cNvPr>
          <p:cNvSpPr txBox="1"/>
          <p:nvPr/>
        </p:nvSpPr>
        <p:spPr>
          <a:xfrm>
            <a:off x="2314068"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35" name="TextBox 34">
            <a:extLst>
              <a:ext uri="{FF2B5EF4-FFF2-40B4-BE49-F238E27FC236}">
                <a16:creationId xmlns:a16="http://schemas.microsoft.com/office/drawing/2014/main" id="{45DF340C-D26E-FA21-2977-E533FF17E1BF}"/>
              </a:ext>
            </a:extLst>
          </p:cNvPr>
          <p:cNvSpPr txBox="1"/>
          <p:nvPr/>
        </p:nvSpPr>
        <p:spPr>
          <a:xfrm>
            <a:off x="2743069"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36" name="TextBox 35">
            <a:extLst>
              <a:ext uri="{FF2B5EF4-FFF2-40B4-BE49-F238E27FC236}">
                <a16:creationId xmlns:a16="http://schemas.microsoft.com/office/drawing/2014/main" id="{447B832F-B5F9-1361-1E48-6C6E37782561}"/>
              </a:ext>
            </a:extLst>
          </p:cNvPr>
          <p:cNvSpPr txBox="1"/>
          <p:nvPr/>
        </p:nvSpPr>
        <p:spPr>
          <a:xfrm>
            <a:off x="32194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38" name="TextBox 37">
            <a:extLst>
              <a:ext uri="{FF2B5EF4-FFF2-40B4-BE49-F238E27FC236}">
                <a16:creationId xmlns:a16="http://schemas.microsoft.com/office/drawing/2014/main" id="{3A1C38CE-5657-6803-94B5-46DC6C161164}"/>
              </a:ext>
            </a:extLst>
          </p:cNvPr>
          <p:cNvSpPr txBox="1"/>
          <p:nvPr/>
        </p:nvSpPr>
        <p:spPr>
          <a:xfrm>
            <a:off x="872140"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53</a:t>
            </a:r>
          </a:p>
          <a:p>
            <a:pPr algn="ctr"/>
            <a:r>
              <a:rPr lang="en-GB" sz="1000" dirty="0">
                <a:solidFill>
                  <a:schemeClr val="tx2"/>
                </a:solidFill>
                <a:latin typeface="Arial" panose="020B0604020202020204" pitchFamily="34" charset="0"/>
                <a:ea typeface="Aileron" charset="0"/>
                <a:cs typeface="Arial" panose="020B0604020202020204" pitchFamily="34" charset="0"/>
              </a:rPr>
              <a:t>49</a:t>
            </a:r>
          </a:p>
        </p:txBody>
      </p:sp>
      <p:sp>
        <p:nvSpPr>
          <p:cNvPr id="39" name="TextBox 38">
            <a:extLst>
              <a:ext uri="{FF2B5EF4-FFF2-40B4-BE49-F238E27FC236}">
                <a16:creationId xmlns:a16="http://schemas.microsoft.com/office/drawing/2014/main" id="{7B15D6E7-0047-8D0D-96C4-0B032A57AF13}"/>
              </a:ext>
            </a:extLst>
          </p:cNvPr>
          <p:cNvSpPr txBox="1"/>
          <p:nvPr/>
        </p:nvSpPr>
        <p:spPr>
          <a:xfrm>
            <a:off x="683398" y="354785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40" name="TextBox 39">
            <a:extLst>
              <a:ext uri="{FF2B5EF4-FFF2-40B4-BE49-F238E27FC236}">
                <a16:creationId xmlns:a16="http://schemas.microsoft.com/office/drawing/2014/main" id="{CBD49FAB-3BDD-F5C7-054E-6864F21ABA50}"/>
              </a:ext>
            </a:extLst>
          </p:cNvPr>
          <p:cNvSpPr txBox="1"/>
          <p:nvPr/>
        </p:nvSpPr>
        <p:spPr>
          <a:xfrm>
            <a:off x="683398" y="30868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41" name="TextBox 40">
            <a:extLst>
              <a:ext uri="{FF2B5EF4-FFF2-40B4-BE49-F238E27FC236}">
                <a16:creationId xmlns:a16="http://schemas.microsoft.com/office/drawing/2014/main" id="{A7D42488-FE08-6C1E-CAD9-F6412E31C2F5}"/>
              </a:ext>
            </a:extLst>
          </p:cNvPr>
          <p:cNvSpPr txBox="1"/>
          <p:nvPr/>
        </p:nvSpPr>
        <p:spPr>
          <a:xfrm>
            <a:off x="683398" y="261715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42" name="TextBox 41">
            <a:extLst>
              <a:ext uri="{FF2B5EF4-FFF2-40B4-BE49-F238E27FC236}">
                <a16:creationId xmlns:a16="http://schemas.microsoft.com/office/drawing/2014/main" id="{8AFCAFF2-2DF5-A1B2-C514-3336F2911DBA}"/>
              </a:ext>
            </a:extLst>
          </p:cNvPr>
          <p:cNvSpPr txBox="1"/>
          <p:nvPr/>
        </p:nvSpPr>
        <p:spPr>
          <a:xfrm>
            <a:off x="612866" y="1682823"/>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sp>
        <p:nvSpPr>
          <p:cNvPr id="43" name="TextBox 42">
            <a:extLst>
              <a:ext uri="{FF2B5EF4-FFF2-40B4-BE49-F238E27FC236}">
                <a16:creationId xmlns:a16="http://schemas.microsoft.com/office/drawing/2014/main" id="{83862741-8992-38D7-AA16-12C0BCB85255}"/>
              </a:ext>
            </a:extLst>
          </p:cNvPr>
          <p:cNvSpPr txBox="1"/>
          <p:nvPr/>
        </p:nvSpPr>
        <p:spPr>
          <a:xfrm>
            <a:off x="683398" y="21532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44" name="TextBox 43">
            <a:extLst>
              <a:ext uri="{FF2B5EF4-FFF2-40B4-BE49-F238E27FC236}">
                <a16:creationId xmlns:a16="http://schemas.microsoft.com/office/drawing/2014/main" id="{495CC9C8-8C84-EF63-63A3-5BBC3C7AAB25}"/>
              </a:ext>
            </a:extLst>
          </p:cNvPr>
          <p:cNvSpPr txBox="1"/>
          <p:nvPr/>
        </p:nvSpPr>
        <p:spPr>
          <a:xfrm>
            <a:off x="1826676"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31</a:t>
            </a:r>
          </a:p>
          <a:p>
            <a:pPr algn="ctr"/>
            <a:r>
              <a:rPr lang="en-GB" sz="1000" dirty="0">
                <a:solidFill>
                  <a:schemeClr val="tx2"/>
                </a:solidFill>
                <a:latin typeface="Arial" panose="020B0604020202020204" pitchFamily="34" charset="0"/>
                <a:ea typeface="Aileron" charset="0"/>
                <a:cs typeface="Arial" panose="020B0604020202020204" pitchFamily="34" charset="0"/>
              </a:rPr>
              <a:t>27</a:t>
            </a:r>
          </a:p>
        </p:txBody>
      </p:sp>
      <p:sp>
        <p:nvSpPr>
          <p:cNvPr id="45" name="TextBox 44">
            <a:extLst>
              <a:ext uri="{FF2B5EF4-FFF2-40B4-BE49-F238E27FC236}">
                <a16:creationId xmlns:a16="http://schemas.microsoft.com/office/drawing/2014/main" id="{6F0B1C36-9527-F9C5-10AF-1E4E4B32BD77}"/>
              </a:ext>
            </a:extLst>
          </p:cNvPr>
          <p:cNvSpPr txBox="1"/>
          <p:nvPr/>
        </p:nvSpPr>
        <p:spPr>
          <a:xfrm>
            <a:off x="2270174"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25</a:t>
            </a:r>
          </a:p>
          <a:p>
            <a:pPr algn="ctr"/>
            <a:r>
              <a:rPr lang="en-GB" sz="1000" dirty="0">
                <a:solidFill>
                  <a:schemeClr val="tx2"/>
                </a:solidFill>
                <a:latin typeface="Arial" panose="020B0604020202020204" pitchFamily="34" charset="0"/>
                <a:ea typeface="Aileron" charset="0"/>
                <a:cs typeface="Arial" panose="020B0604020202020204" pitchFamily="34" charset="0"/>
              </a:rPr>
              <a:t>14</a:t>
            </a:r>
          </a:p>
        </p:txBody>
      </p:sp>
      <p:sp>
        <p:nvSpPr>
          <p:cNvPr id="46" name="TextBox 45">
            <a:extLst>
              <a:ext uri="{FF2B5EF4-FFF2-40B4-BE49-F238E27FC236}">
                <a16:creationId xmlns:a16="http://schemas.microsoft.com/office/drawing/2014/main" id="{44C62CD4-2B7E-27CA-0062-AB0C6A7B1D5D}"/>
              </a:ext>
            </a:extLst>
          </p:cNvPr>
          <p:cNvSpPr txBox="1"/>
          <p:nvPr/>
        </p:nvSpPr>
        <p:spPr>
          <a:xfrm>
            <a:off x="3239979"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13</a:t>
            </a:r>
          </a:p>
          <a:p>
            <a:pPr algn="ctr"/>
            <a:r>
              <a:rPr lang="en-GB" sz="1000" dirty="0">
                <a:solidFill>
                  <a:schemeClr val="tx2"/>
                </a:solidFill>
                <a:latin typeface="Arial" panose="020B0604020202020204" pitchFamily="34" charset="0"/>
                <a:ea typeface="Aileron" charset="0"/>
                <a:cs typeface="Arial" panose="020B0604020202020204" pitchFamily="34" charset="0"/>
              </a:rPr>
              <a:t>8</a:t>
            </a:r>
          </a:p>
        </p:txBody>
      </p:sp>
      <p:sp>
        <p:nvSpPr>
          <p:cNvPr id="47" name="TextBox 46">
            <a:extLst>
              <a:ext uri="{FF2B5EF4-FFF2-40B4-BE49-F238E27FC236}">
                <a16:creationId xmlns:a16="http://schemas.microsoft.com/office/drawing/2014/main" id="{22AC7CDA-8FCD-2D46-DE3B-CC4DE70711C8}"/>
              </a:ext>
            </a:extLst>
          </p:cNvPr>
          <p:cNvSpPr txBox="1"/>
          <p:nvPr/>
        </p:nvSpPr>
        <p:spPr>
          <a:xfrm>
            <a:off x="4203102"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4</a:t>
            </a:r>
          </a:p>
          <a:p>
            <a:pPr algn="ctr"/>
            <a:r>
              <a:rPr lang="en-GB" sz="1000" dirty="0">
                <a:solidFill>
                  <a:schemeClr val="tx2"/>
                </a:solidFill>
                <a:latin typeface="Arial" panose="020B0604020202020204" pitchFamily="34" charset="0"/>
                <a:ea typeface="Aileron" charset="0"/>
                <a:cs typeface="Arial" panose="020B0604020202020204" pitchFamily="34" charset="0"/>
              </a:rPr>
              <a:t>5</a:t>
            </a:r>
          </a:p>
        </p:txBody>
      </p:sp>
      <p:sp>
        <p:nvSpPr>
          <p:cNvPr id="48" name="TextBox 47">
            <a:extLst>
              <a:ext uri="{FF2B5EF4-FFF2-40B4-BE49-F238E27FC236}">
                <a16:creationId xmlns:a16="http://schemas.microsoft.com/office/drawing/2014/main" id="{6D2C9F33-C266-E587-8A3D-D6A769A17A28}"/>
              </a:ext>
            </a:extLst>
          </p:cNvPr>
          <p:cNvSpPr txBox="1"/>
          <p:nvPr/>
        </p:nvSpPr>
        <p:spPr>
          <a:xfrm>
            <a:off x="4696123"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4</a:t>
            </a:r>
          </a:p>
          <a:p>
            <a:pPr algn="ctr"/>
            <a:r>
              <a:rPr lang="en-GB" sz="1000" dirty="0">
                <a:solidFill>
                  <a:schemeClr val="tx2"/>
                </a:solidFill>
                <a:latin typeface="Arial" panose="020B0604020202020204" pitchFamily="34" charset="0"/>
                <a:ea typeface="Aileron" charset="0"/>
                <a:cs typeface="Arial" panose="020B0604020202020204" pitchFamily="34" charset="0"/>
              </a:rPr>
              <a:t>3</a:t>
            </a:r>
          </a:p>
        </p:txBody>
      </p:sp>
      <p:pic>
        <p:nvPicPr>
          <p:cNvPr id="51" name="Picture 50" descr="A line drawing of a graph&#10;&#10;Description automatically generated with medium confidence">
            <a:extLst>
              <a:ext uri="{FF2B5EF4-FFF2-40B4-BE49-F238E27FC236}">
                <a16:creationId xmlns:a16="http://schemas.microsoft.com/office/drawing/2014/main" id="{61138F7F-D253-734E-FF77-7CB8D21F4E7B}"/>
              </a:ext>
            </a:extLst>
          </p:cNvPr>
          <p:cNvPicPr>
            <a:picLocks noChangeAspect="1"/>
          </p:cNvPicPr>
          <p:nvPr/>
        </p:nvPicPr>
        <p:blipFill>
          <a:blip r:embed="rId2"/>
          <a:stretch>
            <a:fillRect/>
          </a:stretch>
        </p:blipFill>
        <p:spPr>
          <a:xfrm>
            <a:off x="874995" y="1753248"/>
            <a:ext cx="4991100" cy="2400300"/>
          </a:xfrm>
          <a:prstGeom prst="rect">
            <a:avLst/>
          </a:prstGeom>
        </p:spPr>
      </p:pic>
      <p:sp>
        <p:nvSpPr>
          <p:cNvPr id="52" name="TextBox 51">
            <a:extLst>
              <a:ext uri="{FF2B5EF4-FFF2-40B4-BE49-F238E27FC236}">
                <a16:creationId xmlns:a16="http://schemas.microsoft.com/office/drawing/2014/main" id="{120D10B4-A184-331E-4DB2-439AA79220DD}"/>
              </a:ext>
            </a:extLst>
          </p:cNvPr>
          <p:cNvSpPr txBox="1"/>
          <p:nvPr/>
        </p:nvSpPr>
        <p:spPr>
          <a:xfrm>
            <a:off x="1364933"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53" name="TextBox 52">
            <a:extLst>
              <a:ext uri="{FF2B5EF4-FFF2-40B4-BE49-F238E27FC236}">
                <a16:creationId xmlns:a16="http://schemas.microsoft.com/office/drawing/2014/main" id="{B92B3021-F955-46AC-F26D-DBF0C8F98546}"/>
              </a:ext>
            </a:extLst>
          </p:cNvPr>
          <p:cNvSpPr txBox="1"/>
          <p:nvPr/>
        </p:nvSpPr>
        <p:spPr>
          <a:xfrm>
            <a:off x="1839109"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54" name="TextBox 53">
            <a:extLst>
              <a:ext uri="{FF2B5EF4-FFF2-40B4-BE49-F238E27FC236}">
                <a16:creationId xmlns:a16="http://schemas.microsoft.com/office/drawing/2014/main" id="{7A40953C-B2C0-D8D5-7058-B6A21AB1A25B}"/>
              </a:ext>
            </a:extLst>
          </p:cNvPr>
          <p:cNvSpPr txBox="1"/>
          <p:nvPr/>
        </p:nvSpPr>
        <p:spPr>
          <a:xfrm>
            <a:off x="37020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55" name="TextBox 54">
            <a:extLst>
              <a:ext uri="{FF2B5EF4-FFF2-40B4-BE49-F238E27FC236}">
                <a16:creationId xmlns:a16="http://schemas.microsoft.com/office/drawing/2014/main" id="{DA678587-81F3-73B3-A4D9-3DBB56FCDC72}"/>
              </a:ext>
            </a:extLst>
          </p:cNvPr>
          <p:cNvSpPr txBox="1"/>
          <p:nvPr/>
        </p:nvSpPr>
        <p:spPr>
          <a:xfrm>
            <a:off x="41719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56" name="TextBox 55">
            <a:extLst>
              <a:ext uri="{FF2B5EF4-FFF2-40B4-BE49-F238E27FC236}">
                <a16:creationId xmlns:a16="http://schemas.microsoft.com/office/drawing/2014/main" id="{8C312BB5-BD34-614B-C873-B4570D239E11}"/>
              </a:ext>
            </a:extLst>
          </p:cNvPr>
          <p:cNvSpPr txBox="1"/>
          <p:nvPr/>
        </p:nvSpPr>
        <p:spPr>
          <a:xfrm>
            <a:off x="466085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57" name="TextBox 56">
            <a:extLst>
              <a:ext uri="{FF2B5EF4-FFF2-40B4-BE49-F238E27FC236}">
                <a16:creationId xmlns:a16="http://schemas.microsoft.com/office/drawing/2014/main" id="{991E31F7-71FB-0FE2-6DEE-90D521672E3E}"/>
              </a:ext>
            </a:extLst>
          </p:cNvPr>
          <p:cNvSpPr txBox="1"/>
          <p:nvPr/>
        </p:nvSpPr>
        <p:spPr>
          <a:xfrm>
            <a:off x="561018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58" name="TextBox 57">
            <a:extLst>
              <a:ext uri="{FF2B5EF4-FFF2-40B4-BE49-F238E27FC236}">
                <a16:creationId xmlns:a16="http://schemas.microsoft.com/office/drawing/2014/main" id="{9695B098-0197-1C09-3947-60FA6D3A04F6}"/>
              </a:ext>
            </a:extLst>
          </p:cNvPr>
          <p:cNvSpPr txBox="1"/>
          <p:nvPr/>
        </p:nvSpPr>
        <p:spPr>
          <a:xfrm>
            <a:off x="513710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graphicFrame>
        <p:nvGraphicFramePr>
          <p:cNvPr id="49" name="Table 48">
            <a:extLst>
              <a:ext uri="{FF2B5EF4-FFF2-40B4-BE49-F238E27FC236}">
                <a16:creationId xmlns:a16="http://schemas.microsoft.com/office/drawing/2014/main" id="{ECDA6EAD-7075-BA3A-EF53-A6803BCE7117}"/>
              </a:ext>
            </a:extLst>
          </p:cNvPr>
          <p:cNvGraphicFramePr>
            <a:graphicFrameLocks noGrp="1"/>
          </p:cNvGraphicFramePr>
          <p:nvPr>
            <p:extLst>
              <p:ext uri="{D42A27DB-BD31-4B8C-83A1-F6EECF244321}">
                <p14:modId xmlns:p14="http://schemas.microsoft.com/office/powerpoint/2010/main" val="620564075"/>
              </p:ext>
            </p:extLst>
          </p:nvPr>
        </p:nvGraphicFramePr>
        <p:xfrm>
          <a:off x="2495600" y="1679259"/>
          <a:ext cx="3255645" cy="881280"/>
        </p:xfrm>
        <a:graphic>
          <a:graphicData uri="http://schemas.openxmlformats.org/drawingml/2006/table">
            <a:tbl>
              <a:tblPr firstRow="1" bandRow="1">
                <a:tableStyleId>{5C22544A-7EE6-4342-B048-85BDC9FD1C3A}</a:tableStyleId>
              </a:tblPr>
              <a:tblGrid>
                <a:gridCol w="1373647">
                  <a:extLst>
                    <a:ext uri="{9D8B030D-6E8A-4147-A177-3AD203B41FA5}">
                      <a16:colId xmlns:a16="http://schemas.microsoft.com/office/drawing/2014/main" val="2870562913"/>
                    </a:ext>
                  </a:extLst>
                </a:gridCol>
                <a:gridCol w="940999">
                  <a:extLst>
                    <a:ext uri="{9D8B030D-6E8A-4147-A177-3AD203B41FA5}">
                      <a16:colId xmlns:a16="http://schemas.microsoft.com/office/drawing/2014/main" val="3546940678"/>
                    </a:ext>
                  </a:extLst>
                </a:gridCol>
                <a:gridCol w="940999">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early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no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Median OS, months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8.44 (5.26-11.04)</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6.67 (4.70-8.87)</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1" dirty="0">
                          <a:latin typeface="Arial" panose="020B0604020202020204" pitchFamily="34" charset="0"/>
                          <a:cs typeface="Arial" panose="020B0604020202020204" pitchFamily="34" charset="0"/>
                        </a:rPr>
                        <a:t>HR</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0.89 (0.59-1.35)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sp>
        <p:nvSpPr>
          <p:cNvPr id="59" name="TextBox 58">
            <a:extLst>
              <a:ext uri="{FF2B5EF4-FFF2-40B4-BE49-F238E27FC236}">
                <a16:creationId xmlns:a16="http://schemas.microsoft.com/office/drawing/2014/main" id="{BF07985C-4B5B-8153-DC26-EBA02EB2A46C}"/>
              </a:ext>
            </a:extLst>
          </p:cNvPr>
          <p:cNvSpPr txBox="1"/>
          <p:nvPr/>
        </p:nvSpPr>
        <p:spPr>
          <a:xfrm>
            <a:off x="5668090"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60" name="TextBox 59">
            <a:extLst>
              <a:ext uri="{FF2B5EF4-FFF2-40B4-BE49-F238E27FC236}">
                <a16:creationId xmlns:a16="http://schemas.microsoft.com/office/drawing/2014/main" id="{A00DF03B-7662-0FA4-3468-8F7C3B946260}"/>
              </a:ext>
            </a:extLst>
          </p:cNvPr>
          <p:cNvSpPr txBox="1"/>
          <p:nvPr/>
        </p:nvSpPr>
        <p:spPr>
          <a:xfrm>
            <a:off x="5175965"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3</a:t>
            </a:r>
          </a:p>
        </p:txBody>
      </p:sp>
      <p:sp>
        <p:nvSpPr>
          <p:cNvPr id="61" name="TextBox 60">
            <a:extLst>
              <a:ext uri="{FF2B5EF4-FFF2-40B4-BE49-F238E27FC236}">
                <a16:creationId xmlns:a16="http://schemas.microsoft.com/office/drawing/2014/main" id="{7C79AA10-C700-686A-5BF2-F5B97E3EDA48}"/>
              </a:ext>
            </a:extLst>
          </p:cNvPr>
          <p:cNvSpPr txBox="1"/>
          <p:nvPr/>
        </p:nvSpPr>
        <p:spPr>
          <a:xfrm>
            <a:off x="3764952"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7</a:t>
            </a:r>
          </a:p>
          <a:p>
            <a:pPr algn="ctr"/>
            <a:r>
              <a:rPr lang="en-GB" sz="1000" dirty="0">
                <a:solidFill>
                  <a:schemeClr val="tx2"/>
                </a:solidFill>
                <a:latin typeface="Arial" panose="020B0604020202020204" pitchFamily="34" charset="0"/>
                <a:ea typeface="Aileron" charset="0"/>
                <a:cs typeface="Arial" panose="020B0604020202020204" pitchFamily="34" charset="0"/>
              </a:rPr>
              <a:t>7</a:t>
            </a:r>
          </a:p>
        </p:txBody>
      </p:sp>
      <p:sp>
        <p:nvSpPr>
          <p:cNvPr id="62" name="TextBox 61">
            <a:extLst>
              <a:ext uri="{FF2B5EF4-FFF2-40B4-BE49-F238E27FC236}">
                <a16:creationId xmlns:a16="http://schemas.microsoft.com/office/drawing/2014/main" id="{846F55DA-7BEC-346F-41A7-F3CF2EF65C85}"/>
              </a:ext>
            </a:extLst>
          </p:cNvPr>
          <p:cNvSpPr txBox="1"/>
          <p:nvPr/>
        </p:nvSpPr>
        <p:spPr>
          <a:xfrm>
            <a:off x="2766904"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19</a:t>
            </a:r>
          </a:p>
          <a:p>
            <a:pPr algn="ctr"/>
            <a:r>
              <a:rPr lang="en-GB" sz="1000" dirty="0">
                <a:solidFill>
                  <a:schemeClr val="tx2"/>
                </a:solidFill>
                <a:latin typeface="Arial" panose="020B0604020202020204" pitchFamily="34" charset="0"/>
                <a:ea typeface="Aileron" charset="0"/>
                <a:cs typeface="Arial" panose="020B0604020202020204" pitchFamily="34" charset="0"/>
              </a:rPr>
              <a:t>10</a:t>
            </a:r>
          </a:p>
        </p:txBody>
      </p:sp>
      <p:sp>
        <p:nvSpPr>
          <p:cNvPr id="63" name="TextBox 62">
            <a:extLst>
              <a:ext uri="{FF2B5EF4-FFF2-40B4-BE49-F238E27FC236}">
                <a16:creationId xmlns:a16="http://schemas.microsoft.com/office/drawing/2014/main" id="{98A0B5A4-ECE9-207F-7381-BA2D170F965E}"/>
              </a:ext>
            </a:extLst>
          </p:cNvPr>
          <p:cNvSpPr txBox="1"/>
          <p:nvPr/>
        </p:nvSpPr>
        <p:spPr>
          <a:xfrm>
            <a:off x="1337726"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48</a:t>
            </a:r>
          </a:p>
          <a:p>
            <a:pPr algn="ctr"/>
            <a:r>
              <a:rPr lang="en-GB" sz="1000" dirty="0">
                <a:solidFill>
                  <a:schemeClr val="tx2"/>
                </a:solidFill>
                <a:latin typeface="Arial" panose="020B0604020202020204" pitchFamily="34" charset="0"/>
                <a:ea typeface="Aileron" charset="0"/>
                <a:cs typeface="Arial" panose="020B0604020202020204" pitchFamily="34" charset="0"/>
              </a:rPr>
              <a:t>41</a:t>
            </a:r>
          </a:p>
        </p:txBody>
      </p:sp>
      <p:sp>
        <p:nvSpPr>
          <p:cNvPr id="98" name="TextBox 97">
            <a:extLst>
              <a:ext uri="{FF2B5EF4-FFF2-40B4-BE49-F238E27FC236}">
                <a16:creationId xmlns:a16="http://schemas.microsoft.com/office/drawing/2014/main" id="{0E066D5A-6467-0566-B8D2-A4176F7D9C7A}"/>
              </a:ext>
            </a:extLst>
          </p:cNvPr>
          <p:cNvSpPr txBox="1"/>
          <p:nvPr/>
        </p:nvSpPr>
        <p:spPr>
          <a:xfrm rot="16200000">
            <a:off x="5138867" y="2844026"/>
            <a:ext cx="236622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Progression-free survival</a:t>
            </a:r>
          </a:p>
        </p:txBody>
      </p:sp>
      <p:sp>
        <p:nvSpPr>
          <p:cNvPr id="99" name="TextBox 98">
            <a:extLst>
              <a:ext uri="{FF2B5EF4-FFF2-40B4-BE49-F238E27FC236}">
                <a16:creationId xmlns:a16="http://schemas.microsoft.com/office/drawing/2014/main" id="{CB4327D4-064C-6EC2-4AFE-9866CCAA521E}"/>
              </a:ext>
            </a:extLst>
          </p:cNvPr>
          <p:cNvSpPr txBox="1"/>
          <p:nvPr/>
        </p:nvSpPr>
        <p:spPr>
          <a:xfrm>
            <a:off x="6059276" y="4553122"/>
            <a:ext cx="617156" cy="153888"/>
          </a:xfrm>
          <a:prstGeom prst="rect">
            <a:avLst/>
          </a:prstGeom>
          <a:noFill/>
        </p:spPr>
        <p:txBody>
          <a:bodyPr wrap="none" lIns="0" tIns="0" rIns="0" bIns="0" rtlCol="0">
            <a:spAutoFit/>
          </a:bodyPr>
          <a:lstStyle/>
          <a:p>
            <a:pPr algn="r"/>
            <a:r>
              <a:rPr lang="en-GB" sz="1000" b="1" dirty="0">
                <a:solidFill>
                  <a:srgbClr val="211D1E"/>
                </a:solidFill>
                <a:effectLst/>
                <a:latin typeface="Arial" panose="020B0604020202020204" pitchFamily="34" charset="0"/>
                <a:cs typeface="Arial" panose="020B0604020202020204" pitchFamily="34" charset="0"/>
              </a:rPr>
              <a:t>No. at risk</a:t>
            </a:r>
          </a:p>
        </p:txBody>
      </p:sp>
      <p:sp>
        <p:nvSpPr>
          <p:cNvPr id="100" name="TextBox 99">
            <a:extLst>
              <a:ext uri="{FF2B5EF4-FFF2-40B4-BE49-F238E27FC236}">
                <a16:creationId xmlns:a16="http://schemas.microsoft.com/office/drawing/2014/main" id="{C9C678C8-C941-1E0C-F55C-DBBF8EC594E9}"/>
              </a:ext>
            </a:extLst>
          </p:cNvPr>
          <p:cNvSpPr txBox="1"/>
          <p:nvPr/>
        </p:nvSpPr>
        <p:spPr>
          <a:xfrm>
            <a:off x="7496894" y="4337678"/>
            <a:ext cx="3401224"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Time from randomisation (months)</a:t>
            </a:r>
          </a:p>
        </p:txBody>
      </p:sp>
      <p:sp>
        <p:nvSpPr>
          <p:cNvPr id="101" name="TextBox 100">
            <a:extLst>
              <a:ext uri="{FF2B5EF4-FFF2-40B4-BE49-F238E27FC236}">
                <a16:creationId xmlns:a16="http://schemas.microsoft.com/office/drawing/2014/main" id="{9F873486-00CC-2246-C151-92A232DE4464}"/>
              </a:ext>
            </a:extLst>
          </p:cNvPr>
          <p:cNvSpPr txBox="1"/>
          <p:nvPr/>
        </p:nvSpPr>
        <p:spPr>
          <a:xfrm>
            <a:off x="6570393" y="331590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p>
        </p:txBody>
      </p:sp>
      <p:sp>
        <p:nvSpPr>
          <p:cNvPr id="102" name="TextBox 101">
            <a:extLst>
              <a:ext uri="{FF2B5EF4-FFF2-40B4-BE49-F238E27FC236}">
                <a16:creationId xmlns:a16="http://schemas.microsoft.com/office/drawing/2014/main" id="{EE97F8E9-383F-3584-A828-4C4822786777}"/>
              </a:ext>
            </a:extLst>
          </p:cNvPr>
          <p:cNvSpPr txBox="1"/>
          <p:nvPr/>
        </p:nvSpPr>
        <p:spPr>
          <a:xfrm>
            <a:off x="6794401"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03" name="TextBox 102">
            <a:extLst>
              <a:ext uri="{FF2B5EF4-FFF2-40B4-BE49-F238E27FC236}">
                <a16:creationId xmlns:a16="http://schemas.microsoft.com/office/drawing/2014/main" id="{C8A29C74-F31E-975B-7E9C-821C92247A4A}"/>
              </a:ext>
            </a:extLst>
          </p:cNvPr>
          <p:cNvSpPr txBox="1"/>
          <p:nvPr/>
        </p:nvSpPr>
        <p:spPr>
          <a:xfrm>
            <a:off x="6570393" y="378640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04" name="TextBox 103">
            <a:extLst>
              <a:ext uri="{FF2B5EF4-FFF2-40B4-BE49-F238E27FC236}">
                <a16:creationId xmlns:a16="http://schemas.microsoft.com/office/drawing/2014/main" id="{99BDAFFD-9309-2499-C3AA-A6EA8EE747E4}"/>
              </a:ext>
            </a:extLst>
          </p:cNvPr>
          <p:cNvSpPr txBox="1"/>
          <p:nvPr/>
        </p:nvSpPr>
        <p:spPr>
          <a:xfrm>
            <a:off x="6570393" y="284909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p>
        </p:txBody>
      </p:sp>
      <p:sp>
        <p:nvSpPr>
          <p:cNvPr id="105" name="TextBox 104">
            <a:extLst>
              <a:ext uri="{FF2B5EF4-FFF2-40B4-BE49-F238E27FC236}">
                <a16:creationId xmlns:a16="http://schemas.microsoft.com/office/drawing/2014/main" id="{F105B201-E482-D2B7-4303-BDE6B004C3AC}"/>
              </a:ext>
            </a:extLst>
          </p:cNvPr>
          <p:cNvSpPr txBox="1"/>
          <p:nvPr/>
        </p:nvSpPr>
        <p:spPr>
          <a:xfrm>
            <a:off x="6570393" y="238520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p>
        </p:txBody>
      </p:sp>
      <p:sp>
        <p:nvSpPr>
          <p:cNvPr id="106" name="TextBox 105">
            <a:extLst>
              <a:ext uri="{FF2B5EF4-FFF2-40B4-BE49-F238E27FC236}">
                <a16:creationId xmlns:a16="http://schemas.microsoft.com/office/drawing/2014/main" id="{AACD4FCB-26FF-9951-D4C1-E23CDEA874E3}"/>
              </a:ext>
            </a:extLst>
          </p:cNvPr>
          <p:cNvSpPr txBox="1"/>
          <p:nvPr/>
        </p:nvSpPr>
        <p:spPr>
          <a:xfrm>
            <a:off x="6640925" y="4017390"/>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sp>
        <p:nvSpPr>
          <p:cNvPr id="107" name="TextBox 106">
            <a:extLst>
              <a:ext uri="{FF2B5EF4-FFF2-40B4-BE49-F238E27FC236}">
                <a16:creationId xmlns:a16="http://schemas.microsoft.com/office/drawing/2014/main" id="{D40F67F6-102E-0D66-F062-97E76B18C326}"/>
              </a:ext>
            </a:extLst>
          </p:cNvPr>
          <p:cNvSpPr txBox="1"/>
          <p:nvPr/>
        </p:nvSpPr>
        <p:spPr>
          <a:xfrm>
            <a:off x="8201063"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108" name="TextBox 107">
            <a:extLst>
              <a:ext uri="{FF2B5EF4-FFF2-40B4-BE49-F238E27FC236}">
                <a16:creationId xmlns:a16="http://schemas.microsoft.com/office/drawing/2014/main" id="{C1453C56-7E85-FB1C-931D-8E55E9B21F09}"/>
              </a:ext>
            </a:extLst>
          </p:cNvPr>
          <p:cNvSpPr txBox="1"/>
          <p:nvPr/>
        </p:nvSpPr>
        <p:spPr>
          <a:xfrm>
            <a:off x="8630064"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09" name="TextBox 108">
            <a:extLst>
              <a:ext uri="{FF2B5EF4-FFF2-40B4-BE49-F238E27FC236}">
                <a16:creationId xmlns:a16="http://schemas.microsoft.com/office/drawing/2014/main" id="{0272A3CF-904D-4D4A-C473-3E1757121AD7}"/>
              </a:ext>
            </a:extLst>
          </p:cNvPr>
          <p:cNvSpPr txBox="1"/>
          <p:nvPr/>
        </p:nvSpPr>
        <p:spPr>
          <a:xfrm>
            <a:off x="91064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10" name="TextBox 109">
            <a:extLst>
              <a:ext uri="{FF2B5EF4-FFF2-40B4-BE49-F238E27FC236}">
                <a16:creationId xmlns:a16="http://schemas.microsoft.com/office/drawing/2014/main" id="{C0F247B9-52EF-FF10-78D5-49E16EFC8ED7}"/>
              </a:ext>
            </a:extLst>
          </p:cNvPr>
          <p:cNvSpPr txBox="1"/>
          <p:nvPr/>
        </p:nvSpPr>
        <p:spPr>
          <a:xfrm>
            <a:off x="6759135"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53</a:t>
            </a:r>
          </a:p>
          <a:p>
            <a:pPr algn="ctr"/>
            <a:r>
              <a:rPr lang="en-GB" sz="1000" dirty="0">
                <a:solidFill>
                  <a:schemeClr val="tx2"/>
                </a:solidFill>
                <a:latin typeface="Arial" panose="020B0604020202020204" pitchFamily="34" charset="0"/>
                <a:ea typeface="Aileron" charset="0"/>
                <a:cs typeface="Arial" panose="020B0604020202020204" pitchFamily="34" charset="0"/>
              </a:rPr>
              <a:t>49</a:t>
            </a:r>
          </a:p>
        </p:txBody>
      </p:sp>
      <p:sp>
        <p:nvSpPr>
          <p:cNvPr id="111" name="TextBox 110">
            <a:extLst>
              <a:ext uri="{FF2B5EF4-FFF2-40B4-BE49-F238E27FC236}">
                <a16:creationId xmlns:a16="http://schemas.microsoft.com/office/drawing/2014/main" id="{46514452-1FC3-5856-F392-6AA13D7DCCF3}"/>
              </a:ext>
            </a:extLst>
          </p:cNvPr>
          <p:cNvSpPr txBox="1"/>
          <p:nvPr/>
        </p:nvSpPr>
        <p:spPr>
          <a:xfrm>
            <a:off x="6570393" y="354785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sp>
        <p:nvSpPr>
          <p:cNvPr id="112" name="TextBox 111">
            <a:extLst>
              <a:ext uri="{FF2B5EF4-FFF2-40B4-BE49-F238E27FC236}">
                <a16:creationId xmlns:a16="http://schemas.microsoft.com/office/drawing/2014/main" id="{A61F187E-EC89-81B7-9039-DE05A180D36A}"/>
              </a:ext>
            </a:extLst>
          </p:cNvPr>
          <p:cNvSpPr txBox="1"/>
          <p:nvPr/>
        </p:nvSpPr>
        <p:spPr>
          <a:xfrm>
            <a:off x="6570393" y="3086855"/>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sp>
        <p:nvSpPr>
          <p:cNvPr id="113" name="TextBox 112">
            <a:extLst>
              <a:ext uri="{FF2B5EF4-FFF2-40B4-BE49-F238E27FC236}">
                <a16:creationId xmlns:a16="http://schemas.microsoft.com/office/drawing/2014/main" id="{013EA4BC-F676-3145-A23C-B923117E567F}"/>
              </a:ext>
            </a:extLst>
          </p:cNvPr>
          <p:cNvSpPr txBox="1"/>
          <p:nvPr/>
        </p:nvSpPr>
        <p:spPr>
          <a:xfrm>
            <a:off x="6570393" y="261715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sp>
        <p:nvSpPr>
          <p:cNvPr id="114" name="TextBox 113">
            <a:extLst>
              <a:ext uri="{FF2B5EF4-FFF2-40B4-BE49-F238E27FC236}">
                <a16:creationId xmlns:a16="http://schemas.microsoft.com/office/drawing/2014/main" id="{EB352A78-F8C7-0EA6-2FA8-D19C1CBC907A}"/>
              </a:ext>
            </a:extLst>
          </p:cNvPr>
          <p:cNvSpPr txBox="1"/>
          <p:nvPr/>
        </p:nvSpPr>
        <p:spPr>
          <a:xfrm>
            <a:off x="6570393" y="21532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sp>
        <p:nvSpPr>
          <p:cNvPr id="115" name="TextBox 114">
            <a:extLst>
              <a:ext uri="{FF2B5EF4-FFF2-40B4-BE49-F238E27FC236}">
                <a16:creationId xmlns:a16="http://schemas.microsoft.com/office/drawing/2014/main" id="{B26A1EFE-7797-AC24-91C0-F2F0D11491C7}"/>
              </a:ext>
            </a:extLst>
          </p:cNvPr>
          <p:cNvSpPr txBox="1"/>
          <p:nvPr/>
        </p:nvSpPr>
        <p:spPr>
          <a:xfrm>
            <a:off x="7713671"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15</a:t>
            </a:r>
          </a:p>
          <a:p>
            <a:pPr algn="ctr"/>
            <a:r>
              <a:rPr lang="en-GB" sz="1000" dirty="0">
                <a:solidFill>
                  <a:schemeClr val="tx2"/>
                </a:solidFill>
                <a:latin typeface="Arial" panose="020B0604020202020204" pitchFamily="34" charset="0"/>
                <a:ea typeface="Aileron" charset="0"/>
                <a:cs typeface="Arial" panose="020B0604020202020204" pitchFamily="34" charset="0"/>
              </a:rPr>
              <a:t>11</a:t>
            </a:r>
          </a:p>
        </p:txBody>
      </p:sp>
      <p:sp>
        <p:nvSpPr>
          <p:cNvPr id="116" name="TextBox 115">
            <a:extLst>
              <a:ext uri="{FF2B5EF4-FFF2-40B4-BE49-F238E27FC236}">
                <a16:creationId xmlns:a16="http://schemas.microsoft.com/office/drawing/2014/main" id="{45989E5A-DB29-F38C-F8C1-9AB4F181703A}"/>
              </a:ext>
            </a:extLst>
          </p:cNvPr>
          <p:cNvSpPr txBox="1"/>
          <p:nvPr/>
        </p:nvSpPr>
        <p:spPr>
          <a:xfrm>
            <a:off x="8157169"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11</a:t>
            </a:r>
          </a:p>
          <a:p>
            <a:pPr algn="ctr"/>
            <a:r>
              <a:rPr lang="en-GB" sz="1000" dirty="0">
                <a:solidFill>
                  <a:schemeClr val="tx2"/>
                </a:solidFill>
                <a:latin typeface="Arial" panose="020B0604020202020204" pitchFamily="34" charset="0"/>
                <a:ea typeface="Aileron" charset="0"/>
                <a:cs typeface="Arial" panose="020B0604020202020204" pitchFamily="34" charset="0"/>
              </a:rPr>
              <a:t>7</a:t>
            </a:r>
          </a:p>
        </p:txBody>
      </p:sp>
      <p:sp>
        <p:nvSpPr>
          <p:cNvPr id="117" name="TextBox 116">
            <a:extLst>
              <a:ext uri="{FF2B5EF4-FFF2-40B4-BE49-F238E27FC236}">
                <a16:creationId xmlns:a16="http://schemas.microsoft.com/office/drawing/2014/main" id="{84A6A082-8FE5-FB5C-B76F-E1384008852D}"/>
              </a:ext>
            </a:extLst>
          </p:cNvPr>
          <p:cNvSpPr txBox="1"/>
          <p:nvPr/>
        </p:nvSpPr>
        <p:spPr>
          <a:xfrm>
            <a:off x="9162240"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3</a:t>
            </a:r>
          </a:p>
          <a:p>
            <a:pPr algn="ctr"/>
            <a:r>
              <a:rPr lang="en-GB" sz="1000" dirty="0">
                <a:solidFill>
                  <a:schemeClr val="tx2"/>
                </a:solidFill>
                <a:latin typeface="Arial" panose="020B0604020202020204" pitchFamily="34" charset="0"/>
                <a:ea typeface="Aileron" charset="0"/>
                <a:cs typeface="Arial" panose="020B0604020202020204" pitchFamily="34" charset="0"/>
              </a:rPr>
              <a:t>2</a:t>
            </a:r>
          </a:p>
        </p:txBody>
      </p:sp>
      <p:sp>
        <p:nvSpPr>
          <p:cNvPr id="118" name="TextBox 117">
            <a:extLst>
              <a:ext uri="{FF2B5EF4-FFF2-40B4-BE49-F238E27FC236}">
                <a16:creationId xmlns:a16="http://schemas.microsoft.com/office/drawing/2014/main" id="{05A347D5-CE50-1BF9-C502-35DB86BEAD94}"/>
              </a:ext>
            </a:extLst>
          </p:cNvPr>
          <p:cNvSpPr txBox="1"/>
          <p:nvPr/>
        </p:nvSpPr>
        <p:spPr>
          <a:xfrm>
            <a:off x="10090097"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119" name="TextBox 118">
            <a:extLst>
              <a:ext uri="{FF2B5EF4-FFF2-40B4-BE49-F238E27FC236}">
                <a16:creationId xmlns:a16="http://schemas.microsoft.com/office/drawing/2014/main" id="{2807C46D-D1EA-3978-D2BC-5E7B148AC6AC}"/>
              </a:ext>
            </a:extLst>
          </p:cNvPr>
          <p:cNvSpPr txBox="1"/>
          <p:nvPr/>
        </p:nvSpPr>
        <p:spPr>
          <a:xfrm>
            <a:off x="10583118"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pic>
        <p:nvPicPr>
          <p:cNvPr id="120" name="Picture 119">
            <a:extLst>
              <a:ext uri="{FF2B5EF4-FFF2-40B4-BE49-F238E27FC236}">
                <a16:creationId xmlns:a16="http://schemas.microsoft.com/office/drawing/2014/main" id="{C726E201-6A39-E61F-2424-B664E2C47987}"/>
              </a:ext>
            </a:extLst>
          </p:cNvPr>
          <p:cNvPicPr>
            <a:picLocks noChangeAspect="1"/>
          </p:cNvPicPr>
          <p:nvPr/>
        </p:nvPicPr>
        <p:blipFill>
          <a:blip r:embed="rId3"/>
          <a:srcRect/>
          <a:stretch/>
        </p:blipFill>
        <p:spPr>
          <a:xfrm>
            <a:off x="6761990" y="1753248"/>
            <a:ext cx="4991100" cy="2400300"/>
          </a:xfrm>
          <a:prstGeom prst="rect">
            <a:avLst/>
          </a:prstGeom>
          <a:solidFill>
            <a:schemeClr val="bg1"/>
          </a:solidFill>
        </p:spPr>
      </p:pic>
      <p:sp>
        <p:nvSpPr>
          <p:cNvPr id="121" name="TextBox 120">
            <a:extLst>
              <a:ext uri="{FF2B5EF4-FFF2-40B4-BE49-F238E27FC236}">
                <a16:creationId xmlns:a16="http://schemas.microsoft.com/office/drawing/2014/main" id="{AE4B0C1C-11CB-3706-382A-EF3B31653EEA}"/>
              </a:ext>
            </a:extLst>
          </p:cNvPr>
          <p:cNvSpPr txBox="1"/>
          <p:nvPr/>
        </p:nvSpPr>
        <p:spPr>
          <a:xfrm>
            <a:off x="7251928"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122" name="TextBox 121">
            <a:extLst>
              <a:ext uri="{FF2B5EF4-FFF2-40B4-BE49-F238E27FC236}">
                <a16:creationId xmlns:a16="http://schemas.microsoft.com/office/drawing/2014/main" id="{92C3AE01-198F-9287-BD18-E771FAE35C4D}"/>
              </a:ext>
            </a:extLst>
          </p:cNvPr>
          <p:cNvSpPr txBox="1"/>
          <p:nvPr/>
        </p:nvSpPr>
        <p:spPr>
          <a:xfrm>
            <a:off x="7726104" y="416866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123" name="TextBox 122">
            <a:extLst>
              <a:ext uri="{FF2B5EF4-FFF2-40B4-BE49-F238E27FC236}">
                <a16:creationId xmlns:a16="http://schemas.microsoft.com/office/drawing/2014/main" id="{DBBD47B1-49A6-3578-4313-F080548A193A}"/>
              </a:ext>
            </a:extLst>
          </p:cNvPr>
          <p:cNvSpPr txBox="1"/>
          <p:nvPr/>
        </p:nvSpPr>
        <p:spPr>
          <a:xfrm>
            <a:off x="95890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24" name="TextBox 123">
            <a:extLst>
              <a:ext uri="{FF2B5EF4-FFF2-40B4-BE49-F238E27FC236}">
                <a16:creationId xmlns:a16="http://schemas.microsoft.com/office/drawing/2014/main" id="{00567071-A10E-49F8-1577-F3B3B745318D}"/>
              </a:ext>
            </a:extLst>
          </p:cNvPr>
          <p:cNvSpPr txBox="1"/>
          <p:nvPr/>
        </p:nvSpPr>
        <p:spPr>
          <a:xfrm>
            <a:off x="100589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125" name="TextBox 124">
            <a:extLst>
              <a:ext uri="{FF2B5EF4-FFF2-40B4-BE49-F238E27FC236}">
                <a16:creationId xmlns:a16="http://schemas.microsoft.com/office/drawing/2014/main" id="{7EF976BC-BBBF-F495-DE94-5984E3F1263A}"/>
              </a:ext>
            </a:extLst>
          </p:cNvPr>
          <p:cNvSpPr txBox="1"/>
          <p:nvPr/>
        </p:nvSpPr>
        <p:spPr>
          <a:xfrm>
            <a:off x="1054785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26" name="TextBox 125">
            <a:extLst>
              <a:ext uri="{FF2B5EF4-FFF2-40B4-BE49-F238E27FC236}">
                <a16:creationId xmlns:a16="http://schemas.microsoft.com/office/drawing/2014/main" id="{E9D6E32C-4EF9-E763-62C0-58AD3DBA0DA3}"/>
              </a:ext>
            </a:extLst>
          </p:cNvPr>
          <p:cNvSpPr txBox="1"/>
          <p:nvPr/>
        </p:nvSpPr>
        <p:spPr>
          <a:xfrm>
            <a:off x="11497177"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27" name="TextBox 126">
            <a:extLst>
              <a:ext uri="{FF2B5EF4-FFF2-40B4-BE49-F238E27FC236}">
                <a16:creationId xmlns:a16="http://schemas.microsoft.com/office/drawing/2014/main" id="{3B4957AB-1569-1709-2CE5-82C8C7BC88BF}"/>
              </a:ext>
            </a:extLst>
          </p:cNvPr>
          <p:cNvSpPr txBox="1"/>
          <p:nvPr/>
        </p:nvSpPr>
        <p:spPr>
          <a:xfrm>
            <a:off x="11024102" y="416866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128" name="TextBox 127">
            <a:extLst>
              <a:ext uri="{FF2B5EF4-FFF2-40B4-BE49-F238E27FC236}">
                <a16:creationId xmlns:a16="http://schemas.microsoft.com/office/drawing/2014/main" id="{86F65DB0-B9A5-3F9B-86B1-ED2F66EEB914}"/>
              </a:ext>
            </a:extLst>
          </p:cNvPr>
          <p:cNvSpPr txBox="1"/>
          <p:nvPr/>
        </p:nvSpPr>
        <p:spPr>
          <a:xfrm>
            <a:off x="11555085"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0</a:t>
            </a:r>
          </a:p>
        </p:txBody>
      </p:sp>
      <p:sp>
        <p:nvSpPr>
          <p:cNvPr id="129" name="TextBox 128">
            <a:extLst>
              <a:ext uri="{FF2B5EF4-FFF2-40B4-BE49-F238E27FC236}">
                <a16:creationId xmlns:a16="http://schemas.microsoft.com/office/drawing/2014/main" id="{89298C95-F16D-F5ED-64AC-B33CE2061FE9}"/>
              </a:ext>
            </a:extLst>
          </p:cNvPr>
          <p:cNvSpPr txBox="1"/>
          <p:nvPr/>
        </p:nvSpPr>
        <p:spPr>
          <a:xfrm>
            <a:off x="11062960"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1</a:t>
            </a:r>
          </a:p>
          <a:p>
            <a:pPr algn="ctr"/>
            <a:r>
              <a:rPr lang="en-GB" sz="1000" dirty="0">
                <a:solidFill>
                  <a:schemeClr val="tx2"/>
                </a:solidFill>
                <a:latin typeface="Arial" panose="020B0604020202020204" pitchFamily="34" charset="0"/>
                <a:ea typeface="Aileron" charset="0"/>
                <a:cs typeface="Arial" panose="020B0604020202020204" pitchFamily="34" charset="0"/>
              </a:rPr>
              <a:t>1</a:t>
            </a:r>
          </a:p>
        </p:txBody>
      </p:sp>
      <p:sp>
        <p:nvSpPr>
          <p:cNvPr id="130" name="TextBox 129">
            <a:extLst>
              <a:ext uri="{FF2B5EF4-FFF2-40B4-BE49-F238E27FC236}">
                <a16:creationId xmlns:a16="http://schemas.microsoft.com/office/drawing/2014/main" id="{8846D799-3877-2E8D-1CC0-EAC180E9538D}"/>
              </a:ext>
            </a:extLst>
          </p:cNvPr>
          <p:cNvSpPr txBox="1"/>
          <p:nvPr/>
        </p:nvSpPr>
        <p:spPr>
          <a:xfrm>
            <a:off x="9651947"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a:t>
            </a:r>
          </a:p>
          <a:p>
            <a:pPr algn="ctr"/>
            <a:r>
              <a:rPr lang="en-GB" sz="1000" dirty="0">
                <a:solidFill>
                  <a:schemeClr val="tx2"/>
                </a:solidFill>
                <a:latin typeface="Arial" panose="020B0604020202020204" pitchFamily="34" charset="0"/>
                <a:ea typeface="Aileron" charset="0"/>
                <a:cs typeface="Arial" panose="020B0604020202020204" pitchFamily="34" charset="0"/>
              </a:rPr>
              <a:t>2</a:t>
            </a:r>
          </a:p>
        </p:txBody>
      </p:sp>
      <p:sp>
        <p:nvSpPr>
          <p:cNvPr id="131" name="TextBox 130">
            <a:extLst>
              <a:ext uri="{FF2B5EF4-FFF2-40B4-BE49-F238E27FC236}">
                <a16:creationId xmlns:a16="http://schemas.microsoft.com/office/drawing/2014/main" id="{9425AA21-D4AD-A5F4-1E37-6D1C082245C6}"/>
              </a:ext>
            </a:extLst>
          </p:cNvPr>
          <p:cNvSpPr txBox="1"/>
          <p:nvPr/>
        </p:nvSpPr>
        <p:spPr>
          <a:xfrm>
            <a:off x="8689165" y="4553122"/>
            <a:ext cx="70532"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6</a:t>
            </a:r>
          </a:p>
          <a:p>
            <a:pPr algn="ctr"/>
            <a:r>
              <a:rPr lang="en-GB" sz="1000" dirty="0">
                <a:solidFill>
                  <a:schemeClr val="tx2"/>
                </a:solidFill>
                <a:latin typeface="Arial" panose="020B0604020202020204" pitchFamily="34" charset="0"/>
                <a:ea typeface="Aileron" charset="0"/>
                <a:cs typeface="Arial" panose="020B0604020202020204" pitchFamily="34" charset="0"/>
              </a:rPr>
              <a:t>4</a:t>
            </a:r>
          </a:p>
        </p:txBody>
      </p:sp>
      <p:sp>
        <p:nvSpPr>
          <p:cNvPr id="132" name="TextBox 131">
            <a:extLst>
              <a:ext uri="{FF2B5EF4-FFF2-40B4-BE49-F238E27FC236}">
                <a16:creationId xmlns:a16="http://schemas.microsoft.com/office/drawing/2014/main" id="{2AFA41B5-61B4-5BD5-DAF7-41DA812FBA9F}"/>
              </a:ext>
            </a:extLst>
          </p:cNvPr>
          <p:cNvSpPr txBox="1"/>
          <p:nvPr/>
        </p:nvSpPr>
        <p:spPr>
          <a:xfrm>
            <a:off x="7224721" y="4553122"/>
            <a:ext cx="141064" cy="307777"/>
          </a:xfrm>
          <a:prstGeom prst="rect">
            <a:avLst/>
          </a:prstGeom>
          <a:noFill/>
        </p:spPr>
        <p:txBody>
          <a:bodyPr wrap="none" lIns="0" tIns="0" rIns="0" bIns="0" rtlCol="0">
            <a:spAutoFit/>
          </a:bodyPr>
          <a:lstStyle/>
          <a:p>
            <a:pPr algn="ctr"/>
            <a:r>
              <a:rPr lang="en-GB" sz="1000" dirty="0">
                <a:solidFill>
                  <a:schemeClr val="accent1"/>
                </a:solidFill>
                <a:latin typeface="Arial" panose="020B0604020202020204" pitchFamily="34" charset="0"/>
                <a:ea typeface="Aileron" charset="0"/>
                <a:cs typeface="Arial" panose="020B0604020202020204" pitchFamily="34" charset="0"/>
              </a:rPr>
              <a:t>26</a:t>
            </a:r>
          </a:p>
          <a:p>
            <a:pPr algn="ctr"/>
            <a:r>
              <a:rPr lang="en-GB" sz="1000" dirty="0">
                <a:solidFill>
                  <a:schemeClr val="tx2"/>
                </a:solidFill>
                <a:latin typeface="Arial" panose="020B0604020202020204" pitchFamily="34" charset="0"/>
                <a:ea typeface="Aileron" charset="0"/>
                <a:cs typeface="Arial" panose="020B0604020202020204" pitchFamily="34" charset="0"/>
              </a:rPr>
              <a:t>22</a:t>
            </a:r>
          </a:p>
        </p:txBody>
      </p:sp>
      <p:sp>
        <p:nvSpPr>
          <p:cNvPr id="133" name="TextBox 132">
            <a:extLst>
              <a:ext uri="{FF2B5EF4-FFF2-40B4-BE49-F238E27FC236}">
                <a16:creationId xmlns:a16="http://schemas.microsoft.com/office/drawing/2014/main" id="{58D60F9C-F302-CE95-1E1A-06921B4A9F47}"/>
              </a:ext>
            </a:extLst>
          </p:cNvPr>
          <p:cNvSpPr txBox="1"/>
          <p:nvPr/>
        </p:nvSpPr>
        <p:spPr>
          <a:xfrm>
            <a:off x="6570393" y="19119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p>
        </p:txBody>
      </p:sp>
      <p:sp>
        <p:nvSpPr>
          <p:cNvPr id="134" name="TextBox 133">
            <a:extLst>
              <a:ext uri="{FF2B5EF4-FFF2-40B4-BE49-F238E27FC236}">
                <a16:creationId xmlns:a16="http://schemas.microsoft.com/office/drawing/2014/main" id="{313642AD-44E5-3FB5-1770-6C3F2D4B1D4C}"/>
              </a:ext>
            </a:extLst>
          </p:cNvPr>
          <p:cNvSpPr txBox="1"/>
          <p:nvPr/>
        </p:nvSpPr>
        <p:spPr>
          <a:xfrm>
            <a:off x="6499861" y="1683362"/>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graphicFrame>
        <p:nvGraphicFramePr>
          <p:cNvPr id="135" name="Table 134">
            <a:extLst>
              <a:ext uri="{FF2B5EF4-FFF2-40B4-BE49-F238E27FC236}">
                <a16:creationId xmlns:a16="http://schemas.microsoft.com/office/drawing/2014/main" id="{192D243C-3C0A-068A-87EE-878F01A0C427}"/>
              </a:ext>
            </a:extLst>
          </p:cNvPr>
          <p:cNvGraphicFramePr>
            <a:graphicFrameLocks noGrp="1"/>
          </p:cNvGraphicFramePr>
          <p:nvPr>
            <p:extLst>
              <p:ext uri="{D42A27DB-BD31-4B8C-83A1-F6EECF244321}">
                <p14:modId xmlns:p14="http://schemas.microsoft.com/office/powerpoint/2010/main" val="2059377280"/>
              </p:ext>
            </p:extLst>
          </p:nvPr>
        </p:nvGraphicFramePr>
        <p:xfrm>
          <a:off x="8051669" y="1679259"/>
          <a:ext cx="3255645" cy="881280"/>
        </p:xfrm>
        <a:graphic>
          <a:graphicData uri="http://schemas.openxmlformats.org/drawingml/2006/table">
            <a:tbl>
              <a:tblPr firstRow="1" bandRow="1">
                <a:tableStyleId>{5C22544A-7EE6-4342-B048-85BDC9FD1C3A}</a:tableStyleId>
              </a:tblPr>
              <a:tblGrid>
                <a:gridCol w="1373647">
                  <a:extLst>
                    <a:ext uri="{9D8B030D-6E8A-4147-A177-3AD203B41FA5}">
                      <a16:colId xmlns:a16="http://schemas.microsoft.com/office/drawing/2014/main" val="2870562913"/>
                    </a:ext>
                  </a:extLst>
                </a:gridCol>
                <a:gridCol w="940999">
                  <a:extLst>
                    <a:ext uri="{9D8B030D-6E8A-4147-A177-3AD203B41FA5}">
                      <a16:colId xmlns:a16="http://schemas.microsoft.com/office/drawing/2014/main" val="3546940678"/>
                    </a:ext>
                  </a:extLst>
                </a:gridCol>
                <a:gridCol w="940999">
                  <a:extLst>
                    <a:ext uri="{9D8B030D-6E8A-4147-A177-3AD203B41FA5}">
                      <a16:colId xmlns:a16="http://schemas.microsoft.com/office/drawing/2014/main" val="2129270681"/>
                    </a:ext>
                  </a:extLst>
                </a:gridCol>
              </a:tblGrid>
              <a:tr h="132179">
                <a:tc>
                  <a:txBody>
                    <a:bodyPr/>
                    <a:lstStyle/>
                    <a:p>
                      <a:endParaRPr lang="en-US" sz="900" b="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early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cs typeface="Arial" panose="020B0604020202020204" pitchFamily="34" charset="0"/>
                        </a:rPr>
                        <a:t>Nal</a:t>
                      </a:r>
                      <a:r>
                        <a:rPr lang="en-US" sz="900" dirty="0">
                          <a:latin typeface="Arial" panose="020B0604020202020204" pitchFamily="34" charset="0"/>
                          <a:cs typeface="Arial" panose="020B0604020202020204" pitchFamily="34" charset="0"/>
                        </a:rPr>
                        <a:t>-IRI +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5-FU/LV, no modification</a:t>
                      </a:r>
                      <a:endParaRPr lang="en-US" sz="900" b="0" dirty="0">
                        <a:latin typeface="Arial" panose="020B0604020202020204" pitchFamily="34" charset="0"/>
                        <a:cs typeface="Arial" panose="020B0604020202020204" pitchFamily="34" charset="0"/>
                      </a:endParaRPr>
                    </a:p>
                  </a:txBody>
                  <a:tcPr marL="36000" marR="3600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Median PFS, months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4.21 (2.79-5.72)</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3.06 (1.45-4.53)</a:t>
                      </a:r>
                    </a:p>
                  </a:txBody>
                  <a:tcPr marL="0" marR="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70969">
                <a:tc>
                  <a:txBody>
                    <a:bodyPr/>
                    <a:lstStyle/>
                    <a:p>
                      <a:r>
                        <a:rPr lang="en-US" sz="900" b="1" dirty="0">
                          <a:latin typeface="Arial" panose="020B0604020202020204" pitchFamily="34" charset="0"/>
                          <a:cs typeface="Arial" panose="020B0604020202020204" pitchFamily="34" charset="0"/>
                        </a:rPr>
                        <a:t>HR</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dirty="0">
                          <a:latin typeface="Arial" panose="020B0604020202020204" pitchFamily="34" charset="0"/>
                          <a:cs typeface="Arial" panose="020B0604020202020204" pitchFamily="34" charset="0"/>
                        </a:rPr>
                        <a:t>0.74 (0.48-1.13)</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latin typeface="Arial" panose="020B0604020202020204" pitchFamily="34" charset="0"/>
                        <a:cs typeface="Arial" panose="020B0604020202020204" pitchFamily="34" charset="0"/>
                      </a:endParaRP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7648"/>
                  </a:ext>
                </a:extLst>
              </a:tr>
            </a:tbl>
          </a:graphicData>
        </a:graphic>
      </p:graphicFrame>
    </p:spTree>
    <p:extLst>
      <p:ext uri="{BB962C8B-B14F-4D97-AF65-F5344CB8AC3E}">
        <p14:creationId xmlns:p14="http://schemas.microsoft.com/office/powerpoint/2010/main" val="38435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summary</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49</a:t>
            </a:fld>
            <a:endParaRPr lang="en-GB" dirty="0"/>
          </a:p>
        </p:txBody>
      </p:sp>
    </p:spTree>
    <p:extLst>
      <p:ext uri="{BB962C8B-B14F-4D97-AF65-F5344CB8AC3E}">
        <p14:creationId xmlns:p14="http://schemas.microsoft.com/office/powerpoint/2010/main" val="10021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46BE7-8BBE-B24A-A291-BBEE369152FA}"/>
              </a:ext>
            </a:extLst>
          </p:cNvPr>
          <p:cNvSpPr>
            <a:spLocks noGrp="1"/>
          </p:cNvSpPr>
          <p:nvPr>
            <p:ph sz="quarter" idx="12"/>
          </p:nvPr>
        </p:nvSpPr>
        <p:spPr>
          <a:xfrm>
            <a:off x="620184" y="1425600"/>
            <a:ext cx="10963200" cy="4525200"/>
          </a:xfrm>
        </p:spPr>
        <p:txBody>
          <a:bodyPr>
            <a:normAutofit/>
          </a:bodyPr>
          <a:lstStyle/>
          <a:p>
            <a:r>
              <a:rPr lang="en-US" dirty="0"/>
              <a:t>Pancreatic ductal adenocarcinoma (PDAC) is usually diagnosed at an advanced, incurable stage</a:t>
            </a:r>
            <a:r>
              <a:rPr lang="en-GB" dirty="0"/>
              <a:t> </a:t>
            </a:r>
            <a:r>
              <a:rPr lang="en-US" dirty="0"/>
              <a:t>and has an extremely poor prognosis</a:t>
            </a:r>
            <a:endParaRPr lang="en-GB" dirty="0"/>
          </a:p>
          <a:p>
            <a:r>
              <a:rPr lang="en-GB" dirty="0"/>
              <a:t>Systemic chemotherapy is the standard treatment for metastatic PDAC (</a:t>
            </a:r>
            <a:r>
              <a:rPr lang="en-GB" dirty="0" err="1"/>
              <a:t>mPDAC</a:t>
            </a:r>
            <a:r>
              <a:rPr lang="en-GB" dirty="0"/>
              <a:t>) but molecularly targeted treatments and immunotherapies may have a role for specific patients</a:t>
            </a:r>
          </a:p>
          <a:p>
            <a:r>
              <a:rPr lang="en-GB" dirty="0"/>
              <a:t>Treatment selection depends on several factors, including patients' performance status and co-morbidities. These should be considered alongside the efficacy and safety profiles of the different chemotherapy regimens</a:t>
            </a:r>
          </a:p>
          <a:p>
            <a:r>
              <a:rPr lang="en-GB" dirty="0"/>
              <a:t>Treatment strategies can be implemented to manage toxicities associated with the different chemotherapy regimens to enable a patient to stay on treatment for optimal efficacy</a:t>
            </a:r>
          </a:p>
          <a:p>
            <a:endParaRPr lang="en-GB" dirty="0"/>
          </a:p>
        </p:txBody>
      </p:sp>
      <p:sp>
        <p:nvSpPr>
          <p:cNvPr id="2" name="Title 1">
            <a:extLst>
              <a:ext uri="{FF2B5EF4-FFF2-40B4-BE49-F238E27FC236}">
                <a16:creationId xmlns:a16="http://schemas.microsoft.com/office/drawing/2014/main" id="{5195F99C-2C86-5DD5-4986-C2FEAFB83794}"/>
              </a:ext>
            </a:extLst>
          </p:cNvPr>
          <p:cNvSpPr>
            <a:spLocks noGrp="1"/>
          </p:cNvSpPr>
          <p:nvPr>
            <p:ph type="title"/>
          </p:nvPr>
        </p:nvSpPr>
        <p:spPr>
          <a:xfrm>
            <a:off x="619201" y="259200"/>
            <a:ext cx="10963199" cy="864000"/>
          </a:xfrm>
        </p:spPr>
        <p:txBody>
          <a:bodyPr/>
          <a:lstStyle/>
          <a:p>
            <a:r>
              <a:rPr lang="en-GB" dirty="0"/>
              <a:t>Clinical takeaways</a:t>
            </a:r>
          </a:p>
        </p:txBody>
      </p:sp>
      <p:sp>
        <p:nvSpPr>
          <p:cNvPr id="5" name="Slide Number Placeholder 4">
            <a:extLst>
              <a:ext uri="{FF2B5EF4-FFF2-40B4-BE49-F238E27FC236}">
                <a16:creationId xmlns:a16="http://schemas.microsoft.com/office/drawing/2014/main" id="{25F7733F-BD18-F608-656B-C237888192F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11" name="Content Placeholder 10">
            <a:extLst>
              <a:ext uri="{FF2B5EF4-FFF2-40B4-BE49-F238E27FC236}">
                <a16:creationId xmlns:a16="http://schemas.microsoft.com/office/drawing/2014/main" id="{C0BA94EB-9769-96AB-43CC-D2302F951B13}"/>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133307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587443-A7CF-36E5-BCB2-83EF3EEE7926}"/>
              </a:ext>
            </a:extLst>
          </p:cNvPr>
          <p:cNvSpPr>
            <a:spLocks noGrp="1"/>
          </p:cNvSpPr>
          <p:nvPr>
            <p:ph sz="quarter" idx="12"/>
          </p:nvPr>
        </p:nvSpPr>
        <p:spPr/>
        <p:txBody>
          <a:bodyPr>
            <a:normAutofit/>
          </a:bodyPr>
          <a:lstStyle/>
          <a:p>
            <a:pPr algn="l"/>
            <a:r>
              <a:rPr lang="en-US" dirty="0">
                <a:solidFill>
                  <a:schemeClr val="tx2"/>
                </a:solidFill>
              </a:rPr>
              <a:t>Cytotoxic chemotherapy remains the cornerstone of systemic therapy for advanced or metastatic pancreatic cancer </a:t>
            </a:r>
          </a:p>
          <a:p>
            <a:pPr algn="l"/>
            <a:r>
              <a:rPr lang="en-US" dirty="0">
                <a:solidFill>
                  <a:schemeClr val="tx2"/>
                </a:solidFill>
              </a:rPr>
              <a:t>NALIRIFOX is a possible new option for frontline therapy based on the NAPOLI-3 clinical trial</a:t>
            </a:r>
          </a:p>
          <a:p>
            <a:r>
              <a:rPr lang="en-US" dirty="0">
                <a:solidFill>
                  <a:schemeClr val="tx2"/>
                </a:solidFill>
              </a:rPr>
              <a:t>Maintenance therapy after a period of chemotherapy is an option for patients with </a:t>
            </a:r>
            <a:r>
              <a:rPr lang="en-US" i="1" dirty="0">
                <a:solidFill>
                  <a:schemeClr val="tx2"/>
                </a:solidFill>
              </a:rPr>
              <a:t>BRCA</a:t>
            </a:r>
            <a:r>
              <a:rPr lang="en-US" dirty="0">
                <a:solidFill>
                  <a:schemeClr val="tx2"/>
                </a:solidFill>
              </a:rPr>
              <a:t> </a:t>
            </a:r>
            <a:br>
              <a:rPr lang="en-US" dirty="0">
                <a:solidFill>
                  <a:schemeClr val="tx2"/>
                </a:solidFill>
              </a:rPr>
            </a:br>
            <a:r>
              <a:rPr lang="en-US" dirty="0">
                <a:solidFill>
                  <a:schemeClr val="tx2"/>
                </a:solidFill>
              </a:rPr>
              <a:t>or </a:t>
            </a:r>
            <a:r>
              <a:rPr lang="en-US" i="1" dirty="0">
                <a:solidFill>
                  <a:schemeClr val="tx2"/>
                </a:solidFill>
              </a:rPr>
              <a:t>PALB2</a:t>
            </a:r>
            <a:r>
              <a:rPr lang="en-US" dirty="0">
                <a:solidFill>
                  <a:schemeClr val="tx2"/>
                </a:solidFill>
              </a:rPr>
              <a:t> alterations</a:t>
            </a:r>
            <a:endParaRPr lang="en-GB" dirty="0">
              <a:solidFill>
                <a:schemeClr val="tx2"/>
              </a:solidFill>
            </a:endParaRPr>
          </a:p>
          <a:p>
            <a:r>
              <a:rPr lang="en-GB" sz="2000" dirty="0"/>
              <a:t>Treatment selection depends on several factors, including patients' performance </a:t>
            </a:r>
            <a:br>
              <a:rPr lang="en-GB" sz="2000" dirty="0"/>
            </a:br>
            <a:r>
              <a:rPr lang="en-GB" sz="2000" dirty="0"/>
              <a:t>status and co-morbidities. These should be considered </a:t>
            </a:r>
            <a:r>
              <a:rPr lang="en-GB" dirty="0"/>
              <a:t>alongside the efficacy and </a:t>
            </a:r>
            <a:br>
              <a:rPr lang="en-GB" dirty="0"/>
            </a:br>
            <a:r>
              <a:rPr lang="en-GB" dirty="0"/>
              <a:t>safety profiles of the different chemotherapy regimens</a:t>
            </a:r>
          </a:p>
          <a:p>
            <a:r>
              <a:rPr lang="en-GB" dirty="0"/>
              <a:t>Treatment strategies can be implemented to manage toxicities associated with the </a:t>
            </a:r>
            <a:br>
              <a:rPr lang="en-GB" dirty="0"/>
            </a:br>
            <a:r>
              <a:rPr lang="en-GB" dirty="0"/>
              <a:t>different chemotherapy regimens to enable a patient to stay on treatment for </a:t>
            </a:r>
            <a:br>
              <a:rPr lang="en-GB" dirty="0"/>
            </a:br>
            <a:r>
              <a:rPr lang="en-GB" dirty="0"/>
              <a:t>optimal efficacy</a:t>
            </a:r>
          </a:p>
          <a:p>
            <a:endParaRPr lang="en-GB" dirty="0">
              <a:highlight>
                <a:srgbClr val="FFFF00"/>
              </a:highlight>
            </a:endParaRPr>
          </a:p>
        </p:txBody>
      </p:sp>
      <p:sp>
        <p:nvSpPr>
          <p:cNvPr id="4" name="Title 3">
            <a:extLst>
              <a:ext uri="{FF2B5EF4-FFF2-40B4-BE49-F238E27FC236}">
                <a16:creationId xmlns:a16="http://schemas.microsoft.com/office/drawing/2014/main" id="{1B2E2C90-0A11-328B-CFAC-0F7B0C41BE07}"/>
              </a:ext>
            </a:extLst>
          </p:cNvPr>
          <p:cNvSpPr>
            <a:spLocks noGrp="1"/>
          </p:cNvSpPr>
          <p:nvPr>
            <p:ph type="title"/>
          </p:nvPr>
        </p:nvSpPr>
        <p:spPr/>
        <p:txBody>
          <a:bodyPr/>
          <a:lstStyle/>
          <a:p>
            <a:r>
              <a:rPr lang="en-GB" dirty="0"/>
              <a:t>summary</a:t>
            </a:r>
          </a:p>
        </p:txBody>
      </p:sp>
      <p:sp>
        <p:nvSpPr>
          <p:cNvPr id="3" name="Slide Number Placeholder 2">
            <a:extLst>
              <a:ext uri="{FF2B5EF4-FFF2-40B4-BE49-F238E27FC236}">
                <a16:creationId xmlns:a16="http://schemas.microsoft.com/office/drawing/2014/main" id="{9ECF90D2-655B-CC5E-E3B6-8FF2B7DE337D}"/>
              </a:ext>
            </a:extLst>
          </p:cNvPr>
          <p:cNvSpPr>
            <a:spLocks noGrp="1"/>
          </p:cNvSpPr>
          <p:nvPr>
            <p:ph type="sldNum" sz="quarter" idx="4"/>
          </p:nvPr>
        </p:nvSpPr>
        <p:spPr/>
        <p:txBody>
          <a:bodyPr/>
          <a:lstStyle/>
          <a:p>
            <a:fld id="{FCE43C0F-8A7B-3A4B-9DB5-B3472E36E833}" type="slidenum">
              <a:rPr lang="en-GB" smtClean="0"/>
              <a:pPr/>
              <a:t>50</a:t>
            </a:fld>
            <a:endParaRPr lang="en-GB" dirty="0"/>
          </a:p>
        </p:txBody>
      </p:sp>
      <p:sp>
        <p:nvSpPr>
          <p:cNvPr id="2" name="Content Placeholder 1">
            <a:extLst>
              <a:ext uri="{FF2B5EF4-FFF2-40B4-BE49-F238E27FC236}">
                <a16:creationId xmlns:a16="http://schemas.microsoft.com/office/drawing/2014/main" id="{DBA20862-C6FC-D280-D175-842EEB9356A3}"/>
              </a:ext>
            </a:extLst>
          </p:cNvPr>
          <p:cNvSpPr>
            <a:spLocks noGrp="1"/>
          </p:cNvSpPr>
          <p:nvPr>
            <p:ph sz="quarter" idx="15"/>
          </p:nvPr>
        </p:nvSpPr>
        <p:spPr/>
        <p:txBody>
          <a:bodyPr/>
          <a:lstStyle/>
          <a:p>
            <a:r>
              <a:rPr lang="en-GB" altLang="en-US" sz="1200" dirty="0">
                <a:solidFill>
                  <a:schemeClr val="tx2"/>
                </a:solidFill>
              </a:rPr>
              <a:t>BRCA1/2, </a:t>
            </a:r>
            <a:r>
              <a:rPr lang="en-GB" altLang="en-US" sz="1200" dirty="0" err="1">
                <a:solidFill>
                  <a:schemeClr val="tx2"/>
                </a:solidFill>
              </a:rPr>
              <a:t>BReast</a:t>
            </a:r>
            <a:r>
              <a:rPr lang="en-GB" altLang="en-US" sz="1200" dirty="0">
                <a:solidFill>
                  <a:schemeClr val="tx2"/>
                </a:solidFill>
              </a:rPr>
              <a:t> </a:t>
            </a:r>
            <a:r>
              <a:rPr lang="en-GB" altLang="en-US" sz="1200" dirty="0" err="1">
                <a:solidFill>
                  <a:schemeClr val="tx2"/>
                </a:solidFill>
              </a:rPr>
              <a:t>CAncer</a:t>
            </a:r>
            <a:r>
              <a:rPr lang="en-GB" altLang="en-US" sz="1200" dirty="0">
                <a:solidFill>
                  <a:schemeClr val="tx2"/>
                </a:solidFill>
              </a:rPr>
              <a:t> 1/2 gene; </a:t>
            </a:r>
            <a:r>
              <a:rPr lang="en-GB" altLang="en-US" sz="1200" dirty="0" err="1">
                <a:solidFill>
                  <a:schemeClr val="tx2"/>
                </a:solidFill>
              </a:rPr>
              <a:t>N</a:t>
            </a:r>
            <a:r>
              <a:rPr kumimoji="0" lang="en-GB" altLang="en-US" sz="1200" b="0" i="0" u="none" strike="noStrike" cap="none" normalizeH="0" baseline="0" dirty="0" err="1">
                <a:ln>
                  <a:noFill/>
                </a:ln>
                <a:solidFill>
                  <a:schemeClr val="tx2"/>
                </a:solidFill>
                <a:effectLst/>
              </a:rPr>
              <a:t>al</a:t>
            </a:r>
            <a:r>
              <a:rPr kumimoji="0" lang="en-GB" altLang="en-US" sz="1200" b="0" i="0" u="none" strike="noStrike" cap="none" normalizeH="0" baseline="0" dirty="0">
                <a:ln>
                  <a:noFill/>
                </a:ln>
                <a:solidFill>
                  <a:schemeClr val="tx2"/>
                </a:solidFill>
                <a:effectLst/>
              </a:rPr>
              <a:t>‑IRI, </a:t>
            </a:r>
            <a:r>
              <a:rPr kumimoji="0" lang="en-GB" altLang="en-US" sz="1200" b="0" i="0" u="none" strike="noStrike" cap="none" normalizeH="0" baseline="0" dirty="0" err="1">
                <a:ln>
                  <a:noFill/>
                </a:ln>
                <a:solidFill>
                  <a:schemeClr val="tx2"/>
                </a:solidFill>
                <a:effectLst/>
              </a:rPr>
              <a:t>nanoliposomal</a:t>
            </a:r>
            <a:r>
              <a:rPr kumimoji="0" lang="en-GB" altLang="en-US" sz="1200" b="0" i="0" u="none" strike="noStrike" cap="none" normalizeH="0" baseline="0" dirty="0">
                <a:ln>
                  <a:noFill/>
                </a:ln>
                <a:solidFill>
                  <a:schemeClr val="tx2"/>
                </a:solidFill>
                <a:effectLst/>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 PALB2, partner and localiser of BRCA2</a:t>
            </a:r>
          </a:p>
          <a:p>
            <a:r>
              <a:rPr lang="en-GB" sz="1200" dirty="0">
                <a:solidFill>
                  <a:schemeClr val="tx2"/>
                </a:solidFill>
              </a:rPr>
              <a:t>NCCN Guidelines Version 3.2024. Available at: </a:t>
            </a:r>
            <a:r>
              <a:rPr lang="en-GB" sz="12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200" dirty="0">
                <a:solidFill>
                  <a:schemeClr val="tx2"/>
                </a:solidFill>
              </a:rPr>
              <a:t>. Accessed October 2024</a:t>
            </a:r>
            <a:endParaRPr lang="en-GB"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5295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First-line treatment options</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91477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D0AB16-1F6C-B807-BAF8-CD163AE843BE}"/>
              </a:ext>
            </a:extLst>
          </p:cNvPr>
          <p:cNvSpPr>
            <a:spLocks noGrp="1"/>
          </p:cNvSpPr>
          <p:nvPr>
            <p:ph sz="quarter" idx="12"/>
          </p:nvPr>
        </p:nvSpPr>
        <p:spPr>
          <a:xfrm>
            <a:off x="620713" y="1425575"/>
            <a:ext cx="10963275" cy="1252963"/>
          </a:xfrm>
        </p:spPr>
        <p:txBody>
          <a:bodyPr/>
          <a:lstStyle/>
          <a:p>
            <a:r>
              <a:rPr lang="en-GB" dirty="0"/>
              <a:t>Chemotherapy is the mainstay of treatment for </a:t>
            </a:r>
            <a:r>
              <a:rPr lang="en-GB" dirty="0" err="1"/>
              <a:t>mPDAC</a:t>
            </a:r>
            <a:r>
              <a:rPr lang="en-GB" dirty="0"/>
              <a:t> patients</a:t>
            </a:r>
          </a:p>
          <a:p>
            <a:r>
              <a:rPr lang="en-GB" dirty="0"/>
              <a:t>Enrolment in clinical trials should always be encouraged</a:t>
            </a:r>
          </a:p>
        </p:txBody>
      </p:sp>
      <p:sp>
        <p:nvSpPr>
          <p:cNvPr id="2" name="Title 1">
            <a:extLst>
              <a:ext uri="{FF2B5EF4-FFF2-40B4-BE49-F238E27FC236}">
                <a16:creationId xmlns:a16="http://schemas.microsoft.com/office/drawing/2014/main" id="{8AD15015-C1B2-BCB8-B16D-569151FA6DB2}"/>
              </a:ext>
            </a:extLst>
          </p:cNvPr>
          <p:cNvSpPr>
            <a:spLocks noGrp="1"/>
          </p:cNvSpPr>
          <p:nvPr>
            <p:ph type="title"/>
          </p:nvPr>
        </p:nvSpPr>
        <p:spPr>
          <a:xfrm>
            <a:off x="619201" y="259200"/>
            <a:ext cx="10963199" cy="864000"/>
          </a:xfrm>
        </p:spPr>
        <p:txBody>
          <a:bodyPr/>
          <a:lstStyle/>
          <a:p>
            <a:r>
              <a:rPr lang="en-GB" dirty="0"/>
              <a:t>Overview of treatment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6F9203AD-06CD-210C-CC58-352E3AB9A39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3" name="Content Placeholder 2">
            <a:extLst>
              <a:ext uri="{FF2B5EF4-FFF2-40B4-BE49-F238E27FC236}">
                <a16:creationId xmlns:a16="http://schemas.microsoft.com/office/drawing/2014/main" id="{27F10CE4-FA41-518B-1EAC-F97813601184}"/>
              </a:ext>
            </a:extLst>
          </p:cNvPr>
          <p:cNvSpPr>
            <a:spLocks noGrp="1"/>
          </p:cNvSpPr>
          <p:nvPr>
            <p:ph sz="quarter" idx="15"/>
          </p:nvPr>
        </p:nvSpPr>
        <p:spPr>
          <a:xfrm>
            <a:off x="620713" y="6356350"/>
            <a:ext cx="10179050" cy="365125"/>
          </a:xfrm>
        </p:spPr>
        <p:txBody>
          <a:bodyPr anchor="b" anchorCtr="0"/>
          <a:lstStyle/>
          <a:p>
            <a:r>
              <a:rPr lang="en-GB" dirty="0" err="1">
                <a:solidFill>
                  <a:schemeClr val="tx2"/>
                </a:solidFill>
              </a:rPr>
              <a:t>gBRCAm</a:t>
            </a:r>
            <a:r>
              <a:rPr lang="en-GB" dirty="0">
                <a:solidFill>
                  <a:schemeClr val="tx2"/>
                </a:solidFill>
              </a:rPr>
              <a:t>, germline BRCA mutation; FOLFIRINOX, folinic acid (leucovorin calcium), fluorouracil, irinotecan, and oxaliplatin; FOLFOX, folinic acid (leucovorin calcium), fluorouracil, and oxaliplatin; gem, gemcitabine; </a:t>
            </a:r>
            <a:r>
              <a:rPr lang="en-GB" dirty="0" err="1">
                <a:solidFill>
                  <a:schemeClr val="tx2"/>
                </a:solidFill>
              </a:rPr>
              <a:t>mPDAC</a:t>
            </a:r>
            <a:r>
              <a:rPr lang="en-GB" dirty="0">
                <a:solidFill>
                  <a:schemeClr val="tx2"/>
                </a:solidFill>
              </a:rPr>
              <a:t>, metastatic pancreatic adenocarcinoma; </a:t>
            </a:r>
            <a:r>
              <a:rPr lang="en-GB" dirty="0" err="1">
                <a:solidFill>
                  <a:schemeClr val="tx2"/>
                </a:solidFill>
              </a:rPr>
              <a:t>mPFS</a:t>
            </a:r>
            <a:r>
              <a:rPr lang="en-GB" dirty="0">
                <a:solidFill>
                  <a:schemeClr val="tx2"/>
                </a:solidFill>
              </a:rPr>
              <a:t>, median progression-free survival; Nab, nanoparticle albumin-bound; </a:t>
            </a:r>
            <a:r>
              <a:rPr lang="en-GB" dirty="0" err="1">
                <a:solidFill>
                  <a:schemeClr val="tx2"/>
                </a:solidFill>
              </a:rPr>
              <a:t>Nal</a:t>
            </a:r>
            <a:r>
              <a:rPr lang="en-GB" dirty="0">
                <a:solidFill>
                  <a:schemeClr val="tx2"/>
                </a:solidFill>
              </a:rPr>
              <a:t>-IRI,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a:t>
            </a:r>
            <a:r>
              <a:rPr lang="en-GB" sz="1200" dirty="0" err="1">
                <a:solidFill>
                  <a:schemeClr val="tx2"/>
                </a:solidFill>
              </a:rPr>
              <a:t>Nal</a:t>
            </a:r>
            <a:r>
              <a:rPr lang="en-GB" sz="1200" dirty="0">
                <a:solidFill>
                  <a:schemeClr val="tx2"/>
                </a:solidFill>
              </a:rPr>
              <a:t>-IRI, fluorouracil/folinic acid (leucovorin calcium), and oxaliplatin</a:t>
            </a:r>
            <a:endParaRPr lang="en-GB" dirty="0">
              <a:solidFill>
                <a:schemeClr val="tx2"/>
              </a:solidFill>
              <a:highlight>
                <a:srgbClr val="FFFF00"/>
              </a:highlight>
            </a:endParaRPr>
          </a:p>
          <a:p>
            <a:r>
              <a:rPr lang="en-GB" dirty="0" err="1">
                <a:solidFill>
                  <a:schemeClr val="tx2"/>
                </a:solidFill>
              </a:rPr>
              <a:t>Casolino</a:t>
            </a:r>
            <a:r>
              <a:rPr lang="en-GB" dirty="0">
                <a:solidFill>
                  <a:schemeClr val="tx2"/>
                </a:solidFill>
              </a:rPr>
              <a:t> R, </a:t>
            </a:r>
            <a:r>
              <a:rPr lang="en-GB" dirty="0" err="1">
                <a:solidFill>
                  <a:schemeClr val="tx2"/>
                </a:solidFill>
              </a:rPr>
              <a:t>Biankin</a:t>
            </a:r>
            <a:r>
              <a:rPr lang="en-GB" dirty="0">
                <a:solidFill>
                  <a:schemeClr val="tx2"/>
                </a:solidFill>
              </a:rPr>
              <a:t> AV. </a:t>
            </a:r>
            <a:r>
              <a:rPr lang="en-GB" dirty="0" err="1">
                <a:solidFill>
                  <a:schemeClr val="tx2"/>
                </a:solidFill>
              </a:rPr>
              <a:t>Camb</a:t>
            </a:r>
            <a:r>
              <a:rPr lang="en-GB" dirty="0">
                <a:solidFill>
                  <a:schemeClr val="tx2"/>
                </a:solidFill>
              </a:rPr>
              <a:t> Prism Precis Med. 2023;1:e14</a:t>
            </a:r>
          </a:p>
        </p:txBody>
      </p:sp>
      <p:sp>
        <p:nvSpPr>
          <p:cNvPr id="10" name="TextBox 9">
            <a:extLst>
              <a:ext uri="{FF2B5EF4-FFF2-40B4-BE49-F238E27FC236}">
                <a16:creationId xmlns:a16="http://schemas.microsoft.com/office/drawing/2014/main" id="{E0B1D780-9338-A110-86A9-5B3BBD933D4B}"/>
              </a:ext>
            </a:extLst>
          </p:cNvPr>
          <p:cNvSpPr txBox="1"/>
          <p:nvPr/>
        </p:nvSpPr>
        <p:spPr>
          <a:xfrm>
            <a:off x="623392" y="5661248"/>
            <a:ext cx="2567938" cy="276999"/>
          </a:xfrm>
          <a:prstGeom prst="rect">
            <a:avLst/>
          </a:prstGeom>
          <a:noFill/>
        </p:spPr>
        <p:txBody>
          <a:bodyPr wrap="none" lIns="0" rtlCol="0">
            <a:spAutoFit/>
          </a:bodyPr>
          <a:lstStyle/>
          <a:p>
            <a:r>
              <a:rPr lang="en-GB" sz="1200" dirty="0">
                <a:latin typeface="Arial" panose="020B0604020202020204" pitchFamily="34" charset="0"/>
                <a:ea typeface="Aileron" charset="0"/>
                <a:cs typeface="Arial" panose="020B0604020202020204" pitchFamily="34" charset="0"/>
              </a:rPr>
              <a:t>Figure adapted from </a:t>
            </a:r>
            <a:r>
              <a:rPr lang="en-GB" sz="1200" dirty="0" err="1">
                <a:latin typeface="Arial" panose="020B0604020202020204" pitchFamily="34" charset="0"/>
                <a:ea typeface="Aileron" charset="0"/>
                <a:cs typeface="Arial" panose="020B0604020202020204" pitchFamily="34" charset="0"/>
              </a:rPr>
              <a:t>Casolino</a:t>
            </a:r>
            <a:r>
              <a:rPr lang="en-GB" sz="1200" dirty="0">
                <a:latin typeface="Arial" panose="020B0604020202020204" pitchFamily="34" charset="0"/>
                <a:ea typeface="Aileron" charset="0"/>
                <a:cs typeface="Arial" panose="020B0604020202020204" pitchFamily="34" charset="0"/>
              </a:rPr>
              <a:t> 2022</a:t>
            </a:r>
          </a:p>
        </p:txBody>
      </p:sp>
      <p:sp>
        <p:nvSpPr>
          <p:cNvPr id="15" name="TextBox 14">
            <a:extLst>
              <a:ext uri="{FF2B5EF4-FFF2-40B4-BE49-F238E27FC236}">
                <a16:creationId xmlns:a16="http://schemas.microsoft.com/office/drawing/2014/main" id="{F250FB46-0141-6393-055A-DA3DC2831795}"/>
              </a:ext>
            </a:extLst>
          </p:cNvPr>
          <p:cNvSpPr txBox="1"/>
          <p:nvPr/>
        </p:nvSpPr>
        <p:spPr>
          <a:xfrm>
            <a:off x="6251764" y="3912150"/>
            <a:ext cx="3053634" cy="1210588"/>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Nal</a:t>
            </a:r>
            <a:r>
              <a:rPr lang="en-GB" sz="1200" dirty="0">
                <a:solidFill>
                  <a:schemeClr val="tx1"/>
                </a:solidFill>
                <a:latin typeface="Arial" panose="020B0604020202020204" pitchFamily="34" charset="0"/>
                <a:cs typeface="Arial" panose="020B0604020202020204" pitchFamily="34" charset="0"/>
              </a:rPr>
              <a:t>-IRI</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FOLFOX</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Targeted therapies if</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molecular alteration identified</a:t>
            </a:r>
          </a:p>
        </p:txBody>
      </p:sp>
      <p:sp>
        <p:nvSpPr>
          <p:cNvPr id="16" name="TextBox 15">
            <a:extLst>
              <a:ext uri="{FF2B5EF4-FFF2-40B4-BE49-F238E27FC236}">
                <a16:creationId xmlns:a16="http://schemas.microsoft.com/office/drawing/2014/main" id="{584DF0C4-4EED-608F-7928-1222467689D3}"/>
              </a:ext>
            </a:extLst>
          </p:cNvPr>
          <p:cNvSpPr txBox="1"/>
          <p:nvPr/>
        </p:nvSpPr>
        <p:spPr>
          <a:xfrm>
            <a:off x="6539796" y="2993380"/>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&lt;50% eligible</a:t>
            </a:r>
          </a:p>
        </p:txBody>
      </p:sp>
      <p:sp>
        <p:nvSpPr>
          <p:cNvPr id="17" name="TextBox 16">
            <a:extLst>
              <a:ext uri="{FF2B5EF4-FFF2-40B4-BE49-F238E27FC236}">
                <a16:creationId xmlns:a16="http://schemas.microsoft.com/office/drawing/2014/main" id="{0AE7E1BA-D715-B11B-5C97-D3D0D7AEE9F4}"/>
              </a:ext>
            </a:extLst>
          </p:cNvPr>
          <p:cNvSpPr txBox="1"/>
          <p:nvPr/>
        </p:nvSpPr>
        <p:spPr>
          <a:xfrm>
            <a:off x="50996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18" name="TextBox 17">
            <a:extLst>
              <a:ext uri="{FF2B5EF4-FFF2-40B4-BE49-F238E27FC236}">
                <a16:creationId xmlns:a16="http://schemas.microsoft.com/office/drawing/2014/main" id="{7D892DEC-C51E-6E8F-BABB-F6F8B9A1023C}"/>
              </a:ext>
            </a:extLst>
          </p:cNvPr>
          <p:cNvSpPr txBox="1"/>
          <p:nvPr/>
        </p:nvSpPr>
        <p:spPr>
          <a:xfrm>
            <a:off x="5099636" y="3670784"/>
            <a:ext cx="979010" cy="364202"/>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p>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7.4</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19" name="TextBox 18">
            <a:extLst>
              <a:ext uri="{FF2B5EF4-FFF2-40B4-BE49-F238E27FC236}">
                <a16:creationId xmlns:a16="http://schemas.microsoft.com/office/drawing/2014/main" id="{65D0CC21-F0C2-C659-09FD-A142BEDA7FB0}"/>
              </a:ext>
            </a:extLst>
          </p:cNvPr>
          <p:cNvSpPr txBox="1"/>
          <p:nvPr/>
        </p:nvSpPr>
        <p:spPr>
          <a:xfrm>
            <a:off x="2961928" y="4293096"/>
            <a:ext cx="2075083" cy="338554"/>
          </a:xfrm>
          <a:prstGeom prst="rect">
            <a:avLst/>
          </a:prstGeom>
          <a:noFill/>
        </p:spPr>
        <p:txBody>
          <a:bodyPr wrap="square" lIns="0" tIns="0" rIns="0" bIns="0" rtlCol="0">
            <a:spAutoFit/>
          </a:bodyPr>
          <a:lstStyle/>
          <a:p>
            <a:pPr algn="ct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br>
              <a:rPr lang="en-GB" sz="1100" i="1" dirty="0">
                <a:solidFill>
                  <a:schemeClr val="tx1"/>
                </a:solidFill>
                <a:latin typeface="Arial" panose="020B0604020202020204" pitchFamily="34" charset="0"/>
                <a:cs typeface="Arial" panose="020B0604020202020204" pitchFamily="34" charset="0"/>
              </a:rPr>
            </a:b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 5.5-6.4 months</a:t>
            </a:r>
          </a:p>
        </p:txBody>
      </p:sp>
      <p:sp>
        <p:nvSpPr>
          <p:cNvPr id="20" name="TextBox 19">
            <a:extLst>
              <a:ext uri="{FF2B5EF4-FFF2-40B4-BE49-F238E27FC236}">
                <a16:creationId xmlns:a16="http://schemas.microsoft.com/office/drawing/2014/main" id="{E8B22E23-8C0E-7F6C-BD09-A656A1597A6F}"/>
              </a:ext>
            </a:extLst>
          </p:cNvPr>
          <p:cNvSpPr txBox="1"/>
          <p:nvPr/>
        </p:nvSpPr>
        <p:spPr>
          <a:xfrm>
            <a:off x="1086741" y="3912150"/>
            <a:ext cx="3053634" cy="605294"/>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NALIRIFOX</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p:txBody>
      </p:sp>
      <p:sp>
        <p:nvSpPr>
          <p:cNvPr id="21" name="Rounded Rectangle 20">
            <a:extLst>
              <a:ext uri="{FF2B5EF4-FFF2-40B4-BE49-F238E27FC236}">
                <a16:creationId xmlns:a16="http://schemas.microsoft.com/office/drawing/2014/main" id="{03381FEE-8D18-68C3-6793-657EF993D90C}"/>
              </a:ext>
            </a:extLst>
          </p:cNvPr>
          <p:cNvSpPr/>
          <p:nvPr/>
        </p:nvSpPr>
        <p:spPr>
          <a:xfrm>
            <a:off x="3104723" y="3198701"/>
            <a:ext cx="1846133" cy="617274"/>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Olaparib Maintenance (</a:t>
            </a:r>
            <a:r>
              <a:rPr lang="en-GB" sz="1200" u="sng" dirty="0">
                <a:solidFill>
                  <a:schemeClr val="bg1"/>
                </a:solidFill>
                <a:latin typeface="Arial" panose="020B0604020202020204" pitchFamily="34" charset="0"/>
                <a:cs typeface="Arial" panose="020B0604020202020204" pitchFamily="34" charset="0"/>
              </a:rPr>
              <a:t>only</a:t>
            </a:r>
            <a:r>
              <a:rPr lang="en-GB" sz="1200" dirty="0">
                <a:solidFill>
                  <a:schemeClr val="bg1"/>
                </a:solidFill>
                <a:latin typeface="Arial" panose="020B0604020202020204" pitchFamily="34" charset="0"/>
                <a:cs typeface="Arial" panose="020B0604020202020204" pitchFamily="34" charset="0"/>
              </a:rPr>
              <a:t> for </a:t>
            </a:r>
            <a:r>
              <a:rPr lang="en-GB" sz="1200" i="1" dirty="0" err="1">
                <a:solidFill>
                  <a:schemeClr val="bg1"/>
                </a:solidFill>
                <a:latin typeface="Arial" panose="020B0604020202020204" pitchFamily="34" charset="0"/>
                <a:cs typeface="Arial" panose="020B0604020202020204" pitchFamily="34" charset="0"/>
              </a:rPr>
              <a:t>gBRCAm</a:t>
            </a:r>
            <a:r>
              <a:rPr lang="en-GB" sz="1200" i="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pts)</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AC8BEE77-B782-14C3-17C6-2D94593AA7F1}"/>
              </a:ext>
            </a:extLst>
          </p:cNvPr>
          <p:cNvSpPr/>
          <p:nvPr/>
        </p:nvSpPr>
        <p:spPr>
          <a:xfrm>
            <a:off x="6162471" y="3198701"/>
            <a:ext cx="1616110" cy="617274"/>
          </a:xfrm>
          <a:prstGeom prst="roundRect">
            <a:avLst>
              <a:gd name="adj" fmla="val 16894"/>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Second-line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81CD5035-C9D2-B9E5-44F3-EFCB021AE557}"/>
              </a:ext>
            </a:extLst>
          </p:cNvPr>
          <p:cNvSpPr/>
          <p:nvPr/>
        </p:nvSpPr>
        <p:spPr>
          <a:xfrm>
            <a:off x="8662092" y="3205575"/>
            <a:ext cx="1743678" cy="6104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Third-line treatment</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392D2F-DB97-D4E5-DFB0-77A014058700}"/>
              </a:ext>
            </a:extLst>
          </p:cNvPr>
          <p:cNvSpPr txBox="1"/>
          <p:nvPr/>
        </p:nvSpPr>
        <p:spPr>
          <a:xfrm>
            <a:off x="78428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25" name="TextBox 24">
            <a:extLst>
              <a:ext uri="{FF2B5EF4-FFF2-40B4-BE49-F238E27FC236}">
                <a16:creationId xmlns:a16="http://schemas.microsoft.com/office/drawing/2014/main" id="{1B0D95C2-91BC-8DE8-458E-B3CD759A0DCB}"/>
              </a:ext>
            </a:extLst>
          </p:cNvPr>
          <p:cNvSpPr txBox="1"/>
          <p:nvPr/>
        </p:nvSpPr>
        <p:spPr>
          <a:xfrm>
            <a:off x="7927361"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6</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26" name="Rounded Rectangle 25">
            <a:extLst>
              <a:ext uri="{FF2B5EF4-FFF2-40B4-BE49-F238E27FC236}">
                <a16:creationId xmlns:a16="http://schemas.microsoft.com/office/drawing/2014/main" id="{5D4EB49A-9F79-5903-5F73-3FF89B2324B6}"/>
              </a:ext>
            </a:extLst>
          </p:cNvPr>
          <p:cNvSpPr/>
          <p:nvPr/>
        </p:nvSpPr>
        <p:spPr>
          <a:xfrm>
            <a:off x="983432" y="3198701"/>
            <a:ext cx="1616110" cy="617274"/>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First-line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7" name="Right Arrow 26">
            <a:extLst>
              <a:ext uri="{FF2B5EF4-FFF2-40B4-BE49-F238E27FC236}">
                <a16:creationId xmlns:a16="http://schemas.microsoft.com/office/drawing/2014/main" id="{052A1139-D593-5308-CB30-2ED1E3C2AE74}"/>
              </a:ext>
            </a:extLst>
          </p:cNvPr>
          <p:cNvSpPr/>
          <p:nvPr/>
        </p:nvSpPr>
        <p:spPr>
          <a:xfrm>
            <a:off x="2707258" y="3330535"/>
            <a:ext cx="351222" cy="33722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CBA11C0-DEF0-AAEE-B5E7-6E82559929CB}"/>
              </a:ext>
            </a:extLst>
          </p:cNvPr>
          <p:cNvSpPr/>
          <p:nvPr/>
        </p:nvSpPr>
        <p:spPr>
          <a:xfrm>
            <a:off x="2728688" y="4063721"/>
            <a:ext cx="3349957"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4D0E2D86-1104-466E-931F-42031572379F}"/>
              </a:ext>
            </a:extLst>
          </p:cNvPr>
          <p:cNvSpPr/>
          <p:nvPr/>
        </p:nvSpPr>
        <p:spPr>
          <a:xfrm>
            <a:off x="5099636" y="3410578"/>
            <a:ext cx="914055"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DB1C7D-A909-059C-C031-CBCD59CD527A}"/>
              </a:ext>
            </a:extLst>
          </p:cNvPr>
          <p:cNvSpPr/>
          <p:nvPr/>
        </p:nvSpPr>
        <p:spPr>
          <a:xfrm>
            <a:off x="7865888" y="3410578"/>
            <a:ext cx="731949" cy="278994"/>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6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97CD5B4-35BC-F5C8-2F53-C9B3BDA76EBE}"/>
              </a:ext>
            </a:extLst>
          </p:cNvPr>
          <p:cNvSpPr>
            <a:spLocks noGrp="1"/>
          </p:cNvSpPr>
          <p:nvPr>
            <p:ph type="body" idx="1"/>
          </p:nvPr>
        </p:nvSpPr>
        <p:spPr>
          <a:xfrm>
            <a:off x="609600" y="1214362"/>
            <a:ext cx="10972800" cy="433462"/>
          </a:xfrm>
        </p:spPr>
        <p:txBody>
          <a:bodyPr/>
          <a:lstStyle/>
          <a:p>
            <a:r>
              <a:rPr lang="en-GB" dirty="0"/>
              <a:t>Mechanism of action</a:t>
            </a:r>
          </a:p>
        </p:txBody>
      </p:sp>
      <p:sp>
        <p:nvSpPr>
          <p:cNvPr id="3" name="Title 2">
            <a:extLst>
              <a:ext uri="{FF2B5EF4-FFF2-40B4-BE49-F238E27FC236}">
                <a16:creationId xmlns:a16="http://schemas.microsoft.com/office/drawing/2014/main" id="{A81711DF-7F47-B5B1-053F-8BDAA86CC179}"/>
              </a:ext>
            </a:extLst>
          </p:cNvPr>
          <p:cNvSpPr>
            <a:spLocks noGrp="1"/>
          </p:cNvSpPr>
          <p:nvPr>
            <p:ph type="title"/>
          </p:nvPr>
        </p:nvSpPr>
        <p:spPr/>
        <p:txBody>
          <a:bodyPr/>
          <a:lstStyle/>
          <a:p>
            <a:r>
              <a:rPr lang="en-GB" dirty="0"/>
              <a:t>chemotherapy agents used in the treatment of </a:t>
            </a:r>
            <a:r>
              <a:rPr lang="en-GB" cap="none" dirty="0" err="1"/>
              <a:t>m</a:t>
            </a:r>
            <a:r>
              <a:rPr lang="en-GB" dirty="0" err="1"/>
              <a:t>pdac</a:t>
            </a:r>
            <a:endParaRPr lang="en-GB" dirty="0"/>
          </a:p>
        </p:txBody>
      </p:sp>
      <p:graphicFrame>
        <p:nvGraphicFramePr>
          <p:cNvPr id="6" name="Content Placeholder 5">
            <a:extLst>
              <a:ext uri="{FF2B5EF4-FFF2-40B4-BE49-F238E27FC236}">
                <a16:creationId xmlns:a16="http://schemas.microsoft.com/office/drawing/2014/main" id="{85D694E2-086D-BE41-1ABD-07A8AD4C3786}"/>
              </a:ext>
            </a:extLst>
          </p:cNvPr>
          <p:cNvGraphicFramePr>
            <a:graphicFrameLocks noGrp="1"/>
          </p:cNvGraphicFramePr>
          <p:nvPr>
            <p:ph sz="quarter" idx="14"/>
            <p:extLst>
              <p:ext uri="{D42A27DB-BD31-4B8C-83A1-F6EECF244321}">
                <p14:modId xmlns:p14="http://schemas.microsoft.com/office/powerpoint/2010/main" val="54861747"/>
              </p:ext>
            </p:extLst>
          </p:nvPr>
        </p:nvGraphicFramePr>
        <p:xfrm>
          <a:off x="619125" y="1556792"/>
          <a:ext cx="10963275" cy="4638040"/>
        </p:xfrm>
        <a:graphic>
          <a:graphicData uri="http://schemas.openxmlformats.org/drawingml/2006/table">
            <a:tbl>
              <a:tblPr firstRow="1" bandRow="1">
                <a:tableStyleId>{5C22544A-7EE6-4342-B048-85BDC9FD1C3A}</a:tableStyleId>
              </a:tblPr>
              <a:tblGrid>
                <a:gridCol w="2452539">
                  <a:extLst>
                    <a:ext uri="{9D8B030D-6E8A-4147-A177-3AD203B41FA5}">
                      <a16:colId xmlns:a16="http://schemas.microsoft.com/office/drawing/2014/main" val="2110380686"/>
                    </a:ext>
                  </a:extLst>
                </a:gridCol>
                <a:gridCol w="4856311">
                  <a:extLst>
                    <a:ext uri="{9D8B030D-6E8A-4147-A177-3AD203B41FA5}">
                      <a16:colId xmlns:a16="http://schemas.microsoft.com/office/drawing/2014/main" val="3736648226"/>
                    </a:ext>
                  </a:extLst>
                </a:gridCol>
                <a:gridCol w="3654425">
                  <a:extLst>
                    <a:ext uri="{9D8B030D-6E8A-4147-A177-3AD203B41FA5}">
                      <a16:colId xmlns:a16="http://schemas.microsoft.com/office/drawing/2014/main" val="3965545882"/>
                    </a:ext>
                  </a:extLst>
                </a:gridCol>
              </a:tblGrid>
              <a:tr h="370840">
                <a:tc>
                  <a:txBody>
                    <a:bodyPr/>
                    <a:lstStyle/>
                    <a:p>
                      <a:pPr algn="l"/>
                      <a:r>
                        <a:rPr lang="en-GB" sz="1600" dirty="0"/>
                        <a:t>Drug class</a:t>
                      </a:r>
                    </a:p>
                  </a:txBody>
                  <a:tcPr/>
                </a:tc>
                <a:tc>
                  <a:txBody>
                    <a:bodyPr/>
                    <a:lstStyle/>
                    <a:p>
                      <a:pPr algn="l"/>
                      <a:r>
                        <a:rPr lang="en-GB" sz="1600" dirty="0"/>
                        <a:t>Mechanism of action</a:t>
                      </a:r>
                    </a:p>
                  </a:txBody>
                  <a:tcPr/>
                </a:tc>
                <a:tc>
                  <a:txBody>
                    <a:bodyPr/>
                    <a:lstStyle/>
                    <a:p>
                      <a:pPr algn="l"/>
                      <a:r>
                        <a:rPr lang="en-GB" sz="1600" dirty="0" err="1"/>
                        <a:t>mPDAC</a:t>
                      </a:r>
                      <a:r>
                        <a:rPr lang="en-GB" sz="1600" dirty="0"/>
                        <a:t> chemotherapy agents</a:t>
                      </a:r>
                    </a:p>
                  </a:txBody>
                  <a:tcPr/>
                </a:tc>
                <a:extLst>
                  <a:ext uri="{0D108BD9-81ED-4DB2-BD59-A6C34878D82A}">
                    <a16:rowId xmlns:a16="http://schemas.microsoft.com/office/drawing/2014/main" val="3034193160"/>
                  </a:ext>
                </a:extLst>
              </a:tr>
              <a:tr h="370840">
                <a:tc>
                  <a:txBody>
                    <a:bodyPr/>
                    <a:lstStyle/>
                    <a:p>
                      <a:pPr algn="l"/>
                      <a:r>
                        <a:rPr lang="en-GB" sz="1600" dirty="0"/>
                        <a:t>Alkylating agents</a:t>
                      </a:r>
                    </a:p>
                  </a:txBody>
                  <a:tcPr/>
                </a:tc>
                <a:tc>
                  <a:txBody>
                    <a:bodyPr/>
                    <a:lstStyle/>
                    <a:p>
                      <a:pPr algn="l"/>
                      <a:r>
                        <a:rPr lang="en-US" sz="1600" dirty="0"/>
                        <a:t>Inducing DNA damage by transferring alkyl groups to DNA, generating covalent adducts that induce single or double stranded DNA breaks. Intercalating with DNA</a:t>
                      </a:r>
                      <a:endParaRPr lang="en-GB" sz="1600" dirty="0"/>
                    </a:p>
                  </a:txBody>
                  <a:tcPr/>
                </a:tc>
                <a:tc>
                  <a:txBody>
                    <a:bodyPr/>
                    <a:lstStyle/>
                    <a:p>
                      <a:pPr algn="l"/>
                      <a:r>
                        <a:rPr lang="en-GB" sz="1600" dirty="0"/>
                        <a:t>Cisplatin</a:t>
                      </a:r>
                    </a:p>
                    <a:p>
                      <a:pPr algn="l"/>
                      <a:r>
                        <a:rPr lang="en-GB" sz="1600" dirty="0"/>
                        <a:t>Carboplatin</a:t>
                      </a:r>
                    </a:p>
                    <a:p>
                      <a:pPr algn="l"/>
                      <a:r>
                        <a:rPr lang="en-GB" sz="1600" dirty="0"/>
                        <a:t>Oxaliplatin</a:t>
                      </a:r>
                    </a:p>
                  </a:txBody>
                  <a:tcPr/>
                </a:tc>
                <a:extLst>
                  <a:ext uri="{0D108BD9-81ED-4DB2-BD59-A6C34878D82A}">
                    <a16:rowId xmlns:a16="http://schemas.microsoft.com/office/drawing/2014/main" val="3869151173"/>
                  </a:ext>
                </a:extLst>
              </a:tr>
              <a:tr h="370840">
                <a:tc>
                  <a:txBody>
                    <a:bodyPr/>
                    <a:lstStyle/>
                    <a:p>
                      <a:pPr algn="l"/>
                      <a:r>
                        <a:rPr lang="en-GB" sz="1600" dirty="0"/>
                        <a:t>Antimetabolites</a:t>
                      </a:r>
                    </a:p>
                  </a:txBody>
                  <a:tcPr/>
                </a:tc>
                <a:tc>
                  <a:txBody>
                    <a:bodyPr/>
                    <a:lstStyle/>
                    <a:p>
                      <a:pPr algn="l"/>
                      <a:r>
                        <a:rPr lang="en-GB" sz="1600" dirty="0"/>
                        <a:t>Incorporated into DNA instead of regular nucleotides or molecules, which inhibits of DNA synthesis and causes premature chain termination. Gemcitabine, cytarabine and fludarabine also inhibit DNA polymerase and ribonucleotide reductase to halt DNA replication, chain elongation and DNA repair</a:t>
                      </a:r>
                    </a:p>
                  </a:txBody>
                  <a:tcPr/>
                </a:tc>
                <a:tc>
                  <a:txBody>
                    <a:bodyPr/>
                    <a:lstStyle/>
                    <a:p>
                      <a:pPr algn="l"/>
                      <a:r>
                        <a:rPr lang="en-GB" sz="1600" dirty="0"/>
                        <a:t>Fluorouracil (5-FU)</a:t>
                      </a:r>
                    </a:p>
                    <a:p>
                      <a:pPr algn="l"/>
                      <a:r>
                        <a:rPr lang="en-GB" sz="1600" dirty="0"/>
                        <a:t>Leucovorin </a:t>
                      </a:r>
                    </a:p>
                    <a:p>
                      <a:pPr algn="l"/>
                      <a:r>
                        <a:rPr lang="en-GB" sz="1600" dirty="0"/>
                        <a:t>Capecitabine </a:t>
                      </a:r>
                    </a:p>
                    <a:p>
                      <a:pPr algn="l"/>
                      <a:r>
                        <a:rPr lang="en-GB" sz="1600" dirty="0"/>
                        <a:t>Gemcitabine</a:t>
                      </a:r>
                    </a:p>
                  </a:txBody>
                  <a:tcPr/>
                </a:tc>
                <a:extLst>
                  <a:ext uri="{0D108BD9-81ED-4DB2-BD59-A6C34878D82A}">
                    <a16:rowId xmlns:a16="http://schemas.microsoft.com/office/drawing/2014/main" val="3281810893"/>
                  </a:ext>
                </a:extLst>
              </a:tr>
              <a:tr h="370840">
                <a:tc>
                  <a:txBody>
                    <a:bodyPr/>
                    <a:lstStyle/>
                    <a:p>
                      <a:pPr algn="l"/>
                      <a:r>
                        <a:rPr lang="en-GB" sz="1600" dirty="0" err="1"/>
                        <a:t>Antimicrotubule</a:t>
                      </a:r>
                      <a:r>
                        <a:rPr lang="en-GB" sz="1600" dirty="0"/>
                        <a:t> agents</a:t>
                      </a:r>
                    </a:p>
                  </a:txBody>
                  <a:tcPr/>
                </a:tc>
                <a:tc>
                  <a:txBody>
                    <a:bodyPr/>
                    <a:lstStyle/>
                    <a:p>
                      <a:pPr algn="l"/>
                      <a:r>
                        <a:rPr lang="en-US" sz="1600" dirty="0"/>
                        <a:t>Binding to interior surface of microtubules, impeding movement and function</a:t>
                      </a:r>
                      <a:endParaRPr lang="en-GB" sz="1600" dirty="0"/>
                    </a:p>
                  </a:txBody>
                  <a:tcPr/>
                </a:tc>
                <a:tc>
                  <a:txBody>
                    <a:bodyPr/>
                    <a:lstStyle/>
                    <a:p>
                      <a:pPr algn="l"/>
                      <a:r>
                        <a:rPr lang="en-GB" sz="1600" dirty="0" err="1"/>
                        <a:t>Cabazitaxel</a:t>
                      </a:r>
                      <a:endParaRPr lang="en-GB" sz="1600" dirty="0"/>
                    </a:p>
                    <a:p>
                      <a:pPr algn="l"/>
                      <a:r>
                        <a:rPr lang="en-GB" sz="1600" dirty="0"/>
                        <a:t>Nab-paclitaxel</a:t>
                      </a:r>
                    </a:p>
                    <a:p>
                      <a:pPr algn="l"/>
                      <a:r>
                        <a:rPr lang="en-GB" sz="1600" dirty="0"/>
                        <a:t>Paclitaxel</a:t>
                      </a:r>
                    </a:p>
                  </a:txBody>
                  <a:tcPr/>
                </a:tc>
                <a:extLst>
                  <a:ext uri="{0D108BD9-81ED-4DB2-BD59-A6C34878D82A}">
                    <a16:rowId xmlns:a16="http://schemas.microsoft.com/office/drawing/2014/main" val="3009659777"/>
                  </a:ext>
                </a:extLst>
              </a:tr>
              <a:tr h="370840">
                <a:tc>
                  <a:txBody>
                    <a:bodyPr/>
                    <a:lstStyle/>
                    <a:p>
                      <a:pPr algn="l"/>
                      <a:r>
                        <a:rPr lang="en-GB" sz="1600" dirty="0"/>
                        <a:t>Topoisomerase inhibitors</a:t>
                      </a:r>
                    </a:p>
                  </a:txBody>
                  <a:tcPr/>
                </a:tc>
                <a:tc>
                  <a:txBody>
                    <a:bodyPr/>
                    <a:lstStyle/>
                    <a:p>
                      <a:pPr algn="l"/>
                      <a:r>
                        <a:rPr lang="en-US" sz="1600" dirty="0"/>
                        <a:t>Binding to topoisomerase by intercalating DNA to create a drug/enzyme complex. When the replication fork reaches this complex the collision causes double stranded DNA breaks</a:t>
                      </a:r>
                      <a:endParaRPr lang="en-GB" sz="1600" dirty="0"/>
                    </a:p>
                  </a:txBody>
                  <a:tcPr/>
                </a:tc>
                <a:tc>
                  <a:txBody>
                    <a:bodyPr/>
                    <a:lstStyle/>
                    <a:p>
                      <a:pPr algn="l"/>
                      <a:r>
                        <a:rPr lang="en-GB" sz="1600" dirty="0"/>
                        <a:t>Irinotecan</a:t>
                      </a:r>
                    </a:p>
                    <a:p>
                      <a:pPr algn="l"/>
                      <a:r>
                        <a:rPr lang="en-GB" sz="1600" dirty="0" err="1"/>
                        <a:t>Nanoliposomal</a:t>
                      </a:r>
                      <a:r>
                        <a:rPr lang="en-GB" sz="1600" dirty="0"/>
                        <a:t> irinotecan</a:t>
                      </a:r>
                    </a:p>
                  </a:txBody>
                  <a:tcPr/>
                </a:tc>
                <a:extLst>
                  <a:ext uri="{0D108BD9-81ED-4DB2-BD59-A6C34878D82A}">
                    <a16:rowId xmlns:a16="http://schemas.microsoft.com/office/drawing/2014/main" val="4157224024"/>
                  </a:ext>
                </a:extLst>
              </a:tr>
            </a:tbl>
          </a:graphicData>
        </a:graphic>
      </p:graphicFrame>
      <p:sp>
        <p:nvSpPr>
          <p:cNvPr id="7" name="Content Placeholder 6">
            <a:extLst>
              <a:ext uri="{FF2B5EF4-FFF2-40B4-BE49-F238E27FC236}">
                <a16:creationId xmlns:a16="http://schemas.microsoft.com/office/drawing/2014/main" id="{C3760A64-A0CC-E955-C103-7697BFC4191C}"/>
              </a:ext>
            </a:extLst>
          </p:cNvPr>
          <p:cNvSpPr>
            <a:spLocks noGrp="1"/>
          </p:cNvSpPr>
          <p:nvPr>
            <p:ph sz="quarter" idx="15"/>
          </p:nvPr>
        </p:nvSpPr>
        <p:spPr>
          <a:xfrm>
            <a:off x="620183" y="6273727"/>
            <a:ext cx="10180339" cy="365125"/>
          </a:xfrm>
        </p:spPr>
        <p:txBody>
          <a:bodyPr/>
          <a:lstStyle/>
          <a:p>
            <a:r>
              <a:rPr lang="en-GB" sz="1100" dirty="0" err="1"/>
              <a:t>mPDAC</a:t>
            </a:r>
            <a:r>
              <a:rPr lang="en-GB" sz="1100" dirty="0"/>
              <a:t>, </a:t>
            </a:r>
            <a:r>
              <a:rPr lang="en-GB" sz="1100" dirty="0" err="1"/>
              <a:t>metatstatic</a:t>
            </a:r>
            <a:r>
              <a:rPr lang="en-GB" sz="1100" dirty="0"/>
              <a:t> pancreatic ductal adenocarcinoma; </a:t>
            </a:r>
            <a:r>
              <a:rPr lang="en-US" altLang="en-US" sz="1100" dirty="0"/>
              <a:t>Nab-Paclitaxel, </a:t>
            </a:r>
            <a:r>
              <a:rPr lang="en-GB" sz="1100" dirty="0">
                <a:solidFill>
                  <a:schemeClr val="tx2"/>
                </a:solidFill>
              </a:rPr>
              <a:t>nanoparticle albumin-bound paclitaxel</a:t>
            </a:r>
            <a:endParaRPr lang="en-GB" sz="1100" dirty="0"/>
          </a:p>
          <a:p>
            <a:r>
              <a:rPr lang="en-GB" sz="1100" dirty="0" err="1"/>
              <a:t>Pavlidis</a:t>
            </a:r>
            <a:r>
              <a:rPr lang="en-GB" sz="1100" dirty="0"/>
              <a:t> N, et al. </a:t>
            </a:r>
            <a:r>
              <a:rPr lang="en-GB" sz="1100" dirty="0">
                <a:hlinkClick r:id="rId2"/>
              </a:rPr>
              <a:t>https://oncologypro.esmo.org/content/download/233711/3944768/file/2019-ESMO-ESO-Course-Valencia-Chemotherapy-Nicholas-Pavlidis.pdf</a:t>
            </a:r>
            <a:r>
              <a:rPr lang="en-GB" sz="1100" dirty="0"/>
              <a:t>. Accessed: November 2024; </a:t>
            </a:r>
            <a:r>
              <a:rPr lang="en-GB" sz="1100" dirty="0" err="1"/>
              <a:t>Tilsed</a:t>
            </a:r>
            <a:r>
              <a:rPr lang="en-GB" sz="1100" dirty="0"/>
              <a:t> C, et al. Frontiers in Oncology 2022; 12:960317</a:t>
            </a:r>
          </a:p>
        </p:txBody>
      </p:sp>
      <p:sp>
        <p:nvSpPr>
          <p:cNvPr id="4" name="Slide Number Placeholder 3">
            <a:extLst>
              <a:ext uri="{FF2B5EF4-FFF2-40B4-BE49-F238E27FC236}">
                <a16:creationId xmlns:a16="http://schemas.microsoft.com/office/drawing/2014/main" id="{D758CBA4-7FE4-3E52-2373-4D11E9A5DA23}"/>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44143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0ADBB-14F5-EE8D-35EC-60C4F16154A1}"/>
              </a:ext>
            </a:extLst>
          </p:cNvPr>
          <p:cNvSpPr>
            <a:spLocks noGrp="1"/>
          </p:cNvSpPr>
          <p:nvPr>
            <p:ph sz="quarter" idx="12"/>
          </p:nvPr>
        </p:nvSpPr>
        <p:spPr>
          <a:xfrm>
            <a:off x="620713" y="1228734"/>
            <a:ext cx="10963275" cy="324094"/>
          </a:xfrm>
        </p:spPr>
        <p:txBody>
          <a:bodyPr/>
          <a:lstStyle/>
          <a:p>
            <a:r>
              <a:rPr lang="en-GB" dirty="0"/>
              <a:t>Gemcitabine was approved in 1996 for first-line treatment of advanced pancreatic cancer</a:t>
            </a:r>
          </a:p>
        </p:txBody>
      </p:sp>
      <p:sp>
        <p:nvSpPr>
          <p:cNvPr id="2" name="Title 1">
            <a:extLst>
              <a:ext uri="{FF2B5EF4-FFF2-40B4-BE49-F238E27FC236}">
                <a16:creationId xmlns:a16="http://schemas.microsoft.com/office/drawing/2014/main" id="{0CC88761-047D-7BB9-9628-69A8ABC065FA}"/>
              </a:ext>
            </a:extLst>
          </p:cNvPr>
          <p:cNvSpPr>
            <a:spLocks noGrp="1"/>
          </p:cNvSpPr>
          <p:nvPr>
            <p:ph type="title"/>
          </p:nvPr>
        </p:nvSpPr>
        <p:spPr>
          <a:xfrm>
            <a:off x="619201" y="259200"/>
            <a:ext cx="10963199" cy="864000"/>
          </a:xfrm>
        </p:spPr>
        <p:txBody>
          <a:bodyPr/>
          <a:lstStyle/>
          <a:p>
            <a:r>
              <a:rPr lang="en-GB" dirty="0"/>
              <a:t>1L Gemcitabine was standard of care for many years</a:t>
            </a:r>
          </a:p>
        </p:txBody>
      </p:sp>
      <p:sp>
        <p:nvSpPr>
          <p:cNvPr id="6" name="Slide Number Placeholder 5">
            <a:extLst>
              <a:ext uri="{FF2B5EF4-FFF2-40B4-BE49-F238E27FC236}">
                <a16:creationId xmlns:a16="http://schemas.microsoft.com/office/drawing/2014/main" id="{2C15BF0D-7057-6FB4-5B84-46A9D89C9EC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4" name="Content Placeholder 3">
            <a:extLst>
              <a:ext uri="{FF2B5EF4-FFF2-40B4-BE49-F238E27FC236}">
                <a16:creationId xmlns:a16="http://schemas.microsoft.com/office/drawing/2014/main" id="{E72AE5F1-067B-07D8-39F0-A4A1649827FE}"/>
              </a:ext>
            </a:extLst>
          </p:cNvPr>
          <p:cNvSpPr>
            <a:spLocks noGrp="1"/>
          </p:cNvSpPr>
          <p:nvPr>
            <p:ph sz="quarter" idx="15"/>
          </p:nvPr>
        </p:nvSpPr>
        <p:spPr>
          <a:xfrm>
            <a:off x="620183" y="6356351"/>
            <a:ext cx="10180339" cy="365125"/>
          </a:xfrm>
        </p:spPr>
        <p:txBody>
          <a:bodyPr/>
          <a:lstStyle/>
          <a:p>
            <a:r>
              <a:rPr lang="en-US" altLang="en-US" dirty="0"/>
              <a:t>1L, first-line; 5-FU, </a:t>
            </a:r>
            <a:r>
              <a:rPr lang="en-GB" dirty="0"/>
              <a:t>fluorouracil</a:t>
            </a:r>
            <a:endParaRPr lang="en-US" altLang="en-US" dirty="0"/>
          </a:p>
          <a:p>
            <a:r>
              <a:rPr lang="en-US" altLang="en-US" dirty="0"/>
              <a:t>Burris HA, et al. J Clin Oncol. 1997 Jun;15(6):2403-13; Barton-Burke M. Cancer </a:t>
            </a:r>
            <a:r>
              <a:rPr lang="en-US" altLang="en-US" dirty="0" err="1"/>
              <a:t>Nurs</a:t>
            </a:r>
            <a:r>
              <a:rPr lang="en-US" altLang="en-US" dirty="0"/>
              <a:t>. 1999; 22: 176-83</a:t>
            </a:r>
            <a:endParaRPr lang="en-GB" dirty="0"/>
          </a:p>
        </p:txBody>
      </p:sp>
      <p:sp>
        <p:nvSpPr>
          <p:cNvPr id="5" name="TextBox 4">
            <a:extLst>
              <a:ext uri="{FF2B5EF4-FFF2-40B4-BE49-F238E27FC236}">
                <a16:creationId xmlns:a16="http://schemas.microsoft.com/office/drawing/2014/main" id="{4BD88E25-1910-202A-3C22-351501F48F34}"/>
              </a:ext>
            </a:extLst>
          </p:cNvPr>
          <p:cNvSpPr txBox="1"/>
          <p:nvPr/>
        </p:nvSpPr>
        <p:spPr>
          <a:xfrm>
            <a:off x="6820929" y="2828835"/>
            <a:ext cx="4315631" cy="1200329"/>
          </a:xfrm>
          <a:prstGeom prst="rect">
            <a:avLst/>
          </a:prstGeom>
          <a:noFill/>
        </p:spPr>
        <p:txBody>
          <a:bodyPr wrap="square" rtlCol="0">
            <a:spAutoFit/>
          </a:bodyPr>
          <a:lstStyle/>
          <a:p>
            <a:r>
              <a:rPr lang="en-GB" sz="2400" dirty="0">
                <a:solidFill>
                  <a:schemeClr val="tx2"/>
                </a:solidFill>
                <a:latin typeface="Arial" panose="020B0604020202020204" pitchFamily="34" charset="0"/>
                <a:ea typeface="Aileron" charset="0"/>
                <a:cs typeface="Arial" panose="020B0604020202020204" pitchFamily="34" charset="0"/>
              </a:rPr>
              <a:t>Clinical benefit: </a:t>
            </a:r>
            <a:br>
              <a:rPr lang="en-GB" sz="2400" dirty="0">
                <a:solidFill>
                  <a:schemeClr val="tx2"/>
                </a:solidFill>
                <a:latin typeface="Arial" panose="020B0604020202020204" pitchFamily="34" charset="0"/>
                <a:ea typeface="Aileron" charset="0"/>
                <a:cs typeface="Arial" panose="020B0604020202020204" pitchFamily="34" charset="0"/>
              </a:rPr>
            </a:br>
            <a:r>
              <a:rPr lang="en-GB" sz="2400" dirty="0">
                <a:solidFill>
                  <a:schemeClr val="tx2"/>
                </a:solidFill>
                <a:latin typeface="Arial" panose="020B0604020202020204" pitchFamily="34" charset="0"/>
                <a:ea typeface="Aileron" charset="0"/>
                <a:cs typeface="Arial" panose="020B0604020202020204" pitchFamily="34" charset="0"/>
              </a:rPr>
              <a:t>23.8% gemcitabine </a:t>
            </a:r>
            <a:br>
              <a:rPr lang="en-GB" sz="2400" dirty="0">
                <a:solidFill>
                  <a:schemeClr val="tx2"/>
                </a:solidFill>
                <a:latin typeface="Arial" panose="020B0604020202020204" pitchFamily="34" charset="0"/>
                <a:ea typeface="Aileron" charset="0"/>
                <a:cs typeface="Arial" panose="020B0604020202020204" pitchFamily="34" charset="0"/>
              </a:rPr>
            </a:br>
            <a:r>
              <a:rPr lang="en-GB" sz="2400" dirty="0">
                <a:solidFill>
                  <a:schemeClr val="tx2"/>
                </a:solidFill>
                <a:latin typeface="Arial" panose="020B0604020202020204" pitchFamily="34" charset="0"/>
                <a:ea typeface="Aileron" charset="0"/>
                <a:cs typeface="Arial" panose="020B0604020202020204" pitchFamily="34" charset="0"/>
              </a:rPr>
              <a:t>vs 4.8% 5-FU</a:t>
            </a:r>
          </a:p>
        </p:txBody>
      </p:sp>
      <p:sp>
        <p:nvSpPr>
          <p:cNvPr id="25620" name="TextBox 25619">
            <a:extLst>
              <a:ext uri="{FF2B5EF4-FFF2-40B4-BE49-F238E27FC236}">
                <a16:creationId xmlns:a16="http://schemas.microsoft.com/office/drawing/2014/main" id="{41BF0110-5874-A75E-9AC0-772068ED20E4}"/>
              </a:ext>
            </a:extLst>
          </p:cNvPr>
          <p:cNvSpPr txBox="1"/>
          <p:nvPr/>
        </p:nvSpPr>
        <p:spPr>
          <a:xfrm>
            <a:off x="1021455" y="1772985"/>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pic>
        <p:nvPicPr>
          <p:cNvPr id="25730" name="Picture 25729" descr="A line graph of a graph&#10;&#10;Description automatically generated with medium confidence">
            <a:extLst>
              <a:ext uri="{FF2B5EF4-FFF2-40B4-BE49-F238E27FC236}">
                <a16:creationId xmlns:a16="http://schemas.microsoft.com/office/drawing/2014/main" id="{783608D0-8F12-5BE8-4AC5-BD6017E82327}"/>
              </a:ext>
            </a:extLst>
          </p:cNvPr>
          <p:cNvPicPr>
            <a:picLocks noChangeAspect="1"/>
          </p:cNvPicPr>
          <p:nvPr/>
        </p:nvPicPr>
        <p:blipFill>
          <a:blip r:embed="rId3"/>
          <a:stretch>
            <a:fillRect/>
          </a:stretch>
        </p:blipFill>
        <p:spPr>
          <a:xfrm>
            <a:off x="1338505" y="1849955"/>
            <a:ext cx="3835577" cy="3850737"/>
          </a:xfrm>
          <a:prstGeom prst="rect">
            <a:avLst/>
          </a:prstGeom>
        </p:spPr>
      </p:pic>
      <p:sp>
        <p:nvSpPr>
          <p:cNvPr id="25734" name="TextBox 25733">
            <a:extLst>
              <a:ext uri="{FF2B5EF4-FFF2-40B4-BE49-F238E27FC236}">
                <a16:creationId xmlns:a16="http://schemas.microsoft.com/office/drawing/2014/main" id="{24914E5B-0E0C-BD0E-822C-AAFE14E029D3}"/>
              </a:ext>
            </a:extLst>
          </p:cNvPr>
          <p:cNvSpPr txBox="1"/>
          <p:nvPr/>
        </p:nvSpPr>
        <p:spPr>
          <a:xfrm>
            <a:off x="1106414" y="2135722"/>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90</a:t>
            </a:r>
          </a:p>
        </p:txBody>
      </p:sp>
      <p:sp>
        <p:nvSpPr>
          <p:cNvPr id="25735" name="TextBox 25734">
            <a:extLst>
              <a:ext uri="{FF2B5EF4-FFF2-40B4-BE49-F238E27FC236}">
                <a16:creationId xmlns:a16="http://schemas.microsoft.com/office/drawing/2014/main" id="{8AEA6037-42F1-8503-1804-014192930A3F}"/>
              </a:ext>
            </a:extLst>
          </p:cNvPr>
          <p:cNvSpPr txBox="1"/>
          <p:nvPr/>
        </p:nvSpPr>
        <p:spPr>
          <a:xfrm>
            <a:off x="1106414" y="2519924"/>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80</a:t>
            </a:r>
          </a:p>
        </p:txBody>
      </p:sp>
      <p:sp>
        <p:nvSpPr>
          <p:cNvPr id="48" name="TextBox 47">
            <a:extLst>
              <a:ext uri="{FF2B5EF4-FFF2-40B4-BE49-F238E27FC236}">
                <a16:creationId xmlns:a16="http://schemas.microsoft.com/office/drawing/2014/main" id="{15AAA387-7BB8-B631-0004-9C63946AD6DF}"/>
              </a:ext>
            </a:extLst>
          </p:cNvPr>
          <p:cNvSpPr txBox="1"/>
          <p:nvPr/>
        </p:nvSpPr>
        <p:spPr>
          <a:xfrm>
            <a:off x="4971356" y="4788676"/>
            <a:ext cx="896079"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Log-rank test</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P=0.0025</a:t>
            </a:r>
          </a:p>
        </p:txBody>
      </p:sp>
      <p:sp>
        <p:nvSpPr>
          <p:cNvPr id="50" name="TextBox 49">
            <a:extLst>
              <a:ext uri="{FF2B5EF4-FFF2-40B4-BE49-F238E27FC236}">
                <a16:creationId xmlns:a16="http://schemas.microsoft.com/office/drawing/2014/main" id="{DD4B40CF-C51A-987A-3D2C-F1099BFFC2D0}"/>
              </a:ext>
            </a:extLst>
          </p:cNvPr>
          <p:cNvSpPr txBox="1"/>
          <p:nvPr/>
        </p:nvSpPr>
        <p:spPr>
          <a:xfrm>
            <a:off x="2461232" y="5951538"/>
            <a:ext cx="1659109"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Survival time (months)</a:t>
            </a:r>
          </a:p>
        </p:txBody>
      </p:sp>
      <p:sp>
        <p:nvSpPr>
          <p:cNvPr id="25602" name="TextBox 25601">
            <a:extLst>
              <a:ext uri="{FF2B5EF4-FFF2-40B4-BE49-F238E27FC236}">
                <a16:creationId xmlns:a16="http://schemas.microsoft.com/office/drawing/2014/main" id="{B95016E5-DEC1-A9DA-9CD4-B22C0A84B4A4}"/>
              </a:ext>
            </a:extLst>
          </p:cNvPr>
          <p:cNvSpPr txBox="1"/>
          <p:nvPr/>
        </p:nvSpPr>
        <p:spPr>
          <a:xfrm rot="16200000">
            <a:off x="-68751" y="3651728"/>
            <a:ext cx="1851989"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Patients surviving (%)</a:t>
            </a:r>
          </a:p>
        </p:txBody>
      </p:sp>
      <p:sp>
        <p:nvSpPr>
          <p:cNvPr id="25615" name="TextBox 25614">
            <a:extLst>
              <a:ext uri="{FF2B5EF4-FFF2-40B4-BE49-F238E27FC236}">
                <a16:creationId xmlns:a16="http://schemas.microsoft.com/office/drawing/2014/main" id="{A413D747-7EEB-DE0B-C719-7BE2BDCF47C5}"/>
              </a:ext>
            </a:extLst>
          </p:cNvPr>
          <p:cNvSpPr txBox="1"/>
          <p:nvPr/>
        </p:nvSpPr>
        <p:spPr>
          <a:xfrm>
            <a:off x="1106414" y="5158008"/>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a:t>
            </a:r>
          </a:p>
        </p:txBody>
      </p:sp>
      <p:sp>
        <p:nvSpPr>
          <p:cNvPr id="25616" name="TextBox 25615">
            <a:extLst>
              <a:ext uri="{FF2B5EF4-FFF2-40B4-BE49-F238E27FC236}">
                <a16:creationId xmlns:a16="http://schemas.microsoft.com/office/drawing/2014/main" id="{E44BDAEC-6BDE-97BB-7B4F-D815AB9DD45C}"/>
              </a:ext>
            </a:extLst>
          </p:cNvPr>
          <p:cNvSpPr txBox="1"/>
          <p:nvPr/>
        </p:nvSpPr>
        <p:spPr>
          <a:xfrm>
            <a:off x="2474513" y="5260034"/>
            <a:ext cx="341440" cy="184666"/>
          </a:xfrm>
          <a:prstGeom prst="rect">
            <a:avLst/>
          </a:prstGeom>
          <a:noFill/>
        </p:spPr>
        <p:txBody>
          <a:bodyPr wrap="none" lIns="0" tIns="0" rIns="0" bIns="0" rtlCol="0">
            <a:spAutoFit/>
          </a:bodyPr>
          <a:lstStyle/>
          <a:p>
            <a:r>
              <a:rPr lang="en-GB" sz="1200" b="1" dirty="0">
                <a:solidFill>
                  <a:srgbClr val="5D8298"/>
                </a:solidFill>
                <a:latin typeface="Arial" panose="020B0604020202020204" pitchFamily="34" charset="0"/>
                <a:ea typeface="Aileron" charset="0"/>
                <a:cs typeface="Arial" panose="020B0604020202020204" pitchFamily="34" charset="0"/>
              </a:rPr>
              <a:t>5-FU</a:t>
            </a:r>
          </a:p>
        </p:txBody>
      </p:sp>
      <p:sp>
        <p:nvSpPr>
          <p:cNvPr id="25618" name="TextBox 25617">
            <a:extLst>
              <a:ext uri="{FF2B5EF4-FFF2-40B4-BE49-F238E27FC236}">
                <a16:creationId xmlns:a16="http://schemas.microsoft.com/office/drawing/2014/main" id="{7E81CBD6-4909-8D6B-3AAD-5DA27F150EE2}"/>
              </a:ext>
            </a:extLst>
          </p:cNvPr>
          <p:cNvSpPr txBox="1"/>
          <p:nvPr/>
        </p:nvSpPr>
        <p:spPr>
          <a:xfrm>
            <a:off x="1106414" y="4786634"/>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a:t>
            </a:r>
          </a:p>
        </p:txBody>
      </p:sp>
      <p:sp>
        <p:nvSpPr>
          <p:cNvPr id="25619" name="TextBox 25618">
            <a:extLst>
              <a:ext uri="{FF2B5EF4-FFF2-40B4-BE49-F238E27FC236}">
                <a16:creationId xmlns:a16="http://schemas.microsoft.com/office/drawing/2014/main" id="{E21CE369-C354-5527-FF70-CB798612231A}"/>
              </a:ext>
            </a:extLst>
          </p:cNvPr>
          <p:cNvSpPr txBox="1"/>
          <p:nvPr/>
        </p:nvSpPr>
        <p:spPr>
          <a:xfrm>
            <a:off x="1106414" y="3280830"/>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60</a:t>
            </a:r>
          </a:p>
        </p:txBody>
      </p:sp>
      <p:sp>
        <p:nvSpPr>
          <p:cNvPr id="25603" name="TextBox 25602">
            <a:extLst>
              <a:ext uri="{FF2B5EF4-FFF2-40B4-BE49-F238E27FC236}">
                <a16:creationId xmlns:a16="http://schemas.microsoft.com/office/drawing/2014/main" id="{F1812AFB-3926-E084-8FD3-9ED2BA3AD6FD}"/>
              </a:ext>
            </a:extLst>
          </p:cNvPr>
          <p:cNvSpPr txBox="1"/>
          <p:nvPr/>
        </p:nvSpPr>
        <p:spPr>
          <a:xfrm>
            <a:off x="1398261" y="571460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25606" name="TextBox 25605">
            <a:extLst>
              <a:ext uri="{FF2B5EF4-FFF2-40B4-BE49-F238E27FC236}">
                <a16:creationId xmlns:a16="http://schemas.microsoft.com/office/drawing/2014/main" id="{77FCFB1D-4842-3B8C-0993-B793DDAFA057}"/>
              </a:ext>
            </a:extLst>
          </p:cNvPr>
          <p:cNvSpPr txBox="1"/>
          <p:nvPr/>
        </p:nvSpPr>
        <p:spPr>
          <a:xfrm>
            <a:off x="3552107" y="571460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a:t>
            </a:r>
          </a:p>
        </p:txBody>
      </p:sp>
      <p:sp>
        <p:nvSpPr>
          <p:cNvPr id="25607" name="TextBox 25606">
            <a:extLst>
              <a:ext uri="{FF2B5EF4-FFF2-40B4-BE49-F238E27FC236}">
                <a16:creationId xmlns:a16="http://schemas.microsoft.com/office/drawing/2014/main" id="{AC62F5B6-1B6B-6516-3036-9916F090E92E}"/>
              </a:ext>
            </a:extLst>
          </p:cNvPr>
          <p:cNvSpPr txBox="1"/>
          <p:nvPr/>
        </p:nvSpPr>
        <p:spPr>
          <a:xfrm>
            <a:off x="3214068" y="571460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a:t>
            </a:r>
          </a:p>
        </p:txBody>
      </p:sp>
      <p:sp>
        <p:nvSpPr>
          <p:cNvPr id="25608" name="TextBox 25607">
            <a:extLst>
              <a:ext uri="{FF2B5EF4-FFF2-40B4-BE49-F238E27FC236}">
                <a16:creationId xmlns:a16="http://schemas.microsoft.com/office/drawing/2014/main" id="{3DC1FC07-33F5-874C-4017-4AA467A8FE9B}"/>
              </a:ext>
            </a:extLst>
          </p:cNvPr>
          <p:cNvSpPr txBox="1"/>
          <p:nvPr/>
        </p:nvSpPr>
        <p:spPr>
          <a:xfrm>
            <a:off x="2876231" y="5714607"/>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8</a:t>
            </a:r>
          </a:p>
        </p:txBody>
      </p:sp>
      <p:sp>
        <p:nvSpPr>
          <p:cNvPr id="25609" name="TextBox 25608">
            <a:extLst>
              <a:ext uri="{FF2B5EF4-FFF2-40B4-BE49-F238E27FC236}">
                <a16:creationId xmlns:a16="http://schemas.microsoft.com/office/drawing/2014/main" id="{7038E12B-9A2E-8AD4-D724-95CD718A81D7}"/>
              </a:ext>
            </a:extLst>
          </p:cNvPr>
          <p:cNvSpPr txBox="1"/>
          <p:nvPr/>
        </p:nvSpPr>
        <p:spPr>
          <a:xfrm>
            <a:off x="2517858" y="571460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6</a:t>
            </a:r>
          </a:p>
        </p:txBody>
      </p:sp>
      <p:sp>
        <p:nvSpPr>
          <p:cNvPr id="25610" name="TextBox 25609">
            <a:extLst>
              <a:ext uri="{FF2B5EF4-FFF2-40B4-BE49-F238E27FC236}">
                <a16:creationId xmlns:a16="http://schemas.microsoft.com/office/drawing/2014/main" id="{9539FE07-729E-76B2-F0DA-BC1AACE1AB8D}"/>
              </a:ext>
            </a:extLst>
          </p:cNvPr>
          <p:cNvSpPr txBox="1"/>
          <p:nvPr/>
        </p:nvSpPr>
        <p:spPr>
          <a:xfrm>
            <a:off x="2134411" y="571460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4</a:t>
            </a:r>
          </a:p>
        </p:txBody>
      </p:sp>
      <p:sp>
        <p:nvSpPr>
          <p:cNvPr id="25611" name="TextBox 25610">
            <a:extLst>
              <a:ext uri="{FF2B5EF4-FFF2-40B4-BE49-F238E27FC236}">
                <a16:creationId xmlns:a16="http://schemas.microsoft.com/office/drawing/2014/main" id="{5357C1A8-17AB-13F8-D1F2-F67863970203}"/>
              </a:ext>
            </a:extLst>
          </p:cNvPr>
          <p:cNvSpPr txBox="1"/>
          <p:nvPr/>
        </p:nvSpPr>
        <p:spPr>
          <a:xfrm>
            <a:off x="1777275" y="5714607"/>
            <a:ext cx="84960"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a:t>
            </a:r>
          </a:p>
        </p:txBody>
      </p:sp>
      <p:sp>
        <p:nvSpPr>
          <p:cNvPr id="25621" name="TextBox 25620">
            <a:extLst>
              <a:ext uri="{FF2B5EF4-FFF2-40B4-BE49-F238E27FC236}">
                <a16:creationId xmlns:a16="http://schemas.microsoft.com/office/drawing/2014/main" id="{3102A149-A4B3-01AE-C6A1-763226DB68E7}"/>
              </a:ext>
            </a:extLst>
          </p:cNvPr>
          <p:cNvSpPr txBox="1"/>
          <p:nvPr/>
        </p:nvSpPr>
        <p:spPr>
          <a:xfrm>
            <a:off x="1214876" y="5505288"/>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sp>
        <p:nvSpPr>
          <p:cNvPr id="25622" name="TextBox 25621">
            <a:extLst>
              <a:ext uri="{FF2B5EF4-FFF2-40B4-BE49-F238E27FC236}">
                <a16:creationId xmlns:a16="http://schemas.microsoft.com/office/drawing/2014/main" id="{7E57BF9F-95B8-013E-7BDD-68A8B4FBC075}"/>
              </a:ext>
            </a:extLst>
          </p:cNvPr>
          <p:cNvSpPr txBox="1"/>
          <p:nvPr/>
        </p:nvSpPr>
        <p:spPr>
          <a:xfrm>
            <a:off x="3192395" y="4478917"/>
            <a:ext cx="923330" cy="184666"/>
          </a:xfrm>
          <a:prstGeom prst="rect">
            <a:avLst/>
          </a:prstGeom>
          <a:noFill/>
        </p:spPr>
        <p:txBody>
          <a:bodyPr wrap="none" lIns="0" tIns="0" rIns="0" bIns="0" rtlCol="0">
            <a:spAutoFit/>
          </a:bodyPr>
          <a:lstStyle/>
          <a:p>
            <a:r>
              <a:rPr lang="en-GB" sz="1200" b="1" dirty="0">
                <a:solidFill>
                  <a:schemeClr val="accent1"/>
                </a:solidFill>
                <a:effectLst/>
                <a:latin typeface="Arial" panose="020B0604020202020204" pitchFamily="34" charset="0"/>
                <a:cs typeface="Arial" panose="020B0604020202020204" pitchFamily="34" charset="0"/>
              </a:rPr>
              <a:t>Gemcitabine</a:t>
            </a:r>
          </a:p>
        </p:txBody>
      </p:sp>
      <p:sp>
        <p:nvSpPr>
          <p:cNvPr id="25731" name="TextBox 25730">
            <a:extLst>
              <a:ext uri="{FF2B5EF4-FFF2-40B4-BE49-F238E27FC236}">
                <a16:creationId xmlns:a16="http://schemas.microsoft.com/office/drawing/2014/main" id="{0A9A6BCB-570D-8021-F0B4-A126FE863BEA}"/>
              </a:ext>
            </a:extLst>
          </p:cNvPr>
          <p:cNvSpPr txBox="1"/>
          <p:nvPr/>
        </p:nvSpPr>
        <p:spPr>
          <a:xfrm>
            <a:off x="1106414" y="4386584"/>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30</a:t>
            </a:r>
          </a:p>
        </p:txBody>
      </p:sp>
      <p:sp>
        <p:nvSpPr>
          <p:cNvPr id="25732" name="TextBox 25731">
            <a:extLst>
              <a:ext uri="{FF2B5EF4-FFF2-40B4-BE49-F238E27FC236}">
                <a16:creationId xmlns:a16="http://schemas.microsoft.com/office/drawing/2014/main" id="{628985E1-7C1C-C8AB-7105-9E1FBA791121}"/>
              </a:ext>
            </a:extLst>
          </p:cNvPr>
          <p:cNvSpPr txBox="1"/>
          <p:nvPr/>
        </p:nvSpPr>
        <p:spPr>
          <a:xfrm>
            <a:off x="1106414" y="4027809"/>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40</a:t>
            </a:r>
          </a:p>
        </p:txBody>
      </p:sp>
      <p:sp>
        <p:nvSpPr>
          <p:cNvPr id="25733" name="TextBox 25732">
            <a:extLst>
              <a:ext uri="{FF2B5EF4-FFF2-40B4-BE49-F238E27FC236}">
                <a16:creationId xmlns:a16="http://schemas.microsoft.com/office/drawing/2014/main" id="{AF0CFE17-55DF-63ED-D6E2-47B60335331C}"/>
              </a:ext>
            </a:extLst>
          </p:cNvPr>
          <p:cNvSpPr txBox="1"/>
          <p:nvPr/>
        </p:nvSpPr>
        <p:spPr>
          <a:xfrm>
            <a:off x="1106414" y="3634109"/>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25736" name="TextBox 25735">
            <a:extLst>
              <a:ext uri="{FF2B5EF4-FFF2-40B4-BE49-F238E27FC236}">
                <a16:creationId xmlns:a16="http://schemas.microsoft.com/office/drawing/2014/main" id="{98487F9D-AB9C-1F7D-B8FC-750D7E9A65BC}"/>
              </a:ext>
            </a:extLst>
          </p:cNvPr>
          <p:cNvSpPr txBox="1"/>
          <p:nvPr/>
        </p:nvSpPr>
        <p:spPr>
          <a:xfrm>
            <a:off x="1106414" y="2911809"/>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70</a:t>
            </a:r>
          </a:p>
        </p:txBody>
      </p:sp>
      <p:sp>
        <p:nvSpPr>
          <p:cNvPr id="25737" name="TextBox 25736">
            <a:extLst>
              <a:ext uri="{FF2B5EF4-FFF2-40B4-BE49-F238E27FC236}">
                <a16:creationId xmlns:a16="http://schemas.microsoft.com/office/drawing/2014/main" id="{D4F2AD6F-553D-F519-2868-D638A7794847}"/>
              </a:ext>
            </a:extLst>
          </p:cNvPr>
          <p:cNvSpPr txBox="1"/>
          <p:nvPr/>
        </p:nvSpPr>
        <p:spPr>
          <a:xfrm>
            <a:off x="3945807" y="571460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14</a:t>
            </a:r>
          </a:p>
        </p:txBody>
      </p:sp>
      <p:sp>
        <p:nvSpPr>
          <p:cNvPr id="25738" name="TextBox 25737">
            <a:extLst>
              <a:ext uri="{FF2B5EF4-FFF2-40B4-BE49-F238E27FC236}">
                <a16:creationId xmlns:a16="http://schemas.microsoft.com/office/drawing/2014/main" id="{18D95902-7BF2-0B43-9997-8208DDC7185B}"/>
              </a:ext>
            </a:extLst>
          </p:cNvPr>
          <p:cNvSpPr txBox="1"/>
          <p:nvPr/>
        </p:nvSpPr>
        <p:spPr>
          <a:xfrm>
            <a:off x="4307757" y="571460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16</a:t>
            </a:r>
          </a:p>
        </p:txBody>
      </p:sp>
      <p:sp>
        <p:nvSpPr>
          <p:cNvPr id="25739" name="TextBox 25738">
            <a:extLst>
              <a:ext uri="{FF2B5EF4-FFF2-40B4-BE49-F238E27FC236}">
                <a16:creationId xmlns:a16="http://schemas.microsoft.com/office/drawing/2014/main" id="{455F857B-5DC1-A9DB-8C2D-607BE5B87431}"/>
              </a:ext>
            </a:extLst>
          </p:cNvPr>
          <p:cNvSpPr txBox="1"/>
          <p:nvPr/>
        </p:nvSpPr>
        <p:spPr>
          <a:xfrm>
            <a:off x="4688757" y="571460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18</a:t>
            </a:r>
          </a:p>
        </p:txBody>
      </p:sp>
      <p:sp>
        <p:nvSpPr>
          <p:cNvPr id="25740" name="TextBox 25739">
            <a:extLst>
              <a:ext uri="{FF2B5EF4-FFF2-40B4-BE49-F238E27FC236}">
                <a16:creationId xmlns:a16="http://schemas.microsoft.com/office/drawing/2014/main" id="{93DB204C-CF20-1C6B-5E14-D8E1E6B04516}"/>
              </a:ext>
            </a:extLst>
          </p:cNvPr>
          <p:cNvSpPr txBox="1"/>
          <p:nvPr/>
        </p:nvSpPr>
        <p:spPr>
          <a:xfrm>
            <a:off x="5069757" y="5714607"/>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20</a:t>
            </a:r>
          </a:p>
        </p:txBody>
      </p:sp>
      <p:graphicFrame>
        <p:nvGraphicFramePr>
          <p:cNvPr id="25728" name="Table 25727">
            <a:extLst>
              <a:ext uri="{FF2B5EF4-FFF2-40B4-BE49-F238E27FC236}">
                <a16:creationId xmlns:a16="http://schemas.microsoft.com/office/drawing/2014/main" id="{EB2C85D6-EB2C-B973-511F-08C569C401BA}"/>
              </a:ext>
            </a:extLst>
          </p:cNvPr>
          <p:cNvGraphicFramePr>
            <a:graphicFrameLocks noGrp="1"/>
          </p:cNvGraphicFramePr>
          <p:nvPr>
            <p:extLst>
              <p:ext uri="{D42A27DB-BD31-4B8C-83A1-F6EECF244321}">
                <p14:modId xmlns:p14="http://schemas.microsoft.com/office/powerpoint/2010/main" val="4036383504"/>
              </p:ext>
            </p:extLst>
          </p:nvPr>
        </p:nvGraphicFramePr>
        <p:xfrm>
          <a:off x="2645233" y="1918282"/>
          <a:ext cx="3476857" cy="1292760"/>
        </p:xfrm>
        <a:graphic>
          <a:graphicData uri="http://schemas.openxmlformats.org/drawingml/2006/table">
            <a:tbl>
              <a:tblPr firstRow="1" bandRow="1">
                <a:tableStyleId>{5C22544A-7EE6-4342-B048-85BDC9FD1C3A}</a:tableStyleId>
              </a:tblPr>
              <a:tblGrid>
                <a:gridCol w="1277991">
                  <a:extLst>
                    <a:ext uri="{9D8B030D-6E8A-4147-A177-3AD203B41FA5}">
                      <a16:colId xmlns:a16="http://schemas.microsoft.com/office/drawing/2014/main" val="2870562913"/>
                    </a:ext>
                  </a:extLst>
                </a:gridCol>
                <a:gridCol w="1099433">
                  <a:extLst>
                    <a:ext uri="{9D8B030D-6E8A-4147-A177-3AD203B41FA5}">
                      <a16:colId xmlns:a16="http://schemas.microsoft.com/office/drawing/2014/main" val="3546940678"/>
                    </a:ext>
                  </a:extLst>
                </a:gridCol>
                <a:gridCol w="1099433">
                  <a:extLst>
                    <a:ext uri="{9D8B030D-6E8A-4147-A177-3AD203B41FA5}">
                      <a16:colId xmlns:a16="http://schemas.microsoft.com/office/drawing/2014/main" val="2129270681"/>
                    </a:ext>
                  </a:extLst>
                </a:gridCol>
              </a:tblGrid>
              <a:tr h="132179">
                <a:tc>
                  <a:txBody>
                    <a:bodyPr/>
                    <a:lstStyle/>
                    <a:p>
                      <a:endParaRPr lang="en-US" sz="9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Gemcitabine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n=63, 12.7%</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censored</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dirty="0">
                          <a:latin typeface="Arial" panose="020B0604020202020204" pitchFamily="34" charset="0"/>
                          <a:cs typeface="Arial" panose="020B0604020202020204" pitchFamily="34" charset="0"/>
                        </a:rPr>
                        <a:t>5-FU</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n=63, 4.8%</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censored</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900" b="1" dirty="0">
                          <a:latin typeface="Arial" panose="020B0604020202020204" pitchFamily="34" charset="0"/>
                          <a:cs typeface="Arial" panose="020B0604020202020204" pitchFamily="34" charset="0"/>
                        </a:rPr>
                        <a:t>Median survival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5.65</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dirty="0">
                          <a:latin typeface="Arial" panose="020B0604020202020204" pitchFamily="34" charset="0"/>
                          <a:cs typeface="Arial" panose="020B0604020202020204" pitchFamily="34" charset="0"/>
                        </a:rPr>
                        <a:t>4.41</a:t>
                      </a:r>
                    </a:p>
                  </a:txBody>
                  <a:tcPr marL="36000" marR="36000" marT="9720" marB="972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pPr marL="0" indent="6350">
                        <a:tabLst/>
                      </a:pPr>
                      <a:r>
                        <a:rPr lang="en-US" sz="900" b="1" dirty="0">
                          <a:latin typeface="Arial" panose="020B0604020202020204" pitchFamily="34" charset="0"/>
                          <a:cs typeface="Arial" panose="020B0604020202020204" pitchFamily="34" charset="0"/>
                        </a:rPr>
                        <a:t>Survival duration (%)</a:t>
                      </a:r>
                    </a:p>
                    <a:p>
                      <a:pPr marL="0" indent="182563">
                        <a:tabLst/>
                      </a:pPr>
                      <a:r>
                        <a:rPr lang="en-US" sz="900" b="0" dirty="0">
                          <a:latin typeface="Arial" panose="020B0604020202020204" pitchFamily="34" charset="0"/>
                          <a:cs typeface="Arial" panose="020B0604020202020204" pitchFamily="34" charset="0"/>
                        </a:rPr>
                        <a:t>6 months</a:t>
                      </a:r>
                    </a:p>
                    <a:p>
                      <a:pPr marL="0" indent="182563">
                        <a:tabLst/>
                      </a:pPr>
                      <a:r>
                        <a:rPr lang="en-US" sz="900" b="0" dirty="0">
                          <a:latin typeface="Arial" panose="020B0604020202020204" pitchFamily="34" charset="0"/>
                          <a:cs typeface="Arial" panose="020B0604020202020204" pitchFamily="34" charset="0"/>
                        </a:rPr>
                        <a:t>9 months</a:t>
                      </a:r>
                    </a:p>
                    <a:p>
                      <a:pPr marL="0" indent="182563">
                        <a:tabLst/>
                      </a:pPr>
                      <a:r>
                        <a:rPr lang="en-US" sz="900" b="0" dirty="0">
                          <a:latin typeface="Arial" panose="020B0604020202020204" pitchFamily="34" charset="0"/>
                          <a:cs typeface="Arial" panose="020B0604020202020204" pitchFamily="34" charset="0"/>
                        </a:rPr>
                        <a:t>12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46</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24</a:t>
                      </a:r>
                    </a:p>
                    <a:p>
                      <a:pPr algn="ctr"/>
                      <a:r>
                        <a:rPr lang="en-US" sz="900" dirty="0">
                          <a:latin typeface="Arial" panose="020B0604020202020204" pitchFamily="34" charset="0"/>
                          <a:cs typeface="Arial" panose="020B0604020202020204" pitchFamily="34" charset="0"/>
                        </a:rPr>
                        <a:t>18</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31</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6</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2</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c85bf61-57fb-4362-80e2-2cd2d7bef6a0}" enabled="0" method="" siteId="{6c85bf61-57fb-4362-80e2-2cd2d7bef6a0}" removed="1"/>
</clbl:labelList>
</file>

<file path=docProps/app.xml><?xml version="1.0" encoding="utf-8"?>
<Properties xmlns="http://schemas.openxmlformats.org/officeDocument/2006/extended-properties" xmlns:vt="http://schemas.openxmlformats.org/officeDocument/2006/docPropsVTypes">
  <Template>GUCONNECT_template_v2-good</Template>
  <TotalTime>29802</TotalTime>
  <Words>10657</Words>
  <Application>Microsoft Macintosh PowerPoint</Application>
  <PresentationFormat>Widescreen</PresentationFormat>
  <Paragraphs>2984</Paragraphs>
  <Slides>51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Aileron</vt:lpstr>
      <vt:lpstr>Arial</vt:lpstr>
      <vt:lpstr>Calibri</vt:lpstr>
      <vt:lpstr>Lucida Grande</vt:lpstr>
      <vt:lpstr>PT Sans Narrow</vt:lpstr>
      <vt:lpstr>Times New Roman</vt:lpstr>
      <vt:lpstr>Wingdings</vt:lpstr>
      <vt:lpstr>Thème Office</vt:lpstr>
      <vt:lpstr> metastatic pancreatic ductal adenocarcinoma  (mPDAC): from diagnosis to treatment   micro learning module two  chemotherapy strategies for mpdac   Prof. Efrat Dotan Penn Medicine, Ann B. Barshinger Cancer Institute, PA, USA  Prof. Shubham Pant MD Anderson Cancer Center, TX, USA  DECEMBER 2024</vt:lpstr>
      <vt:lpstr>Developed by GI COnnect</vt:lpstr>
      <vt:lpstr>This programme has been developed by experts</vt:lpstr>
      <vt:lpstr>Educational objectives</vt:lpstr>
      <vt:lpstr>Clinical takeaways</vt:lpstr>
      <vt:lpstr>First-line treatment options</vt:lpstr>
      <vt:lpstr>Overview of treatment for mpdac</vt:lpstr>
      <vt:lpstr>chemotherapy agents used in the treatment of mpdac</vt:lpstr>
      <vt:lpstr>1L Gemcitabine was standard of care for many years</vt:lpstr>
      <vt:lpstr>PRODIGE4/ACCORD11: STUDY DESIGN</vt:lpstr>
      <vt:lpstr>PRODIGE4/ACCORD11: FOLFIRINOX emerged  as a 1l option </vt:lpstr>
      <vt:lpstr>PRODIGE4/ACCORD11: SAFETY</vt:lpstr>
      <vt:lpstr>PRODIGE4/ACCORD11 trial: QOL prolonged with FOLFIRINOX</vt:lpstr>
      <vt:lpstr>MPACT: study design</vt:lpstr>
      <vt:lpstr>MPACT: Efficacy</vt:lpstr>
      <vt:lpstr>MPACT: the addition of Nabp to gem improves  Overall Survival</vt:lpstr>
      <vt:lpstr>MPACT: Pre-specified subgroup analysis</vt:lpstr>
      <vt:lpstr>MPACT: Safety</vt:lpstr>
      <vt:lpstr>Modified Gemcitabine plus Nab-paclitaxel</vt:lpstr>
      <vt:lpstr>two-week low dose GEM-NabP dosing manages toxicity and maintains efficacy</vt:lpstr>
      <vt:lpstr>NAPOLI-3: Study design</vt:lpstr>
      <vt:lpstr>How is Nanoliposomal irinotecan (Nal-iri) different to irinotecan?</vt:lpstr>
      <vt:lpstr>NAPOLI-3: baseline characteristics</vt:lpstr>
      <vt:lpstr>Napoli-3: nalirifox more effective than nabp/gem </vt:lpstr>
      <vt:lpstr>NAPOLI-3: OS subgroup analyses (ITT population)</vt:lpstr>
      <vt:lpstr>NAPOLI-3: RESULTS</vt:lpstr>
      <vt:lpstr>Napoli-3: overall summary of adverse events</vt:lpstr>
      <vt:lpstr>NAPOLI-3: overview of TEAEs in safety population</vt:lpstr>
      <vt:lpstr>Summary of Efficacy and safety of NALIRIFOX and FOLFIRINOX</vt:lpstr>
      <vt:lpstr>Managing vulnerable patients during first-line treatment </vt:lpstr>
      <vt:lpstr>Gem + NabP is effective for  patients with a Poor  Performance Status</vt:lpstr>
      <vt:lpstr>EA2186 (GIANT) – Study Design</vt:lpstr>
      <vt:lpstr>Elderly patients benefit from Dose reduced chemotherapy</vt:lpstr>
      <vt:lpstr>elderly patients with a poor performance status do not benefit from chemotherapy </vt:lpstr>
      <vt:lpstr>Maintenance therapy</vt:lpstr>
      <vt:lpstr>POLO: PARPi as Maintenance therapy for brcam mpdac patients post-platinum chemotherapy</vt:lpstr>
      <vt:lpstr>POLO: pfs LONGER WITH MAINTENANCE OLAPARIB THAN PLACEBO</vt:lpstr>
      <vt:lpstr>Polo: safety summary</vt:lpstr>
      <vt:lpstr>Second-line treatment options</vt:lpstr>
      <vt:lpstr>Oxaliplatin phase 3 second-line studies</vt:lpstr>
      <vt:lpstr>CONKO-003: 5FU+ Folinic Acid +/- Oxaliplatin (off) efficacy </vt:lpstr>
      <vt:lpstr>PANCREOX: addition of oxaliplatin to 5-Fu in 2L  WAS detrimental</vt:lpstr>
      <vt:lpstr>Phase 3 experience in 2L with OXALIPLATIN</vt:lpstr>
      <vt:lpstr>Napoli-1: study design</vt:lpstr>
      <vt:lpstr>Napoli-1: overall survival (ITT)</vt:lpstr>
      <vt:lpstr>Napoli-1: safety</vt:lpstr>
      <vt:lpstr>Napoli-1: Dose modifications of nal-iri + 5-fu/lv </vt:lpstr>
      <vt:lpstr>Napoli-1: Dose modifications of nal-iri + 5-fu/lv </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523</cp:revision>
  <cp:lastPrinted>2017-02-15T09:54:46Z</cp:lastPrinted>
  <dcterms:created xsi:type="dcterms:W3CDTF">2016-10-14T09:38:18Z</dcterms:created>
  <dcterms:modified xsi:type="dcterms:W3CDTF">2024-12-13T10:42:59Z</dcterms:modified>
</cp:coreProperties>
</file>