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12537" r:id="rId2"/>
    <p:sldId id="12611" r:id="rId3"/>
    <p:sldId id="12635" r:id="rId4"/>
    <p:sldId id="12587" r:id="rId5"/>
    <p:sldId id="12561" r:id="rId6"/>
    <p:sldId id="12630" r:id="rId7"/>
    <p:sldId id="12631" r:id="rId8"/>
    <p:sldId id="12632" r:id="rId9"/>
    <p:sldId id="12637" r:id="rId10"/>
    <p:sldId id="12633" r:id="rId11"/>
    <p:sldId id="12636" r:id="rId12"/>
    <p:sldId id="12621" r:id="rId13"/>
    <p:sldId id="12622" r:id="rId14"/>
    <p:sldId id="12639" r:id="rId15"/>
    <p:sldId id="12638" r:id="rId16"/>
    <p:sldId id="12623" r:id="rId17"/>
    <p:sldId id="12643" r:id="rId18"/>
    <p:sldId id="12644" r:id="rId19"/>
    <p:sldId id="12646" r:id="rId20"/>
    <p:sldId id="12645" r:id="rId21"/>
    <p:sldId id="12616" r:id="rId22"/>
    <p:sldId id="12624" r:id="rId23"/>
    <p:sldId id="12625" r:id="rId24"/>
    <p:sldId id="12640" r:id="rId25"/>
    <p:sldId id="12626" r:id="rId26"/>
    <p:sldId id="12593" r:id="rId27"/>
    <p:sldId id="12608" r:id="rId28"/>
    <p:sldId id="12539" r:id="rId2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5" userDrawn="1">
          <p15:clr>
            <a:srgbClr val="A4A3A4"/>
          </p15:clr>
        </p15:guide>
        <p15:guide id="5" orient="horz" pos="3702" userDrawn="1">
          <p15:clr>
            <a:srgbClr val="A4A3A4"/>
          </p15:clr>
        </p15:guide>
        <p15:guide id="6" orient="horz" pos="3803" userDrawn="1">
          <p15:clr>
            <a:srgbClr val="A4A3A4"/>
          </p15:clr>
        </p15:guide>
        <p15:guide id="7" orient="horz" pos="4037" userDrawn="1">
          <p15:clr>
            <a:srgbClr val="A4A3A4"/>
          </p15:clr>
        </p15:guide>
        <p15:guide id="8" pos="39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79B62A-1C92-1318-9C0A-A485E2FEF9AC}" name="Fact check" initials="HD" userId="Fact check" providerId="None"/>
  <p188:author id="{D213FE9D-EF59-FC93-CB86-33805B90D06E}" name="donohue" initials="HD" userId="donohue" providerId="None"/>
  <p188:author id="{FFD76ABB-30A8-FE08-8A54-B54208B01D95}" name="Donohue" initials="HD" userId="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DD7EE"/>
    <a:srgbClr val="374068"/>
    <a:srgbClr val="FFFFFF"/>
    <a:srgbClr val="F9F8FA"/>
    <a:srgbClr val="FCF7F6"/>
    <a:srgbClr val="FFFCF8"/>
    <a:srgbClr val="F6FAF9"/>
    <a:srgbClr val="FDF8F7"/>
    <a:srgbClr val="F7F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360" autoAdjust="0"/>
    <p:restoredTop sz="95585"/>
  </p:normalViewPr>
  <p:slideViewPr>
    <p:cSldViewPr snapToObjects="1">
      <p:cViewPr varScale="1">
        <p:scale>
          <a:sx n="114" d="100"/>
          <a:sy n="114" d="100"/>
        </p:scale>
        <p:origin x="110" y="82"/>
      </p:cViewPr>
      <p:guideLst>
        <p:guide orient="horz" pos="2160"/>
        <p:guide pos="3840"/>
        <p:guide pos="1906"/>
        <p:guide orient="horz" pos="3475"/>
        <p:guide orient="horz" pos="3702"/>
        <p:guide orient="horz" pos="3803"/>
        <p:guide orient="horz" pos="4037"/>
        <p:guide pos="39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1549-3C4A-8989-4D7778CB7AF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1549-3C4A-8989-4D7778CB7AFD}"/>
              </c:ext>
            </c:extLst>
          </c:dPt>
          <c:dPt>
            <c:idx val="2"/>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1549-3C4A-8989-4D7778CB7AFD}"/>
              </c:ext>
            </c:extLst>
          </c:dPt>
          <c:cat>
            <c:strRef>
              <c:f>Sheet1!$A$2:$A$4</c:f>
              <c:strCache>
                <c:ptCount val="3"/>
                <c:pt idx="0">
                  <c:v>1st Qtr</c:v>
                </c:pt>
                <c:pt idx="1">
                  <c:v>2nd Qtr</c:v>
                </c:pt>
                <c:pt idx="2">
                  <c:v>3rd Qtr</c:v>
                </c:pt>
              </c:strCache>
            </c:strRef>
          </c:cat>
          <c:val>
            <c:numRef>
              <c:f>Sheet1!$B$2:$B$4</c:f>
              <c:numCache>
                <c:formatCode>General</c:formatCode>
                <c:ptCount val="3"/>
                <c:pt idx="0">
                  <c:v>13</c:v>
                </c:pt>
                <c:pt idx="1">
                  <c:v>2</c:v>
                </c:pt>
                <c:pt idx="2">
                  <c:v>3.5</c:v>
                </c:pt>
              </c:numCache>
            </c:numRef>
          </c:val>
          <c:extLst>
            <c:ext xmlns:c16="http://schemas.microsoft.com/office/drawing/2014/chart" uri="{C3380CC4-5D6E-409C-BE32-E72D297353CC}">
              <c16:uniqueId val="{00000000-1549-3C4A-8989-4D7778CB7AFD}"/>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1549-3C4A-8989-4D7778CB7AFD}"/>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2-1549-3C4A-8989-4D7778CB7AFD}"/>
              </c:ext>
            </c:extLst>
          </c:dPt>
          <c:dPt>
            <c:idx val="2"/>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1549-3C4A-8989-4D7778CB7AFD}"/>
              </c:ext>
            </c:extLst>
          </c:dPt>
          <c:cat>
            <c:strRef>
              <c:f>Sheet1!$A$2:$A$4</c:f>
              <c:strCache>
                <c:ptCount val="3"/>
                <c:pt idx="0">
                  <c:v>1st Qtr</c:v>
                </c:pt>
                <c:pt idx="1">
                  <c:v>2nd Qtr</c:v>
                </c:pt>
                <c:pt idx="2">
                  <c:v>3rd Qtr</c:v>
                </c:pt>
              </c:strCache>
            </c:strRef>
          </c:cat>
          <c:val>
            <c:numRef>
              <c:f>Sheet1!$B$2:$B$4</c:f>
              <c:numCache>
                <c:formatCode>General</c:formatCode>
                <c:ptCount val="3"/>
                <c:pt idx="0">
                  <c:v>7</c:v>
                </c:pt>
                <c:pt idx="1">
                  <c:v>3</c:v>
                </c:pt>
                <c:pt idx="2">
                  <c:v>9</c:v>
                </c:pt>
              </c:numCache>
            </c:numRef>
          </c:val>
          <c:extLst>
            <c:ext xmlns:c16="http://schemas.microsoft.com/office/drawing/2014/chart" uri="{C3380CC4-5D6E-409C-BE32-E72D297353CC}">
              <c16:uniqueId val="{00000000-1549-3C4A-8989-4D7778CB7AFD}"/>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numCache>
            </c:numRef>
          </c:cat>
          <c:val>
            <c:numRef>
              <c:f>Sheet1!$B$2:$B$15</c:f>
              <c:numCache>
                <c:formatCode>General</c:formatCode>
                <c:ptCount val="14"/>
                <c:pt idx="0">
                  <c:v>6</c:v>
                </c:pt>
                <c:pt idx="1">
                  <c:v>3</c:v>
                </c:pt>
                <c:pt idx="2">
                  <c:v>6</c:v>
                </c:pt>
                <c:pt idx="3">
                  <c:v>3</c:v>
                </c:pt>
                <c:pt idx="4">
                  <c:v>3</c:v>
                </c:pt>
                <c:pt idx="5">
                  <c:v>6</c:v>
                </c:pt>
                <c:pt idx="6">
                  <c:v>12</c:v>
                </c:pt>
                <c:pt idx="7">
                  <c:v>9</c:v>
                </c:pt>
                <c:pt idx="8">
                  <c:v>9</c:v>
                </c:pt>
                <c:pt idx="9">
                  <c:v>18</c:v>
                </c:pt>
                <c:pt idx="10">
                  <c:v>15</c:v>
                </c:pt>
                <c:pt idx="11">
                  <c:v>18</c:v>
                </c:pt>
                <c:pt idx="12">
                  <c:v>21</c:v>
                </c:pt>
                <c:pt idx="13">
                  <c:v>44</c:v>
                </c:pt>
              </c:numCache>
            </c:numRef>
          </c:val>
          <c:extLst>
            <c:ext xmlns:c16="http://schemas.microsoft.com/office/drawing/2014/chart" uri="{C3380CC4-5D6E-409C-BE32-E72D297353CC}">
              <c16:uniqueId val="{0000000F-3FD1-7F44-B593-F6987836C8C2}"/>
            </c:ext>
          </c:extLst>
        </c:ser>
        <c:ser>
          <c:idx val="1"/>
          <c:order val="1"/>
          <c:tx>
            <c:strRef>
              <c:f>Sheet1!$C$1</c:f>
              <c:strCache>
                <c:ptCount val="1"/>
                <c:pt idx="0">
                  <c:v>Series 2</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numCache>
            </c:numRef>
          </c:cat>
          <c:val>
            <c:numRef>
              <c:f>Sheet1!$C$2:$C$15</c:f>
              <c:numCache>
                <c:formatCode>General</c:formatCode>
                <c:ptCount val="14"/>
                <c:pt idx="0">
                  <c:v>3</c:v>
                </c:pt>
                <c:pt idx="1">
                  <c:v>6</c:v>
                </c:pt>
                <c:pt idx="3">
                  <c:v>3</c:v>
                </c:pt>
                <c:pt idx="6">
                  <c:v>6</c:v>
                </c:pt>
                <c:pt idx="7">
                  <c:v>9</c:v>
                </c:pt>
                <c:pt idx="8">
                  <c:v>6</c:v>
                </c:pt>
                <c:pt idx="9">
                  <c:v>6</c:v>
                </c:pt>
                <c:pt idx="10">
                  <c:v>9</c:v>
                </c:pt>
                <c:pt idx="11">
                  <c:v>9</c:v>
                </c:pt>
                <c:pt idx="12">
                  <c:v>12</c:v>
                </c:pt>
                <c:pt idx="13">
                  <c:v>44</c:v>
                </c:pt>
              </c:numCache>
            </c:numRef>
          </c:val>
          <c:extLst>
            <c:ext xmlns:c16="http://schemas.microsoft.com/office/drawing/2014/chart" uri="{C3380CC4-5D6E-409C-BE32-E72D297353CC}">
              <c16:uniqueId val="{00000013-3FD1-7F44-B593-F6987836C8C2}"/>
            </c:ext>
          </c:extLst>
        </c:ser>
        <c:ser>
          <c:idx val="2"/>
          <c:order val="2"/>
          <c:tx>
            <c:strRef>
              <c:f>Sheet1!$D$1</c:f>
              <c:strCache>
                <c:ptCount val="1"/>
                <c:pt idx="0">
                  <c:v>Series 3</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numCache>
            </c:numRef>
          </c:cat>
          <c:val>
            <c:numRef>
              <c:f>Sheet1!$D$2:$D$15</c:f>
              <c:numCache>
                <c:formatCode>General</c:formatCode>
                <c:ptCount val="14"/>
                <c:pt idx="3">
                  <c:v>6</c:v>
                </c:pt>
                <c:pt idx="5">
                  <c:v>3</c:v>
                </c:pt>
                <c:pt idx="6">
                  <c:v>6</c:v>
                </c:pt>
                <c:pt idx="12">
                  <c:v>3</c:v>
                </c:pt>
                <c:pt idx="13">
                  <c:v>6</c:v>
                </c:pt>
              </c:numCache>
            </c:numRef>
          </c:val>
          <c:extLst>
            <c:ext xmlns:c16="http://schemas.microsoft.com/office/drawing/2014/chart" uri="{C3380CC4-5D6E-409C-BE32-E72D297353CC}">
              <c16:uniqueId val="{00000014-3FD1-7F44-B593-F6987836C8C2}"/>
            </c:ext>
          </c:extLst>
        </c:ser>
        <c:dLbls>
          <c:dLblPos val="ctr"/>
          <c:showLegendKey val="0"/>
          <c:showVal val="1"/>
          <c:showCatName val="0"/>
          <c:showSerName val="0"/>
          <c:showPercent val="0"/>
          <c:showBubbleSize val="0"/>
        </c:dLbls>
        <c:gapWidth val="41"/>
        <c:overlap val="100"/>
        <c:axId val="633030271"/>
        <c:axId val="1053798687"/>
      </c:barChart>
      <c:catAx>
        <c:axId val="63303027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8687"/>
        <c:crosses val="autoZero"/>
        <c:auto val="1"/>
        <c:lblAlgn val="ctr"/>
        <c:lblOffset val="100"/>
        <c:noMultiLvlLbl val="0"/>
      </c:catAx>
      <c:valAx>
        <c:axId val="1053798687"/>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027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879C-6648-A23A-A4D9EE908C79}"/>
              </c:ext>
            </c:extLst>
          </c:dPt>
          <c:dLbls>
            <c:dLbl>
              <c:idx val="0"/>
              <c:tx>
                <c:rich>
                  <a:bodyPr/>
                  <a:lstStyle/>
                  <a:p>
                    <a:r>
                      <a:rPr lang="en-US" dirty="0"/>
                      <a:t>34.3%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79C-6648-A23A-A4D9EE908C79}"/>
                </c:ext>
              </c:extLst>
            </c:dLbl>
            <c:dLbl>
              <c:idx val="1"/>
              <c:tx>
                <c:rich>
                  <a:bodyPr/>
                  <a:lstStyle/>
                  <a:p>
                    <a:fld id="{7571E6EB-F4B8-0847-8C85-CD7918735567}"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9C-6648-A23A-A4D9EE908C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34.299999999999997</c:v>
                </c:pt>
                <c:pt idx="1">
                  <c:v>67.599999999999994</c:v>
                </c:pt>
              </c:numCache>
            </c:numRef>
          </c:val>
          <c:extLst>
            <c:ext xmlns:c16="http://schemas.microsoft.com/office/drawing/2014/chart" uri="{C3380CC4-5D6E-409C-BE32-E72D297353CC}">
              <c16:uniqueId val="{00000002-879C-6648-A23A-A4D9EE908C79}"/>
            </c:ext>
          </c:extLst>
        </c:ser>
        <c:ser>
          <c:idx val="1"/>
          <c:order val="1"/>
          <c:tx>
            <c:strRef>
              <c:f>Sheet1!$C$1</c:f>
              <c:strCache>
                <c:ptCount val="1"/>
                <c:pt idx="0">
                  <c:v>Column3</c:v>
                </c:pt>
              </c:strCache>
            </c:strRef>
          </c:tx>
          <c:spPr>
            <a:solidFill>
              <a:schemeClr val="tx2"/>
            </a:solidFill>
            <a:ln>
              <a:noFill/>
            </a:ln>
            <a:effectLst/>
          </c:spPr>
          <c:invertIfNegative val="0"/>
          <c:dPt>
            <c:idx val="0"/>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3-879C-6648-A23A-A4D9EE908C79}"/>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4-879C-6648-A23A-A4D9EE908C79}"/>
              </c:ext>
            </c:extLst>
          </c:dPt>
          <c:dLbls>
            <c:dLbl>
              <c:idx val="0"/>
              <c:tx>
                <c:rich>
                  <a:bodyPr/>
                  <a:lstStyle/>
                  <a:p>
                    <a:r>
                      <a:rPr lang="en-US" dirty="0"/>
                      <a:t>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79C-6648-A23A-A4D9EE908C79}"/>
                </c:ext>
              </c:extLst>
            </c:dLbl>
            <c:dLbl>
              <c:idx val="1"/>
              <c:tx>
                <c:rich>
                  <a:bodyPr/>
                  <a:lstStyle/>
                  <a:p>
                    <a:fld id="{0835D6D2-4EB7-174E-B17B-0B053DF30C30}"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79C-6648-A23A-A4D9EE908C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4.3</c:v>
                </c:pt>
                <c:pt idx="1">
                  <c:v>8.8000000000000007</c:v>
                </c:pt>
              </c:numCache>
            </c:numRef>
          </c:val>
          <c:extLst>
            <c:ext xmlns:c16="http://schemas.microsoft.com/office/drawing/2014/chart" uri="{C3380CC4-5D6E-409C-BE32-E72D297353CC}">
              <c16:uniqueId val="{00000005-879C-6648-A23A-A4D9EE908C79}"/>
            </c:ext>
          </c:extLst>
        </c:ser>
        <c:dLbls>
          <c:showLegendKey val="0"/>
          <c:showVal val="1"/>
          <c:showCatName val="0"/>
          <c:showSerName val="0"/>
          <c:showPercent val="0"/>
          <c:showBubbleSize val="0"/>
        </c:dLbls>
        <c:gapWidth val="108"/>
        <c:overlap val="100"/>
        <c:axId val="1303086480"/>
        <c:axId val="792401552"/>
      </c:barChart>
      <c:catAx>
        <c:axId val="13030864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2401552"/>
        <c:crosses val="autoZero"/>
        <c:auto val="1"/>
        <c:lblAlgn val="ctr"/>
        <c:lblOffset val="100"/>
        <c:noMultiLvlLbl val="0"/>
      </c:catAx>
      <c:valAx>
        <c:axId val="792401552"/>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0308648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4/4/2025</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4/4/2025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342120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28</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4.png"/><Relationship Id="rId26" Type="http://schemas.openxmlformats.org/officeDocument/2006/relationships/hyperlink" Target="https://twitter.com/BreastCaConnect" TargetMode="External"/><Relationship Id="rId3" Type="http://schemas.openxmlformats.org/officeDocument/2006/relationships/image" Target="../media/image4.svg"/><Relationship Id="rId21" Type="http://schemas.openxmlformats.org/officeDocument/2006/relationships/image" Target="../media/image17.sv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hyperlink" Target="mailto:info@cor2ed.com" TargetMode="External"/><Relationship Id="rId25" Type="http://schemas.openxmlformats.org/officeDocument/2006/relationships/image" Target="../media/image21.svg"/><Relationship Id="rId2" Type="http://schemas.openxmlformats.org/officeDocument/2006/relationships/image" Target="../media/image3.png"/><Relationship Id="rId16" Type="http://schemas.openxmlformats.org/officeDocument/2006/relationships/image" Target="../media/image13.svg"/><Relationship Id="rId20" Type="http://schemas.openxmlformats.org/officeDocument/2006/relationships/image" Target="../media/image16.png"/><Relationship Id="rId29"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20.png"/><Relationship Id="rId5" Type="http://schemas.openxmlformats.org/officeDocument/2006/relationships/image" Target="../media/image6.svg"/><Relationship Id="rId15" Type="http://schemas.openxmlformats.org/officeDocument/2006/relationships/image" Target="../media/image12.png"/><Relationship Id="rId23" Type="http://schemas.openxmlformats.org/officeDocument/2006/relationships/image" Target="../media/image19.svg"/><Relationship Id="rId28" Type="http://schemas.openxmlformats.org/officeDocument/2006/relationships/image" Target="../media/image22.png"/><Relationship Id="rId10" Type="http://schemas.openxmlformats.org/officeDocument/2006/relationships/hyperlink" Target="https://www.linkedin.com/company/99553499/admin/feed/posts/" TargetMode="External"/><Relationship Id="rId19"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8.png"/><Relationship Id="rId27" Type="http://schemas.openxmlformats.org/officeDocument/2006/relationships/hyperlink" Target="https://twitter.com/lung_connect" TargetMode="External"/><Relationship Id="rId30"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EB658552-F393-1051-B182-BC305D308907}"/>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1EFF97D-6CA9-59BF-280D-993F50E7E46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CBE8A8C8-C57B-49DB-6F19-F92855E5A2D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B18C4D-E95B-A620-569A-5FB59632D6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ECD59197-D736-926D-E108-C110268367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hlinkClick r:id="rId10"/>
            <a:extLst>
              <a:ext uri="{FF2B5EF4-FFF2-40B4-BE49-F238E27FC236}">
                <a16:creationId xmlns:a16="http://schemas.microsoft.com/office/drawing/2014/main" id="{427872BE-4EBB-BA49-A46A-FC3A5E900913}"/>
              </a:ext>
            </a:extLst>
          </p:cNvPr>
          <p:cNvSpPr txBox="1"/>
          <p:nvPr userDrawn="1"/>
        </p:nvSpPr>
        <p:spPr>
          <a:xfrm>
            <a:off x="787050" y="5497848"/>
            <a:ext cx="358931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@LUNG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91213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37369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7"/>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7"/>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6004142"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56397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324401" y="1987144"/>
            <a:ext cx="313184" cy="313184"/>
          </a:xfrm>
          <a:prstGeom prst="rect">
            <a:avLst/>
          </a:prstGeom>
        </p:spPr>
      </p:pic>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503712"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F9C2E3B-7222-6BD2-E6E7-A68ADEA61192}"/>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63352" y="4533391"/>
            <a:ext cx="2080353" cy="983841"/>
          </a:xfrm>
          <a:prstGeom prst="rect">
            <a:avLst/>
          </a:prstGeom>
        </p:spPr>
      </p:pic>
      <p:sp>
        <p:nvSpPr>
          <p:cNvPr id="5" name="TextBox 4">
            <a:extLst>
              <a:ext uri="{FF2B5EF4-FFF2-40B4-BE49-F238E27FC236}">
                <a16:creationId xmlns:a16="http://schemas.microsoft.com/office/drawing/2014/main" id="{D2FB7ECA-3BDF-01A1-0E34-DD3CA569A695}"/>
              </a:ext>
            </a:extLst>
          </p:cNvPr>
          <p:cNvSpPr txBox="1"/>
          <p:nvPr userDrawn="1"/>
        </p:nvSpPr>
        <p:spPr>
          <a:xfrm>
            <a:off x="312097"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2" name="TextBox 1">
            <a:extLst>
              <a:ext uri="{FF2B5EF4-FFF2-40B4-BE49-F238E27FC236}">
                <a16:creationId xmlns:a16="http://schemas.microsoft.com/office/drawing/2014/main" id="{DD823B25-0725-D7B5-40A2-A6C6C2366BA1}"/>
              </a:ext>
            </a:extLst>
          </p:cNvPr>
          <p:cNvSpPr txBox="1"/>
          <p:nvPr userDrawn="1"/>
        </p:nvSpPr>
        <p:spPr>
          <a:xfrm>
            <a:off x="3080281" y="6033094"/>
            <a:ext cx="2540998"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26"/>
              </a:rPr>
              <a:t>@LungConnect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4" name="Rectangle 3">
            <a:hlinkClick r:id="rId27"/>
            <a:extLst>
              <a:ext uri="{FF2B5EF4-FFF2-40B4-BE49-F238E27FC236}">
                <a16:creationId xmlns:a16="http://schemas.microsoft.com/office/drawing/2014/main" id="{2DBBAE75-8671-C9A9-E579-BBFF792C93E2}"/>
              </a:ext>
            </a:extLst>
          </p:cNvPr>
          <p:cNvSpPr/>
          <p:nvPr userDrawn="1"/>
        </p:nvSpPr>
        <p:spPr>
          <a:xfrm>
            <a:off x="2661899" y="6013518"/>
            <a:ext cx="277313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869C2298-A984-0273-0E84-B7391E8ABA8F}"/>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2722162" y="6035310"/>
            <a:ext cx="373380" cy="373380"/>
          </a:xfrm>
          <a:prstGeom prst="rect">
            <a:avLst/>
          </a:prstGeom>
        </p:spPr>
      </p:pic>
      <p:pic>
        <p:nvPicPr>
          <p:cNvPr id="8" name="Picture 7">
            <a:extLst>
              <a:ext uri="{FF2B5EF4-FFF2-40B4-BE49-F238E27FC236}">
                <a16:creationId xmlns:a16="http://schemas.microsoft.com/office/drawing/2014/main" id="{22488C44-666E-A82B-C0A2-8A70F47FB969}"/>
              </a:ext>
            </a:extLst>
          </p:cNvPr>
          <p:cNvPicPr>
            <a:picLocks noChangeAspect="1"/>
          </p:cNvPicPr>
          <p:nvPr userDrawn="1"/>
        </p:nvPicPr>
        <p:blipFill>
          <a:blip r:embed="rId30"/>
          <a:srcRect/>
          <a:stretch/>
        </p:blipFill>
        <p:spPr>
          <a:xfrm>
            <a:off x="2780877" y="6091252"/>
            <a:ext cx="255950" cy="261496"/>
          </a:xfrm>
          <a:prstGeom prst="rect">
            <a:avLst/>
          </a:prstGeom>
          <a:noFill/>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A2118EB-86F9-A779-8DB8-0BAF925EB60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879278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8B580B0D-7826-AE6B-F9C8-AF1F152DCCA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1232B30-5216-4407-551C-D594ECF2A48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BED7CCCA-813F-FA65-D2E5-EC4B2D724A1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45B90D-FDAB-D31A-C1BD-601F38431920}"/>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F9EEA5E-31CC-762A-1C01-FB6893317A5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A84577D5-D4BE-A7CF-F48E-E05019D4048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a:extLst>
              <a:ext uri="{FF2B5EF4-FFF2-40B4-BE49-F238E27FC236}">
                <a16:creationId xmlns:a16="http://schemas.microsoft.com/office/drawing/2014/main" id="{70E8BE87-1725-F546-34C3-10AAFEAE50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9311920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73FE26C-BE1B-E46B-C4F9-40A97FE8844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E7F9D50C-DEBF-80BB-D1FB-76D628920997}"/>
              </a:ext>
            </a:extLst>
          </p:cNvPr>
          <p:cNvPicPr>
            <a:picLocks noChangeAspect="1" noChangeArrowheads="1"/>
          </p:cNvPicPr>
          <p:nvPr userDrawn="1"/>
        </p:nvPicPr>
        <p:blipFill>
          <a:blip r:embed="rId17">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AB007972-AA7D-E25E-CCAA-A6ABE5AB38F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clinicaltrials.gov/study/NCT04686305"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bayer.com/media/en-us/bayer-receives-us-fda-breakthrough-therapy-designation-for-bay-2927088-for-non-small-cell-lung-cancer-harboring-her2-activating-mutations/"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980728"/>
            <a:ext cx="10963275" cy="4525963"/>
          </a:xfrm>
        </p:spPr>
        <p:txBody>
          <a:bodyPr>
            <a:normAutofit/>
          </a:bodyPr>
          <a:lstStyle/>
          <a:p>
            <a:r>
              <a:rPr lang="en-GB" noProof="0" dirty="0"/>
              <a:t>Treatment with BAY 2927088 led to durable responses in </a:t>
            </a:r>
            <a:r>
              <a:rPr lang="en-GB" noProof="0" dirty="0">
                <a:solidFill>
                  <a:schemeClr val="tx2"/>
                </a:solidFill>
              </a:rPr>
              <a:t>patients naïve to HER2-targeted therapy and in those who had received a HER2-targeted ADC</a:t>
            </a:r>
          </a:p>
          <a:p>
            <a:r>
              <a:rPr lang="en-GB" noProof="0" dirty="0">
                <a:solidFill>
                  <a:schemeClr val="tx2"/>
                </a:solidFill>
              </a:rPr>
              <a:t>The safety profile of BAY 2927088 was manageable across cohorts and consistent with previous reports</a:t>
            </a:r>
          </a:p>
          <a:p>
            <a:r>
              <a:rPr lang="en-GB" noProof="0" dirty="0"/>
              <a:t>The safety and efficacy of BAY 2927088 as first-line therapy for locally or mNSCLC with HER2 mutations are being investigated in the ongoing phase 3 SOHO-02 trial</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Soho-01: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444369" cy="365125"/>
          </a:xfrm>
        </p:spPr>
        <p:txBody>
          <a:bodyPr anchor="b" anchorCtr="0"/>
          <a:lstStyle/>
          <a:p>
            <a:r>
              <a:rPr lang="en-GB" noProof="0" dirty="0">
                <a:solidFill>
                  <a:schemeClr val="tx2"/>
                </a:solidFill>
              </a:rPr>
              <a:t>ADC, antibody-drug conjugate; HER2m, HER2 mutated; mNSCLC, metastatic non-small cell lung cancer; T-DXd, trastuzumab deruxtecan</a:t>
            </a:r>
          </a:p>
          <a:p>
            <a:r>
              <a:rPr lang="en-GB" sz="1200" noProof="0" dirty="0">
                <a:solidFill>
                  <a:schemeClr val="tx2"/>
                </a:solidFill>
              </a:rPr>
              <a:t>Girard N, et al. J Thorac Oncol. 2025;20 (3):S1-S9. ELCC 2025 (oral presentation, Abstract 3O)</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10</a:t>
            </a:fld>
            <a:endParaRPr lang="en-GB" noProof="0" dirty="0"/>
          </a:p>
        </p:txBody>
      </p:sp>
      <p:sp>
        <p:nvSpPr>
          <p:cNvPr id="4" name="TextBox 3">
            <a:extLst>
              <a:ext uri="{FF2B5EF4-FFF2-40B4-BE49-F238E27FC236}">
                <a16:creationId xmlns:a16="http://schemas.microsoft.com/office/drawing/2014/main" id="{0F39BA13-32DD-1195-CA90-83F1937B0DA0}"/>
              </a:ext>
            </a:extLst>
          </p:cNvPr>
          <p:cNvSpPr txBox="1"/>
          <p:nvPr/>
        </p:nvSpPr>
        <p:spPr>
          <a:xfrm>
            <a:off x="945868" y="3348472"/>
            <a:ext cx="10636532" cy="2234046"/>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1600" noProof="0" dirty="0">
                <a:solidFill>
                  <a:srgbClr val="212121"/>
                </a:solidFill>
                <a:latin typeface="Arial" panose="020B0604020202020204" pitchFamily="34" charset="0"/>
                <a:cs typeface="Arial" panose="020B0604020202020204" pitchFamily="34" charset="0"/>
              </a:rPr>
              <a:t>The durable responses in heavily pre-treated patients with </a:t>
            </a:r>
            <a:r>
              <a:rPr lang="en-GB" sz="1600" i="1" noProof="0" dirty="0">
                <a:solidFill>
                  <a:srgbClr val="212121"/>
                </a:solidFill>
                <a:latin typeface="Arial" panose="020B0604020202020204" pitchFamily="34" charset="0"/>
                <a:cs typeface="Arial" panose="020B0604020202020204" pitchFamily="34" charset="0"/>
              </a:rPr>
              <a:t>HER2</a:t>
            </a:r>
            <a:r>
              <a:rPr lang="en-GB" sz="1600" noProof="0" dirty="0">
                <a:solidFill>
                  <a:srgbClr val="212121"/>
                </a:solidFill>
                <a:latin typeface="Arial" panose="020B0604020202020204" pitchFamily="34" charset="0"/>
                <a:cs typeface="Arial" panose="020B0604020202020204" pitchFamily="34" charset="0"/>
              </a:rPr>
              <a:t>m NSCLC are clinically meaningful</a:t>
            </a:r>
          </a:p>
          <a:p>
            <a:pPr marL="342900" indent="-342900">
              <a:spcBef>
                <a:spcPts val="600"/>
              </a:spcBef>
              <a:buClr>
                <a:schemeClr val="accent1"/>
              </a:buClr>
              <a:buFont typeface="Arial" panose="020B0604020202020204" pitchFamily="34" charset="0"/>
              <a:buChar char="•"/>
            </a:pPr>
            <a:r>
              <a:rPr lang="en-GB" sz="1600" noProof="0" dirty="0">
                <a:solidFill>
                  <a:srgbClr val="212121"/>
                </a:solidFill>
                <a:latin typeface="Arial" panose="020B0604020202020204" pitchFamily="34" charset="0"/>
                <a:cs typeface="Arial" panose="020B0604020202020204" pitchFamily="34" charset="0"/>
              </a:rPr>
              <a:t>SOHO-01 provides insight into potential future treatment sequences for these patients. T-</a:t>
            </a:r>
            <a:r>
              <a:rPr lang="en-GB" sz="1600" noProof="0" dirty="0" err="1">
                <a:solidFill>
                  <a:srgbClr val="212121"/>
                </a:solidFill>
                <a:latin typeface="Arial" panose="020B0604020202020204" pitchFamily="34" charset="0"/>
                <a:cs typeface="Arial" panose="020B0604020202020204" pitchFamily="34" charset="0"/>
              </a:rPr>
              <a:t>DXd</a:t>
            </a:r>
            <a:r>
              <a:rPr lang="en-GB" sz="1600" noProof="0" dirty="0">
                <a:solidFill>
                  <a:srgbClr val="212121"/>
                </a:solidFill>
                <a:latin typeface="Arial" panose="020B0604020202020204" pitchFamily="34" charset="0"/>
                <a:cs typeface="Arial" panose="020B0604020202020204" pitchFamily="34" charset="0"/>
              </a:rPr>
              <a:t> is expected to become a potential 1</a:t>
            </a:r>
            <a:r>
              <a:rPr lang="en-GB" sz="1600" baseline="30000" noProof="0" dirty="0">
                <a:solidFill>
                  <a:srgbClr val="212121"/>
                </a:solidFill>
                <a:latin typeface="Arial" panose="020B0604020202020204" pitchFamily="34" charset="0"/>
                <a:cs typeface="Arial" panose="020B0604020202020204" pitchFamily="34" charset="0"/>
              </a:rPr>
              <a:t>st</a:t>
            </a:r>
            <a:r>
              <a:rPr lang="en-GB" sz="1600" noProof="0" dirty="0">
                <a:solidFill>
                  <a:srgbClr val="212121"/>
                </a:solidFill>
                <a:latin typeface="Arial" panose="020B0604020202020204" pitchFamily="34" charset="0"/>
                <a:cs typeface="Arial" panose="020B0604020202020204" pitchFamily="34" charset="0"/>
              </a:rPr>
              <a:t> line option for those patients based on DESTINY-Lung04. SOHO-01 suggests that BAY 2927088 could be a potential 2</a:t>
            </a:r>
            <a:r>
              <a:rPr lang="en-GB" sz="1600" baseline="30000" noProof="0" dirty="0">
                <a:solidFill>
                  <a:srgbClr val="212121"/>
                </a:solidFill>
                <a:latin typeface="Arial" panose="020B0604020202020204" pitchFamily="34" charset="0"/>
                <a:cs typeface="Arial" panose="020B0604020202020204" pitchFamily="34" charset="0"/>
              </a:rPr>
              <a:t>nd</a:t>
            </a:r>
            <a:r>
              <a:rPr lang="en-GB" sz="1600" noProof="0" dirty="0">
                <a:solidFill>
                  <a:srgbClr val="212121"/>
                </a:solidFill>
                <a:latin typeface="Arial" panose="020B0604020202020204" pitchFamily="34" charset="0"/>
                <a:cs typeface="Arial" panose="020B0604020202020204" pitchFamily="34" charset="0"/>
              </a:rPr>
              <a:t> line option irrespective of prior therapy (including ADC)</a:t>
            </a:r>
          </a:p>
          <a:p>
            <a:pPr marL="342900" indent="-342900">
              <a:spcBef>
                <a:spcPts val="600"/>
              </a:spcBef>
              <a:buClr>
                <a:schemeClr val="accent1"/>
              </a:buClr>
              <a:buFont typeface="Arial" panose="020B0604020202020204" pitchFamily="34" charset="0"/>
              <a:buChar char="•"/>
            </a:pPr>
            <a:r>
              <a:rPr lang="en-GB" sz="1600" noProof="0" dirty="0">
                <a:solidFill>
                  <a:srgbClr val="212121"/>
                </a:solidFill>
                <a:latin typeface="Arial" panose="020B0604020202020204" pitchFamily="34" charset="0"/>
                <a:cs typeface="Arial" panose="020B0604020202020204" pitchFamily="34" charset="0"/>
              </a:rPr>
              <a:t>SOHO-02 trial will provide more information on the efficacy of BAY </a:t>
            </a:r>
            <a:r>
              <a:rPr lang="en-GB" sz="1600" dirty="0">
                <a:solidFill>
                  <a:srgbClr val="212121"/>
                </a:solidFill>
                <a:latin typeface="Arial" panose="020B0604020202020204" pitchFamily="34" charset="0"/>
                <a:cs typeface="Arial" panose="020B0604020202020204" pitchFamily="34" charset="0"/>
              </a:rPr>
              <a:t>2927088 </a:t>
            </a:r>
            <a:r>
              <a:rPr lang="en-GB" sz="1600" noProof="0" dirty="0">
                <a:solidFill>
                  <a:srgbClr val="212121"/>
                </a:solidFill>
                <a:latin typeface="Arial" panose="020B0604020202020204" pitchFamily="34" charset="0"/>
                <a:cs typeface="Arial" panose="020B0604020202020204" pitchFamily="34" charset="0"/>
              </a:rPr>
              <a:t>in the 1</a:t>
            </a:r>
            <a:r>
              <a:rPr lang="en-GB" sz="1600" baseline="30000" noProof="0" dirty="0">
                <a:solidFill>
                  <a:srgbClr val="212121"/>
                </a:solidFill>
                <a:latin typeface="Arial" panose="020B0604020202020204" pitchFamily="34" charset="0"/>
                <a:cs typeface="Arial" panose="020B0604020202020204" pitchFamily="34" charset="0"/>
              </a:rPr>
              <a:t>st</a:t>
            </a:r>
            <a:r>
              <a:rPr lang="en-GB" sz="1600" noProof="0" dirty="0">
                <a:solidFill>
                  <a:srgbClr val="212121"/>
                </a:solidFill>
                <a:latin typeface="Arial" panose="020B0604020202020204" pitchFamily="34" charset="0"/>
                <a:cs typeface="Arial" panose="020B0604020202020204" pitchFamily="34" charset="0"/>
              </a:rPr>
              <a:t> line setting versus chemotherapy + immune checkpoint inhibitor</a:t>
            </a:r>
            <a:endParaRPr lang="en-GB" sz="16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4242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AE336-E780-4398-5C4C-07B10A65DA4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AD5E7E-831C-C828-EA3E-A792FCF9B703}"/>
              </a:ext>
            </a:extLst>
          </p:cNvPr>
          <p:cNvSpPr>
            <a:spLocks noGrp="1"/>
          </p:cNvSpPr>
          <p:nvPr>
            <p:ph type="title"/>
          </p:nvPr>
        </p:nvSpPr>
        <p:spPr/>
        <p:txBody>
          <a:bodyPr>
            <a:normAutofit/>
          </a:bodyPr>
          <a:lstStyle/>
          <a:p>
            <a:r>
              <a:rPr lang="en-GB" noProof="0" dirty="0">
                <a:effectLst/>
                <a:ea typeface="Aptos" panose="020B0004020202020204" pitchFamily="34" charset="0"/>
              </a:rPr>
              <a:t>Amivantamab Plus Lazertinib </a:t>
            </a:r>
            <a:br>
              <a:rPr lang="en-GB" noProof="0" dirty="0">
                <a:effectLst/>
                <a:ea typeface="Aptos" panose="020B0004020202020204" pitchFamily="34" charset="0"/>
              </a:rPr>
            </a:br>
            <a:r>
              <a:rPr lang="en-GB" noProof="0" dirty="0">
                <a:effectLst/>
                <a:ea typeface="Aptos" panose="020B0004020202020204" pitchFamily="34" charset="0"/>
              </a:rPr>
              <a:t>vs Osimertinib in First-line </a:t>
            </a:r>
            <a:br>
              <a:rPr lang="en-GB" noProof="0" dirty="0">
                <a:effectLst/>
                <a:ea typeface="Aptos" panose="020B0004020202020204" pitchFamily="34" charset="0"/>
              </a:rPr>
            </a:br>
            <a:r>
              <a:rPr lang="en-GB" i="1" noProof="0" dirty="0">
                <a:effectLst/>
                <a:ea typeface="Aptos" panose="020B0004020202020204" pitchFamily="34" charset="0"/>
              </a:rPr>
              <a:t>EGFR</a:t>
            </a:r>
            <a:r>
              <a:rPr lang="en-GB" noProof="0" dirty="0">
                <a:effectLst/>
                <a:ea typeface="Aptos" panose="020B0004020202020204" pitchFamily="34" charset="0"/>
              </a:rPr>
              <a:t>-mutant Advanced NSCLC: </a:t>
            </a:r>
            <a:br>
              <a:rPr lang="en-GB" noProof="0" dirty="0">
                <a:effectLst/>
                <a:ea typeface="Aptos" panose="020B0004020202020204" pitchFamily="34" charset="0"/>
              </a:rPr>
            </a:br>
            <a:r>
              <a:rPr lang="en-GB" noProof="0" dirty="0">
                <a:effectLst/>
                <a:ea typeface="Aptos" panose="020B0004020202020204" pitchFamily="34" charset="0"/>
              </a:rPr>
              <a:t>Final Overall Survival from the Phase 3 MARIPOSA Study</a:t>
            </a:r>
            <a:endParaRPr lang="en-GB" noProof="0" dirty="0"/>
          </a:p>
        </p:txBody>
      </p:sp>
      <p:sp>
        <p:nvSpPr>
          <p:cNvPr id="7" name="Subtitle 6">
            <a:extLst>
              <a:ext uri="{FF2B5EF4-FFF2-40B4-BE49-F238E27FC236}">
                <a16:creationId xmlns:a16="http://schemas.microsoft.com/office/drawing/2014/main" id="{C21E1B47-D4AD-C14A-F9B0-FE90F3090E31}"/>
              </a:ext>
            </a:extLst>
          </p:cNvPr>
          <p:cNvSpPr>
            <a:spLocks noGrp="1"/>
          </p:cNvSpPr>
          <p:nvPr>
            <p:ph type="subTitle" idx="1"/>
          </p:nvPr>
        </p:nvSpPr>
        <p:spPr/>
        <p:txBody>
          <a:bodyPr/>
          <a:lstStyle/>
          <a:p>
            <a:r>
              <a:rPr lang="en-GB" b="1" kern="100" noProof="0" dirty="0">
                <a:ea typeface="Calibri" panose="020F0502020204030204" pitchFamily="34" charset="0"/>
              </a:rPr>
              <a:t>Chih-Hsin Yang J</a:t>
            </a:r>
            <a:r>
              <a:rPr lang="en-GB" b="1" kern="100" noProof="0" dirty="0">
                <a:effectLst/>
                <a:ea typeface="Calibri" panose="020F0502020204030204" pitchFamily="34" charset="0"/>
              </a:rPr>
              <a:t>, et al. </a:t>
            </a:r>
            <a:r>
              <a:rPr lang="en-GB" b="1" kern="100" noProof="0" dirty="0">
                <a:ea typeface="Calibri" panose="020F0502020204030204" pitchFamily="34" charset="0"/>
              </a:rPr>
              <a:t>Abstract 4O, ELCC 2025 </a:t>
            </a:r>
            <a:endParaRPr lang="en-GB" b="1" kern="100" noProof="0" dirty="0">
              <a:effectLst/>
              <a:ea typeface="Calibri" panose="020F0502020204030204" pitchFamily="34" charset="0"/>
            </a:endParaRPr>
          </a:p>
          <a:p>
            <a:endParaRPr lang="en-GB" sz="1800"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22639158-CF5A-B6C3-40E8-262589E4DDBD}"/>
              </a:ext>
            </a:extLst>
          </p:cNvPr>
          <p:cNvSpPr>
            <a:spLocks noGrp="1"/>
          </p:cNvSpPr>
          <p:nvPr>
            <p:ph type="sldNum" sz="quarter" idx="4"/>
          </p:nvPr>
        </p:nvSpPr>
        <p:spPr/>
        <p:txBody>
          <a:bodyPr/>
          <a:lstStyle/>
          <a:p>
            <a:fld id="{FCE43C0F-8A7B-3A4B-9DB5-B3472E36E833}" type="slidenum">
              <a:rPr lang="en-GB" noProof="0" smtClean="0"/>
              <a:pPr/>
              <a:t>11</a:t>
            </a:fld>
            <a:endParaRPr lang="en-GB" noProof="0" dirty="0"/>
          </a:p>
        </p:txBody>
      </p:sp>
      <p:sp>
        <p:nvSpPr>
          <p:cNvPr id="8" name="Content Placeholder 7">
            <a:extLst>
              <a:ext uri="{FF2B5EF4-FFF2-40B4-BE49-F238E27FC236}">
                <a16:creationId xmlns:a16="http://schemas.microsoft.com/office/drawing/2014/main" id="{61E21B67-3F8F-D4ED-2AF4-579BF78F9E53}"/>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34849371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874005"/>
            <a:ext cx="10963275" cy="2105176"/>
          </a:xfrm>
        </p:spPr>
        <p:txBody>
          <a:bodyPr>
            <a:normAutofit/>
          </a:bodyPr>
          <a:lstStyle/>
          <a:p>
            <a:r>
              <a:rPr lang="en-GB" sz="1800" noProof="0" dirty="0">
                <a:solidFill>
                  <a:schemeClr val="tx2"/>
                </a:solidFill>
              </a:rPr>
              <a:t>In MARIPOSA (NCT04487080); 1</a:t>
            </a:r>
            <a:r>
              <a:rPr lang="en-GB" sz="1800" baseline="30000" noProof="0" dirty="0">
                <a:solidFill>
                  <a:schemeClr val="tx2"/>
                </a:solidFill>
              </a:rPr>
              <a:t>st</a:t>
            </a:r>
            <a:r>
              <a:rPr lang="en-GB" sz="1800" noProof="0" dirty="0">
                <a:solidFill>
                  <a:schemeClr val="tx2"/>
                </a:solidFill>
              </a:rPr>
              <a:t> line amivantamab plus lazertinib significantly improved progression-free survival vs osimertinib in patients with </a:t>
            </a:r>
            <a:r>
              <a:rPr lang="en-GB" sz="1800" i="1" noProof="0" dirty="0">
                <a:solidFill>
                  <a:schemeClr val="tx2"/>
                </a:solidFill>
              </a:rPr>
              <a:t>EGFR</a:t>
            </a:r>
            <a:r>
              <a:rPr lang="en-GB" sz="1800" noProof="0" dirty="0">
                <a:solidFill>
                  <a:schemeClr val="tx2"/>
                </a:solidFill>
              </a:rPr>
              <a:t>m advanced NSCLC, with consistent benefit across risk groups</a:t>
            </a:r>
            <a:r>
              <a:rPr lang="en-GB" sz="1800" baseline="30000" noProof="0" dirty="0">
                <a:solidFill>
                  <a:schemeClr val="tx2"/>
                </a:solidFill>
              </a:rPr>
              <a:t>1</a:t>
            </a:r>
            <a:r>
              <a:rPr lang="en-GB" sz="1800" noProof="0" dirty="0">
                <a:solidFill>
                  <a:schemeClr val="tx2"/>
                </a:solidFill>
              </a:rPr>
              <a:t> </a:t>
            </a:r>
          </a:p>
          <a:p>
            <a:r>
              <a:rPr lang="en-GB" sz="1800" noProof="0" dirty="0">
                <a:solidFill>
                  <a:schemeClr val="tx2"/>
                </a:solidFill>
              </a:rPr>
              <a:t>Favourable OS trends were seen for amivantamab plus lazertinib vs osimertinib at interim OS analysis and after 31.1 months follow-up</a:t>
            </a:r>
            <a:r>
              <a:rPr lang="en-GB" sz="1800" baseline="30000" noProof="0" dirty="0">
                <a:solidFill>
                  <a:schemeClr val="tx2"/>
                </a:solidFill>
              </a:rPr>
              <a:t>2</a:t>
            </a:r>
          </a:p>
          <a:p>
            <a:r>
              <a:rPr lang="en-GB" sz="1800" noProof="0" dirty="0">
                <a:solidFill>
                  <a:schemeClr val="tx2"/>
                </a:solidFill>
              </a:rPr>
              <a:t>The final analysis of OS for amivantamab plus lazertinib vs osimertinib from MARIPOSA is reported</a:t>
            </a:r>
            <a:r>
              <a:rPr lang="en-GB" sz="1800" baseline="30000" noProof="0" dirty="0">
                <a:solidFill>
                  <a:schemeClr val="tx2"/>
                </a:solidFill>
              </a:rPr>
              <a:t>3</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solidFill>
                  <a:schemeClr val="tx2"/>
                </a:solidFill>
              </a:rPr>
              <a:t>MARIPOSA: background</a:t>
            </a:r>
            <a:r>
              <a:rPr lang="en-GB" baseline="30000" noProof="0" dirty="0">
                <a:solidFill>
                  <a:schemeClr val="tx2"/>
                </a:solidFill>
              </a:rPr>
              <a:t>1</a:t>
            </a:r>
            <a:r>
              <a:rPr lang="en-GB" noProof="0" dirty="0">
                <a:solidFill>
                  <a:schemeClr val="tx2"/>
                </a:solidFill>
              </a:rPr>
              <a:t> and study design</a:t>
            </a:r>
            <a:r>
              <a:rPr lang="en-GB" baseline="30000" noProof="0" dirty="0">
                <a:solidFill>
                  <a:schemeClr val="tx2"/>
                </a:solidFill>
              </a:rPr>
              <a:t>2</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713" y="6383965"/>
            <a:ext cx="10660393" cy="365125"/>
          </a:xfrm>
        </p:spPr>
        <p:txBody>
          <a:bodyPr anchor="b" anchorCtr="0"/>
          <a:lstStyle/>
          <a:p>
            <a:r>
              <a:rPr lang="en-GB" sz="1050" noProof="0" dirty="0">
                <a:solidFill>
                  <a:schemeClr val="tx2"/>
                </a:solidFill>
              </a:rPr>
              <a:t>BICR, blinded independent central review; DoR, duration of response; ECOG PS, Easter Cooperative Oncology Group performance status; EGFRm, EGFR mutated; Ex19del, exon 19 deletion; ic, intracranial; MRI, magnetic resonance imaging; NSCLC, non-small cell lung cancer; ORR, objective response rate; OS, overall survival; PFS, progression-free survival; R, randomisation; RECIST, Response Evaluation Criteria in Solid Tumours</a:t>
            </a:r>
          </a:p>
          <a:p>
            <a:r>
              <a:rPr lang="en-GB" sz="1050" noProof="0" dirty="0">
                <a:solidFill>
                  <a:schemeClr val="tx2"/>
                </a:solidFill>
              </a:rPr>
              <a:t>1. Cho BC, et al. N Engl J Med. 2024;391:1486-1498; 2. Gadgeel S, et al. J Thorac Oncol. 2024;19 (10):S10-S11; 3. Chih-Hsin Yang J, et al. J Thorac Oncol. 2025;20 (3):S1-S97. ELCC 2025 (oral presentation, Abstract 4O)   </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12</a:t>
            </a:fld>
            <a:endParaRPr lang="en-GB" noProof="0" dirty="0"/>
          </a:p>
        </p:txBody>
      </p:sp>
      <p:cxnSp>
        <p:nvCxnSpPr>
          <p:cNvPr id="11" name="Straight Connector 10">
            <a:extLst>
              <a:ext uri="{FF2B5EF4-FFF2-40B4-BE49-F238E27FC236}">
                <a16:creationId xmlns:a16="http://schemas.microsoft.com/office/drawing/2014/main" id="{C622F310-DC36-3713-7817-5C52B099059C}"/>
              </a:ext>
            </a:extLst>
          </p:cNvPr>
          <p:cNvCxnSpPr>
            <a:cxnSpLocks/>
          </p:cNvCxnSpPr>
          <p:nvPr/>
        </p:nvCxnSpPr>
        <p:spPr>
          <a:xfrm>
            <a:off x="4190245" y="3496864"/>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4A909C5-89F0-EC4E-D46F-6F12E4B38CF4}"/>
              </a:ext>
            </a:extLst>
          </p:cNvPr>
          <p:cNvCxnSpPr>
            <a:cxnSpLocks/>
          </p:cNvCxnSpPr>
          <p:nvPr/>
        </p:nvCxnSpPr>
        <p:spPr>
          <a:xfrm>
            <a:off x="3023532" y="4120070"/>
            <a:ext cx="168032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9261BC87-08D5-EC2C-8DBF-EE93BAB4BF54}"/>
              </a:ext>
            </a:extLst>
          </p:cNvPr>
          <p:cNvSpPr/>
          <p:nvPr/>
        </p:nvSpPr>
        <p:spPr>
          <a:xfrm>
            <a:off x="4717984" y="3262864"/>
            <a:ext cx="2700000" cy="468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Amivantamab + Lazertinib </a:t>
            </a:r>
            <a:br>
              <a:rPr lang="en-GB" sz="1200" b="1"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(n=429; open label)</a:t>
            </a:r>
          </a:p>
        </p:txBody>
      </p:sp>
      <p:sp>
        <p:nvSpPr>
          <p:cNvPr id="14" name="Rounded Rectangle 13">
            <a:extLst>
              <a:ext uri="{FF2B5EF4-FFF2-40B4-BE49-F238E27FC236}">
                <a16:creationId xmlns:a16="http://schemas.microsoft.com/office/drawing/2014/main" id="{88F57832-6891-CAB4-5696-807913CFE9F5}"/>
              </a:ext>
            </a:extLst>
          </p:cNvPr>
          <p:cNvSpPr/>
          <p:nvPr/>
        </p:nvSpPr>
        <p:spPr>
          <a:xfrm>
            <a:off x="4717984" y="3868070"/>
            <a:ext cx="2700000" cy="504000"/>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Osimertinib</a:t>
            </a:r>
            <a:br>
              <a:rPr lang="en-GB" sz="1200" b="1"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(n=429; blinded)</a:t>
            </a:r>
          </a:p>
        </p:txBody>
      </p:sp>
      <p:sp>
        <p:nvSpPr>
          <p:cNvPr id="15" name="Rounded Rectangle 14">
            <a:extLst>
              <a:ext uri="{FF2B5EF4-FFF2-40B4-BE49-F238E27FC236}">
                <a16:creationId xmlns:a16="http://schemas.microsoft.com/office/drawing/2014/main" id="{8E2B78FB-AE4F-7324-5FE8-6CA3163A2E4F}"/>
              </a:ext>
            </a:extLst>
          </p:cNvPr>
          <p:cNvSpPr/>
          <p:nvPr/>
        </p:nvSpPr>
        <p:spPr>
          <a:xfrm>
            <a:off x="620713" y="3007399"/>
            <a:ext cx="3099024" cy="2609345"/>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Key eligibility criteria</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Locally advanced or metastatic NSCLC</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Treatment naïve for advanced disease</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Documented </a:t>
            </a:r>
            <a:r>
              <a:rPr lang="en-GB" sz="1200" i="1" noProof="0" dirty="0">
                <a:solidFill>
                  <a:schemeClr val="tx1"/>
                </a:solidFill>
                <a:latin typeface="Arial" panose="020B0604020202020204" pitchFamily="34" charset="0"/>
                <a:cs typeface="Arial" panose="020B0604020202020204" pitchFamily="34" charset="0"/>
              </a:rPr>
              <a:t>EGFR</a:t>
            </a:r>
            <a:r>
              <a:rPr lang="en-GB" sz="1200" noProof="0" dirty="0">
                <a:solidFill>
                  <a:schemeClr val="tx1"/>
                </a:solidFill>
                <a:latin typeface="Arial" panose="020B0604020202020204" pitchFamily="34" charset="0"/>
                <a:cs typeface="Arial" panose="020B0604020202020204" pitchFamily="34" charset="0"/>
              </a:rPr>
              <a:t> Ex19del or L858R</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ECOG PS 0 or 1</a:t>
            </a:r>
          </a:p>
          <a:p>
            <a:pPr>
              <a:spcBef>
                <a:spcPts val="600"/>
              </a:spcBef>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Stratification factors</a:t>
            </a:r>
          </a:p>
          <a:p>
            <a:pPr marL="184150" indent="-184150">
              <a:spcAft>
                <a:spcPts val="300"/>
              </a:spcAft>
              <a:buClr>
                <a:schemeClr val="accent1"/>
              </a:buClr>
              <a:buFont typeface="Arial" panose="020B0604020202020204" pitchFamily="34" charset="0"/>
              <a:buChar char="•"/>
            </a:pPr>
            <a:r>
              <a:rPr lang="en-GB" sz="1200" i="1" noProof="0" dirty="0">
                <a:solidFill>
                  <a:schemeClr val="tx1"/>
                </a:solidFill>
                <a:latin typeface="Arial" panose="020B0604020202020204" pitchFamily="34" charset="0"/>
                <a:cs typeface="Arial" panose="020B0604020202020204" pitchFamily="34" charset="0"/>
              </a:rPr>
              <a:t>EGFR</a:t>
            </a:r>
            <a:r>
              <a:rPr lang="en-GB" sz="1200" noProof="0" dirty="0">
                <a:solidFill>
                  <a:schemeClr val="tx1"/>
                </a:solidFill>
                <a:latin typeface="Arial" panose="020B0604020202020204" pitchFamily="34" charset="0"/>
                <a:cs typeface="Arial" panose="020B0604020202020204" pitchFamily="34" charset="0"/>
              </a:rPr>
              <a:t> mutation type (Ex19del or L858R)</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Asian race (yes or no)</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History of brain metastases (yes or no)</a:t>
            </a:r>
          </a:p>
        </p:txBody>
      </p:sp>
      <p:sp>
        <p:nvSpPr>
          <p:cNvPr id="16" name="Rounded Rectangle 15">
            <a:extLst>
              <a:ext uri="{FF2B5EF4-FFF2-40B4-BE49-F238E27FC236}">
                <a16:creationId xmlns:a16="http://schemas.microsoft.com/office/drawing/2014/main" id="{7202E5DA-FFAF-6051-21BC-98A8A75B6B0E}"/>
              </a:ext>
            </a:extLst>
          </p:cNvPr>
          <p:cNvSpPr/>
          <p:nvPr/>
        </p:nvSpPr>
        <p:spPr>
          <a:xfrm>
            <a:off x="4717984" y="4545277"/>
            <a:ext cx="2700000" cy="468000"/>
          </a:xfrm>
          <a:prstGeom prst="roundRect">
            <a:avLst>
              <a:gd name="adj" fmla="val 16894"/>
            </a:avLst>
          </a:prstGeom>
          <a:solidFill>
            <a:schemeClr val="accent5">
              <a:lumMod val="50000"/>
            </a:schemeClr>
          </a:solidFill>
          <a:ln w="22225">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Lazertinib</a:t>
            </a:r>
            <a:br>
              <a:rPr lang="en-GB" sz="1200" b="1"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(n=216; blinded)</a:t>
            </a:r>
          </a:p>
        </p:txBody>
      </p:sp>
      <p:cxnSp>
        <p:nvCxnSpPr>
          <p:cNvPr id="18" name="Straight Connector 17">
            <a:extLst>
              <a:ext uri="{FF2B5EF4-FFF2-40B4-BE49-F238E27FC236}">
                <a16:creationId xmlns:a16="http://schemas.microsoft.com/office/drawing/2014/main" id="{737BB213-64F9-146E-F60E-CF617271C2D0}"/>
              </a:ext>
            </a:extLst>
          </p:cNvPr>
          <p:cNvCxnSpPr>
            <a:cxnSpLocks/>
          </p:cNvCxnSpPr>
          <p:nvPr/>
        </p:nvCxnSpPr>
        <p:spPr>
          <a:xfrm flipV="1">
            <a:off x="4190245" y="3495047"/>
            <a:ext cx="0" cy="12960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AE3CFB3-D185-DFE1-2C00-962ABF4BABEB}"/>
              </a:ext>
            </a:extLst>
          </p:cNvPr>
          <p:cNvSpPr txBox="1"/>
          <p:nvPr/>
        </p:nvSpPr>
        <p:spPr>
          <a:xfrm>
            <a:off x="3883570" y="4428174"/>
            <a:ext cx="612083" cy="138499"/>
          </a:xfrm>
          <a:prstGeom prst="rect">
            <a:avLst/>
          </a:prstGeom>
          <a:solidFill>
            <a:schemeClr val="bg1"/>
          </a:solid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(N=1074)</a:t>
            </a:r>
            <a:endParaRPr lang="en-GB" sz="1000" b="1" baseline="30000" noProof="0" dirty="0">
              <a:latin typeface="Arial" panose="020B0604020202020204" pitchFamily="34" charset="0"/>
              <a:ea typeface="Aileron" charset="0"/>
              <a:cs typeface="Arial" panose="020B0604020202020204" pitchFamily="34" charset="0"/>
            </a:endParaRPr>
          </a:p>
        </p:txBody>
      </p:sp>
      <p:sp>
        <p:nvSpPr>
          <p:cNvPr id="22" name="Oval 21">
            <a:extLst>
              <a:ext uri="{FF2B5EF4-FFF2-40B4-BE49-F238E27FC236}">
                <a16:creationId xmlns:a16="http://schemas.microsoft.com/office/drawing/2014/main" id="{43F291C5-3A9D-2648-BC0B-57CD8BB59A3D}"/>
              </a:ext>
            </a:extLst>
          </p:cNvPr>
          <p:cNvSpPr/>
          <p:nvPr/>
        </p:nvSpPr>
        <p:spPr>
          <a:xfrm>
            <a:off x="3945114" y="3881807"/>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2:2:1</a:t>
            </a:r>
          </a:p>
        </p:txBody>
      </p:sp>
      <p:cxnSp>
        <p:nvCxnSpPr>
          <p:cNvPr id="23" name="Straight Connector 22">
            <a:extLst>
              <a:ext uri="{FF2B5EF4-FFF2-40B4-BE49-F238E27FC236}">
                <a16:creationId xmlns:a16="http://schemas.microsoft.com/office/drawing/2014/main" id="{285A4990-AA70-B22E-1E76-330092A7FE2A}"/>
              </a:ext>
            </a:extLst>
          </p:cNvPr>
          <p:cNvCxnSpPr>
            <a:cxnSpLocks/>
          </p:cNvCxnSpPr>
          <p:nvPr/>
        </p:nvCxnSpPr>
        <p:spPr>
          <a:xfrm>
            <a:off x="4190245" y="4779564"/>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026B54D1-5DA0-AADF-AC56-6B96E3C65FBC}"/>
              </a:ext>
            </a:extLst>
          </p:cNvPr>
          <p:cNvSpPr/>
          <p:nvPr/>
        </p:nvSpPr>
        <p:spPr>
          <a:xfrm>
            <a:off x="7924509" y="3163151"/>
            <a:ext cx="3654243" cy="2470494"/>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Primary endpoint:</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PFS by BICR per RECIST v1.1</a:t>
            </a:r>
          </a:p>
          <a:p>
            <a:pPr>
              <a:spcBef>
                <a:spcPts val="300"/>
              </a:spcBef>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Key secondary endpoint:</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Protocol-specified final overall survival</a:t>
            </a:r>
          </a:p>
          <a:p>
            <a:pPr>
              <a:spcBef>
                <a:spcPts val="300"/>
              </a:spcBef>
              <a:spcAft>
                <a:spcPts val="300"/>
              </a:spcAft>
              <a:buClr>
                <a:schemeClr val="accent1"/>
              </a:buClr>
            </a:pPr>
            <a:r>
              <a:rPr lang="en-GB" sz="1200" b="1" noProof="0" dirty="0">
                <a:solidFill>
                  <a:schemeClr val="tx1"/>
                </a:solidFill>
                <a:latin typeface="Arial" panose="020B0604020202020204" pitchFamily="34" charset="0"/>
                <a:cs typeface="Arial" panose="020B0604020202020204" pitchFamily="34" charset="0"/>
              </a:rPr>
              <a:t>Other endpoints reported in this presentation:</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Intracranial PFS (icPFS)</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Intracranial ORR (icORR)</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Intracranial DoR (icDoR)</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Time to symptomatic progression (TTSP)</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Safety</a:t>
            </a:r>
          </a:p>
        </p:txBody>
      </p:sp>
      <p:sp>
        <p:nvSpPr>
          <p:cNvPr id="34" name="TextBox 33">
            <a:extLst>
              <a:ext uri="{FF2B5EF4-FFF2-40B4-BE49-F238E27FC236}">
                <a16:creationId xmlns:a16="http://schemas.microsoft.com/office/drawing/2014/main" id="{04190688-02CC-CAE5-2614-8EF4F6346C85}"/>
              </a:ext>
            </a:extLst>
          </p:cNvPr>
          <p:cNvSpPr txBox="1"/>
          <p:nvPr/>
        </p:nvSpPr>
        <p:spPr>
          <a:xfrm>
            <a:off x="4955676" y="2924944"/>
            <a:ext cx="2224617" cy="166199"/>
          </a:xfrm>
          <a:prstGeom prst="rect">
            <a:avLst/>
          </a:prstGeom>
          <a:noFill/>
        </p:spPr>
        <p:txBody>
          <a:bodyPr wrap="square" lIns="0" tIns="0" rIns="0" bIns="0" rtlCol="0">
            <a:spAutoFit/>
          </a:bodyPr>
          <a:lstStyle/>
          <a:p>
            <a:pPr algn="ctr">
              <a:lnSpc>
                <a:spcPct val="90000"/>
              </a:lnSpc>
            </a:pPr>
            <a:r>
              <a:rPr lang="en-GB" sz="1200" b="1" i="1" noProof="0" dirty="0">
                <a:solidFill>
                  <a:schemeClr val="accent1"/>
                </a:solidFill>
                <a:latin typeface="Arial" panose="020B0604020202020204" pitchFamily="34" charset="0"/>
                <a:ea typeface="Aileron" charset="0"/>
                <a:cs typeface="Arial" panose="020B0604020202020204" pitchFamily="34" charset="0"/>
              </a:rPr>
              <a:t>Focus of this presentation</a:t>
            </a:r>
            <a:endParaRPr lang="en-GB" sz="1200" b="1" i="1" baseline="30000" noProof="0" dirty="0">
              <a:solidFill>
                <a:schemeClr val="accent1"/>
              </a:solidFill>
              <a:latin typeface="Arial" panose="020B0604020202020204" pitchFamily="34" charset="0"/>
              <a:ea typeface="Aileron" charset="0"/>
              <a:cs typeface="Arial" panose="020B0604020202020204" pitchFamily="34" charset="0"/>
            </a:endParaRPr>
          </a:p>
        </p:txBody>
      </p:sp>
      <p:sp>
        <p:nvSpPr>
          <p:cNvPr id="35" name="Rounded Rectangle 34">
            <a:extLst>
              <a:ext uri="{FF2B5EF4-FFF2-40B4-BE49-F238E27FC236}">
                <a16:creationId xmlns:a16="http://schemas.microsoft.com/office/drawing/2014/main" id="{80AC6046-9D9A-A6F3-4533-9EB0A44E8DD6}"/>
              </a:ext>
            </a:extLst>
          </p:cNvPr>
          <p:cNvSpPr/>
          <p:nvPr/>
        </p:nvSpPr>
        <p:spPr>
          <a:xfrm>
            <a:off x="4717984" y="5099119"/>
            <a:ext cx="2700000" cy="351493"/>
          </a:xfrm>
          <a:prstGeom prst="roundRect">
            <a:avLst>
              <a:gd name="adj" fmla="val 16894"/>
            </a:avLst>
          </a:prstGeom>
          <a:solidFill>
            <a:schemeClr val="bg1"/>
          </a:solidFill>
          <a:ln w="12700">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sz="1000" noProof="0" dirty="0">
                <a:solidFill>
                  <a:schemeClr val="accent5">
                    <a:lumMod val="50000"/>
                  </a:schemeClr>
                </a:solidFill>
                <a:latin typeface="Arial" panose="020B0604020202020204" pitchFamily="34" charset="0"/>
                <a:ea typeface="Aileron" charset="0"/>
                <a:cs typeface="Arial" panose="020B0604020202020204" pitchFamily="34" charset="0"/>
              </a:rPr>
              <a:t>Lazertinib monotherapy arm was included to assess the contribution of components</a:t>
            </a:r>
            <a:endParaRPr lang="en-GB" sz="1000" baseline="30000" noProof="0" dirty="0">
              <a:solidFill>
                <a:schemeClr val="accent5">
                  <a:lumMod val="50000"/>
                </a:schemeClr>
              </a:solidFill>
              <a:latin typeface="Arial" panose="020B0604020202020204" pitchFamily="34" charset="0"/>
              <a:ea typeface="Aileron" charset="0"/>
              <a:cs typeface="Arial" panose="020B0604020202020204" pitchFamily="34" charset="0"/>
            </a:endParaRPr>
          </a:p>
        </p:txBody>
      </p:sp>
      <p:sp>
        <p:nvSpPr>
          <p:cNvPr id="36" name="Rounded Rectangle 35">
            <a:extLst>
              <a:ext uri="{FF2B5EF4-FFF2-40B4-BE49-F238E27FC236}">
                <a16:creationId xmlns:a16="http://schemas.microsoft.com/office/drawing/2014/main" id="{D021C360-37C4-2D55-80F1-757FE561E1E6}"/>
              </a:ext>
            </a:extLst>
          </p:cNvPr>
          <p:cNvSpPr/>
          <p:nvPr/>
        </p:nvSpPr>
        <p:spPr>
          <a:xfrm>
            <a:off x="4580305" y="3163151"/>
            <a:ext cx="2975358" cy="1296284"/>
          </a:xfrm>
          <a:prstGeom prst="roundRect">
            <a:avLst>
              <a:gd name="adj" fmla="val 8110"/>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GB" sz="1000" baseline="30000" noProof="0" dirty="0">
              <a:solidFill>
                <a:schemeClr val="accent5">
                  <a:lumMod val="50000"/>
                </a:schemeClr>
              </a:solidFill>
              <a:latin typeface="Arial" panose="020B0604020202020204" pitchFamily="34" charset="0"/>
              <a:ea typeface="Aileron" charset="0"/>
              <a:cs typeface="Arial" panose="020B0604020202020204" pitchFamily="34" charset="0"/>
            </a:endParaRPr>
          </a:p>
        </p:txBody>
      </p:sp>
      <p:sp>
        <p:nvSpPr>
          <p:cNvPr id="37" name="TextBox 36">
            <a:extLst>
              <a:ext uri="{FF2B5EF4-FFF2-40B4-BE49-F238E27FC236}">
                <a16:creationId xmlns:a16="http://schemas.microsoft.com/office/drawing/2014/main" id="{DD9B00E5-64A5-19C9-3518-352E6D1C7A30}"/>
              </a:ext>
            </a:extLst>
          </p:cNvPr>
          <p:cNvSpPr txBox="1"/>
          <p:nvPr/>
        </p:nvSpPr>
        <p:spPr>
          <a:xfrm>
            <a:off x="4511824" y="5517232"/>
            <a:ext cx="3112320" cy="276999"/>
          </a:xfrm>
          <a:prstGeom prst="rect">
            <a:avLst/>
          </a:prstGeom>
          <a:solidFill>
            <a:schemeClr val="bg1"/>
          </a:solidFill>
        </p:spPr>
        <p:txBody>
          <a:bodyPr wrap="square" lIns="0" tIns="0" rIns="0" bIns="0" rtlCol="0">
            <a:spAutoFit/>
          </a:bodyPr>
          <a:lstStyle/>
          <a:p>
            <a:pPr algn="ctr">
              <a:lnSpc>
                <a:spcPct val="90000"/>
              </a:lnSpc>
            </a:pPr>
            <a:r>
              <a:rPr lang="en-GB" sz="1000" b="1" i="1" noProof="0" dirty="0">
                <a:latin typeface="Arial" panose="020B0604020202020204" pitchFamily="34" charset="0"/>
                <a:ea typeface="Aileron" charset="0"/>
                <a:cs typeface="Arial" panose="020B0604020202020204" pitchFamily="34" charset="0"/>
              </a:rPr>
              <a:t>Serial brain MRIs were required for all participants MARIPOSA did not allow treatment crossover</a:t>
            </a:r>
            <a:endParaRPr lang="en-GB" sz="1000" b="1" i="1" baseline="30000" noProof="0" dirty="0">
              <a:latin typeface="Arial" panose="020B0604020202020204" pitchFamily="34" charset="0"/>
              <a:ea typeface="Aileron" charset="0"/>
              <a:cs typeface="Arial" panose="020B0604020202020204" pitchFamily="34" charset="0"/>
            </a:endParaRPr>
          </a:p>
        </p:txBody>
      </p:sp>
      <p:sp>
        <p:nvSpPr>
          <p:cNvPr id="38" name="Rounded Rectangle 37">
            <a:extLst>
              <a:ext uri="{FF2B5EF4-FFF2-40B4-BE49-F238E27FC236}">
                <a16:creationId xmlns:a16="http://schemas.microsoft.com/office/drawing/2014/main" id="{5A38FA88-4076-428C-AF5A-893DD25A1D18}"/>
              </a:ext>
            </a:extLst>
          </p:cNvPr>
          <p:cNvSpPr/>
          <p:nvPr/>
        </p:nvSpPr>
        <p:spPr>
          <a:xfrm>
            <a:off x="7993414" y="3707984"/>
            <a:ext cx="3516432" cy="527571"/>
          </a:xfrm>
          <a:prstGeom prst="roundRect">
            <a:avLst>
              <a:gd name="adj" fmla="val 16894"/>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GB" sz="1000" baseline="30000" noProof="0" dirty="0">
              <a:solidFill>
                <a:schemeClr val="accent5">
                  <a:lumMod val="50000"/>
                </a:schemeClr>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306487256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5373216"/>
            <a:ext cx="10963275" cy="779539"/>
          </a:xfrm>
        </p:spPr>
        <p:txBody>
          <a:bodyPr>
            <a:normAutofit/>
          </a:bodyPr>
          <a:lstStyle/>
          <a:p>
            <a:r>
              <a:rPr lang="en-GB" noProof="0" dirty="0"/>
              <a:t>A generally consistent OS benefit for amivantamab + lazertinib over osimertinib was </a:t>
            </a:r>
            <a:br>
              <a:rPr lang="en-GB" noProof="0" dirty="0"/>
            </a:br>
            <a:r>
              <a:rPr lang="en-GB" noProof="0" dirty="0"/>
              <a:t>observed across all predefined subgroups</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mariposa: efficacy results (overall survival)</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sz="1200" baseline="30000" noProof="0" dirty="0">
                <a:solidFill>
                  <a:schemeClr val="tx2"/>
                </a:solidFill>
                <a:latin typeface="Arial" panose="020B0604020202020204" pitchFamily="34" charset="0"/>
                <a:ea typeface="Aileron" charset="0"/>
                <a:cs typeface="Arial" panose="020B0604020202020204" pitchFamily="34" charset="0"/>
              </a:rPr>
              <a:t>a</a:t>
            </a:r>
            <a:r>
              <a:rPr lang="en-GB" sz="1200" noProof="0" dirty="0">
                <a:solidFill>
                  <a:schemeClr val="tx2"/>
                </a:solidFill>
                <a:latin typeface="Arial" panose="020B0604020202020204" pitchFamily="34" charset="0"/>
                <a:ea typeface="Aileron" charset="0"/>
                <a:cs typeface="Arial" panose="020B0604020202020204" pitchFamily="34" charset="0"/>
              </a:rPr>
              <a:t> Based on an exponential distribution assumption of OS in both arms, the improvement in median OS is projected to exceed 1 year</a:t>
            </a:r>
            <a:endParaRPr lang="en-GB" noProof="0" dirty="0">
              <a:solidFill>
                <a:schemeClr val="tx2"/>
              </a:solidFill>
            </a:endParaRPr>
          </a:p>
          <a:p>
            <a:r>
              <a:rPr lang="en-GB" noProof="0" dirty="0">
                <a:solidFill>
                  <a:schemeClr val="tx2"/>
                </a:solidFill>
              </a:rPr>
              <a:t>CI, confidence interval; HR, hazard ratio; mo, months; NR, not reached; OS, overall survival</a:t>
            </a:r>
          </a:p>
          <a:p>
            <a:r>
              <a:rPr lang="en-GB" sz="1200" noProof="0" dirty="0">
                <a:solidFill>
                  <a:schemeClr val="tx2"/>
                </a:solidFill>
              </a:rPr>
              <a:t>Chih-Hsin Yang J, et al. J Thorac Oncol. 2025;20 (3):S1-S97. ELCC 2025 (oral presentation, Abstract 4O)  </a:t>
            </a:r>
            <a:endParaRPr lang="en-GB" noProof="0" dirty="0">
              <a:solidFill>
                <a:schemeClr val="tx2"/>
              </a:solidFill>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13</a:t>
            </a:fld>
            <a:endParaRPr lang="en-GB" noProof="0" dirty="0"/>
          </a:p>
        </p:txBody>
      </p:sp>
      <p:sp>
        <p:nvSpPr>
          <p:cNvPr id="12" name="Content Placeholder 6">
            <a:extLst>
              <a:ext uri="{FF2B5EF4-FFF2-40B4-BE49-F238E27FC236}">
                <a16:creationId xmlns:a16="http://schemas.microsoft.com/office/drawing/2014/main" id="{B8E57E2A-FE24-F4D9-E96D-9D97968267A4}"/>
              </a:ext>
            </a:extLst>
          </p:cNvPr>
          <p:cNvSpPr txBox="1">
            <a:spLocks/>
          </p:cNvSpPr>
          <p:nvPr/>
        </p:nvSpPr>
        <p:spPr>
          <a:xfrm>
            <a:off x="6524839" y="2071461"/>
            <a:ext cx="5115776" cy="3354919"/>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600" noProof="0" dirty="0">
              <a:solidFill>
                <a:schemeClr val="tx2"/>
              </a:solidFill>
            </a:endParaRPr>
          </a:p>
        </p:txBody>
      </p:sp>
      <p:sp>
        <p:nvSpPr>
          <p:cNvPr id="14" name="TextBox 13">
            <a:extLst>
              <a:ext uri="{FF2B5EF4-FFF2-40B4-BE49-F238E27FC236}">
                <a16:creationId xmlns:a16="http://schemas.microsoft.com/office/drawing/2014/main" id="{C53B172C-0D09-0107-826C-329D7F355578}"/>
              </a:ext>
            </a:extLst>
          </p:cNvPr>
          <p:cNvSpPr txBox="1"/>
          <p:nvPr/>
        </p:nvSpPr>
        <p:spPr>
          <a:xfrm rot="16200000">
            <a:off x="241619" y="2611192"/>
            <a:ext cx="3025464" cy="184666"/>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Participants who are surviving (%)</a:t>
            </a:r>
            <a:endParaRPr lang="en-GB" sz="1000" noProof="0" dirty="0">
              <a:latin typeface="Arial" panose="020B0604020202020204" pitchFamily="34" charset="0"/>
              <a:ea typeface="Aileron" charset="0"/>
              <a:cs typeface="Arial" panose="020B0604020202020204" pitchFamily="34" charset="0"/>
            </a:endParaRPr>
          </a:p>
        </p:txBody>
      </p:sp>
      <p:cxnSp>
        <p:nvCxnSpPr>
          <p:cNvPr id="22" name="Straight Connector 21">
            <a:extLst>
              <a:ext uri="{FF2B5EF4-FFF2-40B4-BE49-F238E27FC236}">
                <a16:creationId xmlns:a16="http://schemas.microsoft.com/office/drawing/2014/main" id="{C44321EA-A5B6-7276-4FB0-4DD630CE3D45}"/>
              </a:ext>
            </a:extLst>
          </p:cNvPr>
          <p:cNvCxnSpPr>
            <a:cxnSpLocks/>
          </p:cNvCxnSpPr>
          <p:nvPr/>
        </p:nvCxnSpPr>
        <p:spPr>
          <a:xfrm flipV="1">
            <a:off x="2250830" y="1040187"/>
            <a:ext cx="0" cy="332667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480FD3AD-8EE7-EDDE-721F-43EB745E53D8}"/>
              </a:ext>
            </a:extLst>
          </p:cNvPr>
          <p:cNvSpPr txBox="1"/>
          <p:nvPr/>
        </p:nvSpPr>
        <p:spPr>
          <a:xfrm>
            <a:off x="1854718" y="2251363"/>
            <a:ext cx="267499" cy="166199"/>
          </a:xfrm>
          <a:prstGeom prst="rect">
            <a:avLst/>
          </a:prstGeom>
          <a:noFill/>
        </p:spPr>
        <p:txBody>
          <a:bodyPr wrap="squar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60</a:t>
            </a:r>
          </a:p>
        </p:txBody>
      </p:sp>
      <p:sp>
        <p:nvSpPr>
          <p:cNvPr id="25" name="TextBox 24">
            <a:extLst>
              <a:ext uri="{FF2B5EF4-FFF2-40B4-BE49-F238E27FC236}">
                <a16:creationId xmlns:a16="http://schemas.microsoft.com/office/drawing/2014/main" id="{3D1EF5DC-9AFF-C666-A902-1393FF8E4F93}"/>
              </a:ext>
            </a:extLst>
          </p:cNvPr>
          <p:cNvSpPr txBox="1"/>
          <p:nvPr/>
        </p:nvSpPr>
        <p:spPr>
          <a:xfrm>
            <a:off x="1854718" y="2920243"/>
            <a:ext cx="267499" cy="166199"/>
          </a:xfrm>
          <a:prstGeom prst="rect">
            <a:avLst/>
          </a:prstGeom>
          <a:noFill/>
        </p:spPr>
        <p:txBody>
          <a:bodyPr wrap="squar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40</a:t>
            </a:r>
          </a:p>
        </p:txBody>
      </p:sp>
      <p:sp>
        <p:nvSpPr>
          <p:cNvPr id="26" name="TextBox 25">
            <a:extLst>
              <a:ext uri="{FF2B5EF4-FFF2-40B4-BE49-F238E27FC236}">
                <a16:creationId xmlns:a16="http://schemas.microsoft.com/office/drawing/2014/main" id="{219F6FE4-91F7-2047-96B3-6C94949BF271}"/>
              </a:ext>
            </a:extLst>
          </p:cNvPr>
          <p:cNvSpPr txBox="1"/>
          <p:nvPr/>
        </p:nvSpPr>
        <p:spPr>
          <a:xfrm>
            <a:off x="1854718" y="3595641"/>
            <a:ext cx="267499" cy="166199"/>
          </a:xfrm>
          <a:prstGeom prst="rect">
            <a:avLst/>
          </a:prstGeom>
          <a:noFill/>
        </p:spPr>
        <p:txBody>
          <a:bodyPr wrap="squar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20</a:t>
            </a:r>
          </a:p>
        </p:txBody>
      </p:sp>
      <p:sp>
        <p:nvSpPr>
          <p:cNvPr id="27" name="TextBox 26">
            <a:extLst>
              <a:ext uri="{FF2B5EF4-FFF2-40B4-BE49-F238E27FC236}">
                <a16:creationId xmlns:a16="http://schemas.microsoft.com/office/drawing/2014/main" id="{A0DACEF1-4E41-0B60-B25C-E093F647FE7D}"/>
              </a:ext>
            </a:extLst>
          </p:cNvPr>
          <p:cNvSpPr txBox="1"/>
          <p:nvPr/>
        </p:nvSpPr>
        <p:spPr>
          <a:xfrm>
            <a:off x="1854718" y="4282524"/>
            <a:ext cx="267499" cy="166199"/>
          </a:xfrm>
          <a:prstGeom prst="rect">
            <a:avLst/>
          </a:prstGeom>
          <a:noFill/>
        </p:spPr>
        <p:txBody>
          <a:bodyPr wrap="squar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0</a:t>
            </a:r>
          </a:p>
        </p:txBody>
      </p:sp>
      <p:sp>
        <p:nvSpPr>
          <p:cNvPr id="29" name="TextBox 28">
            <a:extLst>
              <a:ext uri="{FF2B5EF4-FFF2-40B4-BE49-F238E27FC236}">
                <a16:creationId xmlns:a16="http://schemas.microsoft.com/office/drawing/2014/main" id="{C07CAD79-2A6A-E9C6-D483-112667B385D2}"/>
              </a:ext>
            </a:extLst>
          </p:cNvPr>
          <p:cNvSpPr txBox="1"/>
          <p:nvPr/>
        </p:nvSpPr>
        <p:spPr>
          <a:xfrm>
            <a:off x="1854718" y="904185"/>
            <a:ext cx="267499" cy="166199"/>
          </a:xfrm>
          <a:prstGeom prst="rect">
            <a:avLst/>
          </a:prstGeom>
          <a:noFill/>
        </p:spPr>
        <p:txBody>
          <a:bodyPr wrap="squar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100</a:t>
            </a:r>
          </a:p>
        </p:txBody>
      </p:sp>
      <p:sp>
        <p:nvSpPr>
          <p:cNvPr id="32" name="TextBox 31">
            <a:extLst>
              <a:ext uri="{FF2B5EF4-FFF2-40B4-BE49-F238E27FC236}">
                <a16:creationId xmlns:a16="http://schemas.microsoft.com/office/drawing/2014/main" id="{3F5D1C56-0306-5AF8-8E21-179AFAD8A12A}"/>
              </a:ext>
            </a:extLst>
          </p:cNvPr>
          <p:cNvSpPr txBox="1"/>
          <p:nvPr/>
        </p:nvSpPr>
        <p:spPr>
          <a:xfrm>
            <a:off x="1854718" y="1582484"/>
            <a:ext cx="267499" cy="166199"/>
          </a:xfrm>
          <a:prstGeom prst="rect">
            <a:avLst/>
          </a:prstGeom>
          <a:noFill/>
        </p:spPr>
        <p:txBody>
          <a:bodyPr wrap="squar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80</a:t>
            </a:r>
          </a:p>
        </p:txBody>
      </p:sp>
      <p:sp>
        <p:nvSpPr>
          <p:cNvPr id="39" name="TextBox 38">
            <a:extLst>
              <a:ext uri="{FF2B5EF4-FFF2-40B4-BE49-F238E27FC236}">
                <a16:creationId xmlns:a16="http://schemas.microsoft.com/office/drawing/2014/main" id="{0B267499-AD05-C6D1-317F-3BB90973AA18}"/>
              </a:ext>
            </a:extLst>
          </p:cNvPr>
          <p:cNvSpPr txBox="1"/>
          <p:nvPr/>
        </p:nvSpPr>
        <p:spPr>
          <a:xfrm>
            <a:off x="2122217"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0</a:t>
            </a:r>
          </a:p>
        </p:txBody>
      </p:sp>
      <p:pic>
        <p:nvPicPr>
          <p:cNvPr id="41" name="Picture 40" descr="A graph with a line graph&#10;&#10;Description automatically generated with medium confidence">
            <a:extLst>
              <a:ext uri="{FF2B5EF4-FFF2-40B4-BE49-F238E27FC236}">
                <a16:creationId xmlns:a16="http://schemas.microsoft.com/office/drawing/2014/main" id="{59AF6FAB-BF40-931F-74BF-BD551AC06118}"/>
              </a:ext>
            </a:extLst>
          </p:cNvPr>
          <p:cNvPicPr>
            <a:picLocks noChangeAspect="1"/>
          </p:cNvPicPr>
          <p:nvPr/>
        </p:nvPicPr>
        <p:blipFill>
          <a:blip r:embed="rId2"/>
          <a:stretch>
            <a:fillRect/>
          </a:stretch>
        </p:blipFill>
        <p:spPr>
          <a:xfrm>
            <a:off x="2174478" y="939102"/>
            <a:ext cx="8162804" cy="3491010"/>
          </a:xfrm>
          <a:prstGeom prst="rect">
            <a:avLst/>
          </a:prstGeom>
        </p:spPr>
      </p:pic>
      <p:sp>
        <p:nvSpPr>
          <p:cNvPr id="46" name="TextBox 45">
            <a:extLst>
              <a:ext uri="{FF2B5EF4-FFF2-40B4-BE49-F238E27FC236}">
                <a16:creationId xmlns:a16="http://schemas.microsoft.com/office/drawing/2014/main" id="{96E4BA37-3A92-F8AB-703E-90A1D5906101}"/>
              </a:ext>
            </a:extLst>
          </p:cNvPr>
          <p:cNvSpPr txBox="1"/>
          <p:nvPr/>
        </p:nvSpPr>
        <p:spPr>
          <a:xfrm>
            <a:off x="2525442"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3</a:t>
            </a:r>
          </a:p>
        </p:txBody>
      </p:sp>
      <p:sp>
        <p:nvSpPr>
          <p:cNvPr id="47" name="TextBox 46">
            <a:extLst>
              <a:ext uri="{FF2B5EF4-FFF2-40B4-BE49-F238E27FC236}">
                <a16:creationId xmlns:a16="http://schemas.microsoft.com/office/drawing/2014/main" id="{39F9DCCA-2102-E79A-109F-465A4877FBED}"/>
              </a:ext>
            </a:extLst>
          </p:cNvPr>
          <p:cNvSpPr txBox="1"/>
          <p:nvPr/>
        </p:nvSpPr>
        <p:spPr>
          <a:xfrm>
            <a:off x="2919142"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6</a:t>
            </a:r>
          </a:p>
        </p:txBody>
      </p:sp>
      <p:sp>
        <p:nvSpPr>
          <p:cNvPr id="48" name="TextBox 47">
            <a:extLst>
              <a:ext uri="{FF2B5EF4-FFF2-40B4-BE49-F238E27FC236}">
                <a16:creationId xmlns:a16="http://schemas.microsoft.com/office/drawing/2014/main" id="{F02842E9-E60D-9D45-5B63-5373CE7E4996}"/>
              </a:ext>
            </a:extLst>
          </p:cNvPr>
          <p:cNvSpPr txBox="1"/>
          <p:nvPr/>
        </p:nvSpPr>
        <p:spPr>
          <a:xfrm>
            <a:off x="3331892"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9</a:t>
            </a:r>
          </a:p>
        </p:txBody>
      </p:sp>
      <p:sp>
        <p:nvSpPr>
          <p:cNvPr id="49" name="TextBox 48">
            <a:extLst>
              <a:ext uri="{FF2B5EF4-FFF2-40B4-BE49-F238E27FC236}">
                <a16:creationId xmlns:a16="http://schemas.microsoft.com/office/drawing/2014/main" id="{1CE8E907-5667-4841-F010-5318BEDF3B51}"/>
              </a:ext>
            </a:extLst>
          </p:cNvPr>
          <p:cNvSpPr txBox="1"/>
          <p:nvPr/>
        </p:nvSpPr>
        <p:spPr>
          <a:xfrm>
            <a:off x="3738292"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12</a:t>
            </a:r>
          </a:p>
        </p:txBody>
      </p:sp>
      <p:sp>
        <p:nvSpPr>
          <p:cNvPr id="50" name="TextBox 49">
            <a:extLst>
              <a:ext uri="{FF2B5EF4-FFF2-40B4-BE49-F238E27FC236}">
                <a16:creationId xmlns:a16="http://schemas.microsoft.com/office/drawing/2014/main" id="{0AAFA24A-95E8-268E-026C-81B38BC76FF9}"/>
              </a:ext>
            </a:extLst>
          </p:cNvPr>
          <p:cNvSpPr txBox="1"/>
          <p:nvPr/>
        </p:nvSpPr>
        <p:spPr>
          <a:xfrm>
            <a:off x="4120336"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15</a:t>
            </a:r>
          </a:p>
        </p:txBody>
      </p:sp>
      <p:sp>
        <p:nvSpPr>
          <p:cNvPr id="51" name="TextBox 50">
            <a:extLst>
              <a:ext uri="{FF2B5EF4-FFF2-40B4-BE49-F238E27FC236}">
                <a16:creationId xmlns:a16="http://schemas.microsoft.com/office/drawing/2014/main" id="{6E7BE6C3-4FB1-2B40-7E3F-5978E8441587}"/>
              </a:ext>
            </a:extLst>
          </p:cNvPr>
          <p:cNvSpPr txBox="1"/>
          <p:nvPr/>
        </p:nvSpPr>
        <p:spPr>
          <a:xfrm>
            <a:off x="4517211"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18</a:t>
            </a:r>
          </a:p>
        </p:txBody>
      </p:sp>
      <p:sp>
        <p:nvSpPr>
          <p:cNvPr id="52" name="TextBox 51">
            <a:extLst>
              <a:ext uri="{FF2B5EF4-FFF2-40B4-BE49-F238E27FC236}">
                <a16:creationId xmlns:a16="http://schemas.microsoft.com/office/drawing/2014/main" id="{730637E4-C1DC-9E11-D994-07873F6FF169}"/>
              </a:ext>
            </a:extLst>
          </p:cNvPr>
          <p:cNvSpPr txBox="1"/>
          <p:nvPr/>
        </p:nvSpPr>
        <p:spPr>
          <a:xfrm>
            <a:off x="4917261"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21</a:t>
            </a:r>
          </a:p>
        </p:txBody>
      </p:sp>
      <p:sp>
        <p:nvSpPr>
          <p:cNvPr id="53" name="TextBox 52">
            <a:extLst>
              <a:ext uri="{FF2B5EF4-FFF2-40B4-BE49-F238E27FC236}">
                <a16:creationId xmlns:a16="http://schemas.microsoft.com/office/drawing/2014/main" id="{41F264F7-6D45-8049-5E57-A87545D602E1}"/>
              </a:ext>
            </a:extLst>
          </p:cNvPr>
          <p:cNvSpPr txBox="1"/>
          <p:nvPr/>
        </p:nvSpPr>
        <p:spPr>
          <a:xfrm>
            <a:off x="5333186"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24</a:t>
            </a:r>
          </a:p>
        </p:txBody>
      </p:sp>
      <p:sp>
        <p:nvSpPr>
          <p:cNvPr id="54" name="TextBox 53">
            <a:extLst>
              <a:ext uri="{FF2B5EF4-FFF2-40B4-BE49-F238E27FC236}">
                <a16:creationId xmlns:a16="http://schemas.microsoft.com/office/drawing/2014/main" id="{2BA4D86F-8533-A9E5-C48F-75601231D824}"/>
              </a:ext>
            </a:extLst>
          </p:cNvPr>
          <p:cNvSpPr txBox="1"/>
          <p:nvPr/>
        </p:nvSpPr>
        <p:spPr>
          <a:xfrm>
            <a:off x="5749111"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27</a:t>
            </a:r>
          </a:p>
        </p:txBody>
      </p:sp>
      <p:sp>
        <p:nvSpPr>
          <p:cNvPr id="55" name="TextBox 54">
            <a:extLst>
              <a:ext uri="{FF2B5EF4-FFF2-40B4-BE49-F238E27FC236}">
                <a16:creationId xmlns:a16="http://schemas.microsoft.com/office/drawing/2014/main" id="{418BB5D4-7C88-9292-DE2E-7C0B17282E50}"/>
              </a:ext>
            </a:extLst>
          </p:cNvPr>
          <p:cNvSpPr txBox="1"/>
          <p:nvPr/>
        </p:nvSpPr>
        <p:spPr>
          <a:xfrm>
            <a:off x="6142811"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30</a:t>
            </a:r>
          </a:p>
        </p:txBody>
      </p:sp>
      <p:sp>
        <p:nvSpPr>
          <p:cNvPr id="56" name="TextBox 55">
            <a:extLst>
              <a:ext uri="{FF2B5EF4-FFF2-40B4-BE49-F238E27FC236}">
                <a16:creationId xmlns:a16="http://schemas.microsoft.com/office/drawing/2014/main" id="{2B503DD2-5777-69EF-218B-E3A70E2C3639}"/>
              </a:ext>
            </a:extLst>
          </p:cNvPr>
          <p:cNvSpPr txBox="1"/>
          <p:nvPr/>
        </p:nvSpPr>
        <p:spPr>
          <a:xfrm>
            <a:off x="6530161"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33</a:t>
            </a:r>
          </a:p>
        </p:txBody>
      </p:sp>
      <p:sp>
        <p:nvSpPr>
          <p:cNvPr id="57" name="TextBox 56">
            <a:extLst>
              <a:ext uri="{FF2B5EF4-FFF2-40B4-BE49-F238E27FC236}">
                <a16:creationId xmlns:a16="http://schemas.microsoft.com/office/drawing/2014/main" id="{204EE440-F5CA-90D4-E8F2-2B7091D3CBE1}"/>
              </a:ext>
            </a:extLst>
          </p:cNvPr>
          <p:cNvSpPr txBox="1"/>
          <p:nvPr/>
        </p:nvSpPr>
        <p:spPr>
          <a:xfrm>
            <a:off x="6930211"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36</a:t>
            </a:r>
          </a:p>
        </p:txBody>
      </p:sp>
      <p:sp>
        <p:nvSpPr>
          <p:cNvPr id="58" name="TextBox 57">
            <a:extLst>
              <a:ext uri="{FF2B5EF4-FFF2-40B4-BE49-F238E27FC236}">
                <a16:creationId xmlns:a16="http://schemas.microsoft.com/office/drawing/2014/main" id="{E9DC2C65-E6D1-BC7F-1FD7-47B8DE44948D}"/>
              </a:ext>
            </a:extLst>
          </p:cNvPr>
          <p:cNvSpPr txBox="1"/>
          <p:nvPr/>
        </p:nvSpPr>
        <p:spPr>
          <a:xfrm>
            <a:off x="7336611"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39</a:t>
            </a:r>
          </a:p>
        </p:txBody>
      </p:sp>
      <p:sp>
        <p:nvSpPr>
          <p:cNvPr id="59" name="TextBox 58">
            <a:extLst>
              <a:ext uri="{FF2B5EF4-FFF2-40B4-BE49-F238E27FC236}">
                <a16:creationId xmlns:a16="http://schemas.microsoft.com/office/drawing/2014/main" id="{899BAFA2-3EDC-9189-FF3D-C9B24F82CAAA}"/>
              </a:ext>
            </a:extLst>
          </p:cNvPr>
          <p:cNvSpPr txBox="1"/>
          <p:nvPr/>
        </p:nvSpPr>
        <p:spPr>
          <a:xfrm>
            <a:off x="7733486"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42</a:t>
            </a:r>
          </a:p>
        </p:txBody>
      </p:sp>
      <p:sp>
        <p:nvSpPr>
          <p:cNvPr id="60" name="TextBox 59">
            <a:extLst>
              <a:ext uri="{FF2B5EF4-FFF2-40B4-BE49-F238E27FC236}">
                <a16:creationId xmlns:a16="http://schemas.microsoft.com/office/drawing/2014/main" id="{2DA4966E-E87D-1D7B-C73C-A64B9A941831}"/>
              </a:ext>
            </a:extLst>
          </p:cNvPr>
          <p:cNvSpPr txBox="1"/>
          <p:nvPr/>
        </p:nvSpPr>
        <p:spPr>
          <a:xfrm>
            <a:off x="8146236"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45</a:t>
            </a:r>
          </a:p>
        </p:txBody>
      </p:sp>
      <p:sp>
        <p:nvSpPr>
          <p:cNvPr id="61" name="TextBox 60">
            <a:extLst>
              <a:ext uri="{FF2B5EF4-FFF2-40B4-BE49-F238E27FC236}">
                <a16:creationId xmlns:a16="http://schemas.microsoft.com/office/drawing/2014/main" id="{23CD98D8-CABA-78A0-0F6F-75C0EE13E8D4}"/>
              </a:ext>
            </a:extLst>
          </p:cNvPr>
          <p:cNvSpPr txBox="1"/>
          <p:nvPr/>
        </p:nvSpPr>
        <p:spPr>
          <a:xfrm>
            <a:off x="8543111"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48</a:t>
            </a:r>
          </a:p>
        </p:txBody>
      </p:sp>
      <p:sp>
        <p:nvSpPr>
          <p:cNvPr id="62" name="TextBox 61">
            <a:extLst>
              <a:ext uri="{FF2B5EF4-FFF2-40B4-BE49-F238E27FC236}">
                <a16:creationId xmlns:a16="http://schemas.microsoft.com/office/drawing/2014/main" id="{B8558377-C01E-4FCB-F9FB-96949A14A455}"/>
              </a:ext>
            </a:extLst>
          </p:cNvPr>
          <p:cNvSpPr txBox="1"/>
          <p:nvPr/>
        </p:nvSpPr>
        <p:spPr>
          <a:xfrm>
            <a:off x="8949511"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51</a:t>
            </a:r>
          </a:p>
        </p:txBody>
      </p:sp>
      <p:sp>
        <p:nvSpPr>
          <p:cNvPr id="63" name="TextBox 62">
            <a:extLst>
              <a:ext uri="{FF2B5EF4-FFF2-40B4-BE49-F238E27FC236}">
                <a16:creationId xmlns:a16="http://schemas.microsoft.com/office/drawing/2014/main" id="{B4A88166-ACB2-E024-3FCC-EEBDE13C65DC}"/>
              </a:ext>
            </a:extLst>
          </p:cNvPr>
          <p:cNvSpPr txBox="1"/>
          <p:nvPr/>
        </p:nvSpPr>
        <p:spPr>
          <a:xfrm>
            <a:off x="9359086"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54</a:t>
            </a:r>
          </a:p>
        </p:txBody>
      </p:sp>
      <p:sp>
        <p:nvSpPr>
          <p:cNvPr id="64" name="TextBox 63">
            <a:extLst>
              <a:ext uri="{FF2B5EF4-FFF2-40B4-BE49-F238E27FC236}">
                <a16:creationId xmlns:a16="http://schemas.microsoft.com/office/drawing/2014/main" id="{AB32F66C-DE0E-9C21-9D39-98D412D6924B}"/>
              </a:ext>
            </a:extLst>
          </p:cNvPr>
          <p:cNvSpPr txBox="1"/>
          <p:nvPr/>
        </p:nvSpPr>
        <p:spPr>
          <a:xfrm>
            <a:off x="9752786"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57</a:t>
            </a:r>
          </a:p>
        </p:txBody>
      </p:sp>
      <p:sp>
        <p:nvSpPr>
          <p:cNvPr id="65" name="TextBox 64">
            <a:extLst>
              <a:ext uri="{FF2B5EF4-FFF2-40B4-BE49-F238E27FC236}">
                <a16:creationId xmlns:a16="http://schemas.microsoft.com/office/drawing/2014/main" id="{5557AF95-24F6-BDFD-271F-3DB997B79D89}"/>
              </a:ext>
            </a:extLst>
          </p:cNvPr>
          <p:cNvSpPr txBox="1"/>
          <p:nvPr/>
        </p:nvSpPr>
        <p:spPr>
          <a:xfrm>
            <a:off x="10156011" y="4457344"/>
            <a:ext cx="267499" cy="166199"/>
          </a:xfrm>
          <a:prstGeom prst="rect">
            <a:avLst/>
          </a:prstGeom>
          <a:noFill/>
        </p:spPr>
        <p:txBody>
          <a:bodyPr wrap="square" lIns="0" tIns="0" rIns="0" bIns="0" rtlCol="0">
            <a:spAutoFit/>
          </a:bodyPr>
          <a:lstStyle/>
          <a:p>
            <a:pPr algn="ctr">
              <a:lnSpc>
                <a:spcPct val="90000"/>
              </a:lnSpc>
            </a:pPr>
            <a:r>
              <a:rPr lang="en-GB" sz="1200" noProof="0" dirty="0">
                <a:latin typeface="Arial" panose="020B0604020202020204" pitchFamily="34" charset="0"/>
                <a:ea typeface="Aileron" charset="0"/>
                <a:cs typeface="Arial" panose="020B0604020202020204" pitchFamily="34" charset="0"/>
              </a:rPr>
              <a:t>60</a:t>
            </a:r>
          </a:p>
        </p:txBody>
      </p:sp>
      <p:graphicFrame>
        <p:nvGraphicFramePr>
          <p:cNvPr id="66" name="Table 65">
            <a:extLst>
              <a:ext uri="{FF2B5EF4-FFF2-40B4-BE49-F238E27FC236}">
                <a16:creationId xmlns:a16="http://schemas.microsoft.com/office/drawing/2014/main" id="{4ADA9D46-6B70-EB84-F7AF-76469C60358F}"/>
              </a:ext>
            </a:extLst>
          </p:cNvPr>
          <p:cNvGraphicFramePr>
            <a:graphicFrameLocks noGrp="1"/>
          </p:cNvGraphicFramePr>
          <p:nvPr>
            <p:extLst>
              <p:ext uri="{D42A27DB-BD31-4B8C-83A1-F6EECF244321}">
                <p14:modId xmlns:p14="http://schemas.microsoft.com/office/powerpoint/2010/main" val="2778076128"/>
              </p:ext>
            </p:extLst>
          </p:nvPr>
        </p:nvGraphicFramePr>
        <p:xfrm>
          <a:off x="2069036" y="4911967"/>
          <a:ext cx="8419446" cy="304800"/>
        </p:xfrm>
        <a:graphic>
          <a:graphicData uri="http://schemas.openxmlformats.org/drawingml/2006/table">
            <a:tbl>
              <a:tblPr firstRow="1" bandRow="1">
                <a:tableStyleId>{5C22544A-7EE6-4342-B048-85BDC9FD1C3A}</a:tableStyleId>
              </a:tblPr>
              <a:tblGrid>
                <a:gridCol w="400926">
                  <a:extLst>
                    <a:ext uri="{9D8B030D-6E8A-4147-A177-3AD203B41FA5}">
                      <a16:colId xmlns:a16="http://schemas.microsoft.com/office/drawing/2014/main" val="2323848909"/>
                    </a:ext>
                  </a:extLst>
                </a:gridCol>
                <a:gridCol w="400926">
                  <a:extLst>
                    <a:ext uri="{9D8B030D-6E8A-4147-A177-3AD203B41FA5}">
                      <a16:colId xmlns:a16="http://schemas.microsoft.com/office/drawing/2014/main" val="3168790991"/>
                    </a:ext>
                  </a:extLst>
                </a:gridCol>
                <a:gridCol w="400926">
                  <a:extLst>
                    <a:ext uri="{9D8B030D-6E8A-4147-A177-3AD203B41FA5}">
                      <a16:colId xmlns:a16="http://schemas.microsoft.com/office/drawing/2014/main" val="1298888025"/>
                    </a:ext>
                  </a:extLst>
                </a:gridCol>
                <a:gridCol w="400926">
                  <a:extLst>
                    <a:ext uri="{9D8B030D-6E8A-4147-A177-3AD203B41FA5}">
                      <a16:colId xmlns:a16="http://schemas.microsoft.com/office/drawing/2014/main" val="4077114561"/>
                    </a:ext>
                  </a:extLst>
                </a:gridCol>
                <a:gridCol w="400926">
                  <a:extLst>
                    <a:ext uri="{9D8B030D-6E8A-4147-A177-3AD203B41FA5}">
                      <a16:colId xmlns:a16="http://schemas.microsoft.com/office/drawing/2014/main" val="2580237343"/>
                    </a:ext>
                  </a:extLst>
                </a:gridCol>
                <a:gridCol w="400926">
                  <a:extLst>
                    <a:ext uri="{9D8B030D-6E8A-4147-A177-3AD203B41FA5}">
                      <a16:colId xmlns:a16="http://schemas.microsoft.com/office/drawing/2014/main" val="33087562"/>
                    </a:ext>
                  </a:extLst>
                </a:gridCol>
                <a:gridCol w="400926">
                  <a:extLst>
                    <a:ext uri="{9D8B030D-6E8A-4147-A177-3AD203B41FA5}">
                      <a16:colId xmlns:a16="http://schemas.microsoft.com/office/drawing/2014/main" val="3508868836"/>
                    </a:ext>
                  </a:extLst>
                </a:gridCol>
                <a:gridCol w="400926">
                  <a:extLst>
                    <a:ext uri="{9D8B030D-6E8A-4147-A177-3AD203B41FA5}">
                      <a16:colId xmlns:a16="http://schemas.microsoft.com/office/drawing/2014/main" val="1152280829"/>
                    </a:ext>
                  </a:extLst>
                </a:gridCol>
                <a:gridCol w="400926">
                  <a:extLst>
                    <a:ext uri="{9D8B030D-6E8A-4147-A177-3AD203B41FA5}">
                      <a16:colId xmlns:a16="http://schemas.microsoft.com/office/drawing/2014/main" val="1201770626"/>
                    </a:ext>
                  </a:extLst>
                </a:gridCol>
                <a:gridCol w="400926">
                  <a:extLst>
                    <a:ext uri="{9D8B030D-6E8A-4147-A177-3AD203B41FA5}">
                      <a16:colId xmlns:a16="http://schemas.microsoft.com/office/drawing/2014/main" val="2926367845"/>
                    </a:ext>
                  </a:extLst>
                </a:gridCol>
                <a:gridCol w="400926">
                  <a:extLst>
                    <a:ext uri="{9D8B030D-6E8A-4147-A177-3AD203B41FA5}">
                      <a16:colId xmlns:a16="http://schemas.microsoft.com/office/drawing/2014/main" val="179117384"/>
                    </a:ext>
                  </a:extLst>
                </a:gridCol>
                <a:gridCol w="400926">
                  <a:extLst>
                    <a:ext uri="{9D8B030D-6E8A-4147-A177-3AD203B41FA5}">
                      <a16:colId xmlns:a16="http://schemas.microsoft.com/office/drawing/2014/main" val="882193387"/>
                    </a:ext>
                  </a:extLst>
                </a:gridCol>
                <a:gridCol w="400926">
                  <a:extLst>
                    <a:ext uri="{9D8B030D-6E8A-4147-A177-3AD203B41FA5}">
                      <a16:colId xmlns:a16="http://schemas.microsoft.com/office/drawing/2014/main" val="3206394899"/>
                    </a:ext>
                  </a:extLst>
                </a:gridCol>
                <a:gridCol w="400926">
                  <a:extLst>
                    <a:ext uri="{9D8B030D-6E8A-4147-A177-3AD203B41FA5}">
                      <a16:colId xmlns:a16="http://schemas.microsoft.com/office/drawing/2014/main" val="1970796385"/>
                    </a:ext>
                  </a:extLst>
                </a:gridCol>
                <a:gridCol w="400926">
                  <a:extLst>
                    <a:ext uri="{9D8B030D-6E8A-4147-A177-3AD203B41FA5}">
                      <a16:colId xmlns:a16="http://schemas.microsoft.com/office/drawing/2014/main" val="685407789"/>
                    </a:ext>
                  </a:extLst>
                </a:gridCol>
                <a:gridCol w="400926">
                  <a:extLst>
                    <a:ext uri="{9D8B030D-6E8A-4147-A177-3AD203B41FA5}">
                      <a16:colId xmlns:a16="http://schemas.microsoft.com/office/drawing/2014/main" val="2347328398"/>
                    </a:ext>
                  </a:extLst>
                </a:gridCol>
                <a:gridCol w="400926">
                  <a:extLst>
                    <a:ext uri="{9D8B030D-6E8A-4147-A177-3AD203B41FA5}">
                      <a16:colId xmlns:a16="http://schemas.microsoft.com/office/drawing/2014/main" val="3397202936"/>
                    </a:ext>
                  </a:extLst>
                </a:gridCol>
                <a:gridCol w="400926">
                  <a:extLst>
                    <a:ext uri="{9D8B030D-6E8A-4147-A177-3AD203B41FA5}">
                      <a16:colId xmlns:a16="http://schemas.microsoft.com/office/drawing/2014/main" val="1570439869"/>
                    </a:ext>
                  </a:extLst>
                </a:gridCol>
                <a:gridCol w="400926">
                  <a:extLst>
                    <a:ext uri="{9D8B030D-6E8A-4147-A177-3AD203B41FA5}">
                      <a16:colId xmlns:a16="http://schemas.microsoft.com/office/drawing/2014/main" val="1377638172"/>
                    </a:ext>
                  </a:extLst>
                </a:gridCol>
                <a:gridCol w="400926">
                  <a:extLst>
                    <a:ext uri="{9D8B030D-6E8A-4147-A177-3AD203B41FA5}">
                      <a16:colId xmlns:a16="http://schemas.microsoft.com/office/drawing/2014/main" val="3208204799"/>
                    </a:ext>
                  </a:extLst>
                </a:gridCol>
                <a:gridCol w="400926">
                  <a:extLst>
                    <a:ext uri="{9D8B030D-6E8A-4147-A177-3AD203B41FA5}">
                      <a16:colId xmlns:a16="http://schemas.microsoft.com/office/drawing/2014/main" val="2477246229"/>
                    </a:ext>
                  </a:extLst>
                </a:gridCol>
              </a:tblGrid>
              <a:tr h="120671">
                <a:tc>
                  <a:txBody>
                    <a:bodyPr/>
                    <a:lstStyle/>
                    <a:p>
                      <a:pPr algn="ctr"/>
                      <a:r>
                        <a:rPr lang="en-GB" sz="1000" b="0" noProof="0" dirty="0">
                          <a:solidFill>
                            <a:schemeClr val="tx1"/>
                          </a:solidFill>
                          <a:latin typeface="Arial" panose="020B0604020202020204" pitchFamily="34" charset="0"/>
                          <a:cs typeface="Arial" panose="020B0604020202020204" pitchFamily="34" charset="0"/>
                        </a:rPr>
                        <a:t>429</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404</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390</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383</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375</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363</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343</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328</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310</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287</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277</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232</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168</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111</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61</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18</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1</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0</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000" b="0" noProof="0" dirty="0">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000" b="0" noProof="0" dirty="0">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000" b="0" noProof="0" dirty="0">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2203829"/>
                  </a:ext>
                </a:extLst>
              </a:tr>
              <a:tr h="120671">
                <a:tc>
                  <a:txBody>
                    <a:bodyPr/>
                    <a:lstStyle/>
                    <a:p>
                      <a:pPr algn="ctr"/>
                      <a:r>
                        <a:rPr lang="en-GB" sz="1000" b="0" noProof="0" dirty="0">
                          <a:solidFill>
                            <a:schemeClr val="tx1"/>
                          </a:solidFill>
                          <a:latin typeface="Arial" panose="020B0604020202020204" pitchFamily="34" charset="0"/>
                          <a:cs typeface="Arial" panose="020B0604020202020204" pitchFamily="34" charset="0"/>
                        </a:rPr>
                        <a:t>429</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416</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409</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396</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374</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354</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333</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311</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291</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270</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251</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201</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132</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87</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49</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15</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0</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Arial" panose="020B0604020202020204" pitchFamily="34" charset="0"/>
                          <a:cs typeface="Arial" panose="020B0604020202020204" pitchFamily="34" charset="0"/>
                        </a:rPr>
                        <a:t>0</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000" b="0" noProof="0" dirty="0">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000" b="0" noProof="0" dirty="0">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000" b="0" noProof="0" dirty="0">
                        <a:solidFill>
                          <a:schemeClr val="tx1"/>
                        </a:solidFill>
                        <a:latin typeface="Arial" panose="020B0604020202020204" pitchFamily="34" charset="0"/>
                        <a:cs typeface="Arial" panose="020B0604020202020204" pitchFamily="34" charset="0"/>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6146804"/>
                  </a:ext>
                </a:extLst>
              </a:tr>
            </a:tbl>
          </a:graphicData>
        </a:graphic>
      </p:graphicFrame>
      <p:graphicFrame>
        <p:nvGraphicFramePr>
          <p:cNvPr id="67" name="Table 66">
            <a:extLst>
              <a:ext uri="{FF2B5EF4-FFF2-40B4-BE49-F238E27FC236}">
                <a16:creationId xmlns:a16="http://schemas.microsoft.com/office/drawing/2014/main" id="{F70E8AC1-02A1-5185-53C1-D0480FD59E47}"/>
              </a:ext>
            </a:extLst>
          </p:cNvPr>
          <p:cNvGraphicFramePr>
            <a:graphicFrameLocks noGrp="1"/>
          </p:cNvGraphicFramePr>
          <p:nvPr>
            <p:extLst>
              <p:ext uri="{D42A27DB-BD31-4B8C-83A1-F6EECF244321}">
                <p14:modId xmlns:p14="http://schemas.microsoft.com/office/powerpoint/2010/main" val="1918140976"/>
              </p:ext>
            </p:extLst>
          </p:nvPr>
        </p:nvGraphicFramePr>
        <p:xfrm>
          <a:off x="322297" y="4759567"/>
          <a:ext cx="1852181" cy="457200"/>
        </p:xfrm>
        <a:graphic>
          <a:graphicData uri="http://schemas.openxmlformats.org/drawingml/2006/table">
            <a:tbl>
              <a:tblPr firstRow="1" bandRow="1">
                <a:tableStyleId>{5C22544A-7EE6-4342-B048-85BDC9FD1C3A}</a:tableStyleId>
              </a:tblPr>
              <a:tblGrid>
                <a:gridCol w="1852181">
                  <a:extLst>
                    <a:ext uri="{9D8B030D-6E8A-4147-A177-3AD203B41FA5}">
                      <a16:colId xmlns:a16="http://schemas.microsoft.com/office/drawing/2014/main" val="2323848909"/>
                    </a:ext>
                  </a:extLst>
                </a:gridCol>
              </a:tblGrid>
              <a:tr h="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000" b="1" noProof="0" dirty="0">
                          <a:solidFill>
                            <a:schemeClr val="tx1"/>
                          </a:solidFill>
                          <a:latin typeface="Arial" panose="020B0604020202020204" pitchFamily="34" charset="0"/>
                          <a:cs typeface="Arial" panose="020B0604020202020204" pitchFamily="34" charset="0"/>
                        </a:rPr>
                        <a:t>No. at risk</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0771325"/>
                  </a:ext>
                </a:extLst>
              </a:tr>
              <a:tr h="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000" b="1" noProof="0" dirty="0">
                          <a:solidFill>
                            <a:schemeClr val="tx2"/>
                          </a:solidFill>
                          <a:latin typeface="Arial" panose="020B0604020202020204" pitchFamily="34" charset="0"/>
                          <a:ea typeface="Aileron" charset="0"/>
                          <a:cs typeface="Arial" panose="020B0604020202020204" pitchFamily="34" charset="0"/>
                        </a:rPr>
                        <a:t>Amivantamab + Lazertinib</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4089378"/>
                  </a:ext>
                </a:extLst>
              </a:tr>
              <a:tr h="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000" b="1" noProof="0" dirty="0">
                          <a:solidFill>
                            <a:schemeClr val="accent1"/>
                          </a:solidFill>
                          <a:latin typeface="Arial" panose="020B0604020202020204" pitchFamily="34" charset="0"/>
                          <a:ea typeface="Aileron" charset="0"/>
                          <a:cs typeface="Arial" panose="020B0604020202020204" pitchFamily="34" charset="0"/>
                        </a:rPr>
                        <a:t>Osimertinib</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2203829"/>
                  </a:ext>
                </a:extLst>
              </a:tr>
            </a:tbl>
          </a:graphicData>
        </a:graphic>
      </p:graphicFrame>
      <p:sp>
        <p:nvSpPr>
          <p:cNvPr id="34" name="TextBox 33">
            <a:extLst>
              <a:ext uri="{FF2B5EF4-FFF2-40B4-BE49-F238E27FC236}">
                <a16:creationId xmlns:a16="http://schemas.microsoft.com/office/drawing/2014/main" id="{0ABD6276-1B9E-233A-6644-7C050BD4DF9A}"/>
              </a:ext>
            </a:extLst>
          </p:cNvPr>
          <p:cNvSpPr txBox="1"/>
          <p:nvPr/>
        </p:nvSpPr>
        <p:spPr>
          <a:xfrm>
            <a:off x="8790371" y="2436707"/>
            <a:ext cx="2454302" cy="166199"/>
          </a:xfrm>
          <a:prstGeom prst="rect">
            <a:avLst/>
          </a:prstGeom>
          <a:noFill/>
        </p:spPr>
        <p:txBody>
          <a:bodyPr wrap="square" lIns="0" tIns="0" rIns="0" bIns="0" rtlCol="0">
            <a:spAutoFit/>
          </a:bodyPr>
          <a:lstStyle/>
          <a:p>
            <a:pPr>
              <a:lnSpc>
                <a:spcPct val="90000"/>
              </a:lnSpc>
            </a:pPr>
            <a:r>
              <a:rPr lang="en-GB" sz="1200" b="1" noProof="0" dirty="0">
                <a:solidFill>
                  <a:schemeClr val="tx2"/>
                </a:solidFill>
                <a:latin typeface="Arial" panose="020B0604020202020204" pitchFamily="34" charset="0"/>
                <a:ea typeface="Aileron" charset="0"/>
                <a:cs typeface="Arial" panose="020B0604020202020204" pitchFamily="34" charset="0"/>
              </a:rPr>
              <a:t>Amivantamab + </a:t>
            </a:r>
            <a:r>
              <a:rPr lang="en-GB" sz="1200" b="1" noProof="0" dirty="0" err="1">
                <a:solidFill>
                  <a:schemeClr val="tx2"/>
                </a:solidFill>
                <a:latin typeface="Arial" panose="020B0604020202020204" pitchFamily="34" charset="0"/>
                <a:ea typeface="Aileron" charset="0"/>
                <a:cs typeface="Arial" panose="020B0604020202020204" pitchFamily="34" charset="0"/>
              </a:rPr>
              <a:t>lazertinib</a:t>
            </a:r>
            <a:endParaRPr lang="en-GB" sz="1200" b="1" noProof="0" dirty="0">
              <a:solidFill>
                <a:schemeClr val="tx2"/>
              </a:solidFill>
              <a:latin typeface="Arial" panose="020B0604020202020204" pitchFamily="34" charset="0"/>
              <a:ea typeface="Aileron" charset="0"/>
              <a:cs typeface="Arial" panose="020B0604020202020204" pitchFamily="34" charset="0"/>
            </a:endParaRPr>
          </a:p>
        </p:txBody>
      </p:sp>
      <p:sp>
        <p:nvSpPr>
          <p:cNvPr id="35" name="TextBox 34">
            <a:extLst>
              <a:ext uri="{FF2B5EF4-FFF2-40B4-BE49-F238E27FC236}">
                <a16:creationId xmlns:a16="http://schemas.microsoft.com/office/drawing/2014/main" id="{BA945CDC-1266-7D43-0697-B4D40436480B}"/>
              </a:ext>
            </a:extLst>
          </p:cNvPr>
          <p:cNvSpPr txBox="1"/>
          <p:nvPr/>
        </p:nvSpPr>
        <p:spPr>
          <a:xfrm>
            <a:off x="7935241" y="2995821"/>
            <a:ext cx="468000" cy="166199"/>
          </a:xfrm>
          <a:prstGeom prst="rect">
            <a:avLst/>
          </a:prstGeom>
          <a:noFill/>
        </p:spPr>
        <p:txBody>
          <a:bodyPr wrap="square" lIns="0" tIns="0" rIns="0" bIns="0" rtlCol="0">
            <a:spAutoFit/>
          </a:bodyPr>
          <a:lstStyle/>
          <a:p>
            <a:pPr>
              <a:lnSpc>
                <a:spcPct val="90000"/>
              </a:lnSpc>
            </a:pPr>
            <a:r>
              <a:rPr lang="en-GB" sz="1200" b="1" noProof="0" dirty="0">
                <a:solidFill>
                  <a:schemeClr val="accent1"/>
                </a:solidFill>
                <a:latin typeface="Arial" panose="020B0604020202020204" pitchFamily="34" charset="0"/>
                <a:ea typeface="Aileron" charset="0"/>
                <a:cs typeface="Arial" panose="020B0604020202020204" pitchFamily="34" charset="0"/>
              </a:rPr>
              <a:t>44%</a:t>
            </a:r>
          </a:p>
        </p:txBody>
      </p:sp>
      <p:sp>
        <p:nvSpPr>
          <p:cNvPr id="68" name="TextBox 67">
            <a:extLst>
              <a:ext uri="{FF2B5EF4-FFF2-40B4-BE49-F238E27FC236}">
                <a16:creationId xmlns:a16="http://schemas.microsoft.com/office/drawing/2014/main" id="{3178F7AC-FBFD-5FFE-FB15-313E5BAFBB9B}"/>
              </a:ext>
            </a:extLst>
          </p:cNvPr>
          <p:cNvSpPr txBox="1"/>
          <p:nvPr/>
        </p:nvSpPr>
        <p:spPr>
          <a:xfrm>
            <a:off x="7135141" y="2824371"/>
            <a:ext cx="468000" cy="166199"/>
          </a:xfrm>
          <a:prstGeom prst="rect">
            <a:avLst/>
          </a:prstGeom>
          <a:noFill/>
        </p:spPr>
        <p:txBody>
          <a:bodyPr wrap="square" lIns="0" tIns="0" rIns="0" bIns="0" rtlCol="0">
            <a:spAutoFit/>
          </a:bodyPr>
          <a:lstStyle/>
          <a:p>
            <a:pPr>
              <a:lnSpc>
                <a:spcPct val="90000"/>
              </a:lnSpc>
            </a:pPr>
            <a:r>
              <a:rPr lang="en-GB" sz="1200" b="1" noProof="0" dirty="0">
                <a:solidFill>
                  <a:schemeClr val="accent1"/>
                </a:solidFill>
                <a:latin typeface="Arial" panose="020B0604020202020204" pitchFamily="34" charset="0"/>
                <a:ea typeface="Aileron" charset="0"/>
                <a:cs typeface="Arial" panose="020B0604020202020204" pitchFamily="34" charset="0"/>
              </a:rPr>
              <a:t>51%</a:t>
            </a:r>
          </a:p>
        </p:txBody>
      </p:sp>
      <p:sp>
        <p:nvSpPr>
          <p:cNvPr id="69" name="TextBox 68">
            <a:extLst>
              <a:ext uri="{FF2B5EF4-FFF2-40B4-BE49-F238E27FC236}">
                <a16:creationId xmlns:a16="http://schemas.microsoft.com/office/drawing/2014/main" id="{62EE9DAE-C85A-E12A-45EC-027B3512A2F8}"/>
              </a:ext>
            </a:extLst>
          </p:cNvPr>
          <p:cNvSpPr txBox="1"/>
          <p:nvPr/>
        </p:nvSpPr>
        <p:spPr>
          <a:xfrm>
            <a:off x="5534941" y="2224296"/>
            <a:ext cx="468000" cy="166199"/>
          </a:xfrm>
          <a:prstGeom prst="rect">
            <a:avLst/>
          </a:prstGeom>
          <a:noFill/>
        </p:spPr>
        <p:txBody>
          <a:bodyPr wrap="square" lIns="0" tIns="0" rIns="0" bIns="0" rtlCol="0">
            <a:spAutoFit/>
          </a:bodyPr>
          <a:lstStyle/>
          <a:p>
            <a:pPr>
              <a:lnSpc>
                <a:spcPct val="90000"/>
              </a:lnSpc>
            </a:pPr>
            <a:r>
              <a:rPr lang="en-GB" sz="1200" b="1" noProof="0" dirty="0">
                <a:solidFill>
                  <a:schemeClr val="accent1"/>
                </a:solidFill>
                <a:latin typeface="Arial" panose="020B0604020202020204" pitchFamily="34" charset="0"/>
                <a:ea typeface="Aileron" charset="0"/>
                <a:cs typeface="Arial" panose="020B0604020202020204" pitchFamily="34" charset="0"/>
              </a:rPr>
              <a:t>70%</a:t>
            </a:r>
          </a:p>
        </p:txBody>
      </p:sp>
      <p:sp>
        <p:nvSpPr>
          <p:cNvPr id="70" name="TextBox 69">
            <a:extLst>
              <a:ext uri="{FF2B5EF4-FFF2-40B4-BE49-F238E27FC236}">
                <a16:creationId xmlns:a16="http://schemas.microsoft.com/office/drawing/2014/main" id="{AD36E462-5BBF-A9D0-2D0E-39FDCD2C0E0B}"/>
              </a:ext>
            </a:extLst>
          </p:cNvPr>
          <p:cNvSpPr txBox="1"/>
          <p:nvPr/>
        </p:nvSpPr>
        <p:spPr>
          <a:xfrm>
            <a:off x="5439691" y="1576596"/>
            <a:ext cx="468000" cy="166199"/>
          </a:xfrm>
          <a:prstGeom prst="rect">
            <a:avLst/>
          </a:prstGeom>
          <a:noFill/>
        </p:spPr>
        <p:txBody>
          <a:bodyPr wrap="square" lIns="0" tIns="0" rIns="0" bIns="0" rtlCol="0">
            <a:spAutoFit/>
          </a:bodyPr>
          <a:lstStyle/>
          <a:p>
            <a:pPr>
              <a:lnSpc>
                <a:spcPct val="90000"/>
              </a:lnSpc>
            </a:pPr>
            <a:r>
              <a:rPr lang="en-GB" sz="1200" b="1" noProof="0" dirty="0">
                <a:solidFill>
                  <a:schemeClr val="tx2"/>
                </a:solidFill>
                <a:latin typeface="Arial" panose="020B0604020202020204" pitchFamily="34" charset="0"/>
                <a:ea typeface="Aileron" charset="0"/>
                <a:cs typeface="Arial" panose="020B0604020202020204" pitchFamily="34" charset="0"/>
              </a:rPr>
              <a:t>75%</a:t>
            </a:r>
          </a:p>
        </p:txBody>
      </p:sp>
      <p:sp>
        <p:nvSpPr>
          <p:cNvPr id="71" name="TextBox 70">
            <a:extLst>
              <a:ext uri="{FF2B5EF4-FFF2-40B4-BE49-F238E27FC236}">
                <a16:creationId xmlns:a16="http://schemas.microsoft.com/office/drawing/2014/main" id="{CAE0050F-F341-255A-6DC7-2E5D684D7B69}"/>
              </a:ext>
            </a:extLst>
          </p:cNvPr>
          <p:cNvSpPr txBox="1"/>
          <p:nvPr/>
        </p:nvSpPr>
        <p:spPr>
          <a:xfrm>
            <a:off x="6982741" y="2081421"/>
            <a:ext cx="468000" cy="166199"/>
          </a:xfrm>
          <a:prstGeom prst="rect">
            <a:avLst/>
          </a:prstGeom>
          <a:noFill/>
        </p:spPr>
        <p:txBody>
          <a:bodyPr wrap="square" lIns="0" tIns="0" rIns="0" bIns="0" rtlCol="0">
            <a:spAutoFit/>
          </a:bodyPr>
          <a:lstStyle/>
          <a:p>
            <a:pPr>
              <a:lnSpc>
                <a:spcPct val="90000"/>
              </a:lnSpc>
            </a:pPr>
            <a:r>
              <a:rPr lang="en-GB" sz="1200" b="1" noProof="0" dirty="0">
                <a:solidFill>
                  <a:schemeClr val="tx2"/>
                </a:solidFill>
                <a:latin typeface="Arial" panose="020B0604020202020204" pitchFamily="34" charset="0"/>
                <a:ea typeface="Aileron" charset="0"/>
                <a:cs typeface="Arial" panose="020B0604020202020204" pitchFamily="34" charset="0"/>
              </a:rPr>
              <a:t>60%</a:t>
            </a:r>
          </a:p>
        </p:txBody>
      </p:sp>
      <p:sp>
        <p:nvSpPr>
          <p:cNvPr id="72" name="TextBox 71">
            <a:extLst>
              <a:ext uri="{FF2B5EF4-FFF2-40B4-BE49-F238E27FC236}">
                <a16:creationId xmlns:a16="http://schemas.microsoft.com/office/drawing/2014/main" id="{99E8046A-7C63-94E2-E232-D6E8B08078D6}"/>
              </a:ext>
            </a:extLst>
          </p:cNvPr>
          <p:cNvSpPr txBox="1"/>
          <p:nvPr/>
        </p:nvSpPr>
        <p:spPr>
          <a:xfrm>
            <a:off x="7801891" y="2195721"/>
            <a:ext cx="468000" cy="166199"/>
          </a:xfrm>
          <a:prstGeom prst="rect">
            <a:avLst/>
          </a:prstGeom>
          <a:noFill/>
        </p:spPr>
        <p:txBody>
          <a:bodyPr wrap="square" lIns="0" tIns="0" rIns="0" bIns="0" rtlCol="0">
            <a:spAutoFit/>
          </a:bodyPr>
          <a:lstStyle/>
          <a:p>
            <a:pPr>
              <a:lnSpc>
                <a:spcPct val="90000"/>
              </a:lnSpc>
            </a:pPr>
            <a:r>
              <a:rPr lang="en-GB" sz="1200" b="1" noProof="0" dirty="0">
                <a:solidFill>
                  <a:schemeClr val="tx2"/>
                </a:solidFill>
                <a:latin typeface="Arial" panose="020B0604020202020204" pitchFamily="34" charset="0"/>
                <a:ea typeface="Aileron" charset="0"/>
                <a:cs typeface="Arial" panose="020B0604020202020204" pitchFamily="34" charset="0"/>
              </a:rPr>
              <a:t>56%</a:t>
            </a:r>
          </a:p>
        </p:txBody>
      </p:sp>
      <p:sp>
        <p:nvSpPr>
          <p:cNvPr id="74" name="Rounded Rectangle 73">
            <a:extLst>
              <a:ext uri="{FF2B5EF4-FFF2-40B4-BE49-F238E27FC236}">
                <a16:creationId xmlns:a16="http://schemas.microsoft.com/office/drawing/2014/main" id="{0442290F-1F96-5D8E-CE46-33578E64AA32}"/>
              </a:ext>
            </a:extLst>
          </p:cNvPr>
          <p:cNvSpPr/>
          <p:nvPr/>
        </p:nvSpPr>
        <p:spPr>
          <a:xfrm>
            <a:off x="2400420" y="3227788"/>
            <a:ext cx="4847707" cy="7795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r>
              <a:rPr lang="en-GB" sz="1200" b="1" noProof="0" dirty="0">
                <a:solidFill>
                  <a:schemeClr val="bg1"/>
                </a:solidFill>
                <a:latin typeface="Arial" panose="020B0604020202020204" pitchFamily="34" charset="0"/>
                <a:ea typeface="Aileron" charset="0"/>
                <a:cs typeface="Arial" panose="020B0604020202020204" pitchFamily="34" charset="0"/>
              </a:rPr>
              <a:t>OS was significantly longer with amivantamab +lazertinib</a:t>
            </a:r>
          </a:p>
          <a:p>
            <a:pPr algn="ctr">
              <a:spcAft>
                <a:spcPts val="300"/>
              </a:spcAft>
            </a:pPr>
            <a:r>
              <a:rPr lang="en-GB" sz="1200" b="1" noProof="0" dirty="0">
                <a:solidFill>
                  <a:schemeClr val="bg1"/>
                </a:solidFill>
                <a:latin typeface="Arial" panose="020B0604020202020204" pitchFamily="34" charset="0"/>
                <a:ea typeface="Aileron" charset="0"/>
                <a:cs typeface="Arial" panose="020B0604020202020204" pitchFamily="34" charset="0"/>
              </a:rPr>
              <a:t>OS curves continue to widen over time with a projected </a:t>
            </a:r>
            <a:br>
              <a:rPr lang="en-GB" sz="1200" b="1" noProof="0" dirty="0">
                <a:solidFill>
                  <a:schemeClr val="bg1"/>
                </a:solidFill>
                <a:latin typeface="Arial" panose="020B0604020202020204" pitchFamily="34" charset="0"/>
                <a:ea typeface="Aileron" charset="0"/>
                <a:cs typeface="Arial" panose="020B0604020202020204" pitchFamily="34" charset="0"/>
              </a:rPr>
            </a:br>
            <a:r>
              <a:rPr lang="en-GB" sz="1200" b="1" noProof="0" dirty="0">
                <a:solidFill>
                  <a:schemeClr val="bg1"/>
                </a:solidFill>
                <a:latin typeface="Arial" panose="020B0604020202020204" pitchFamily="34" charset="0"/>
                <a:ea typeface="Aileron" charset="0"/>
                <a:cs typeface="Arial" panose="020B0604020202020204" pitchFamily="34" charset="0"/>
              </a:rPr>
              <a:t>&gt;1-year median OS benefit</a:t>
            </a:r>
            <a:r>
              <a:rPr lang="en-GB" sz="1200" b="1" baseline="30000" noProof="0" dirty="0">
                <a:solidFill>
                  <a:schemeClr val="bg1"/>
                </a:solidFill>
                <a:latin typeface="Arial" panose="020B0604020202020204" pitchFamily="34" charset="0"/>
                <a:ea typeface="Aileron" charset="0"/>
                <a:cs typeface="Arial" panose="020B0604020202020204" pitchFamily="34" charset="0"/>
              </a:rPr>
              <a:t>a</a:t>
            </a:r>
          </a:p>
        </p:txBody>
      </p:sp>
      <p:sp>
        <p:nvSpPr>
          <p:cNvPr id="75" name="TextBox 74">
            <a:extLst>
              <a:ext uri="{FF2B5EF4-FFF2-40B4-BE49-F238E27FC236}">
                <a16:creationId xmlns:a16="http://schemas.microsoft.com/office/drawing/2014/main" id="{F8B669D3-5527-90AD-16A0-700A681D59AF}"/>
              </a:ext>
            </a:extLst>
          </p:cNvPr>
          <p:cNvSpPr txBox="1"/>
          <p:nvPr/>
        </p:nvSpPr>
        <p:spPr>
          <a:xfrm>
            <a:off x="2400420" y="4112598"/>
            <a:ext cx="2454302" cy="166199"/>
          </a:xfrm>
          <a:prstGeom prst="rect">
            <a:avLst/>
          </a:prstGeom>
          <a:noFill/>
        </p:spPr>
        <p:txBody>
          <a:bodyPr wrap="square" lIns="0" tIns="0" rIns="0" bIns="0" rtlCol="0">
            <a:spAutoFit/>
          </a:bodyPr>
          <a:lstStyle/>
          <a:p>
            <a:pPr>
              <a:lnSpc>
                <a:spcPct val="90000"/>
              </a:lnSpc>
            </a:pPr>
            <a:r>
              <a:rPr lang="en-GB" sz="1200" b="1" noProof="0" dirty="0">
                <a:latin typeface="Arial" panose="020B0604020202020204" pitchFamily="34" charset="0"/>
                <a:ea typeface="Aileron" charset="0"/>
                <a:cs typeface="Arial" panose="020B0604020202020204" pitchFamily="34" charset="0"/>
              </a:rPr>
              <a:t>Median follow-up: 37.8 months</a:t>
            </a:r>
          </a:p>
        </p:txBody>
      </p:sp>
      <p:sp>
        <p:nvSpPr>
          <p:cNvPr id="76" name="TextBox 75">
            <a:extLst>
              <a:ext uri="{FF2B5EF4-FFF2-40B4-BE49-F238E27FC236}">
                <a16:creationId xmlns:a16="http://schemas.microsoft.com/office/drawing/2014/main" id="{75B6AE9F-63D1-9872-BAC2-240DE2745720}"/>
              </a:ext>
            </a:extLst>
          </p:cNvPr>
          <p:cNvSpPr txBox="1"/>
          <p:nvPr/>
        </p:nvSpPr>
        <p:spPr>
          <a:xfrm>
            <a:off x="5087888" y="4626948"/>
            <a:ext cx="2454302" cy="166199"/>
          </a:xfrm>
          <a:prstGeom prst="rect">
            <a:avLst/>
          </a:prstGeom>
          <a:noFill/>
        </p:spPr>
        <p:txBody>
          <a:bodyPr wrap="square" lIns="0" tIns="0" rIns="0" bIns="0" rtlCol="0">
            <a:spAutoFit/>
          </a:bodyPr>
          <a:lstStyle/>
          <a:p>
            <a:pPr algn="ctr">
              <a:lnSpc>
                <a:spcPct val="90000"/>
              </a:lnSpc>
            </a:pPr>
            <a:r>
              <a:rPr lang="en-GB" sz="1200" b="1" noProof="0" dirty="0">
                <a:latin typeface="Arial" panose="020B0604020202020204" pitchFamily="34" charset="0"/>
                <a:ea typeface="Aileron" charset="0"/>
                <a:cs typeface="Arial" panose="020B0604020202020204" pitchFamily="34" charset="0"/>
              </a:rPr>
              <a:t>Months</a:t>
            </a:r>
          </a:p>
        </p:txBody>
      </p:sp>
      <p:graphicFrame>
        <p:nvGraphicFramePr>
          <p:cNvPr id="77" name="Table 76">
            <a:extLst>
              <a:ext uri="{FF2B5EF4-FFF2-40B4-BE49-F238E27FC236}">
                <a16:creationId xmlns:a16="http://schemas.microsoft.com/office/drawing/2014/main" id="{1C29CA24-3726-5EE4-247F-95F00C12BEFE}"/>
              </a:ext>
            </a:extLst>
          </p:cNvPr>
          <p:cNvGraphicFramePr>
            <a:graphicFrameLocks noGrp="1"/>
          </p:cNvGraphicFramePr>
          <p:nvPr>
            <p:extLst>
              <p:ext uri="{D42A27DB-BD31-4B8C-83A1-F6EECF244321}">
                <p14:modId xmlns:p14="http://schemas.microsoft.com/office/powerpoint/2010/main" val="1007380919"/>
              </p:ext>
            </p:extLst>
          </p:nvPr>
        </p:nvGraphicFramePr>
        <p:xfrm>
          <a:off x="7135141" y="900906"/>
          <a:ext cx="3459333" cy="839760"/>
        </p:xfrm>
        <a:graphic>
          <a:graphicData uri="http://schemas.openxmlformats.org/drawingml/2006/table">
            <a:tbl>
              <a:tblPr firstRow="1" bandRow="1">
                <a:tableStyleId>{5C22544A-7EE6-4342-B048-85BDC9FD1C3A}</a:tableStyleId>
              </a:tblPr>
              <a:tblGrid>
                <a:gridCol w="1960151">
                  <a:extLst>
                    <a:ext uri="{9D8B030D-6E8A-4147-A177-3AD203B41FA5}">
                      <a16:colId xmlns:a16="http://schemas.microsoft.com/office/drawing/2014/main" val="372687898"/>
                    </a:ext>
                  </a:extLst>
                </a:gridCol>
                <a:gridCol w="1499182">
                  <a:extLst>
                    <a:ext uri="{9D8B030D-6E8A-4147-A177-3AD203B41FA5}">
                      <a16:colId xmlns:a16="http://schemas.microsoft.com/office/drawing/2014/main" val="2331441517"/>
                    </a:ext>
                  </a:extLst>
                </a:gridCol>
              </a:tblGrid>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Median OS</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(95% CI), mo</a:t>
                      </a:r>
                    </a:p>
                  </a:txBody>
                  <a:tcPr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862538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noProof="0" dirty="0">
                          <a:solidFill>
                            <a:schemeClr val="tx2"/>
                          </a:solidFill>
                          <a:latin typeface="Arial" panose="020B0604020202020204" pitchFamily="34" charset="0"/>
                          <a:ea typeface="Aileron" charset="0"/>
                          <a:cs typeface="Arial" panose="020B0604020202020204" pitchFamily="34" charset="0"/>
                        </a:rPr>
                        <a:t>Amivantamab + lazertinib</a:t>
                      </a:r>
                    </a:p>
                  </a:txBody>
                  <a:tcPr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Not reached (42.9-NR)</a:t>
                      </a:r>
                    </a:p>
                  </a:txBody>
                  <a:tcPr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35322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noProof="0" dirty="0">
                          <a:solidFill>
                            <a:schemeClr val="accent1"/>
                          </a:solidFill>
                          <a:latin typeface="Arial" panose="020B0604020202020204" pitchFamily="34" charset="0"/>
                          <a:ea typeface="Aileron" charset="0"/>
                          <a:cs typeface="Arial" panose="020B0604020202020204" pitchFamily="34" charset="0"/>
                        </a:rPr>
                        <a:t>Osimertinib</a:t>
                      </a:r>
                    </a:p>
                  </a:txBody>
                  <a:tcPr marT="9720" marB="9720">
                    <a:lnL w="12700" cmpd="sng">
                      <a:noFill/>
                    </a:lnL>
                    <a:lnR w="12700" cmpd="sng">
                      <a:noFill/>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36.7 (33.4-41.0)</a:t>
                      </a:r>
                    </a:p>
                  </a:txBody>
                  <a:tcPr marT="9720" marB="9720">
                    <a:lnL w="12700" cmpd="sng">
                      <a:noFill/>
                    </a:lnL>
                    <a:lnR w="12700" cmpd="sng">
                      <a:noFill/>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6376294"/>
                  </a:ext>
                </a:extLst>
              </a:tr>
              <a:tr h="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b="0" noProof="0" dirty="0">
                          <a:solidFill>
                            <a:schemeClr val="tx1"/>
                          </a:solidFill>
                          <a:latin typeface="Arial" panose="020B0604020202020204" pitchFamily="34" charset="0"/>
                          <a:ea typeface="Aileron" charset="0"/>
                          <a:cs typeface="Arial" panose="020B0604020202020204" pitchFamily="34" charset="0"/>
                        </a:rPr>
                        <a:t>HR, </a:t>
                      </a:r>
                      <a:r>
                        <a:rPr lang="en-GB" sz="1000" b="1" noProof="0" dirty="0">
                          <a:solidFill>
                            <a:schemeClr val="tx1"/>
                          </a:solidFill>
                          <a:latin typeface="Arial" panose="020B0604020202020204" pitchFamily="34" charset="0"/>
                          <a:ea typeface="Aileron" charset="0"/>
                          <a:cs typeface="Arial" panose="020B0604020202020204" pitchFamily="34" charset="0"/>
                        </a:rPr>
                        <a:t>0.75</a:t>
                      </a:r>
                      <a:r>
                        <a:rPr lang="en-GB" sz="1000" b="0" noProof="0" dirty="0">
                          <a:solidFill>
                            <a:schemeClr val="tx1"/>
                          </a:solidFill>
                          <a:latin typeface="Arial" panose="020B0604020202020204" pitchFamily="34" charset="0"/>
                          <a:ea typeface="Aileron" charset="0"/>
                          <a:cs typeface="Arial" panose="020B0604020202020204" pitchFamily="34" charset="0"/>
                        </a:rPr>
                        <a:t> (95% CI, 0.61-0.92); p&lt;0.005</a:t>
                      </a:r>
                    </a:p>
                  </a:txBody>
                  <a:tcPr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0051771"/>
                  </a:ext>
                </a:extLst>
              </a:tr>
            </a:tbl>
          </a:graphicData>
        </a:graphic>
      </p:graphicFrame>
    </p:spTree>
    <p:extLst>
      <p:ext uri="{BB962C8B-B14F-4D97-AF65-F5344CB8AC3E}">
        <p14:creationId xmlns:p14="http://schemas.microsoft.com/office/powerpoint/2010/main" val="69093637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01622-0DC6-808D-AEEA-B662038D8E2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3E3D429-DC4C-467C-8E13-6EDA4B277883}"/>
              </a:ext>
            </a:extLst>
          </p:cNvPr>
          <p:cNvSpPr>
            <a:spLocks noGrp="1"/>
          </p:cNvSpPr>
          <p:nvPr>
            <p:ph type="body" idx="1"/>
          </p:nvPr>
        </p:nvSpPr>
        <p:spPr>
          <a:xfrm>
            <a:off x="617421" y="864776"/>
            <a:ext cx="10972800" cy="702470"/>
          </a:xfrm>
        </p:spPr>
        <p:txBody>
          <a:bodyPr/>
          <a:lstStyle/>
          <a:p>
            <a:r>
              <a:rPr lang="en-GB" dirty="0"/>
              <a:t>First onset of key </a:t>
            </a:r>
            <a:r>
              <a:rPr lang="en-GB" dirty="0" err="1"/>
              <a:t>ae</a:t>
            </a:r>
            <a:r>
              <a:rPr lang="en-GB" cap="none" dirty="0" err="1"/>
              <a:t>s</a:t>
            </a:r>
            <a:r>
              <a:rPr lang="en-GB" dirty="0"/>
              <a:t> for 1</a:t>
            </a:r>
            <a:r>
              <a:rPr lang="en-GB" baseline="30000" dirty="0"/>
              <a:t>st</a:t>
            </a:r>
            <a:r>
              <a:rPr lang="en-GB" dirty="0"/>
              <a:t> line </a:t>
            </a:r>
            <a:r>
              <a:rPr lang="en-GB" dirty="0" err="1"/>
              <a:t>amivantamab</a:t>
            </a:r>
            <a:r>
              <a:rPr lang="en-GB" dirty="0"/>
              <a:t> + </a:t>
            </a:r>
            <a:r>
              <a:rPr lang="en-GB" dirty="0" err="1"/>
              <a:t>lazertinib</a:t>
            </a:r>
            <a:endParaRPr lang="en-GB" dirty="0"/>
          </a:p>
        </p:txBody>
      </p:sp>
      <p:sp>
        <p:nvSpPr>
          <p:cNvPr id="6" name="Title 5">
            <a:extLst>
              <a:ext uri="{FF2B5EF4-FFF2-40B4-BE49-F238E27FC236}">
                <a16:creationId xmlns:a16="http://schemas.microsoft.com/office/drawing/2014/main" id="{A7DFCA3E-4B04-8D95-B0EA-F72591D21D31}"/>
              </a:ext>
            </a:extLst>
          </p:cNvPr>
          <p:cNvSpPr>
            <a:spLocks noGrp="1"/>
          </p:cNvSpPr>
          <p:nvPr>
            <p:ph type="title"/>
          </p:nvPr>
        </p:nvSpPr>
        <p:spPr/>
        <p:txBody>
          <a:bodyPr/>
          <a:lstStyle/>
          <a:p>
            <a:r>
              <a:rPr lang="en-GB" noProof="0" dirty="0"/>
              <a:t>mariposa: safety results</a:t>
            </a:r>
          </a:p>
        </p:txBody>
      </p:sp>
      <p:sp>
        <p:nvSpPr>
          <p:cNvPr id="7" name="Content Placeholder 6">
            <a:extLst>
              <a:ext uri="{FF2B5EF4-FFF2-40B4-BE49-F238E27FC236}">
                <a16:creationId xmlns:a16="http://schemas.microsoft.com/office/drawing/2014/main" id="{AB75087E-A15C-E7D1-55B5-044FC34F9F5B}"/>
              </a:ext>
            </a:extLst>
          </p:cNvPr>
          <p:cNvSpPr>
            <a:spLocks noGrp="1"/>
          </p:cNvSpPr>
          <p:nvPr>
            <p:ph sz="quarter" idx="14"/>
          </p:nvPr>
        </p:nvSpPr>
        <p:spPr>
          <a:xfrm>
            <a:off x="601779" y="1382394"/>
            <a:ext cx="10963200" cy="3960000"/>
          </a:xfrm>
        </p:spPr>
        <p:txBody>
          <a:bodyPr>
            <a:normAutofit/>
          </a:bodyPr>
          <a:lstStyle/>
          <a:p>
            <a:r>
              <a:rPr lang="en-GB" noProof="0" dirty="0"/>
              <a:t>Most first onset AEs occur early (0-4 months), with longer-term follow up showing no new safety signals and indicating that long-term treatment is feasible</a:t>
            </a:r>
          </a:p>
        </p:txBody>
      </p:sp>
      <p:sp>
        <p:nvSpPr>
          <p:cNvPr id="8" name="Content Placeholder 7">
            <a:extLst>
              <a:ext uri="{FF2B5EF4-FFF2-40B4-BE49-F238E27FC236}">
                <a16:creationId xmlns:a16="http://schemas.microsoft.com/office/drawing/2014/main" id="{D9E5A3E9-028A-D89E-03B6-872EBF4DCBD8}"/>
              </a:ext>
            </a:extLst>
          </p:cNvPr>
          <p:cNvSpPr>
            <a:spLocks noGrp="1"/>
          </p:cNvSpPr>
          <p:nvPr>
            <p:ph sz="quarter" idx="15"/>
          </p:nvPr>
        </p:nvSpPr>
        <p:spPr/>
        <p:txBody>
          <a:bodyPr anchor="b" anchorCtr="0"/>
          <a:lstStyle/>
          <a:p>
            <a:r>
              <a:rPr lang="en-GB" noProof="0" dirty="0">
                <a:solidFill>
                  <a:schemeClr val="tx2"/>
                </a:solidFill>
              </a:rPr>
              <a:t>AE, adverse event; VTE, venous thromboembolism</a:t>
            </a:r>
          </a:p>
          <a:p>
            <a:r>
              <a:rPr lang="en-GB" sz="1200" noProof="0" dirty="0">
                <a:solidFill>
                  <a:schemeClr val="tx2"/>
                </a:solidFill>
              </a:rPr>
              <a:t>Chih-Hsin Yang J, et al. J Thorac Oncol. 2025;20 (3):S1-S97. ELCC 2025 (oral presentation, Abstract 4O)   </a:t>
            </a:r>
            <a:endParaRPr lang="en-GB" noProof="0" dirty="0">
              <a:solidFill>
                <a:schemeClr val="tx2"/>
              </a:solidFill>
            </a:endParaRPr>
          </a:p>
        </p:txBody>
      </p:sp>
      <p:sp>
        <p:nvSpPr>
          <p:cNvPr id="2" name="Slide Number Placeholder 1">
            <a:extLst>
              <a:ext uri="{FF2B5EF4-FFF2-40B4-BE49-F238E27FC236}">
                <a16:creationId xmlns:a16="http://schemas.microsoft.com/office/drawing/2014/main" id="{8F5EF345-B95E-8611-9957-5CF55DBBE2AC}"/>
              </a:ext>
            </a:extLst>
          </p:cNvPr>
          <p:cNvSpPr>
            <a:spLocks noGrp="1"/>
          </p:cNvSpPr>
          <p:nvPr>
            <p:ph type="sldNum" sz="quarter" idx="4"/>
          </p:nvPr>
        </p:nvSpPr>
        <p:spPr/>
        <p:txBody>
          <a:bodyPr/>
          <a:lstStyle/>
          <a:p>
            <a:fld id="{FCE43C0F-8A7B-3A4B-9DB5-B3472E36E833}" type="slidenum">
              <a:rPr lang="en-GB" noProof="0" smtClean="0"/>
              <a:pPr/>
              <a:t>14</a:t>
            </a:fld>
            <a:endParaRPr lang="en-GB" noProof="0" dirty="0"/>
          </a:p>
        </p:txBody>
      </p:sp>
      <p:sp>
        <p:nvSpPr>
          <p:cNvPr id="15" name="TextBox 14">
            <a:extLst>
              <a:ext uri="{FF2B5EF4-FFF2-40B4-BE49-F238E27FC236}">
                <a16:creationId xmlns:a16="http://schemas.microsoft.com/office/drawing/2014/main" id="{0A52FC58-4D3E-F303-215E-55087BFB9FFE}"/>
              </a:ext>
            </a:extLst>
          </p:cNvPr>
          <p:cNvSpPr txBox="1"/>
          <p:nvPr/>
        </p:nvSpPr>
        <p:spPr>
          <a:xfrm rot="16200000">
            <a:off x="-310119" y="3606213"/>
            <a:ext cx="2088000" cy="184666"/>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Participants (%)</a:t>
            </a:r>
            <a:endParaRPr lang="en-GB" sz="1000" noProof="0" dirty="0">
              <a:latin typeface="Arial" panose="020B0604020202020204" pitchFamily="34" charset="0"/>
              <a:ea typeface="Aileron" charset="0"/>
              <a:cs typeface="Arial" panose="020B0604020202020204" pitchFamily="34" charset="0"/>
            </a:endParaRPr>
          </a:p>
        </p:txBody>
      </p:sp>
      <p:sp>
        <p:nvSpPr>
          <p:cNvPr id="16" name="TextBox 15">
            <a:extLst>
              <a:ext uri="{FF2B5EF4-FFF2-40B4-BE49-F238E27FC236}">
                <a16:creationId xmlns:a16="http://schemas.microsoft.com/office/drawing/2014/main" id="{0AD7F03B-2E70-B68F-E496-C272B571C410}"/>
              </a:ext>
            </a:extLst>
          </p:cNvPr>
          <p:cNvSpPr txBox="1"/>
          <p:nvPr/>
        </p:nvSpPr>
        <p:spPr>
          <a:xfrm>
            <a:off x="834248" y="2305119"/>
            <a:ext cx="267499" cy="166199"/>
          </a:xfrm>
          <a:prstGeom prst="rect">
            <a:avLst/>
          </a:prstGeom>
          <a:noFill/>
        </p:spPr>
        <p:txBody>
          <a:bodyPr wrap="squar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100</a:t>
            </a:r>
          </a:p>
        </p:txBody>
      </p:sp>
      <p:sp>
        <p:nvSpPr>
          <p:cNvPr id="25" name="Rectangle 24">
            <a:extLst>
              <a:ext uri="{FF2B5EF4-FFF2-40B4-BE49-F238E27FC236}">
                <a16:creationId xmlns:a16="http://schemas.microsoft.com/office/drawing/2014/main" id="{F0FDAFFF-29BC-68C1-35E2-EC46D4ECF36D}"/>
              </a:ext>
            </a:extLst>
          </p:cNvPr>
          <p:cNvSpPr/>
          <p:nvPr/>
        </p:nvSpPr>
        <p:spPr>
          <a:xfrm>
            <a:off x="1462626" y="3576934"/>
            <a:ext cx="196850" cy="1466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6" name="Rectangle 25">
            <a:extLst>
              <a:ext uri="{FF2B5EF4-FFF2-40B4-BE49-F238E27FC236}">
                <a16:creationId xmlns:a16="http://schemas.microsoft.com/office/drawing/2014/main" id="{68944876-2191-3A93-40A8-BF7EB3D3F4BC}"/>
              </a:ext>
            </a:extLst>
          </p:cNvPr>
          <p:cNvSpPr/>
          <p:nvPr/>
        </p:nvSpPr>
        <p:spPr>
          <a:xfrm>
            <a:off x="1734088" y="3719808"/>
            <a:ext cx="196850" cy="13239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 name="Rectangle 26">
            <a:extLst>
              <a:ext uri="{FF2B5EF4-FFF2-40B4-BE49-F238E27FC236}">
                <a16:creationId xmlns:a16="http://schemas.microsoft.com/office/drawing/2014/main" id="{999F62EF-F804-B9D5-3B41-56E35E3DF826}"/>
              </a:ext>
            </a:extLst>
          </p:cNvPr>
          <p:cNvSpPr/>
          <p:nvPr/>
        </p:nvSpPr>
        <p:spPr>
          <a:xfrm>
            <a:off x="2005550" y="4373858"/>
            <a:ext cx="196850" cy="6699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8" name="Rectangle 27">
            <a:extLst>
              <a:ext uri="{FF2B5EF4-FFF2-40B4-BE49-F238E27FC236}">
                <a16:creationId xmlns:a16="http://schemas.microsoft.com/office/drawing/2014/main" id="{29E056F7-A58F-3250-0B66-E7B28A0AD8D6}"/>
              </a:ext>
            </a:extLst>
          </p:cNvPr>
          <p:cNvSpPr/>
          <p:nvPr/>
        </p:nvSpPr>
        <p:spPr>
          <a:xfrm>
            <a:off x="2277012" y="4380208"/>
            <a:ext cx="196850" cy="6635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9" name="Rectangle 28">
            <a:extLst>
              <a:ext uri="{FF2B5EF4-FFF2-40B4-BE49-F238E27FC236}">
                <a16:creationId xmlns:a16="http://schemas.microsoft.com/office/drawing/2014/main" id="{CE82A424-C8DC-BE58-CEB6-2DD67D0883B4}"/>
              </a:ext>
            </a:extLst>
          </p:cNvPr>
          <p:cNvSpPr/>
          <p:nvPr/>
        </p:nvSpPr>
        <p:spPr>
          <a:xfrm>
            <a:off x="2548475" y="4424658"/>
            <a:ext cx="196850" cy="619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0" name="Rectangle 29">
            <a:extLst>
              <a:ext uri="{FF2B5EF4-FFF2-40B4-BE49-F238E27FC236}">
                <a16:creationId xmlns:a16="http://schemas.microsoft.com/office/drawing/2014/main" id="{590DDB31-4AC3-9F61-A12E-14AB4CC0FB75}"/>
              </a:ext>
            </a:extLst>
          </p:cNvPr>
          <p:cNvSpPr/>
          <p:nvPr/>
        </p:nvSpPr>
        <p:spPr>
          <a:xfrm>
            <a:off x="2819938" y="4481808"/>
            <a:ext cx="196850" cy="5619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1" name="Rectangle 30">
            <a:extLst>
              <a:ext uri="{FF2B5EF4-FFF2-40B4-BE49-F238E27FC236}">
                <a16:creationId xmlns:a16="http://schemas.microsoft.com/office/drawing/2014/main" id="{3A93F105-0C7A-49E3-EEFA-7BAB2C058AE6}"/>
              </a:ext>
            </a:extLst>
          </p:cNvPr>
          <p:cNvSpPr/>
          <p:nvPr/>
        </p:nvSpPr>
        <p:spPr>
          <a:xfrm>
            <a:off x="3091400" y="4592934"/>
            <a:ext cx="196850" cy="450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2" name="Rectangle 31">
            <a:extLst>
              <a:ext uri="{FF2B5EF4-FFF2-40B4-BE49-F238E27FC236}">
                <a16:creationId xmlns:a16="http://schemas.microsoft.com/office/drawing/2014/main" id="{D89E2569-6F6A-6573-7D0F-A094C224D8CF}"/>
              </a:ext>
            </a:extLst>
          </p:cNvPr>
          <p:cNvSpPr/>
          <p:nvPr/>
        </p:nvSpPr>
        <p:spPr>
          <a:xfrm>
            <a:off x="3362863" y="4710408"/>
            <a:ext cx="196850" cy="3333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3" name="Rectangle 32">
            <a:extLst>
              <a:ext uri="{FF2B5EF4-FFF2-40B4-BE49-F238E27FC236}">
                <a16:creationId xmlns:a16="http://schemas.microsoft.com/office/drawing/2014/main" id="{1DB4EEEA-A59F-06D0-9A9B-2F6E715EF95C}"/>
              </a:ext>
            </a:extLst>
          </p:cNvPr>
          <p:cNvSpPr/>
          <p:nvPr/>
        </p:nvSpPr>
        <p:spPr>
          <a:xfrm>
            <a:off x="3634326" y="4754858"/>
            <a:ext cx="196850" cy="2889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39" name="Straight Connector 38">
            <a:extLst>
              <a:ext uri="{FF2B5EF4-FFF2-40B4-BE49-F238E27FC236}">
                <a16:creationId xmlns:a16="http://schemas.microsoft.com/office/drawing/2014/main" id="{C46DFE71-8AD1-8501-5559-E93BD2A4976F}"/>
              </a:ext>
            </a:extLst>
          </p:cNvPr>
          <p:cNvCxnSpPr>
            <a:cxnSpLocks/>
          </p:cNvCxnSpPr>
          <p:nvPr/>
        </p:nvCxnSpPr>
        <p:spPr>
          <a:xfrm>
            <a:off x="1158374" y="5043758"/>
            <a:ext cx="676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F13F0F8-75F1-3152-F081-70E5B13562B0}"/>
              </a:ext>
            </a:extLst>
          </p:cNvPr>
          <p:cNvCxnSpPr>
            <a:cxnSpLocks/>
          </p:cNvCxnSpPr>
          <p:nvPr/>
        </p:nvCxnSpPr>
        <p:spPr>
          <a:xfrm>
            <a:off x="1158374" y="4516708"/>
            <a:ext cx="676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392DF7F-386B-8D0E-0627-E156490D1BE4}"/>
              </a:ext>
            </a:extLst>
          </p:cNvPr>
          <p:cNvCxnSpPr>
            <a:cxnSpLocks/>
          </p:cNvCxnSpPr>
          <p:nvPr/>
        </p:nvCxnSpPr>
        <p:spPr>
          <a:xfrm>
            <a:off x="1158374" y="3983308"/>
            <a:ext cx="676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C07ECF2-C427-7778-4A8D-0C1DDF808E5C}"/>
              </a:ext>
            </a:extLst>
          </p:cNvPr>
          <p:cNvCxnSpPr>
            <a:cxnSpLocks/>
          </p:cNvCxnSpPr>
          <p:nvPr/>
        </p:nvCxnSpPr>
        <p:spPr>
          <a:xfrm>
            <a:off x="1158374" y="3456258"/>
            <a:ext cx="676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EA09D8D-BFBC-15B4-CD8C-6F9F3F55C458}"/>
              </a:ext>
            </a:extLst>
          </p:cNvPr>
          <p:cNvCxnSpPr>
            <a:cxnSpLocks/>
          </p:cNvCxnSpPr>
          <p:nvPr/>
        </p:nvCxnSpPr>
        <p:spPr>
          <a:xfrm>
            <a:off x="1158374" y="2919683"/>
            <a:ext cx="676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1EDAFBF5-3C7B-6079-C9B7-6E8430A4A161}"/>
              </a:ext>
            </a:extLst>
          </p:cNvPr>
          <p:cNvCxnSpPr>
            <a:cxnSpLocks/>
          </p:cNvCxnSpPr>
          <p:nvPr/>
        </p:nvCxnSpPr>
        <p:spPr>
          <a:xfrm>
            <a:off x="1158374" y="2392633"/>
            <a:ext cx="676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033F34F-0AA4-E55A-C519-6159BE40C173}"/>
              </a:ext>
            </a:extLst>
          </p:cNvPr>
          <p:cNvCxnSpPr>
            <a:cxnSpLocks/>
          </p:cNvCxnSpPr>
          <p:nvPr/>
        </p:nvCxnSpPr>
        <p:spPr>
          <a:xfrm flipV="1">
            <a:off x="1230360" y="2386308"/>
            <a:ext cx="0" cy="2657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32B1F748-AA27-DEF9-7257-205B0FEBEBBA}"/>
              </a:ext>
            </a:extLst>
          </p:cNvPr>
          <p:cNvSpPr txBox="1"/>
          <p:nvPr/>
        </p:nvSpPr>
        <p:spPr>
          <a:xfrm>
            <a:off x="834248" y="2832169"/>
            <a:ext cx="267499" cy="166199"/>
          </a:xfrm>
          <a:prstGeom prst="rect">
            <a:avLst/>
          </a:prstGeom>
          <a:noFill/>
        </p:spPr>
        <p:txBody>
          <a:bodyPr wrap="squar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80</a:t>
            </a:r>
          </a:p>
        </p:txBody>
      </p:sp>
      <p:sp>
        <p:nvSpPr>
          <p:cNvPr id="50" name="TextBox 49">
            <a:extLst>
              <a:ext uri="{FF2B5EF4-FFF2-40B4-BE49-F238E27FC236}">
                <a16:creationId xmlns:a16="http://schemas.microsoft.com/office/drawing/2014/main" id="{5283C027-254C-2346-AAF6-C4779B4EB842}"/>
              </a:ext>
            </a:extLst>
          </p:cNvPr>
          <p:cNvSpPr txBox="1"/>
          <p:nvPr/>
        </p:nvSpPr>
        <p:spPr>
          <a:xfrm>
            <a:off x="834248" y="3362394"/>
            <a:ext cx="267499" cy="166199"/>
          </a:xfrm>
          <a:prstGeom prst="rect">
            <a:avLst/>
          </a:prstGeom>
          <a:noFill/>
        </p:spPr>
        <p:txBody>
          <a:bodyPr wrap="squar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60</a:t>
            </a:r>
          </a:p>
        </p:txBody>
      </p:sp>
      <p:sp>
        <p:nvSpPr>
          <p:cNvPr id="51" name="TextBox 50">
            <a:extLst>
              <a:ext uri="{FF2B5EF4-FFF2-40B4-BE49-F238E27FC236}">
                <a16:creationId xmlns:a16="http://schemas.microsoft.com/office/drawing/2014/main" id="{3769FA26-EF02-D153-395B-C234CE3FBB4D}"/>
              </a:ext>
            </a:extLst>
          </p:cNvPr>
          <p:cNvSpPr txBox="1"/>
          <p:nvPr/>
        </p:nvSpPr>
        <p:spPr>
          <a:xfrm>
            <a:off x="834248" y="3902144"/>
            <a:ext cx="267499" cy="166199"/>
          </a:xfrm>
          <a:prstGeom prst="rect">
            <a:avLst/>
          </a:prstGeom>
          <a:noFill/>
        </p:spPr>
        <p:txBody>
          <a:bodyPr wrap="squar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40</a:t>
            </a:r>
          </a:p>
        </p:txBody>
      </p:sp>
      <p:sp>
        <p:nvSpPr>
          <p:cNvPr id="52" name="TextBox 51">
            <a:extLst>
              <a:ext uri="{FF2B5EF4-FFF2-40B4-BE49-F238E27FC236}">
                <a16:creationId xmlns:a16="http://schemas.microsoft.com/office/drawing/2014/main" id="{F6815711-B626-274F-2D73-BB4FCDB96436}"/>
              </a:ext>
            </a:extLst>
          </p:cNvPr>
          <p:cNvSpPr txBox="1"/>
          <p:nvPr/>
        </p:nvSpPr>
        <p:spPr>
          <a:xfrm>
            <a:off x="834248" y="4426019"/>
            <a:ext cx="267499" cy="166199"/>
          </a:xfrm>
          <a:prstGeom prst="rect">
            <a:avLst/>
          </a:prstGeom>
          <a:noFill/>
        </p:spPr>
        <p:txBody>
          <a:bodyPr wrap="squar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20</a:t>
            </a:r>
          </a:p>
        </p:txBody>
      </p:sp>
      <p:sp>
        <p:nvSpPr>
          <p:cNvPr id="53" name="TextBox 52">
            <a:extLst>
              <a:ext uri="{FF2B5EF4-FFF2-40B4-BE49-F238E27FC236}">
                <a16:creationId xmlns:a16="http://schemas.microsoft.com/office/drawing/2014/main" id="{670B8F02-C33A-85B6-4D01-D830592D5651}"/>
              </a:ext>
            </a:extLst>
          </p:cNvPr>
          <p:cNvSpPr txBox="1"/>
          <p:nvPr/>
        </p:nvSpPr>
        <p:spPr>
          <a:xfrm>
            <a:off x="834248" y="4959419"/>
            <a:ext cx="267499" cy="166199"/>
          </a:xfrm>
          <a:prstGeom prst="rect">
            <a:avLst/>
          </a:prstGeom>
          <a:noFill/>
        </p:spPr>
        <p:txBody>
          <a:bodyPr wrap="squar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0</a:t>
            </a:r>
          </a:p>
        </p:txBody>
      </p:sp>
      <p:sp>
        <p:nvSpPr>
          <p:cNvPr id="54" name="TextBox 53">
            <a:extLst>
              <a:ext uri="{FF2B5EF4-FFF2-40B4-BE49-F238E27FC236}">
                <a16:creationId xmlns:a16="http://schemas.microsoft.com/office/drawing/2014/main" id="{789D7B64-50DE-3C73-074F-8BB287B1B94A}"/>
              </a:ext>
            </a:extLst>
          </p:cNvPr>
          <p:cNvSpPr txBox="1"/>
          <p:nvPr/>
        </p:nvSpPr>
        <p:spPr>
          <a:xfrm rot="-2700000">
            <a:off x="1276086" y="5154618"/>
            <a:ext cx="357470"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Rash</a:t>
            </a:r>
          </a:p>
        </p:txBody>
      </p:sp>
      <p:sp>
        <p:nvSpPr>
          <p:cNvPr id="55" name="TextBox 54">
            <a:extLst>
              <a:ext uri="{FF2B5EF4-FFF2-40B4-BE49-F238E27FC236}">
                <a16:creationId xmlns:a16="http://schemas.microsoft.com/office/drawing/2014/main" id="{AFF0238E-DA83-5C69-1A58-33E94A12A24D}"/>
              </a:ext>
            </a:extLst>
          </p:cNvPr>
          <p:cNvSpPr txBox="1"/>
          <p:nvPr/>
        </p:nvSpPr>
        <p:spPr>
          <a:xfrm rot="-2700000">
            <a:off x="1228129" y="5299140"/>
            <a:ext cx="766236"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Paronychia</a:t>
            </a:r>
          </a:p>
        </p:txBody>
      </p:sp>
      <p:sp>
        <p:nvSpPr>
          <p:cNvPr id="56" name="TextBox 55">
            <a:extLst>
              <a:ext uri="{FF2B5EF4-FFF2-40B4-BE49-F238E27FC236}">
                <a16:creationId xmlns:a16="http://schemas.microsoft.com/office/drawing/2014/main" id="{25107340-A68C-7D18-E2C4-4996EC3D8369}"/>
              </a:ext>
            </a:extLst>
          </p:cNvPr>
          <p:cNvSpPr txBox="1"/>
          <p:nvPr/>
        </p:nvSpPr>
        <p:spPr>
          <a:xfrm rot="-2700000">
            <a:off x="963160" y="5525839"/>
            <a:ext cx="1407438"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Dermatitis acneiform</a:t>
            </a:r>
          </a:p>
        </p:txBody>
      </p:sp>
      <p:sp>
        <p:nvSpPr>
          <p:cNvPr id="57" name="TextBox 56">
            <a:extLst>
              <a:ext uri="{FF2B5EF4-FFF2-40B4-BE49-F238E27FC236}">
                <a16:creationId xmlns:a16="http://schemas.microsoft.com/office/drawing/2014/main" id="{366E3FE9-28BC-C325-04A1-97BE277E68FC}"/>
              </a:ext>
            </a:extLst>
          </p:cNvPr>
          <p:cNvSpPr txBox="1"/>
          <p:nvPr/>
        </p:nvSpPr>
        <p:spPr>
          <a:xfrm rot="-2700000">
            <a:off x="1853810" y="5266834"/>
            <a:ext cx="674865"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Stomatitis</a:t>
            </a:r>
          </a:p>
        </p:txBody>
      </p:sp>
      <p:sp>
        <p:nvSpPr>
          <p:cNvPr id="58" name="TextBox 57">
            <a:extLst>
              <a:ext uri="{FF2B5EF4-FFF2-40B4-BE49-F238E27FC236}">
                <a16:creationId xmlns:a16="http://schemas.microsoft.com/office/drawing/2014/main" id="{747B64A8-17F7-BBFD-5479-9722A79672C5}"/>
              </a:ext>
            </a:extLst>
          </p:cNvPr>
          <p:cNvSpPr txBox="1"/>
          <p:nvPr/>
        </p:nvSpPr>
        <p:spPr>
          <a:xfrm rot="-2700000">
            <a:off x="2449449" y="5134215"/>
            <a:ext cx="299762"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VTE</a:t>
            </a:r>
          </a:p>
        </p:txBody>
      </p:sp>
      <p:sp>
        <p:nvSpPr>
          <p:cNvPr id="59" name="TextBox 58">
            <a:extLst>
              <a:ext uri="{FF2B5EF4-FFF2-40B4-BE49-F238E27FC236}">
                <a16:creationId xmlns:a16="http://schemas.microsoft.com/office/drawing/2014/main" id="{F2793B81-5E76-EF5E-8D9C-7D9DC86D4E97}"/>
              </a:ext>
            </a:extLst>
          </p:cNvPr>
          <p:cNvSpPr txBox="1"/>
          <p:nvPr/>
        </p:nvSpPr>
        <p:spPr>
          <a:xfrm rot="-2700000">
            <a:off x="1868639" y="5485598"/>
            <a:ext cx="1293624"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Peripheral oedema</a:t>
            </a:r>
          </a:p>
        </p:txBody>
      </p:sp>
      <p:sp>
        <p:nvSpPr>
          <p:cNvPr id="60" name="TextBox 59">
            <a:extLst>
              <a:ext uri="{FF2B5EF4-FFF2-40B4-BE49-F238E27FC236}">
                <a16:creationId xmlns:a16="http://schemas.microsoft.com/office/drawing/2014/main" id="{FE6528E2-081F-A3F8-E6B8-430981D082D4}"/>
              </a:ext>
            </a:extLst>
          </p:cNvPr>
          <p:cNvSpPr txBox="1"/>
          <p:nvPr/>
        </p:nvSpPr>
        <p:spPr>
          <a:xfrm rot="-2700000">
            <a:off x="2809326" y="5215260"/>
            <a:ext cx="528991"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Pruritus</a:t>
            </a:r>
          </a:p>
        </p:txBody>
      </p:sp>
      <p:sp>
        <p:nvSpPr>
          <p:cNvPr id="61" name="TextBox 60">
            <a:extLst>
              <a:ext uri="{FF2B5EF4-FFF2-40B4-BE49-F238E27FC236}">
                <a16:creationId xmlns:a16="http://schemas.microsoft.com/office/drawing/2014/main" id="{989479AA-E625-77A0-5E80-CFB1689122B2}"/>
              </a:ext>
            </a:extLst>
          </p:cNvPr>
          <p:cNvSpPr txBox="1"/>
          <p:nvPr/>
        </p:nvSpPr>
        <p:spPr>
          <a:xfrm rot="-2700000">
            <a:off x="3094935" y="5209026"/>
            <a:ext cx="511358"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Fatigue</a:t>
            </a:r>
          </a:p>
        </p:txBody>
      </p:sp>
      <p:sp>
        <p:nvSpPr>
          <p:cNvPr id="62" name="TextBox 61">
            <a:extLst>
              <a:ext uri="{FF2B5EF4-FFF2-40B4-BE49-F238E27FC236}">
                <a16:creationId xmlns:a16="http://schemas.microsoft.com/office/drawing/2014/main" id="{685BE825-B935-14E2-983E-E1ABD59EE4A9}"/>
              </a:ext>
            </a:extLst>
          </p:cNvPr>
          <p:cNvSpPr txBox="1"/>
          <p:nvPr/>
        </p:nvSpPr>
        <p:spPr>
          <a:xfrm rot="-2700000">
            <a:off x="3323384" y="5224328"/>
            <a:ext cx="554640"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Dry skin</a:t>
            </a:r>
          </a:p>
        </p:txBody>
      </p:sp>
      <p:sp>
        <p:nvSpPr>
          <p:cNvPr id="63" name="Rectangle 62">
            <a:extLst>
              <a:ext uri="{FF2B5EF4-FFF2-40B4-BE49-F238E27FC236}">
                <a16:creationId xmlns:a16="http://schemas.microsoft.com/office/drawing/2014/main" id="{9FD0B634-BD11-3617-8107-B440157A32FE}"/>
              </a:ext>
            </a:extLst>
          </p:cNvPr>
          <p:cNvSpPr/>
          <p:nvPr/>
        </p:nvSpPr>
        <p:spPr>
          <a:xfrm>
            <a:off x="4311051" y="4954883"/>
            <a:ext cx="196850" cy="88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4" name="Rectangle 63">
            <a:extLst>
              <a:ext uri="{FF2B5EF4-FFF2-40B4-BE49-F238E27FC236}">
                <a16:creationId xmlns:a16="http://schemas.microsoft.com/office/drawing/2014/main" id="{A33A9C82-5CAC-5705-A831-D0312EAAAA34}"/>
              </a:ext>
            </a:extLst>
          </p:cNvPr>
          <p:cNvSpPr/>
          <p:nvPr/>
        </p:nvSpPr>
        <p:spPr>
          <a:xfrm>
            <a:off x="4582513" y="4602458"/>
            <a:ext cx="196850" cy="4413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5" name="Rectangle 64">
            <a:extLst>
              <a:ext uri="{FF2B5EF4-FFF2-40B4-BE49-F238E27FC236}">
                <a16:creationId xmlns:a16="http://schemas.microsoft.com/office/drawing/2014/main" id="{E0176085-5FCA-51C4-DF18-AA5F7B223794}"/>
              </a:ext>
            </a:extLst>
          </p:cNvPr>
          <p:cNvSpPr/>
          <p:nvPr/>
        </p:nvSpPr>
        <p:spPr>
          <a:xfrm>
            <a:off x="4853975" y="4986633"/>
            <a:ext cx="196850" cy="571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6" name="Rectangle 65">
            <a:extLst>
              <a:ext uri="{FF2B5EF4-FFF2-40B4-BE49-F238E27FC236}">
                <a16:creationId xmlns:a16="http://schemas.microsoft.com/office/drawing/2014/main" id="{A8B8B2D7-95F2-60DD-BFE9-98EF6420C00F}"/>
              </a:ext>
            </a:extLst>
          </p:cNvPr>
          <p:cNvSpPr/>
          <p:nvPr/>
        </p:nvSpPr>
        <p:spPr>
          <a:xfrm>
            <a:off x="5125437" y="4967583"/>
            <a:ext cx="196850" cy="761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7" name="Rectangle 66">
            <a:extLst>
              <a:ext uri="{FF2B5EF4-FFF2-40B4-BE49-F238E27FC236}">
                <a16:creationId xmlns:a16="http://schemas.microsoft.com/office/drawing/2014/main" id="{AAEC07EE-9BA9-4F9C-FA87-E9859C98706F}"/>
              </a:ext>
            </a:extLst>
          </p:cNvPr>
          <p:cNvSpPr/>
          <p:nvPr/>
        </p:nvSpPr>
        <p:spPr>
          <a:xfrm>
            <a:off x="5396900" y="4789783"/>
            <a:ext cx="196850" cy="253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8" name="Rectangle 67">
            <a:extLst>
              <a:ext uri="{FF2B5EF4-FFF2-40B4-BE49-F238E27FC236}">
                <a16:creationId xmlns:a16="http://schemas.microsoft.com/office/drawing/2014/main" id="{5B7923D8-5945-4648-2DED-E4A6AC140196}"/>
              </a:ext>
            </a:extLst>
          </p:cNvPr>
          <p:cNvSpPr/>
          <p:nvPr/>
        </p:nvSpPr>
        <p:spPr>
          <a:xfrm>
            <a:off x="5668363" y="4780258"/>
            <a:ext cx="196850" cy="2635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9" name="Rectangle 68">
            <a:extLst>
              <a:ext uri="{FF2B5EF4-FFF2-40B4-BE49-F238E27FC236}">
                <a16:creationId xmlns:a16="http://schemas.microsoft.com/office/drawing/2014/main" id="{8FEA1FE2-B112-75B7-967D-0862008918C4}"/>
              </a:ext>
            </a:extLst>
          </p:cNvPr>
          <p:cNvSpPr/>
          <p:nvPr/>
        </p:nvSpPr>
        <p:spPr>
          <a:xfrm>
            <a:off x="5939825" y="4935833"/>
            <a:ext cx="196850" cy="1079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0" name="Rectangle 69">
            <a:extLst>
              <a:ext uri="{FF2B5EF4-FFF2-40B4-BE49-F238E27FC236}">
                <a16:creationId xmlns:a16="http://schemas.microsoft.com/office/drawing/2014/main" id="{6F51D9EA-E359-C136-2500-4A0EE534ECCD}"/>
              </a:ext>
            </a:extLst>
          </p:cNvPr>
          <p:cNvSpPr/>
          <p:nvPr/>
        </p:nvSpPr>
        <p:spPr>
          <a:xfrm>
            <a:off x="6211288" y="4964408"/>
            <a:ext cx="196850" cy="793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1" name="Rectangle 70">
            <a:extLst>
              <a:ext uri="{FF2B5EF4-FFF2-40B4-BE49-F238E27FC236}">
                <a16:creationId xmlns:a16="http://schemas.microsoft.com/office/drawing/2014/main" id="{70E7AA79-28EB-B888-AC68-2A73F3993C6D}"/>
              </a:ext>
            </a:extLst>
          </p:cNvPr>
          <p:cNvSpPr/>
          <p:nvPr/>
        </p:nvSpPr>
        <p:spPr>
          <a:xfrm>
            <a:off x="6482751" y="4942183"/>
            <a:ext cx="196850" cy="101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2" name="TextBox 71">
            <a:extLst>
              <a:ext uri="{FF2B5EF4-FFF2-40B4-BE49-F238E27FC236}">
                <a16:creationId xmlns:a16="http://schemas.microsoft.com/office/drawing/2014/main" id="{DD655F8F-241E-1B0D-48B1-5959A516CBE9}"/>
              </a:ext>
            </a:extLst>
          </p:cNvPr>
          <p:cNvSpPr txBox="1"/>
          <p:nvPr/>
        </p:nvSpPr>
        <p:spPr>
          <a:xfrm rot="-2700000">
            <a:off x="4124511" y="5154617"/>
            <a:ext cx="357470"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Rash</a:t>
            </a:r>
          </a:p>
        </p:txBody>
      </p:sp>
      <p:sp>
        <p:nvSpPr>
          <p:cNvPr id="73" name="TextBox 72">
            <a:extLst>
              <a:ext uri="{FF2B5EF4-FFF2-40B4-BE49-F238E27FC236}">
                <a16:creationId xmlns:a16="http://schemas.microsoft.com/office/drawing/2014/main" id="{C1F1FEE1-9AAA-B6EE-F8BE-A41ACA7EA324}"/>
              </a:ext>
            </a:extLst>
          </p:cNvPr>
          <p:cNvSpPr txBox="1"/>
          <p:nvPr/>
        </p:nvSpPr>
        <p:spPr>
          <a:xfrm rot="-2700000">
            <a:off x="4076554" y="5299139"/>
            <a:ext cx="766236"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Paronychia</a:t>
            </a:r>
          </a:p>
        </p:txBody>
      </p:sp>
      <p:sp>
        <p:nvSpPr>
          <p:cNvPr id="74" name="TextBox 73">
            <a:extLst>
              <a:ext uri="{FF2B5EF4-FFF2-40B4-BE49-F238E27FC236}">
                <a16:creationId xmlns:a16="http://schemas.microsoft.com/office/drawing/2014/main" id="{81A5792B-952E-ECFE-A41D-53F60F4CF206}"/>
              </a:ext>
            </a:extLst>
          </p:cNvPr>
          <p:cNvSpPr txBox="1"/>
          <p:nvPr/>
        </p:nvSpPr>
        <p:spPr>
          <a:xfrm rot="-2700000">
            <a:off x="3811585" y="5525838"/>
            <a:ext cx="1407438"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Dermatitis acneiform</a:t>
            </a:r>
          </a:p>
        </p:txBody>
      </p:sp>
      <p:sp>
        <p:nvSpPr>
          <p:cNvPr id="75" name="TextBox 74">
            <a:extLst>
              <a:ext uri="{FF2B5EF4-FFF2-40B4-BE49-F238E27FC236}">
                <a16:creationId xmlns:a16="http://schemas.microsoft.com/office/drawing/2014/main" id="{C161C6C5-C92C-ED97-F8EC-7A61D41E7869}"/>
              </a:ext>
            </a:extLst>
          </p:cNvPr>
          <p:cNvSpPr txBox="1"/>
          <p:nvPr/>
        </p:nvSpPr>
        <p:spPr>
          <a:xfrm rot="-2700000">
            <a:off x="4702235" y="5266833"/>
            <a:ext cx="674865"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Stomatitis</a:t>
            </a:r>
          </a:p>
        </p:txBody>
      </p:sp>
      <p:sp>
        <p:nvSpPr>
          <p:cNvPr id="76" name="TextBox 75">
            <a:extLst>
              <a:ext uri="{FF2B5EF4-FFF2-40B4-BE49-F238E27FC236}">
                <a16:creationId xmlns:a16="http://schemas.microsoft.com/office/drawing/2014/main" id="{1AB13565-88CA-2161-07F5-DBBA36755B71}"/>
              </a:ext>
            </a:extLst>
          </p:cNvPr>
          <p:cNvSpPr txBox="1"/>
          <p:nvPr/>
        </p:nvSpPr>
        <p:spPr>
          <a:xfrm rot="-2700000">
            <a:off x="5297874" y="5134214"/>
            <a:ext cx="299762"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VTE</a:t>
            </a:r>
          </a:p>
        </p:txBody>
      </p:sp>
      <p:sp>
        <p:nvSpPr>
          <p:cNvPr id="77" name="TextBox 76">
            <a:extLst>
              <a:ext uri="{FF2B5EF4-FFF2-40B4-BE49-F238E27FC236}">
                <a16:creationId xmlns:a16="http://schemas.microsoft.com/office/drawing/2014/main" id="{075E1EFC-EA64-428A-AF09-117653024F6F}"/>
              </a:ext>
            </a:extLst>
          </p:cNvPr>
          <p:cNvSpPr txBox="1"/>
          <p:nvPr/>
        </p:nvSpPr>
        <p:spPr>
          <a:xfrm rot="-2700000">
            <a:off x="4717064" y="5485597"/>
            <a:ext cx="1293624"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Peripheral oedema</a:t>
            </a:r>
          </a:p>
        </p:txBody>
      </p:sp>
      <p:sp>
        <p:nvSpPr>
          <p:cNvPr id="78" name="TextBox 77">
            <a:extLst>
              <a:ext uri="{FF2B5EF4-FFF2-40B4-BE49-F238E27FC236}">
                <a16:creationId xmlns:a16="http://schemas.microsoft.com/office/drawing/2014/main" id="{36D2F0E6-8FDE-CCF1-5CBB-23FD4FE62D00}"/>
              </a:ext>
            </a:extLst>
          </p:cNvPr>
          <p:cNvSpPr txBox="1"/>
          <p:nvPr/>
        </p:nvSpPr>
        <p:spPr>
          <a:xfrm rot="-2700000">
            <a:off x="5657751" y="5215259"/>
            <a:ext cx="528991"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Pruritus</a:t>
            </a:r>
          </a:p>
        </p:txBody>
      </p:sp>
      <p:sp>
        <p:nvSpPr>
          <p:cNvPr id="79" name="TextBox 78">
            <a:extLst>
              <a:ext uri="{FF2B5EF4-FFF2-40B4-BE49-F238E27FC236}">
                <a16:creationId xmlns:a16="http://schemas.microsoft.com/office/drawing/2014/main" id="{E13594A0-A639-D71D-ECFE-F46D8777220E}"/>
              </a:ext>
            </a:extLst>
          </p:cNvPr>
          <p:cNvSpPr txBox="1"/>
          <p:nvPr/>
        </p:nvSpPr>
        <p:spPr>
          <a:xfrm rot="-2700000">
            <a:off x="5943360" y="5209025"/>
            <a:ext cx="511358"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Fatigue</a:t>
            </a:r>
          </a:p>
        </p:txBody>
      </p:sp>
      <p:sp>
        <p:nvSpPr>
          <p:cNvPr id="80" name="TextBox 79">
            <a:extLst>
              <a:ext uri="{FF2B5EF4-FFF2-40B4-BE49-F238E27FC236}">
                <a16:creationId xmlns:a16="http://schemas.microsoft.com/office/drawing/2014/main" id="{6B2224ED-4D7E-0192-8E34-B311E1474120}"/>
              </a:ext>
            </a:extLst>
          </p:cNvPr>
          <p:cNvSpPr txBox="1"/>
          <p:nvPr/>
        </p:nvSpPr>
        <p:spPr>
          <a:xfrm rot="-2700000">
            <a:off x="6171809" y="5224327"/>
            <a:ext cx="554640"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Dry skin</a:t>
            </a:r>
          </a:p>
        </p:txBody>
      </p:sp>
      <p:sp>
        <p:nvSpPr>
          <p:cNvPr id="81" name="Rectangle 80">
            <a:extLst>
              <a:ext uri="{FF2B5EF4-FFF2-40B4-BE49-F238E27FC236}">
                <a16:creationId xmlns:a16="http://schemas.microsoft.com/office/drawing/2014/main" id="{D4E61316-552C-792F-07C0-658BA5C0CE24}"/>
              </a:ext>
            </a:extLst>
          </p:cNvPr>
          <p:cNvSpPr/>
          <p:nvPr/>
        </p:nvSpPr>
        <p:spPr>
          <a:xfrm>
            <a:off x="7168551" y="4831057"/>
            <a:ext cx="196850" cy="21272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2" name="Rectangle 81">
            <a:extLst>
              <a:ext uri="{FF2B5EF4-FFF2-40B4-BE49-F238E27FC236}">
                <a16:creationId xmlns:a16="http://schemas.microsoft.com/office/drawing/2014/main" id="{EF233068-AFC9-B8B7-0C4B-673A1B82D934}"/>
              </a:ext>
            </a:extLst>
          </p:cNvPr>
          <p:cNvSpPr/>
          <p:nvPr/>
        </p:nvSpPr>
        <p:spPr>
          <a:xfrm>
            <a:off x="7440013" y="4886793"/>
            <a:ext cx="196850" cy="15698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3" name="Rectangle 82">
            <a:extLst>
              <a:ext uri="{FF2B5EF4-FFF2-40B4-BE49-F238E27FC236}">
                <a16:creationId xmlns:a16="http://schemas.microsoft.com/office/drawing/2014/main" id="{A3C39DB4-25E7-D075-A566-E29B9D5AB8A7}"/>
              </a:ext>
            </a:extLst>
          </p:cNvPr>
          <p:cNvSpPr/>
          <p:nvPr/>
        </p:nvSpPr>
        <p:spPr>
          <a:xfrm>
            <a:off x="7711475" y="4954815"/>
            <a:ext cx="196850" cy="8896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4" name="Rectangle 83">
            <a:extLst>
              <a:ext uri="{FF2B5EF4-FFF2-40B4-BE49-F238E27FC236}">
                <a16:creationId xmlns:a16="http://schemas.microsoft.com/office/drawing/2014/main" id="{65F12B5D-16DB-F898-A31B-F77E0FC8A357}"/>
              </a:ext>
            </a:extLst>
          </p:cNvPr>
          <p:cNvSpPr/>
          <p:nvPr/>
        </p:nvSpPr>
        <p:spPr>
          <a:xfrm>
            <a:off x="7982937" y="4972089"/>
            <a:ext cx="196850" cy="7169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5" name="Rectangle 84">
            <a:extLst>
              <a:ext uri="{FF2B5EF4-FFF2-40B4-BE49-F238E27FC236}">
                <a16:creationId xmlns:a16="http://schemas.microsoft.com/office/drawing/2014/main" id="{6E92220D-DE33-CDC7-F1C3-0AF5273D4CF5}"/>
              </a:ext>
            </a:extLst>
          </p:cNvPr>
          <p:cNvSpPr/>
          <p:nvPr/>
        </p:nvSpPr>
        <p:spPr>
          <a:xfrm>
            <a:off x="8254400" y="4764383"/>
            <a:ext cx="196850" cy="2793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6" name="Rectangle 85">
            <a:extLst>
              <a:ext uri="{FF2B5EF4-FFF2-40B4-BE49-F238E27FC236}">
                <a16:creationId xmlns:a16="http://schemas.microsoft.com/office/drawing/2014/main" id="{ACDC838D-FCC4-349F-F1F8-D33C13D4B625}"/>
              </a:ext>
            </a:extLst>
          </p:cNvPr>
          <p:cNvSpPr/>
          <p:nvPr/>
        </p:nvSpPr>
        <p:spPr>
          <a:xfrm>
            <a:off x="8525863" y="4758034"/>
            <a:ext cx="196850" cy="28574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7" name="Rectangle 86">
            <a:extLst>
              <a:ext uri="{FF2B5EF4-FFF2-40B4-BE49-F238E27FC236}">
                <a16:creationId xmlns:a16="http://schemas.microsoft.com/office/drawing/2014/main" id="{0E2B7F4C-9DAE-E87E-5DDD-D886991297B4}"/>
              </a:ext>
            </a:extLst>
          </p:cNvPr>
          <p:cNvSpPr/>
          <p:nvPr/>
        </p:nvSpPr>
        <p:spPr>
          <a:xfrm>
            <a:off x="8797325" y="4886793"/>
            <a:ext cx="196850" cy="15698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8" name="Rectangle 87">
            <a:extLst>
              <a:ext uri="{FF2B5EF4-FFF2-40B4-BE49-F238E27FC236}">
                <a16:creationId xmlns:a16="http://schemas.microsoft.com/office/drawing/2014/main" id="{83D782FE-8A42-73E2-723A-9900AF46E88A}"/>
              </a:ext>
            </a:extLst>
          </p:cNvPr>
          <p:cNvSpPr/>
          <p:nvPr/>
        </p:nvSpPr>
        <p:spPr>
          <a:xfrm>
            <a:off x="9068788" y="4954815"/>
            <a:ext cx="196850" cy="8896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9" name="Rectangle 88">
            <a:extLst>
              <a:ext uri="{FF2B5EF4-FFF2-40B4-BE49-F238E27FC236}">
                <a16:creationId xmlns:a16="http://schemas.microsoft.com/office/drawing/2014/main" id="{A999DEA9-857E-F7F0-6A72-7F31064ADB15}"/>
              </a:ext>
            </a:extLst>
          </p:cNvPr>
          <p:cNvSpPr/>
          <p:nvPr/>
        </p:nvSpPr>
        <p:spPr>
          <a:xfrm>
            <a:off x="9340251" y="4958059"/>
            <a:ext cx="196850" cy="8572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0" name="TextBox 89">
            <a:extLst>
              <a:ext uri="{FF2B5EF4-FFF2-40B4-BE49-F238E27FC236}">
                <a16:creationId xmlns:a16="http://schemas.microsoft.com/office/drawing/2014/main" id="{6632616F-7E41-B8EF-3332-13197567DE1A}"/>
              </a:ext>
            </a:extLst>
          </p:cNvPr>
          <p:cNvSpPr txBox="1"/>
          <p:nvPr/>
        </p:nvSpPr>
        <p:spPr>
          <a:xfrm rot="-2700000">
            <a:off x="6982011" y="5154617"/>
            <a:ext cx="357470"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Rash</a:t>
            </a:r>
          </a:p>
        </p:txBody>
      </p:sp>
      <p:sp>
        <p:nvSpPr>
          <p:cNvPr id="91" name="TextBox 90">
            <a:extLst>
              <a:ext uri="{FF2B5EF4-FFF2-40B4-BE49-F238E27FC236}">
                <a16:creationId xmlns:a16="http://schemas.microsoft.com/office/drawing/2014/main" id="{AF48CEBE-7F8A-B01D-EAF7-0A6B108021A2}"/>
              </a:ext>
            </a:extLst>
          </p:cNvPr>
          <p:cNvSpPr txBox="1"/>
          <p:nvPr/>
        </p:nvSpPr>
        <p:spPr>
          <a:xfrm rot="-2700000">
            <a:off x="6934054" y="5299139"/>
            <a:ext cx="766236"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Paronychia</a:t>
            </a:r>
          </a:p>
        </p:txBody>
      </p:sp>
      <p:sp>
        <p:nvSpPr>
          <p:cNvPr id="92" name="TextBox 91">
            <a:extLst>
              <a:ext uri="{FF2B5EF4-FFF2-40B4-BE49-F238E27FC236}">
                <a16:creationId xmlns:a16="http://schemas.microsoft.com/office/drawing/2014/main" id="{3E888C3E-EA87-6351-245D-100A0F37FC96}"/>
              </a:ext>
            </a:extLst>
          </p:cNvPr>
          <p:cNvSpPr txBox="1"/>
          <p:nvPr/>
        </p:nvSpPr>
        <p:spPr>
          <a:xfrm rot="-2700000">
            <a:off x="6669085" y="5525838"/>
            <a:ext cx="1407438"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Dermatitis acneiform</a:t>
            </a:r>
          </a:p>
        </p:txBody>
      </p:sp>
      <p:sp>
        <p:nvSpPr>
          <p:cNvPr id="93" name="TextBox 92">
            <a:extLst>
              <a:ext uri="{FF2B5EF4-FFF2-40B4-BE49-F238E27FC236}">
                <a16:creationId xmlns:a16="http://schemas.microsoft.com/office/drawing/2014/main" id="{1FFBC999-1B08-755C-5120-B80B48900075}"/>
              </a:ext>
            </a:extLst>
          </p:cNvPr>
          <p:cNvSpPr txBox="1"/>
          <p:nvPr/>
        </p:nvSpPr>
        <p:spPr>
          <a:xfrm rot="-2700000">
            <a:off x="7559735" y="5266833"/>
            <a:ext cx="674865"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Stomatitis</a:t>
            </a:r>
          </a:p>
        </p:txBody>
      </p:sp>
      <p:sp>
        <p:nvSpPr>
          <p:cNvPr id="94" name="TextBox 93">
            <a:extLst>
              <a:ext uri="{FF2B5EF4-FFF2-40B4-BE49-F238E27FC236}">
                <a16:creationId xmlns:a16="http://schemas.microsoft.com/office/drawing/2014/main" id="{AC59C2CA-4B8D-BCD8-FE80-DD02E577F244}"/>
              </a:ext>
            </a:extLst>
          </p:cNvPr>
          <p:cNvSpPr txBox="1"/>
          <p:nvPr/>
        </p:nvSpPr>
        <p:spPr>
          <a:xfrm rot="-2700000">
            <a:off x="8155374" y="5134214"/>
            <a:ext cx="299762"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VTE</a:t>
            </a:r>
          </a:p>
        </p:txBody>
      </p:sp>
      <p:sp>
        <p:nvSpPr>
          <p:cNvPr id="95" name="TextBox 94">
            <a:extLst>
              <a:ext uri="{FF2B5EF4-FFF2-40B4-BE49-F238E27FC236}">
                <a16:creationId xmlns:a16="http://schemas.microsoft.com/office/drawing/2014/main" id="{01CE8112-8EE8-6688-1BF4-B5CE203EBFAA}"/>
              </a:ext>
            </a:extLst>
          </p:cNvPr>
          <p:cNvSpPr txBox="1"/>
          <p:nvPr/>
        </p:nvSpPr>
        <p:spPr>
          <a:xfrm rot="-2700000">
            <a:off x="7574564" y="5485597"/>
            <a:ext cx="1293624"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Peripheral oedema</a:t>
            </a:r>
          </a:p>
        </p:txBody>
      </p:sp>
      <p:sp>
        <p:nvSpPr>
          <p:cNvPr id="96" name="TextBox 95">
            <a:extLst>
              <a:ext uri="{FF2B5EF4-FFF2-40B4-BE49-F238E27FC236}">
                <a16:creationId xmlns:a16="http://schemas.microsoft.com/office/drawing/2014/main" id="{E9D1EEFB-3F64-A96F-6991-231505AB6A39}"/>
              </a:ext>
            </a:extLst>
          </p:cNvPr>
          <p:cNvSpPr txBox="1"/>
          <p:nvPr/>
        </p:nvSpPr>
        <p:spPr>
          <a:xfrm rot="-2700000">
            <a:off x="8515251" y="5215259"/>
            <a:ext cx="528991"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Pruritus</a:t>
            </a:r>
          </a:p>
        </p:txBody>
      </p:sp>
      <p:sp>
        <p:nvSpPr>
          <p:cNvPr id="97" name="TextBox 96">
            <a:extLst>
              <a:ext uri="{FF2B5EF4-FFF2-40B4-BE49-F238E27FC236}">
                <a16:creationId xmlns:a16="http://schemas.microsoft.com/office/drawing/2014/main" id="{A91C3CF7-DF72-E08D-74D0-32606625DC89}"/>
              </a:ext>
            </a:extLst>
          </p:cNvPr>
          <p:cNvSpPr txBox="1"/>
          <p:nvPr/>
        </p:nvSpPr>
        <p:spPr>
          <a:xfrm rot="-2700000">
            <a:off x="8800860" y="5209025"/>
            <a:ext cx="511358"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Fatigue</a:t>
            </a:r>
          </a:p>
        </p:txBody>
      </p:sp>
      <p:sp>
        <p:nvSpPr>
          <p:cNvPr id="98" name="TextBox 97">
            <a:extLst>
              <a:ext uri="{FF2B5EF4-FFF2-40B4-BE49-F238E27FC236}">
                <a16:creationId xmlns:a16="http://schemas.microsoft.com/office/drawing/2014/main" id="{3033A68D-5B74-46B1-A2BD-5ACED245B9EC}"/>
              </a:ext>
            </a:extLst>
          </p:cNvPr>
          <p:cNvSpPr txBox="1"/>
          <p:nvPr/>
        </p:nvSpPr>
        <p:spPr>
          <a:xfrm rot="-2700000">
            <a:off x="9029309" y="5224327"/>
            <a:ext cx="554640" cy="166199"/>
          </a:xfrm>
          <a:prstGeom prst="rect">
            <a:avLst/>
          </a:prstGeom>
          <a:noFill/>
        </p:spPr>
        <p:txBody>
          <a:bodyPr wrap="none" lIns="0" tIns="0" rIns="0" bIns="0" rtlCol="0">
            <a:spAutoFit/>
          </a:bodyPr>
          <a:lstStyle/>
          <a:p>
            <a:pPr algn="r">
              <a:lnSpc>
                <a:spcPct val="90000"/>
              </a:lnSpc>
            </a:pPr>
            <a:r>
              <a:rPr lang="en-GB" sz="1200" noProof="0" dirty="0">
                <a:latin typeface="Arial" panose="020B0604020202020204" pitchFamily="34" charset="0"/>
                <a:ea typeface="Aileron" charset="0"/>
                <a:cs typeface="Arial" panose="020B0604020202020204" pitchFamily="34" charset="0"/>
              </a:rPr>
              <a:t>Dry skin</a:t>
            </a:r>
          </a:p>
        </p:txBody>
      </p:sp>
      <p:sp>
        <p:nvSpPr>
          <p:cNvPr id="100" name="Rounded Rectangle 99">
            <a:extLst>
              <a:ext uri="{FF2B5EF4-FFF2-40B4-BE49-F238E27FC236}">
                <a16:creationId xmlns:a16="http://schemas.microsoft.com/office/drawing/2014/main" id="{47B309C7-D47B-5154-AD33-D8A32B6B456D}"/>
              </a:ext>
            </a:extLst>
          </p:cNvPr>
          <p:cNvSpPr/>
          <p:nvPr/>
        </p:nvSpPr>
        <p:spPr>
          <a:xfrm>
            <a:off x="1455366" y="2392097"/>
            <a:ext cx="2400194" cy="285084"/>
          </a:xfrm>
          <a:prstGeom prst="roundRect">
            <a:avLst>
              <a:gd name="adj" fmla="val 0"/>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noProof="0" dirty="0">
                <a:solidFill>
                  <a:schemeClr val="bg1"/>
                </a:solidFill>
                <a:latin typeface="Arial" panose="020B0604020202020204" pitchFamily="34" charset="0"/>
                <a:cs typeface="Arial" panose="020B0604020202020204" pitchFamily="34" charset="0"/>
              </a:rPr>
              <a:t>0-4 months</a:t>
            </a:r>
            <a:endParaRPr lang="en-GB" sz="1200" noProof="0" dirty="0">
              <a:solidFill>
                <a:schemeClr val="bg1"/>
              </a:solidFill>
              <a:latin typeface="Arial" panose="020B0604020202020204" pitchFamily="34" charset="0"/>
              <a:cs typeface="Arial" panose="020B0604020202020204" pitchFamily="34" charset="0"/>
            </a:endParaRPr>
          </a:p>
        </p:txBody>
      </p:sp>
      <p:sp>
        <p:nvSpPr>
          <p:cNvPr id="101" name="Rounded Rectangle 100">
            <a:extLst>
              <a:ext uri="{FF2B5EF4-FFF2-40B4-BE49-F238E27FC236}">
                <a16:creationId xmlns:a16="http://schemas.microsoft.com/office/drawing/2014/main" id="{F67D3653-F8CE-7B8B-7ED0-4CF3CE3519DA}"/>
              </a:ext>
            </a:extLst>
          </p:cNvPr>
          <p:cNvSpPr/>
          <p:nvPr/>
        </p:nvSpPr>
        <p:spPr>
          <a:xfrm>
            <a:off x="7168551" y="2392097"/>
            <a:ext cx="2400194" cy="285084"/>
          </a:xfrm>
          <a:prstGeom prst="roundRect">
            <a:avLst>
              <a:gd name="adj" fmla="val 0"/>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noProof="0" dirty="0">
                <a:solidFill>
                  <a:schemeClr val="bg1"/>
                </a:solidFill>
                <a:latin typeface="Arial" panose="020B0604020202020204" pitchFamily="34" charset="0"/>
                <a:cs typeface="Arial" panose="020B0604020202020204" pitchFamily="34" charset="0"/>
              </a:rPr>
              <a:t>&gt;12 months</a:t>
            </a:r>
            <a:endParaRPr lang="en-GB" sz="1200" noProof="0" dirty="0">
              <a:solidFill>
                <a:schemeClr val="bg1"/>
              </a:solidFill>
              <a:latin typeface="Arial" panose="020B0604020202020204" pitchFamily="34" charset="0"/>
              <a:cs typeface="Arial" panose="020B0604020202020204" pitchFamily="34" charset="0"/>
            </a:endParaRPr>
          </a:p>
        </p:txBody>
      </p:sp>
      <p:sp>
        <p:nvSpPr>
          <p:cNvPr id="102" name="Rounded Rectangle 101">
            <a:extLst>
              <a:ext uri="{FF2B5EF4-FFF2-40B4-BE49-F238E27FC236}">
                <a16:creationId xmlns:a16="http://schemas.microsoft.com/office/drawing/2014/main" id="{8FB1454A-4563-C7E4-EAB8-391999067F77}"/>
              </a:ext>
            </a:extLst>
          </p:cNvPr>
          <p:cNvSpPr/>
          <p:nvPr/>
        </p:nvSpPr>
        <p:spPr>
          <a:xfrm>
            <a:off x="4311051" y="2392097"/>
            <a:ext cx="2400194" cy="285084"/>
          </a:xfrm>
          <a:prstGeom prst="roundRect">
            <a:avLst>
              <a:gd name="adj" fmla="val 0"/>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noProof="0" dirty="0">
                <a:solidFill>
                  <a:schemeClr val="bg1"/>
                </a:solidFill>
                <a:latin typeface="Arial" panose="020B0604020202020204" pitchFamily="34" charset="0"/>
                <a:cs typeface="Arial" panose="020B0604020202020204" pitchFamily="34" charset="0"/>
              </a:rPr>
              <a:t>5-12 months</a:t>
            </a:r>
            <a:endParaRPr lang="en-GB" sz="1200" noProof="0" dirty="0">
              <a:solidFill>
                <a:schemeClr val="bg1"/>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EFA4F25F-B6BE-627E-29D0-03C525C44517}"/>
              </a:ext>
            </a:extLst>
          </p:cNvPr>
          <p:cNvCxnSpPr>
            <a:cxnSpLocks/>
          </p:cNvCxnSpPr>
          <p:nvPr/>
        </p:nvCxnSpPr>
        <p:spPr>
          <a:xfrm>
            <a:off x="1219769" y="5043758"/>
            <a:ext cx="85692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EFF9627F-973A-3429-CB6B-B342854AEB26}"/>
              </a:ext>
            </a:extLst>
          </p:cNvPr>
          <p:cNvSpPr txBox="1"/>
          <p:nvPr/>
        </p:nvSpPr>
        <p:spPr>
          <a:xfrm>
            <a:off x="9533937" y="3345701"/>
            <a:ext cx="1499689" cy="369332"/>
          </a:xfrm>
          <a:prstGeom prst="rect">
            <a:avLst/>
          </a:prstGeom>
          <a:noFill/>
        </p:spPr>
        <p:txBody>
          <a:bodyPr wrap="square" lIns="0" tIns="0" rIns="0" bIns="0" rtlCol="0">
            <a:spAutoFit/>
          </a:bodyPr>
          <a:lstStyle/>
          <a:p>
            <a:r>
              <a:rPr lang="en-GB" sz="1200" b="1" noProof="0" dirty="0">
                <a:latin typeface="Arial" panose="020B0604020202020204" pitchFamily="34" charset="0"/>
                <a:ea typeface="Aileron" charset="0"/>
                <a:cs typeface="Arial" panose="020B0604020202020204" pitchFamily="34" charset="0"/>
              </a:rPr>
              <a:t>Median follow-up</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of 37.8 months</a:t>
            </a:r>
            <a:endParaRPr lang="en-GB" sz="1000" noProof="0" dirty="0">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256515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7868C6-355A-CF1D-A95E-70005B8B8ED2}"/>
              </a:ext>
            </a:extLst>
          </p:cNvPr>
          <p:cNvSpPr>
            <a:spLocks noGrp="1"/>
          </p:cNvSpPr>
          <p:nvPr>
            <p:ph type="body" idx="1"/>
          </p:nvPr>
        </p:nvSpPr>
        <p:spPr>
          <a:xfrm>
            <a:off x="609600" y="842020"/>
            <a:ext cx="10972800" cy="363687"/>
          </a:xfrm>
        </p:spPr>
        <p:txBody>
          <a:bodyPr/>
          <a:lstStyle/>
          <a:p>
            <a:r>
              <a:rPr lang="en-GB" noProof="0" dirty="0"/>
              <a:t>Cocoon trial</a:t>
            </a:r>
          </a:p>
        </p:txBody>
      </p:sp>
      <p:sp>
        <p:nvSpPr>
          <p:cNvPr id="3" name="Title 2">
            <a:extLst>
              <a:ext uri="{FF2B5EF4-FFF2-40B4-BE49-F238E27FC236}">
                <a16:creationId xmlns:a16="http://schemas.microsoft.com/office/drawing/2014/main" id="{6B26510E-F7A1-4C7D-23B1-5CC154273356}"/>
              </a:ext>
            </a:extLst>
          </p:cNvPr>
          <p:cNvSpPr>
            <a:spLocks noGrp="1"/>
          </p:cNvSpPr>
          <p:nvPr>
            <p:ph type="title"/>
          </p:nvPr>
        </p:nvSpPr>
        <p:spPr/>
        <p:txBody>
          <a:bodyPr/>
          <a:lstStyle/>
          <a:p>
            <a:r>
              <a:rPr lang="en-GB" noProof="0" dirty="0"/>
              <a:t>Preventing ae</a:t>
            </a:r>
            <a:r>
              <a:rPr lang="en-GB" cap="none" noProof="0" dirty="0"/>
              <a:t>s</a:t>
            </a:r>
            <a:r>
              <a:rPr lang="en-GB" noProof="0" dirty="0"/>
              <a:t> with amivantamab + lazertinib</a:t>
            </a:r>
          </a:p>
        </p:txBody>
      </p:sp>
      <p:sp>
        <p:nvSpPr>
          <p:cNvPr id="2" name="Content Placeholder 1">
            <a:extLst>
              <a:ext uri="{FF2B5EF4-FFF2-40B4-BE49-F238E27FC236}">
                <a16:creationId xmlns:a16="http://schemas.microsoft.com/office/drawing/2014/main" id="{F88D959A-82AB-9357-A63D-34DC4E3CA366}"/>
              </a:ext>
            </a:extLst>
          </p:cNvPr>
          <p:cNvSpPr>
            <a:spLocks noGrp="1"/>
          </p:cNvSpPr>
          <p:nvPr>
            <p:ph sz="quarter" idx="14"/>
          </p:nvPr>
        </p:nvSpPr>
        <p:spPr>
          <a:xfrm>
            <a:off x="620183" y="1276095"/>
            <a:ext cx="10963200" cy="3960000"/>
          </a:xfrm>
        </p:spPr>
        <p:txBody>
          <a:bodyPr/>
          <a:lstStyle/>
          <a:p>
            <a:r>
              <a:rPr lang="en-GB" noProof="0" dirty="0"/>
              <a:t>The prophylactic COCOON DM regimen reduced the incidence of grade ≥ 2 dermatologic AEs by 50% versus standard of </a:t>
            </a:r>
            <a:r>
              <a:rPr lang="en-GB" noProof="0" dirty="0">
                <a:solidFill>
                  <a:schemeClr val="tx2"/>
                </a:solidFill>
              </a:rPr>
              <a:t>care</a:t>
            </a:r>
            <a:r>
              <a:rPr lang="en-GB" baseline="30000" noProof="0" dirty="0">
                <a:solidFill>
                  <a:schemeClr val="tx2"/>
                </a:solidFill>
              </a:rPr>
              <a:t>1</a:t>
            </a:r>
          </a:p>
        </p:txBody>
      </p:sp>
      <p:sp>
        <p:nvSpPr>
          <p:cNvPr id="4" name="Content Placeholder 3">
            <a:extLst>
              <a:ext uri="{FF2B5EF4-FFF2-40B4-BE49-F238E27FC236}">
                <a16:creationId xmlns:a16="http://schemas.microsoft.com/office/drawing/2014/main" id="{E13BEB57-55E2-587E-D35F-3BAF4743E6DB}"/>
              </a:ext>
            </a:extLst>
          </p:cNvPr>
          <p:cNvSpPr>
            <a:spLocks noGrp="1"/>
          </p:cNvSpPr>
          <p:nvPr>
            <p:ph sz="quarter" idx="15"/>
          </p:nvPr>
        </p:nvSpPr>
        <p:spPr>
          <a:xfrm>
            <a:off x="620183" y="6356351"/>
            <a:ext cx="10516377" cy="365125"/>
          </a:xfrm>
        </p:spPr>
        <p:txBody>
          <a:bodyPr anchor="b" anchorCtr="0"/>
          <a:lstStyle/>
          <a:p>
            <a:r>
              <a:rPr lang="en-GB" noProof="0" dirty="0">
                <a:solidFill>
                  <a:schemeClr val="tx2"/>
                </a:solidFill>
              </a:rPr>
              <a:t>AE, adverse event; BID, twice daily; CI, confidence interval; DM, dermatologic management; G, grade; IRR, infusion-related reaction; OR, odds ratio; </a:t>
            </a:r>
            <a:br>
              <a:rPr lang="en-GB" noProof="0" dirty="0">
                <a:solidFill>
                  <a:schemeClr val="tx2"/>
                </a:solidFill>
                <a:highlight>
                  <a:srgbClr val="FFFF00"/>
                </a:highlight>
              </a:rPr>
            </a:br>
            <a:r>
              <a:rPr lang="en-GB" noProof="0" dirty="0">
                <a:solidFill>
                  <a:schemeClr val="tx2"/>
                </a:solidFill>
              </a:rPr>
              <a:t>SoC, standard of care; VTE, venous thromboembolism</a:t>
            </a:r>
          </a:p>
          <a:p>
            <a:pPr algn="l"/>
            <a:r>
              <a:rPr lang="en-GB" sz="1200" noProof="0" dirty="0">
                <a:solidFill>
                  <a:schemeClr val="tx2"/>
                </a:solidFill>
              </a:rPr>
              <a:t>1. </a:t>
            </a:r>
            <a:r>
              <a:rPr lang="en-GB" noProof="0" dirty="0">
                <a:solidFill>
                  <a:schemeClr val="tx2"/>
                </a:solidFill>
              </a:rPr>
              <a:t>Girard N, et al. J Thorac Oncol. 2025;20 (3):S1-S97. ELCC 2025 (oral presentation, Abstract 10MO); 2. </a:t>
            </a:r>
            <a:r>
              <a:rPr lang="en-GB" sz="1200" noProof="0" dirty="0">
                <a:solidFill>
                  <a:schemeClr val="tx2"/>
                </a:solidFill>
              </a:rPr>
              <a:t>Chih-Hsin Yang J, et al. J Thorac Oncol. 2025;20 (3):S1-S97. ELCC 2025 (oral presentation, Abstract 4O); </a:t>
            </a:r>
            <a:endParaRPr lang="en-GB" noProof="0" dirty="0">
              <a:solidFill>
                <a:schemeClr val="tx2"/>
              </a:solidFill>
            </a:endParaRPr>
          </a:p>
        </p:txBody>
      </p:sp>
      <p:sp>
        <p:nvSpPr>
          <p:cNvPr id="5" name="Slide Number Placeholder 4">
            <a:extLst>
              <a:ext uri="{FF2B5EF4-FFF2-40B4-BE49-F238E27FC236}">
                <a16:creationId xmlns:a16="http://schemas.microsoft.com/office/drawing/2014/main" id="{610ABBD4-7609-748E-A8DD-9F26A3D7DC72}"/>
              </a:ext>
            </a:extLst>
          </p:cNvPr>
          <p:cNvSpPr>
            <a:spLocks noGrp="1"/>
          </p:cNvSpPr>
          <p:nvPr>
            <p:ph type="sldNum" sz="quarter" idx="4"/>
          </p:nvPr>
        </p:nvSpPr>
        <p:spPr/>
        <p:txBody>
          <a:bodyPr/>
          <a:lstStyle/>
          <a:p>
            <a:fld id="{FCE43C0F-8A7B-3A4B-9DB5-B3472E36E833}" type="slidenum">
              <a:rPr lang="en-GB" noProof="0" smtClean="0"/>
              <a:pPr/>
              <a:t>15</a:t>
            </a:fld>
            <a:endParaRPr lang="en-GB" noProof="0" dirty="0"/>
          </a:p>
        </p:txBody>
      </p:sp>
      <p:sp>
        <p:nvSpPr>
          <p:cNvPr id="10" name="TextBox 9">
            <a:extLst>
              <a:ext uri="{FF2B5EF4-FFF2-40B4-BE49-F238E27FC236}">
                <a16:creationId xmlns:a16="http://schemas.microsoft.com/office/drawing/2014/main" id="{86599397-588E-2A99-D346-D196E42FB14B}"/>
              </a:ext>
            </a:extLst>
          </p:cNvPr>
          <p:cNvSpPr txBox="1"/>
          <p:nvPr/>
        </p:nvSpPr>
        <p:spPr>
          <a:xfrm>
            <a:off x="6312024" y="1968019"/>
            <a:ext cx="4690130" cy="338554"/>
          </a:xfrm>
          <a:prstGeom prst="rect">
            <a:avLst/>
          </a:prstGeom>
          <a:noFill/>
        </p:spPr>
        <p:txBody>
          <a:bodyPr wrap="none" lIns="0" rtlCol="0">
            <a:spAutoFit/>
          </a:bodyPr>
          <a:lstStyle/>
          <a:p>
            <a:r>
              <a:rPr lang="en-GB" sz="1600" b="1" noProof="0" dirty="0">
                <a:solidFill>
                  <a:schemeClr val="accent1"/>
                </a:solidFill>
                <a:latin typeface="Arial" panose="020B0604020202020204" pitchFamily="34" charset="0"/>
                <a:ea typeface="Aileron" charset="0"/>
                <a:cs typeface="Arial" panose="020B0604020202020204" pitchFamily="34" charset="0"/>
              </a:rPr>
              <a:t>Preventing AEs with amivantamab + lazertinib</a:t>
            </a:r>
            <a:r>
              <a:rPr lang="en-GB" sz="1600" b="1" baseline="30000" noProof="0" dirty="0">
                <a:solidFill>
                  <a:schemeClr val="accent1"/>
                </a:solidFill>
                <a:latin typeface="Arial" panose="020B0604020202020204" pitchFamily="34" charset="0"/>
                <a:ea typeface="Aileron" charset="0"/>
                <a:cs typeface="Arial" panose="020B0604020202020204" pitchFamily="34" charset="0"/>
              </a:rPr>
              <a:t>1</a:t>
            </a:r>
          </a:p>
        </p:txBody>
      </p:sp>
      <p:sp>
        <p:nvSpPr>
          <p:cNvPr id="11" name="TextBox 10">
            <a:extLst>
              <a:ext uri="{FF2B5EF4-FFF2-40B4-BE49-F238E27FC236}">
                <a16:creationId xmlns:a16="http://schemas.microsoft.com/office/drawing/2014/main" id="{6F99B706-6680-3480-F76A-454D30873584}"/>
              </a:ext>
            </a:extLst>
          </p:cNvPr>
          <p:cNvSpPr txBox="1"/>
          <p:nvPr/>
        </p:nvSpPr>
        <p:spPr>
          <a:xfrm>
            <a:off x="620182" y="1968019"/>
            <a:ext cx="4899753" cy="584775"/>
          </a:xfrm>
          <a:prstGeom prst="rect">
            <a:avLst/>
          </a:prstGeom>
          <a:noFill/>
        </p:spPr>
        <p:txBody>
          <a:bodyPr wrap="square" lIns="0" rtlCol="0">
            <a:spAutoFit/>
          </a:bodyPr>
          <a:lstStyle/>
          <a:p>
            <a:r>
              <a:rPr lang="en-GB" sz="1600" b="1" noProof="0" dirty="0">
                <a:solidFill>
                  <a:schemeClr val="accent1"/>
                </a:solidFill>
                <a:latin typeface="Arial" panose="020B0604020202020204" pitchFamily="34" charset="0"/>
                <a:ea typeface="Aileron" charset="0"/>
                <a:cs typeface="Arial" panose="020B0604020202020204" pitchFamily="34" charset="0"/>
              </a:rPr>
              <a:t>Primary endpoint: incidence of G≥2 dermatologic AEs in first 12 weeks of treatment</a:t>
            </a:r>
            <a:r>
              <a:rPr lang="en-GB" sz="1600" b="1" baseline="30000" noProof="0" dirty="0">
                <a:solidFill>
                  <a:schemeClr val="accent1"/>
                </a:solidFill>
                <a:latin typeface="Arial" panose="020B0604020202020204" pitchFamily="34" charset="0"/>
                <a:ea typeface="Aileron" charset="0"/>
                <a:cs typeface="Arial" panose="020B0604020202020204" pitchFamily="34" charset="0"/>
              </a:rPr>
              <a:t>1,2</a:t>
            </a:r>
          </a:p>
        </p:txBody>
      </p:sp>
      <p:graphicFrame>
        <p:nvGraphicFramePr>
          <p:cNvPr id="13" name="Table 12">
            <a:extLst>
              <a:ext uri="{FF2B5EF4-FFF2-40B4-BE49-F238E27FC236}">
                <a16:creationId xmlns:a16="http://schemas.microsoft.com/office/drawing/2014/main" id="{4C73AFDA-68FB-1222-23FA-7A44F21E68C1}"/>
              </a:ext>
            </a:extLst>
          </p:cNvPr>
          <p:cNvGraphicFramePr>
            <a:graphicFrameLocks noGrp="1"/>
          </p:cNvGraphicFramePr>
          <p:nvPr>
            <p:extLst>
              <p:ext uri="{D42A27DB-BD31-4B8C-83A1-F6EECF244321}">
                <p14:modId xmlns:p14="http://schemas.microsoft.com/office/powerpoint/2010/main" val="357759017"/>
              </p:ext>
            </p:extLst>
          </p:nvPr>
        </p:nvGraphicFramePr>
        <p:xfrm>
          <a:off x="7244913" y="4014548"/>
          <a:ext cx="3665968" cy="1356360"/>
        </p:xfrm>
        <a:graphic>
          <a:graphicData uri="http://schemas.openxmlformats.org/drawingml/2006/table">
            <a:tbl>
              <a:tblPr firstRow="1" bandRow="1">
                <a:tableStyleId>{5C22544A-7EE6-4342-B048-85BDC9FD1C3A}</a:tableStyleId>
              </a:tblPr>
              <a:tblGrid>
                <a:gridCol w="1547343">
                  <a:extLst>
                    <a:ext uri="{9D8B030D-6E8A-4147-A177-3AD203B41FA5}">
                      <a16:colId xmlns:a16="http://schemas.microsoft.com/office/drawing/2014/main" val="1053706252"/>
                    </a:ext>
                  </a:extLst>
                </a:gridCol>
                <a:gridCol w="2118625">
                  <a:extLst>
                    <a:ext uri="{9D8B030D-6E8A-4147-A177-3AD203B41FA5}">
                      <a16:colId xmlns:a16="http://schemas.microsoft.com/office/drawing/2014/main" val="816847863"/>
                    </a:ext>
                  </a:extLst>
                </a:gridCol>
              </a:tblGrid>
              <a:tr h="146430">
                <a:tc gridSpan="2">
                  <a:txBody>
                    <a:bodyPr/>
                    <a:lstStyle/>
                    <a:p>
                      <a:pPr algn="ctr"/>
                      <a:r>
                        <a:rPr lang="en-GB" sz="900" noProof="0" dirty="0">
                          <a:latin typeface="Arial" panose="020B0604020202020204" pitchFamily="34" charset="0"/>
                          <a:cs typeface="Arial" panose="020B0604020202020204" pitchFamily="34" charset="0"/>
                        </a:rPr>
                        <a:t>Dermatologic Prophylactic Regimen (COCOON)</a:t>
                      </a:r>
                    </a:p>
                  </a:txBody>
                  <a:tcPr>
                    <a:lnB w="19050" cap="flat" cmpd="sng" algn="ctr">
                      <a:solidFill>
                        <a:schemeClr val="bg1"/>
                      </a:solidFill>
                      <a:prstDash val="solid"/>
                      <a:round/>
                      <a:headEnd type="none" w="med" len="med"/>
                      <a:tailEnd type="none" w="med" len="med"/>
                    </a:lnB>
                  </a:tcPr>
                </a:tc>
                <a:tc hMerge="1">
                  <a:txBody>
                    <a:bodyPr/>
                    <a:lstStyle/>
                    <a:p>
                      <a:pPr algn="ctr"/>
                      <a:endParaRPr lang="en-GB" sz="9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71762106"/>
                  </a:ext>
                </a:extLst>
              </a:tr>
              <a:tr h="322147">
                <a:tc>
                  <a:txBody>
                    <a:bodyPr/>
                    <a:lstStyle/>
                    <a:p>
                      <a:pPr algn="ctr"/>
                      <a:r>
                        <a:rPr lang="en-GB" sz="800" b="1" u="sng" noProof="0" dirty="0">
                          <a:latin typeface="Arial" panose="020B0604020202020204" pitchFamily="34" charset="0"/>
                          <a:cs typeface="Arial" panose="020B0604020202020204" pitchFamily="34" charset="0"/>
                        </a:rPr>
                        <a:t>Weeks 1-12</a:t>
                      </a:r>
                      <a:br>
                        <a:rPr lang="en-GB" sz="800" noProof="0" dirty="0">
                          <a:latin typeface="Arial" panose="020B0604020202020204" pitchFamily="34" charset="0"/>
                          <a:cs typeface="Arial" panose="020B0604020202020204" pitchFamily="34" charset="0"/>
                        </a:rPr>
                      </a:br>
                      <a:r>
                        <a:rPr lang="en-GB" sz="800" noProof="0" dirty="0">
                          <a:latin typeface="Arial" panose="020B0604020202020204" pitchFamily="34" charset="0"/>
                          <a:cs typeface="Arial" panose="020B0604020202020204" pitchFamily="34" charset="0"/>
                        </a:rPr>
                        <a:t>100 mg BID doxycycline</a:t>
                      </a:r>
                      <a:br>
                        <a:rPr lang="en-GB" sz="800" noProof="0" dirty="0">
                          <a:latin typeface="Arial" panose="020B0604020202020204" pitchFamily="34" charset="0"/>
                          <a:cs typeface="Arial" panose="020B0604020202020204" pitchFamily="34" charset="0"/>
                        </a:rPr>
                      </a:br>
                      <a:r>
                        <a:rPr lang="en-GB" sz="800" noProof="0" dirty="0">
                          <a:latin typeface="Arial" panose="020B0604020202020204" pitchFamily="34" charset="0"/>
                          <a:cs typeface="Arial" panose="020B0604020202020204" pitchFamily="34" charset="0"/>
                        </a:rPr>
                        <a:t>or minocycline</a:t>
                      </a:r>
                    </a:p>
                  </a:txBody>
                  <a:tcP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GB" sz="800" b="1" u="sng" noProof="0" dirty="0">
                          <a:latin typeface="Arial" panose="020B0604020202020204" pitchFamily="34" charset="0"/>
                          <a:cs typeface="Arial" panose="020B0604020202020204" pitchFamily="34" charset="0"/>
                        </a:rPr>
                        <a:t>Weeks 13+</a:t>
                      </a:r>
                    </a:p>
                    <a:p>
                      <a:pPr algn="ctr"/>
                      <a:r>
                        <a:rPr lang="en-GB" sz="800" noProof="0" dirty="0">
                          <a:latin typeface="Arial" panose="020B0604020202020204" pitchFamily="34" charset="0"/>
                          <a:cs typeface="Arial" panose="020B0604020202020204" pitchFamily="34" charset="0"/>
                        </a:rPr>
                        <a:t>1% topical clindamycin lotion</a:t>
                      </a:r>
                      <a:br>
                        <a:rPr lang="en-GB" sz="800" noProof="0" dirty="0">
                          <a:latin typeface="Arial" panose="020B0604020202020204" pitchFamily="34" charset="0"/>
                          <a:cs typeface="Arial" panose="020B0604020202020204" pitchFamily="34" charset="0"/>
                        </a:rPr>
                      </a:br>
                      <a:r>
                        <a:rPr lang="en-GB" sz="800" noProof="0" dirty="0">
                          <a:latin typeface="Arial" panose="020B0604020202020204" pitchFamily="34" charset="0"/>
                          <a:cs typeface="Arial" panose="020B0604020202020204" pitchFamily="34" charset="0"/>
                        </a:rPr>
                        <a:t>on the scalp daily</a:t>
                      </a: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43137399"/>
                  </a:ext>
                </a:extLst>
              </a:tr>
              <a:tr h="234289">
                <a:tc gridSpan="2">
                  <a:txBody>
                    <a:bodyPr/>
                    <a:lstStyle/>
                    <a:p>
                      <a:pPr algn="ctr"/>
                      <a:r>
                        <a:rPr lang="en-GB" sz="800" b="1" u="sng" noProof="0" dirty="0">
                          <a:latin typeface="Arial" panose="020B0604020202020204" pitchFamily="34" charset="0"/>
                          <a:cs typeface="Arial" panose="020B0604020202020204" pitchFamily="34" charset="0"/>
                        </a:rPr>
                        <a:t>Weeks 1+</a:t>
                      </a:r>
                    </a:p>
                    <a:p>
                      <a:pPr algn="ctr"/>
                      <a:r>
                        <a:rPr lang="en-GB" sz="800" noProof="0" dirty="0">
                          <a:latin typeface="Arial" panose="020B0604020202020204" pitchFamily="34" charset="0"/>
                          <a:cs typeface="Arial" panose="020B0604020202020204" pitchFamily="34" charset="0"/>
                        </a:rPr>
                        <a:t>4% chlorhexidine on the fingernails and toenails daily for 12 months</a:t>
                      </a: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pPr algn="ctr"/>
                      <a:endParaRPr lang="en-US"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4233033"/>
                  </a:ext>
                </a:extLst>
              </a:tr>
              <a:tr h="234289">
                <a:tc gridSpan="2">
                  <a:txBody>
                    <a:bodyPr/>
                    <a:lstStyle/>
                    <a:p>
                      <a:pPr algn="ctr"/>
                      <a:r>
                        <a:rPr lang="en-GB" sz="800" b="1" u="sng" noProof="0" dirty="0">
                          <a:latin typeface="Arial" panose="020B0604020202020204" pitchFamily="34" charset="0"/>
                          <a:cs typeface="Arial" panose="020B0604020202020204" pitchFamily="34" charset="0"/>
                        </a:rPr>
                        <a:t>Weeks 1+</a:t>
                      </a:r>
                    </a:p>
                    <a:p>
                      <a:pPr algn="ctr"/>
                      <a:r>
                        <a:rPr lang="en-GB" sz="800" noProof="0" dirty="0">
                          <a:latin typeface="Arial" panose="020B0604020202020204" pitchFamily="34" charset="0"/>
                          <a:cs typeface="Arial" panose="020B0604020202020204" pitchFamily="34" charset="0"/>
                        </a:rPr>
                        <a:t>Ceramide-based moisturiser at least daily for 12 months</a:t>
                      </a:r>
                    </a:p>
                  </a:txBody>
                  <a:tcPr>
                    <a:lnT w="19050" cap="flat" cmpd="sng" algn="ctr">
                      <a:solidFill>
                        <a:schemeClr val="bg1"/>
                      </a:solidFill>
                      <a:prstDash val="solid"/>
                      <a:round/>
                      <a:headEnd type="none" w="med" len="med"/>
                      <a:tailEnd type="none" w="med" len="med"/>
                    </a:lnT>
                  </a:tcPr>
                </a:tc>
                <a:tc hMerge="1">
                  <a:txBody>
                    <a:bodyPr/>
                    <a:lstStyle/>
                    <a:p>
                      <a:pPr algn="ctr"/>
                      <a:endParaRPr lang="en-US"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331180"/>
                  </a:ext>
                </a:extLst>
              </a:tr>
            </a:tbl>
          </a:graphicData>
        </a:graphic>
      </p:graphicFrame>
      <p:graphicFrame>
        <p:nvGraphicFramePr>
          <p:cNvPr id="14" name="Table 13">
            <a:extLst>
              <a:ext uri="{FF2B5EF4-FFF2-40B4-BE49-F238E27FC236}">
                <a16:creationId xmlns:a16="http://schemas.microsoft.com/office/drawing/2014/main" id="{70398F48-3EDE-D7FE-6103-D7B2DE3CE269}"/>
              </a:ext>
            </a:extLst>
          </p:cNvPr>
          <p:cNvGraphicFramePr>
            <a:graphicFrameLocks noGrp="1"/>
          </p:cNvGraphicFramePr>
          <p:nvPr>
            <p:extLst>
              <p:ext uri="{D42A27DB-BD31-4B8C-83A1-F6EECF244321}">
                <p14:modId xmlns:p14="http://schemas.microsoft.com/office/powerpoint/2010/main" val="2025933079"/>
              </p:ext>
            </p:extLst>
          </p:nvPr>
        </p:nvGraphicFramePr>
        <p:xfrm>
          <a:off x="5508000" y="3038044"/>
          <a:ext cx="1734523" cy="944880"/>
        </p:xfrm>
        <a:graphic>
          <a:graphicData uri="http://schemas.openxmlformats.org/drawingml/2006/table">
            <a:tbl>
              <a:tblPr firstRow="1" bandRow="1">
                <a:tableStyleId>{5C22544A-7EE6-4342-B048-85BDC9FD1C3A}</a:tableStyleId>
              </a:tblPr>
              <a:tblGrid>
                <a:gridCol w="1734523">
                  <a:extLst>
                    <a:ext uri="{9D8B030D-6E8A-4147-A177-3AD203B41FA5}">
                      <a16:colId xmlns:a16="http://schemas.microsoft.com/office/drawing/2014/main" val="1053706252"/>
                    </a:ext>
                  </a:extLst>
                </a:gridCol>
              </a:tblGrid>
              <a:tr h="146430">
                <a:tc>
                  <a:txBody>
                    <a:bodyPr/>
                    <a:lstStyle/>
                    <a:p>
                      <a:pPr algn="ctr"/>
                      <a:r>
                        <a:rPr lang="en-GB" sz="900" noProof="0" dirty="0">
                          <a:latin typeface="Arial" panose="020B0604020202020204" pitchFamily="34" charset="0"/>
                          <a:cs typeface="Arial" panose="020B0604020202020204" pitchFamily="34" charset="0"/>
                        </a:rPr>
                        <a:t>IRR Prophylactic Regimen (</a:t>
                      </a:r>
                      <a:r>
                        <a:rPr lang="en-GB" sz="900" noProof="0" dirty="0" err="1">
                          <a:solidFill>
                            <a:schemeClr val="bg1"/>
                          </a:solidFill>
                          <a:latin typeface="Arial" panose="020B0604020202020204" pitchFamily="34" charset="0"/>
                          <a:cs typeface="Arial" panose="020B0604020202020204" pitchFamily="34" charset="0"/>
                        </a:rPr>
                        <a:t>SKIPPirr</a:t>
                      </a:r>
                      <a:r>
                        <a:rPr lang="en-GB" sz="900" noProof="0" dirty="0">
                          <a:solidFill>
                            <a:schemeClr val="bg1"/>
                          </a:solidFill>
                          <a:latin typeface="Arial" panose="020B0604020202020204" pitchFamily="34" charset="0"/>
                          <a:cs typeface="Arial" panose="020B0604020202020204" pitchFamily="34" charset="0"/>
                        </a:rPr>
                        <a:t> Study)</a:t>
                      </a:r>
                      <a:endParaRPr lang="en-GB" sz="900" baseline="30000" noProof="0" dirty="0">
                        <a:solidFill>
                          <a:schemeClr val="bg1"/>
                        </a:solidFill>
                        <a:highlight>
                          <a:srgbClr val="FF00FF"/>
                        </a:highlight>
                        <a:latin typeface="Arial" panose="020B0604020202020204" pitchFamily="34" charset="0"/>
                        <a:cs typeface="Arial" panose="020B0604020202020204" pitchFamily="34" charset="0"/>
                      </a:endParaRP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71762106"/>
                  </a:ext>
                </a:extLst>
              </a:tr>
              <a:tr h="322147">
                <a:tc>
                  <a:txBody>
                    <a:bodyPr/>
                    <a:lstStyle/>
                    <a:p>
                      <a:pPr algn="ctr"/>
                      <a:r>
                        <a:rPr lang="en-GB" sz="800" b="1" noProof="0" dirty="0">
                          <a:latin typeface="Arial" panose="020B0604020202020204" pitchFamily="34" charset="0"/>
                          <a:cs typeface="Arial" panose="020B0604020202020204" pitchFamily="34" charset="0"/>
                        </a:rPr>
                        <a:t>2 </a:t>
                      </a:r>
                      <a:r>
                        <a:rPr lang="en-GB" sz="800" b="1" u="sng" noProof="0" dirty="0">
                          <a:latin typeface="Arial" panose="020B0604020202020204" pitchFamily="34" charset="0"/>
                          <a:cs typeface="Arial" panose="020B0604020202020204" pitchFamily="34" charset="0"/>
                        </a:rPr>
                        <a:t>Days to 1 hour before start</a:t>
                      </a:r>
                      <a:br>
                        <a:rPr lang="en-GB" sz="800" noProof="0" dirty="0">
                          <a:latin typeface="Arial" panose="020B0604020202020204" pitchFamily="34" charset="0"/>
                          <a:cs typeface="Arial" panose="020B0604020202020204" pitchFamily="34" charset="0"/>
                        </a:rPr>
                      </a:br>
                      <a:r>
                        <a:rPr lang="en-GB" sz="800" noProof="0" dirty="0">
                          <a:latin typeface="Arial" panose="020B0604020202020204" pitchFamily="34" charset="0"/>
                          <a:cs typeface="Arial" panose="020B0604020202020204" pitchFamily="34" charset="0"/>
                        </a:rPr>
                        <a:t>Oral 8 mg dexamethasone BID </a:t>
                      </a:r>
                      <a:br>
                        <a:rPr lang="en-GB" sz="800" noProof="0" dirty="0">
                          <a:latin typeface="Arial" panose="020B0604020202020204" pitchFamily="34" charset="0"/>
                          <a:cs typeface="Arial" panose="020B0604020202020204" pitchFamily="34" charset="0"/>
                        </a:rPr>
                      </a:br>
                      <a:r>
                        <a:rPr lang="en-GB" sz="800" noProof="0" dirty="0">
                          <a:latin typeface="Arial" panose="020B0604020202020204" pitchFamily="34" charset="0"/>
                          <a:cs typeface="Arial" panose="020B0604020202020204" pitchFamily="34" charset="0"/>
                        </a:rPr>
                        <a:t>2 days and 1 day prior and </a:t>
                      </a:r>
                      <a:br>
                        <a:rPr lang="en-GB" sz="800" noProof="0" dirty="0">
                          <a:latin typeface="Arial" panose="020B0604020202020204" pitchFamily="34" charset="0"/>
                          <a:cs typeface="Arial" panose="020B0604020202020204" pitchFamily="34" charset="0"/>
                        </a:rPr>
                      </a:br>
                      <a:r>
                        <a:rPr lang="en-GB" sz="800" noProof="0" dirty="0">
                          <a:latin typeface="Arial" panose="020B0604020202020204" pitchFamily="34" charset="0"/>
                          <a:cs typeface="Arial" panose="020B0604020202020204" pitchFamily="34" charset="0"/>
                        </a:rPr>
                        <a:t>8 mg 1 hour before first infusion</a:t>
                      </a:r>
                    </a:p>
                  </a:txBody>
                  <a:tcP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43137399"/>
                  </a:ext>
                </a:extLst>
              </a:tr>
            </a:tbl>
          </a:graphicData>
        </a:graphic>
      </p:graphicFrame>
      <p:graphicFrame>
        <p:nvGraphicFramePr>
          <p:cNvPr id="15" name="Table 14">
            <a:extLst>
              <a:ext uri="{FF2B5EF4-FFF2-40B4-BE49-F238E27FC236}">
                <a16:creationId xmlns:a16="http://schemas.microsoft.com/office/drawing/2014/main" id="{F60083EF-6D1C-CA76-6DA4-A05FA76B84E9}"/>
              </a:ext>
            </a:extLst>
          </p:cNvPr>
          <p:cNvGraphicFramePr>
            <a:graphicFrameLocks noGrp="1"/>
          </p:cNvGraphicFramePr>
          <p:nvPr>
            <p:extLst>
              <p:ext uri="{D42A27DB-BD31-4B8C-83A1-F6EECF244321}">
                <p14:modId xmlns:p14="http://schemas.microsoft.com/office/powerpoint/2010/main" val="1904037750"/>
              </p:ext>
            </p:extLst>
          </p:nvPr>
        </p:nvGraphicFramePr>
        <p:xfrm>
          <a:off x="7244913" y="3038044"/>
          <a:ext cx="1734523" cy="822960"/>
        </p:xfrm>
        <a:graphic>
          <a:graphicData uri="http://schemas.openxmlformats.org/drawingml/2006/table">
            <a:tbl>
              <a:tblPr firstRow="1" bandRow="1">
                <a:tableStyleId>{5C22544A-7EE6-4342-B048-85BDC9FD1C3A}</a:tableStyleId>
              </a:tblPr>
              <a:tblGrid>
                <a:gridCol w="1734523">
                  <a:extLst>
                    <a:ext uri="{9D8B030D-6E8A-4147-A177-3AD203B41FA5}">
                      <a16:colId xmlns:a16="http://schemas.microsoft.com/office/drawing/2014/main" val="1053706252"/>
                    </a:ext>
                  </a:extLst>
                </a:gridCol>
              </a:tblGrid>
              <a:tr h="212202">
                <a:tc>
                  <a:txBody>
                    <a:bodyPr/>
                    <a:lstStyle/>
                    <a:p>
                      <a:pPr algn="ctr"/>
                      <a:r>
                        <a:rPr lang="en-GB" sz="900" noProof="0" dirty="0">
                          <a:latin typeface="Arial" panose="020B0604020202020204" pitchFamily="34" charset="0"/>
                          <a:cs typeface="Arial" panose="020B0604020202020204" pitchFamily="34" charset="0"/>
                        </a:rPr>
                        <a:t>VTE Prophylactic Regimen (PALOMA-2, PALOMA-3)</a:t>
                      </a:r>
                      <a:endParaRPr lang="en-GB" sz="900" baseline="30000" noProof="0" dirty="0">
                        <a:highlight>
                          <a:srgbClr val="FF00FF"/>
                        </a:highlight>
                        <a:latin typeface="Arial" panose="020B0604020202020204" pitchFamily="34" charset="0"/>
                        <a:cs typeface="Arial" panose="020B0604020202020204" pitchFamily="34" charset="0"/>
                      </a:endParaRP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71762106"/>
                  </a:ext>
                </a:extLst>
              </a:tr>
              <a:tr h="322147">
                <a:tc>
                  <a:txBody>
                    <a:bodyPr/>
                    <a:lstStyle/>
                    <a:p>
                      <a:pPr algn="ctr"/>
                      <a:r>
                        <a:rPr lang="en-GB" sz="800" b="1" u="sng" noProof="0" dirty="0">
                          <a:latin typeface="Arial" panose="020B0604020202020204" pitchFamily="34" charset="0"/>
                          <a:cs typeface="Arial" panose="020B0604020202020204" pitchFamily="34" charset="0"/>
                        </a:rPr>
                        <a:t>First 4 months</a:t>
                      </a:r>
                      <a:br>
                        <a:rPr lang="en-GB" sz="800" noProof="0" dirty="0">
                          <a:latin typeface="Arial" panose="020B0604020202020204" pitchFamily="34" charset="0"/>
                          <a:cs typeface="Arial" panose="020B0604020202020204" pitchFamily="34" charset="0"/>
                        </a:rPr>
                      </a:br>
                      <a:r>
                        <a:rPr lang="en-GB" sz="800" noProof="0" dirty="0">
                          <a:latin typeface="Arial" panose="020B0604020202020204" pitchFamily="34" charset="0"/>
                          <a:cs typeface="Arial" panose="020B0604020202020204" pitchFamily="34" charset="0"/>
                        </a:rPr>
                        <a:t>Oral anticoagulants as per NCCN or local guidelines</a:t>
                      </a:r>
                    </a:p>
                  </a:txBody>
                  <a:tcP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43137399"/>
                  </a:ext>
                </a:extLst>
              </a:tr>
            </a:tbl>
          </a:graphicData>
        </a:graphic>
      </p:graphicFrame>
      <p:sp>
        <p:nvSpPr>
          <p:cNvPr id="16" name="Right Arrow 15">
            <a:extLst>
              <a:ext uri="{FF2B5EF4-FFF2-40B4-BE49-F238E27FC236}">
                <a16:creationId xmlns:a16="http://schemas.microsoft.com/office/drawing/2014/main" id="{F7834EFE-8A16-7BE6-C969-853A2D33004E}"/>
              </a:ext>
            </a:extLst>
          </p:cNvPr>
          <p:cNvSpPr/>
          <p:nvPr/>
        </p:nvSpPr>
        <p:spPr>
          <a:xfrm>
            <a:off x="7244913" y="2616304"/>
            <a:ext cx="4576317" cy="512371"/>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900" b="1" noProof="0" dirty="0">
                <a:latin typeface="Arial" panose="020B0604020202020204" pitchFamily="34" charset="0"/>
                <a:cs typeface="Arial" panose="020B0604020202020204" pitchFamily="34" charset="0"/>
              </a:rPr>
              <a:t>Begin amivantamab + lazertinib</a:t>
            </a:r>
          </a:p>
        </p:txBody>
      </p:sp>
      <p:sp>
        <p:nvSpPr>
          <p:cNvPr id="17" name="TextBox 16">
            <a:extLst>
              <a:ext uri="{FF2B5EF4-FFF2-40B4-BE49-F238E27FC236}">
                <a16:creationId xmlns:a16="http://schemas.microsoft.com/office/drawing/2014/main" id="{C85264FF-250E-CBE5-EAA8-964D481F8ED3}"/>
              </a:ext>
            </a:extLst>
          </p:cNvPr>
          <p:cNvSpPr txBox="1"/>
          <p:nvPr/>
        </p:nvSpPr>
        <p:spPr>
          <a:xfrm>
            <a:off x="6081108" y="4364846"/>
            <a:ext cx="720000" cy="221599"/>
          </a:xfrm>
          <a:prstGeom prst="rect">
            <a:avLst/>
          </a:prstGeom>
          <a:solidFill>
            <a:schemeClr val="bg1"/>
          </a:solidFill>
        </p:spPr>
        <p:txBody>
          <a:bodyPr wrap="square" lIns="0" tIns="0" rIns="0" bIns="0" rtlCol="0">
            <a:spAutoFit/>
          </a:bodyPr>
          <a:lstStyle/>
          <a:p>
            <a:pPr algn="ctr">
              <a:lnSpc>
                <a:spcPct val="90000"/>
              </a:lnSpc>
            </a:pPr>
            <a:r>
              <a:rPr lang="en-GB" sz="800" b="1" noProof="0" dirty="0">
                <a:latin typeface="Arial" panose="020B0604020202020204" pitchFamily="34" charset="0"/>
                <a:ea typeface="Aileron" charset="0"/>
                <a:cs typeface="Arial" panose="020B0604020202020204" pitchFamily="34" charset="0"/>
              </a:rPr>
              <a:t>Antibiotic</a:t>
            </a:r>
            <a:br>
              <a:rPr lang="en-GB" sz="800" b="1" noProof="0" dirty="0">
                <a:latin typeface="Arial" panose="020B0604020202020204" pitchFamily="34" charset="0"/>
                <a:ea typeface="Aileron" charset="0"/>
                <a:cs typeface="Arial" panose="020B0604020202020204" pitchFamily="34" charset="0"/>
              </a:rPr>
            </a:br>
            <a:r>
              <a:rPr lang="en-GB" sz="800" b="1" noProof="0" dirty="0">
                <a:latin typeface="Arial" panose="020B0604020202020204" pitchFamily="34" charset="0"/>
                <a:ea typeface="Aileron" charset="0"/>
                <a:cs typeface="Arial" panose="020B0604020202020204" pitchFamily="34" charset="0"/>
              </a:rPr>
              <a:t>prophylaxis</a:t>
            </a:r>
            <a:endParaRPr lang="en-GB" sz="800" b="1" baseline="30000" noProof="0" dirty="0">
              <a:latin typeface="Arial" panose="020B0604020202020204" pitchFamily="34" charset="0"/>
              <a:ea typeface="Aileron" charset="0"/>
              <a:cs typeface="Arial" panose="020B0604020202020204" pitchFamily="34" charset="0"/>
            </a:endParaRPr>
          </a:p>
        </p:txBody>
      </p:sp>
      <p:sp>
        <p:nvSpPr>
          <p:cNvPr id="18" name="TextBox 17">
            <a:extLst>
              <a:ext uri="{FF2B5EF4-FFF2-40B4-BE49-F238E27FC236}">
                <a16:creationId xmlns:a16="http://schemas.microsoft.com/office/drawing/2014/main" id="{6C729F95-62CB-BC56-4BBC-BDA9F68CEC24}"/>
              </a:ext>
            </a:extLst>
          </p:cNvPr>
          <p:cNvSpPr txBox="1"/>
          <p:nvPr/>
        </p:nvSpPr>
        <p:spPr>
          <a:xfrm>
            <a:off x="6081108" y="4792897"/>
            <a:ext cx="720000" cy="221599"/>
          </a:xfrm>
          <a:prstGeom prst="rect">
            <a:avLst/>
          </a:prstGeom>
          <a:solidFill>
            <a:schemeClr val="bg1"/>
          </a:solidFill>
        </p:spPr>
        <p:txBody>
          <a:bodyPr wrap="square" lIns="0" tIns="0" rIns="0" bIns="0" rtlCol="0">
            <a:spAutoFit/>
          </a:bodyPr>
          <a:lstStyle/>
          <a:p>
            <a:pPr algn="ctr">
              <a:lnSpc>
                <a:spcPct val="90000"/>
              </a:lnSpc>
            </a:pPr>
            <a:r>
              <a:rPr lang="en-GB" sz="800" b="1" noProof="0" dirty="0">
                <a:latin typeface="Arial" panose="020B0604020202020204" pitchFamily="34" charset="0"/>
                <a:ea typeface="Aileron" charset="0"/>
                <a:cs typeface="Arial" panose="020B0604020202020204" pitchFamily="34" charset="0"/>
              </a:rPr>
              <a:t>Nail cleaning agent</a:t>
            </a:r>
            <a:endParaRPr lang="en-GB" sz="800" b="1" baseline="30000" noProof="0" dirty="0">
              <a:latin typeface="Arial" panose="020B0604020202020204" pitchFamily="34" charset="0"/>
              <a:ea typeface="Aileron" charset="0"/>
              <a:cs typeface="Arial" panose="020B0604020202020204" pitchFamily="34" charset="0"/>
            </a:endParaRPr>
          </a:p>
        </p:txBody>
      </p:sp>
      <p:sp>
        <p:nvSpPr>
          <p:cNvPr id="19" name="TextBox 18">
            <a:extLst>
              <a:ext uri="{FF2B5EF4-FFF2-40B4-BE49-F238E27FC236}">
                <a16:creationId xmlns:a16="http://schemas.microsoft.com/office/drawing/2014/main" id="{FD57EEC9-2D54-42BA-04B6-82F00FAC3A53}"/>
              </a:ext>
            </a:extLst>
          </p:cNvPr>
          <p:cNvSpPr txBox="1"/>
          <p:nvPr/>
        </p:nvSpPr>
        <p:spPr>
          <a:xfrm>
            <a:off x="6081108" y="5127360"/>
            <a:ext cx="720000" cy="221599"/>
          </a:xfrm>
          <a:prstGeom prst="rect">
            <a:avLst/>
          </a:prstGeom>
          <a:solidFill>
            <a:schemeClr val="bg1"/>
          </a:solidFill>
        </p:spPr>
        <p:txBody>
          <a:bodyPr wrap="square" lIns="0" tIns="0" rIns="0" bIns="0" rtlCol="0">
            <a:spAutoFit/>
          </a:bodyPr>
          <a:lstStyle/>
          <a:p>
            <a:pPr algn="ctr">
              <a:lnSpc>
                <a:spcPct val="90000"/>
              </a:lnSpc>
            </a:pPr>
            <a:r>
              <a:rPr lang="en-GB" sz="800" b="1" noProof="0" dirty="0">
                <a:latin typeface="Arial" panose="020B0604020202020204" pitchFamily="34" charset="0"/>
                <a:ea typeface="Aileron" charset="0"/>
                <a:cs typeface="Arial" panose="020B0604020202020204" pitchFamily="34" charset="0"/>
              </a:rPr>
              <a:t>Long-acting</a:t>
            </a:r>
            <a:br>
              <a:rPr lang="en-GB" sz="800" b="1" noProof="0" dirty="0">
                <a:latin typeface="Arial" panose="020B0604020202020204" pitchFamily="34" charset="0"/>
                <a:ea typeface="Aileron" charset="0"/>
                <a:cs typeface="Arial" panose="020B0604020202020204" pitchFamily="34" charset="0"/>
              </a:rPr>
            </a:br>
            <a:r>
              <a:rPr lang="en-GB" sz="800" b="1" noProof="0" dirty="0">
                <a:latin typeface="Arial" panose="020B0604020202020204" pitchFamily="34" charset="0"/>
                <a:ea typeface="Aileron" charset="0"/>
                <a:cs typeface="Arial" panose="020B0604020202020204" pitchFamily="34" charset="0"/>
              </a:rPr>
              <a:t>skin hydration</a:t>
            </a:r>
            <a:endParaRPr lang="en-GB" sz="800" b="1" baseline="30000" noProof="0" dirty="0">
              <a:latin typeface="Arial" panose="020B0604020202020204" pitchFamily="34" charset="0"/>
              <a:ea typeface="Aileron" charset="0"/>
              <a:cs typeface="Arial" panose="020B0604020202020204" pitchFamily="34" charset="0"/>
            </a:endParaRPr>
          </a:p>
        </p:txBody>
      </p:sp>
      <p:grpSp>
        <p:nvGrpSpPr>
          <p:cNvPr id="35" name="Group 34">
            <a:extLst>
              <a:ext uri="{FF2B5EF4-FFF2-40B4-BE49-F238E27FC236}">
                <a16:creationId xmlns:a16="http://schemas.microsoft.com/office/drawing/2014/main" id="{311F78AB-47BB-212B-C619-9111A111EA9B}"/>
              </a:ext>
            </a:extLst>
          </p:cNvPr>
          <p:cNvGrpSpPr/>
          <p:nvPr/>
        </p:nvGrpSpPr>
        <p:grpSpPr>
          <a:xfrm>
            <a:off x="6939379" y="5085887"/>
            <a:ext cx="241234" cy="291198"/>
            <a:chOff x="4219575" y="561975"/>
            <a:chExt cx="3748087" cy="4524375"/>
          </a:xfrm>
          <a:solidFill>
            <a:schemeClr val="accent1"/>
          </a:solidFill>
        </p:grpSpPr>
        <p:sp>
          <p:nvSpPr>
            <p:cNvPr id="29" name="Freeform 28">
              <a:extLst>
                <a:ext uri="{FF2B5EF4-FFF2-40B4-BE49-F238E27FC236}">
                  <a16:creationId xmlns:a16="http://schemas.microsoft.com/office/drawing/2014/main" id="{763123C4-DB7F-1C12-01C4-C786FB28BA5A}"/>
                </a:ext>
              </a:extLst>
            </p:cNvPr>
            <p:cNvSpPr/>
            <p:nvPr/>
          </p:nvSpPr>
          <p:spPr>
            <a:xfrm>
              <a:off x="5400675" y="962025"/>
              <a:ext cx="257175" cy="390525"/>
            </a:xfrm>
            <a:custGeom>
              <a:avLst/>
              <a:gdLst>
                <a:gd name="connsiteX0" fmla="*/ 0 w 257175"/>
                <a:gd name="connsiteY0" fmla="*/ 0 h 390525"/>
                <a:gd name="connsiteX1" fmla="*/ 257175 w 257175"/>
                <a:gd name="connsiteY1" fmla="*/ 0 h 390525"/>
                <a:gd name="connsiteX2" fmla="*/ 257175 w 257175"/>
                <a:gd name="connsiteY2" fmla="*/ 390525 h 390525"/>
                <a:gd name="connsiteX3" fmla="*/ 0 w 257175"/>
                <a:gd name="connsiteY3" fmla="*/ 390525 h 390525"/>
              </a:gdLst>
              <a:ahLst/>
              <a:cxnLst>
                <a:cxn ang="0">
                  <a:pos x="connsiteX0" y="connsiteY0"/>
                </a:cxn>
                <a:cxn ang="0">
                  <a:pos x="connsiteX1" y="connsiteY1"/>
                </a:cxn>
                <a:cxn ang="0">
                  <a:pos x="connsiteX2" y="connsiteY2"/>
                </a:cxn>
                <a:cxn ang="0">
                  <a:pos x="connsiteX3" y="connsiteY3"/>
                </a:cxn>
              </a:cxnLst>
              <a:rect l="l" t="t" r="r" b="b"/>
              <a:pathLst>
                <a:path w="257175" h="390525">
                  <a:moveTo>
                    <a:pt x="0" y="0"/>
                  </a:moveTo>
                  <a:lnTo>
                    <a:pt x="257175" y="0"/>
                  </a:lnTo>
                  <a:lnTo>
                    <a:pt x="257175" y="390525"/>
                  </a:lnTo>
                  <a:lnTo>
                    <a:pt x="0" y="390525"/>
                  </a:lnTo>
                  <a:close/>
                </a:path>
              </a:pathLst>
            </a:custGeom>
            <a:grpFill/>
            <a:ln w="9525" cap="flat">
              <a:noFill/>
              <a:prstDash val="solid"/>
              <a:miter/>
            </a:ln>
          </p:spPr>
          <p:txBody>
            <a:bodyPr rtlCol="0" anchor="ctr"/>
            <a:lstStyle/>
            <a:p>
              <a:endParaRPr lang="en-GB" noProof="0" dirty="0"/>
            </a:p>
          </p:txBody>
        </p:sp>
        <p:sp>
          <p:nvSpPr>
            <p:cNvPr id="30" name="Freeform 29">
              <a:extLst>
                <a:ext uri="{FF2B5EF4-FFF2-40B4-BE49-F238E27FC236}">
                  <a16:creationId xmlns:a16="http://schemas.microsoft.com/office/drawing/2014/main" id="{14B26C57-7E36-3391-AA4E-6D8B47F746DE}"/>
                </a:ext>
              </a:extLst>
            </p:cNvPr>
            <p:cNvSpPr/>
            <p:nvPr/>
          </p:nvSpPr>
          <p:spPr>
            <a:xfrm>
              <a:off x="4953000" y="1447800"/>
              <a:ext cx="1143000" cy="257175"/>
            </a:xfrm>
            <a:custGeom>
              <a:avLst/>
              <a:gdLst>
                <a:gd name="connsiteX0" fmla="*/ 1143000 w 1143000"/>
                <a:gd name="connsiteY0" fmla="*/ 62865 h 257175"/>
                <a:gd name="connsiteX1" fmla="*/ 1074420 w 1143000"/>
                <a:gd name="connsiteY1" fmla="*/ 0 h 257175"/>
                <a:gd name="connsiteX2" fmla="*/ 67628 w 1143000"/>
                <a:gd name="connsiteY2" fmla="*/ 0 h 257175"/>
                <a:gd name="connsiteX3" fmla="*/ 0 w 1143000"/>
                <a:gd name="connsiteY3" fmla="*/ 62865 h 257175"/>
                <a:gd name="connsiteX4" fmla="*/ 0 w 1143000"/>
                <a:gd name="connsiteY4" fmla="*/ 257175 h 257175"/>
                <a:gd name="connsiteX5" fmla="*/ 1143000 w 1143000"/>
                <a:gd name="connsiteY5" fmla="*/ 257175 h 257175"/>
                <a:gd name="connsiteX6" fmla="*/ 1143000 w 1143000"/>
                <a:gd name="connsiteY6" fmla="*/ 6286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0" h="257175">
                  <a:moveTo>
                    <a:pt x="1143000" y="62865"/>
                  </a:moveTo>
                  <a:cubicBezTo>
                    <a:pt x="1143000" y="25717"/>
                    <a:pt x="1111568" y="0"/>
                    <a:pt x="1074420" y="0"/>
                  </a:cubicBezTo>
                  <a:lnTo>
                    <a:pt x="67628" y="0"/>
                  </a:lnTo>
                  <a:cubicBezTo>
                    <a:pt x="30480" y="0"/>
                    <a:pt x="0" y="25717"/>
                    <a:pt x="0" y="62865"/>
                  </a:cubicBezTo>
                  <a:lnTo>
                    <a:pt x="0" y="257175"/>
                  </a:lnTo>
                  <a:lnTo>
                    <a:pt x="1143000" y="257175"/>
                  </a:lnTo>
                  <a:lnTo>
                    <a:pt x="1143000" y="62865"/>
                  </a:lnTo>
                  <a:close/>
                </a:path>
              </a:pathLst>
            </a:custGeom>
            <a:grpFill/>
            <a:ln w="9525" cap="flat">
              <a:noFill/>
              <a:prstDash val="solid"/>
              <a:miter/>
            </a:ln>
          </p:spPr>
          <p:txBody>
            <a:bodyPr rtlCol="0" anchor="ctr"/>
            <a:lstStyle/>
            <a:p>
              <a:endParaRPr lang="en-GB" noProof="0" dirty="0"/>
            </a:p>
          </p:txBody>
        </p:sp>
        <p:sp>
          <p:nvSpPr>
            <p:cNvPr id="31" name="Freeform 30">
              <a:extLst>
                <a:ext uri="{FF2B5EF4-FFF2-40B4-BE49-F238E27FC236}">
                  <a16:creationId xmlns:a16="http://schemas.microsoft.com/office/drawing/2014/main" id="{D7EE63F0-2C7F-A8EF-1DB6-4E7CB453E69F}"/>
                </a:ext>
              </a:extLst>
            </p:cNvPr>
            <p:cNvSpPr/>
            <p:nvPr/>
          </p:nvSpPr>
          <p:spPr>
            <a:xfrm>
              <a:off x="5295900" y="561975"/>
              <a:ext cx="466725" cy="304800"/>
            </a:xfrm>
            <a:custGeom>
              <a:avLst/>
              <a:gdLst>
                <a:gd name="connsiteX0" fmla="*/ 0 w 466725"/>
                <a:gd name="connsiteY0" fmla="*/ 0 h 304800"/>
                <a:gd name="connsiteX1" fmla="*/ 466725 w 466725"/>
                <a:gd name="connsiteY1" fmla="*/ 0 h 304800"/>
                <a:gd name="connsiteX2" fmla="*/ 466725 w 466725"/>
                <a:gd name="connsiteY2" fmla="*/ 304800 h 304800"/>
                <a:gd name="connsiteX3" fmla="*/ 0 w 466725"/>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466725" h="304800">
                  <a:moveTo>
                    <a:pt x="0" y="0"/>
                  </a:moveTo>
                  <a:lnTo>
                    <a:pt x="466725" y="0"/>
                  </a:lnTo>
                  <a:lnTo>
                    <a:pt x="466725" y="304800"/>
                  </a:lnTo>
                  <a:lnTo>
                    <a:pt x="0" y="304800"/>
                  </a:lnTo>
                  <a:close/>
                </a:path>
              </a:pathLst>
            </a:custGeom>
            <a:grpFill/>
            <a:ln w="9525" cap="flat">
              <a:noFill/>
              <a:prstDash val="solid"/>
              <a:miter/>
            </a:ln>
          </p:spPr>
          <p:txBody>
            <a:bodyPr rtlCol="0" anchor="ctr"/>
            <a:lstStyle/>
            <a:p>
              <a:endParaRPr lang="en-GB" noProof="0" dirty="0"/>
            </a:p>
          </p:txBody>
        </p:sp>
        <p:sp>
          <p:nvSpPr>
            <p:cNvPr id="32" name="Freeform 31">
              <a:extLst>
                <a:ext uri="{FF2B5EF4-FFF2-40B4-BE49-F238E27FC236}">
                  <a16:creationId xmlns:a16="http://schemas.microsoft.com/office/drawing/2014/main" id="{2007DBF3-F811-B065-8572-EF9151CCFD1B}"/>
                </a:ext>
              </a:extLst>
            </p:cNvPr>
            <p:cNvSpPr/>
            <p:nvPr/>
          </p:nvSpPr>
          <p:spPr>
            <a:xfrm>
              <a:off x="4225289" y="1800225"/>
              <a:ext cx="2522219" cy="942975"/>
            </a:xfrm>
            <a:custGeom>
              <a:avLst/>
              <a:gdLst>
                <a:gd name="connsiteX0" fmla="*/ 1905953 w 2522219"/>
                <a:gd name="connsiteY0" fmla="*/ 0 h 942975"/>
                <a:gd name="connsiteX1" fmla="*/ 688657 w 2522219"/>
                <a:gd name="connsiteY1" fmla="*/ 0 h 942975"/>
                <a:gd name="connsiteX2" fmla="*/ 202883 w 2522219"/>
                <a:gd name="connsiteY2" fmla="*/ 365760 h 942975"/>
                <a:gd name="connsiteX3" fmla="*/ 0 w 2522219"/>
                <a:gd name="connsiteY3" fmla="*/ 942975 h 942975"/>
                <a:gd name="connsiteX4" fmla="*/ 2522220 w 2522219"/>
                <a:gd name="connsiteY4" fmla="*/ 942975 h 942975"/>
                <a:gd name="connsiteX5" fmla="*/ 1905953 w 2522219"/>
                <a:gd name="connsiteY5" fmla="*/ 0 h 942975"/>
                <a:gd name="connsiteX6" fmla="*/ 538163 w 2522219"/>
                <a:gd name="connsiteY6" fmla="*/ 444817 h 942975"/>
                <a:gd name="connsiteX7" fmla="*/ 479108 w 2522219"/>
                <a:gd name="connsiteY7" fmla="*/ 518160 h 942975"/>
                <a:gd name="connsiteX8" fmla="*/ 340043 w 2522219"/>
                <a:gd name="connsiteY8" fmla="*/ 777240 h 942975"/>
                <a:gd name="connsiteX9" fmla="*/ 278130 w 2522219"/>
                <a:gd name="connsiteY9" fmla="*/ 804863 h 942975"/>
                <a:gd name="connsiteX10" fmla="*/ 250508 w 2522219"/>
                <a:gd name="connsiteY10" fmla="*/ 743903 h 942975"/>
                <a:gd name="connsiteX11" fmla="*/ 402908 w 2522219"/>
                <a:gd name="connsiteY11" fmla="*/ 461963 h 942975"/>
                <a:gd name="connsiteX12" fmla="*/ 467678 w 2522219"/>
                <a:gd name="connsiteY12" fmla="*/ 381953 h 942975"/>
                <a:gd name="connsiteX13" fmla="*/ 535305 w 2522219"/>
                <a:gd name="connsiteY13" fmla="*/ 378142 h 942975"/>
                <a:gd name="connsiteX14" fmla="*/ 538163 w 2522219"/>
                <a:gd name="connsiteY14" fmla="*/ 444817 h 942975"/>
                <a:gd name="connsiteX15" fmla="*/ 538163 w 2522219"/>
                <a:gd name="connsiteY15" fmla="*/ 444817 h 942975"/>
                <a:gd name="connsiteX16" fmla="*/ 741045 w 2522219"/>
                <a:gd name="connsiteY16" fmla="*/ 267653 h 942975"/>
                <a:gd name="connsiteX17" fmla="*/ 659130 w 2522219"/>
                <a:gd name="connsiteY17" fmla="*/ 328613 h 942975"/>
                <a:gd name="connsiteX18" fmla="*/ 592455 w 2522219"/>
                <a:gd name="connsiteY18" fmla="*/ 322897 h 942975"/>
                <a:gd name="connsiteX19" fmla="*/ 598170 w 2522219"/>
                <a:gd name="connsiteY19" fmla="*/ 256222 h 942975"/>
                <a:gd name="connsiteX20" fmla="*/ 599123 w 2522219"/>
                <a:gd name="connsiteY20" fmla="*/ 255270 h 942975"/>
                <a:gd name="connsiteX21" fmla="*/ 688657 w 2522219"/>
                <a:gd name="connsiteY21" fmla="*/ 188595 h 942975"/>
                <a:gd name="connsiteX22" fmla="*/ 754380 w 2522219"/>
                <a:gd name="connsiteY22" fmla="*/ 201930 h 942975"/>
                <a:gd name="connsiteX23" fmla="*/ 741045 w 2522219"/>
                <a:gd name="connsiteY23" fmla="*/ 267653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219" h="942975">
                  <a:moveTo>
                    <a:pt x="1905953" y="0"/>
                  </a:moveTo>
                  <a:lnTo>
                    <a:pt x="688657" y="0"/>
                  </a:lnTo>
                  <a:cubicBezTo>
                    <a:pt x="494348" y="76200"/>
                    <a:pt x="325755" y="198120"/>
                    <a:pt x="202883" y="365760"/>
                  </a:cubicBezTo>
                  <a:cubicBezTo>
                    <a:pt x="79058" y="533400"/>
                    <a:pt x="8573" y="734378"/>
                    <a:pt x="0" y="942975"/>
                  </a:cubicBezTo>
                  <a:lnTo>
                    <a:pt x="2522220" y="942975"/>
                  </a:lnTo>
                  <a:cubicBezTo>
                    <a:pt x="2504123" y="533400"/>
                    <a:pt x="2261235" y="161925"/>
                    <a:pt x="1905953" y="0"/>
                  </a:cubicBezTo>
                  <a:close/>
                  <a:moveTo>
                    <a:pt x="538163" y="444817"/>
                  </a:moveTo>
                  <a:cubicBezTo>
                    <a:pt x="517208" y="468630"/>
                    <a:pt x="497205" y="493395"/>
                    <a:pt x="479108" y="518160"/>
                  </a:cubicBezTo>
                  <a:cubicBezTo>
                    <a:pt x="421005" y="597218"/>
                    <a:pt x="373380" y="684847"/>
                    <a:pt x="340043" y="777240"/>
                  </a:cubicBezTo>
                  <a:cubicBezTo>
                    <a:pt x="330518" y="802005"/>
                    <a:pt x="302895" y="814388"/>
                    <a:pt x="278130" y="804863"/>
                  </a:cubicBezTo>
                  <a:cubicBezTo>
                    <a:pt x="254318" y="795338"/>
                    <a:pt x="241935" y="768668"/>
                    <a:pt x="250508" y="743903"/>
                  </a:cubicBezTo>
                  <a:cubicBezTo>
                    <a:pt x="287655" y="642938"/>
                    <a:pt x="339090" y="548640"/>
                    <a:pt x="402908" y="461963"/>
                  </a:cubicBezTo>
                  <a:cubicBezTo>
                    <a:pt x="422910" y="434340"/>
                    <a:pt x="444818" y="407670"/>
                    <a:pt x="467678" y="381953"/>
                  </a:cubicBezTo>
                  <a:cubicBezTo>
                    <a:pt x="484823" y="361950"/>
                    <a:pt x="515303" y="360045"/>
                    <a:pt x="535305" y="378142"/>
                  </a:cubicBezTo>
                  <a:cubicBezTo>
                    <a:pt x="553403" y="395288"/>
                    <a:pt x="555308" y="424815"/>
                    <a:pt x="538163" y="444817"/>
                  </a:cubicBezTo>
                  <a:lnTo>
                    <a:pt x="538163" y="444817"/>
                  </a:lnTo>
                  <a:close/>
                  <a:moveTo>
                    <a:pt x="741045" y="267653"/>
                  </a:moveTo>
                  <a:cubicBezTo>
                    <a:pt x="712470" y="286703"/>
                    <a:pt x="684848" y="307658"/>
                    <a:pt x="659130" y="328613"/>
                  </a:cubicBezTo>
                  <a:cubicBezTo>
                    <a:pt x="639128" y="345758"/>
                    <a:pt x="608648" y="342900"/>
                    <a:pt x="592455" y="322897"/>
                  </a:cubicBezTo>
                  <a:cubicBezTo>
                    <a:pt x="576263" y="302895"/>
                    <a:pt x="578168" y="272415"/>
                    <a:pt x="598170" y="256222"/>
                  </a:cubicBezTo>
                  <a:cubicBezTo>
                    <a:pt x="598170" y="256222"/>
                    <a:pt x="599123" y="255270"/>
                    <a:pt x="599123" y="255270"/>
                  </a:cubicBezTo>
                  <a:cubicBezTo>
                    <a:pt x="627698" y="231458"/>
                    <a:pt x="658178" y="209550"/>
                    <a:pt x="688657" y="188595"/>
                  </a:cubicBezTo>
                  <a:cubicBezTo>
                    <a:pt x="710565" y="174308"/>
                    <a:pt x="740093" y="180022"/>
                    <a:pt x="754380" y="201930"/>
                  </a:cubicBezTo>
                  <a:cubicBezTo>
                    <a:pt x="768668" y="222885"/>
                    <a:pt x="762953" y="252413"/>
                    <a:pt x="741045" y="267653"/>
                  </a:cubicBezTo>
                  <a:close/>
                </a:path>
              </a:pathLst>
            </a:custGeom>
            <a:grpFill/>
            <a:ln w="9525" cap="flat">
              <a:noFill/>
              <a:prstDash val="solid"/>
              <a:miter/>
            </a:ln>
          </p:spPr>
          <p:txBody>
            <a:bodyPr rtlCol="0" anchor="ctr"/>
            <a:lstStyle/>
            <a:p>
              <a:endParaRPr lang="en-GB" noProof="0" dirty="0"/>
            </a:p>
          </p:txBody>
        </p:sp>
        <p:sp>
          <p:nvSpPr>
            <p:cNvPr id="33" name="Freeform 32">
              <a:extLst>
                <a:ext uri="{FF2B5EF4-FFF2-40B4-BE49-F238E27FC236}">
                  <a16:creationId xmlns:a16="http://schemas.microsoft.com/office/drawing/2014/main" id="{C6653248-954A-3B0B-1B2B-B7FB3DD60EB2}"/>
                </a:ext>
              </a:extLst>
            </p:cNvPr>
            <p:cNvSpPr/>
            <p:nvPr/>
          </p:nvSpPr>
          <p:spPr>
            <a:xfrm>
              <a:off x="4219575" y="2838450"/>
              <a:ext cx="2533650" cy="2247900"/>
            </a:xfrm>
            <a:custGeom>
              <a:avLst/>
              <a:gdLst>
                <a:gd name="connsiteX0" fmla="*/ 1996440 w 2533650"/>
                <a:gd name="connsiteY0" fmla="*/ 2037398 h 2247900"/>
                <a:gd name="connsiteX1" fmla="*/ 2294573 w 2533650"/>
                <a:gd name="connsiteY1" fmla="*/ 1732598 h 2247900"/>
                <a:gd name="connsiteX2" fmla="*/ 2293620 w 2533650"/>
                <a:gd name="connsiteY2" fmla="*/ 1693545 h 2247900"/>
                <a:gd name="connsiteX3" fmla="*/ 2533650 w 2533650"/>
                <a:gd name="connsiteY3" fmla="*/ 1395413 h 2247900"/>
                <a:gd name="connsiteX4" fmla="*/ 2533650 w 2533650"/>
                <a:gd name="connsiteY4" fmla="*/ 0 h 2247900"/>
                <a:gd name="connsiteX5" fmla="*/ 0 w 2533650"/>
                <a:gd name="connsiteY5" fmla="*/ 0 h 2247900"/>
                <a:gd name="connsiteX6" fmla="*/ 0 w 2533650"/>
                <a:gd name="connsiteY6" fmla="*/ 2071688 h 2247900"/>
                <a:gd name="connsiteX7" fmla="*/ 175260 w 2533650"/>
                <a:gd name="connsiteY7" fmla="*/ 2247900 h 2247900"/>
                <a:gd name="connsiteX8" fmla="*/ 2079307 w 2533650"/>
                <a:gd name="connsiteY8" fmla="*/ 2247900 h 2247900"/>
                <a:gd name="connsiteX9" fmla="*/ 1996440 w 2533650"/>
                <a:gd name="connsiteY9" fmla="*/ 2037398 h 2247900"/>
                <a:gd name="connsiteX10" fmla="*/ 1915478 w 2533650"/>
                <a:gd name="connsiteY10" fmla="*/ 600075 h 2247900"/>
                <a:gd name="connsiteX11" fmla="*/ 2021205 w 2533650"/>
                <a:gd name="connsiteY11" fmla="*/ 600075 h 2247900"/>
                <a:gd name="connsiteX12" fmla="*/ 2068830 w 2533650"/>
                <a:gd name="connsiteY12" fmla="*/ 647700 h 2247900"/>
                <a:gd name="connsiteX13" fmla="*/ 2021205 w 2533650"/>
                <a:gd name="connsiteY13" fmla="*/ 695325 h 2247900"/>
                <a:gd name="connsiteX14" fmla="*/ 1915478 w 2533650"/>
                <a:gd name="connsiteY14" fmla="*/ 695325 h 2247900"/>
                <a:gd name="connsiteX15" fmla="*/ 1867853 w 2533650"/>
                <a:gd name="connsiteY15" fmla="*/ 647700 h 2247900"/>
                <a:gd name="connsiteX16" fmla="*/ 1915478 w 2533650"/>
                <a:gd name="connsiteY16" fmla="*/ 600075 h 2247900"/>
                <a:gd name="connsiteX17" fmla="*/ 709613 w 2533650"/>
                <a:gd name="connsiteY17" fmla="*/ 1190625 h 2247900"/>
                <a:gd name="connsiteX18" fmla="*/ 599123 w 2533650"/>
                <a:gd name="connsiteY18" fmla="*/ 1190625 h 2247900"/>
                <a:gd name="connsiteX19" fmla="*/ 551498 w 2533650"/>
                <a:gd name="connsiteY19" fmla="*/ 1143000 h 2247900"/>
                <a:gd name="connsiteX20" fmla="*/ 599123 w 2533650"/>
                <a:gd name="connsiteY20" fmla="*/ 1095375 h 2247900"/>
                <a:gd name="connsiteX21" fmla="*/ 709613 w 2533650"/>
                <a:gd name="connsiteY21" fmla="*/ 1095375 h 2247900"/>
                <a:gd name="connsiteX22" fmla="*/ 757238 w 2533650"/>
                <a:gd name="connsiteY22" fmla="*/ 1143000 h 2247900"/>
                <a:gd name="connsiteX23" fmla="*/ 709613 w 2533650"/>
                <a:gd name="connsiteY23" fmla="*/ 1190625 h 2247900"/>
                <a:gd name="connsiteX24" fmla="*/ 709613 w 2533650"/>
                <a:gd name="connsiteY24" fmla="*/ 1190625 h 2247900"/>
                <a:gd name="connsiteX25" fmla="*/ 1515428 w 2533650"/>
                <a:gd name="connsiteY25" fmla="*/ 1190625 h 2247900"/>
                <a:gd name="connsiteX26" fmla="*/ 935355 w 2533650"/>
                <a:gd name="connsiteY26" fmla="*/ 1190625 h 2247900"/>
                <a:gd name="connsiteX27" fmla="*/ 887730 w 2533650"/>
                <a:gd name="connsiteY27" fmla="*/ 1143000 h 2247900"/>
                <a:gd name="connsiteX28" fmla="*/ 935355 w 2533650"/>
                <a:gd name="connsiteY28" fmla="*/ 1095375 h 2247900"/>
                <a:gd name="connsiteX29" fmla="*/ 1515428 w 2533650"/>
                <a:gd name="connsiteY29" fmla="*/ 1095375 h 2247900"/>
                <a:gd name="connsiteX30" fmla="*/ 1563053 w 2533650"/>
                <a:gd name="connsiteY30" fmla="*/ 1143000 h 2247900"/>
                <a:gd name="connsiteX31" fmla="*/ 1515428 w 2533650"/>
                <a:gd name="connsiteY31" fmla="*/ 1190625 h 2247900"/>
                <a:gd name="connsiteX32" fmla="*/ 1679258 w 2533650"/>
                <a:gd name="connsiteY32" fmla="*/ 695325 h 2247900"/>
                <a:gd name="connsiteX33" fmla="*/ 599123 w 2533650"/>
                <a:gd name="connsiteY33" fmla="*/ 695325 h 2247900"/>
                <a:gd name="connsiteX34" fmla="*/ 551498 w 2533650"/>
                <a:gd name="connsiteY34" fmla="*/ 647700 h 2247900"/>
                <a:gd name="connsiteX35" fmla="*/ 599123 w 2533650"/>
                <a:gd name="connsiteY35" fmla="*/ 600075 h 2247900"/>
                <a:gd name="connsiteX36" fmla="*/ 1679258 w 2533650"/>
                <a:gd name="connsiteY36" fmla="*/ 600075 h 2247900"/>
                <a:gd name="connsiteX37" fmla="*/ 1726883 w 2533650"/>
                <a:gd name="connsiteY37" fmla="*/ 647700 h 2247900"/>
                <a:gd name="connsiteX38" fmla="*/ 1679258 w 2533650"/>
                <a:gd name="connsiteY38" fmla="*/ 695325 h 2247900"/>
                <a:gd name="connsiteX39" fmla="*/ 1723073 w 2533650"/>
                <a:gd name="connsiteY39" fmla="*/ 1143000 h 2247900"/>
                <a:gd name="connsiteX40" fmla="*/ 1770698 w 2533650"/>
                <a:gd name="connsiteY40" fmla="*/ 1095375 h 2247900"/>
                <a:gd name="connsiteX41" fmla="*/ 2021205 w 2533650"/>
                <a:gd name="connsiteY41" fmla="*/ 1095375 h 2247900"/>
                <a:gd name="connsiteX42" fmla="*/ 2068830 w 2533650"/>
                <a:gd name="connsiteY42" fmla="*/ 1143000 h 2247900"/>
                <a:gd name="connsiteX43" fmla="*/ 2021205 w 2533650"/>
                <a:gd name="connsiteY43" fmla="*/ 1190625 h 2247900"/>
                <a:gd name="connsiteX44" fmla="*/ 1770698 w 2533650"/>
                <a:gd name="connsiteY44" fmla="*/ 1190625 h 2247900"/>
                <a:gd name="connsiteX45" fmla="*/ 1723073 w 2533650"/>
                <a:gd name="connsiteY45" fmla="*/ 11430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33650" h="2247900">
                  <a:moveTo>
                    <a:pt x="1996440" y="2037398"/>
                  </a:moveTo>
                  <a:cubicBezTo>
                    <a:pt x="1996440" y="1871663"/>
                    <a:pt x="2128838" y="1736407"/>
                    <a:pt x="2294573" y="1732598"/>
                  </a:cubicBezTo>
                  <a:cubicBezTo>
                    <a:pt x="2293620" y="1719263"/>
                    <a:pt x="2292668" y="1706880"/>
                    <a:pt x="2293620" y="1693545"/>
                  </a:cubicBezTo>
                  <a:cubicBezTo>
                    <a:pt x="2291715" y="1549718"/>
                    <a:pt x="2392680" y="1424940"/>
                    <a:pt x="2533650" y="1395413"/>
                  </a:cubicBezTo>
                  <a:lnTo>
                    <a:pt x="2533650" y="0"/>
                  </a:lnTo>
                  <a:lnTo>
                    <a:pt x="0" y="0"/>
                  </a:lnTo>
                  <a:lnTo>
                    <a:pt x="0" y="2071688"/>
                  </a:lnTo>
                  <a:cubicBezTo>
                    <a:pt x="1905" y="2167890"/>
                    <a:pt x="79058" y="2245995"/>
                    <a:pt x="175260" y="2247900"/>
                  </a:cubicBezTo>
                  <a:lnTo>
                    <a:pt x="2079307" y="2247900"/>
                  </a:lnTo>
                  <a:cubicBezTo>
                    <a:pt x="2026920" y="2190750"/>
                    <a:pt x="1997393" y="2115503"/>
                    <a:pt x="1996440" y="2037398"/>
                  </a:cubicBezTo>
                  <a:close/>
                  <a:moveTo>
                    <a:pt x="1915478" y="600075"/>
                  </a:moveTo>
                  <a:lnTo>
                    <a:pt x="2021205" y="600075"/>
                  </a:lnTo>
                  <a:cubicBezTo>
                    <a:pt x="2047875" y="600075"/>
                    <a:pt x="2068830" y="621030"/>
                    <a:pt x="2068830" y="647700"/>
                  </a:cubicBezTo>
                  <a:cubicBezTo>
                    <a:pt x="2068830" y="674370"/>
                    <a:pt x="2047875" y="695325"/>
                    <a:pt x="2021205" y="695325"/>
                  </a:cubicBezTo>
                  <a:lnTo>
                    <a:pt x="1915478" y="695325"/>
                  </a:lnTo>
                  <a:cubicBezTo>
                    <a:pt x="1888807" y="695325"/>
                    <a:pt x="1867853" y="674370"/>
                    <a:pt x="1867853" y="647700"/>
                  </a:cubicBezTo>
                  <a:cubicBezTo>
                    <a:pt x="1867853" y="621030"/>
                    <a:pt x="1888807" y="600075"/>
                    <a:pt x="1915478" y="600075"/>
                  </a:cubicBezTo>
                  <a:close/>
                  <a:moveTo>
                    <a:pt x="709613" y="1190625"/>
                  </a:moveTo>
                  <a:lnTo>
                    <a:pt x="599123" y="1190625"/>
                  </a:lnTo>
                  <a:cubicBezTo>
                    <a:pt x="572453" y="1190625"/>
                    <a:pt x="551498" y="1169670"/>
                    <a:pt x="551498" y="1143000"/>
                  </a:cubicBezTo>
                  <a:cubicBezTo>
                    <a:pt x="551498" y="1116330"/>
                    <a:pt x="572453" y="1095375"/>
                    <a:pt x="599123" y="1095375"/>
                  </a:cubicBezTo>
                  <a:lnTo>
                    <a:pt x="709613" y="1095375"/>
                  </a:lnTo>
                  <a:cubicBezTo>
                    <a:pt x="736283" y="1095375"/>
                    <a:pt x="757238" y="1116330"/>
                    <a:pt x="757238" y="1143000"/>
                  </a:cubicBezTo>
                  <a:cubicBezTo>
                    <a:pt x="757238" y="1169670"/>
                    <a:pt x="735330" y="1190625"/>
                    <a:pt x="709613" y="1190625"/>
                  </a:cubicBezTo>
                  <a:lnTo>
                    <a:pt x="709613" y="1190625"/>
                  </a:lnTo>
                  <a:close/>
                  <a:moveTo>
                    <a:pt x="1515428" y="1190625"/>
                  </a:moveTo>
                  <a:lnTo>
                    <a:pt x="935355" y="1190625"/>
                  </a:lnTo>
                  <a:cubicBezTo>
                    <a:pt x="908685" y="1190625"/>
                    <a:pt x="887730" y="1169670"/>
                    <a:pt x="887730" y="1143000"/>
                  </a:cubicBezTo>
                  <a:cubicBezTo>
                    <a:pt x="887730" y="1116330"/>
                    <a:pt x="908685" y="1095375"/>
                    <a:pt x="935355" y="1095375"/>
                  </a:cubicBezTo>
                  <a:lnTo>
                    <a:pt x="1515428" y="1095375"/>
                  </a:lnTo>
                  <a:cubicBezTo>
                    <a:pt x="1542098" y="1095375"/>
                    <a:pt x="1563053" y="1116330"/>
                    <a:pt x="1563053" y="1143000"/>
                  </a:cubicBezTo>
                  <a:cubicBezTo>
                    <a:pt x="1563053" y="1169670"/>
                    <a:pt x="1542098" y="1190625"/>
                    <a:pt x="1515428" y="1190625"/>
                  </a:cubicBezTo>
                  <a:close/>
                  <a:moveTo>
                    <a:pt x="1679258" y="695325"/>
                  </a:moveTo>
                  <a:lnTo>
                    <a:pt x="599123" y="695325"/>
                  </a:lnTo>
                  <a:cubicBezTo>
                    <a:pt x="572453" y="695325"/>
                    <a:pt x="551498" y="674370"/>
                    <a:pt x="551498" y="647700"/>
                  </a:cubicBezTo>
                  <a:cubicBezTo>
                    <a:pt x="551498" y="621030"/>
                    <a:pt x="572453" y="600075"/>
                    <a:pt x="599123" y="600075"/>
                  </a:cubicBezTo>
                  <a:lnTo>
                    <a:pt x="1679258" y="600075"/>
                  </a:lnTo>
                  <a:cubicBezTo>
                    <a:pt x="1705928" y="600075"/>
                    <a:pt x="1726883" y="621030"/>
                    <a:pt x="1726883" y="647700"/>
                  </a:cubicBezTo>
                  <a:cubicBezTo>
                    <a:pt x="1726883" y="674370"/>
                    <a:pt x="1704975" y="695325"/>
                    <a:pt x="1679258" y="695325"/>
                  </a:cubicBezTo>
                  <a:close/>
                  <a:moveTo>
                    <a:pt x="1723073" y="1143000"/>
                  </a:moveTo>
                  <a:cubicBezTo>
                    <a:pt x="1723073" y="1116330"/>
                    <a:pt x="1744028" y="1095375"/>
                    <a:pt x="1770698" y="1095375"/>
                  </a:cubicBezTo>
                  <a:lnTo>
                    <a:pt x="2021205" y="1095375"/>
                  </a:lnTo>
                  <a:cubicBezTo>
                    <a:pt x="2047875" y="1095375"/>
                    <a:pt x="2068830" y="1116330"/>
                    <a:pt x="2068830" y="1143000"/>
                  </a:cubicBezTo>
                  <a:cubicBezTo>
                    <a:pt x="2068830" y="1169670"/>
                    <a:pt x="2047875" y="1190625"/>
                    <a:pt x="2021205" y="1190625"/>
                  </a:cubicBezTo>
                  <a:lnTo>
                    <a:pt x="1770698" y="1190625"/>
                  </a:lnTo>
                  <a:cubicBezTo>
                    <a:pt x="1744028" y="1190625"/>
                    <a:pt x="1723073" y="1169670"/>
                    <a:pt x="1723073" y="1143000"/>
                  </a:cubicBezTo>
                  <a:close/>
                </a:path>
              </a:pathLst>
            </a:custGeom>
            <a:grpFill/>
            <a:ln w="9525" cap="flat">
              <a:noFill/>
              <a:prstDash val="solid"/>
              <a:miter/>
            </a:ln>
          </p:spPr>
          <p:txBody>
            <a:bodyPr rtlCol="0" anchor="ctr"/>
            <a:lstStyle/>
            <a:p>
              <a:endParaRPr lang="en-GB" noProof="0" dirty="0"/>
            </a:p>
          </p:txBody>
        </p:sp>
        <p:sp>
          <p:nvSpPr>
            <p:cNvPr id="34" name="Freeform 33">
              <a:extLst>
                <a:ext uri="{FF2B5EF4-FFF2-40B4-BE49-F238E27FC236}">
                  <a16:creationId xmlns:a16="http://schemas.microsoft.com/office/drawing/2014/main" id="{566BD39B-4213-DBDB-F1AF-259362A8399B}"/>
                </a:ext>
              </a:extLst>
            </p:cNvPr>
            <p:cNvSpPr/>
            <p:nvPr/>
          </p:nvSpPr>
          <p:spPr>
            <a:xfrm>
              <a:off x="6312210" y="4033837"/>
              <a:ext cx="1655452" cy="1043940"/>
            </a:xfrm>
            <a:custGeom>
              <a:avLst/>
              <a:gdLst>
                <a:gd name="connsiteX0" fmla="*/ 1448760 w 1655452"/>
                <a:gd name="connsiteY0" fmla="*/ 633413 h 1043940"/>
                <a:gd name="connsiteX1" fmla="*/ 1412565 w 1655452"/>
                <a:gd name="connsiteY1" fmla="*/ 633413 h 1043940"/>
                <a:gd name="connsiteX2" fmla="*/ 1412565 w 1655452"/>
                <a:gd name="connsiteY2" fmla="*/ 633413 h 1043940"/>
                <a:gd name="connsiteX3" fmla="*/ 1373512 w 1655452"/>
                <a:gd name="connsiteY3" fmla="*/ 613410 h 1043940"/>
                <a:gd name="connsiteX4" fmla="*/ 1367797 w 1655452"/>
                <a:gd name="connsiteY4" fmla="*/ 570547 h 1043940"/>
                <a:gd name="connsiteX5" fmla="*/ 1242067 w 1655452"/>
                <a:gd name="connsiteY5" fmla="*/ 303847 h 1043940"/>
                <a:gd name="connsiteX6" fmla="*/ 1173487 w 1655452"/>
                <a:gd name="connsiteY6" fmla="*/ 291465 h 1043940"/>
                <a:gd name="connsiteX7" fmla="*/ 893452 w 1655452"/>
                <a:gd name="connsiteY7" fmla="*/ 291465 h 1043940"/>
                <a:gd name="connsiteX8" fmla="*/ 790582 w 1655452"/>
                <a:gd name="connsiteY8" fmla="*/ 235268 h 1043940"/>
                <a:gd name="connsiteX9" fmla="*/ 742005 w 1655452"/>
                <a:gd name="connsiteY9" fmla="*/ 110490 h 1043940"/>
                <a:gd name="connsiteX10" fmla="*/ 723907 w 1655452"/>
                <a:gd name="connsiteY10" fmla="*/ 0 h 1043940"/>
                <a:gd name="connsiteX11" fmla="*/ 605797 w 1655452"/>
                <a:gd name="connsiteY11" fmla="*/ 246697 h 1043940"/>
                <a:gd name="connsiteX12" fmla="*/ 558172 w 1655452"/>
                <a:gd name="connsiteY12" fmla="*/ 291465 h 1043940"/>
                <a:gd name="connsiteX13" fmla="*/ 501975 w 1655452"/>
                <a:gd name="connsiteY13" fmla="*/ 291465 h 1043940"/>
                <a:gd name="connsiteX14" fmla="*/ 295282 w 1655452"/>
                <a:gd name="connsiteY14" fmla="*/ 500063 h 1043940"/>
                <a:gd name="connsiteX15" fmla="*/ 295282 w 1655452"/>
                <a:gd name="connsiteY15" fmla="*/ 500063 h 1043940"/>
                <a:gd name="connsiteX16" fmla="*/ 307665 w 1655452"/>
                <a:gd name="connsiteY16" fmla="*/ 570547 h 1043940"/>
                <a:gd name="connsiteX17" fmla="*/ 279090 w 1655452"/>
                <a:gd name="connsiteY17" fmla="*/ 631507 h 1043940"/>
                <a:gd name="connsiteX18" fmla="*/ 262897 w 1655452"/>
                <a:gd name="connsiteY18" fmla="*/ 634365 h 1043940"/>
                <a:gd name="connsiteX19" fmla="*/ 262897 w 1655452"/>
                <a:gd name="connsiteY19" fmla="*/ 634365 h 1043940"/>
                <a:gd name="connsiteX20" fmla="*/ 206700 w 1655452"/>
                <a:gd name="connsiteY20" fmla="*/ 633413 h 1043940"/>
                <a:gd name="connsiteX21" fmla="*/ 7 w 1655452"/>
                <a:gd name="connsiteY21" fmla="*/ 837247 h 1043940"/>
                <a:gd name="connsiteX22" fmla="*/ 203842 w 1655452"/>
                <a:gd name="connsiteY22" fmla="*/ 1043940 h 1043940"/>
                <a:gd name="connsiteX23" fmla="*/ 206700 w 1655452"/>
                <a:gd name="connsiteY23" fmla="*/ 1043940 h 1043940"/>
                <a:gd name="connsiteX24" fmla="*/ 1450665 w 1655452"/>
                <a:gd name="connsiteY24" fmla="*/ 1043940 h 1043940"/>
                <a:gd name="connsiteX25" fmla="*/ 1655452 w 1655452"/>
                <a:gd name="connsiteY25" fmla="*/ 839153 h 1043940"/>
                <a:gd name="connsiteX26" fmla="*/ 1448760 w 1655452"/>
                <a:gd name="connsiteY26" fmla="*/ 633413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5452" h="1043940">
                  <a:moveTo>
                    <a:pt x="1448760" y="633413"/>
                  </a:moveTo>
                  <a:lnTo>
                    <a:pt x="1412565" y="633413"/>
                  </a:lnTo>
                  <a:lnTo>
                    <a:pt x="1412565" y="633413"/>
                  </a:lnTo>
                  <a:cubicBezTo>
                    <a:pt x="1396372" y="634365"/>
                    <a:pt x="1382085" y="626745"/>
                    <a:pt x="1373512" y="613410"/>
                  </a:cubicBezTo>
                  <a:cubicBezTo>
                    <a:pt x="1364940" y="601028"/>
                    <a:pt x="1362082" y="584835"/>
                    <a:pt x="1367797" y="570547"/>
                  </a:cubicBezTo>
                  <a:cubicBezTo>
                    <a:pt x="1406850" y="461963"/>
                    <a:pt x="1350652" y="342900"/>
                    <a:pt x="1242067" y="303847"/>
                  </a:cubicBezTo>
                  <a:cubicBezTo>
                    <a:pt x="1220160" y="296228"/>
                    <a:pt x="1196347" y="291465"/>
                    <a:pt x="1173487" y="291465"/>
                  </a:cubicBezTo>
                  <a:lnTo>
                    <a:pt x="893452" y="291465"/>
                  </a:lnTo>
                  <a:cubicBezTo>
                    <a:pt x="851542" y="291465"/>
                    <a:pt x="813442" y="270510"/>
                    <a:pt x="790582" y="235268"/>
                  </a:cubicBezTo>
                  <a:cubicBezTo>
                    <a:pt x="765817" y="197168"/>
                    <a:pt x="749625" y="155257"/>
                    <a:pt x="742005" y="110490"/>
                  </a:cubicBezTo>
                  <a:lnTo>
                    <a:pt x="723907" y="0"/>
                  </a:lnTo>
                  <a:cubicBezTo>
                    <a:pt x="675330" y="38100"/>
                    <a:pt x="615322" y="112395"/>
                    <a:pt x="605797" y="246697"/>
                  </a:cubicBezTo>
                  <a:cubicBezTo>
                    <a:pt x="603892" y="271463"/>
                    <a:pt x="582937" y="291465"/>
                    <a:pt x="558172" y="291465"/>
                  </a:cubicBezTo>
                  <a:lnTo>
                    <a:pt x="501975" y="291465"/>
                  </a:lnTo>
                  <a:cubicBezTo>
                    <a:pt x="386722" y="292418"/>
                    <a:pt x="294330" y="385763"/>
                    <a:pt x="295282" y="500063"/>
                  </a:cubicBezTo>
                  <a:cubicBezTo>
                    <a:pt x="295282" y="500063"/>
                    <a:pt x="295282" y="500063"/>
                    <a:pt x="295282" y="500063"/>
                  </a:cubicBezTo>
                  <a:cubicBezTo>
                    <a:pt x="295282" y="523875"/>
                    <a:pt x="299092" y="547688"/>
                    <a:pt x="307665" y="570547"/>
                  </a:cubicBezTo>
                  <a:cubicBezTo>
                    <a:pt x="316237" y="595313"/>
                    <a:pt x="303855" y="622935"/>
                    <a:pt x="279090" y="631507"/>
                  </a:cubicBezTo>
                  <a:cubicBezTo>
                    <a:pt x="274327" y="633413"/>
                    <a:pt x="268612" y="634365"/>
                    <a:pt x="262897" y="634365"/>
                  </a:cubicBezTo>
                  <a:lnTo>
                    <a:pt x="262897" y="634365"/>
                  </a:lnTo>
                  <a:lnTo>
                    <a:pt x="206700" y="633413"/>
                  </a:lnTo>
                  <a:cubicBezTo>
                    <a:pt x="93352" y="632460"/>
                    <a:pt x="960" y="723900"/>
                    <a:pt x="7" y="837247"/>
                  </a:cubicBezTo>
                  <a:cubicBezTo>
                    <a:pt x="-945" y="950595"/>
                    <a:pt x="90495" y="1042988"/>
                    <a:pt x="203842" y="1043940"/>
                  </a:cubicBezTo>
                  <a:cubicBezTo>
                    <a:pt x="204795" y="1043940"/>
                    <a:pt x="205747" y="1043940"/>
                    <a:pt x="206700" y="1043940"/>
                  </a:cubicBezTo>
                  <a:lnTo>
                    <a:pt x="1450665" y="1043940"/>
                  </a:lnTo>
                  <a:cubicBezTo>
                    <a:pt x="1564012" y="1043940"/>
                    <a:pt x="1655452" y="952500"/>
                    <a:pt x="1655452" y="839153"/>
                  </a:cubicBezTo>
                  <a:cubicBezTo>
                    <a:pt x="1655452" y="725805"/>
                    <a:pt x="1562107" y="633413"/>
                    <a:pt x="1448760" y="633413"/>
                  </a:cubicBezTo>
                  <a:close/>
                </a:path>
              </a:pathLst>
            </a:custGeom>
            <a:grpFill/>
            <a:ln w="9525" cap="flat">
              <a:noFill/>
              <a:prstDash val="solid"/>
              <a:miter/>
            </a:ln>
          </p:spPr>
          <p:txBody>
            <a:bodyPr rtlCol="0" anchor="ctr"/>
            <a:lstStyle/>
            <a:p>
              <a:endParaRPr lang="en-GB" noProof="0" dirty="0"/>
            </a:p>
          </p:txBody>
        </p:sp>
      </p:grpSp>
      <p:sp>
        <p:nvSpPr>
          <p:cNvPr id="44" name="Freeform 43">
            <a:extLst>
              <a:ext uri="{FF2B5EF4-FFF2-40B4-BE49-F238E27FC236}">
                <a16:creationId xmlns:a16="http://schemas.microsoft.com/office/drawing/2014/main" id="{E09D280E-3491-1E9D-E8D0-0EB03E9695DF}"/>
              </a:ext>
            </a:extLst>
          </p:cNvPr>
          <p:cNvSpPr/>
          <p:nvPr/>
        </p:nvSpPr>
        <p:spPr>
          <a:xfrm>
            <a:off x="11105734" y="4593915"/>
            <a:ext cx="557902" cy="553438"/>
          </a:xfrm>
          <a:custGeom>
            <a:avLst/>
            <a:gdLst>
              <a:gd name="connsiteX0" fmla="*/ 0 w 557902"/>
              <a:gd name="connsiteY0" fmla="*/ 0 h 553438"/>
              <a:gd name="connsiteX1" fmla="*/ 557902 w 557902"/>
              <a:gd name="connsiteY1" fmla="*/ 0 h 553438"/>
              <a:gd name="connsiteX2" fmla="*/ 557902 w 557902"/>
              <a:gd name="connsiteY2" fmla="*/ 553438 h 553438"/>
              <a:gd name="connsiteX3" fmla="*/ 0 w 557902"/>
              <a:gd name="connsiteY3" fmla="*/ 553438 h 553438"/>
            </a:gdLst>
            <a:ahLst/>
            <a:cxnLst>
              <a:cxn ang="0">
                <a:pos x="connsiteX0" y="connsiteY0"/>
              </a:cxn>
              <a:cxn ang="0">
                <a:pos x="connsiteX1" y="connsiteY1"/>
              </a:cxn>
              <a:cxn ang="0">
                <a:pos x="connsiteX2" y="connsiteY2"/>
              </a:cxn>
              <a:cxn ang="0">
                <a:pos x="connsiteX3" y="connsiteY3"/>
              </a:cxn>
            </a:cxnLst>
            <a:rect l="l" t="t" r="r" b="b"/>
            <a:pathLst>
              <a:path w="557902" h="553438">
                <a:moveTo>
                  <a:pt x="0" y="0"/>
                </a:moveTo>
                <a:lnTo>
                  <a:pt x="557902" y="0"/>
                </a:lnTo>
                <a:lnTo>
                  <a:pt x="557902" y="553438"/>
                </a:lnTo>
                <a:lnTo>
                  <a:pt x="0" y="553438"/>
                </a:lnTo>
                <a:close/>
              </a:path>
            </a:pathLst>
          </a:custGeom>
          <a:noFill/>
          <a:ln w="5525" cap="flat">
            <a:noFill/>
            <a:prstDash val="solid"/>
            <a:miter/>
          </a:ln>
        </p:spPr>
        <p:txBody>
          <a:bodyPr rtlCol="0" anchor="ctr"/>
          <a:lstStyle/>
          <a:p>
            <a:endParaRPr lang="en-GB" noProof="0" dirty="0"/>
          </a:p>
        </p:txBody>
      </p:sp>
      <p:grpSp>
        <p:nvGrpSpPr>
          <p:cNvPr id="45" name="Graphic 36">
            <a:extLst>
              <a:ext uri="{FF2B5EF4-FFF2-40B4-BE49-F238E27FC236}">
                <a16:creationId xmlns:a16="http://schemas.microsoft.com/office/drawing/2014/main" id="{E93F6656-C99D-6426-FF60-CF7B0CB6C558}"/>
              </a:ext>
            </a:extLst>
          </p:cNvPr>
          <p:cNvGrpSpPr/>
          <p:nvPr/>
        </p:nvGrpSpPr>
        <p:grpSpPr>
          <a:xfrm>
            <a:off x="6936839" y="4694640"/>
            <a:ext cx="189662" cy="321348"/>
            <a:chOff x="11267525" y="4673056"/>
            <a:chExt cx="233223" cy="395154"/>
          </a:xfrm>
          <a:solidFill>
            <a:schemeClr val="accent1"/>
          </a:solidFill>
        </p:grpSpPr>
        <p:sp>
          <p:nvSpPr>
            <p:cNvPr id="46" name="Freeform 45">
              <a:extLst>
                <a:ext uri="{FF2B5EF4-FFF2-40B4-BE49-F238E27FC236}">
                  <a16:creationId xmlns:a16="http://schemas.microsoft.com/office/drawing/2014/main" id="{38B1D1AB-CA4A-321E-E03D-F40AC12DEC2C}"/>
                </a:ext>
              </a:extLst>
            </p:cNvPr>
            <p:cNvSpPr/>
            <p:nvPr/>
          </p:nvSpPr>
          <p:spPr>
            <a:xfrm>
              <a:off x="11267525" y="4794259"/>
              <a:ext cx="233223" cy="273951"/>
            </a:xfrm>
            <a:custGeom>
              <a:avLst/>
              <a:gdLst>
                <a:gd name="connsiteX0" fmla="*/ 204192 w 233223"/>
                <a:gd name="connsiteY0" fmla="*/ 0 h 273951"/>
                <a:gd name="connsiteX1" fmla="*/ 204192 w 233223"/>
                <a:gd name="connsiteY1" fmla="*/ 45935 h 273951"/>
                <a:gd name="connsiteX2" fmla="*/ 117159 w 233223"/>
                <a:gd name="connsiteY2" fmla="*/ 132272 h 273951"/>
                <a:gd name="connsiteX3" fmla="*/ 30127 w 233223"/>
                <a:gd name="connsiteY3" fmla="*/ 45935 h 273951"/>
                <a:gd name="connsiteX4" fmla="*/ 30127 w 233223"/>
                <a:gd name="connsiteY4" fmla="*/ 0 h 273951"/>
                <a:gd name="connsiteX5" fmla="*/ 0 w 233223"/>
                <a:gd name="connsiteY5" fmla="*/ 76928 h 273951"/>
                <a:gd name="connsiteX6" fmla="*/ 0 w 233223"/>
                <a:gd name="connsiteY6" fmla="*/ 273952 h 273951"/>
                <a:gd name="connsiteX7" fmla="*/ 233203 w 233223"/>
                <a:gd name="connsiteY7" fmla="*/ 273952 h 273951"/>
                <a:gd name="connsiteX8" fmla="*/ 233203 w 233223"/>
                <a:gd name="connsiteY8" fmla="*/ 76928 h 273951"/>
                <a:gd name="connsiteX9" fmla="*/ 204192 w 233223"/>
                <a:gd name="connsiteY9" fmla="*/ 0 h 273951"/>
                <a:gd name="connsiteX10" fmla="*/ 171276 w 233223"/>
                <a:gd name="connsiteY10" fmla="*/ 219162 h 273951"/>
                <a:gd name="connsiteX11" fmla="*/ 63043 w 233223"/>
                <a:gd name="connsiteY11" fmla="*/ 219162 h 273951"/>
                <a:gd name="connsiteX12" fmla="*/ 54674 w 233223"/>
                <a:gd name="connsiteY12" fmla="*/ 210860 h 273951"/>
                <a:gd name="connsiteX13" fmla="*/ 63043 w 233223"/>
                <a:gd name="connsiteY13" fmla="*/ 202558 h 273951"/>
                <a:gd name="connsiteX14" fmla="*/ 171276 w 233223"/>
                <a:gd name="connsiteY14" fmla="*/ 202558 h 273951"/>
                <a:gd name="connsiteX15" fmla="*/ 179644 w 233223"/>
                <a:gd name="connsiteY15" fmla="*/ 210860 h 273951"/>
                <a:gd name="connsiteX16" fmla="*/ 171276 w 233223"/>
                <a:gd name="connsiteY16" fmla="*/ 219162 h 273951"/>
                <a:gd name="connsiteX17" fmla="*/ 171276 w 233223"/>
                <a:gd name="connsiteY17" fmla="*/ 177100 h 273951"/>
                <a:gd name="connsiteX18" fmla="*/ 63043 w 233223"/>
                <a:gd name="connsiteY18" fmla="*/ 177100 h 273951"/>
                <a:gd name="connsiteX19" fmla="*/ 54674 w 233223"/>
                <a:gd name="connsiteY19" fmla="*/ 168799 h 273951"/>
                <a:gd name="connsiteX20" fmla="*/ 63043 w 233223"/>
                <a:gd name="connsiteY20" fmla="*/ 160497 h 273951"/>
                <a:gd name="connsiteX21" fmla="*/ 171276 w 233223"/>
                <a:gd name="connsiteY21" fmla="*/ 160497 h 273951"/>
                <a:gd name="connsiteX22" fmla="*/ 179644 w 233223"/>
                <a:gd name="connsiteY22" fmla="*/ 168799 h 273951"/>
                <a:gd name="connsiteX23" fmla="*/ 171276 w 233223"/>
                <a:gd name="connsiteY23" fmla="*/ 177100 h 27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3223" h="273951">
                  <a:moveTo>
                    <a:pt x="204192" y="0"/>
                  </a:moveTo>
                  <a:lnTo>
                    <a:pt x="204192" y="45935"/>
                  </a:lnTo>
                  <a:cubicBezTo>
                    <a:pt x="204192" y="93531"/>
                    <a:pt x="165139" y="132272"/>
                    <a:pt x="117159" y="132272"/>
                  </a:cubicBezTo>
                  <a:cubicBezTo>
                    <a:pt x="69180" y="132272"/>
                    <a:pt x="30127" y="93531"/>
                    <a:pt x="30127" y="45935"/>
                  </a:cubicBezTo>
                  <a:lnTo>
                    <a:pt x="30127" y="0"/>
                  </a:lnTo>
                  <a:cubicBezTo>
                    <a:pt x="11716" y="20477"/>
                    <a:pt x="0" y="47596"/>
                    <a:pt x="0" y="76928"/>
                  </a:cubicBezTo>
                  <a:lnTo>
                    <a:pt x="0" y="273952"/>
                  </a:lnTo>
                  <a:lnTo>
                    <a:pt x="233203" y="273952"/>
                  </a:lnTo>
                  <a:lnTo>
                    <a:pt x="233203" y="76928"/>
                  </a:lnTo>
                  <a:cubicBezTo>
                    <a:pt x="233761" y="47596"/>
                    <a:pt x="222603" y="20477"/>
                    <a:pt x="204192" y="0"/>
                  </a:cubicBezTo>
                  <a:close/>
                  <a:moveTo>
                    <a:pt x="171276" y="219162"/>
                  </a:moveTo>
                  <a:lnTo>
                    <a:pt x="63043" y="219162"/>
                  </a:lnTo>
                  <a:cubicBezTo>
                    <a:pt x="58580" y="219162"/>
                    <a:pt x="54674" y="215288"/>
                    <a:pt x="54674" y="210860"/>
                  </a:cubicBezTo>
                  <a:cubicBezTo>
                    <a:pt x="54674" y="206433"/>
                    <a:pt x="58580" y="202558"/>
                    <a:pt x="63043" y="202558"/>
                  </a:cubicBezTo>
                  <a:lnTo>
                    <a:pt x="171276" y="202558"/>
                  </a:lnTo>
                  <a:cubicBezTo>
                    <a:pt x="175739" y="202558"/>
                    <a:pt x="179644" y="206433"/>
                    <a:pt x="179644" y="210860"/>
                  </a:cubicBezTo>
                  <a:cubicBezTo>
                    <a:pt x="179644" y="215288"/>
                    <a:pt x="175739" y="219162"/>
                    <a:pt x="171276" y="219162"/>
                  </a:cubicBezTo>
                  <a:close/>
                  <a:moveTo>
                    <a:pt x="171276" y="177100"/>
                  </a:moveTo>
                  <a:lnTo>
                    <a:pt x="63043" y="177100"/>
                  </a:lnTo>
                  <a:cubicBezTo>
                    <a:pt x="58580" y="177100"/>
                    <a:pt x="54674" y="173226"/>
                    <a:pt x="54674" y="168799"/>
                  </a:cubicBezTo>
                  <a:cubicBezTo>
                    <a:pt x="54674" y="164371"/>
                    <a:pt x="58580" y="160497"/>
                    <a:pt x="63043" y="160497"/>
                  </a:cubicBezTo>
                  <a:lnTo>
                    <a:pt x="171276" y="160497"/>
                  </a:lnTo>
                  <a:cubicBezTo>
                    <a:pt x="175739" y="160497"/>
                    <a:pt x="179644" y="164371"/>
                    <a:pt x="179644" y="168799"/>
                  </a:cubicBezTo>
                  <a:cubicBezTo>
                    <a:pt x="179644" y="173226"/>
                    <a:pt x="175739" y="177100"/>
                    <a:pt x="171276" y="177100"/>
                  </a:cubicBezTo>
                  <a:close/>
                </a:path>
              </a:pathLst>
            </a:custGeom>
            <a:grpFill/>
            <a:ln w="5525" cap="flat">
              <a:noFill/>
              <a:prstDash val="solid"/>
              <a:miter/>
            </a:ln>
          </p:spPr>
          <p:txBody>
            <a:bodyPr rtlCol="0" anchor="ctr"/>
            <a:lstStyle/>
            <a:p>
              <a:endParaRPr lang="en-GB" noProof="0" dirty="0"/>
            </a:p>
          </p:txBody>
        </p:sp>
        <p:sp>
          <p:nvSpPr>
            <p:cNvPr id="47" name="Freeform 46">
              <a:extLst>
                <a:ext uri="{FF2B5EF4-FFF2-40B4-BE49-F238E27FC236}">
                  <a16:creationId xmlns:a16="http://schemas.microsoft.com/office/drawing/2014/main" id="{ADC8256A-3356-4D78-0F21-B59012D83AEE}"/>
                </a:ext>
              </a:extLst>
            </p:cNvPr>
            <p:cNvSpPr/>
            <p:nvPr/>
          </p:nvSpPr>
          <p:spPr>
            <a:xfrm>
              <a:off x="11306020" y="4673056"/>
              <a:ext cx="157328" cy="244619"/>
            </a:xfrm>
            <a:custGeom>
              <a:avLst/>
              <a:gdLst>
                <a:gd name="connsiteX0" fmla="*/ 78664 w 157328"/>
                <a:gd name="connsiteY0" fmla="*/ 244620 h 244619"/>
                <a:gd name="connsiteX1" fmla="*/ 157328 w 157328"/>
                <a:gd name="connsiteY1" fmla="*/ 166585 h 244619"/>
                <a:gd name="connsiteX2" fmla="*/ 157328 w 157328"/>
                <a:gd name="connsiteY2" fmla="*/ 112348 h 244619"/>
                <a:gd name="connsiteX3" fmla="*/ 157328 w 157328"/>
                <a:gd name="connsiteY3" fmla="*/ 77481 h 244619"/>
                <a:gd name="connsiteX4" fmla="*/ 78664 w 157328"/>
                <a:gd name="connsiteY4" fmla="*/ 0 h 244619"/>
                <a:gd name="connsiteX5" fmla="*/ 0 w 157328"/>
                <a:gd name="connsiteY5" fmla="*/ 77481 h 244619"/>
                <a:gd name="connsiteX6" fmla="*/ 0 w 157328"/>
                <a:gd name="connsiteY6" fmla="*/ 112348 h 244619"/>
                <a:gd name="connsiteX7" fmla="*/ 0 w 157328"/>
                <a:gd name="connsiteY7" fmla="*/ 166585 h 244619"/>
                <a:gd name="connsiteX8" fmla="*/ 78664 w 157328"/>
                <a:gd name="connsiteY8" fmla="*/ 244620 h 24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328" h="244619">
                  <a:moveTo>
                    <a:pt x="78664" y="244620"/>
                  </a:moveTo>
                  <a:cubicBezTo>
                    <a:pt x="121623" y="244620"/>
                    <a:pt x="157328" y="209753"/>
                    <a:pt x="157328" y="166585"/>
                  </a:cubicBezTo>
                  <a:lnTo>
                    <a:pt x="157328" y="112348"/>
                  </a:lnTo>
                  <a:lnTo>
                    <a:pt x="157328" y="77481"/>
                  </a:lnTo>
                  <a:cubicBezTo>
                    <a:pt x="157328" y="34867"/>
                    <a:pt x="122181" y="0"/>
                    <a:pt x="78664" y="0"/>
                  </a:cubicBezTo>
                  <a:cubicBezTo>
                    <a:pt x="35148" y="0"/>
                    <a:pt x="0" y="34867"/>
                    <a:pt x="0" y="77481"/>
                  </a:cubicBezTo>
                  <a:lnTo>
                    <a:pt x="0" y="112348"/>
                  </a:lnTo>
                  <a:lnTo>
                    <a:pt x="0" y="166585"/>
                  </a:lnTo>
                  <a:cubicBezTo>
                    <a:pt x="0" y="209753"/>
                    <a:pt x="35706" y="244620"/>
                    <a:pt x="78664" y="244620"/>
                  </a:cubicBezTo>
                  <a:close/>
                </a:path>
              </a:pathLst>
            </a:custGeom>
            <a:grpFill/>
            <a:ln w="5525" cap="flat">
              <a:noFill/>
              <a:prstDash val="solid"/>
              <a:miter/>
            </a:ln>
          </p:spPr>
          <p:txBody>
            <a:bodyPr rtlCol="0" anchor="ctr"/>
            <a:lstStyle/>
            <a:p>
              <a:endParaRPr lang="en-GB" noProof="0" dirty="0"/>
            </a:p>
          </p:txBody>
        </p:sp>
      </p:grpSp>
      <p:pic>
        <p:nvPicPr>
          <p:cNvPr id="52" name="Graphic 51">
            <a:extLst>
              <a:ext uri="{FF2B5EF4-FFF2-40B4-BE49-F238E27FC236}">
                <a16:creationId xmlns:a16="http://schemas.microsoft.com/office/drawing/2014/main" id="{1E503373-594C-86CD-5973-79D29C33F7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02640" y="4320328"/>
            <a:ext cx="270858" cy="325030"/>
          </a:xfrm>
          <a:prstGeom prst="rect">
            <a:avLst/>
          </a:prstGeom>
        </p:spPr>
      </p:pic>
      <p:graphicFrame>
        <p:nvGraphicFramePr>
          <p:cNvPr id="53" name="Chart 52">
            <a:extLst>
              <a:ext uri="{FF2B5EF4-FFF2-40B4-BE49-F238E27FC236}">
                <a16:creationId xmlns:a16="http://schemas.microsoft.com/office/drawing/2014/main" id="{C4258474-BF5D-6E40-8015-F73A9D53A76A}"/>
              </a:ext>
            </a:extLst>
          </p:cNvPr>
          <p:cNvGraphicFramePr/>
          <p:nvPr>
            <p:extLst>
              <p:ext uri="{D42A27DB-BD31-4B8C-83A1-F6EECF244321}">
                <p14:modId xmlns:p14="http://schemas.microsoft.com/office/powerpoint/2010/main" val="946275874"/>
              </p:ext>
            </p:extLst>
          </p:nvPr>
        </p:nvGraphicFramePr>
        <p:xfrm>
          <a:off x="839416" y="3321681"/>
          <a:ext cx="4680520" cy="2248620"/>
        </p:xfrm>
        <a:graphic>
          <a:graphicData uri="http://schemas.openxmlformats.org/drawingml/2006/chart">
            <c:chart xmlns:c="http://schemas.openxmlformats.org/drawingml/2006/chart" xmlns:r="http://schemas.openxmlformats.org/officeDocument/2006/relationships" r:id="rId4"/>
          </a:graphicData>
        </a:graphic>
      </p:graphicFrame>
      <p:sp>
        <p:nvSpPr>
          <p:cNvPr id="54" name="TextBox 53">
            <a:extLst>
              <a:ext uri="{FF2B5EF4-FFF2-40B4-BE49-F238E27FC236}">
                <a16:creationId xmlns:a16="http://schemas.microsoft.com/office/drawing/2014/main" id="{27A57BBD-9045-BFC5-830F-EB622E157082}"/>
              </a:ext>
            </a:extLst>
          </p:cNvPr>
          <p:cNvSpPr txBox="1"/>
          <p:nvPr/>
        </p:nvSpPr>
        <p:spPr>
          <a:xfrm>
            <a:off x="1775520" y="5472865"/>
            <a:ext cx="1117535" cy="332399"/>
          </a:xfrm>
          <a:prstGeom prst="rect">
            <a:avLst/>
          </a:prstGeom>
          <a:solidFill>
            <a:schemeClr val="bg1"/>
          </a:solidFill>
        </p:spPr>
        <p:txBody>
          <a:bodyPr wrap="square" lIns="0" tIns="0" rIns="0" bIns="0" rtlCol="0">
            <a:spAutoFit/>
          </a:bodyPr>
          <a:lstStyle/>
          <a:p>
            <a:pPr algn="ctr">
              <a:lnSpc>
                <a:spcPct val="90000"/>
              </a:lnSpc>
            </a:pPr>
            <a:r>
              <a:rPr lang="en-GB" sz="1200" b="1" noProof="0" dirty="0">
                <a:latin typeface="Arial" panose="020B0604020202020204" pitchFamily="34" charset="0"/>
                <a:ea typeface="Aileron" charset="0"/>
                <a:cs typeface="Arial" panose="020B0604020202020204" pitchFamily="34" charset="0"/>
              </a:rPr>
              <a:t>COCOON DM</a:t>
            </a:r>
          </a:p>
          <a:p>
            <a:pPr algn="ctr">
              <a:lnSpc>
                <a:spcPct val="90000"/>
              </a:lnSpc>
            </a:pPr>
            <a:r>
              <a:rPr lang="en-GB" sz="1200" b="1" noProof="0" dirty="0">
                <a:latin typeface="Arial" panose="020B0604020202020204" pitchFamily="34" charset="0"/>
                <a:ea typeface="Aileron" charset="0"/>
                <a:cs typeface="Arial" panose="020B0604020202020204" pitchFamily="34" charset="0"/>
              </a:rPr>
              <a:t>(n/N=27/70)</a:t>
            </a:r>
          </a:p>
        </p:txBody>
      </p:sp>
      <p:sp>
        <p:nvSpPr>
          <p:cNvPr id="55" name="TextBox 54">
            <a:extLst>
              <a:ext uri="{FF2B5EF4-FFF2-40B4-BE49-F238E27FC236}">
                <a16:creationId xmlns:a16="http://schemas.microsoft.com/office/drawing/2014/main" id="{1DB61962-0FA6-7817-9AF5-981A38F0ECC7}"/>
              </a:ext>
            </a:extLst>
          </p:cNvPr>
          <p:cNvSpPr txBox="1"/>
          <p:nvPr/>
        </p:nvSpPr>
        <p:spPr>
          <a:xfrm>
            <a:off x="3804345" y="5472865"/>
            <a:ext cx="1117535" cy="332399"/>
          </a:xfrm>
          <a:prstGeom prst="rect">
            <a:avLst/>
          </a:prstGeom>
          <a:solidFill>
            <a:schemeClr val="bg1"/>
          </a:solidFill>
        </p:spPr>
        <p:txBody>
          <a:bodyPr wrap="square" lIns="0" tIns="0" rIns="0" bIns="0" rtlCol="0">
            <a:spAutoFit/>
          </a:bodyPr>
          <a:lstStyle/>
          <a:p>
            <a:pPr algn="ctr">
              <a:lnSpc>
                <a:spcPct val="90000"/>
              </a:lnSpc>
            </a:pPr>
            <a:r>
              <a:rPr lang="en-GB" sz="1200" b="1" noProof="0" dirty="0">
                <a:latin typeface="Arial" panose="020B0604020202020204" pitchFamily="34" charset="0"/>
                <a:ea typeface="Aileron" charset="0"/>
                <a:cs typeface="Arial" panose="020B0604020202020204" pitchFamily="34" charset="0"/>
              </a:rPr>
              <a:t>SoC DM</a:t>
            </a:r>
          </a:p>
          <a:p>
            <a:pPr algn="ctr">
              <a:lnSpc>
                <a:spcPct val="90000"/>
              </a:lnSpc>
            </a:pPr>
            <a:r>
              <a:rPr lang="en-GB" sz="1200" b="1" noProof="0" dirty="0">
                <a:latin typeface="Arial" panose="020B0604020202020204" pitchFamily="34" charset="0"/>
                <a:ea typeface="Aileron" charset="0"/>
                <a:cs typeface="Arial" panose="020B0604020202020204" pitchFamily="34" charset="0"/>
              </a:rPr>
              <a:t>(n/N=52/68)</a:t>
            </a:r>
          </a:p>
        </p:txBody>
      </p:sp>
      <p:sp>
        <p:nvSpPr>
          <p:cNvPr id="56" name="TextBox 55">
            <a:extLst>
              <a:ext uri="{FF2B5EF4-FFF2-40B4-BE49-F238E27FC236}">
                <a16:creationId xmlns:a16="http://schemas.microsoft.com/office/drawing/2014/main" id="{8FBF210A-D859-830E-F522-53AF9B16B656}"/>
              </a:ext>
            </a:extLst>
          </p:cNvPr>
          <p:cNvSpPr txBox="1"/>
          <p:nvPr/>
        </p:nvSpPr>
        <p:spPr>
          <a:xfrm>
            <a:off x="1775520" y="4402976"/>
            <a:ext cx="1117535" cy="166199"/>
          </a:xfrm>
          <a:prstGeom prst="rect">
            <a:avLst/>
          </a:prstGeom>
          <a:solidFill>
            <a:schemeClr val="bg1"/>
          </a:solidFill>
        </p:spPr>
        <p:txBody>
          <a:bodyPr wrap="square" lIns="0" tIns="0" rIns="0" bIns="0" rtlCol="0">
            <a:spAutoFit/>
          </a:bodyPr>
          <a:lstStyle/>
          <a:p>
            <a:pPr algn="ctr">
              <a:lnSpc>
                <a:spcPct val="90000"/>
              </a:lnSpc>
            </a:pPr>
            <a:r>
              <a:rPr lang="en-GB" sz="1200" b="1" noProof="0" dirty="0">
                <a:latin typeface="Arial" panose="020B0604020202020204" pitchFamily="34" charset="0"/>
                <a:ea typeface="Aileron" charset="0"/>
                <a:cs typeface="Arial" panose="020B0604020202020204" pitchFamily="34" charset="0"/>
              </a:rPr>
              <a:t>38.6%</a:t>
            </a:r>
          </a:p>
        </p:txBody>
      </p:sp>
      <p:sp>
        <p:nvSpPr>
          <p:cNvPr id="57" name="TextBox 56">
            <a:extLst>
              <a:ext uri="{FF2B5EF4-FFF2-40B4-BE49-F238E27FC236}">
                <a16:creationId xmlns:a16="http://schemas.microsoft.com/office/drawing/2014/main" id="{901CEDC8-59F2-1D42-7F8D-2E8E0A0855B0}"/>
              </a:ext>
            </a:extLst>
          </p:cNvPr>
          <p:cNvSpPr txBox="1"/>
          <p:nvPr/>
        </p:nvSpPr>
        <p:spPr>
          <a:xfrm>
            <a:off x="3804345" y="3701519"/>
            <a:ext cx="1117535" cy="166199"/>
          </a:xfrm>
          <a:prstGeom prst="rect">
            <a:avLst/>
          </a:prstGeom>
          <a:solidFill>
            <a:schemeClr val="bg1"/>
          </a:solidFill>
        </p:spPr>
        <p:txBody>
          <a:bodyPr wrap="square" lIns="0" tIns="0" rIns="0" bIns="0" rtlCol="0">
            <a:spAutoFit/>
          </a:bodyPr>
          <a:lstStyle/>
          <a:p>
            <a:pPr algn="ctr">
              <a:lnSpc>
                <a:spcPct val="90000"/>
              </a:lnSpc>
            </a:pPr>
            <a:r>
              <a:rPr lang="en-GB" sz="1200" b="1" noProof="0" dirty="0">
                <a:latin typeface="Arial" panose="020B0604020202020204" pitchFamily="34" charset="0"/>
                <a:ea typeface="Aileron" charset="0"/>
                <a:cs typeface="Arial" panose="020B0604020202020204" pitchFamily="34" charset="0"/>
              </a:rPr>
              <a:t>76.5%</a:t>
            </a:r>
          </a:p>
        </p:txBody>
      </p:sp>
      <p:sp>
        <p:nvSpPr>
          <p:cNvPr id="58" name="TextBox 57">
            <a:extLst>
              <a:ext uri="{FF2B5EF4-FFF2-40B4-BE49-F238E27FC236}">
                <a16:creationId xmlns:a16="http://schemas.microsoft.com/office/drawing/2014/main" id="{A11D4D35-4689-CDE3-6A20-FE5B59FC2869}"/>
              </a:ext>
            </a:extLst>
          </p:cNvPr>
          <p:cNvSpPr txBox="1"/>
          <p:nvPr/>
        </p:nvSpPr>
        <p:spPr>
          <a:xfrm>
            <a:off x="1644224" y="2743859"/>
            <a:ext cx="1389484" cy="553998"/>
          </a:xfrm>
          <a:prstGeom prst="rect">
            <a:avLst/>
          </a:prstGeom>
          <a:solidFill>
            <a:schemeClr val="bg1"/>
          </a:solidFill>
        </p:spPr>
        <p:txBody>
          <a:bodyPr wrap="square" lIns="0" tIns="0" rIns="0" bIns="0" rtlCol="0">
            <a:spAutoFit/>
          </a:bodyPr>
          <a:lstStyle/>
          <a:p>
            <a:pPr>
              <a:lnSpc>
                <a:spcPct val="90000"/>
              </a:lnSpc>
            </a:pPr>
            <a:r>
              <a:rPr lang="en-GB" sz="1000" noProof="0" dirty="0">
                <a:latin typeface="Arial" panose="020B0604020202020204" pitchFamily="34" charset="0"/>
                <a:ea typeface="Aileron" charset="0"/>
                <a:cs typeface="Arial" panose="020B0604020202020204" pitchFamily="34" charset="0"/>
              </a:rPr>
              <a:t>COCOON DM: Grade 2</a:t>
            </a:r>
          </a:p>
          <a:p>
            <a:pPr>
              <a:lnSpc>
                <a:spcPct val="90000"/>
              </a:lnSpc>
            </a:pPr>
            <a:r>
              <a:rPr lang="en-GB" sz="1000" noProof="0" dirty="0">
                <a:latin typeface="Arial" panose="020B0604020202020204" pitchFamily="34" charset="0"/>
                <a:ea typeface="Aileron" charset="0"/>
                <a:cs typeface="Arial" panose="020B0604020202020204" pitchFamily="34" charset="0"/>
              </a:rPr>
              <a:t>COCOON DM: Grade 3</a:t>
            </a:r>
          </a:p>
          <a:p>
            <a:pPr>
              <a:lnSpc>
                <a:spcPct val="90000"/>
              </a:lnSpc>
            </a:pPr>
            <a:r>
              <a:rPr lang="en-GB" sz="1000" noProof="0" dirty="0">
                <a:latin typeface="Arial" panose="020B0604020202020204" pitchFamily="34" charset="0"/>
                <a:ea typeface="Aileron" charset="0"/>
                <a:cs typeface="Arial" panose="020B0604020202020204" pitchFamily="34" charset="0"/>
              </a:rPr>
              <a:t>SoC DM: Grade 2</a:t>
            </a:r>
          </a:p>
          <a:p>
            <a:pPr>
              <a:lnSpc>
                <a:spcPct val="90000"/>
              </a:lnSpc>
            </a:pPr>
            <a:r>
              <a:rPr lang="en-GB" sz="1000" noProof="0" dirty="0">
                <a:latin typeface="Arial" panose="020B0604020202020204" pitchFamily="34" charset="0"/>
                <a:ea typeface="Aileron" charset="0"/>
                <a:cs typeface="Arial" panose="020B0604020202020204" pitchFamily="34" charset="0"/>
              </a:rPr>
              <a:t>SoC DM: Grade 3</a:t>
            </a:r>
          </a:p>
        </p:txBody>
      </p:sp>
      <p:sp>
        <p:nvSpPr>
          <p:cNvPr id="59" name="Rectangle 58">
            <a:extLst>
              <a:ext uri="{FF2B5EF4-FFF2-40B4-BE49-F238E27FC236}">
                <a16:creationId xmlns:a16="http://schemas.microsoft.com/office/drawing/2014/main" id="{076545BC-7DDF-D70F-EB45-D1A2C387ACE6}"/>
              </a:ext>
            </a:extLst>
          </p:cNvPr>
          <p:cNvSpPr/>
          <p:nvPr/>
        </p:nvSpPr>
        <p:spPr>
          <a:xfrm>
            <a:off x="1460218" y="2750635"/>
            <a:ext cx="103753" cy="1037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0" name="Rectangle 59">
            <a:extLst>
              <a:ext uri="{FF2B5EF4-FFF2-40B4-BE49-F238E27FC236}">
                <a16:creationId xmlns:a16="http://schemas.microsoft.com/office/drawing/2014/main" id="{CC2458FE-0827-4628-E14A-D4FFBCA1197C}"/>
              </a:ext>
            </a:extLst>
          </p:cNvPr>
          <p:cNvSpPr/>
          <p:nvPr/>
        </p:nvSpPr>
        <p:spPr>
          <a:xfrm>
            <a:off x="1460218" y="3176085"/>
            <a:ext cx="103753" cy="103753"/>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1" name="Rectangle 60">
            <a:extLst>
              <a:ext uri="{FF2B5EF4-FFF2-40B4-BE49-F238E27FC236}">
                <a16:creationId xmlns:a16="http://schemas.microsoft.com/office/drawing/2014/main" id="{9358435C-533A-0999-9414-A599BB0C5416}"/>
              </a:ext>
            </a:extLst>
          </p:cNvPr>
          <p:cNvSpPr/>
          <p:nvPr/>
        </p:nvSpPr>
        <p:spPr>
          <a:xfrm>
            <a:off x="1460218" y="3034269"/>
            <a:ext cx="103753" cy="1037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2" name="Rectangle 61">
            <a:extLst>
              <a:ext uri="{FF2B5EF4-FFF2-40B4-BE49-F238E27FC236}">
                <a16:creationId xmlns:a16="http://schemas.microsoft.com/office/drawing/2014/main" id="{D161F7EE-6B7B-6C0E-6449-296582D1DC5F}"/>
              </a:ext>
            </a:extLst>
          </p:cNvPr>
          <p:cNvSpPr/>
          <p:nvPr/>
        </p:nvSpPr>
        <p:spPr>
          <a:xfrm>
            <a:off x="1460218" y="2892452"/>
            <a:ext cx="103753" cy="103753"/>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3" name="TextBox 62">
            <a:extLst>
              <a:ext uri="{FF2B5EF4-FFF2-40B4-BE49-F238E27FC236}">
                <a16:creationId xmlns:a16="http://schemas.microsoft.com/office/drawing/2014/main" id="{4CAF7BA6-C244-286E-849B-C5D0AB67781B}"/>
              </a:ext>
            </a:extLst>
          </p:cNvPr>
          <p:cNvSpPr txBox="1"/>
          <p:nvPr/>
        </p:nvSpPr>
        <p:spPr>
          <a:xfrm>
            <a:off x="2446659" y="3248220"/>
            <a:ext cx="1849141" cy="307777"/>
          </a:xfrm>
          <a:prstGeom prst="rect">
            <a:avLst/>
          </a:prstGeom>
          <a:noFill/>
        </p:spPr>
        <p:txBody>
          <a:bodyPr wrap="squar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p&lt;0.0001</a:t>
            </a:r>
          </a:p>
          <a:p>
            <a:pPr algn="ctr"/>
            <a:r>
              <a:rPr lang="en-GB" sz="1000" noProof="0" dirty="0">
                <a:latin typeface="Arial" panose="020B0604020202020204" pitchFamily="34" charset="0"/>
                <a:ea typeface="Aileron" charset="0"/>
                <a:cs typeface="Arial" panose="020B0604020202020204" pitchFamily="34" charset="0"/>
              </a:rPr>
              <a:t>OR: 0.19 (95% CI, 0.09-0.40)</a:t>
            </a:r>
          </a:p>
        </p:txBody>
      </p:sp>
      <p:grpSp>
        <p:nvGrpSpPr>
          <p:cNvPr id="64" name="Group 63">
            <a:extLst>
              <a:ext uri="{FF2B5EF4-FFF2-40B4-BE49-F238E27FC236}">
                <a16:creationId xmlns:a16="http://schemas.microsoft.com/office/drawing/2014/main" id="{F81595B9-656A-D6E4-E003-81003D15058F}"/>
              </a:ext>
            </a:extLst>
          </p:cNvPr>
          <p:cNvGrpSpPr/>
          <p:nvPr/>
        </p:nvGrpSpPr>
        <p:grpSpPr>
          <a:xfrm flipH="1">
            <a:off x="2338966" y="3591190"/>
            <a:ext cx="1971245" cy="772627"/>
            <a:chOff x="1874952" y="3501007"/>
            <a:chExt cx="770400" cy="1368000"/>
          </a:xfrm>
        </p:grpSpPr>
        <p:cxnSp>
          <p:nvCxnSpPr>
            <p:cNvPr id="65" name="Straight Connector 64">
              <a:extLst>
                <a:ext uri="{FF2B5EF4-FFF2-40B4-BE49-F238E27FC236}">
                  <a16:creationId xmlns:a16="http://schemas.microsoft.com/office/drawing/2014/main" id="{38D26705-D354-05EB-E852-421B55B9702E}"/>
                </a:ext>
              </a:extLst>
            </p:cNvPr>
            <p:cNvCxnSpPr/>
            <p:nvPr/>
          </p:nvCxnSpPr>
          <p:spPr>
            <a:xfrm>
              <a:off x="2639616" y="3501007"/>
              <a:ext cx="0" cy="1368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35C58DFD-098A-7FB3-9B68-EE00691F964D}"/>
                </a:ext>
              </a:extLst>
            </p:cNvPr>
            <p:cNvCxnSpPr/>
            <p:nvPr/>
          </p:nvCxnSpPr>
          <p:spPr>
            <a:xfrm>
              <a:off x="1878568" y="3501009"/>
              <a:ext cx="0" cy="108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5C965EC6-F114-436F-FC36-E8DA4959A89F}"/>
                </a:ext>
              </a:extLst>
            </p:cNvPr>
            <p:cNvCxnSpPr>
              <a:cxnSpLocks/>
            </p:cNvCxnSpPr>
            <p:nvPr/>
          </p:nvCxnSpPr>
          <p:spPr>
            <a:xfrm rot="16200000">
              <a:off x="2260152" y="3118811"/>
              <a:ext cx="0" cy="770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8" name="TextBox 67">
            <a:extLst>
              <a:ext uri="{FF2B5EF4-FFF2-40B4-BE49-F238E27FC236}">
                <a16:creationId xmlns:a16="http://schemas.microsoft.com/office/drawing/2014/main" id="{1C17555A-9327-BA93-A536-402AC488BA22}"/>
              </a:ext>
            </a:extLst>
          </p:cNvPr>
          <p:cNvSpPr txBox="1"/>
          <p:nvPr/>
        </p:nvSpPr>
        <p:spPr>
          <a:xfrm rot="16200000">
            <a:off x="-297122" y="4308891"/>
            <a:ext cx="2088000" cy="184666"/>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Participants (%)</a:t>
            </a:r>
            <a:endParaRPr lang="en-GB" sz="1000" noProof="0" dirty="0">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4263679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979200"/>
            <a:ext cx="11163919" cy="4525963"/>
          </a:xfrm>
        </p:spPr>
        <p:txBody>
          <a:bodyPr>
            <a:noAutofit/>
          </a:bodyPr>
          <a:lstStyle/>
          <a:p>
            <a:r>
              <a:rPr lang="en-GB" sz="1800" noProof="0" dirty="0"/>
              <a:t>Amivantamab plus lazertinib significantly reduced the risk of death vs osimertinib in patients with previously untreated </a:t>
            </a:r>
            <a:r>
              <a:rPr lang="en-GB" sz="1800" i="1" noProof="0" dirty="0"/>
              <a:t>EGFR</a:t>
            </a:r>
            <a:r>
              <a:rPr lang="en-GB" sz="1800" noProof="0" dirty="0"/>
              <a:t>m advanced NSCLC</a:t>
            </a:r>
            <a:r>
              <a:rPr lang="en-GB" sz="1800" baseline="30000" noProof="0" dirty="0"/>
              <a:t>1</a:t>
            </a:r>
            <a:r>
              <a:rPr lang="en-GB" sz="1800" noProof="0" dirty="0"/>
              <a:t> </a:t>
            </a:r>
          </a:p>
          <a:p>
            <a:r>
              <a:rPr lang="en-GB" sz="1800" noProof="0" dirty="0"/>
              <a:t>While the median has not yet been reached for amivantamab plus lazertinib, it is expected to </a:t>
            </a:r>
            <a:br>
              <a:rPr lang="en-GB" sz="1800" noProof="0" dirty="0"/>
            </a:br>
            <a:r>
              <a:rPr lang="en-GB" sz="1800" noProof="0" dirty="0"/>
              <a:t>provide an OS benefit of at least 12 months</a:t>
            </a:r>
            <a:r>
              <a:rPr lang="en-GB" sz="1800" baseline="30000" noProof="0" dirty="0"/>
              <a:t>1</a:t>
            </a:r>
          </a:p>
          <a:p>
            <a:r>
              <a:rPr lang="en-GB" sz="1800" noProof="0" dirty="0"/>
              <a:t>Safety profile was consistent with the primary analysis, with most AEs being EGFR- and </a:t>
            </a:r>
            <a:br>
              <a:rPr lang="en-GB" sz="1800" noProof="0" dirty="0"/>
            </a:br>
            <a:r>
              <a:rPr lang="en-GB" sz="1800" noProof="0" dirty="0"/>
              <a:t>MET-related and grades 1-2</a:t>
            </a:r>
            <a:r>
              <a:rPr lang="en-GB" sz="1800" baseline="30000" noProof="0" dirty="0"/>
              <a:t>2</a:t>
            </a:r>
          </a:p>
          <a:p>
            <a:r>
              <a:rPr lang="en-GB" sz="1800" noProof="0" dirty="0"/>
              <a:t>Early onset AEs can be significantly reduced with prophylactic approaches as seen in the COCOON trial</a:t>
            </a:r>
            <a:r>
              <a:rPr lang="en-GB" sz="1800" baseline="30000" noProof="0" dirty="0"/>
              <a:t>3</a:t>
            </a:r>
          </a:p>
          <a:p>
            <a:endParaRPr lang="en-GB" sz="1800" noProof="0" dirty="0"/>
          </a:p>
          <a:p>
            <a:pPr marL="0" indent="0">
              <a:buNone/>
            </a:pPr>
            <a:endParaRPr lang="en-GB" sz="1800" noProof="0" dirty="0"/>
          </a:p>
          <a:p>
            <a:endParaRPr lang="en-GB" sz="1800" noProof="0" dirty="0"/>
          </a:p>
          <a:p>
            <a:endParaRPr lang="en-GB" sz="1800" noProof="0" dirty="0"/>
          </a:p>
          <a:p>
            <a:endParaRPr lang="en-GB" sz="1800" noProof="0" dirty="0"/>
          </a:p>
          <a:p>
            <a:endParaRPr lang="en-GB" sz="1800" noProof="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mariposa: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372361" cy="365125"/>
          </a:xfrm>
        </p:spPr>
        <p:txBody>
          <a:bodyPr anchor="b" anchorCtr="0"/>
          <a:lstStyle/>
          <a:p>
            <a:r>
              <a:rPr lang="en-GB" noProof="0" dirty="0">
                <a:solidFill>
                  <a:schemeClr val="tx2"/>
                </a:solidFill>
              </a:rPr>
              <a:t>AE, adverse event; EGFRm, EGFR mutant; NSCLC, non-small cell lung cancer; OS, overall survival; SoC, standard of care</a:t>
            </a:r>
          </a:p>
          <a:p>
            <a:r>
              <a:rPr lang="en-GB" noProof="0" dirty="0">
                <a:solidFill>
                  <a:schemeClr val="tx2"/>
                </a:solidFill>
              </a:rPr>
              <a:t>1. </a:t>
            </a:r>
            <a:r>
              <a:rPr lang="en-GB" sz="1200" noProof="0" dirty="0">
                <a:solidFill>
                  <a:schemeClr val="tx2"/>
                </a:solidFill>
              </a:rPr>
              <a:t>Chih-Hsin Yang J, et al. J Thorac Oncol. 2025;20 (3):S1-S97. ELCC 2025 (oral presentation, Abstract 4O)</a:t>
            </a:r>
            <a:r>
              <a:rPr lang="en-GB" noProof="0" dirty="0">
                <a:solidFill>
                  <a:schemeClr val="tx2"/>
                </a:solidFill>
              </a:rPr>
              <a:t>; 2. Cho BC, et al. N Engl J Med. 2024;391:1486-1498; </a:t>
            </a:r>
            <a:br>
              <a:rPr lang="en-GB" noProof="0" dirty="0">
                <a:solidFill>
                  <a:schemeClr val="tx2"/>
                </a:solidFill>
              </a:rPr>
            </a:br>
            <a:r>
              <a:rPr lang="en-GB" noProof="0" dirty="0">
                <a:solidFill>
                  <a:schemeClr val="tx2"/>
                </a:solidFill>
              </a:rPr>
              <a:t>3. Girard N, et al. J Thorac Oncol. 2025;20 (3):S1-S97. ELCC 2025 (oral presentation, Abstract 10MO)</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16</a:t>
            </a:fld>
            <a:endParaRPr lang="en-GB" noProof="0" dirty="0"/>
          </a:p>
        </p:txBody>
      </p:sp>
      <p:sp>
        <p:nvSpPr>
          <p:cNvPr id="4" name="TextBox 3">
            <a:extLst>
              <a:ext uri="{FF2B5EF4-FFF2-40B4-BE49-F238E27FC236}">
                <a16:creationId xmlns:a16="http://schemas.microsoft.com/office/drawing/2014/main" id="{99CD21E0-7C45-93D4-D5AE-40F1D507681B}"/>
              </a:ext>
            </a:extLst>
          </p:cNvPr>
          <p:cNvSpPr txBox="1"/>
          <p:nvPr/>
        </p:nvSpPr>
        <p:spPr>
          <a:xfrm>
            <a:off x="946799" y="3675532"/>
            <a:ext cx="10624487" cy="2203268"/>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1600" noProof="0" dirty="0">
                <a:latin typeface="Arial" panose="020B0604020202020204" pitchFamily="34" charset="0"/>
                <a:cs typeface="Arial" panose="020B0604020202020204" pitchFamily="34" charset="0"/>
              </a:rPr>
              <a:t>The OS benefit seen in MARIPOSA  is highly meaningful and practice changing and further establishes </a:t>
            </a:r>
            <a:r>
              <a:rPr lang="en-GB" sz="1600" b="0" i="0" noProof="0" dirty="0">
                <a:effectLst/>
                <a:latin typeface="Arial" panose="020B0604020202020204" pitchFamily="34" charset="0"/>
                <a:cs typeface="Arial" panose="020B0604020202020204" pitchFamily="34" charset="0"/>
              </a:rPr>
              <a:t>amivantamab plus lazertinib </a:t>
            </a:r>
            <a:r>
              <a:rPr lang="en-GB" sz="1600" noProof="0" dirty="0">
                <a:latin typeface="Arial" panose="020B0604020202020204" pitchFamily="34" charset="0"/>
                <a:cs typeface="Arial" panose="020B0604020202020204" pitchFamily="34" charset="0"/>
              </a:rPr>
              <a:t>as a new SoC </a:t>
            </a:r>
            <a:r>
              <a:rPr lang="en-GB" sz="1600" b="0" i="0" noProof="0" dirty="0">
                <a:effectLst/>
                <a:latin typeface="Arial" panose="020B0604020202020204" pitchFamily="34" charset="0"/>
                <a:cs typeface="Arial" panose="020B0604020202020204" pitchFamily="34" charset="0"/>
              </a:rPr>
              <a:t>in patients with first-line </a:t>
            </a:r>
            <a:r>
              <a:rPr lang="en-GB" sz="1600" b="0" i="1" noProof="0" dirty="0">
                <a:effectLst/>
                <a:latin typeface="Arial" panose="020B0604020202020204" pitchFamily="34" charset="0"/>
                <a:cs typeface="Arial" panose="020B0604020202020204" pitchFamily="34" charset="0"/>
              </a:rPr>
              <a:t>EGFR</a:t>
            </a:r>
            <a:r>
              <a:rPr lang="en-GB" sz="1600" b="0" i="0" noProof="0" dirty="0">
                <a:effectLst/>
                <a:latin typeface="Arial" panose="020B0604020202020204" pitchFamily="34" charset="0"/>
                <a:cs typeface="Arial" panose="020B0604020202020204" pitchFamily="34" charset="0"/>
              </a:rPr>
              <a:t>m advanced NSCLC</a:t>
            </a:r>
          </a:p>
          <a:p>
            <a:pPr marL="342900" indent="-342900">
              <a:spcBef>
                <a:spcPts val="600"/>
              </a:spcBef>
              <a:buClr>
                <a:schemeClr val="accent1"/>
              </a:buClr>
              <a:buFont typeface="Arial" panose="020B0604020202020204" pitchFamily="34" charset="0"/>
              <a:buChar char="•"/>
            </a:pPr>
            <a:r>
              <a:rPr lang="en-GB" sz="1600" b="0" i="0" noProof="0" dirty="0">
                <a:effectLst/>
                <a:latin typeface="Arial" panose="020B0604020202020204" pitchFamily="34" charset="0"/>
                <a:cs typeface="Arial" panose="020B0604020202020204" pitchFamily="34" charset="0"/>
              </a:rPr>
              <a:t>The efficacy is accompanied by early and long-lasting toxicity</a:t>
            </a:r>
            <a:r>
              <a:rPr lang="en-GB" sz="1600" noProof="0" dirty="0">
                <a:latin typeface="Arial" panose="020B0604020202020204" pitchFamily="34" charset="0"/>
                <a:cs typeface="Arial" panose="020B0604020202020204" pitchFamily="34" charset="0"/>
              </a:rPr>
              <a:t> but this, particularly dermatologic toxicities, can be managed with proactive prophylactic treatment regimen </a:t>
            </a:r>
          </a:p>
          <a:p>
            <a:pPr marL="342900" indent="-342900">
              <a:spcBef>
                <a:spcPts val="600"/>
              </a:spcBef>
              <a:buClr>
                <a:schemeClr val="accent1"/>
              </a:buClr>
              <a:buFont typeface="Arial" panose="020B0604020202020204" pitchFamily="34" charset="0"/>
              <a:buChar char="•"/>
            </a:pPr>
            <a:r>
              <a:rPr lang="en-GB" sz="1600" noProof="0" dirty="0">
                <a:latin typeface="Arial" panose="020B0604020202020204" pitchFamily="34" charset="0"/>
                <a:cs typeface="Arial" panose="020B0604020202020204" pitchFamily="34" charset="0"/>
              </a:rPr>
              <a:t>The benefit:risk ratio of the </a:t>
            </a:r>
            <a:r>
              <a:rPr lang="en-GB" sz="1600" b="0" i="0" noProof="0" dirty="0">
                <a:effectLst/>
                <a:latin typeface="Arial" panose="020B0604020202020204" pitchFamily="34" charset="0"/>
                <a:cs typeface="Arial" panose="020B0604020202020204" pitchFamily="34" charset="0"/>
              </a:rPr>
              <a:t>amivantamab plus lazertinib combination must be considered alongside the patient’s treatment objectives as part of the shared decision-making process</a:t>
            </a:r>
          </a:p>
        </p:txBody>
      </p:sp>
    </p:spTree>
    <p:extLst>
      <p:ext uri="{BB962C8B-B14F-4D97-AF65-F5344CB8AC3E}">
        <p14:creationId xmlns:p14="http://schemas.microsoft.com/office/powerpoint/2010/main" val="3712198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73388-7487-3EDC-947E-0F78F65B66F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C7E681E-0C4D-EA94-BD54-F0EB5E34F4BA}"/>
              </a:ext>
            </a:extLst>
          </p:cNvPr>
          <p:cNvSpPr>
            <a:spLocks noGrp="1"/>
          </p:cNvSpPr>
          <p:nvPr>
            <p:ph type="title"/>
          </p:nvPr>
        </p:nvSpPr>
        <p:spPr/>
        <p:txBody>
          <a:bodyPr>
            <a:noAutofit/>
          </a:bodyPr>
          <a:lstStyle/>
          <a:p>
            <a:pPr>
              <a:spcAft>
                <a:spcPts val="750"/>
              </a:spcAft>
            </a:pPr>
            <a:r>
              <a:rPr lang="en-GB" noProof="0" dirty="0"/>
              <a:t>SAVANNAH: Savolitinib + osimertinib in patients with </a:t>
            </a:r>
            <a:r>
              <a:rPr lang="en-GB" i="1" noProof="0" dirty="0"/>
              <a:t>EGFR</a:t>
            </a:r>
            <a:r>
              <a:rPr lang="en-GB" cap="none" noProof="0" dirty="0"/>
              <a:t>m</a:t>
            </a:r>
            <a:r>
              <a:rPr lang="en-GB" noProof="0" dirty="0"/>
              <a:t> advanced NSCLC and MET overexpression and/or amplification following progressive disease on osimertinib</a:t>
            </a:r>
          </a:p>
        </p:txBody>
      </p:sp>
      <p:sp>
        <p:nvSpPr>
          <p:cNvPr id="7" name="Subtitle 6">
            <a:extLst>
              <a:ext uri="{FF2B5EF4-FFF2-40B4-BE49-F238E27FC236}">
                <a16:creationId xmlns:a16="http://schemas.microsoft.com/office/drawing/2014/main" id="{2D40151C-9DD8-BBF7-9ACF-5FBE0D14EE17}"/>
              </a:ext>
            </a:extLst>
          </p:cNvPr>
          <p:cNvSpPr>
            <a:spLocks noGrp="1"/>
          </p:cNvSpPr>
          <p:nvPr>
            <p:ph type="subTitle" idx="1"/>
          </p:nvPr>
        </p:nvSpPr>
        <p:spPr/>
        <p:txBody>
          <a:bodyPr/>
          <a:lstStyle/>
          <a:p>
            <a:r>
              <a:rPr lang="en-GB" b="1" kern="100" noProof="0" dirty="0">
                <a:ea typeface="Calibri" panose="020F0502020204030204" pitchFamily="34" charset="0"/>
              </a:rPr>
              <a:t>Ahn M-J</a:t>
            </a:r>
            <a:r>
              <a:rPr lang="en-GB" b="1" kern="100" noProof="0" dirty="0">
                <a:effectLst/>
                <a:ea typeface="Calibri" panose="020F0502020204030204" pitchFamily="34" charset="0"/>
              </a:rPr>
              <a:t>, et al. </a:t>
            </a:r>
            <a:r>
              <a:rPr lang="en-GB" b="1" kern="100" noProof="0" dirty="0">
                <a:ea typeface="Calibri" panose="020F0502020204030204" pitchFamily="34" charset="0"/>
              </a:rPr>
              <a:t>Abstract 2O, ELCC 2025 </a:t>
            </a:r>
            <a:endParaRPr lang="en-GB" b="1" kern="100" noProof="0" dirty="0">
              <a:effectLst/>
              <a:ea typeface="Calibri" panose="020F0502020204030204" pitchFamily="34" charset="0"/>
            </a:endParaRPr>
          </a:p>
          <a:p>
            <a:endParaRPr lang="en-GB" sz="1800"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198A11EA-5060-DBF2-AACB-4B33E98BC02C}"/>
              </a:ext>
            </a:extLst>
          </p:cNvPr>
          <p:cNvSpPr>
            <a:spLocks noGrp="1"/>
          </p:cNvSpPr>
          <p:nvPr>
            <p:ph type="sldNum" sz="quarter" idx="4"/>
          </p:nvPr>
        </p:nvSpPr>
        <p:spPr/>
        <p:txBody>
          <a:bodyPr/>
          <a:lstStyle/>
          <a:p>
            <a:fld id="{FCE43C0F-8A7B-3A4B-9DB5-B3472E36E833}" type="slidenum">
              <a:rPr lang="en-GB" noProof="0" smtClean="0"/>
              <a:pPr/>
              <a:t>17</a:t>
            </a:fld>
            <a:endParaRPr lang="en-GB" noProof="0" dirty="0"/>
          </a:p>
        </p:txBody>
      </p:sp>
      <p:sp>
        <p:nvSpPr>
          <p:cNvPr id="8" name="Content Placeholder 7">
            <a:extLst>
              <a:ext uri="{FF2B5EF4-FFF2-40B4-BE49-F238E27FC236}">
                <a16:creationId xmlns:a16="http://schemas.microsoft.com/office/drawing/2014/main" id="{40BB4606-E112-185D-0866-5299AD407B06}"/>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84795997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FF560-7A40-936C-6BD2-581F35A0C9C6}"/>
            </a:ext>
          </a:extLst>
        </p:cNvPr>
        <p:cNvGrpSpPr/>
        <p:nvPr/>
      </p:nvGrpSpPr>
      <p:grpSpPr>
        <a:xfrm>
          <a:off x="0" y="0"/>
          <a:ext cx="0" cy="0"/>
          <a:chOff x="0" y="0"/>
          <a:chExt cx="0" cy="0"/>
        </a:xfrm>
      </p:grpSpPr>
      <p:sp>
        <p:nvSpPr>
          <p:cNvPr id="36" name="Rounded Rectangle 35">
            <a:extLst>
              <a:ext uri="{FF2B5EF4-FFF2-40B4-BE49-F238E27FC236}">
                <a16:creationId xmlns:a16="http://schemas.microsoft.com/office/drawing/2014/main" id="{0382D930-2FC6-81D9-2DC7-73A1C085D84B}"/>
              </a:ext>
            </a:extLst>
          </p:cNvPr>
          <p:cNvSpPr/>
          <p:nvPr/>
        </p:nvSpPr>
        <p:spPr>
          <a:xfrm>
            <a:off x="2927648" y="3312492"/>
            <a:ext cx="3647621" cy="2566303"/>
          </a:xfrm>
          <a:prstGeom prst="roundRect">
            <a:avLst>
              <a:gd name="adj" fmla="val 0"/>
            </a:avLst>
          </a:prstGeom>
          <a:solidFill>
            <a:schemeClr val="accent6">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endParaRPr lang="en-GB" sz="1200" noProof="0" dirty="0">
              <a:solidFill>
                <a:schemeClr val="tx1"/>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37D0593B-6F8B-4710-BCAA-F3B025F4900B}"/>
              </a:ext>
            </a:extLst>
          </p:cNvPr>
          <p:cNvSpPr>
            <a:spLocks noGrp="1"/>
          </p:cNvSpPr>
          <p:nvPr>
            <p:ph sz="quarter" idx="12"/>
          </p:nvPr>
        </p:nvSpPr>
        <p:spPr>
          <a:xfrm>
            <a:off x="620713" y="979200"/>
            <a:ext cx="10963275" cy="4525963"/>
          </a:xfrm>
        </p:spPr>
        <p:txBody>
          <a:bodyPr>
            <a:normAutofit/>
          </a:bodyPr>
          <a:lstStyle/>
          <a:p>
            <a:r>
              <a:rPr lang="en-GB" sz="1800" noProof="0" dirty="0"/>
              <a:t>Savolitinib is an oral, potent and highly selective MET-TKI that when combined with osimertinib, an oral, third-generation EGFR-TKI, may overcome acquired MET-driven resistance in </a:t>
            </a:r>
            <a:r>
              <a:rPr lang="en-GB" sz="1800" i="1" noProof="0" dirty="0"/>
              <a:t>EGFR</a:t>
            </a:r>
            <a:r>
              <a:rPr lang="en-GB" sz="1800" noProof="0" dirty="0"/>
              <a:t>m advanced NSCLC post-osimertinib </a:t>
            </a:r>
          </a:p>
          <a:p>
            <a:r>
              <a:rPr lang="en-GB" sz="1800" noProof="0" dirty="0"/>
              <a:t>The primary results from the phase 2 SAVANNAH study (NCT03778229), assessing the efficacy and safety of savolitinib + osimertinib in this setting are reported</a:t>
            </a:r>
          </a:p>
        </p:txBody>
      </p:sp>
      <p:sp>
        <p:nvSpPr>
          <p:cNvPr id="6" name="Title 5">
            <a:extLst>
              <a:ext uri="{FF2B5EF4-FFF2-40B4-BE49-F238E27FC236}">
                <a16:creationId xmlns:a16="http://schemas.microsoft.com/office/drawing/2014/main" id="{7F3A6BC6-8DBF-0E81-7CA8-A4A846C0DF97}"/>
              </a:ext>
            </a:extLst>
          </p:cNvPr>
          <p:cNvSpPr>
            <a:spLocks noGrp="1"/>
          </p:cNvSpPr>
          <p:nvPr>
            <p:ph type="title"/>
          </p:nvPr>
        </p:nvSpPr>
        <p:spPr>
          <a:xfrm>
            <a:off x="619201" y="259200"/>
            <a:ext cx="10963199" cy="864000"/>
          </a:xfrm>
        </p:spPr>
        <p:txBody>
          <a:bodyPr/>
          <a:lstStyle/>
          <a:p>
            <a:r>
              <a:rPr lang="en-GB" noProof="0" dirty="0"/>
              <a:t>savannah: background and study design</a:t>
            </a:r>
          </a:p>
        </p:txBody>
      </p:sp>
      <p:sp>
        <p:nvSpPr>
          <p:cNvPr id="8" name="Content Placeholder 7">
            <a:extLst>
              <a:ext uri="{FF2B5EF4-FFF2-40B4-BE49-F238E27FC236}">
                <a16:creationId xmlns:a16="http://schemas.microsoft.com/office/drawing/2014/main" id="{8680E1F8-E313-5BB1-F2BA-2483435DC245}"/>
              </a:ext>
            </a:extLst>
          </p:cNvPr>
          <p:cNvSpPr>
            <a:spLocks noGrp="1"/>
          </p:cNvSpPr>
          <p:nvPr>
            <p:ph sz="quarter" idx="15"/>
          </p:nvPr>
        </p:nvSpPr>
        <p:spPr>
          <a:xfrm>
            <a:off x="620183" y="6356351"/>
            <a:ext cx="10962217" cy="365125"/>
          </a:xfrm>
        </p:spPr>
        <p:txBody>
          <a:bodyPr anchor="b" anchorCtr="0"/>
          <a:lstStyle/>
          <a:p>
            <a:r>
              <a:rPr lang="en-GB" sz="1050" noProof="0" dirty="0">
                <a:solidFill>
                  <a:schemeClr val="tx2"/>
                </a:solidFill>
              </a:rPr>
              <a:t>BICR, blinded independent central review; BID, twice daily; CNS, central nervous system; DoR, duration of response; ECOG PS, Eastern Cooperative Oncology Group performance status; EGFRm, EGFR mutated; FISH, fluorescence in situ hybridisation; IHC, immunohistochemistry; NSCLC, non-small cell lung cancer; ORR, objective response rate; OS, overall survival; PD, progressive disease; PFS, progression-free survival; QD, once daily; R, randomised; TKI, tyrosine kinase inhibitor</a:t>
            </a:r>
          </a:p>
          <a:p>
            <a:r>
              <a:rPr lang="en-GB" sz="1050" noProof="0" dirty="0">
                <a:solidFill>
                  <a:schemeClr val="tx2"/>
                </a:solidFill>
              </a:rPr>
              <a:t>Ahn M-J, et al. J Thorac Oncol. 2025;20 (3):S1-S97. ELCC 2025 (oral presentation, Abstract 2O)</a:t>
            </a:r>
          </a:p>
        </p:txBody>
      </p:sp>
      <p:sp>
        <p:nvSpPr>
          <p:cNvPr id="2" name="Slide Number Placeholder 1">
            <a:extLst>
              <a:ext uri="{FF2B5EF4-FFF2-40B4-BE49-F238E27FC236}">
                <a16:creationId xmlns:a16="http://schemas.microsoft.com/office/drawing/2014/main" id="{DA1C62DD-AA7F-F25B-52FF-2B4C4D7C41B3}"/>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18</a:t>
            </a:fld>
            <a:endParaRPr lang="en-GB" noProof="0" dirty="0"/>
          </a:p>
        </p:txBody>
      </p:sp>
      <p:cxnSp>
        <p:nvCxnSpPr>
          <p:cNvPr id="12" name="Straight Connector 11">
            <a:extLst>
              <a:ext uri="{FF2B5EF4-FFF2-40B4-BE49-F238E27FC236}">
                <a16:creationId xmlns:a16="http://schemas.microsoft.com/office/drawing/2014/main" id="{F5AA7498-9E4E-6FE3-110D-1ECDBC20C801}"/>
              </a:ext>
            </a:extLst>
          </p:cNvPr>
          <p:cNvCxnSpPr>
            <a:cxnSpLocks/>
          </p:cNvCxnSpPr>
          <p:nvPr/>
        </p:nvCxnSpPr>
        <p:spPr>
          <a:xfrm>
            <a:off x="2927648" y="3578961"/>
            <a:ext cx="51361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4E6FC8D1-9514-D5AD-881F-20D66336FE0C}"/>
              </a:ext>
            </a:extLst>
          </p:cNvPr>
          <p:cNvSpPr/>
          <p:nvPr/>
        </p:nvSpPr>
        <p:spPr>
          <a:xfrm>
            <a:off x="3462542" y="3380961"/>
            <a:ext cx="2376000" cy="396000"/>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100" noProof="0" dirty="0">
                <a:solidFill>
                  <a:schemeClr val="bg1"/>
                </a:solidFill>
                <a:latin typeface="Arial" panose="020B0604020202020204" pitchFamily="34" charset="0"/>
                <a:cs typeface="Arial" panose="020B0604020202020204" pitchFamily="34" charset="0"/>
              </a:rPr>
              <a:t>Savolitinib 300 mg QD +</a:t>
            </a:r>
            <a:br>
              <a:rPr lang="en-GB" sz="1100" noProof="0" dirty="0">
                <a:solidFill>
                  <a:schemeClr val="bg1"/>
                </a:solidFill>
                <a:latin typeface="Arial" panose="020B0604020202020204" pitchFamily="34" charset="0"/>
                <a:cs typeface="Arial" panose="020B0604020202020204" pitchFamily="34" charset="0"/>
              </a:rPr>
            </a:br>
            <a:r>
              <a:rPr lang="en-GB" sz="1100" noProof="0" dirty="0">
                <a:solidFill>
                  <a:schemeClr val="bg1"/>
                </a:solidFill>
                <a:latin typeface="Arial" panose="020B0604020202020204" pitchFamily="34" charset="0"/>
                <a:cs typeface="Arial" panose="020B0604020202020204" pitchFamily="34" charset="0"/>
              </a:rPr>
              <a:t>osimertinib 80 mg QD (n=198)</a:t>
            </a:r>
          </a:p>
        </p:txBody>
      </p:sp>
      <p:sp>
        <p:nvSpPr>
          <p:cNvPr id="16" name="Rounded Rectangle 15">
            <a:extLst>
              <a:ext uri="{FF2B5EF4-FFF2-40B4-BE49-F238E27FC236}">
                <a16:creationId xmlns:a16="http://schemas.microsoft.com/office/drawing/2014/main" id="{A4442368-509F-5891-14A5-D15D114187AB}"/>
              </a:ext>
            </a:extLst>
          </p:cNvPr>
          <p:cNvSpPr/>
          <p:nvPr/>
        </p:nvSpPr>
        <p:spPr>
          <a:xfrm>
            <a:off x="620713" y="2935391"/>
            <a:ext cx="2124000" cy="2943404"/>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Key inclusion criteria</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≥18 years (Japan: ≥20 years)</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Locally advanced or metastatic </a:t>
            </a:r>
            <a:r>
              <a:rPr lang="en-GB" sz="1200" i="1" noProof="0" dirty="0">
                <a:solidFill>
                  <a:schemeClr val="tx1"/>
                </a:solidFill>
                <a:latin typeface="Arial" panose="020B0604020202020204" pitchFamily="34" charset="0"/>
                <a:cs typeface="Arial" panose="020B0604020202020204" pitchFamily="34" charset="0"/>
              </a:rPr>
              <a:t>EGFR</a:t>
            </a:r>
            <a:r>
              <a:rPr lang="en-GB" sz="1200" noProof="0" dirty="0">
                <a:solidFill>
                  <a:schemeClr val="tx1"/>
                </a:solidFill>
                <a:latin typeface="Arial" panose="020B0604020202020204" pitchFamily="34" charset="0"/>
                <a:cs typeface="Arial" panose="020B0604020202020204" pitchFamily="34" charset="0"/>
              </a:rPr>
              <a:t>m NSCLC</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PD on osimertinib</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Centrally confirmed MET overexpression (IHC) or amplification (FISH)</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ECOG PS 0/1</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Stable CNS metastases permitted</a:t>
            </a:r>
          </a:p>
        </p:txBody>
      </p:sp>
      <p:sp>
        <p:nvSpPr>
          <p:cNvPr id="23" name="TextBox 22">
            <a:extLst>
              <a:ext uri="{FF2B5EF4-FFF2-40B4-BE49-F238E27FC236}">
                <a16:creationId xmlns:a16="http://schemas.microsoft.com/office/drawing/2014/main" id="{378037B6-0461-8124-2ED3-2D4F4F266223}"/>
              </a:ext>
            </a:extLst>
          </p:cNvPr>
          <p:cNvSpPr txBox="1"/>
          <p:nvPr/>
        </p:nvSpPr>
        <p:spPr>
          <a:xfrm>
            <a:off x="3700234" y="2636912"/>
            <a:ext cx="2224617" cy="166199"/>
          </a:xfrm>
          <a:prstGeom prst="rect">
            <a:avLst/>
          </a:prstGeom>
          <a:noFill/>
        </p:spPr>
        <p:txBody>
          <a:bodyPr wrap="square" lIns="0" tIns="0" rIns="0" bIns="0" rtlCol="0">
            <a:spAutoFit/>
          </a:bodyPr>
          <a:lstStyle/>
          <a:p>
            <a:pPr algn="ctr">
              <a:lnSpc>
                <a:spcPct val="90000"/>
              </a:lnSpc>
            </a:pPr>
            <a:r>
              <a:rPr lang="en-GB" sz="1200" b="1" i="1" noProof="0" dirty="0">
                <a:latin typeface="Arial" panose="020B0604020202020204" pitchFamily="34" charset="0"/>
                <a:ea typeface="Aileron" charset="0"/>
                <a:cs typeface="Arial" panose="020B0604020202020204" pitchFamily="34" charset="0"/>
              </a:rPr>
              <a:t>Protocol versions 1-6</a:t>
            </a:r>
            <a:endParaRPr lang="en-GB" sz="1200" b="1" i="1" baseline="30000" noProof="0" dirty="0">
              <a:highlight>
                <a:srgbClr val="00FFFF"/>
              </a:highlight>
              <a:latin typeface="Arial" panose="020B0604020202020204" pitchFamily="34" charset="0"/>
              <a:ea typeface="Aileron" charset="0"/>
              <a:cs typeface="Arial" panose="020B0604020202020204" pitchFamily="34" charset="0"/>
            </a:endParaRPr>
          </a:p>
        </p:txBody>
      </p:sp>
      <p:cxnSp>
        <p:nvCxnSpPr>
          <p:cNvPr id="28" name="Straight Connector 27">
            <a:extLst>
              <a:ext uri="{FF2B5EF4-FFF2-40B4-BE49-F238E27FC236}">
                <a16:creationId xmlns:a16="http://schemas.microsoft.com/office/drawing/2014/main" id="{7C412602-85C7-A29F-2F30-F548DD5C71B5}"/>
              </a:ext>
            </a:extLst>
          </p:cNvPr>
          <p:cNvCxnSpPr>
            <a:cxnSpLocks/>
          </p:cNvCxnSpPr>
          <p:nvPr/>
        </p:nvCxnSpPr>
        <p:spPr>
          <a:xfrm>
            <a:off x="7203886" y="3759412"/>
            <a:ext cx="68400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1EC84FD2-EAB4-F867-6686-4891109F2B71}"/>
              </a:ext>
            </a:extLst>
          </p:cNvPr>
          <p:cNvSpPr txBox="1"/>
          <p:nvPr/>
        </p:nvSpPr>
        <p:spPr>
          <a:xfrm>
            <a:off x="6698308" y="4553154"/>
            <a:ext cx="1034502" cy="415498"/>
          </a:xfrm>
          <a:prstGeom prst="rect">
            <a:avLst/>
          </a:prstGeom>
          <a:solidFill>
            <a:schemeClr val="bg1"/>
          </a:solidFill>
        </p:spPr>
        <p:txBody>
          <a:bodyPr wrap="square" lIns="0" tIns="0" rIns="0" bIns="0" rtlCol="0">
            <a:spAutoFit/>
          </a:bodyPr>
          <a:lstStyle/>
          <a:p>
            <a:pPr algn="ctr">
              <a:lnSpc>
                <a:spcPct val="90000"/>
              </a:lnSpc>
            </a:pPr>
            <a:r>
              <a:rPr lang="en-GB" sz="1000" i="1" noProof="0" dirty="0">
                <a:latin typeface="Arial" panose="020B0604020202020204" pitchFamily="34" charset="0"/>
                <a:ea typeface="Aileron" charset="0"/>
                <a:cs typeface="Arial" panose="020B0604020202020204" pitchFamily="34" charset="0"/>
              </a:rPr>
              <a:t>Stratification by</a:t>
            </a:r>
            <a:br>
              <a:rPr lang="en-GB" sz="1000" i="1" noProof="0" dirty="0">
                <a:latin typeface="Arial" panose="020B0604020202020204" pitchFamily="34" charset="0"/>
                <a:ea typeface="Aileron" charset="0"/>
                <a:cs typeface="Arial" panose="020B0604020202020204" pitchFamily="34" charset="0"/>
              </a:rPr>
            </a:br>
            <a:r>
              <a:rPr lang="en-GB" sz="1000" i="1" noProof="0" dirty="0">
                <a:latin typeface="Arial" panose="020B0604020202020204" pitchFamily="34" charset="0"/>
                <a:ea typeface="Aileron" charset="0"/>
                <a:cs typeface="Arial" panose="020B0604020202020204" pitchFamily="34" charset="0"/>
              </a:rPr>
              <a:t>brain metastases (yes vs no)</a:t>
            </a:r>
            <a:endParaRPr lang="en-GB" sz="1000" i="1" baseline="30000" noProof="0" dirty="0">
              <a:latin typeface="Arial" panose="020B0604020202020204" pitchFamily="34" charset="0"/>
              <a:ea typeface="Aileron" charset="0"/>
              <a:cs typeface="Arial" panose="020B0604020202020204" pitchFamily="34" charset="0"/>
            </a:endParaRPr>
          </a:p>
        </p:txBody>
      </p:sp>
      <p:cxnSp>
        <p:nvCxnSpPr>
          <p:cNvPr id="32" name="Straight Connector 31">
            <a:extLst>
              <a:ext uri="{FF2B5EF4-FFF2-40B4-BE49-F238E27FC236}">
                <a16:creationId xmlns:a16="http://schemas.microsoft.com/office/drawing/2014/main" id="{FDF1917A-7FA6-C51A-9C81-E4B176154DB1}"/>
              </a:ext>
            </a:extLst>
          </p:cNvPr>
          <p:cNvCxnSpPr>
            <a:cxnSpLocks/>
          </p:cNvCxnSpPr>
          <p:nvPr/>
        </p:nvCxnSpPr>
        <p:spPr>
          <a:xfrm>
            <a:off x="2927648" y="2856407"/>
            <a:ext cx="3609954" cy="0"/>
          </a:xfrm>
          <a:prstGeom prst="line">
            <a:avLst/>
          </a:prstGeom>
          <a:ln w="254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4" name="Rounded Rectangle 33">
            <a:extLst>
              <a:ext uri="{FF2B5EF4-FFF2-40B4-BE49-F238E27FC236}">
                <a16:creationId xmlns:a16="http://schemas.microsoft.com/office/drawing/2014/main" id="{3D1D25AF-7CC8-6324-6A8F-1591E3B732C2}"/>
              </a:ext>
            </a:extLst>
          </p:cNvPr>
          <p:cNvSpPr/>
          <p:nvPr/>
        </p:nvSpPr>
        <p:spPr>
          <a:xfrm>
            <a:off x="2927648" y="2935391"/>
            <a:ext cx="3647621" cy="396000"/>
          </a:xfrm>
          <a:prstGeom prst="roundRect">
            <a:avLst>
              <a:gd name="adj" fmla="val 0"/>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noProof="0" dirty="0">
                <a:solidFill>
                  <a:schemeClr val="bg1"/>
                </a:solidFill>
                <a:latin typeface="Arial" panose="020B0604020202020204" pitchFamily="34" charset="0"/>
                <a:cs typeface="Arial" panose="020B0604020202020204" pitchFamily="34" charset="0"/>
              </a:rPr>
              <a:t>PD on osimertinib (any line); ≤3 prior lines of therapy MET IHC3+/≥50% or FISH5+</a:t>
            </a:r>
            <a:endParaRPr lang="en-GB" sz="1200" noProof="0" dirty="0">
              <a:solidFill>
                <a:schemeClr val="bg1"/>
              </a:solidFill>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CF31F551-15B4-A4D9-925D-E24E3DE3F622}"/>
              </a:ext>
            </a:extLst>
          </p:cNvPr>
          <p:cNvSpPr/>
          <p:nvPr/>
        </p:nvSpPr>
        <p:spPr>
          <a:xfrm>
            <a:off x="3462542" y="3825088"/>
            <a:ext cx="2376000" cy="684000"/>
          </a:xfrm>
          <a:prstGeom prst="roundRect">
            <a:avLst>
              <a:gd name="adj" fmla="val 16894"/>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100" noProof="0" dirty="0">
                <a:solidFill>
                  <a:schemeClr val="bg1"/>
                </a:solidFill>
                <a:latin typeface="Arial" panose="020B0604020202020204" pitchFamily="34" charset="0"/>
                <a:cs typeface="Arial" panose="020B0604020202020204" pitchFamily="34" charset="0"/>
              </a:rPr>
              <a:t>Savolitinib 300 mg BID +</a:t>
            </a:r>
            <a:br>
              <a:rPr lang="en-GB" sz="1100" noProof="0" dirty="0">
                <a:solidFill>
                  <a:schemeClr val="bg1"/>
                </a:solidFill>
                <a:latin typeface="Arial" panose="020B0604020202020204" pitchFamily="34" charset="0"/>
                <a:cs typeface="Arial" panose="020B0604020202020204" pitchFamily="34" charset="0"/>
              </a:rPr>
            </a:br>
            <a:r>
              <a:rPr lang="en-GB" sz="1100" noProof="0" dirty="0">
                <a:solidFill>
                  <a:schemeClr val="bg1"/>
                </a:solidFill>
                <a:latin typeface="Arial" panose="020B0604020202020204" pitchFamily="34" charset="0"/>
                <a:cs typeface="Arial" panose="020B0604020202020204" pitchFamily="34" charset="0"/>
              </a:rPr>
              <a:t>osimertinib 80 mg QD </a:t>
            </a:r>
            <a:br>
              <a:rPr lang="en-GB" sz="1100" noProof="0" dirty="0">
                <a:solidFill>
                  <a:schemeClr val="bg1"/>
                </a:solidFill>
                <a:latin typeface="Arial" panose="020B0604020202020204" pitchFamily="34" charset="0"/>
                <a:cs typeface="Arial" panose="020B0604020202020204" pitchFamily="34" charset="0"/>
              </a:rPr>
            </a:br>
            <a:r>
              <a:rPr lang="en-GB" sz="1100" noProof="0" dirty="0">
                <a:solidFill>
                  <a:schemeClr val="bg1"/>
                </a:solidFill>
                <a:latin typeface="Arial" panose="020B0604020202020204" pitchFamily="34" charset="0"/>
                <a:cs typeface="Arial" panose="020B0604020202020204" pitchFamily="34" charset="0"/>
              </a:rPr>
              <a:t>(n=54; </a:t>
            </a:r>
            <a:r>
              <a:rPr lang="en-GB" sz="1100" u="sng" noProof="0" dirty="0">
                <a:solidFill>
                  <a:schemeClr val="bg1"/>
                </a:solidFill>
                <a:latin typeface="Arial" panose="020B0604020202020204" pitchFamily="34" charset="0"/>
                <a:cs typeface="Arial" panose="020B0604020202020204" pitchFamily="34" charset="0"/>
              </a:rPr>
              <a:t>n=32 included in primary efficacy population</a:t>
            </a:r>
            <a:r>
              <a:rPr lang="en-GB" sz="1100" noProof="0" dirty="0">
                <a:solidFill>
                  <a:schemeClr val="bg1"/>
                </a:solidFill>
                <a:latin typeface="Arial" panose="020B0604020202020204" pitchFamily="34" charset="0"/>
                <a:cs typeface="Arial" panose="020B0604020202020204" pitchFamily="34" charset="0"/>
              </a:rPr>
              <a:t>)</a:t>
            </a:r>
          </a:p>
        </p:txBody>
      </p:sp>
      <p:sp>
        <p:nvSpPr>
          <p:cNvPr id="38" name="Rounded Rectangle 37">
            <a:extLst>
              <a:ext uri="{FF2B5EF4-FFF2-40B4-BE49-F238E27FC236}">
                <a16:creationId xmlns:a16="http://schemas.microsoft.com/office/drawing/2014/main" id="{26E72B85-B1A9-D4A7-287B-4D38D0AE9D03}"/>
              </a:ext>
            </a:extLst>
          </p:cNvPr>
          <p:cNvSpPr/>
          <p:nvPr/>
        </p:nvSpPr>
        <p:spPr>
          <a:xfrm>
            <a:off x="3462542" y="4545168"/>
            <a:ext cx="2376000" cy="396000"/>
          </a:xfrm>
          <a:prstGeom prst="roundRect">
            <a:avLst>
              <a:gd name="adj" fmla="val 16894"/>
            </a:avLst>
          </a:prstGeom>
          <a:solidFill>
            <a:schemeClr val="accent1">
              <a:lumMod val="5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100" noProof="0" dirty="0">
                <a:solidFill>
                  <a:schemeClr val="bg1"/>
                </a:solidFill>
                <a:latin typeface="Arial" panose="020B0604020202020204" pitchFamily="34" charset="0"/>
                <a:cs typeface="Arial" panose="020B0604020202020204" pitchFamily="34" charset="0"/>
              </a:rPr>
              <a:t>Savolitinib 600 mg QD +</a:t>
            </a:r>
            <a:br>
              <a:rPr lang="en-GB" sz="1100" noProof="0" dirty="0">
                <a:solidFill>
                  <a:schemeClr val="bg1"/>
                </a:solidFill>
                <a:latin typeface="Arial" panose="020B0604020202020204" pitchFamily="34" charset="0"/>
                <a:cs typeface="Arial" panose="020B0604020202020204" pitchFamily="34" charset="0"/>
              </a:rPr>
            </a:br>
            <a:r>
              <a:rPr lang="en-GB" sz="1100" noProof="0" dirty="0">
                <a:solidFill>
                  <a:schemeClr val="bg1"/>
                </a:solidFill>
                <a:latin typeface="Arial" panose="020B0604020202020204" pitchFamily="34" charset="0"/>
                <a:cs typeface="Arial" panose="020B0604020202020204" pitchFamily="34" charset="0"/>
              </a:rPr>
              <a:t>osimertinib 80 mg QD (n=44)</a:t>
            </a:r>
          </a:p>
        </p:txBody>
      </p:sp>
      <p:cxnSp>
        <p:nvCxnSpPr>
          <p:cNvPr id="39" name="Straight Connector 38">
            <a:extLst>
              <a:ext uri="{FF2B5EF4-FFF2-40B4-BE49-F238E27FC236}">
                <a16:creationId xmlns:a16="http://schemas.microsoft.com/office/drawing/2014/main" id="{D3E43C97-5EBB-0CA5-DBBA-B361E544F3CD}"/>
              </a:ext>
            </a:extLst>
          </p:cNvPr>
          <p:cNvCxnSpPr>
            <a:cxnSpLocks/>
          </p:cNvCxnSpPr>
          <p:nvPr/>
        </p:nvCxnSpPr>
        <p:spPr>
          <a:xfrm>
            <a:off x="2927648" y="4167088"/>
            <a:ext cx="51361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0D884F16-FBEB-2912-7A38-62BE71626D4E}"/>
              </a:ext>
            </a:extLst>
          </p:cNvPr>
          <p:cNvCxnSpPr>
            <a:cxnSpLocks/>
          </p:cNvCxnSpPr>
          <p:nvPr/>
        </p:nvCxnSpPr>
        <p:spPr>
          <a:xfrm>
            <a:off x="2927648" y="4743168"/>
            <a:ext cx="51361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B8565C90-1930-BF40-72A3-A90699C7E082}"/>
              </a:ext>
            </a:extLst>
          </p:cNvPr>
          <p:cNvSpPr txBox="1"/>
          <p:nvPr/>
        </p:nvSpPr>
        <p:spPr>
          <a:xfrm>
            <a:off x="7782711" y="2636912"/>
            <a:ext cx="2224617" cy="166199"/>
          </a:xfrm>
          <a:prstGeom prst="rect">
            <a:avLst/>
          </a:prstGeom>
          <a:noFill/>
        </p:spPr>
        <p:txBody>
          <a:bodyPr wrap="square" lIns="0" tIns="0" rIns="0" bIns="0" rtlCol="0">
            <a:spAutoFit/>
          </a:bodyPr>
          <a:lstStyle/>
          <a:p>
            <a:pPr algn="ctr">
              <a:lnSpc>
                <a:spcPct val="90000"/>
              </a:lnSpc>
            </a:pPr>
            <a:r>
              <a:rPr lang="en-GB" sz="1200" b="1" i="1" noProof="0" dirty="0">
                <a:latin typeface="Arial" panose="020B0604020202020204" pitchFamily="34" charset="0"/>
                <a:ea typeface="Aileron" charset="0"/>
                <a:cs typeface="Arial" panose="020B0604020202020204" pitchFamily="34" charset="0"/>
              </a:rPr>
              <a:t>Protocol version 7</a:t>
            </a:r>
            <a:endParaRPr lang="en-GB" sz="1200" b="1" i="1" baseline="30000" noProof="0" dirty="0">
              <a:latin typeface="Arial" panose="020B0604020202020204" pitchFamily="34" charset="0"/>
              <a:ea typeface="Aileron" charset="0"/>
              <a:cs typeface="Arial" panose="020B0604020202020204" pitchFamily="34" charset="0"/>
            </a:endParaRPr>
          </a:p>
        </p:txBody>
      </p:sp>
      <p:cxnSp>
        <p:nvCxnSpPr>
          <p:cNvPr id="42" name="Straight Connector 41">
            <a:extLst>
              <a:ext uri="{FF2B5EF4-FFF2-40B4-BE49-F238E27FC236}">
                <a16:creationId xmlns:a16="http://schemas.microsoft.com/office/drawing/2014/main" id="{753A0799-4BD1-DB2F-2D50-76E0F22A6DF9}"/>
              </a:ext>
            </a:extLst>
          </p:cNvPr>
          <p:cNvCxnSpPr>
            <a:cxnSpLocks/>
          </p:cNvCxnSpPr>
          <p:nvPr/>
        </p:nvCxnSpPr>
        <p:spPr>
          <a:xfrm>
            <a:off x="6747173" y="2856407"/>
            <a:ext cx="4295693" cy="0"/>
          </a:xfrm>
          <a:prstGeom prst="line">
            <a:avLst/>
          </a:prstGeom>
          <a:ln w="254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3" name="Rounded Rectangle 42">
            <a:extLst>
              <a:ext uri="{FF2B5EF4-FFF2-40B4-BE49-F238E27FC236}">
                <a16:creationId xmlns:a16="http://schemas.microsoft.com/office/drawing/2014/main" id="{9444FD98-F0E0-2AC5-82BD-627F0631D46E}"/>
              </a:ext>
            </a:extLst>
          </p:cNvPr>
          <p:cNvSpPr/>
          <p:nvPr/>
        </p:nvSpPr>
        <p:spPr>
          <a:xfrm>
            <a:off x="6747173" y="2935391"/>
            <a:ext cx="4317379" cy="396000"/>
          </a:xfrm>
          <a:prstGeom prst="roundRect">
            <a:avLst>
              <a:gd name="adj" fmla="val 0"/>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noProof="0" dirty="0">
                <a:solidFill>
                  <a:schemeClr val="bg1"/>
                </a:solidFill>
                <a:latin typeface="Arial" panose="020B0604020202020204" pitchFamily="34" charset="0"/>
                <a:cs typeface="Arial" panose="020B0604020202020204" pitchFamily="34" charset="0"/>
              </a:rPr>
              <a:t>PD on first-line osimertinib </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MET IHC3+/≥90% or FISH10+</a:t>
            </a:r>
            <a:endParaRPr lang="en-GB" sz="1200" noProof="0" dirty="0">
              <a:solidFill>
                <a:schemeClr val="bg1"/>
              </a:solidFill>
              <a:latin typeface="Arial" panose="020B0604020202020204" pitchFamily="34" charset="0"/>
              <a:cs typeface="Arial" panose="020B0604020202020204" pitchFamily="34" charset="0"/>
            </a:endParaRPr>
          </a:p>
        </p:txBody>
      </p:sp>
      <p:sp>
        <p:nvSpPr>
          <p:cNvPr id="45" name="Rounded Rectangle 44">
            <a:extLst>
              <a:ext uri="{FF2B5EF4-FFF2-40B4-BE49-F238E27FC236}">
                <a16:creationId xmlns:a16="http://schemas.microsoft.com/office/drawing/2014/main" id="{3318E6E2-91E3-BDB2-F2CF-E466C5985198}"/>
              </a:ext>
            </a:extLst>
          </p:cNvPr>
          <p:cNvSpPr/>
          <p:nvPr/>
        </p:nvSpPr>
        <p:spPr>
          <a:xfrm>
            <a:off x="7899470" y="3417412"/>
            <a:ext cx="2951999" cy="684000"/>
          </a:xfrm>
          <a:prstGeom prst="roundRect">
            <a:avLst>
              <a:gd name="adj" fmla="val 16894"/>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100" noProof="0" dirty="0">
                <a:solidFill>
                  <a:schemeClr val="bg1"/>
                </a:solidFill>
                <a:latin typeface="Arial" panose="020B0604020202020204" pitchFamily="34" charset="0"/>
                <a:cs typeface="Arial" panose="020B0604020202020204" pitchFamily="34" charset="0"/>
              </a:rPr>
              <a:t>Savolitinib 300 mg BID +</a:t>
            </a:r>
            <a:br>
              <a:rPr lang="en-GB" sz="1100" noProof="0" dirty="0">
                <a:solidFill>
                  <a:schemeClr val="bg1"/>
                </a:solidFill>
                <a:latin typeface="Arial" panose="020B0604020202020204" pitchFamily="34" charset="0"/>
                <a:cs typeface="Arial" panose="020B0604020202020204" pitchFamily="34" charset="0"/>
              </a:rPr>
            </a:br>
            <a:r>
              <a:rPr lang="en-GB" sz="1100" noProof="0" dirty="0">
                <a:solidFill>
                  <a:schemeClr val="bg1"/>
                </a:solidFill>
                <a:latin typeface="Arial" panose="020B0604020202020204" pitchFamily="34" charset="0"/>
                <a:cs typeface="Arial" panose="020B0604020202020204" pitchFamily="34" charset="0"/>
              </a:rPr>
              <a:t>osimertinib 80 mg QD </a:t>
            </a:r>
            <a:br>
              <a:rPr lang="en-GB" sz="1100" noProof="0" dirty="0">
                <a:solidFill>
                  <a:schemeClr val="bg1"/>
                </a:solidFill>
                <a:latin typeface="Arial" panose="020B0604020202020204" pitchFamily="34" charset="0"/>
                <a:cs typeface="Arial" panose="020B0604020202020204" pitchFamily="34" charset="0"/>
              </a:rPr>
            </a:br>
            <a:r>
              <a:rPr lang="en-GB" sz="1100" noProof="0" dirty="0">
                <a:solidFill>
                  <a:schemeClr val="bg1"/>
                </a:solidFill>
                <a:latin typeface="Arial" panose="020B0604020202020204" pitchFamily="34" charset="0"/>
                <a:cs typeface="Arial" panose="020B0604020202020204" pitchFamily="34" charset="0"/>
              </a:rPr>
              <a:t>(n=48; </a:t>
            </a:r>
            <a:r>
              <a:rPr lang="en-GB" sz="1100" u="sng" noProof="0" dirty="0">
                <a:solidFill>
                  <a:schemeClr val="bg1"/>
                </a:solidFill>
                <a:latin typeface="Arial" panose="020B0604020202020204" pitchFamily="34" charset="0"/>
                <a:cs typeface="Arial" panose="020B0604020202020204" pitchFamily="34" charset="0"/>
              </a:rPr>
              <a:t>included in primary</a:t>
            </a:r>
            <a:br>
              <a:rPr lang="en-GB" sz="1100" u="sng" noProof="0" dirty="0">
                <a:solidFill>
                  <a:schemeClr val="bg1"/>
                </a:solidFill>
                <a:latin typeface="Arial" panose="020B0604020202020204" pitchFamily="34" charset="0"/>
                <a:cs typeface="Arial" panose="020B0604020202020204" pitchFamily="34" charset="0"/>
              </a:rPr>
            </a:br>
            <a:r>
              <a:rPr lang="en-GB" sz="1100" u="sng" noProof="0" dirty="0">
                <a:solidFill>
                  <a:schemeClr val="bg1"/>
                </a:solidFill>
                <a:latin typeface="Arial" panose="020B0604020202020204" pitchFamily="34" charset="0"/>
                <a:cs typeface="Arial" panose="020B0604020202020204" pitchFamily="34" charset="0"/>
              </a:rPr>
              <a:t>efficacy population</a:t>
            </a:r>
            <a:r>
              <a:rPr lang="en-GB" sz="1100" noProof="0" dirty="0">
                <a:solidFill>
                  <a:schemeClr val="bg1"/>
                </a:solidFill>
                <a:latin typeface="Arial" panose="020B0604020202020204" pitchFamily="34" charset="0"/>
                <a:cs typeface="Arial" panose="020B0604020202020204" pitchFamily="34" charset="0"/>
              </a:rPr>
              <a:t>)</a:t>
            </a:r>
          </a:p>
        </p:txBody>
      </p:sp>
      <p:cxnSp>
        <p:nvCxnSpPr>
          <p:cNvPr id="48" name="Straight Connector 47">
            <a:extLst>
              <a:ext uri="{FF2B5EF4-FFF2-40B4-BE49-F238E27FC236}">
                <a16:creationId xmlns:a16="http://schemas.microsoft.com/office/drawing/2014/main" id="{8E800C94-31A1-EAAE-9ED8-2C5345345F99}"/>
              </a:ext>
            </a:extLst>
          </p:cNvPr>
          <p:cNvCxnSpPr>
            <a:cxnSpLocks/>
          </p:cNvCxnSpPr>
          <p:nvPr/>
        </p:nvCxnSpPr>
        <p:spPr>
          <a:xfrm flipV="1">
            <a:off x="7215559" y="3754800"/>
            <a:ext cx="0" cy="74880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6EBED6A5-2352-0402-6307-268B91131B41}"/>
              </a:ext>
            </a:extLst>
          </p:cNvPr>
          <p:cNvCxnSpPr>
            <a:cxnSpLocks/>
          </p:cNvCxnSpPr>
          <p:nvPr/>
        </p:nvCxnSpPr>
        <p:spPr>
          <a:xfrm>
            <a:off x="7203886" y="4491096"/>
            <a:ext cx="68400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A4BB4E7A-75B9-372C-5BD7-E02B50A40019}"/>
              </a:ext>
            </a:extLst>
          </p:cNvPr>
          <p:cNvSpPr/>
          <p:nvPr/>
        </p:nvSpPr>
        <p:spPr>
          <a:xfrm>
            <a:off x="6970428" y="3880122"/>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2:1</a:t>
            </a:r>
          </a:p>
        </p:txBody>
      </p:sp>
      <p:sp>
        <p:nvSpPr>
          <p:cNvPr id="50" name="Rounded Rectangle 49">
            <a:extLst>
              <a:ext uri="{FF2B5EF4-FFF2-40B4-BE49-F238E27FC236}">
                <a16:creationId xmlns:a16="http://schemas.microsoft.com/office/drawing/2014/main" id="{7BDDDB5C-2469-634E-BDFE-69283249864A}"/>
              </a:ext>
            </a:extLst>
          </p:cNvPr>
          <p:cNvSpPr/>
          <p:nvPr/>
        </p:nvSpPr>
        <p:spPr>
          <a:xfrm>
            <a:off x="6901066" y="5015714"/>
            <a:ext cx="4019469" cy="503999"/>
          </a:xfrm>
          <a:prstGeom prst="roundRect">
            <a:avLst>
              <a:gd name="adj" fmla="val 16894"/>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buClr>
                <a:schemeClr val="accent1"/>
              </a:buClr>
            </a:pPr>
            <a:r>
              <a:rPr lang="en-GB" sz="1100" noProof="0" dirty="0">
                <a:solidFill>
                  <a:schemeClr val="bg1"/>
                </a:solidFill>
                <a:latin typeface="Arial" panose="020B0604020202020204" pitchFamily="34" charset="0"/>
                <a:cs typeface="Arial" panose="020B0604020202020204" pitchFamily="34" charset="0"/>
              </a:rPr>
              <a:t>MET IHC3+/≥90% and / or FISH10+ status after PD</a:t>
            </a:r>
            <a:br>
              <a:rPr lang="en-GB" sz="1100" noProof="0" dirty="0">
                <a:solidFill>
                  <a:schemeClr val="bg1"/>
                </a:solidFill>
                <a:latin typeface="Arial" panose="020B0604020202020204" pitchFamily="34" charset="0"/>
                <a:cs typeface="Arial" panose="020B0604020202020204" pitchFamily="34" charset="0"/>
              </a:rPr>
            </a:br>
            <a:r>
              <a:rPr lang="en-GB" sz="1100" noProof="0" dirty="0">
                <a:solidFill>
                  <a:schemeClr val="bg1"/>
                </a:solidFill>
                <a:latin typeface="Arial" panose="020B0604020202020204" pitchFamily="34" charset="0"/>
                <a:cs typeface="Arial" panose="020B0604020202020204" pitchFamily="34" charset="0"/>
              </a:rPr>
              <a:t>on first-line osimertinib (</a:t>
            </a:r>
            <a:r>
              <a:rPr lang="en-GB" sz="1100" u="sng" noProof="0" dirty="0">
                <a:solidFill>
                  <a:schemeClr val="bg1"/>
                </a:solidFill>
                <a:latin typeface="Arial" panose="020B0604020202020204" pitchFamily="34" charset="0"/>
                <a:cs typeface="Arial" panose="020B0604020202020204" pitchFamily="34" charset="0"/>
              </a:rPr>
              <a:t>primary efficacy population; n=80</a:t>
            </a:r>
            <a:r>
              <a:rPr lang="en-GB" sz="1100" noProof="0" dirty="0">
                <a:solidFill>
                  <a:schemeClr val="bg1"/>
                </a:solidFill>
                <a:latin typeface="Arial" panose="020B0604020202020204" pitchFamily="34" charset="0"/>
                <a:cs typeface="Arial" panose="020B0604020202020204" pitchFamily="34" charset="0"/>
              </a:rPr>
              <a:t>)</a:t>
            </a:r>
          </a:p>
        </p:txBody>
      </p:sp>
      <p:graphicFrame>
        <p:nvGraphicFramePr>
          <p:cNvPr id="51" name="Table 50">
            <a:extLst>
              <a:ext uri="{FF2B5EF4-FFF2-40B4-BE49-F238E27FC236}">
                <a16:creationId xmlns:a16="http://schemas.microsoft.com/office/drawing/2014/main" id="{981E8B90-F1AA-CA0B-C714-A8C900364E5E}"/>
              </a:ext>
            </a:extLst>
          </p:cNvPr>
          <p:cNvGraphicFramePr>
            <a:graphicFrameLocks noGrp="1"/>
          </p:cNvGraphicFramePr>
          <p:nvPr>
            <p:extLst>
              <p:ext uri="{D42A27DB-BD31-4B8C-83A1-F6EECF244321}">
                <p14:modId xmlns:p14="http://schemas.microsoft.com/office/powerpoint/2010/main" val="2640611424"/>
              </p:ext>
            </p:extLst>
          </p:nvPr>
        </p:nvGraphicFramePr>
        <p:xfrm>
          <a:off x="3462542" y="4980573"/>
          <a:ext cx="7602010" cy="898222"/>
        </p:xfrm>
        <a:graphic>
          <a:graphicData uri="http://schemas.openxmlformats.org/drawingml/2006/table">
            <a:tbl>
              <a:tblPr bandRow="1">
                <a:tableStyleId>{5C22544A-7EE6-4342-B048-85BDC9FD1C3A}</a:tableStyleId>
              </a:tblPr>
              <a:tblGrid>
                <a:gridCol w="1287858">
                  <a:extLst>
                    <a:ext uri="{9D8B030D-6E8A-4147-A177-3AD203B41FA5}">
                      <a16:colId xmlns:a16="http://schemas.microsoft.com/office/drawing/2014/main" val="3563205592"/>
                    </a:ext>
                  </a:extLst>
                </a:gridCol>
                <a:gridCol w="4009896">
                  <a:extLst>
                    <a:ext uri="{9D8B030D-6E8A-4147-A177-3AD203B41FA5}">
                      <a16:colId xmlns:a16="http://schemas.microsoft.com/office/drawing/2014/main" val="3738960665"/>
                    </a:ext>
                  </a:extLst>
                </a:gridCol>
                <a:gridCol w="2304256">
                  <a:extLst>
                    <a:ext uri="{9D8B030D-6E8A-4147-A177-3AD203B41FA5}">
                      <a16:colId xmlns:a16="http://schemas.microsoft.com/office/drawing/2014/main" val="3351958226"/>
                    </a:ext>
                  </a:extLst>
                </a:gridCol>
              </a:tblGrid>
              <a:tr h="135300">
                <a:tc>
                  <a:txBody>
                    <a:bodyPr/>
                    <a:lstStyle/>
                    <a:p>
                      <a:pPr>
                        <a:lnSpc>
                          <a:spcPct val="90000"/>
                        </a:lnSpc>
                      </a:pPr>
                      <a:r>
                        <a:rPr lang="en-GB" sz="1000" b="1" i="1" noProof="0" dirty="0">
                          <a:solidFill>
                            <a:schemeClr val="bg1"/>
                          </a:solidFill>
                          <a:latin typeface="Arial" panose="020B0604020202020204" pitchFamily="34" charset="0"/>
                          <a:cs typeface="Arial" panose="020B0604020202020204" pitchFamily="34" charset="0"/>
                        </a:rPr>
                        <a:t>Primary endpoint</a:t>
                      </a:r>
                    </a:p>
                  </a:txBody>
                  <a:tcPr marR="0" marT="21600" marB="216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nSpc>
                          <a:spcPct val="90000"/>
                        </a:lnSpc>
                      </a:pPr>
                      <a:r>
                        <a:rPr lang="en-GB" sz="1000" b="1" i="1" noProof="0" dirty="0">
                          <a:solidFill>
                            <a:schemeClr val="bg1"/>
                          </a:solidFill>
                          <a:latin typeface="Arial" panose="020B0604020202020204" pitchFamily="34" charset="0"/>
                          <a:cs typeface="Arial" panose="020B0604020202020204" pitchFamily="34" charset="0"/>
                        </a:rPr>
                        <a:t>Population</a:t>
                      </a:r>
                    </a:p>
                  </a:txBody>
                  <a:tcPr marT="21600" marB="216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nSpc>
                          <a:spcPct val="90000"/>
                        </a:lnSpc>
                      </a:pPr>
                      <a:r>
                        <a:rPr lang="en-GB" sz="1000" b="1" i="1" noProof="0" dirty="0">
                          <a:solidFill>
                            <a:schemeClr val="bg1"/>
                          </a:solidFill>
                          <a:latin typeface="Arial" panose="020B0604020202020204" pitchFamily="34" charset="0"/>
                          <a:cs typeface="Arial" panose="020B0604020202020204" pitchFamily="34" charset="0"/>
                        </a:rPr>
                        <a:t>Dose</a:t>
                      </a:r>
                    </a:p>
                  </a:txBody>
                  <a:tcPr marT="21600" marB="216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3580942"/>
                  </a:ext>
                </a:extLst>
              </a:tr>
              <a:tr h="200171">
                <a:tc rowSpan="2">
                  <a:txBody>
                    <a:bodyPr/>
                    <a:lstStyle/>
                    <a:p>
                      <a:pPr>
                        <a:lnSpc>
                          <a:spcPct val="90000"/>
                        </a:lnSpc>
                      </a:pPr>
                      <a:r>
                        <a:rPr lang="en-GB" sz="1000" b="1" noProof="0" dirty="0">
                          <a:solidFill>
                            <a:schemeClr val="bg1"/>
                          </a:solidFill>
                          <a:latin typeface="Arial" panose="020B0604020202020204" pitchFamily="34" charset="0"/>
                          <a:cs typeface="Arial" panose="020B0604020202020204" pitchFamily="34" charset="0"/>
                        </a:rPr>
                        <a:t>ORR</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(investigator</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assessment</a:t>
                      </a:r>
                    </a:p>
                  </a:txBody>
                  <a:tcPr marR="0" marT="21600" marB="216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000" noProof="0" dirty="0">
                          <a:solidFill>
                            <a:schemeClr val="bg1"/>
                          </a:solidFill>
                          <a:latin typeface="Arial" panose="020B0604020202020204" pitchFamily="34" charset="0"/>
                          <a:cs typeface="Arial" panose="020B0604020202020204" pitchFamily="34" charset="0"/>
                        </a:rPr>
                        <a:t>MET IHC3+/≥90% and / or FISH10+ status after PD</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on first-line osimertinib (</a:t>
                      </a:r>
                      <a:r>
                        <a:rPr lang="en-GB" sz="1000" u="sng" noProof="0" dirty="0">
                          <a:solidFill>
                            <a:schemeClr val="bg1"/>
                          </a:solidFill>
                          <a:latin typeface="Arial" panose="020B0604020202020204" pitchFamily="34" charset="0"/>
                          <a:cs typeface="Arial" panose="020B0604020202020204" pitchFamily="34" charset="0"/>
                        </a:rPr>
                        <a:t>primary efficacy population; n=80</a:t>
                      </a:r>
                      <a:r>
                        <a:rPr lang="en-GB" sz="1000" noProof="0" dirty="0">
                          <a:solidFill>
                            <a:schemeClr val="bg1"/>
                          </a:solidFill>
                          <a:latin typeface="Arial" panose="020B0604020202020204" pitchFamily="34" charset="0"/>
                          <a:cs typeface="Arial" panose="020B0604020202020204" pitchFamily="34" charset="0"/>
                        </a:rPr>
                        <a:t>)</a:t>
                      </a:r>
                    </a:p>
                  </a:txBody>
                  <a:tcPr marT="21600" marB="216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nSpc>
                          <a:spcPct val="90000"/>
                        </a:lnSpc>
                      </a:pPr>
                      <a:r>
                        <a:rPr lang="en-GB" sz="1000" noProof="0" dirty="0">
                          <a:solidFill>
                            <a:schemeClr val="bg1"/>
                          </a:solidFill>
                          <a:latin typeface="Arial" panose="020B0604020202020204" pitchFamily="34" charset="0"/>
                          <a:cs typeface="Arial" panose="020B0604020202020204" pitchFamily="34" charset="0"/>
                        </a:rPr>
                        <a:t>Savolitinib 300 mg BID + osimertinib</a:t>
                      </a:r>
                    </a:p>
                  </a:txBody>
                  <a:tcPr marT="21600" marB="216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465515251"/>
                  </a:ext>
                </a:extLst>
              </a:tr>
              <a:tr h="200171">
                <a:tc vMerge="1">
                  <a:txBody>
                    <a:bodyPr/>
                    <a:lstStyle/>
                    <a:p>
                      <a:pPr>
                        <a:lnSpc>
                          <a:spcPct val="90000"/>
                        </a:lnSpc>
                      </a:pPr>
                      <a:endParaRPr lang="en-US" sz="1000" dirty="0">
                        <a:solidFill>
                          <a:schemeClr val="bg1"/>
                        </a:solidFill>
                        <a:latin typeface="Arial" panose="020B0604020202020204" pitchFamily="34" charset="0"/>
                        <a:cs typeface="Arial" panose="020B0604020202020204" pitchFamily="34" charset="0"/>
                      </a:endParaRPr>
                    </a:p>
                  </a:txBody>
                  <a:tcPr marR="0" marT="21600" marB="216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000" noProof="0" dirty="0">
                          <a:solidFill>
                            <a:schemeClr val="bg1"/>
                          </a:solidFill>
                          <a:latin typeface="Arial" panose="020B0604020202020204" pitchFamily="34" charset="0"/>
                          <a:cs typeface="Arial" panose="020B0604020202020204" pitchFamily="34" charset="0"/>
                        </a:rPr>
                        <a:t>MET IHC3+/≥50% and / or FISH5+ status after PD on osimertinib</a:t>
                      </a:r>
                    </a:p>
                  </a:txBody>
                  <a:tcPr marT="21600" marB="216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000" noProof="0" dirty="0">
                          <a:solidFill>
                            <a:schemeClr val="bg1"/>
                          </a:solidFill>
                          <a:latin typeface="Arial" panose="020B0604020202020204" pitchFamily="34" charset="0"/>
                          <a:cs typeface="Arial" panose="020B0604020202020204" pitchFamily="34" charset="0"/>
                        </a:rPr>
                        <a:t>Savolitinib 300 mg QD + osimertinib</a:t>
                      </a:r>
                    </a:p>
                  </a:txBody>
                  <a:tcPr marT="21600" marB="216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1818110"/>
                  </a:ext>
                </a:extLst>
              </a:tr>
              <a:tr h="200171">
                <a:tc gridSpan="3">
                  <a:txBody>
                    <a:bodyPr/>
                    <a:lstStyle/>
                    <a:p>
                      <a:pPr>
                        <a:lnSpc>
                          <a:spcPct val="90000"/>
                        </a:lnSpc>
                      </a:pPr>
                      <a:r>
                        <a:rPr lang="en-GB" sz="1000" b="1" i="1" noProof="0" dirty="0">
                          <a:solidFill>
                            <a:schemeClr val="bg1"/>
                          </a:solidFill>
                          <a:latin typeface="Arial" panose="020B0604020202020204" pitchFamily="34" charset="0"/>
                          <a:cs typeface="Arial" panose="020B0604020202020204" pitchFamily="34" charset="0"/>
                        </a:rPr>
                        <a:t>Secondary endpoints included: </a:t>
                      </a:r>
                      <a:r>
                        <a:rPr lang="en-GB" sz="1000" b="1" noProof="0" dirty="0">
                          <a:solidFill>
                            <a:schemeClr val="bg1"/>
                          </a:solidFill>
                          <a:latin typeface="Arial" panose="020B0604020202020204" pitchFamily="34" charset="0"/>
                          <a:cs typeface="Arial" panose="020B0604020202020204" pitchFamily="34" charset="0"/>
                        </a:rPr>
                        <a:t>ORR (BICR), PFS, DoR (both by investigator and BICR), OS, safety</a:t>
                      </a:r>
                    </a:p>
                  </a:txBody>
                  <a:tcPr marR="0" marT="21600" marB="216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hMerge="1">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txBody>
                  <a:tcPr marT="21600" marB="216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endParaRPr lang="en-US" sz="1000" dirty="0">
                        <a:solidFill>
                          <a:schemeClr val="bg1"/>
                        </a:solidFill>
                        <a:latin typeface="Arial" panose="020B0604020202020204" pitchFamily="34" charset="0"/>
                        <a:cs typeface="Arial" panose="020B0604020202020204" pitchFamily="34" charset="0"/>
                      </a:endParaRPr>
                    </a:p>
                  </a:txBody>
                  <a:tcPr marT="21600" marB="216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02454946"/>
                  </a:ext>
                </a:extLst>
              </a:tr>
            </a:tbl>
          </a:graphicData>
        </a:graphic>
      </p:graphicFrame>
      <p:sp>
        <p:nvSpPr>
          <p:cNvPr id="52" name="TextBox 51">
            <a:extLst>
              <a:ext uri="{FF2B5EF4-FFF2-40B4-BE49-F238E27FC236}">
                <a16:creationId xmlns:a16="http://schemas.microsoft.com/office/drawing/2014/main" id="{B16EBF07-E356-A133-5445-55735BDAE379}"/>
              </a:ext>
            </a:extLst>
          </p:cNvPr>
          <p:cNvSpPr txBox="1"/>
          <p:nvPr/>
        </p:nvSpPr>
        <p:spPr>
          <a:xfrm>
            <a:off x="10200535" y="4136553"/>
            <a:ext cx="720000" cy="138499"/>
          </a:xfrm>
          <a:prstGeom prst="rect">
            <a:avLst/>
          </a:prstGeom>
          <a:solidFill>
            <a:schemeClr val="bg1"/>
          </a:solidFill>
        </p:spPr>
        <p:txBody>
          <a:bodyPr wrap="square" lIns="0" tIns="0" rIns="0" bIns="0" rtlCol="0">
            <a:spAutoFit/>
          </a:bodyPr>
          <a:lstStyle/>
          <a:p>
            <a:pPr algn="r">
              <a:lnSpc>
                <a:spcPct val="90000"/>
              </a:lnSpc>
            </a:pPr>
            <a:r>
              <a:rPr lang="en-GB" sz="1000" i="1" noProof="0" dirty="0">
                <a:latin typeface="Arial" panose="020B0604020202020204" pitchFamily="34" charset="0"/>
                <a:ea typeface="Aileron" charset="0"/>
                <a:cs typeface="Arial" panose="020B0604020202020204" pitchFamily="34" charset="0"/>
              </a:rPr>
              <a:t>Crossover</a:t>
            </a:r>
            <a:endParaRPr lang="en-GB" sz="1000" i="1" baseline="30000" noProof="0" dirty="0">
              <a:latin typeface="Arial" panose="020B0604020202020204" pitchFamily="34" charset="0"/>
              <a:ea typeface="Aileron" charset="0"/>
              <a:cs typeface="Arial" panose="020B0604020202020204" pitchFamily="34" charset="0"/>
            </a:endParaRPr>
          </a:p>
        </p:txBody>
      </p:sp>
      <p:cxnSp>
        <p:nvCxnSpPr>
          <p:cNvPr id="54" name="Straight Connector 53">
            <a:extLst>
              <a:ext uri="{FF2B5EF4-FFF2-40B4-BE49-F238E27FC236}">
                <a16:creationId xmlns:a16="http://schemas.microsoft.com/office/drawing/2014/main" id="{89D4F96A-03CF-8D63-C573-05C55D29EBCA}"/>
              </a:ext>
            </a:extLst>
          </p:cNvPr>
          <p:cNvCxnSpPr>
            <a:cxnSpLocks/>
          </p:cNvCxnSpPr>
          <p:nvPr/>
        </p:nvCxnSpPr>
        <p:spPr>
          <a:xfrm flipH="1">
            <a:off x="10861858" y="3759412"/>
            <a:ext cx="194400" cy="0"/>
          </a:xfrm>
          <a:prstGeom prst="line">
            <a:avLst/>
          </a:prstGeom>
          <a:ln w="25400">
            <a:solidFill>
              <a:schemeClr val="tx1"/>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248554A3-FFB7-1BBB-4A3F-861FAAB8E5EF}"/>
              </a:ext>
            </a:extLst>
          </p:cNvPr>
          <p:cNvCxnSpPr>
            <a:cxnSpLocks/>
          </p:cNvCxnSpPr>
          <p:nvPr/>
        </p:nvCxnSpPr>
        <p:spPr>
          <a:xfrm flipV="1">
            <a:off x="11042866" y="3754800"/>
            <a:ext cx="0" cy="748800"/>
          </a:xfrm>
          <a:prstGeom prst="line">
            <a:avLst/>
          </a:prstGeom>
          <a:ln w="25400">
            <a:solidFill>
              <a:schemeClr val="tx1"/>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5B9C3D7-ECC5-3AFB-C060-339ABDF2374D}"/>
              </a:ext>
            </a:extLst>
          </p:cNvPr>
          <p:cNvCxnSpPr>
            <a:cxnSpLocks/>
          </p:cNvCxnSpPr>
          <p:nvPr/>
        </p:nvCxnSpPr>
        <p:spPr>
          <a:xfrm flipH="1">
            <a:off x="10416480" y="4491096"/>
            <a:ext cx="639778" cy="0"/>
          </a:xfrm>
          <a:prstGeom prst="line">
            <a:avLst/>
          </a:prstGeom>
          <a:ln w="25400">
            <a:solidFill>
              <a:schemeClr val="tx1"/>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6" name="Rounded Rectangle 45">
            <a:extLst>
              <a:ext uri="{FF2B5EF4-FFF2-40B4-BE49-F238E27FC236}">
                <a16:creationId xmlns:a16="http://schemas.microsoft.com/office/drawing/2014/main" id="{E52F3E2D-8178-4621-BADA-064A5E4C9168}"/>
              </a:ext>
            </a:extLst>
          </p:cNvPr>
          <p:cNvSpPr/>
          <p:nvPr/>
        </p:nvSpPr>
        <p:spPr>
          <a:xfrm>
            <a:off x="7899470" y="4293096"/>
            <a:ext cx="2951999" cy="396000"/>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100" noProof="0" dirty="0">
                <a:solidFill>
                  <a:schemeClr val="bg1"/>
                </a:solidFill>
                <a:latin typeface="Arial" panose="020B0604020202020204" pitchFamily="34" charset="0"/>
                <a:cs typeface="Arial" panose="020B0604020202020204" pitchFamily="34" charset="0"/>
              </a:rPr>
              <a:t>Savolitinib 300 mg BID +</a:t>
            </a:r>
            <a:br>
              <a:rPr lang="en-GB" sz="1100" noProof="0" dirty="0">
                <a:solidFill>
                  <a:schemeClr val="bg1"/>
                </a:solidFill>
                <a:latin typeface="Arial" panose="020B0604020202020204" pitchFamily="34" charset="0"/>
                <a:cs typeface="Arial" panose="020B0604020202020204" pitchFamily="34" charset="0"/>
              </a:rPr>
            </a:br>
            <a:r>
              <a:rPr lang="en-GB" sz="1100" noProof="0" dirty="0">
                <a:solidFill>
                  <a:schemeClr val="bg1"/>
                </a:solidFill>
                <a:latin typeface="Arial" panose="020B0604020202020204" pitchFamily="34" charset="0"/>
                <a:cs typeface="Arial" panose="020B0604020202020204" pitchFamily="34" charset="0"/>
              </a:rPr>
              <a:t>placebo (n=25)</a:t>
            </a:r>
          </a:p>
        </p:txBody>
      </p:sp>
    </p:spTree>
    <p:extLst>
      <p:ext uri="{BB962C8B-B14F-4D97-AF65-F5344CB8AC3E}">
        <p14:creationId xmlns:p14="http://schemas.microsoft.com/office/powerpoint/2010/main" val="159098099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B005F-3274-F6B9-7C3C-3BC3D50C0E3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22AEE92-7713-BC9E-4764-B0F1DE6B0D0E}"/>
              </a:ext>
            </a:extLst>
          </p:cNvPr>
          <p:cNvSpPr>
            <a:spLocks noGrp="1"/>
          </p:cNvSpPr>
          <p:nvPr>
            <p:ph type="title"/>
          </p:nvPr>
        </p:nvSpPr>
        <p:spPr>
          <a:xfrm>
            <a:off x="619125" y="258763"/>
            <a:ext cx="10963275" cy="865187"/>
          </a:xfrm>
        </p:spPr>
        <p:txBody>
          <a:bodyPr/>
          <a:lstStyle/>
          <a:p>
            <a:r>
              <a:rPr lang="en-GB" noProof="0" dirty="0"/>
              <a:t>savannah: results</a:t>
            </a:r>
          </a:p>
        </p:txBody>
      </p:sp>
      <p:sp>
        <p:nvSpPr>
          <p:cNvPr id="8" name="Content Placeholder 7">
            <a:extLst>
              <a:ext uri="{FF2B5EF4-FFF2-40B4-BE49-F238E27FC236}">
                <a16:creationId xmlns:a16="http://schemas.microsoft.com/office/drawing/2014/main" id="{F05D5A21-8CFF-F1C7-D7E7-B47D5180A16D}"/>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1L, first line; AE, adverse event; BICR, blinded independent central review; BID, twice daily; CI, confidence interval; DoR, duration of response; FISH, fluorescence in situ hybridisation; IHC, immunohistochemistry; Inv, investigator; ORR, objective response rate; osi, osimertinib; PD, progressive disease; PFS, progression-free survival; SAE, serious AE; savo, savolitinib; TRAE, treatment-related AEs</a:t>
            </a:r>
          </a:p>
          <a:p>
            <a:r>
              <a:rPr lang="en-GB" sz="1200" noProof="0" dirty="0">
                <a:solidFill>
                  <a:schemeClr val="tx2"/>
                </a:solidFill>
              </a:rPr>
              <a:t>Ahn M-J, et al. J Thorac Oncol. 2025;20 (3):S1-S97. ELCC 2025 (oral presentation, Abstract 2O)</a:t>
            </a:r>
          </a:p>
        </p:txBody>
      </p:sp>
      <p:sp>
        <p:nvSpPr>
          <p:cNvPr id="2" name="Slide Number Placeholder 1">
            <a:extLst>
              <a:ext uri="{FF2B5EF4-FFF2-40B4-BE49-F238E27FC236}">
                <a16:creationId xmlns:a16="http://schemas.microsoft.com/office/drawing/2014/main" id="{A83ACF6E-9551-DECD-42DA-5D05CA60E3AF}"/>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19</a:t>
            </a:fld>
            <a:endParaRPr lang="en-GB" noProof="0" dirty="0"/>
          </a:p>
        </p:txBody>
      </p:sp>
      <p:sp>
        <p:nvSpPr>
          <p:cNvPr id="12" name="TextBox 11">
            <a:extLst>
              <a:ext uri="{FF2B5EF4-FFF2-40B4-BE49-F238E27FC236}">
                <a16:creationId xmlns:a16="http://schemas.microsoft.com/office/drawing/2014/main" id="{A5651AD7-4364-C0B9-CADC-0E2A006F9429}"/>
              </a:ext>
            </a:extLst>
          </p:cNvPr>
          <p:cNvSpPr txBox="1"/>
          <p:nvPr/>
        </p:nvSpPr>
        <p:spPr>
          <a:xfrm>
            <a:off x="619125" y="3984059"/>
            <a:ext cx="1116134" cy="369332"/>
          </a:xfrm>
          <a:prstGeom prst="rect">
            <a:avLst/>
          </a:prstGeom>
          <a:noFill/>
        </p:spPr>
        <p:txBody>
          <a:bodyPr wrap="none" lIns="0" rtlCol="0">
            <a:spAutoFit/>
          </a:bodyPr>
          <a:lstStyle/>
          <a:p>
            <a:r>
              <a:rPr lang="en-GB" b="1" spc="100" noProof="0" dirty="0">
                <a:solidFill>
                  <a:schemeClr val="accent1"/>
                </a:solidFill>
                <a:latin typeface="Arial" panose="020B0604020202020204" pitchFamily="34" charset="0"/>
                <a:ea typeface="Aileron" charset="0"/>
                <a:cs typeface="Arial" panose="020B0604020202020204" pitchFamily="34" charset="0"/>
              </a:rPr>
              <a:t>SAFETY</a:t>
            </a:r>
          </a:p>
        </p:txBody>
      </p:sp>
      <p:sp>
        <p:nvSpPr>
          <p:cNvPr id="15" name="Content Placeholder 14">
            <a:extLst>
              <a:ext uri="{FF2B5EF4-FFF2-40B4-BE49-F238E27FC236}">
                <a16:creationId xmlns:a16="http://schemas.microsoft.com/office/drawing/2014/main" id="{B3D28780-9D21-3312-B95C-0CB5560A654B}"/>
              </a:ext>
            </a:extLst>
          </p:cNvPr>
          <p:cNvSpPr>
            <a:spLocks noGrp="1"/>
          </p:cNvSpPr>
          <p:nvPr>
            <p:ph sz="quarter" idx="12"/>
          </p:nvPr>
        </p:nvSpPr>
        <p:spPr>
          <a:xfrm>
            <a:off x="620184" y="4389167"/>
            <a:ext cx="10963200" cy="1477106"/>
          </a:xfrm>
        </p:spPr>
        <p:txBody>
          <a:bodyPr/>
          <a:lstStyle/>
          <a:p>
            <a:pPr marL="285750" indent="-285750">
              <a:buFont typeface="Arial" panose="020B0604020202020204" pitchFamily="34" charset="0"/>
              <a:buChar char="•"/>
            </a:pPr>
            <a:r>
              <a:rPr kumimoji="0" lang="en-GB" b="0"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Grade ≥3 AEs occurred in 57% (Grade ≥3 TRAEs 32%); SAEs 31%; AEs leading to </a:t>
            </a:r>
            <a:br>
              <a:rPr kumimoji="0" lang="en-GB" b="0"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br>
            <a:r>
              <a:rPr kumimoji="0" lang="en-GB" b="0"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discontinuation of savolitinib/osimertinib 16%/12% </a:t>
            </a:r>
          </a:p>
          <a:p>
            <a:pPr marL="285750" indent="-285750">
              <a:buFont typeface="Arial" panose="020B0604020202020204" pitchFamily="34" charset="0"/>
              <a:buChar char="•"/>
            </a:pPr>
            <a:r>
              <a:rPr kumimoji="0" lang="en-GB" b="0"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Most common all-grade AEs (&gt;20%): peripheral oedema 58%, nausea 45%, </a:t>
            </a:r>
            <a:br>
              <a:rPr kumimoji="0" lang="en-GB" b="0"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br>
            <a:r>
              <a:rPr kumimoji="0" lang="en-GB" b="0"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diarrhoea 33%, vomiting 21%. No new safety concerns emerged</a:t>
            </a:r>
            <a:endParaRPr lang="en-GB" noProof="0" dirty="0">
              <a:solidFill>
                <a:srgbClr val="505050"/>
              </a:solidFill>
              <a:latin typeface="Aileron" charset="0"/>
              <a:ea typeface="Aileron" charset="0"/>
              <a:cs typeface="Aileron" charset="0"/>
            </a:endParaRPr>
          </a:p>
        </p:txBody>
      </p:sp>
      <p:graphicFrame>
        <p:nvGraphicFramePr>
          <p:cNvPr id="16" name="Content Placeholder 2">
            <a:extLst>
              <a:ext uri="{FF2B5EF4-FFF2-40B4-BE49-F238E27FC236}">
                <a16:creationId xmlns:a16="http://schemas.microsoft.com/office/drawing/2014/main" id="{51F1D2B1-DC6E-C0DB-92E8-45B66801F07D}"/>
              </a:ext>
            </a:extLst>
          </p:cNvPr>
          <p:cNvGraphicFramePr>
            <a:graphicFrameLocks/>
          </p:cNvGraphicFramePr>
          <p:nvPr>
            <p:extLst>
              <p:ext uri="{D42A27DB-BD31-4B8C-83A1-F6EECF244321}">
                <p14:modId xmlns:p14="http://schemas.microsoft.com/office/powerpoint/2010/main" val="1286421458"/>
              </p:ext>
            </p:extLst>
          </p:nvPr>
        </p:nvGraphicFramePr>
        <p:xfrm>
          <a:off x="619125" y="1412776"/>
          <a:ext cx="10963200" cy="2268480"/>
        </p:xfrm>
        <a:graphic>
          <a:graphicData uri="http://schemas.openxmlformats.org/drawingml/2006/table">
            <a:tbl>
              <a:tblPr firstRow="1" bandRow="1">
                <a:tableStyleId>{5C22544A-7EE6-4342-B048-85BDC9FD1C3A}</a:tableStyleId>
              </a:tblPr>
              <a:tblGrid>
                <a:gridCol w="3654400">
                  <a:extLst>
                    <a:ext uri="{9D8B030D-6E8A-4147-A177-3AD203B41FA5}">
                      <a16:colId xmlns:a16="http://schemas.microsoft.com/office/drawing/2014/main" val="417531897"/>
                    </a:ext>
                  </a:extLst>
                </a:gridCol>
                <a:gridCol w="3654400">
                  <a:extLst>
                    <a:ext uri="{9D8B030D-6E8A-4147-A177-3AD203B41FA5}">
                      <a16:colId xmlns:a16="http://schemas.microsoft.com/office/drawing/2014/main" val="2469712104"/>
                    </a:ext>
                  </a:extLst>
                </a:gridCol>
                <a:gridCol w="3654400">
                  <a:extLst>
                    <a:ext uri="{9D8B030D-6E8A-4147-A177-3AD203B41FA5}">
                      <a16:colId xmlns:a16="http://schemas.microsoft.com/office/drawing/2014/main" val="1346886740"/>
                    </a:ext>
                  </a:extLst>
                </a:gridCol>
              </a:tblGrid>
              <a:tr h="377841">
                <a:tc>
                  <a:txBody>
                    <a:bodyPr/>
                    <a:lstStyle/>
                    <a:p>
                      <a:pPr algn="ctr"/>
                      <a:endParaRPr lang="en-GB" sz="1400" noProof="0" dirty="0">
                        <a:effectLst/>
                        <a:latin typeface="Arial" panose="020B0604020202020204" pitchFamily="34" charset="0"/>
                        <a:cs typeface="Arial" panose="020B0604020202020204" pitchFamily="34" charset="0"/>
                      </a:endParaRPr>
                    </a:p>
                  </a:txBody>
                  <a:tcPr marL="52665" marR="52665" marT="46800" marB="46800" anchor="ctr">
                    <a:lnB w="12700" cap="flat" cmpd="sng" algn="ctr">
                      <a:noFill/>
                      <a:prstDash val="solid"/>
                      <a:round/>
                      <a:headEnd type="none" w="med" len="med"/>
                      <a:tailEnd type="none" w="med" len="med"/>
                    </a:lnB>
                  </a:tcPr>
                </a:tc>
                <a:tc gridSpan="2">
                  <a:txBody>
                    <a:bodyPr/>
                    <a:lstStyle/>
                    <a:p>
                      <a:pPr algn="ctr">
                        <a:spcAft>
                          <a:spcPts val="750"/>
                        </a:spcAft>
                        <a:buNone/>
                      </a:pPr>
                      <a:r>
                        <a:rPr lang="en-GB" sz="1400" b="1" noProof="0" dirty="0">
                          <a:solidFill>
                            <a:schemeClr val="bg1"/>
                          </a:solidFill>
                          <a:effectLst/>
                          <a:latin typeface="Arial" panose="020B0604020202020204" pitchFamily="34" charset="0"/>
                          <a:cs typeface="Arial" panose="020B0604020202020204" pitchFamily="34" charset="0"/>
                        </a:rPr>
                        <a:t>Patients with </a:t>
                      </a:r>
                      <a:r>
                        <a:rPr lang="en-GB" sz="1400" b="1" noProof="0" dirty="0">
                          <a:effectLst/>
                          <a:latin typeface="Arial" panose="020B0604020202020204" pitchFamily="34" charset="0"/>
                          <a:cs typeface="Arial" panose="020B0604020202020204" pitchFamily="34" charset="0"/>
                        </a:rPr>
                        <a:t>PD on 1L osi and MET IHC 3+/≥90% or FISH10+ status who </a:t>
                      </a:r>
                      <a:br>
                        <a:rPr lang="en-GB" sz="1400" b="1" noProof="0" dirty="0">
                          <a:effectLst/>
                          <a:latin typeface="Arial" panose="020B0604020202020204" pitchFamily="34" charset="0"/>
                          <a:cs typeface="Arial" panose="020B0604020202020204" pitchFamily="34" charset="0"/>
                        </a:rPr>
                      </a:br>
                      <a:r>
                        <a:rPr lang="en-GB" sz="1400" b="1" noProof="0" dirty="0">
                          <a:effectLst/>
                          <a:latin typeface="Arial" panose="020B0604020202020204" pitchFamily="34" charset="0"/>
                          <a:cs typeface="Arial" panose="020B0604020202020204" pitchFamily="34" charset="0"/>
                        </a:rPr>
                        <a:t>received savo 300 mg BID + osi</a:t>
                      </a:r>
                      <a:br>
                        <a:rPr lang="en-GB" sz="1400" b="1" noProof="0" dirty="0">
                          <a:effectLst/>
                          <a:latin typeface="Arial" panose="020B0604020202020204" pitchFamily="34" charset="0"/>
                          <a:cs typeface="Arial" panose="020B0604020202020204" pitchFamily="34" charset="0"/>
                        </a:rPr>
                      </a:br>
                      <a:r>
                        <a:rPr lang="en-GB" sz="1400" b="1" noProof="0" dirty="0">
                          <a:effectLst/>
                          <a:latin typeface="Arial" panose="020B0604020202020204" pitchFamily="34" charset="0"/>
                          <a:cs typeface="Arial" panose="020B0604020202020204" pitchFamily="34" charset="0"/>
                        </a:rPr>
                        <a:t>(primary efficacy population; n=80)</a:t>
                      </a:r>
                    </a:p>
                  </a:txBody>
                  <a:tcPr marL="52665" marR="52665" marT="46800" marB="46800" anchor="ctr">
                    <a:lnB w="12700"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119493350"/>
                  </a:ext>
                </a:extLst>
              </a:tr>
              <a:tr h="120979">
                <a:tc>
                  <a:txBody>
                    <a:bodyPr/>
                    <a:lstStyle/>
                    <a:p>
                      <a:pPr algn="ctr"/>
                      <a:endParaRPr lang="en-GB" sz="1400" noProof="0" dirty="0">
                        <a:solidFill>
                          <a:schemeClr val="bg1"/>
                        </a:solidFill>
                        <a:effectLst/>
                        <a:latin typeface="Arial" panose="020B0604020202020204" pitchFamily="34" charset="0"/>
                        <a:cs typeface="Arial" panose="020B0604020202020204" pitchFamily="34" charset="0"/>
                      </a:endParaRPr>
                    </a:p>
                  </a:txBody>
                  <a:tcPr marL="52665" marR="52665" marT="46800" marB="46800" anchor="ct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spcAft>
                          <a:spcPts val="750"/>
                        </a:spcAft>
                        <a:buNone/>
                      </a:pPr>
                      <a:r>
                        <a:rPr lang="en-GB" sz="1400" b="1" noProof="0" dirty="0">
                          <a:solidFill>
                            <a:schemeClr val="bg1"/>
                          </a:solidFill>
                          <a:effectLst/>
                          <a:latin typeface="Arial" panose="020B0604020202020204" pitchFamily="34" charset="0"/>
                          <a:cs typeface="Arial" panose="020B0604020202020204" pitchFamily="34" charset="0"/>
                        </a:rPr>
                        <a:t>Inv assessment</a:t>
                      </a:r>
                    </a:p>
                  </a:txBody>
                  <a:tcPr marL="52665" marR="52665" marT="46800" marB="46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spcAft>
                          <a:spcPts val="750"/>
                        </a:spcAft>
                        <a:buNone/>
                      </a:pPr>
                      <a:r>
                        <a:rPr lang="en-GB" sz="1400" b="1" noProof="0" dirty="0">
                          <a:solidFill>
                            <a:schemeClr val="bg1"/>
                          </a:solidFill>
                          <a:effectLst/>
                          <a:latin typeface="Arial" panose="020B0604020202020204" pitchFamily="34" charset="0"/>
                          <a:cs typeface="Arial" panose="020B0604020202020204" pitchFamily="34" charset="0"/>
                        </a:rPr>
                        <a:t>BICR assessment</a:t>
                      </a:r>
                    </a:p>
                  </a:txBody>
                  <a:tcPr marL="52665" marR="52665" marT="46800" marB="46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601551587"/>
                  </a:ext>
                </a:extLst>
              </a:tr>
              <a:tr h="120979">
                <a:tc>
                  <a:txBody>
                    <a:bodyPr/>
                    <a:lstStyle/>
                    <a:p>
                      <a:pPr algn="l">
                        <a:spcAft>
                          <a:spcPts val="750"/>
                        </a:spcAft>
                        <a:buNone/>
                      </a:pPr>
                      <a:r>
                        <a:rPr lang="en-GB" sz="1400" b="0" noProof="0" dirty="0">
                          <a:effectLst/>
                          <a:latin typeface="Arial" panose="020B0604020202020204" pitchFamily="34" charset="0"/>
                          <a:cs typeface="Arial" panose="020B0604020202020204" pitchFamily="34" charset="0"/>
                        </a:rPr>
                        <a:t>Confirmed ORR (95% CI), %</a:t>
                      </a:r>
                    </a:p>
                  </a:txBody>
                  <a:tcPr marL="52665" marR="52665" marT="46800" marB="46800" anchor="ctr">
                    <a:lnT w="38100" cap="flat" cmpd="sng" algn="ctr">
                      <a:solidFill>
                        <a:schemeClr val="bg1"/>
                      </a:solidFill>
                      <a:prstDash val="solid"/>
                      <a:round/>
                      <a:headEnd type="none" w="med" len="med"/>
                      <a:tailEnd type="none" w="med" len="med"/>
                    </a:lnT>
                  </a:tcPr>
                </a:tc>
                <a:tc>
                  <a:txBody>
                    <a:bodyPr/>
                    <a:lstStyle/>
                    <a:p>
                      <a:pPr algn="ctr">
                        <a:spcAft>
                          <a:spcPts val="750"/>
                        </a:spcAft>
                        <a:buNone/>
                      </a:pPr>
                      <a:r>
                        <a:rPr lang="en-GB" sz="1400" noProof="0" dirty="0">
                          <a:effectLst/>
                          <a:latin typeface="Arial" panose="020B0604020202020204" pitchFamily="34" charset="0"/>
                          <a:cs typeface="Arial" panose="020B0604020202020204" pitchFamily="34" charset="0"/>
                        </a:rPr>
                        <a:t>56 (45, 67)</a:t>
                      </a:r>
                    </a:p>
                  </a:txBody>
                  <a:tcPr marL="52665" marR="52665" marT="46800" marB="46800" anchor="ctr">
                    <a:lnT w="38100" cap="flat" cmpd="sng" algn="ctr">
                      <a:solidFill>
                        <a:schemeClr val="bg1"/>
                      </a:solidFill>
                      <a:prstDash val="solid"/>
                      <a:round/>
                      <a:headEnd type="none" w="med" len="med"/>
                      <a:tailEnd type="none" w="med" len="med"/>
                    </a:lnT>
                  </a:tcPr>
                </a:tc>
                <a:tc>
                  <a:txBody>
                    <a:bodyPr/>
                    <a:lstStyle/>
                    <a:p>
                      <a:pPr algn="ctr">
                        <a:spcAft>
                          <a:spcPts val="750"/>
                        </a:spcAft>
                        <a:buNone/>
                      </a:pPr>
                      <a:r>
                        <a:rPr lang="en-GB" sz="1400" noProof="0" dirty="0">
                          <a:effectLst/>
                          <a:latin typeface="Arial" panose="020B0604020202020204" pitchFamily="34" charset="0"/>
                          <a:cs typeface="Arial" panose="020B0604020202020204" pitchFamily="34" charset="0"/>
                        </a:rPr>
                        <a:t>55 (43, 66)</a:t>
                      </a:r>
                    </a:p>
                  </a:txBody>
                  <a:tcPr marL="52665" marR="52665" marT="46800" marB="468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41777962"/>
                  </a:ext>
                </a:extLst>
              </a:tr>
              <a:tr h="120979">
                <a:tc>
                  <a:txBody>
                    <a:bodyPr/>
                    <a:lstStyle/>
                    <a:p>
                      <a:pPr algn="l">
                        <a:spcAft>
                          <a:spcPts val="750"/>
                        </a:spcAft>
                        <a:buNone/>
                      </a:pPr>
                      <a:r>
                        <a:rPr lang="en-GB" sz="1400" b="0" noProof="0" dirty="0">
                          <a:effectLst/>
                          <a:latin typeface="Arial" panose="020B0604020202020204" pitchFamily="34" charset="0"/>
                          <a:cs typeface="Arial" panose="020B0604020202020204" pitchFamily="34" charset="0"/>
                        </a:rPr>
                        <a:t>Median DoR (95% CI), months</a:t>
                      </a:r>
                    </a:p>
                  </a:txBody>
                  <a:tcPr marL="52665" marR="52665" marT="46800" marB="46800" anchor="ctr"/>
                </a:tc>
                <a:tc>
                  <a:txBody>
                    <a:bodyPr/>
                    <a:lstStyle/>
                    <a:p>
                      <a:pPr algn="ctr">
                        <a:spcAft>
                          <a:spcPts val="750"/>
                        </a:spcAft>
                        <a:buNone/>
                      </a:pPr>
                      <a:r>
                        <a:rPr lang="en-GB" sz="1400" noProof="0" dirty="0">
                          <a:effectLst/>
                          <a:latin typeface="Arial" panose="020B0604020202020204" pitchFamily="34" charset="0"/>
                          <a:cs typeface="Arial" panose="020B0604020202020204" pitchFamily="34" charset="0"/>
                        </a:rPr>
                        <a:t>7.1 (5.6, 9.6)</a:t>
                      </a:r>
                    </a:p>
                  </a:txBody>
                  <a:tcPr marL="52665" marR="52665" marT="46800" marB="46800" anchor="ctr"/>
                </a:tc>
                <a:tc>
                  <a:txBody>
                    <a:bodyPr/>
                    <a:lstStyle/>
                    <a:p>
                      <a:pPr algn="ctr">
                        <a:spcAft>
                          <a:spcPts val="750"/>
                        </a:spcAft>
                        <a:buNone/>
                      </a:pPr>
                      <a:r>
                        <a:rPr lang="en-GB" sz="1400" noProof="0" dirty="0">
                          <a:effectLst/>
                          <a:latin typeface="Arial" panose="020B0604020202020204" pitchFamily="34" charset="0"/>
                          <a:cs typeface="Arial" panose="020B0604020202020204" pitchFamily="34" charset="0"/>
                        </a:rPr>
                        <a:t>9.9 (6.0, 13.7)</a:t>
                      </a:r>
                    </a:p>
                  </a:txBody>
                  <a:tcPr marL="52665" marR="52665" marT="46800" marB="46800" anchor="ctr"/>
                </a:tc>
                <a:extLst>
                  <a:ext uri="{0D108BD9-81ED-4DB2-BD59-A6C34878D82A}">
                    <a16:rowId xmlns:a16="http://schemas.microsoft.com/office/drawing/2014/main" val="4002112465"/>
                  </a:ext>
                </a:extLst>
              </a:tr>
              <a:tr h="120979">
                <a:tc>
                  <a:txBody>
                    <a:bodyPr/>
                    <a:lstStyle/>
                    <a:p>
                      <a:pPr algn="l">
                        <a:spcAft>
                          <a:spcPts val="750"/>
                        </a:spcAft>
                        <a:buNone/>
                      </a:pPr>
                      <a:r>
                        <a:rPr lang="en-GB" sz="1400" b="0" noProof="0" dirty="0">
                          <a:effectLst/>
                          <a:latin typeface="Arial" panose="020B0604020202020204" pitchFamily="34" charset="0"/>
                          <a:cs typeface="Arial" panose="020B0604020202020204" pitchFamily="34" charset="0"/>
                        </a:rPr>
                        <a:t>Median PFS (95% CI), months</a:t>
                      </a:r>
                    </a:p>
                  </a:txBody>
                  <a:tcPr marL="52665" marR="52665" marT="46800" marB="46800" anchor="ctr"/>
                </a:tc>
                <a:tc>
                  <a:txBody>
                    <a:bodyPr/>
                    <a:lstStyle/>
                    <a:p>
                      <a:pPr algn="ctr">
                        <a:spcAft>
                          <a:spcPts val="750"/>
                        </a:spcAft>
                        <a:buNone/>
                      </a:pPr>
                      <a:r>
                        <a:rPr lang="en-GB" sz="1400" noProof="0" dirty="0">
                          <a:effectLst/>
                          <a:latin typeface="Arial" panose="020B0604020202020204" pitchFamily="34" charset="0"/>
                          <a:cs typeface="Arial" panose="020B0604020202020204" pitchFamily="34" charset="0"/>
                        </a:rPr>
                        <a:t>7.4 (5.5, 7.6)</a:t>
                      </a:r>
                    </a:p>
                  </a:txBody>
                  <a:tcPr marL="52665" marR="52665" marT="46800" marB="46800" anchor="ctr"/>
                </a:tc>
                <a:tc>
                  <a:txBody>
                    <a:bodyPr/>
                    <a:lstStyle/>
                    <a:p>
                      <a:pPr algn="ctr">
                        <a:spcAft>
                          <a:spcPts val="750"/>
                        </a:spcAft>
                        <a:buNone/>
                      </a:pPr>
                      <a:r>
                        <a:rPr lang="en-GB" sz="1400" noProof="0" dirty="0">
                          <a:effectLst/>
                          <a:latin typeface="Arial" panose="020B0604020202020204" pitchFamily="34" charset="0"/>
                          <a:cs typeface="Arial" panose="020B0604020202020204" pitchFamily="34" charset="0"/>
                        </a:rPr>
                        <a:t>7.5 (6.4, 11.3)</a:t>
                      </a:r>
                    </a:p>
                  </a:txBody>
                  <a:tcPr marL="52665" marR="52665" marT="46800" marB="46800" anchor="ctr"/>
                </a:tc>
                <a:extLst>
                  <a:ext uri="{0D108BD9-81ED-4DB2-BD59-A6C34878D82A}">
                    <a16:rowId xmlns:a16="http://schemas.microsoft.com/office/drawing/2014/main" val="741302505"/>
                  </a:ext>
                </a:extLst>
              </a:tr>
              <a:tr h="120979">
                <a:tc>
                  <a:txBody>
                    <a:bodyPr/>
                    <a:lstStyle/>
                    <a:p>
                      <a:pPr algn="l">
                        <a:spcAft>
                          <a:spcPts val="750"/>
                        </a:spcAft>
                        <a:buNone/>
                      </a:pPr>
                      <a:r>
                        <a:rPr lang="en-GB" sz="1400" b="0" noProof="0" dirty="0">
                          <a:effectLst/>
                          <a:latin typeface="Arial" panose="020B0604020202020204" pitchFamily="34" charset="0"/>
                          <a:cs typeface="Arial" panose="020B0604020202020204" pitchFamily="34" charset="0"/>
                        </a:rPr>
                        <a:t>PFS events, n (%)</a:t>
                      </a:r>
                    </a:p>
                  </a:txBody>
                  <a:tcPr marL="52665" marR="52665" marT="46800" marB="46800" anchor="ctr"/>
                </a:tc>
                <a:tc>
                  <a:txBody>
                    <a:bodyPr/>
                    <a:lstStyle/>
                    <a:p>
                      <a:pPr algn="ctr">
                        <a:spcAft>
                          <a:spcPts val="750"/>
                        </a:spcAft>
                        <a:buNone/>
                      </a:pPr>
                      <a:r>
                        <a:rPr lang="en-GB" sz="1400" noProof="0" dirty="0">
                          <a:effectLst/>
                          <a:latin typeface="Arial" panose="020B0604020202020204" pitchFamily="34" charset="0"/>
                          <a:cs typeface="Arial" panose="020B0604020202020204" pitchFamily="34" charset="0"/>
                        </a:rPr>
                        <a:t>65 (81)</a:t>
                      </a:r>
                    </a:p>
                  </a:txBody>
                  <a:tcPr marL="52665" marR="52665" marT="46800" marB="46800" anchor="ctr"/>
                </a:tc>
                <a:tc>
                  <a:txBody>
                    <a:bodyPr/>
                    <a:lstStyle/>
                    <a:p>
                      <a:pPr algn="ctr">
                        <a:spcAft>
                          <a:spcPts val="750"/>
                        </a:spcAft>
                        <a:buNone/>
                      </a:pPr>
                      <a:r>
                        <a:rPr lang="en-GB" sz="1400" noProof="0" dirty="0">
                          <a:effectLst/>
                          <a:latin typeface="Arial" panose="020B0604020202020204" pitchFamily="34" charset="0"/>
                          <a:cs typeface="Arial" panose="020B0604020202020204" pitchFamily="34" charset="0"/>
                        </a:rPr>
                        <a:t>49 (61)</a:t>
                      </a:r>
                    </a:p>
                  </a:txBody>
                  <a:tcPr marL="52665" marR="52665" marT="46800" marB="46800" anchor="ctr"/>
                </a:tc>
                <a:extLst>
                  <a:ext uri="{0D108BD9-81ED-4DB2-BD59-A6C34878D82A}">
                    <a16:rowId xmlns:a16="http://schemas.microsoft.com/office/drawing/2014/main" val="3506818954"/>
                  </a:ext>
                </a:extLst>
              </a:tr>
            </a:tbl>
          </a:graphicData>
        </a:graphic>
      </p:graphicFrame>
      <p:sp>
        <p:nvSpPr>
          <p:cNvPr id="17" name="TextBox 16">
            <a:extLst>
              <a:ext uri="{FF2B5EF4-FFF2-40B4-BE49-F238E27FC236}">
                <a16:creationId xmlns:a16="http://schemas.microsoft.com/office/drawing/2014/main" id="{FC0E1C0B-3756-62E7-97B1-FD62ED69DE6B}"/>
              </a:ext>
            </a:extLst>
          </p:cNvPr>
          <p:cNvSpPr txBox="1"/>
          <p:nvPr/>
        </p:nvSpPr>
        <p:spPr>
          <a:xfrm>
            <a:off x="619125" y="979200"/>
            <a:ext cx="1349087" cy="323165"/>
          </a:xfrm>
          <a:prstGeom prst="rect">
            <a:avLst/>
          </a:prstGeom>
          <a:noFill/>
        </p:spPr>
        <p:txBody>
          <a:bodyPr wrap="none" lIns="0" tIns="0" rtlCol="0">
            <a:spAutoFit/>
          </a:bodyPr>
          <a:lstStyle/>
          <a:p>
            <a:r>
              <a:rPr lang="en-GB" b="1" spc="100" noProof="0" dirty="0">
                <a:solidFill>
                  <a:schemeClr val="accent1"/>
                </a:solidFill>
                <a:latin typeface="Arial" panose="020B0604020202020204" pitchFamily="34" charset="0"/>
                <a:ea typeface="Aileron" charset="0"/>
                <a:cs typeface="Arial" panose="020B0604020202020204" pitchFamily="34" charset="0"/>
              </a:rPr>
              <a:t>EFFICACY</a:t>
            </a:r>
          </a:p>
        </p:txBody>
      </p:sp>
    </p:spTree>
    <p:extLst>
      <p:ext uri="{BB962C8B-B14F-4D97-AF65-F5344CB8AC3E}">
        <p14:creationId xmlns:p14="http://schemas.microsoft.com/office/powerpoint/2010/main" val="30441344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a:xfrm>
            <a:off x="609600" y="1124744"/>
            <a:ext cx="10972800" cy="3312368"/>
          </a:xfrm>
        </p:spPr>
        <p:txBody>
          <a:bodyPr>
            <a:normAutofit/>
          </a:bodyPr>
          <a:lstStyle/>
          <a:p>
            <a:r>
              <a:rPr lang="en-GB" noProof="0" dirty="0"/>
              <a:t>lung connect</a:t>
            </a:r>
            <a:br>
              <a:rPr lang="en-GB" noProof="0" dirty="0"/>
            </a:br>
            <a:br>
              <a:rPr lang="en-GB" noProof="0" dirty="0"/>
            </a:br>
            <a:r>
              <a:rPr lang="en-GB" noProof="0" dirty="0"/>
              <a:t>Oncogene-addicted nsclc</a:t>
            </a:r>
            <a:br>
              <a:rPr lang="en-GB" noProof="0" dirty="0"/>
            </a:br>
            <a:r>
              <a:rPr lang="en-GB" noProof="0" dirty="0"/>
              <a:t>highlights from ELCC 2025</a:t>
            </a:r>
            <a:br>
              <a:rPr lang="en-GB" noProof="0" dirty="0"/>
            </a:br>
            <a:endParaRPr lang="en-GB" noProof="0"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09600" y="4293096"/>
            <a:ext cx="10972800" cy="1584176"/>
          </a:xfrm>
        </p:spPr>
        <p:txBody>
          <a:bodyPr>
            <a:noAutofit/>
          </a:bodyPr>
          <a:lstStyle/>
          <a:p>
            <a:r>
              <a:rPr lang="en-GB" b="1" noProof="0" dirty="0"/>
              <a:t>Prof. Nicolas Girard, MD</a:t>
            </a:r>
          </a:p>
          <a:p>
            <a:pPr>
              <a:spcBef>
                <a:spcPts val="0"/>
              </a:spcBef>
            </a:pPr>
            <a:r>
              <a:rPr lang="en-GB" sz="2200" b="1" noProof="0" dirty="0">
                <a:effectLst/>
                <a:ea typeface="Aptos" panose="020B0004020202020204" pitchFamily="34" charset="0"/>
              </a:rPr>
              <a:t>Institut Curie, Paris, France</a:t>
            </a:r>
          </a:p>
          <a:p>
            <a:pPr>
              <a:spcBef>
                <a:spcPts val="0"/>
              </a:spcBef>
            </a:pPr>
            <a:br>
              <a:rPr lang="en-GB" sz="2400" b="1" noProof="0" dirty="0"/>
            </a:br>
            <a:r>
              <a:rPr lang="en-GB" sz="2400" b="1" noProof="0" dirty="0"/>
              <a:t>MARCH 2025</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noProof="0" smtClean="0"/>
              <a:pPr/>
              <a:t>2</a:t>
            </a:fld>
            <a:endParaRPr lang="en-GB" noProof="0" dirty="0"/>
          </a:p>
        </p:txBody>
      </p:sp>
    </p:spTree>
    <p:extLst>
      <p:ext uri="{BB962C8B-B14F-4D97-AF65-F5344CB8AC3E}">
        <p14:creationId xmlns:p14="http://schemas.microsoft.com/office/powerpoint/2010/main" val="960701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1ECC7-8A89-EF70-9CD1-21A52A0B825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C02082B-F129-B182-120E-FE4966781B16}"/>
              </a:ext>
            </a:extLst>
          </p:cNvPr>
          <p:cNvSpPr>
            <a:spLocks noGrp="1"/>
          </p:cNvSpPr>
          <p:nvPr>
            <p:ph sz="quarter" idx="12"/>
          </p:nvPr>
        </p:nvSpPr>
        <p:spPr>
          <a:xfrm>
            <a:off x="620184" y="1425600"/>
            <a:ext cx="10963200" cy="4525200"/>
          </a:xfrm>
        </p:spPr>
        <p:txBody>
          <a:bodyPr>
            <a:normAutofit/>
          </a:bodyPr>
          <a:lstStyle/>
          <a:p>
            <a:r>
              <a:rPr lang="en-GB" noProof="0" dirty="0"/>
              <a:t>After progressive disease on 1</a:t>
            </a:r>
            <a:r>
              <a:rPr lang="en-GB" baseline="30000" noProof="0" dirty="0"/>
              <a:t>st</a:t>
            </a:r>
            <a:r>
              <a:rPr lang="en-GB" noProof="0" dirty="0"/>
              <a:t> line osimertinib, treatment with savolitinib plus osimertinib was well tolerated and demonstrated clinically meaningful and durable response in patients with </a:t>
            </a:r>
            <a:r>
              <a:rPr lang="en-GB" i="1" noProof="0" dirty="0"/>
              <a:t>EGFR</a:t>
            </a:r>
            <a:r>
              <a:rPr lang="en-GB" noProof="0" dirty="0"/>
              <a:t>m advanced NSCLC with MET IHC 3+/≥90% and/or FISH10+ status </a:t>
            </a:r>
          </a:p>
          <a:p>
            <a:r>
              <a:rPr lang="en-GB" noProof="0" dirty="0"/>
              <a:t>This combination offers a potential treatment option in this setting and is under further investigation in the ongoing phase 3 SAFFRON study (NCT05261399)</a:t>
            </a:r>
          </a:p>
        </p:txBody>
      </p:sp>
      <p:sp>
        <p:nvSpPr>
          <p:cNvPr id="6" name="Title 5">
            <a:extLst>
              <a:ext uri="{FF2B5EF4-FFF2-40B4-BE49-F238E27FC236}">
                <a16:creationId xmlns:a16="http://schemas.microsoft.com/office/drawing/2014/main" id="{F923C765-3421-24FE-B747-FAC35CBC7F2B}"/>
              </a:ext>
            </a:extLst>
          </p:cNvPr>
          <p:cNvSpPr>
            <a:spLocks noGrp="1"/>
          </p:cNvSpPr>
          <p:nvPr>
            <p:ph type="title"/>
          </p:nvPr>
        </p:nvSpPr>
        <p:spPr>
          <a:xfrm>
            <a:off x="619201" y="259200"/>
            <a:ext cx="10963199" cy="864000"/>
          </a:xfrm>
        </p:spPr>
        <p:txBody>
          <a:bodyPr/>
          <a:lstStyle/>
          <a:p>
            <a:r>
              <a:rPr lang="en-GB" noProof="0" dirty="0"/>
              <a:t>savannah: summary</a:t>
            </a:r>
          </a:p>
        </p:txBody>
      </p:sp>
      <p:sp>
        <p:nvSpPr>
          <p:cNvPr id="8" name="Content Placeholder 7">
            <a:extLst>
              <a:ext uri="{FF2B5EF4-FFF2-40B4-BE49-F238E27FC236}">
                <a16:creationId xmlns:a16="http://schemas.microsoft.com/office/drawing/2014/main" id="{617AFE6B-B272-7F1A-B5E2-FCEC0E7A8775}"/>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EGFRm, EGFR mutated; FISH, fluorescence in situ hybridisation; IHC, immunohistochemistry; NSCLC, non-small cell lung cancer</a:t>
            </a:r>
          </a:p>
          <a:p>
            <a:r>
              <a:rPr lang="en-GB" sz="1200" noProof="0" dirty="0">
                <a:solidFill>
                  <a:schemeClr val="tx2"/>
                </a:solidFill>
              </a:rPr>
              <a:t>Ahn M-J, et al. J Thorac Oncol. 2025;20 (3):S1-S97. ELCC 2025 (oral presentation, Abstract 2O)</a:t>
            </a:r>
          </a:p>
        </p:txBody>
      </p:sp>
      <p:sp>
        <p:nvSpPr>
          <p:cNvPr id="2" name="Slide Number Placeholder 1">
            <a:extLst>
              <a:ext uri="{FF2B5EF4-FFF2-40B4-BE49-F238E27FC236}">
                <a16:creationId xmlns:a16="http://schemas.microsoft.com/office/drawing/2014/main" id="{5BF40D3E-3A98-A81C-4FB4-2E374201D2D1}"/>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20</a:t>
            </a:fld>
            <a:endParaRPr lang="en-GB" noProof="0" dirty="0"/>
          </a:p>
        </p:txBody>
      </p:sp>
      <p:sp>
        <p:nvSpPr>
          <p:cNvPr id="4" name="TextBox 3">
            <a:extLst>
              <a:ext uri="{FF2B5EF4-FFF2-40B4-BE49-F238E27FC236}">
                <a16:creationId xmlns:a16="http://schemas.microsoft.com/office/drawing/2014/main" id="{C24E100E-9635-F39E-8961-65B2569BF80A}"/>
              </a:ext>
            </a:extLst>
          </p:cNvPr>
          <p:cNvSpPr txBox="1"/>
          <p:nvPr/>
        </p:nvSpPr>
        <p:spPr>
          <a:xfrm>
            <a:off x="945868" y="3542610"/>
            <a:ext cx="10636532" cy="2033991"/>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65125" indent="-365125">
              <a:spcBef>
                <a:spcPts val="600"/>
              </a:spcBef>
              <a:buClr>
                <a:schemeClr val="accent1"/>
              </a:buClr>
              <a:buFont typeface="Arial" panose="020B0604020202020204" pitchFamily="34" charset="0"/>
              <a:buChar char="•"/>
            </a:pPr>
            <a:r>
              <a:rPr lang="en-GB" b="0" i="0" noProof="0" dirty="0">
                <a:solidFill>
                  <a:srgbClr val="212121"/>
                </a:solidFill>
                <a:effectLst/>
                <a:latin typeface="Roboto" panose="02000000000000000000" pitchFamily="2" charset="0"/>
              </a:rPr>
              <a:t>The results of the SAVANNAH trial lend support to the approach of combining osimertinib with another matched targeted therapy based on the acquired resistance mechanism</a:t>
            </a:r>
            <a:endParaRPr lang="en-GB" noProof="0" dirty="0">
              <a:latin typeface="Arial" panose="020B0604020202020204" pitchFamily="34" charset="0"/>
              <a:cs typeface="Arial" panose="020B0604020202020204" pitchFamily="34" charset="0"/>
            </a:endParaRPr>
          </a:p>
          <a:p>
            <a:pPr marL="365125" indent="-365125">
              <a:spcBef>
                <a:spcPts val="600"/>
              </a:spcBef>
              <a:buClr>
                <a:schemeClr val="accent1"/>
              </a:buClr>
              <a:buFont typeface="Arial" panose="020B0604020202020204" pitchFamily="34" charset="0"/>
              <a:buChar char="•"/>
            </a:pPr>
            <a:r>
              <a:rPr lang="en-GB" noProof="0" dirty="0">
                <a:latin typeface="Arial" panose="020B0604020202020204" pitchFamily="34" charset="0"/>
                <a:cs typeface="Arial" panose="020B0604020202020204" pitchFamily="34" charset="0"/>
              </a:rPr>
              <a:t>Rebiopsy for molecular testing of patients exhibiting resistance to 1</a:t>
            </a:r>
            <a:r>
              <a:rPr lang="en-GB" baseline="30000" noProof="0" dirty="0">
                <a:latin typeface="Arial" panose="020B0604020202020204" pitchFamily="34" charset="0"/>
                <a:cs typeface="Arial" panose="020B0604020202020204" pitchFamily="34" charset="0"/>
              </a:rPr>
              <a:t>st</a:t>
            </a:r>
            <a:r>
              <a:rPr lang="en-GB" noProof="0" dirty="0">
                <a:latin typeface="Arial" panose="020B0604020202020204" pitchFamily="34" charset="0"/>
                <a:cs typeface="Arial" panose="020B0604020202020204" pitchFamily="34" charset="0"/>
              </a:rPr>
              <a:t> line treatment can identify targets such as MET overexpression which may be effectively treated with savolitinib, an oral MET inhibitor in combination with osimertinib</a:t>
            </a:r>
          </a:p>
        </p:txBody>
      </p:sp>
    </p:spTree>
    <p:extLst>
      <p:ext uri="{BB962C8B-B14F-4D97-AF65-F5344CB8AC3E}">
        <p14:creationId xmlns:p14="http://schemas.microsoft.com/office/powerpoint/2010/main" val="19452953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Autofit/>
          </a:bodyPr>
          <a:lstStyle/>
          <a:p>
            <a:r>
              <a:rPr lang="en-GB" noProof="0" dirty="0">
                <a:effectLst/>
                <a:ea typeface="Aptos" panose="020B0004020202020204" pitchFamily="34" charset="0"/>
              </a:rPr>
              <a:t>Osimertinib + datopotamab deruxtecan in patients with </a:t>
            </a:r>
            <a:br>
              <a:rPr lang="en-GB" noProof="0" dirty="0">
                <a:effectLst/>
                <a:ea typeface="Aptos" panose="020B0004020202020204" pitchFamily="34" charset="0"/>
              </a:rPr>
            </a:br>
            <a:r>
              <a:rPr lang="en-GB" i="1" noProof="0" dirty="0">
                <a:effectLst/>
                <a:ea typeface="Aptos" panose="020B0004020202020204" pitchFamily="34" charset="0"/>
              </a:rPr>
              <a:t>EGFR</a:t>
            </a:r>
            <a:r>
              <a:rPr lang="en-GB" noProof="0" dirty="0">
                <a:effectLst/>
                <a:ea typeface="Aptos" panose="020B0004020202020204" pitchFamily="34" charset="0"/>
              </a:rPr>
              <a:t>-mutated advanced NSCLC </a:t>
            </a:r>
            <a:br>
              <a:rPr lang="en-GB" noProof="0" dirty="0">
                <a:effectLst/>
                <a:ea typeface="Aptos" panose="020B0004020202020204" pitchFamily="34" charset="0"/>
              </a:rPr>
            </a:br>
            <a:r>
              <a:rPr lang="en-GB" noProof="0" dirty="0">
                <a:effectLst/>
                <a:ea typeface="Aptos" panose="020B0004020202020204" pitchFamily="34" charset="0"/>
              </a:rPr>
              <a:t>whose disease progressed on </a:t>
            </a:r>
            <a:br>
              <a:rPr lang="en-GB" noProof="0" dirty="0">
                <a:effectLst/>
                <a:ea typeface="Aptos" panose="020B0004020202020204" pitchFamily="34" charset="0"/>
              </a:rPr>
            </a:br>
            <a:r>
              <a:rPr lang="en-GB" noProof="0" dirty="0">
                <a:effectLst/>
                <a:ea typeface="Aptos" panose="020B0004020202020204" pitchFamily="34" charset="0"/>
              </a:rPr>
              <a:t>first line Osimertinib: ORCHARD</a:t>
            </a:r>
            <a:endParaRPr lang="en-GB" noProof="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b="1" kern="100" noProof="0" dirty="0">
                <a:ea typeface="Calibri" panose="020F0502020204030204" pitchFamily="34" charset="0"/>
              </a:rPr>
              <a:t>Le X</a:t>
            </a:r>
            <a:r>
              <a:rPr lang="en-GB" b="1" kern="100" noProof="0" dirty="0">
                <a:effectLst/>
                <a:ea typeface="Calibri" panose="020F0502020204030204" pitchFamily="34" charset="0"/>
              </a:rPr>
              <a:t>, et al. </a:t>
            </a:r>
            <a:r>
              <a:rPr lang="en-GB" b="1" kern="100" noProof="0" dirty="0">
                <a:ea typeface="Calibri" panose="020F0502020204030204" pitchFamily="34" charset="0"/>
              </a:rPr>
              <a:t>Abstract 1O, ELCC 2025 </a:t>
            </a:r>
            <a:endParaRPr lang="en-GB" b="1" kern="100" noProof="0" dirty="0">
              <a:effectLst/>
              <a:ea typeface="Calibri" panose="020F0502020204030204" pitchFamily="34" charset="0"/>
            </a:endParaRPr>
          </a:p>
          <a:p>
            <a:endParaRPr lang="en-GB" sz="1800"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noProof="0" smtClean="0"/>
              <a:pPr/>
              <a:t>21</a:t>
            </a:fld>
            <a:endParaRPr lang="en-GB" noProof="0"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1008807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Connector 85">
            <a:extLst>
              <a:ext uri="{FF2B5EF4-FFF2-40B4-BE49-F238E27FC236}">
                <a16:creationId xmlns:a16="http://schemas.microsoft.com/office/drawing/2014/main" id="{8869C492-80A5-F8F0-E6D3-1FDE4CBF56D5}"/>
              </a:ext>
            </a:extLst>
          </p:cNvPr>
          <p:cNvCxnSpPr>
            <a:cxnSpLocks/>
          </p:cNvCxnSpPr>
          <p:nvPr/>
        </p:nvCxnSpPr>
        <p:spPr>
          <a:xfrm>
            <a:off x="8773284" y="5504679"/>
            <a:ext cx="584144"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8B16007E-3546-2808-499C-ADDEEDD3990C}"/>
              </a:ext>
            </a:extLst>
          </p:cNvPr>
          <p:cNvCxnSpPr>
            <a:cxnSpLocks/>
          </p:cNvCxnSpPr>
          <p:nvPr/>
        </p:nvCxnSpPr>
        <p:spPr>
          <a:xfrm>
            <a:off x="8675965" y="2959824"/>
            <a:ext cx="1247212"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7E55E164-068F-C181-4350-368F1CC83FBE}"/>
              </a:ext>
            </a:extLst>
          </p:cNvPr>
          <p:cNvCxnSpPr>
            <a:cxnSpLocks/>
          </p:cNvCxnSpPr>
          <p:nvPr/>
        </p:nvCxnSpPr>
        <p:spPr>
          <a:xfrm>
            <a:off x="8675965" y="4635601"/>
            <a:ext cx="681463"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979201"/>
            <a:ext cx="10963275" cy="959430"/>
          </a:xfrm>
        </p:spPr>
        <p:txBody>
          <a:bodyPr>
            <a:noAutofit/>
          </a:bodyPr>
          <a:lstStyle/>
          <a:p>
            <a:r>
              <a:rPr lang="en-GB" sz="1800" noProof="0" dirty="0">
                <a:solidFill>
                  <a:schemeClr val="tx2"/>
                </a:solidFill>
              </a:rPr>
              <a:t>ORCHARD (NCT03944772) is a global, phase 2, biomarker directed platform study aiming to characterise first-line osimertinib resistance and identify post-progression treatments in patients with </a:t>
            </a:r>
            <a:r>
              <a:rPr lang="en-GB" sz="1800" i="1" noProof="0" dirty="0">
                <a:solidFill>
                  <a:schemeClr val="tx2"/>
                </a:solidFill>
              </a:rPr>
              <a:t>EGFR</a:t>
            </a:r>
            <a:r>
              <a:rPr lang="en-GB" sz="1800" noProof="0" dirty="0">
                <a:solidFill>
                  <a:schemeClr val="tx2"/>
                </a:solidFill>
              </a:rPr>
              <a:t>m advanced NSCLC.</a:t>
            </a:r>
            <a:r>
              <a:rPr lang="en-GB" sz="1800" baseline="30000" noProof="0" dirty="0">
                <a:solidFill>
                  <a:schemeClr val="tx2"/>
                </a:solidFill>
              </a:rPr>
              <a:t>1</a:t>
            </a:r>
            <a:r>
              <a:rPr lang="en-GB" sz="1800" noProof="0" dirty="0">
                <a:solidFill>
                  <a:schemeClr val="tx2"/>
                </a:solidFill>
              </a:rPr>
              <a:t> Data from module 10 of the study is presented here</a:t>
            </a:r>
            <a:r>
              <a:rPr lang="en-GB" sz="1800" baseline="30000" noProof="0" dirty="0">
                <a:solidFill>
                  <a:schemeClr val="tx2"/>
                </a:solidFill>
              </a:rPr>
              <a:t>2</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orchard: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sz="1100" noProof="0" dirty="0">
                <a:solidFill>
                  <a:schemeClr val="tx2"/>
                </a:solidFill>
              </a:rPr>
              <a:t>1L, first line; AE, adverse event; Dato-DXd, datopotamab deruxtecan; DoR, duration of response; EGFRm, EGFR mutated; LCNEC, large cell neuroendocrine carcinoma; NGS, next-generation sequencing; NSCLC, non-small cell lung cancer; ORR, objective response rate; OS, overall survival; PFS, progression-free survival; RECIST, Response Evaluation Criteria in Solid Tumours; SAE, serious adverse event; SCLC, small cell lung carcinoma</a:t>
            </a:r>
          </a:p>
          <a:p>
            <a:r>
              <a:rPr lang="en-GB" sz="1100" noProof="0" dirty="0">
                <a:solidFill>
                  <a:schemeClr val="tx2"/>
                </a:solidFill>
              </a:rPr>
              <a:t>1. Yu HA, et al. Clin Lung Cancer. 2021;22:601-606; 2. Le X, et al. J Thorac Oncol. 2025;20 (3):S1-S97. ELCC 2025 (oral presentation, Abstr 1O)</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22</a:t>
            </a:fld>
            <a:endParaRPr lang="en-GB" noProof="0" dirty="0"/>
          </a:p>
        </p:txBody>
      </p:sp>
      <p:sp>
        <p:nvSpPr>
          <p:cNvPr id="19" name="Rounded Rectangle 18">
            <a:extLst>
              <a:ext uri="{FF2B5EF4-FFF2-40B4-BE49-F238E27FC236}">
                <a16:creationId xmlns:a16="http://schemas.microsoft.com/office/drawing/2014/main" id="{A2B5E299-F3D8-F841-FAD6-2C556EA2375C}"/>
              </a:ext>
            </a:extLst>
          </p:cNvPr>
          <p:cNvSpPr/>
          <p:nvPr/>
        </p:nvSpPr>
        <p:spPr>
          <a:xfrm>
            <a:off x="2112258" y="1988840"/>
            <a:ext cx="6939214" cy="1980000"/>
          </a:xfrm>
          <a:prstGeom prst="roundRect">
            <a:avLst>
              <a:gd name="adj" fmla="val 4322"/>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GB" sz="1000" baseline="30000" noProof="0" dirty="0">
              <a:solidFill>
                <a:schemeClr val="accent5">
                  <a:lumMod val="50000"/>
                </a:schemeClr>
              </a:solidFill>
              <a:latin typeface="Arial" panose="020B0604020202020204" pitchFamily="34" charset="0"/>
              <a:ea typeface="Aileron" charset="0"/>
              <a:cs typeface="Arial" panose="020B0604020202020204" pitchFamily="34" charset="0"/>
            </a:endParaRPr>
          </a:p>
        </p:txBody>
      </p:sp>
      <p:sp>
        <p:nvSpPr>
          <p:cNvPr id="21" name="Rounded Rectangle 20">
            <a:extLst>
              <a:ext uri="{FF2B5EF4-FFF2-40B4-BE49-F238E27FC236}">
                <a16:creationId xmlns:a16="http://schemas.microsoft.com/office/drawing/2014/main" id="{DBC52F2F-4A46-15EB-BE96-EF79C291AD1C}"/>
              </a:ext>
            </a:extLst>
          </p:cNvPr>
          <p:cNvSpPr/>
          <p:nvPr/>
        </p:nvSpPr>
        <p:spPr>
          <a:xfrm>
            <a:off x="2264652" y="2264677"/>
            <a:ext cx="2088000" cy="180000"/>
          </a:xfrm>
          <a:prstGeom prst="roundRect">
            <a:avLst>
              <a:gd name="adj" fmla="val 16894"/>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b="1" i="1" noProof="0" dirty="0">
                <a:solidFill>
                  <a:schemeClr val="bg1"/>
                </a:solidFill>
                <a:latin typeface="Arial" panose="020B0604020202020204" pitchFamily="34" charset="0"/>
                <a:cs typeface="Arial" panose="020B0604020202020204" pitchFamily="34" charset="0"/>
              </a:rPr>
              <a:t>MET</a:t>
            </a:r>
            <a:r>
              <a:rPr lang="en-GB" sz="1000" b="1" noProof="0" dirty="0">
                <a:solidFill>
                  <a:schemeClr val="bg1"/>
                </a:solidFill>
                <a:latin typeface="Arial" panose="020B0604020202020204" pitchFamily="34" charset="0"/>
                <a:cs typeface="Arial" panose="020B0604020202020204" pitchFamily="34" charset="0"/>
              </a:rPr>
              <a:t> alterations</a:t>
            </a:r>
            <a:endParaRPr lang="en-GB" sz="1000" noProof="0" dirty="0">
              <a:solidFill>
                <a:schemeClr val="bg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4813D660-1C37-8F5C-D291-BD059CF16C94}"/>
              </a:ext>
            </a:extLst>
          </p:cNvPr>
          <p:cNvSpPr/>
          <p:nvPr/>
        </p:nvSpPr>
        <p:spPr>
          <a:xfrm>
            <a:off x="2264652" y="2506736"/>
            <a:ext cx="2088000" cy="180000"/>
          </a:xfrm>
          <a:prstGeom prst="roundRect">
            <a:avLst>
              <a:gd name="adj" fmla="val 16894"/>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b="1" i="1" noProof="0" dirty="0">
                <a:solidFill>
                  <a:schemeClr val="bg1"/>
                </a:solidFill>
                <a:latin typeface="Arial" panose="020B0604020202020204" pitchFamily="34" charset="0"/>
                <a:cs typeface="Arial" panose="020B0604020202020204" pitchFamily="34" charset="0"/>
              </a:rPr>
              <a:t>EGFR</a:t>
            </a:r>
            <a:r>
              <a:rPr lang="en-GB" sz="1000" b="1" noProof="0" dirty="0">
                <a:solidFill>
                  <a:schemeClr val="bg1"/>
                </a:solidFill>
                <a:latin typeface="Arial" panose="020B0604020202020204" pitchFamily="34" charset="0"/>
                <a:cs typeface="Arial" panose="020B0604020202020204" pitchFamily="34" charset="0"/>
              </a:rPr>
              <a:t> C797X</a:t>
            </a:r>
            <a:endParaRPr lang="en-GB" sz="1000" noProof="0" dirty="0">
              <a:solidFill>
                <a:schemeClr val="bg1"/>
              </a:solidFill>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C6497ED9-094B-0DE9-3450-9F9C59D54FEC}"/>
              </a:ext>
            </a:extLst>
          </p:cNvPr>
          <p:cNvSpPr/>
          <p:nvPr/>
        </p:nvSpPr>
        <p:spPr>
          <a:xfrm>
            <a:off x="2264652" y="2748795"/>
            <a:ext cx="2088000" cy="180000"/>
          </a:xfrm>
          <a:prstGeom prst="roundRect">
            <a:avLst>
              <a:gd name="adj" fmla="val 16894"/>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b="1" i="1" noProof="0" dirty="0">
                <a:solidFill>
                  <a:schemeClr val="bg1"/>
                </a:solidFill>
                <a:latin typeface="Arial" panose="020B0604020202020204" pitchFamily="34" charset="0"/>
                <a:cs typeface="Arial" panose="020B0604020202020204" pitchFamily="34" charset="0"/>
              </a:rPr>
              <a:t>EGFR</a:t>
            </a:r>
            <a:r>
              <a:rPr lang="en-GB" sz="1000" b="1" noProof="0" dirty="0">
                <a:solidFill>
                  <a:schemeClr val="bg1"/>
                </a:solidFill>
                <a:latin typeface="Arial" panose="020B0604020202020204" pitchFamily="34" charset="0"/>
                <a:cs typeface="Arial" panose="020B0604020202020204" pitchFamily="34" charset="0"/>
              </a:rPr>
              <a:t> alterations</a:t>
            </a:r>
            <a:endParaRPr lang="en-GB" sz="1000" noProof="0" dirty="0">
              <a:solidFill>
                <a:schemeClr val="bg1"/>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66431914-1CBF-3756-EEED-994A3D828D42}"/>
              </a:ext>
            </a:extLst>
          </p:cNvPr>
          <p:cNvSpPr/>
          <p:nvPr/>
        </p:nvSpPr>
        <p:spPr>
          <a:xfrm>
            <a:off x="2264652" y="2990854"/>
            <a:ext cx="2088000" cy="180000"/>
          </a:xfrm>
          <a:prstGeom prst="roundRect">
            <a:avLst>
              <a:gd name="adj" fmla="val 16894"/>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b="1" i="1" noProof="0" dirty="0">
                <a:solidFill>
                  <a:schemeClr val="bg1"/>
                </a:solidFill>
                <a:latin typeface="Arial" panose="020B0604020202020204" pitchFamily="34" charset="0"/>
                <a:cs typeface="Arial" panose="020B0604020202020204" pitchFamily="34" charset="0"/>
              </a:rPr>
              <a:t>ALK</a:t>
            </a:r>
            <a:r>
              <a:rPr lang="en-GB" sz="1000" b="1" noProof="0" dirty="0">
                <a:solidFill>
                  <a:schemeClr val="bg1"/>
                </a:solidFill>
                <a:latin typeface="Arial" panose="020B0604020202020204" pitchFamily="34" charset="0"/>
                <a:cs typeface="Arial" panose="020B0604020202020204" pitchFamily="34" charset="0"/>
              </a:rPr>
              <a:t> rearrangement</a:t>
            </a:r>
            <a:endParaRPr lang="en-GB" sz="1000" noProof="0" dirty="0">
              <a:solidFill>
                <a:schemeClr val="bg1"/>
              </a:solidFill>
              <a:latin typeface="Arial" panose="020B0604020202020204" pitchFamily="34" charset="0"/>
              <a:cs typeface="Arial" panose="020B0604020202020204" pitchFamily="34" charset="0"/>
            </a:endParaRPr>
          </a:p>
        </p:txBody>
      </p:sp>
      <p:sp>
        <p:nvSpPr>
          <p:cNvPr id="25" name="Rounded Rectangle 24">
            <a:extLst>
              <a:ext uri="{FF2B5EF4-FFF2-40B4-BE49-F238E27FC236}">
                <a16:creationId xmlns:a16="http://schemas.microsoft.com/office/drawing/2014/main" id="{6ED8C1D9-0F87-6119-73DA-F869BB26EA4B}"/>
              </a:ext>
            </a:extLst>
          </p:cNvPr>
          <p:cNvSpPr/>
          <p:nvPr/>
        </p:nvSpPr>
        <p:spPr>
          <a:xfrm>
            <a:off x="2264652" y="3232913"/>
            <a:ext cx="2088000" cy="180000"/>
          </a:xfrm>
          <a:prstGeom prst="roundRect">
            <a:avLst>
              <a:gd name="adj" fmla="val 16894"/>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b="1" i="1" noProof="0" dirty="0">
                <a:solidFill>
                  <a:schemeClr val="bg1"/>
                </a:solidFill>
                <a:latin typeface="Arial" panose="020B0604020202020204" pitchFamily="34" charset="0"/>
                <a:cs typeface="Arial" panose="020B0604020202020204" pitchFamily="34" charset="0"/>
              </a:rPr>
              <a:t>RET</a:t>
            </a:r>
            <a:r>
              <a:rPr lang="en-GB" sz="1000" b="1" noProof="0" dirty="0">
                <a:solidFill>
                  <a:schemeClr val="bg1"/>
                </a:solidFill>
                <a:latin typeface="Arial" panose="020B0604020202020204" pitchFamily="34" charset="0"/>
                <a:cs typeface="Arial" panose="020B0604020202020204" pitchFamily="34" charset="0"/>
              </a:rPr>
              <a:t> rearrangement</a:t>
            </a:r>
            <a:endParaRPr lang="en-GB" sz="1000" noProof="0" dirty="0">
              <a:solidFill>
                <a:schemeClr val="bg1"/>
              </a:solidFill>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8FDE51CC-7592-60FA-1BD7-FAB8E3779AD7}"/>
              </a:ext>
            </a:extLst>
          </p:cNvPr>
          <p:cNvSpPr/>
          <p:nvPr/>
        </p:nvSpPr>
        <p:spPr>
          <a:xfrm>
            <a:off x="2264652" y="3474972"/>
            <a:ext cx="2088000" cy="180000"/>
          </a:xfrm>
          <a:prstGeom prst="roundRect">
            <a:avLst>
              <a:gd name="adj" fmla="val 16894"/>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b="1" noProof="0" dirty="0">
                <a:solidFill>
                  <a:schemeClr val="bg1"/>
                </a:solidFill>
                <a:latin typeface="Arial" panose="020B0604020202020204" pitchFamily="34" charset="0"/>
                <a:cs typeface="Arial" panose="020B0604020202020204" pitchFamily="34" charset="0"/>
              </a:rPr>
              <a:t>SCLC/LCNEC transformed </a:t>
            </a:r>
            <a:endParaRPr lang="en-GB" sz="1000" noProof="0" dirty="0">
              <a:solidFill>
                <a:schemeClr val="bg1"/>
              </a:solidFill>
              <a:latin typeface="Arial" panose="020B0604020202020204" pitchFamily="34" charset="0"/>
              <a:cs typeface="Arial" panose="020B0604020202020204" pitchFamily="34" charset="0"/>
            </a:endParaRPr>
          </a:p>
        </p:txBody>
      </p:sp>
      <p:sp>
        <p:nvSpPr>
          <p:cNvPr id="27" name="Rounded Rectangle 26">
            <a:extLst>
              <a:ext uri="{FF2B5EF4-FFF2-40B4-BE49-F238E27FC236}">
                <a16:creationId xmlns:a16="http://schemas.microsoft.com/office/drawing/2014/main" id="{B2F9A803-EB90-578D-2710-9B445E90C91F}"/>
              </a:ext>
            </a:extLst>
          </p:cNvPr>
          <p:cNvSpPr/>
          <p:nvPr/>
        </p:nvSpPr>
        <p:spPr>
          <a:xfrm>
            <a:off x="2264652" y="3717032"/>
            <a:ext cx="2088000" cy="180000"/>
          </a:xfrm>
          <a:prstGeom prst="roundRect">
            <a:avLst>
              <a:gd name="adj" fmla="val 16894"/>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b="1" i="1" noProof="0" dirty="0">
                <a:solidFill>
                  <a:schemeClr val="bg1"/>
                </a:solidFill>
                <a:latin typeface="Arial" panose="020B0604020202020204" pitchFamily="34" charset="0"/>
                <a:cs typeface="Arial" panose="020B0604020202020204" pitchFamily="34" charset="0"/>
              </a:rPr>
              <a:t>BRAF</a:t>
            </a:r>
            <a:r>
              <a:rPr lang="en-GB" sz="1000" b="1" noProof="0" dirty="0">
                <a:solidFill>
                  <a:schemeClr val="bg1"/>
                </a:solidFill>
                <a:latin typeface="Arial" panose="020B0604020202020204" pitchFamily="34" charset="0"/>
                <a:cs typeface="Arial" panose="020B0604020202020204" pitchFamily="34" charset="0"/>
              </a:rPr>
              <a:t> alterations</a:t>
            </a:r>
            <a:endParaRPr lang="en-GB" sz="1000" noProof="0" dirty="0">
              <a:solidFill>
                <a:schemeClr val="bg1"/>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CBED9357-2FBF-A88E-07D4-714F41FAA7F2}"/>
              </a:ext>
            </a:extLst>
          </p:cNvPr>
          <p:cNvCxnSpPr>
            <a:cxnSpLocks/>
          </p:cNvCxnSpPr>
          <p:nvPr/>
        </p:nvCxnSpPr>
        <p:spPr>
          <a:xfrm>
            <a:off x="4437499" y="3807032"/>
            <a:ext cx="39600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9" name="Rounded Rectangle 28">
            <a:extLst>
              <a:ext uri="{FF2B5EF4-FFF2-40B4-BE49-F238E27FC236}">
                <a16:creationId xmlns:a16="http://schemas.microsoft.com/office/drawing/2014/main" id="{E9FCA0D5-9AFD-6A4A-FA15-16B90E0BDF0B}"/>
              </a:ext>
            </a:extLst>
          </p:cNvPr>
          <p:cNvSpPr/>
          <p:nvPr/>
        </p:nvSpPr>
        <p:spPr>
          <a:xfrm>
            <a:off x="4883310" y="2264677"/>
            <a:ext cx="4032000" cy="180000"/>
          </a:xfrm>
          <a:prstGeom prst="roundRect">
            <a:avLst>
              <a:gd name="adj" fmla="val 16894"/>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noProof="0" dirty="0">
                <a:solidFill>
                  <a:schemeClr val="tx1"/>
                </a:solidFill>
                <a:latin typeface="Arial" panose="020B0604020202020204" pitchFamily="34" charset="0"/>
                <a:cs typeface="Arial" panose="020B0604020202020204" pitchFamily="34" charset="0"/>
              </a:rPr>
              <a:t>Module 1: osimertinib + savolitinib</a:t>
            </a:r>
          </a:p>
        </p:txBody>
      </p:sp>
      <p:sp>
        <p:nvSpPr>
          <p:cNvPr id="30" name="Rounded Rectangle 29">
            <a:extLst>
              <a:ext uri="{FF2B5EF4-FFF2-40B4-BE49-F238E27FC236}">
                <a16:creationId xmlns:a16="http://schemas.microsoft.com/office/drawing/2014/main" id="{0A9CF6DF-130C-7481-DA5D-A6755BF3B914}"/>
              </a:ext>
            </a:extLst>
          </p:cNvPr>
          <p:cNvSpPr/>
          <p:nvPr/>
        </p:nvSpPr>
        <p:spPr>
          <a:xfrm>
            <a:off x="4883310" y="2506736"/>
            <a:ext cx="4032000" cy="180000"/>
          </a:xfrm>
          <a:prstGeom prst="roundRect">
            <a:avLst>
              <a:gd name="adj" fmla="val 16894"/>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noProof="0" dirty="0">
                <a:solidFill>
                  <a:schemeClr val="tx1"/>
                </a:solidFill>
                <a:latin typeface="Arial" panose="020B0604020202020204" pitchFamily="34" charset="0"/>
                <a:cs typeface="Arial" panose="020B0604020202020204" pitchFamily="34" charset="0"/>
              </a:rPr>
              <a:t>Module 2: osimertinib + gefitinib</a:t>
            </a:r>
          </a:p>
        </p:txBody>
      </p:sp>
      <p:sp>
        <p:nvSpPr>
          <p:cNvPr id="31" name="Rounded Rectangle 30">
            <a:extLst>
              <a:ext uri="{FF2B5EF4-FFF2-40B4-BE49-F238E27FC236}">
                <a16:creationId xmlns:a16="http://schemas.microsoft.com/office/drawing/2014/main" id="{3BD64E4C-7D48-E939-0189-2F2DCA7547D0}"/>
              </a:ext>
            </a:extLst>
          </p:cNvPr>
          <p:cNvSpPr/>
          <p:nvPr/>
        </p:nvSpPr>
        <p:spPr>
          <a:xfrm>
            <a:off x="4883310" y="2748795"/>
            <a:ext cx="4032000" cy="180000"/>
          </a:xfrm>
          <a:prstGeom prst="roundRect">
            <a:avLst>
              <a:gd name="adj" fmla="val 16894"/>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noProof="0" dirty="0">
                <a:solidFill>
                  <a:schemeClr val="tx1"/>
                </a:solidFill>
                <a:latin typeface="Arial" panose="020B0604020202020204" pitchFamily="34" charset="0"/>
                <a:cs typeface="Arial" panose="020B0604020202020204" pitchFamily="34" charset="0"/>
              </a:rPr>
              <a:t>Module 3: osimertinib + necitumumab</a:t>
            </a:r>
          </a:p>
        </p:txBody>
      </p:sp>
      <p:sp>
        <p:nvSpPr>
          <p:cNvPr id="32" name="Rounded Rectangle 31">
            <a:extLst>
              <a:ext uri="{FF2B5EF4-FFF2-40B4-BE49-F238E27FC236}">
                <a16:creationId xmlns:a16="http://schemas.microsoft.com/office/drawing/2014/main" id="{14907BD5-E35E-8286-7AE3-7C87B13A9932}"/>
              </a:ext>
            </a:extLst>
          </p:cNvPr>
          <p:cNvSpPr/>
          <p:nvPr/>
        </p:nvSpPr>
        <p:spPr>
          <a:xfrm>
            <a:off x="4883310" y="2990854"/>
            <a:ext cx="4032000" cy="180000"/>
          </a:xfrm>
          <a:prstGeom prst="roundRect">
            <a:avLst>
              <a:gd name="adj" fmla="val 16894"/>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noProof="0" dirty="0">
                <a:solidFill>
                  <a:schemeClr val="tx1"/>
                </a:solidFill>
                <a:latin typeface="Arial" panose="020B0604020202020204" pitchFamily="34" charset="0"/>
                <a:cs typeface="Arial" panose="020B0604020202020204" pitchFamily="34" charset="0"/>
              </a:rPr>
              <a:t>Module 5: osimertinib + alectinib</a:t>
            </a:r>
          </a:p>
        </p:txBody>
      </p:sp>
      <p:sp>
        <p:nvSpPr>
          <p:cNvPr id="33" name="Rounded Rectangle 32">
            <a:extLst>
              <a:ext uri="{FF2B5EF4-FFF2-40B4-BE49-F238E27FC236}">
                <a16:creationId xmlns:a16="http://schemas.microsoft.com/office/drawing/2014/main" id="{49FDDFFA-F2E5-F6E4-89E1-66E2720FCAF6}"/>
              </a:ext>
            </a:extLst>
          </p:cNvPr>
          <p:cNvSpPr/>
          <p:nvPr/>
        </p:nvSpPr>
        <p:spPr>
          <a:xfrm>
            <a:off x="4883310" y="3232913"/>
            <a:ext cx="4032000" cy="180000"/>
          </a:xfrm>
          <a:prstGeom prst="roundRect">
            <a:avLst>
              <a:gd name="adj" fmla="val 16894"/>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noProof="0" dirty="0">
                <a:solidFill>
                  <a:schemeClr val="tx1"/>
                </a:solidFill>
                <a:latin typeface="Arial" panose="020B0604020202020204" pitchFamily="34" charset="0"/>
                <a:cs typeface="Arial" panose="020B0604020202020204" pitchFamily="34" charset="0"/>
              </a:rPr>
              <a:t>Module 6: osimertinib + selpercatinib</a:t>
            </a:r>
          </a:p>
        </p:txBody>
      </p:sp>
      <p:sp>
        <p:nvSpPr>
          <p:cNvPr id="34" name="Rounded Rectangle 33">
            <a:extLst>
              <a:ext uri="{FF2B5EF4-FFF2-40B4-BE49-F238E27FC236}">
                <a16:creationId xmlns:a16="http://schemas.microsoft.com/office/drawing/2014/main" id="{EB5920F4-8FDF-8296-46B6-AA564AB0B2A8}"/>
              </a:ext>
            </a:extLst>
          </p:cNvPr>
          <p:cNvSpPr/>
          <p:nvPr/>
        </p:nvSpPr>
        <p:spPr>
          <a:xfrm>
            <a:off x="4883310" y="3474972"/>
            <a:ext cx="4032000" cy="180000"/>
          </a:xfrm>
          <a:prstGeom prst="roundRect">
            <a:avLst>
              <a:gd name="adj" fmla="val 16894"/>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noProof="0" dirty="0">
                <a:solidFill>
                  <a:schemeClr val="tx1"/>
                </a:solidFill>
                <a:latin typeface="Arial" panose="020B0604020202020204" pitchFamily="34" charset="0"/>
                <a:cs typeface="Arial" panose="020B0604020202020204" pitchFamily="34" charset="0"/>
              </a:rPr>
              <a:t>Module 7: durvalumab + etoposide + carboplatin/cisplatin</a:t>
            </a:r>
          </a:p>
        </p:txBody>
      </p:sp>
      <p:sp>
        <p:nvSpPr>
          <p:cNvPr id="35" name="Rounded Rectangle 34">
            <a:extLst>
              <a:ext uri="{FF2B5EF4-FFF2-40B4-BE49-F238E27FC236}">
                <a16:creationId xmlns:a16="http://schemas.microsoft.com/office/drawing/2014/main" id="{394048F1-CC7C-99C2-CFC2-2EFEDD9D9DA7}"/>
              </a:ext>
            </a:extLst>
          </p:cNvPr>
          <p:cNvSpPr/>
          <p:nvPr/>
        </p:nvSpPr>
        <p:spPr>
          <a:xfrm>
            <a:off x="4883310" y="3717032"/>
            <a:ext cx="4032000" cy="180000"/>
          </a:xfrm>
          <a:prstGeom prst="roundRect">
            <a:avLst>
              <a:gd name="adj" fmla="val 16894"/>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noProof="0" dirty="0">
                <a:solidFill>
                  <a:schemeClr val="tx1"/>
                </a:solidFill>
                <a:latin typeface="Arial" panose="020B0604020202020204" pitchFamily="34" charset="0"/>
                <a:cs typeface="Arial" panose="020B0604020202020204" pitchFamily="34" charset="0"/>
              </a:rPr>
              <a:t>Module 9: osimertinib + selumetinib</a:t>
            </a:r>
          </a:p>
        </p:txBody>
      </p:sp>
      <p:sp>
        <p:nvSpPr>
          <p:cNvPr id="39" name="TextBox 38">
            <a:extLst>
              <a:ext uri="{FF2B5EF4-FFF2-40B4-BE49-F238E27FC236}">
                <a16:creationId xmlns:a16="http://schemas.microsoft.com/office/drawing/2014/main" id="{E5C8B02A-60DC-BD5B-9924-1CBBDAC2BC46}"/>
              </a:ext>
            </a:extLst>
          </p:cNvPr>
          <p:cNvSpPr txBox="1"/>
          <p:nvPr/>
        </p:nvSpPr>
        <p:spPr>
          <a:xfrm>
            <a:off x="3604400" y="1988840"/>
            <a:ext cx="3954929" cy="246221"/>
          </a:xfrm>
          <a:prstGeom prst="rect">
            <a:avLst/>
          </a:prstGeom>
          <a:noFill/>
        </p:spPr>
        <p:txBody>
          <a:bodyPr wrap="none" rtlCol="0">
            <a:spAutoFit/>
          </a:bodyPr>
          <a:lstStyle/>
          <a:p>
            <a:pPr algn="ctr"/>
            <a:r>
              <a:rPr lang="en-GB" sz="1000" b="1" noProof="0" dirty="0">
                <a:solidFill>
                  <a:schemeClr val="tx1"/>
                </a:solidFill>
                <a:latin typeface="Arial" panose="020B0604020202020204" pitchFamily="34" charset="0"/>
                <a:cs typeface="Arial" panose="020B0604020202020204" pitchFamily="34" charset="0"/>
              </a:rPr>
              <a:t>Group A: Treatment based on resistance mechanism detected</a:t>
            </a:r>
          </a:p>
        </p:txBody>
      </p:sp>
      <p:cxnSp>
        <p:nvCxnSpPr>
          <p:cNvPr id="40" name="Straight Connector 39">
            <a:extLst>
              <a:ext uri="{FF2B5EF4-FFF2-40B4-BE49-F238E27FC236}">
                <a16:creationId xmlns:a16="http://schemas.microsoft.com/office/drawing/2014/main" id="{CA197C8C-87E9-5218-4E19-A5857F66CD41}"/>
              </a:ext>
            </a:extLst>
          </p:cNvPr>
          <p:cNvCxnSpPr>
            <a:cxnSpLocks/>
          </p:cNvCxnSpPr>
          <p:nvPr/>
        </p:nvCxnSpPr>
        <p:spPr>
          <a:xfrm>
            <a:off x="4437499" y="2354677"/>
            <a:ext cx="39600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1902BBD-5CEE-91A5-172C-75CD5D2BC204}"/>
              </a:ext>
            </a:extLst>
          </p:cNvPr>
          <p:cNvCxnSpPr>
            <a:cxnSpLocks/>
          </p:cNvCxnSpPr>
          <p:nvPr/>
        </p:nvCxnSpPr>
        <p:spPr>
          <a:xfrm>
            <a:off x="4437499" y="3564972"/>
            <a:ext cx="39600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34C9F77-850F-4090-F61D-AB6C8495C85D}"/>
              </a:ext>
            </a:extLst>
          </p:cNvPr>
          <p:cNvCxnSpPr>
            <a:cxnSpLocks/>
          </p:cNvCxnSpPr>
          <p:nvPr/>
        </p:nvCxnSpPr>
        <p:spPr>
          <a:xfrm>
            <a:off x="4437499" y="3322913"/>
            <a:ext cx="39600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F701311-D109-63AB-2BFB-BA9994DD594B}"/>
              </a:ext>
            </a:extLst>
          </p:cNvPr>
          <p:cNvCxnSpPr>
            <a:cxnSpLocks/>
          </p:cNvCxnSpPr>
          <p:nvPr/>
        </p:nvCxnSpPr>
        <p:spPr>
          <a:xfrm>
            <a:off x="4437499" y="2596736"/>
            <a:ext cx="39600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7325C0B3-8F32-A9E7-3BDA-90FE222F5428}"/>
              </a:ext>
            </a:extLst>
          </p:cNvPr>
          <p:cNvCxnSpPr>
            <a:cxnSpLocks/>
          </p:cNvCxnSpPr>
          <p:nvPr/>
        </p:nvCxnSpPr>
        <p:spPr>
          <a:xfrm>
            <a:off x="4437499" y="2838795"/>
            <a:ext cx="39600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117E153-9F4D-7B02-DF27-06312C72976E}"/>
              </a:ext>
            </a:extLst>
          </p:cNvPr>
          <p:cNvCxnSpPr>
            <a:cxnSpLocks/>
          </p:cNvCxnSpPr>
          <p:nvPr/>
        </p:nvCxnSpPr>
        <p:spPr>
          <a:xfrm>
            <a:off x="4437499" y="3080854"/>
            <a:ext cx="39600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D661B1FA-53F3-51D7-9384-DDE1E2542BA4}"/>
              </a:ext>
            </a:extLst>
          </p:cNvPr>
          <p:cNvCxnSpPr>
            <a:cxnSpLocks/>
          </p:cNvCxnSpPr>
          <p:nvPr/>
        </p:nvCxnSpPr>
        <p:spPr>
          <a:xfrm>
            <a:off x="1160853" y="2924944"/>
            <a:ext cx="941803"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CEBAB34-EB06-CE5D-3843-259A813B6DA5}"/>
              </a:ext>
            </a:extLst>
          </p:cNvPr>
          <p:cNvCxnSpPr>
            <a:cxnSpLocks/>
          </p:cNvCxnSpPr>
          <p:nvPr/>
        </p:nvCxnSpPr>
        <p:spPr>
          <a:xfrm flipV="1">
            <a:off x="1161461" y="2912407"/>
            <a:ext cx="0" cy="290880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 name="Rounded Rectangle 49">
            <a:extLst>
              <a:ext uri="{FF2B5EF4-FFF2-40B4-BE49-F238E27FC236}">
                <a16:creationId xmlns:a16="http://schemas.microsoft.com/office/drawing/2014/main" id="{1E07A419-FCF3-1BB5-CA9C-A4D0B483C900}"/>
              </a:ext>
            </a:extLst>
          </p:cNvPr>
          <p:cNvSpPr/>
          <p:nvPr/>
        </p:nvSpPr>
        <p:spPr>
          <a:xfrm>
            <a:off x="2112258" y="4027704"/>
            <a:ext cx="6939214" cy="1260000"/>
          </a:xfrm>
          <a:prstGeom prst="roundRect">
            <a:avLst>
              <a:gd name="adj" fmla="val 4322"/>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GB" sz="1000" baseline="30000" noProof="0" dirty="0">
              <a:solidFill>
                <a:schemeClr val="accent5">
                  <a:lumMod val="50000"/>
                </a:schemeClr>
              </a:solidFill>
              <a:latin typeface="Arial" panose="020B0604020202020204" pitchFamily="34" charset="0"/>
              <a:ea typeface="Aileron" charset="0"/>
              <a:cs typeface="Arial" panose="020B0604020202020204" pitchFamily="34" charset="0"/>
            </a:endParaRPr>
          </a:p>
        </p:txBody>
      </p:sp>
      <p:sp>
        <p:nvSpPr>
          <p:cNvPr id="51" name="Rounded Rectangle 50">
            <a:extLst>
              <a:ext uri="{FF2B5EF4-FFF2-40B4-BE49-F238E27FC236}">
                <a16:creationId xmlns:a16="http://schemas.microsoft.com/office/drawing/2014/main" id="{B13F5F7C-DC04-520E-A292-DF5E0F0294CA}"/>
              </a:ext>
            </a:extLst>
          </p:cNvPr>
          <p:cNvSpPr/>
          <p:nvPr/>
        </p:nvSpPr>
        <p:spPr>
          <a:xfrm>
            <a:off x="2264652" y="4303541"/>
            <a:ext cx="2088000" cy="906177"/>
          </a:xfrm>
          <a:prstGeom prst="roundRect">
            <a:avLst>
              <a:gd name="adj" fmla="val 16894"/>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b="1" noProof="0" dirty="0">
                <a:solidFill>
                  <a:schemeClr val="bg1"/>
                </a:solidFill>
                <a:latin typeface="Arial" panose="020B0604020202020204" pitchFamily="34" charset="0"/>
                <a:cs typeface="Arial" panose="020B0604020202020204" pitchFamily="34" charset="0"/>
              </a:rPr>
              <a:t>Biomarker</a:t>
            </a:r>
          </a:p>
          <a:p>
            <a:pPr algn="ctr">
              <a:lnSpc>
                <a:spcPct val="90000"/>
              </a:lnSpc>
              <a:buClr>
                <a:schemeClr val="accent1"/>
              </a:buClr>
            </a:pPr>
            <a:r>
              <a:rPr lang="en-GB" sz="1000" b="1" noProof="0" dirty="0">
                <a:solidFill>
                  <a:schemeClr val="bg1"/>
                </a:solidFill>
                <a:latin typeface="Arial" panose="020B0604020202020204" pitchFamily="34" charset="0"/>
                <a:cs typeface="Arial" panose="020B0604020202020204" pitchFamily="34" charset="0"/>
              </a:rPr>
              <a:t>non-matched</a:t>
            </a:r>
            <a:endParaRPr lang="en-GB" sz="1000" noProof="0" dirty="0">
              <a:solidFill>
                <a:schemeClr val="bg1"/>
              </a:solidFill>
              <a:latin typeface="Arial" panose="020B0604020202020204" pitchFamily="34" charset="0"/>
              <a:cs typeface="Arial" panose="020B0604020202020204" pitchFamily="34" charset="0"/>
            </a:endParaRPr>
          </a:p>
        </p:txBody>
      </p:sp>
      <p:sp>
        <p:nvSpPr>
          <p:cNvPr id="55" name="Rounded Rectangle 54">
            <a:extLst>
              <a:ext uri="{FF2B5EF4-FFF2-40B4-BE49-F238E27FC236}">
                <a16:creationId xmlns:a16="http://schemas.microsoft.com/office/drawing/2014/main" id="{CE7311DA-45E0-8C14-0999-C4895A21C952}"/>
              </a:ext>
            </a:extLst>
          </p:cNvPr>
          <p:cNvSpPr/>
          <p:nvPr/>
        </p:nvSpPr>
        <p:spPr>
          <a:xfrm>
            <a:off x="5019024" y="4303542"/>
            <a:ext cx="3348000" cy="180000"/>
          </a:xfrm>
          <a:prstGeom prst="roundRect">
            <a:avLst>
              <a:gd name="adj" fmla="val 16894"/>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noProof="0" dirty="0">
                <a:solidFill>
                  <a:schemeClr val="tx1"/>
                </a:solidFill>
                <a:latin typeface="Arial" panose="020B0604020202020204" pitchFamily="34" charset="0"/>
                <a:cs typeface="Arial" panose="020B0604020202020204" pitchFamily="34" charset="0"/>
              </a:rPr>
              <a:t>Module 3: osimertinib + necitumumab</a:t>
            </a:r>
          </a:p>
        </p:txBody>
      </p:sp>
      <p:sp>
        <p:nvSpPr>
          <p:cNvPr id="56" name="Rounded Rectangle 55">
            <a:extLst>
              <a:ext uri="{FF2B5EF4-FFF2-40B4-BE49-F238E27FC236}">
                <a16:creationId xmlns:a16="http://schemas.microsoft.com/office/drawing/2014/main" id="{8E9EB818-FDFF-01EE-5DF6-9A9B281BBEF0}"/>
              </a:ext>
            </a:extLst>
          </p:cNvPr>
          <p:cNvSpPr/>
          <p:nvPr/>
        </p:nvSpPr>
        <p:spPr>
          <a:xfrm>
            <a:off x="5163040" y="4545601"/>
            <a:ext cx="3384000" cy="180000"/>
          </a:xfrm>
          <a:prstGeom prst="roundRect">
            <a:avLst>
              <a:gd name="adj" fmla="val 16894"/>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noProof="0" dirty="0">
                <a:solidFill>
                  <a:schemeClr val="tx1"/>
                </a:solidFill>
                <a:latin typeface="Arial" panose="020B0604020202020204" pitchFamily="34" charset="0"/>
                <a:cs typeface="Arial" panose="020B0604020202020204" pitchFamily="34" charset="0"/>
              </a:rPr>
              <a:t>Module 4: durvalumab + carboplatin + pemetrexed</a:t>
            </a:r>
          </a:p>
        </p:txBody>
      </p:sp>
      <p:sp>
        <p:nvSpPr>
          <p:cNvPr id="57" name="Rounded Rectangle 56">
            <a:extLst>
              <a:ext uri="{FF2B5EF4-FFF2-40B4-BE49-F238E27FC236}">
                <a16:creationId xmlns:a16="http://schemas.microsoft.com/office/drawing/2014/main" id="{3C77B6C5-9A4B-E275-1752-DC9D58F083B0}"/>
              </a:ext>
            </a:extLst>
          </p:cNvPr>
          <p:cNvSpPr/>
          <p:nvPr/>
        </p:nvSpPr>
        <p:spPr>
          <a:xfrm>
            <a:off x="5301082" y="4787660"/>
            <a:ext cx="3420000" cy="180000"/>
          </a:xfrm>
          <a:prstGeom prst="roundRect">
            <a:avLst>
              <a:gd name="adj" fmla="val 16894"/>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noProof="0" dirty="0">
                <a:solidFill>
                  <a:schemeClr val="tx1"/>
                </a:solidFill>
                <a:latin typeface="Arial" panose="020B0604020202020204" pitchFamily="34" charset="0"/>
                <a:cs typeface="Arial" panose="020B0604020202020204" pitchFamily="34" charset="0"/>
              </a:rPr>
              <a:t>Module 8: osimertinib + pemetrexed + carboplatin/cisplatin</a:t>
            </a:r>
          </a:p>
        </p:txBody>
      </p:sp>
      <p:sp>
        <p:nvSpPr>
          <p:cNvPr id="58" name="Rounded Rectangle 57">
            <a:extLst>
              <a:ext uri="{FF2B5EF4-FFF2-40B4-BE49-F238E27FC236}">
                <a16:creationId xmlns:a16="http://schemas.microsoft.com/office/drawing/2014/main" id="{3FE912C9-6850-7AB5-4843-85535197B0E5}"/>
              </a:ext>
            </a:extLst>
          </p:cNvPr>
          <p:cNvSpPr/>
          <p:nvPr/>
        </p:nvSpPr>
        <p:spPr>
          <a:xfrm>
            <a:off x="5451072" y="5029719"/>
            <a:ext cx="3464238" cy="180000"/>
          </a:xfrm>
          <a:prstGeom prst="roundRect">
            <a:avLst>
              <a:gd name="adj" fmla="val 16894"/>
            </a:avLst>
          </a:prstGeom>
          <a:solidFill>
            <a:schemeClr val="tx2"/>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noProof="0" dirty="0">
                <a:solidFill>
                  <a:schemeClr val="bg1"/>
                </a:solidFill>
                <a:latin typeface="Arial" panose="020B0604020202020204" pitchFamily="34" charset="0"/>
                <a:cs typeface="Arial" panose="020B0604020202020204" pitchFamily="34" charset="0"/>
              </a:rPr>
              <a:t>Module 10: osimertinib + Dato-DXd</a:t>
            </a:r>
          </a:p>
        </p:txBody>
      </p:sp>
      <p:sp>
        <p:nvSpPr>
          <p:cNvPr id="59" name="TextBox 58">
            <a:extLst>
              <a:ext uri="{FF2B5EF4-FFF2-40B4-BE49-F238E27FC236}">
                <a16:creationId xmlns:a16="http://schemas.microsoft.com/office/drawing/2014/main" id="{D8A087EE-3DF0-45FA-E59A-0D445A81E901}"/>
              </a:ext>
            </a:extLst>
          </p:cNvPr>
          <p:cNvSpPr txBox="1"/>
          <p:nvPr/>
        </p:nvSpPr>
        <p:spPr>
          <a:xfrm>
            <a:off x="3002472" y="4027705"/>
            <a:ext cx="5158785" cy="246221"/>
          </a:xfrm>
          <a:prstGeom prst="rect">
            <a:avLst/>
          </a:prstGeom>
          <a:noFill/>
        </p:spPr>
        <p:txBody>
          <a:bodyPr wrap="none" rtlCol="0">
            <a:spAutoFit/>
          </a:bodyPr>
          <a:lstStyle/>
          <a:p>
            <a:pPr algn="ctr"/>
            <a:r>
              <a:rPr lang="en-GB" sz="1000" b="1" noProof="0" dirty="0">
                <a:solidFill>
                  <a:schemeClr val="tx1"/>
                </a:solidFill>
                <a:latin typeface="Arial" panose="020B0604020202020204" pitchFamily="34" charset="0"/>
                <a:cs typeface="Arial" panose="020B0604020202020204" pitchFamily="34" charset="0"/>
              </a:rPr>
              <a:t>Group B: Non-matched arm for patients without a resistance mechanism detected</a:t>
            </a:r>
          </a:p>
        </p:txBody>
      </p:sp>
      <p:cxnSp>
        <p:nvCxnSpPr>
          <p:cNvPr id="60" name="Straight Connector 59">
            <a:extLst>
              <a:ext uri="{FF2B5EF4-FFF2-40B4-BE49-F238E27FC236}">
                <a16:creationId xmlns:a16="http://schemas.microsoft.com/office/drawing/2014/main" id="{7E901AF6-36AF-25BB-E59C-AFA90288E90B}"/>
              </a:ext>
            </a:extLst>
          </p:cNvPr>
          <p:cNvCxnSpPr>
            <a:cxnSpLocks/>
          </p:cNvCxnSpPr>
          <p:nvPr/>
        </p:nvCxnSpPr>
        <p:spPr>
          <a:xfrm>
            <a:off x="4437499" y="4393542"/>
            <a:ext cx="532238"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D877540-5ACF-D809-54EA-13A1423E7CDA}"/>
              </a:ext>
            </a:extLst>
          </p:cNvPr>
          <p:cNvCxnSpPr>
            <a:cxnSpLocks/>
          </p:cNvCxnSpPr>
          <p:nvPr/>
        </p:nvCxnSpPr>
        <p:spPr>
          <a:xfrm>
            <a:off x="4437499" y="4635601"/>
            <a:ext cx="681463"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F3D0D830-4C48-4830-8CDB-A2CE3DA19DA5}"/>
              </a:ext>
            </a:extLst>
          </p:cNvPr>
          <p:cNvCxnSpPr>
            <a:cxnSpLocks/>
          </p:cNvCxnSpPr>
          <p:nvPr/>
        </p:nvCxnSpPr>
        <p:spPr>
          <a:xfrm>
            <a:off x="4437499" y="4877660"/>
            <a:ext cx="821163"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6E7936F3-4498-4D3A-66DD-29941571E5A7}"/>
              </a:ext>
            </a:extLst>
          </p:cNvPr>
          <p:cNvCxnSpPr>
            <a:cxnSpLocks/>
          </p:cNvCxnSpPr>
          <p:nvPr/>
        </p:nvCxnSpPr>
        <p:spPr>
          <a:xfrm>
            <a:off x="4437499" y="5119719"/>
            <a:ext cx="964038"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C3CC9C95-AC12-6C18-21D6-7AAE7F73D51B}"/>
              </a:ext>
            </a:extLst>
          </p:cNvPr>
          <p:cNvCxnSpPr>
            <a:cxnSpLocks/>
          </p:cNvCxnSpPr>
          <p:nvPr/>
        </p:nvCxnSpPr>
        <p:spPr>
          <a:xfrm>
            <a:off x="1160853" y="4657704"/>
            <a:ext cx="941803"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9" name="Rounded Rectangle 68">
            <a:extLst>
              <a:ext uri="{FF2B5EF4-FFF2-40B4-BE49-F238E27FC236}">
                <a16:creationId xmlns:a16="http://schemas.microsoft.com/office/drawing/2014/main" id="{8DFB91BE-5083-4971-D2C4-B0C9EAABFA4E}"/>
              </a:ext>
            </a:extLst>
          </p:cNvPr>
          <p:cNvSpPr/>
          <p:nvPr/>
        </p:nvSpPr>
        <p:spPr>
          <a:xfrm>
            <a:off x="2112258" y="5327363"/>
            <a:ext cx="6939214" cy="354633"/>
          </a:xfrm>
          <a:prstGeom prst="roundRect">
            <a:avLst>
              <a:gd name="adj" fmla="val 12889"/>
            </a:avLst>
          </a:prstGeom>
          <a:solidFill>
            <a:schemeClr val="bg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sz="900" b="1" noProof="0" dirty="0">
                <a:solidFill>
                  <a:schemeClr val="tx1"/>
                </a:solidFill>
                <a:latin typeface="Arial" panose="020B0604020202020204" pitchFamily="34" charset="0"/>
                <a:cs typeface="Arial" panose="020B0604020202020204" pitchFamily="34" charset="0"/>
              </a:rPr>
              <a:t>Group C: Observational group for patients whose optimal treatment involves medication not available within Group A or B</a:t>
            </a:r>
            <a:br>
              <a:rPr lang="en-GB" sz="900" b="1" noProof="0" dirty="0">
                <a:solidFill>
                  <a:schemeClr val="tx1"/>
                </a:solidFill>
                <a:latin typeface="Arial" panose="020B0604020202020204" pitchFamily="34" charset="0"/>
                <a:cs typeface="Arial" panose="020B0604020202020204" pitchFamily="34" charset="0"/>
              </a:rPr>
            </a:br>
            <a:r>
              <a:rPr lang="en-GB" sz="900" b="1" noProof="0" dirty="0">
                <a:solidFill>
                  <a:schemeClr val="tx1"/>
                </a:solidFill>
                <a:latin typeface="Arial" panose="020B0604020202020204" pitchFamily="34" charset="0"/>
                <a:cs typeface="Arial" panose="020B0604020202020204" pitchFamily="34" charset="0"/>
              </a:rPr>
              <a:t>(e.g. squamous histology; presence of an actionable biomarker for which treatment is not currently available in ORCHARD)</a:t>
            </a:r>
          </a:p>
        </p:txBody>
      </p:sp>
      <p:cxnSp>
        <p:nvCxnSpPr>
          <p:cNvPr id="73" name="Straight Connector 72">
            <a:extLst>
              <a:ext uri="{FF2B5EF4-FFF2-40B4-BE49-F238E27FC236}">
                <a16:creationId xmlns:a16="http://schemas.microsoft.com/office/drawing/2014/main" id="{55E61ADE-CD32-4718-83DC-BDF54742296B}"/>
              </a:ext>
            </a:extLst>
          </p:cNvPr>
          <p:cNvCxnSpPr>
            <a:cxnSpLocks/>
          </p:cNvCxnSpPr>
          <p:nvPr/>
        </p:nvCxnSpPr>
        <p:spPr>
          <a:xfrm>
            <a:off x="1518512" y="5504679"/>
            <a:ext cx="584144"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F5F98DE6-616D-7400-C5F5-968BE5A46F2F}"/>
              </a:ext>
            </a:extLst>
          </p:cNvPr>
          <p:cNvCxnSpPr>
            <a:cxnSpLocks/>
          </p:cNvCxnSpPr>
          <p:nvPr/>
        </p:nvCxnSpPr>
        <p:spPr>
          <a:xfrm flipV="1">
            <a:off x="1523411" y="4339331"/>
            <a:ext cx="0" cy="1172276"/>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ED5D3AB-9C2E-3C9A-08DB-C66F3ABF9462}"/>
              </a:ext>
            </a:extLst>
          </p:cNvPr>
          <p:cNvCxnSpPr>
            <a:cxnSpLocks/>
          </p:cNvCxnSpPr>
          <p:nvPr/>
        </p:nvCxnSpPr>
        <p:spPr>
          <a:xfrm>
            <a:off x="1160853" y="5811655"/>
            <a:ext cx="941803"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EB0E87E6-F9A7-034A-E6E7-CEAFB582CE5F}"/>
              </a:ext>
            </a:extLst>
          </p:cNvPr>
          <p:cNvSpPr/>
          <p:nvPr/>
        </p:nvSpPr>
        <p:spPr>
          <a:xfrm>
            <a:off x="495461" y="3122622"/>
            <a:ext cx="1332000" cy="1764000"/>
          </a:xfrm>
          <a:prstGeom prst="roundRect">
            <a:avLst>
              <a:gd name="adj" fmla="val 9415"/>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Analysis of tumour</a:t>
            </a:r>
            <a:br>
              <a:rPr lang="en-GB" sz="1000" b="1" noProof="0" dirty="0">
                <a:solidFill>
                  <a:schemeClr val="accent1"/>
                </a:solidFill>
                <a:latin typeface="Arial" panose="020B0604020202020204" pitchFamily="34" charset="0"/>
                <a:cs typeface="Arial" panose="020B0604020202020204" pitchFamily="34" charset="0"/>
              </a:rPr>
            </a:br>
            <a:r>
              <a:rPr lang="en-GB" sz="1000" b="1" noProof="0" dirty="0">
                <a:solidFill>
                  <a:schemeClr val="accent1"/>
                </a:solidFill>
                <a:latin typeface="Arial" panose="020B0604020202020204" pitchFamily="34" charset="0"/>
                <a:cs typeface="Arial" panose="020B0604020202020204" pitchFamily="34" charset="0"/>
              </a:rPr>
              <a:t>biopsy from </a:t>
            </a:r>
            <a:br>
              <a:rPr lang="en-GB" sz="1000" b="1" noProof="0" dirty="0">
                <a:solidFill>
                  <a:schemeClr val="accent1"/>
                </a:solidFill>
                <a:latin typeface="Arial" panose="020B0604020202020204" pitchFamily="34" charset="0"/>
                <a:cs typeface="Arial" panose="020B0604020202020204" pitchFamily="34" charset="0"/>
              </a:rPr>
            </a:br>
            <a:r>
              <a:rPr lang="en-GB" sz="1000" b="1" noProof="0" dirty="0">
                <a:solidFill>
                  <a:schemeClr val="accent1"/>
                </a:solidFill>
                <a:latin typeface="Arial" panose="020B0604020202020204" pitchFamily="34" charset="0"/>
                <a:cs typeface="Arial" panose="020B0604020202020204" pitchFamily="34" charset="0"/>
              </a:rPr>
              <a:t>patients with</a:t>
            </a:r>
            <a:br>
              <a:rPr lang="en-GB" sz="1000" b="1" noProof="0" dirty="0">
                <a:solidFill>
                  <a:schemeClr val="accent1"/>
                </a:solidFill>
                <a:latin typeface="Arial" panose="020B0604020202020204" pitchFamily="34" charset="0"/>
                <a:cs typeface="Arial" panose="020B0604020202020204" pitchFamily="34" charset="0"/>
              </a:rPr>
            </a:br>
            <a:r>
              <a:rPr lang="en-GB" sz="1000" b="1" i="1" noProof="0" dirty="0">
                <a:solidFill>
                  <a:schemeClr val="accent1"/>
                </a:solidFill>
                <a:latin typeface="Arial" panose="020B0604020202020204" pitchFamily="34" charset="0"/>
                <a:cs typeface="Arial" panose="020B0604020202020204" pitchFamily="34" charset="0"/>
              </a:rPr>
              <a:t>EGFR</a:t>
            </a:r>
            <a:r>
              <a:rPr lang="en-GB" sz="1000" b="1" noProof="0" dirty="0">
                <a:solidFill>
                  <a:schemeClr val="accent1"/>
                </a:solidFill>
                <a:latin typeface="Arial" panose="020B0604020202020204" pitchFamily="34" charset="0"/>
                <a:cs typeface="Arial" panose="020B0604020202020204" pitchFamily="34" charset="0"/>
              </a:rPr>
              <a:t>m NSCLC</a:t>
            </a:r>
            <a:br>
              <a:rPr lang="en-GB" sz="1000" b="1" noProof="0" dirty="0">
                <a:solidFill>
                  <a:schemeClr val="accent1"/>
                </a:solidFill>
                <a:latin typeface="Arial" panose="020B0604020202020204" pitchFamily="34" charset="0"/>
                <a:cs typeface="Arial" panose="020B0604020202020204" pitchFamily="34" charset="0"/>
              </a:rPr>
            </a:br>
            <a:r>
              <a:rPr lang="en-GB" sz="1000" b="1" noProof="0" dirty="0">
                <a:solidFill>
                  <a:schemeClr val="accent1"/>
                </a:solidFill>
                <a:latin typeface="Arial" panose="020B0604020202020204" pitchFamily="34" charset="0"/>
                <a:cs typeface="Arial" panose="020B0604020202020204" pitchFamily="34" charset="0"/>
              </a:rPr>
              <a:t>progressing on 1L</a:t>
            </a:r>
            <a:br>
              <a:rPr lang="en-GB" sz="1000" b="1" noProof="0" dirty="0">
                <a:solidFill>
                  <a:schemeClr val="accent1"/>
                </a:solidFill>
                <a:latin typeface="Arial" panose="020B0604020202020204" pitchFamily="34" charset="0"/>
                <a:cs typeface="Arial" panose="020B0604020202020204" pitchFamily="34" charset="0"/>
              </a:rPr>
            </a:br>
            <a:r>
              <a:rPr lang="en-GB" sz="1000" b="1" noProof="0" dirty="0">
                <a:solidFill>
                  <a:schemeClr val="accent1"/>
                </a:solidFill>
                <a:latin typeface="Arial" panose="020B0604020202020204" pitchFamily="34" charset="0"/>
                <a:cs typeface="Arial" panose="020B0604020202020204" pitchFamily="34" charset="0"/>
              </a:rPr>
              <a:t>osimertinib</a:t>
            </a:r>
            <a:br>
              <a:rPr lang="en-GB" sz="1000" b="1" noProof="0" dirty="0">
                <a:solidFill>
                  <a:schemeClr val="accent1"/>
                </a:solidFill>
                <a:latin typeface="Arial" panose="020B0604020202020204" pitchFamily="34" charset="0"/>
                <a:cs typeface="Arial" panose="020B0604020202020204" pitchFamily="34" charset="0"/>
              </a:rPr>
            </a:br>
            <a:r>
              <a:rPr lang="en-GB" sz="1000" b="1" noProof="0" dirty="0">
                <a:solidFill>
                  <a:schemeClr val="accent1"/>
                </a:solidFill>
                <a:latin typeface="Arial" panose="020B0604020202020204" pitchFamily="34" charset="0"/>
                <a:cs typeface="Arial" panose="020B0604020202020204" pitchFamily="34" charset="0"/>
              </a:rPr>
              <a:t>monotherapy</a:t>
            </a:r>
            <a:endParaRPr lang="en-GB" sz="1000" noProof="0" dirty="0">
              <a:solidFill>
                <a:schemeClr val="accent1"/>
              </a:solidFill>
              <a:latin typeface="Arial" panose="020B0604020202020204" pitchFamily="34" charset="0"/>
              <a:cs typeface="Arial" panose="020B0604020202020204" pitchFamily="34" charset="0"/>
            </a:endParaRPr>
          </a:p>
        </p:txBody>
      </p:sp>
      <p:cxnSp>
        <p:nvCxnSpPr>
          <p:cNvPr id="81" name="Straight Connector 80">
            <a:extLst>
              <a:ext uri="{FF2B5EF4-FFF2-40B4-BE49-F238E27FC236}">
                <a16:creationId xmlns:a16="http://schemas.microsoft.com/office/drawing/2014/main" id="{57BC341A-B7E0-44F5-D341-26702C1F0B17}"/>
              </a:ext>
            </a:extLst>
          </p:cNvPr>
          <p:cNvCxnSpPr>
            <a:cxnSpLocks/>
          </p:cNvCxnSpPr>
          <p:nvPr/>
        </p:nvCxnSpPr>
        <p:spPr>
          <a:xfrm>
            <a:off x="9923178" y="2948561"/>
            <a:ext cx="0" cy="136101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6A4D596C-9825-E5EA-4FB9-1A572A438A11}"/>
              </a:ext>
            </a:extLst>
          </p:cNvPr>
          <p:cNvCxnSpPr>
            <a:cxnSpLocks/>
          </p:cNvCxnSpPr>
          <p:nvPr/>
        </p:nvCxnSpPr>
        <p:spPr>
          <a:xfrm>
            <a:off x="9923178" y="4725601"/>
            <a:ext cx="0" cy="55552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8" name="Rounded Rectangle 77">
            <a:extLst>
              <a:ext uri="{FF2B5EF4-FFF2-40B4-BE49-F238E27FC236}">
                <a16:creationId xmlns:a16="http://schemas.microsoft.com/office/drawing/2014/main" id="{419088E5-E6A8-2F32-E727-5CE355DCC9CA}"/>
              </a:ext>
            </a:extLst>
          </p:cNvPr>
          <p:cNvSpPr/>
          <p:nvPr/>
        </p:nvSpPr>
        <p:spPr>
          <a:xfrm>
            <a:off x="9401177" y="4339331"/>
            <a:ext cx="1044000" cy="567846"/>
          </a:xfrm>
          <a:prstGeom prst="roundRect">
            <a:avLst>
              <a:gd name="adj" fmla="val 9415"/>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Disease</a:t>
            </a:r>
            <a:br>
              <a:rPr lang="en-GB" sz="1000" b="1" noProof="0" dirty="0">
                <a:solidFill>
                  <a:schemeClr val="accent1"/>
                </a:solidFill>
                <a:latin typeface="Arial" panose="020B0604020202020204" pitchFamily="34" charset="0"/>
                <a:cs typeface="Arial" panose="020B0604020202020204" pitchFamily="34" charset="0"/>
              </a:rPr>
            </a:br>
            <a:r>
              <a:rPr lang="en-GB" sz="1000" b="1" noProof="0" dirty="0">
                <a:solidFill>
                  <a:schemeClr val="accent1"/>
                </a:solidFill>
                <a:latin typeface="Arial" panose="020B0604020202020204" pitchFamily="34" charset="0"/>
                <a:cs typeface="Arial" panose="020B0604020202020204" pitchFamily="34" charset="0"/>
              </a:rPr>
              <a:t>progression</a:t>
            </a:r>
            <a:endParaRPr lang="en-GB" sz="1000" noProof="0" dirty="0">
              <a:solidFill>
                <a:schemeClr val="accent1"/>
              </a:solidFill>
              <a:latin typeface="Arial" panose="020B0604020202020204" pitchFamily="34" charset="0"/>
              <a:cs typeface="Arial" panose="020B0604020202020204" pitchFamily="34" charset="0"/>
            </a:endParaRPr>
          </a:p>
        </p:txBody>
      </p:sp>
      <p:cxnSp>
        <p:nvCxnSpPr>
          <p:cNvPr id="91" name="Straight Connector 90">
            <a:extLst>
              <a:ext uri="{FF2B5EF4-FFF2-40B4-BE49-F238E27FC236}">
                <a16:creationId xmlns:a16="http://schemas.microsoft.com/office/drawing/2014/main" id="{B05F1B87-992B-E542-381C-9282A00B734D}"/>
              </a:ext>
            </a:extLst>
          </p:cNvPr>
          <p:cNvCxnSpPr>
            <a:cxnSpLocks/>
          </p:cNvCxnSpPr>
          <p:nvPr/>
        </p:nvCxnSpPr>
        <p:spPr>
          <a:xfrm flipV="1">
            <a:off x="9923178" y="5675883"/>
            <a:ext cx="0" cy="14605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A5986B9E-E787-6CB9-CE54-D87F7299BF0A}"/>
              </a:ext>
            </a:extLst>
          </p:cNvPr>
          <p:cNvCxnSpPr>
            <a:cxnSpLocks/>
          </p:cNvCxnSpPr>
          <p:nvPr/>
        </p:nvCxnSpPr>
        <p:spPr>
          <a:xfrm>
            <a:off x="8990403" y="5811655"/>
            <a:ext cx="941803"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2" name="Rounded Rectangle 71">
            <a:extLst>
              <a:ext uri="{FF2B5EF4-FFF2-40B4-BE49-F238E27FC236}">
                <a16:creationId xmlns:a16="http://schemas.microsoft.com/office/drawing/2014/main" id="{756A3F40-48B2-FB6D-227B-37C9860C413B}"/>
              </a:ext>
            </a:extLst>
          </p:cNvPr>
          <p:cNvSpPr/>
          <p:nvPr/>
        </p:nvSpPr>
        <p:spPr>
          <a:xfrm>
            <a:off x="2112258" y="5721655"/>
            <a:ext cx="6939214" cy="180000"/>
          </a:xfrm>
          <a:prstGeom prst="roundRect">
            <a:avLst>
              <a:gd name="adj" fmla="val 12889"/>
            </a:avLst>
          </a:prstGeom>
          <a:solidFill>
            <a:schemeClr val="accent6">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sz="900" b="1" noProof="0" dirty="0">
                <a:solidFill>
                  <a:schemeClr val="tx1"/>
                </a:solidFill>
                <a:latin typeface="Arial" panose="020B0604020202020204" pitchFamily="34" charset="0"/>
                <a:cs typeface="Arial" panose="020B0604020202020204" pitchFamily="34" charset="0"/>
              </a:rPr>
              <a:t>Screen failures with baseline NGS results</a:t>
            </a:r>
          </a:p>
        </p:txBody>
      </p:sp>
      <p:sp>
        <p:nvSpPr>
          <p:cNvPr id="95" name="Rounded Rectangle 94">
            <a:extLst>
              <a:ext uri="{FF2B5EF4-FFF2-40B4-BE49-F238E27FC236}">
                <a16:creationId xmlns:a16="http://schemas.microsoft.com/office/drawing/2014/main" id="{9B7BF1E7-5A7E-886F-5662-4A74A6B452EC}"/>
              </a:ext>
            </a:extLst>
          </p:cNvPr>
          <p:cNvSpPr/>
          <p:nvPr/>
        </p:nvSpPr>
        <p:spPr>
          <a:xfrm>
            <a:off x="9401177" y="5339308"/>
            <a:ext cx="1044000" cy="324000"/>
          </a:xfrm>
          <a:prstGeom prst="roundRect">
            <a:avLst>
              <a:gd name="adj" fmla="val 9415"/>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Follow-up</a:t>
            </a:r>
            <a:br>
              <a:rPr lang="en-GB" sz="1000" b="1" noProof="0" dirty="0">
                <a:solidFill>
                  <a:schemeClr val="accent1"/>
                </a:solidFill>
                <a:latin typeface="Arial" panose="020B0604020202020204" pitchFamily="34" charset="0"/>
                <a:cs typeface="Arial" panose="020B0604020202020204" pitchFamily="34" charset="0"/>
              </a:rPr>
            </a:br>
            <a:r>
              <a:rPr lang="en-GB" sz="1000" b="1" noProof="0" dirty="0">
                <a:solidFill>
                  <a:schemeClr val="accent1"/>
                </a:solidFill>
                <a:latin typeface="Arial" panose="020B0604020202020204" pitchFamily="34" charset="0"/>
                <a:cs typeface="Arial" panose="020B0604020202020204" pitchFamily="34" charset="0"/>
              </a:rPr>
              <a:t>for OS</a:t>
            </a:r>
            <a:endParaRPr lang="en-GB" sz="1000" noProof="0" dirty="0">
              <a:solidFill>
                <a:schemeClr val="accent1"/>
              </a:solidFill>
              <a:latin typeface="Arial" panose="020B0604020202020204" pitchFamily="34" charset="0"/>
              <a:cs typeface="Arial" panose="020B0604020202020204" pitchFamily="34" charset="0"/>
            </a:endParaRPr>
          </a:p>
        </p:txBody>
      </p:sp>
      <p:sp>
        <p:nvSpPr>
          <p:cNvPr id="98" name="Rounded Rectangle 97">
            <a:extLst>
              <a:ext uri="{FF2B5EF4-FFF2-40B4-BE49-F238E27FC236}">
                <a16:creationId xmlns:a16="http://schemas.microsoft.com/office/drawing/2014/main" id="{6314EA89-FDAF-0126-FAA3-EE6A08ADC7C8}"/>
              </a:ext>
            </a:extLst>
          </p:cNvPr>
          <p:cNvSpPr/>
          <p:nvPr/>
        </p:nvSpPr>
        <p:spPr>
          <a:xfrm>
            <a:off x="10560632" y="4339331"/>
            <a:ext cx="1224000" cy="1562324"/>
          </a:xfrm>
          <a:prstGeom prst="roundRect">
            <a:avLst>
              <a:gd name="adj" fmla="val 9415"/>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0" rtlCol="0" anchor="ctr"/>
          <a:lstStyle/>
          <a:p>
            <a:pPr>
              <a:lnSpc>
                <a:spcPct val="90000"/>
              </a:lnSpc>
              <a:spcBef>
                <a:spcPts val="300"/>
              </a:spcBef>
            </a:pPr>
            <a:r>
              <a:rPr lang="en-GB" sz="1000" b="1" noProof="0" dirty="0">
                <a:solidFill>
                  <a:schemeClr val="accent1"/>
                </a:solidFill>
                <a:latin typeface="Arial" panose="020B0604020202020204" pitchFamily="34" charset="0"/>
                <a:cs typeface="Arial" panose="020B0604020202020204" pitchFamily="34" charset="0"/>
              </a:rPr>
              <a:t>Primary endpoint:</a:t>
            </a:r>
          </a:p>
          <a:p>
            <a:pPr marL="171450" indent="-171450">
              <a:lnSpc>
                <a:spcPct val="90000"/>
              </a:lnSpc>
              <a:spcBef>
                <a:spcPts val="300"/>
              </a:spcBef>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ORR based on RECIST v1.1 by investigator assessment</a:t>
            </a:r>
          </a:p>
          <a:p>
            <a:pPr marL="0" indent="0">
              <a:lnSpc>
                <a:spcPct val="90000"/>
              </a:lnSpc>
              <a:spcBef>
                <a:spcPts val="300"/>
              </a:spcBef>
              <a:buClr>
                <a:schemeClr val="accent1"/>
              </a:buClr>
              <a:buNone/>
            </a:pPr>
            <a:r>
              <a:rPr lang="en-GB" sz="1000" b="1" noProof="0" dirty="0">
                <a:solidFill>
                  <a:schemeClr val="accent1"/>
                </a:solidFill>
                <a:latin typeface="Arial" panose="020B0604020202020204" pitchFamily="34" charset="0"/>
                <a:cs typeface="Arial" panose="020B0604020202020204" pitchFamily="34" charset="0"/>
              </a:rPr>
              <a:t>Key secondary endpoints: </a:t>
            </a:r>
            <a:endParaRPr lang="en-GB" sz="1000" b="1" noProof="0" dirty="0">
              <a:solidFill>
                <a:schemeClr val="tx1"/>
              </a:solidFill>
              <a:latin typeface="Arial" panose="020B0604020202020204" pitchFamily="34" charset="0"/>
              <a:cs typeface="Arial" panose="020B0604020202020204" pitchFamily="34" charset="0"/>
            </a:endParaRPr>
          </a:p>
          <a:p>
            <a:pPr marL="171450" indent="-171450">
              <a:lnSpc>
                <a:spcPct val="90000"/>
              </a:lnSpc>
              <a:spcBef>
                <a:spcPts val="300"/>
              </a:spcBef>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PFS, DoR, OS, AEs, SAEs</a:t>
            </a:r>
          </a:p>
        </p:txBody>
      </p:sp>
    </p:spTree>
    <p:extLst>
      <p:ext uri="{BB962C8B-B14F-4D97-AF65-F5344CB8AC3E}">
        <p14:creationId xmlns:p14="http://schemas.microsoft.com/office/powerpoint/2010/main" val="288115990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980728"/>
            <a:ext cx="10963275" cy="1163721"/>
          </a:xfrm>
        </p:spPr>
        <p:txBody>
          <a:bodyPr>
            <a:normAutofit/>
          </a:bodyPr>
          <a:lstStyle/>
          <a:p>
            <a:r>
              <a:rPr lang="en-GB" b="0" i="0" noProof="0" dirty="0">
                <a:solidFill>
                  <a:schemeClr val="tx2"/>
                </a:solidFill>
                <a:effectLst/>
              </a:rPr>
              <a:t>Overall, 69 patients received osimertinib + Dato-DXd</a:t>
            </a:r>
            <a:r>
              <a:rPr lang="en-GB" noProof="0" dirty="0">
                <a:solidFill>
                  <a:schemeClr val="tx2"/>
                </a:solidFill>
              </a:rPr>
              <a:t>; </a:t>
            </a:r>
            <a:r>
              <a:rPr lang="en-GB" b="0" i="0" noProof="0" dirty="0">
                <a:solidFill>
                  <a:schemeClr val="tx2"/>
                </a:solidFill>
                <a:effectLst/>
              </a:rPr>
              <a:t>68 patients were evaluable </a:t>
            </a:r>
          </a:p>
          <a:p>
            <a:r>
              <a:rPr lang="en-GB" b="0" i="0" noProof="0" dirty="0">
                <a:solidFill>
                  <a:schemeClr val="tx2"/>
                </a:solidFill>
                <a:effectLst/>
              </a:rPr>
              <a:t>Median treatment duration was 9.0 and 9.8 months for the 4 mg (n =35) and 6 mg (n =34) cohorts, respectively; median duration of follow-up was 13.4 and 13.8 months, respectively</a:t>
            </a:r>
            <a:endParaRPr lang="en-GB" noProof="0" dirty="0">
              <a:solidFill>
                <a:schemeClr val="tx2"/>
              </a:solidFill>
            </a:endParaRP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orchard: results</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CI, confidence interval; Dato-DXd, datopotamab deruxtecan; DoR, duration of response; (m)PFS, (median) progression-free survival; </a:t>
            </a:r>
            <a:br>
              <a:rPr lang="en-GB" noProof="0" dirty="0">
                <a:solidFill>
                  <a:schemeClr val="tx2"/>
                </a:solidFill>
              </a:rPr>
            </a:br>
            <a:r>
              <a:rPr lang="en-GB" noProof="0" dirty="0">
                <a:solidFill>
                  <a:schemeClr val="tx2"/>
                </a:solidFill>
              </a:rPr>
              <a:t>NC, not calculable; ORR, objective response rate; OS, overall survival; Q, quartile</a:t>
            </a:r>
          </a:p>
          <a:p>
            <a:r>
              <a:rPr lang="en-GB" noProof="0" dirty="0">
                <a:solidFill>
                  <a:schemeClr val="tx2"/>
                </a:solidFill>
              </a:rPr>
              <a:t>Le X, et al. J Thorac Oncol. 2025;20 (3):S1-S97. ELCC 2025 (oral presentation, Abstr 1O)</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23</a:t>
            </a:fld>
            <a:endParaRPr lang="en-GB" noProof="0" dirty="0"/>
          </a:p>
        </p:txBody>
      </p:sp>
      <p:sp>
        <p:nvSpPr>
          <p:cNvPr id="9" name="TextBox 8">
            <a:extLst>
              <a:ext uri="{FF2B5EF4-FFF2-40B4-BE49-F238E27FC236}">
                <a16:creationId xmlns:a16="http://schemas.microsoft.com/office/drawing/2014/main" id="{158DD9AC-22BB-D75B-E6C4-932228A88873}"/>
              </a:ext>
            </a:extLst>
          </p:cNvPr>
          <p:cNvSpPr txBox="1"/>
          <p:nvPr/>
        </p:nvSpPr>
        <p:spPr>
          <a:xfrm>
            <a:off x="4799856" y="5590578"/>
            <a:ext cx="3274583" cy="338554"/>
          </a:xfrm>
          <a:prstGeom prst="rect">
            <a:avLst/>
          </a:prstGeom>
          <a:noFill/>
        </p:spPr>
        <p:txBody>
          <a:bodyPr wrap="square">
            <a:spAutoFit/>
          </a:bodyPr>
          <a:lstStyle/>
          <a:p>
            <a:r>
              <a:rPr lang="en-GB" sz="1600" b="0" i="0" noProof="0" dirty="0">
                <a:solidFill>
                  <a:srgbClr val="000000"/>
                </a:solidFill>
                <a:effectLst/>
                <a:latin typeface="Arial" panose="020B0604020202020204" pitchFamily="34" charset="0"/>
                <a:cs typeface="Arial" panose="020B0604020202020204" pitchFamily="34" charset="0"/>
              </a:rPr>
              <a:t>OS was immature (37% maturity) </a:t>
            </a:r>
            <a:endParaRPr lang="en-GB" sz="1600" noProof="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4026A0B-7BF3-CAF1-6E4A-5757D9623F2E}"/>
              </a:ext>
            </a:extLst>
          </p:cNvPr>
          <p:cNvSpPr txBox="1"/>
          <p:nvPr/>
        </p:nvSpPr>
        <p:spPr>
          <a:xfrm>
            <a:off x="620713" y="2119472"/>
            <a:ext cx="2516907" cy="338554"/>
          </a:xfrm>
          <a:prstGeom prst="rect">
            <a:avLst/>
          </a:prstGeom>
          <a:noFill/>
        </p:spPr>
        <p:txBody>
          <a:bodyPr wrap="none" lIns="0"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EFFICACY SUMMARY</a:t>
            </a:r>
          </a:p>
        </p:txBody>
      </p:sp>
      <p:graphicFrame>
        <p:nvGraphicFramePr>
          <p:cNvPr id="18" name="Table 17">
            <a:extLst>
              <a:ext uri="{FF2B5EF4-FFF2-40B4-BE49-F238E27FC236}">
                <a16:creationId xmlns:a16="http://schemas.microsoft.com/office/drawing/2014/main" id="{1A22A2F3-CCFF-52A5-F031-03ECD892C369}"/>
              </a:ext>
            </a:extLst>
          </p:cNvPr>
          <p:cNvGraphicFramePr>
            <a:graphicFrameLocks noGrp="1"/>
          </p:cNvGraphicFramePr>
          <p:nvPr>
            <p:extLst>
              <p:ext uri="{D42A27DB-BD31-4B8C-83A1-F6EECF244321}">
                <p14:modId xmlns:p14="http://schemas.microsoft.com/office/powerpoint/2010/main" val="882992110"/>
              </p:ext>
            </p:extLst>
          </p:nvPr>
        </p:nvGraphicFramePr>
        <p:xfrm>
          <a:off x="620713" y="2479512"/>
          <a:ext cx="10961689" cy="3541776"/>
        </p:xfrm>
        <a:graphic>
          <a:graphicData uri="http://schemas.openxmlformats.org/drawingml/2006/table">
            <a:tbl>
              <a:tblPr firstRow="1" bandRow="1">
                <a:tableStyleId>{5C22544A-7EE6-4342-B048-85BDC9FD1C3A}</a:tableStyleId>
              </a:tblPr>
              <a:tblGrid>
                <a:gridCol w="3531071">
                  <a:extLst>
                    <a:ext uri="{9D8B030D-6E8A-4147-A177-3AD203B41FA5}">
                      <a16:colId xmlns:a16="http://schemas.microsoft.com/office/drawing/2014/main" val="4116870356"/>
                    </a:ext>
                  </a:extLst>
                </a:gridCol>
                <a:gridCol w="3715309">
                  <a:extLst>
                    <a:ext uri="{9D8B030D-6E8A-4147-A177-3AD203B41FA5}">
                      <a16:colId xmlns:a16="http://schemas.microsoft.com/office/drawing/2014/main" val="3291038844"/>
                    </a:ext>
                  </a:extLst>
                </a:gridCol>
                <a:gridCol w="3715309">
                  <a:extLst>
                    <a:ext uri="{9D8B030D-6E8A-4147-A177-3AD203B41FA5}">
                      <a16:colId xmlns:a16="http://schemas.microsoft.com/office/drawing/2014/main" val="4196665537"/>
                    </a:ext>
                  </a:extLst>
                </a:gridCol>
              </a:tblGrid>
              <a:tr h="0">
                <a:tc>
                  <a:txBody>
                    <a:bodyPr/>
                    <a:lstStyle/>
                    <a:p>
                      <a:endParaRPr lang="en-GB" sz="1400" noProof="0" dirty="0">
                        <a:latin typeface="Arial" panose="020B0604020202020204" pitchFamily="34" charset="0"/>
                        <a:cs typeface="Arial" panose="020B0604020202020204" pitchFamily="34" charset="0"/>
                      </a:endParaRPr>
                    </a:p>
                  </a:txBody>
                  <a:tcPr/>
                </a:tc>
                <a:tc>
                  <a:txBody>
                    <a:bodyPr/>
                    <a:lstStyle/>
                    <a:p>
                      <a:pPr algn="ctr"/>
                      <a:r>
                        <a:rPr lang="en-GB" sz="1400" noProof="0" dirty="0">
                          <a:latin typeface="Arial" panose="020B0604020202020204" pitchFamily="34" charset="0"/>
                          <a:cs typeface="Arial" panose="020B0604020202020204" pitchFamily="34" charset="0"/>
                        </a:rPr>
                        <a:t>Osimertinib + Dato-DXd 4 mg/kg (n=35)</a:t>
                      </a:r>
                    </a:p>
                  </a:txBody>
                  <a:tcPr marL="19440" marR="19440"/>
                </a:tc>
                <a:tc>
                  <a:txBody>
                    <a:bodyPr/>
                    <a:lstStyle/>
                    <a:p>
                      <a:pPr algn="ctr"/>
                      <a:r>
                        <a:rPr lang="en-GB" sz="1400" noProof="0" dirty="0">
                          <a:latin typeface="Arial" panose="020B0604020202020204" pitchFamily="34" charset="0"/>
                          <a:cs typeface="Arial" panose="020B0604020202020204" pitchFamily="34" charset="0"/>
                        </a:rPr>
                        <a:t>Osimertinib + Dato-DXd 6 mg/kg (n=33)</a:t>
                      </a:r>
                    </a:p>
                  </a:txBody>
                  <a:tcPr marL="19440" marR="19440"/>
                </a:tc>
                <a:extLst>
                  <a:ext uri="{0D108BD9-81ED-4DB2-BD59-A6C34878D82A}">
                    <a16:rowId xmlns:a16="http://schemas.microsoft.com/office/drawing/2014/main" val="1032222614"/>
                  </a:ext>
                </a:extLst>
              </a:tr>
              <a:tr h="194760">
                <a:tc>
                  <a:txBody>
                    <a:bodyPr/>
                    <a:lstStyle/>
                    <a:p>
                      <a:pPr>
                        <a:lnSpc>
                          <a:spcPct val="90000"/>
                        </a:lnSpc>
                      </a:pPr>
                      <a:r>
                        <a:rPr lang="en-GB" sz="1400" b="0" noProof="0" dirty="0">
                          <a:latin typeface="Arial" panose="020B0604020202020204" pitchFamily="34" charset="0"/>
                          <a:cs typeface="Arial" panose="020B0604020202020204" pitchFamily="34" charset="0"/>
                        </a:rPr>
                        <a:t>PFS</a:t>
                      </a:r>
                    </a:p>
                    <a:p>
                      <a:pPr marL="0" indent="182563">
                        <a:lnSpc>
                          <a:spcPct val="90000"/>
                        </a:lnSpc>
                        <a:tabLst/>
                      </a:pPr>
                      <a:r>
                        <a:rPr lang="en-GB" sz="1400" b="0" noProof="0" dirty="0">
                          <a:latin typeface="Arial" panose="020B0604020202020204" pitchFamily="34" charset="0"/>
                          <a:cs typeface="Arial" panose="020B0604020202020204" pitchFamily="34" charset="0"/>
                        </a:rPr>
                        <a:t>mPFS (95% </a:t>
                      </a:r>
                      <a:r>
                        <a:rPr lang="en-GB" sz="1400" b="0" noProof="0" dirty="0">
                          <a:solidFill>
                            <a:schemeClr val="tx1"/>
                          </a:solidFill>
                          <a:latin typeface="Arial" panose="020B0604020202020204" pitchFamily="34" charset="0"/>
                          <a:cs typeface="Arial" panose="020B0604020202020204" pitchFamily="34" charset="0"/>
                        </a:rPr>
                        <a:t>CI), months</a:t>
                      </a:r>
                    </a:p>
                    <a:p>
                      <a:pPr marL="0" indent="182563">
                        <a:lnSpc>
                          <a:spcPct val="90000"/>
                        </a:lnSpc>
                        <a:tabLst/>
                      </a:pPr>
                      <a:r>
                        <a:rPr lang="en-GB" sz="1400" b="0" noProof="0" dirty="0">
                          <a:solidFill>
                            <a:schemeClr val="tx1"/>
                          </a:solidFill>
                          <a:latin typeface="Arial" panose="020B0604020202020204" pitchFamily="34" charset="0"/>
                          <a:cs typeface="Arial" panose="020B0604020202020204" pitchFamily="34" charset="0"/>
                        </a:rPr>
                        <a:t>6-month rate (95% CI), %</a:t>
                      </a:r>
                    </a:p>
                    <a:p>
                      <a:pPr marL="0" marR="0" lvl="0" indent="182563" algn="l" defTabSz="457200" rtl="0" eaLnBrk="1" fontAlgn="auto" latinLnBrk="0" hangingPunct="1">
                        <a:lnSpc>
                          <a:spcPct val="90000"/>
                        </a:lnSpc>
                        <a:spcBef>
                          <a:spcPts val="0"/>
                        </a:spcBef>
                        <a:spcAft>
                          <a:spcPts val="0"/>
                        </a:spcAft>
                        <a:buClrTx/>
                        <a:buSzTx/>
                        <a:buFontTx/>
                        <a:buNone/>
                        <a:tabLst/>
                        <a:defRPr/>
                      </a:pPr>
                      <a:r>
                        <a:rPr lang="en-GB" sz="1400" b="0" noProof="0" dirty="0">
                          <a:solidFill>
                            <a:schemeClr val="tx1"/>
                          </a:solidFill>
                          <a:latin typeface="Arial" panose="020B0604020202020204" pitchFamily="34" charset="0"/>
                          <a:cs typeface="Arial" panose="020B0604020202020204" pitchFamily="34" charset="0"/>
                        </a:rPr>
                        <a:t>9-month rate (95% CI), %</a:t>
                      </a:r>
                    </a:p>
                    <a:p>
                      <a:pPr marL="0" marR="0" lvl="0" indent="182563" algn="l" defTabSz="457200" rtl="0" eaLnBrk="1" fontAlgn="auto" latinLnBrk="0" hangingPunct="1">
                        <a:lnSpc>
                          <a:spcPct val="90000"/>
                        </a:lnSpc>
                        <a:spcBef>
                          <a:spcPts val="0"/>
                        </a:spcBef>
                        <a:spcAft>
                          <a:spcPts val="0"/>
                        </a:spcAft>
                        <a:buClrTx/>
                        <a:buSzTx/>
                        <a:buFontTx/>
                        <a:buNone/>
                        <a:tabLst/>
                        <a:defRPr/>
                      </a:pPr>
                      <a:r>
                        <a:rPr lang="en-GB" sz="1400" b="0" noProof="0" dirty="0">
                          <a:solidFill>
                            <a:schemeClr val="tx1"/>
                          </a:solidFill>
                          <a:latin typeface="Arial" panose="020B0604020202020204" pitchFamily="34" charset="0"/>
                          <a:cs typeface="Arial" panose="020B0604020202020204" pitchFamily="34" charset="0"/>
                        </a:rPr>
                        <a:t>12-month rate (95% CI), %</a:t>
                      </a:r>
                    </a:p>
                  </a:txBody>
                  <a:tcPr/>
                </a:tc>
                <a:tc>
                  <a:txBody>
                    <a:bodyPr/>
                    <a:lstStyle/>
                    <a:p>
                      <a:pPr algn="ctr">
                        <a:lnSpc>
                          <a:spcPct val="90000"/>
                        </a:lnSpc>
                      </a:pPr>
                      <a:endParaRPr lang="en-GB" sz="1400" b="1" noProof="0" dirty="0">
                        <a:latin typeface="Arial" panose="020B0604020202020204" pitchFamily="34" charset="0"/>
                        <a:cs typeface="Arial" panose="020B0604020202020204" pitchFamily="34" charset="0"/>
                      </a:endParaRPr>
                    </a:p>
                    <a:p>
                      <a:pPr algn="ctr">
                        <a:lnSpc>
                          <a:spcPct val="90000"/>
                        </a:lnSpc>
                      </a:pPr>
                      <a:r>
                        <a:rPr lang="en-GB" sz="1400" b="1" noProof="0" dirty="0">
                          <a:latin typeface="Arial" panose="020B0604020202020204" pitchFamily="34" charset="0"/>
                          <a:cs typeface="Arial" panose="020B0604020202020204" pitchFamily="34" charset="0"/>
                        </a:rPr>
                        <a:t>9.5 (7.2, 9.8)</a:t>
                      </a:r>
                    </a:p>
                    <a:p>
                      <a:pPr algn="ctr">
                        <a:lnSpc>
                          <a:spcPct val="90000"/>
                        </a:lnSpc>
                      </a:pPr>
                      <a:r>
                        <a:rPr lang="en-GB" sz="1400" noProof="0" dirty="0">
                          <a:latin typeface="Arial" panose="020B0604020202020204" pitchFamily="34" charset="0"/>
                          <a:cs typeface="Arial" panose="020B0604020202020204" pitchFamily="34" charset="0"/>
                        </a:rPr>
                        <a:t>74 (56, 85)</a:t>
                      </a:r>
                    </a:p>
                    <a:p>
                      <a:pPr algn="ctr">
                        <a:lnSpc>
                          <a:spcPct val="90000"/>
                        </a:lnSpc>
                      </a:pPr>
                      <a:r>
                        <a:rPr lang="en-GB" sz="1400" noProof="0" dirty="0">
                          <a:latin typeface="Arial" panose="020B0604020202020204" pitchFamily="34" charset="0"/>
                          <a:cs typeface="Arial" panose="020B0604020202020204" pitchFamily="34" charset="0"/>
                        </a:rPr>
                        <a:t>50 (33, 65)</a:t>
                      </a:r>
                    </a:p>
                    <a:p>
                      <a:pPr algn="ctr">
                        <a:lnSpc>
                          <a:spcPct val="90000"/>
                        </a:lnSpc>
                      </a:pPr>
                      <a:r>
                        <a:rPr lang="en-GB" sz="1400" noProof="0" dirty="0">
                          <a:latin typeface="Arial" panose="020B0604020202020204" pitchFamily="34" charset="0"/>
                          <a:cs typeface="Arial" panose="020B0604020202020204" pitchFamily="34" charset="0"/>
                        </a:rPr>
                        <a:t>21 (9, 35)</a:t>
                      </a:r>
                    </a:p>
                  </a:txBody>
                  <a:tcPr marL="19440" marR="19440"/>
                </a:tc>
                <a:tc>
                  <a:txBody>
                    <a:bodyPr/>
                    <a:lstStyle/>
                    <a:p>
                      <a:pPr algn="ctr">
                        <a:lnSpc>
                          <a:spcPct val="90000"/>
                        </a:lnSpc>
                      </a:pPr>
                      <a:endParaRPr lang="en-GB" sz="1400" noProof="0" dirty="0">
                        <a:latin typeface="Arial" panose="020B0604020202020204" pitchFamily="34" charset="0"/>
                        <a:cs typeface="Arial" panose="020B0604020202020204" pitchFamily="34" charset="0"/>
                      </a:endParaRPr>
                    </a:p>
                    <a:p>
                      <a:pPr algn="ctr">
                        <a:lnSpc>
                          <a:spcPct val="90000"/>
                        </a:lnSpc>
                      </a:pPr>
                      <a:r>
                        <a:rPr lang="en-GB" sz="1400" b="1" noProof="0" dirty="0">
                          <a:latin typeface="Arial" panose="020B0604020202020204" pitchFamily="34" charset="0"/>
                          <a:cs typeface="Arial" panose="020B0604020202020204" pitchFamily="34" charset="0"/>
                        </a:rPr>
                        <a:t>11.7 (8.3, NC)</a:t>
                      </a:r>
                    </a:p>
                    <a:p>
                      <a:pPr algn="ctr">
                        <a:lnSpc>
                          <a:spcPct val="90000"/>
                        </a:lnSpc>
                      </a:pPr>
                      <a:r>
                        <a:rPr lang="en-GB" sz="1400" noProof="0" dirty="0">
                          <a:latin typeface="Arial" panose="020B0604020202020204" pitchFamily="34" charset="0"/>
                          <a:cs typeface="Arial" panose="020B0604020202020204" pitchFamily="34" charset="0"/>
                        </a:rPr>
                        <a:t>80 (61, 91)</a:t>
                      </a:r>
                    </a:p>
                    <a:p>
                      <a:pPr algn="ctr">
                        <a:lnSpc>
                          <a:spcPct val="90000"/>
                        </a:lnSpc>
                      </a:pPr>
                      <a:r>
                        <a:rPr lang="en-GB" sz="1400" noProof="0" dirty="0">
                          <a:latin typeface="Arial" panose="020B0604020202020204" pitchFamily="34" charset="0"/>
                          <a:cs typeface="Arial" panose="020B0604020202020204" pitchFamily="34" charset="0"/>
                        </a:rPr>
                        <a:t>70 (49, 83)</a:t>
                      </a:r>
                    </a:p>
                    <a:p>
                      <a:pPr algn="ctr">
                        <a:lnSpc>
                          <a:spcPct val="90000"/>
                        </a:lnSpc>
                      </a:pPr>
                      <a:r>
                        <a:rPr lang="en-GB" sz="1400" noProof="0" dirty="0">
                          <a:latin typeface="Arial" panose="020B0604020202020204" pitchFamily="34" charset="0"/>
                          <a:cs typeface="Arial" panose="020B0604020202020204" pitchFamily="34" charset="0"/>
                        </a:rPr>
                        <a:t>39 (21, 57)</a:t>
                      </a:r>
                    </a:p>
                  </a:txBody>
                  <a:tcPr marL="19440" marR="19440"/>
                </a:tc>
                <a:extLst>
                  <a:ext uri="{0D108BD9-81ED-4DB2-BD59-A6C34878D82A}">
                    <a16:rowId xmlns:a16="http://schemas.microsoft.com/office/drawing/2014/main" val="3258548890"/>
                  </a:ext>
                </a:extLst>
              </a:tr>
              <a:tr h="0">
                <a:tc>
                  <a:txBody>
                    <a:bodyPr/>
                    <a:lstStyle/>
                    <a:p>
                      <a:pPr>
                        <a:lnSpc>
                          <a:spcPct val="90000"/>
                        </a:lnSpc>
                      </a:pPr>
                      <a:r>
                        <a:rPr lang="en-GB" sz="1400" b="0" noProof="0" dirty="0">
                          <a:latin typeface="Arial" panose="020B0604020202020204" pitchFamily="34" charset="0"/>
                          <a:cs typeface="Arial" panose="020B0604020202020204" pitchFamily="34" charset="0"/>
                        </a:rPr>
                        <a:t>ORR, % (80% CI)</a:t>
                      </a:r>
                    </a:p>
                  </a:txBody>
                  <a:tcPr/>
                </a:tc>
                <a:tc>
                  <a:txBody>
                    <a:bodyPr/>
                    <a:lstStyle/>
                    <a:p>
                      <a:pPr algn="ctr">
                        <a:lnSpc>
                          <a:spcPct val="90000"/>
                        </a:lnSpc>
                      </a:pPr>
                      <a:r>
                        <a:rPr lang="en-GB" sz="1400" b="1" noProof="0" dirty="0">
                          <a:latin typeface="Arial" panose="020B0604020202020204" pitchFamily="34" charset="0"/>
                          <a:cs typeface="Arial" panose="020B0604020202020204" pitchFamily="34" charset="0"/>
                        </a:rPr>
                        <a:t>43 (31, 55)</a:t>
                      </a:r>
                      <a:endParaRPr lang="en-GB" sz="1400" noProof="0" dirty="0">
                        <a:latin typeface="Arial" panose="020B0604020202020204" pitchFamily="34" charset="0"/>
                        <a:cs typeface="Arial" panose="020B0604020202020204" pitchFamily="34" charset="0"/>
                      </a:endParaRPr>
                    </a:p>
                  </a:txBody>
                  <a:tcPr marL="19440" marR="19440"/>
                </a:tc>
                <a:tc>
                  <a:txBody>
                    <a:bodyPr/>
                    <a:lstStyle/>
                    <a:p>
                      <a:pPr algn="ctr">
                        <a:lnSpc>
                          <a:spcPct val="90000"/>
                        </a:lnSpc>
                      </a:pPr>
                      <a:r>
                        <a:rPr lang="en-GB" sz="1400" b="1" noProof="0" dirty="0">
                          <a:latin typeface="Arial" panose="020B0604020202020204" pitchFamily="34" charset="0"/>
                          <a:cs typeface="Arial" panose="020B0604020202020204" pitchFamily="34" charset="0"/>
                        </a:rPr>
                        <a:t>36 (25, 49)</a:t>
                      </a:r>
                    </a:p>
                  </a:txBody>
                  <a:tcPr marL="19440" marR="19440"/>
                </a:tc>
                <a:extLst>
                  <a:ext uri="{0D108BD9-81ED-4DB2-BD59-A6C34878D82A}">
                    <a16:rowId xmlns:a16="http://schemas.microsoft.com/office/drawing/2014/main" val="314882242"/>
                  </a:ext>
                </a:extLst>
              </a:tr>
              <a:tr h="159195">
                <a:tc>
                  <a:txBody>
                    <a:bodyPr/>
                    <a:lstStyle/>
                    <a:p>
                      <a:pPr>
                        <a:lnSpc>
                          <a:spcPct val="90000"/>
                        </a:lnSpc>
                      </a:pPr>
                      <a:r>
                        <a:rPr lang="en-GB" sz="1400" b="0" noProof="0" dirty="0">
                          <a:latin typeface="Arial" panose="020B0604020202020204" pitchFamily="34" charset="0"/>
                          <a:cs typeface="Arial" panose="020B0604020202020204" pitchFamily="34" charset="0"/>
                        </a:rPr>
                        <a:t>DoR</a:t>
                      </a:r>
                      <a:endParaRPr lang="en-GB" sz="1400" b="0" noProof="0" dirty="0">
                        <a:solidFill>
                          <a:schemeClr val="tx1"/>
                        </a:solidFill>
                        <a:latin typeface="Arial" panose="020B0604020202020204" pitchFamily="34" charset="0"/>
                        <a:cs typeface="Arial" panose="020B0604020202020204" pitchFamily="34" charset="0"/>
                      </a:endParaRPr>
                    </a:p>
                    <a:p>
                      <a:pPr marL="0" indent="182563">
                        <a:lnSpc>
                          <a:spcPct val="90000"/>
                        </a:lnSpc>
                        <a:tabLst/>
                      </a:pPr>
                      <a:r>
                        <a:rPr lang="en-GB" sz="1400" b="0" noProof="0" dirty="0">
                          <a:solidFill>
                            <a:schemeClr val="tx1"/>
                          </a:solidFill>
                          <a:latin typeface="Arial" panose="020B0604020202020204" pitchFamily="34" charset="0"/>
                          <a:cs typeface="Arial" panose="020B0604020202020204" pitchFamily="34" charset="0"/>
                        </a:rPr>
                        <a:t>mDoR (95% CI), months</a:t>
                      </a:r>
                    </a:p>
                    <a:p>
                      <a:pPr marL="0" indent="182563">
                        <a:lnSpc>
                          <a:spcPct val="90000"/>
                        </a:lnSpc>
                        <a:tabLst/>
                      </a:pPr>
                      <a:r>
                        <a:rPr lang="en-GB" sz="1400" b="0" noProof="0" dirty="0">
                          <a:solidFill>
                            <a:schemeClr val="tx1"/>
                          </a:solidFill>
                          <a:latin typeface="Arial" panose="020B0604020202020204" pitchFamily="34" charset="0"/>
                          <a:cs typeface="Arial" panose="020B0604020202020204" pitchFamily="34" charset="0"/>
                        </a:rPr>
                        <a:t>6-month rate (95% CI), %</a:t>
                      </a:r>
                    </a:p>
                    <a:p>
                      <a:pPr marL="0" marR="0" lvl="0" indent="182563" algn="l" defTabSz="457200" rtl="0" eaLnBrk="1" fontAlgn="auto" latinLnBrk="0" hangingPunct="1">
                        <a:lnSpc>
                          <a:spcPct val="90000"/>
                        </a:lnSpc>
                        <a:spcBef>
                          <a:spcPts val="0"/>
                        </a:spcBef>
                        <a:spcAft>
                          <a:spcPts val="0"/>
                        </a:spcAft>
                        <a:buClrTx/>
                        <a:buSzTx/>
                        <a:buFontTx/>
                        <a:buNone/>
                        <a:tabLst/>
                        <a:defRPr/>
                      </a:pPr>
                      <a:r>
                        <a:rPr lang="en-GB" sz="1400" b="0" noProof="0" dirty="0">
                          <a:solidFill>
                            <a:schemeClr val="tx1"/>
                          </a:solidFill>
                          <a:latin typeface="Arial" panose="020B0604020202020204" pitchFamily="34" charset="0"/>
                          <a:cs typeface="Arial" panose="020B0604020202020204" pitchFamily="34" charset="0"/>
                        </a:rPr>
                        <a:t>9-month rate (95% CI), %</a:t>
                      </a:r>
                    </a:p>
                  </a:txBody>
                  <a:tcPr/>
                </a:tc>
                <a:tc>
                  <a:txBody>
                    <a:bodyPr/>
                    <a:lstStyle/>
                    <a:p>
                      <a:pPr algn="ctr">
                        <a:lnSpc>
                          <a:spcPct val="90000"/>
                        </a:lnSpc>
                      </a:pPr>
                      <a:endParaRPr lang="en-GB" sz="1400" b="1" noProof="0" dirty="0">
                        <a:latin typeface="Arial" panose="020B0604020202020204" pitchFamily="34" charset="0"/>
                        <a:cs typeface="Arial" panose="020B0604020202020204" pitchFamily="34" charset="0"/>
                      </a:endParaRPr>
                    </a:p>
                    <a:p>
                      <a:pPr algn="ctr">
                        <a:lnSpc>
                          <a:spcPct val="90000"/>
                        </a:lnSpc>
                      </a:pPr>
                      <a:r>
                        <a:rPr lang="en-GB" sz="1400" b="1" noProof="0" dirty="0">
                          <a:latin typeface="Arial" panose="020B0604020202020204" pitchFamily="34" charset="0"/>
                          <a:cs typeface="Arial" panose="020B0604020202020204" pitchFamily="34" charset="0"/>
                        </a:rPr>
                        <a:t>6.3 (3.8, 8.2)</a:t>
                      </a:r>
                    </a:p>
                    <a:p>
                      <a:pPr algn="ctr">
                        <a:lnSpc>
                          <a:spcPct val="90000"/>
                        </a:lnSpc>
                      </a:pPr>
                      <a:r>
                        <a:rPr lang="en-GB" sz="1400" noProof="0" dirty="0">
                          <a:latin typeface="Arial" panose="020B0604020202020204" pitchFamily="34" charset="0"/>
                          <a:cs typeface="Arial" panose="020B0604020202020204" pitchFamily="34" charset="0"/>
                        </a:rPr>
                        <a:t>60 (32, 80)</a:t>
                      </a:r>
                    </a:p>
                    <a:p>
                      <a:pPr algn="ctr">
                        <a:lnSpc>
                          <a:spcPct val="90000"/>
                        </a:lnSpc>
                      </a:pPr>
                      <a:r>
                        <a:rPr lang="en-GB" sz="1400" noProof="0" dirty="0">
                          <a:latin typeface="Arial" panose="020B0604020202020204" pitchFamily="34" charset="0"/>
                          <a:cs typeface="Arial" panose="020B0604020202020204" pitchFamily="34" charset="0"/>
                        </a:rPr>
                        <a:t>15 (2, 38)</a:t>
                      </a:r>
                    </a:p>
                  </a:txBody>
                  <a:tcPr marL="19440" marR="19440"/>
                </a:tc>
                <a:tc>
                  <a:txBody>
                    <a:bodyPr/>
                    <a:lstStyle/>
                    <a:p>
                      <a:pPr algn="ctr">
                        <a:lnSpc>
                          <a:spcPct val="90000"/>
                        </a:lnSpc>
                      </a:pPr>
                      <a:endParaRPr lang="en-GB" sz="1400" b="1" noProof="0" dirty="0">
                        <a:latin typeface="Arial" panose="020B0604020202020204" pitchFamily="34" charset="0"/>
                        <a:cs typeface="Arial" panose="020B0604020202020204" pitchFamily="34" charset="0"/>
                      </a:endParaRPr>
                    </a:p>
                    <a:p>
                      <a:pPr algn="ctr">
                        <a:lnSpc>
                          <a:spcPct val="90000"/>
                        </a:lnSpc>
                      </a:pPr>
                      <a:r>
                        <a:rPr lang="en-GB" sz="1400" b="1" noProof="0" dirty="0">
                          <a:latin typeface="Arial" panose="020B0604020202020204" pitchFamily="34" charset="0"/>
                          <a:cs typeface="Arial" panose="020B0604020202020204" pitchFamily="34" charset="0"/>
                        </a:rPr>
                        <a:t>20.5 (6.2, NC)</a:t>
                      </a:r>
                    </a:p>
                    <a:p>
                      <a:pPr algn="ctr">
                        <a:lnSpc>
                          <a:spcPct val="90000"/>
                        </a:lnSpc>
                      </a:pPr>
                      <a:r>
                        <a:rPr lang="en-GB" sz="1400" noProof="0" dirty="0">
                          <a:latin typeface="Arial" panose="020B0604020202020204" pitchFamily="34" charset="0"/>
                          <a:cs typeface="Arial" panose="020B0604020202020204" pitchFamily="34" charset="0"/>
                        </a:rPr>
                        <a:t>92 (54, 99)</a:t>
                      </a:r>
                    </a:p>
                    <a:p>
                      <a:pPr algn="ctr">
                        <a:lnSpc>
                          <a:spcPct val="90000"/>
                        </a:lnSpc>
                      </a:pPr>
                      <a:r>
                        <a:rPr lang="en-GB" sz="1400" noProof="0" dirty="0">
                          <a:latin typeface="Arial" panose="020B0604020202020204" pitchFamily="34" charset="0"/>
                          <a:cs typeface="Arial" panose="020B0604020202020204" pitchFamily="34" charset="0"/>
                        </a:rPr>
                        <a:t>64 (30, 85)</a:t>
                      </a:r>
                    </a:p>
                  </a:txBody>
                  <a:tcPr marL="19440" marR="19440"/>
                </a:tc>
                <a:extLst>
                  <a:ext uri="{0D108BD9-81ED-4DB2-BD59-A6C34878D82A}">
                    <a16:rowId xmlns:a16="http://schemas.microsoft.com/office/drawing/2014/main" val="1533395011"/>
                  </a:ext>
                </a:extLst>
              </a:tr>
              <a:tr h="0">
                <a:tc>
                  <a:txBody>
                    <a:bodyPr/>
                    <a:lstStyle/>
                    <a:p>
                      <a:pPr marL="0" marR="0" lvl="0" indent="11113" algn="l" defTabSz="457200" rtl="0" eaLnBrk="1" fontAlgn="auto" latinLnBrk="0" hangingPunct="1">
                        <a:lnSpc>
                          <a:spcPct val="90000"/>
                        </a:lnSpc>
                        <a:spcBef>
                          <a:spcPts val="0"/>
                        </a:spcBef>
                        <a:spcAft>
                          <a:spcPts val="0"/>
                        </a:spcAft>
                        <a:buClrTx/>
                        <a:buSzTx/>
                        <a:buFontTx/>
                        <a:buNone/>
                        <a:tabLst/>
                        <a:defRPr/>
                      </a:pPr>
                      <a:r>
                        <a:rPr lang="en-GB" sz="1400" b="0" noProof="0" dirty="0">
                          <a:latin typeface="Arial" panose="020B0604020202020204" pitchFamily="34" charset="0"/>
                          <a:cs typeface="Arial" panose="020B0604020202020204" pitchFamily="34" charset="0"/>
                        </a:rPr>
                        <a:t>Median time to onset of response (Q1, Q3</a:t>
                      </a:r>
                      <a:r>
                        <a:rPr lang="en-GB" sz="1400" b="0" noProof="0" dirty="0">
                          <a:solidFill>
                            <a:schemeClr val="tx1"/>
                          </a:solidFill>
                          <a:latin typeface="Arial" panose="020B0604020202020204" pitchFamily="34" charset="0"/>
                          <a:cs typeface="Arial" panose="020B0604020202020204" pitchFamily="34" charset="0"/>
                        </a:rPr>
                        <a:t>), months</a:t>
                      </a:r>
                    </a:p>
                  </a:txBody>
                  <a:tcPr/>
                </a:tc>
                <a:tc>
                  <a:txBody>
                    <a:bodyPr/>
                    <a:lstStyle/>
                    <a:p>
                      <a:pPr algn="ctr">
                        <a:lnSpc>
                          <a:spcPct val="90000"/>
                        </a:lnSpc>
                      </a:pPr>
                      <a:r>
                        <a:rPr lang="en-GB" sz="1400" noProof="0" dirty="0">
                          <a:latin typeface="Arial" panose="020B0604020202020204" pitchFamily="34" charset="0"/>
                          <a:cs typeface="Arial" panose="020B0604020202020204" pitchFamily="34" charset="0"/>
                        </a:rPr>
                        <a:t>2.7 (1.5, 4.1)</a:t>
                      </a:r>
                    </a:p>
                  </a:txBody>
                  <a:tcPr marL="19440" marR="19440"/>
                </a:tc>
                <a:tc>
                  <a:txBody>
                    <a:bodyPr/>
                    <a:lstStyle/>
                    <a:p>
                      <a:pPr algn="ctr">
                        <a:lnSpc>
                          <a:spcPct val="90000"/>
                        </a:lnSpc>
                      </a:pPr>
                      <a:r>
                        <a:rPr lang="en-GB" sz="1400" noProof="0" dirty="0">
                          <a:latin typeface="Arial" panose="020B0604020202020204" pitchFamily="34" charset="0"/>
                          <a:cs typeface="Arial" panose="020B0604020202020204" pitchFamily="34" charset="0"/>
                        </a:rPr>
                        <a:t>1.4 (1.2, 2.1)</a:t>
                      </a:r>
                    </a:p>
                  </a:txBody>
                  <a:tcPr marL="19440" marR="19440"/>
                </a:tc>
                <a:extLst>
                  <a:ext uri="{0D108BD9-81ED-4DB2-BD59-A6C34878D82A}">
                    <a16:rowId xmlns:a16="http://schemas.microsoft.com/office/drawing/2014/main" val="3371695547"/>
                  </a:ext>
                </a:extLst>
              </a:tr>
              <a:tr h="0">
                <a:tc>
                  <a:txBody>
                    <a:bodyPr/>
                    <a:lstStyle/>
                    <a:p>
                      <a:pPr marL="0" marR="0" lvl="0" indent="11113" algn="l" defTabSz="457200" rtl="0" eaLnBrk="1" fontAlgn="auto" latinLnBrk="0" hangingPunct="1">
                        <a:lnSpc>
                          <a:spcPct val="90000"/>
                        </a:lnSpc>
                        <a:spcBef>
                          <a:spcPts val="0"/>
                        </a:spcBef>
                        <a:spcAft>
                          <a:spcPts val="0"/>
                        </a:spcAft>
                        <a:buClrTx/>
                        <a:buSzTx/>
                        <a:buFontTx/>
                        <a:buNone/>
                        <a:tabLst/>
                        <a:defRPr/>
                      </a:pPr>
                      <a:r>
                        <a:rPr lang="en-GB" sz="1400" b="0" noProof="0" dirty="0">
                          <a:latin typeface="Arial" panose="020B0604020202020204" pitchFamily="34" charset="0"/>
                          <a:cs typeface="Arial" panose="020B0604020202020204" pitchFamily="34" charset="0"/>
                        </a:rPr>
                        <a:t>Median duration of follow-up, months</a:t>
                      </a:r>
                    </a:p>
                  </a:txBody>
                  <a:tcPr/>
                </a:tc>
                <a:tc>
                  <a:txBody>
                    <a:bodyPr/>
                    <a:lstStyle/>
                    <a:p>
                      <a:pPr algn="ctr">
                        <a:lnSpc>
                          <a:spcPct val="90000"/>
                        </a:lnSpc>
                      </a:pPr>
                      <a:r>
                        <a:rPr lang="en-GB" sz="1400" noProof="0" dirty="0">
                          <a:latin typeface="Arial" panose="020B0604020202020204" pitchFamily="34" charset="0"/>
                          <a:cs typeface="Arial" panose="020B0604020202020204" pitchFamily="34" charset="0"/>
                        </a:rPr>
                        <a:t>13.4</a:t>
                      </a:r>
                    </a:p>
                  </a:txBody>
                  <a:tcPr marL="19440" marR="19440"/>
                </a:tc>
                <a:tc>
                  <a:txBody>
                    <a:bodyPr/>
                    <a:lstStyle/>
                    <a:p>
                      <a:pPr algn="ctr">
                        <a:lnSpc>
                          <a:spcPct val="90000"/>
                        </a:lnSpc>
                      </a:pPr>
                      <a:r>
                        <a:rPr lang="en-GB" sz="1400" noProof="0" dirty="0">
                          <a:latin typeface="Arial" panose="020B0604020202020204" pitchFamily="34" charset="0"/>
                          <a:cs typeface="Arial" panose="020B0604020202020204" pitchFamily="34" charset="0"/>
                        </a:rPr>
                        <a:t>13.8</a:t>
                      </a:r>
                    </a:p>
                  </a:txBody>
                  <a:tcPr marL="19440" marR="19440"/>
                </a:tc>
                <a:extLst>
                  <a:ext uri="{0D108BD9-81ED-4DB2-BD59-A6C34878D82A}">
                    <a16:rowId xmlns:a16="http://schemas.microsoft.com/office/drawing/2014/main" val="446853002"/>
                  </a:ext>
                </a:extLst>
              </a:tr>
              <a:tr h="0">
                <a:tc>
                  <a:txBody>
                    <a:bodyPr/>
                    <a:lstStyle/>
                    <a:p>
                      <a:pPr marL="0" marR="0" lvl="0" indent="11113" algn="l" defTabSz="457200" rtl="0" eaLnBrk="1" fontAlgn="auto" latinLnBrk="0" hangingPunct="1">
                        <a:lnSpc>
                          <a:spcPct val="90000"/>
                        </a:lnSpc>
                        <a:spcBef>
                          <a:spcPts val="0"/>
                        </a:spcBef>
                        <a:spcAft>
                          <a:spcPts val="0"/>
                        </a:spcAft>
                        <a:buClrTx/>
                        <a:buSzTx/>
                        <a:buFontTx/>
                        <a:buNone/>
                        <a:tabLst/>
                        <a:defRPr/>
                      </a:pPr>
                      <a:r>
                        <a:rPr lang="en-GB" sz="1400" b="0" noProof="0" dirty="0">
                          <a:latin typeface="Arial" panose="020B0604020202020204" pitchFamily="34" charset="0"/>
                          <a:cs typeface="Arial" panose="020B0604020202020204" pitchFamily="34" charset="0"/>
                        </a:rPr>
                        <a:t>OS events, n (%)</a:t>
                      </a:r>
                    </a:p>
                  </a:txBody>
                  <a:tcPr/>
                </a:tc>
                <a:tc>
                  <a:txBody>
                    <a:bodyPr/>
                    <a:lstStyle/>
                    <a:p>
                      <a:pPr algn="ctr">
                        <a:lnSpc>
                          <a:spcPct val="90000"/>
                        </a:lnSpc>
                      </a:pPr>
                      <a:r>
                        <a:rPr lang="en-GB" sz="1400" noProof="0" dirty="0">
                          <a:latin typeface="Arial" panose="020B0604020202020204" pitchFamily="34" charset="0"/>
                          <a:cs typeface="Arial" panose="020B0604020202020204" pitchFamily="34" charset="0"/>
                        </a:rPr>
                        <a:t>16 (46)</a:t>
                      </a:r>
                    </a:p>
                  </a:txBody>
                  <a:tcPr marL="19440" marR="19440"/>
                </a:tc>
                <a:tc>
                  <a:txBody>
                    <a:bodyPr/>
                    <a:lstStyle/>
                    <a:p>
                      <a:pPr algn="ctr">
                        <a:lnSpc>
                          <a:spcPct val="90000"/>
                        </a:lnSpc>
                      </a:pPr>
                      <a:r>
                        <a:rPr lang="en-GB" sz="1400" noProof="0" dirty="0">
                          <a:latin typeface="Arial" panose="020B0604020202020204" pitchFamily="34" charset="0"/>
                          <a:cs typeface="Arial" panose="020B0604020202020204" pitchFamily="34" charset="0"/>
                        </a:rPr>
                        <a:t>9 (27)</a:t>
                      </a:r>
                    </a:p>
                  </a:txBody>
                  <a:tcPr marL="19440" marR="19440"/>
                </a:tc>
                <a:extLst>
                  <a:ext uri="{0D108BD9-81ED-4DB2-BD59-A6C34878D82A}">
                    <a16:rowId xmlns:a16="http://schemas.microsoft.com/office/drawing/2014/main" val="1980554561"/>
                  </a:ext>
                </a:extLst>
              </a:tr>
            </a:tbl>
          </a:graphicData>
        </a:graphic>
      </p:graphicFrame>
    </p:spTree>
    <p:extLst>
      <p:ext uri="{BB962C8B-B14F-4D97-AF65-F5344CB8AC3E}">
        <p14:creationId xmlns:p14="http://schemas.microsoft.com/office/powerpoint/2010/main" val="186617220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990F5-EF39-6B66-1D8D-9241F3A8171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DFCC91A-AB78-0466-9880-AAA06367198B}"/>
              </a:ext>
            </a:extLst>
          </p:cNvPr>
          <p:cNvSpPr>
            <a:spLocks noGrp="1"/>
          </p:cNvSpPr>
          <p:nvPr>
            <p:ph sz="quarter" idx="12"/>
          </p:nvPr>
        </p:nvSpPr>
        <p:spPr>
          <a:xfrm>
            <a:off x="620713" y="979200"/>
            <a:ext cx="10963275" cy="4525963"/>
          </a:xfrm>
        </p:spPr>
        <p:txBody>
          <a:bodyPr>
            <a:normAutofit/>
          </a:bodyPr>
          <a:lstStyle/>
          <a:p>
            <a:r>
              <a:rPr lang="en-GB" noProof="0" dirty="0"/>
              <a:t>No new safety signals were identified in either cohort</a:t>
            </a:r>
          </a:p>
        </p:txBody>
      </p:sp>
      <p:sp>
        <p:nvSpPr>
          <p:cNvPr id="6" name="Title 5">
            <a:extLst>
              <a:ext uri="{FF2B5EF4-FFF2-40B4-BE49-F238E27FC236}">
                <a16:creationId xmlns:a16="http://schemas.microsoft.com/office/drawing/2014/main" id="{4A807F1C-5B34-9F0E-B940-2B8B16EF8268}"/>
              </a:ext>
            </a:extLst>
          </p:cNvPr>
          <p:cNvSpPr>
            <a:spLocks noGrp="1"/>
          </p:cNvSpPr>
          <p:nvPr>
            <p:ph type="title"/>
          </p:nvPr>
        </p:nvSpPr>
        <p:spPr>
          <a:xfrm>
            <a:off x="619201" y="259200"/>
            <a:ext cx="10963199" cy="864000"/>
          </a:xfrm>
        </p:spPr>
        <p:txBody>
          <a:bodyPr/>
          <a:lstStyle/>
          <a:p>
            <a:r>
              <a:rPr lang="en-GB" noProof="0" dirty="0"/>
              <a:t>orchard: safety results</a:t>
            </a:r>
          </a:p>
        </p:txBody>
      </p:sp>
      <p:sp>
        <p:nvSpPr>
          <p:cNvPr id="8" name="Content Placeholder 7">
            <a:extLst>
              <a:ext uri="{FF2B5EF4-FFF2-40B4-BE49-F238E27FC236}">
                <a16:creationId xmlns:a16="http://schemas.microsoft.com/office/drawing/2014/main" id="{FE9B8549-FF72-7092-CE48-82F388AF1EA4}"/>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AE, adverse event; Dato-DXd, Datopotamab deruxtecan; SAE, serious AE</a:t>
            </a:r>
          </a:p>
          <a:p>
            <a:r>
              <a:rPr lang="en-GB" noProof="0" dirty="0">
                <a:solidFill>
                  <a:schemeClr val="tx2"/>
                </a:solidFill>
              </a:rPr>
              <a:t>Le X, et al. J Thorac Oncol. 2025;20 (3):S1-S97. ELCC 2025 (oral presentation, Abstr 1O)</a:t>
            </a:r>
          </a:p>
        </p:txBody>
      </p:sp>
      <p:sp>
        <p:nvSpPr>
          <p:cNvPr id="2" name="Slide Number Placeholder 1">
            <a:extLst>
              <a:ext uri="{FF2B5EF4-FFF2-40B4-BE49-F238E27FC236}">
                <a16:creationId xmlns:a16="http://schemas.microsoft.com/office/drawing/2014/main" id="{818119C3-6290-9994-7488-D109174D78A6}"/>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24</a:t>
            </a:fld>
            <a:endParaRPr lang="en-GB" noProof="0" dirty="0"/>
          </a:p>
        </p:txBody>
      </p:sp>
      <p:graphicFrame>
        <p:nvGraphicFramePr>
          <p:cNvPr id="13" name="Table 12">
            <a:extLst>
              <a:ext uri="{FF2B5EF4-FFF2-40B4-BE49-F238E27FC236}">
                <a16:creationId xmlns:a16="http://schemas.microsoft.com/office/drawing/2014/main" id="{71492C1E-8069-F211-A122-C4B5B14D9FA9}"/>
              </a:ext>
            </a:extLst>
          </p:cNvPr>
          <p:cNvGraphicFramePr>
            <a:graphicFrameLocks noGrp="1"/>
          </p:cNvGraphicFramePr>
          <p:nvPr>
            <p:extLst>
              <p:ext uri="{D42A27DB-BD31-4B8C-83A1-F6EECF244321}">
                <p14:modId xmlns:p14="http://schemas.microsoft.com/office/powerpoint/2010/main" val="3543504661"/>
              </p:ext>
            </p:extLst>
          </p:nvPr>
        </p:nvGraphicFramePr>
        <p:xfrm>
          <a:off x="620713" y="1560830"/>
          <a:ext cx="10961689" cy="4358640"/>
        </p:xfrm>
        <a:graphic>
          <a:graphicData uri="http://schemas.openxmlformats.org/drawingml/2006/table">
            <a:tbl>
              <a:tblPr firstRow="1" bandRow="1">
                <a:tableStyleId>{5C22544A-7EE6-4342-B048-85BDC9FD1C3A}</a:tableStyleId>
              </a:tblPr>
              <a:tblGrid>
                <a:gridCol w="3963119">
                  <a:extLst>
                    <a:ext uri="{9D8B030D-6E8A-4147-A177-3AD203B41FA5}">
                      <a16:colId xmlns:a16="http://schemas.microsoft.com/office/drawing/2014/main" val="4116870356"/>
                    </a:ext>
                  </a:extLst>
                </a:gridCol>
                <a:gridCol w="3528392">
                  <a:extLst>
                    <a:ext uri="{9D8B030D-6E8A-4147-A177-3AD203B41FA5}">
                      <a16:colId xmlns:a16="http://schemas.microsoft.com/office/drawing/2014/main" val="3291038844"/>
                    </a:ext>
                  </a:extLst>
                </a:gridCol>
                <a:gridCol w="3470178">
                  <a:extLst>
                    <a:ext uri="{9D8B030D-6E8A-4147-A177-3AD203B41FA5}">
                      <a16:colId xmlns:a16="http://schemas.microsoft.com/office/drawing/2014/main" val="4196665537"/>
                    </a:ext>
                  </a:extLst>
                </a:gridCol>
              </a:tblGrid>
              <a:tr h="0">
                <a:tc>
                  <a:txBody>
                    <a:bodyPr/>
                    <a:lstStyle/>
                    <a:p>
                      <a:pPr>
                        <a:lnSpc>
                          <a:spcPct val="100000"/>
                        </a:lnSpc>
                      </a:pPr>
                      <a:r>
                        <a:rPr lang="en-GB" sz="1400" noProof="0" dirty="0">
                          <a:solidFill>
                            <a:schemeClr val="bg1"/>
                          </a:solidFill>
                          <a:latin typeface="Arial" panose="020B0604020202020204" pitchFamily="34" charset="0"/>
                          <a:cs typeface="Arial" panose="020B0604020202020204" pitchFamily="34" charset="0"/>
                        </a:rPr>
                        <a:t>n (%)</a:t>
                      </a:r>
                    </a:p>
                  </a:txBody>
                  <a:tcPr/>
                </a:tc>
                <a:tc>
                  <a:txBody>
                    <a:bodyPr/>
                    <a:lstStyle/>
                    <a:p>
                      <a:pPr algn="ctr">
                        <a:lnSpc>
                          <a:spcPct val="100000"/>
                        </a:lnSpc>
                      </a:pPr>
                      <a:r>
                        <a:rPr lang="en-GB" sz="1400" noProof="0" dirty="0">
                          <a:latin typeface="Arial" panose="020B0604020202020204" pitchFamily="34" charset="0"/>
                          <a:cs typeface="Arial" panose="020B0604020202020204" pitchFamily="34" charset="0"/>
                        </a:rPr>
                        <a:t>Osimertinib + Dato-DXd 4 mg/kg (n=35)</a:t>
                      </a:r>
                    </a:p>
                  </a:txBody>
                  <a:tcPr marL="19440" marR="19440"/>
                </a:tc>
                <a:tc>
                  <a:txBody>
                    <a:bodyPr/>
                    <a:lstStyle/>
                    <a:p>
                      <a:pPr algn="ctr">
                        <a:lnSpc>
                          <a:spcPct val="100000"/>
                        </a:lnSpc>
                      </a:pPr>
                      <a:r>
                        <a:rPr lang="en-GB" sz="1400" noProof="0" dirty="0">
                          <a:latin typeface="Arial" panose="020B0604020202020204" pitchFamily="34" charset="0"/>
                          <a:cs typeface="Arial" panose="020B0604020202020204" pitchFamily="34" charset="0"/>
                        </a:rPr>
                        <a:t>Osimertinib + Dato-DXd 6 mg/kg (n=34)</a:t>
                      </a:r>
                    </a:p>
                  </a:txBody>
                  <a:tcPr marL="19440" marR="19440"/>
                </a:tc>
                <a:extLst>
                  <a:ext uri="{0D108BD9-81ED-4DB2-BD59-A6C34878D82A}">
                    <a16:rowId xmlns:a16="http://schemas.microsoft.com/office/drawing/2014/main" val="1032222614"/>
                  </a:ext>
                </a:extLst>
              </a:tr>
              <a:tr h="194760">
                <a:tc>
                  <a:txBody>
                    <a:bodyPr/>
                    <a:lstStyle/>
                    <a:p>
                      <a:pPr>
                        <a:lnSpc>
                          <a:spcPct val="100000"/>
                        </a:lnSpc>
                      </a:pPr>
                      <a:r>
                        <a:rPr lang="en-GB" sz="1400" b="0" noProof="0" dirty="0">
                          <a:solidFill>
                            <a:schemeClr val="tx1"/>
                          </a:solidFill>
                          <a:latin typeface="Arial" panose="020B0604020202020204" pitchFamily="34" charset="0"/>
                          <a:cs typeface="Arial" panose="020B0604020202020204" pitchFamily="34" charset="0"/>
                        </a:rPr>
                        <a:t>Treatment-related AE</a:t>
                      </a:r>
                    </a:p>
                    <a:p>
                      <a:pPr marL="0" indent="182563">
                        <a:lnSpc>
                          <a:spcPct val="100000"/>
                        </a:lnSpc>
                        <a:tabLst/>
                      </a:pPr>
                      <a:r>
                        <a:rPr lang="en-GB" sz="1400" b="0" noProof="0" dirty="0">
                          <a:solidFill>
                            <a:schemeClr val="tx1"/>
                          </a:solidFill>
                          <a:latin typeface="Arial" panose="020B0604020202020204" pitchFamily="34" charset="0"/>
                          <a:cs typeface="Arial" panose="020B0604020202020204" pitchFamily="34" charset="0"/>
                        </a:rPr>
                        <a:t>Grade ≥3</a:t>
                      </a:r>
                    </a:p>
                    <a:p>
                      <a:pPr marL="0" indent="182563">
                        <a:lnSpc>
                          <a:spcPct val="100000"/>
                        </a:lnSpc>
                        <a:tabLst/>
                      </a:pPr>
                      <a:r>
                        <a:rPr lang="en-GB" sz="1400" b="0" noProof="0" dirty="0">
                          <a:solidFill>
                            <a:schemeClr val="tx1"/>
                          </a:solidFill>
                          <a:latin typeface="Arial" panose="020B0604020202020204" pitchFamily="34" charset="0"/>
                          <a:cs typeface="Arial" panose="020B0604020202020204" pitchFamily="34" charset="0"/>
                        </a:rPr>
                        <a:t>Grade ≥3 possibly related to </a:t>
                      </a:r>
                      <a:r>
                        <a:rPr lang="en-GB" sz="1400" b="0" noProof="0" dirty="0" err="1">
                          <a:solidFill>
                            <a:schemeClr val="tx1"/>
                          </a:solidFill>
                          <a:latin typeface="Arial" panose="020B0604020202020204" pitchFamily="34" charset="0"/>
                          <a:cs typeface="Arial" panose="020B0604020202020204" pitchFamily="34" charset="0"/>
                        </a:rPr>
                        <a:t>osimertinib</a:t>
                      </a:r>
                      <a:r>
                        <a:rPr lang="en-GB" sz="1400" b="0" noProof="0" dirty="0">
                          <a:solidFill>
                            <a:schemeClr val="tx1"/>
                          </a:solidFill>
                          <a:latin typeface="Arial" panose="020B0604020202020204" pitchFamily="34" charset="0"/>
                          <a:cs typeface="Arial" panose="020B0604020202020204" pitchFamily="34" charset="0"/>
                        </a:rPr>
                        <a:t> only</a:t>
                      </a:r>
                      <a:endParaRPr lang="en-GB" sz="1400" b="0" noProof="0" dirty="0">
                        <a:solidFill>
                          <a:schemeClr val="tx1"/>
                        </a:solidFill>
                        <a:highlight>
                          <a:srgbClr val="00FFFF"/>
                        </a:highlight>
                        <a:latin typeface="Arial" panose="020B0604020202020204" pitchFamily="34" charset="0"/>
                        <a:cs typeface="Arial" panose="020B0604020202020204" pitchFamily="34" charset="0"/>
                      </a:endParaRPr>
                    </a:p>
                    <a:p>
                      <a:pPr marL="0" marR="0" lvl="0" indent="182563" algn="l" defTabSz="457200" rtl="0" eaLnBrk="1" fontAlgn="auto" latinLnBrk="0" hangingPunct="1">
                        <a:lnSpc>
                          <a:spcPct val="100000"/>
                        </a:lnSpc>
                        <a:spcBef>
                          <a:spcPts val="0"/>
                        </a:spcBef>
                        <a:spcAft>
                          <a:spcPts val="0"/>
                        </a:spcAft>
                        <a:buClrTx/>
                        <a:buSzTx/>
                        <a:buFontTx/>
                        <a:buNone/>
                        <a:tabLst/>
                        <a:defRPr/>
                      </a:pPr>
                      <a:r>
                        <a:rPr lang="en-GB" sz="1400" b="0" noProof="0" dirty="0">
                          <a:solidFill>
                            <a:schemeClr val="tx1"/>
                          </a:solidFill>
                          <a:latin typeface="Arial" panose="020B0604020202020204" pitchFamily="34" charset="0"/>
                          <a:cs typeface="Arial" panose="020B0604020202020204" pitchFamily="34" charset="0"/>
                        </a:rPr>
                        <a:t>Grade ≥3 possibly related to Dato-</a:t>
                      </a:r>
                      <a:r>
                        <a:rPr lang="en-GB" sz="1400" b="0" noProof="0" dirty="0" err="1">
                          <a:solidFill>
                            <a:schemeClr val="tx1"/>
                          </a:solidFill>
                          <a:latin typeface="Arial" panose="020B0604020202020204" pitchFamily="34" charset="0"/>
                          <a:cs typeface="Arial" panose="020B0604020202020204" pitchFamily="34" charset="0"/>
                        </a:rPr>
                        <a:t>DXd</a:t>
                      </a:r>
                      <a:r>
                        <a:rPr lang="en-GB" sz="1400" b="0" noProof="0" dirty="0">
                          <a:solidFill>
                            <a:schemeClr val="tx1"/>
                          </a:solidFill>
                          <a:latin typeface="Arial" panose="020B0604020202020204" pitchFamily="34" charset="0"/>
                          <a:cs typeface="Arial" panose="020B0604020202020204" pitchFamily="34" charset="0"/>
                        </a:rPr>
                        <a:t> only</a:t>
                      </a:r>
                      <a:endParaRPr lang="en-GB" sz="1400" b="0" noProof="0" dirty="0">
                        <a:solidFill>
                          <a:schemeClr val="tx1"/>
                        </a:solidFill>
                        <a:highlight>
                          <a:srgbClr val="00FFFF"/>
                        </a:highlight>
                        <a:latin typeface="Arial" panose="020B0604020202020204" pitchFamily="34" charset="0"/>
                        <a:cs typeface="Arial" panose="020B0604020202020204" pitchFamily="34" charset="0"/>
                      </a:endParaRPr>
                    </a:p>
                  </a:txBody>
                  <a:tcPr/>
                </a:tc>
                <a:tc>
                  <a:txBody>
                    <a:bodyPr/>
                    <a:lstStyle/>
                    <a:p>
                      <a:pPr algn="ctr">
                        <a:lnSpc>
                          <a:spcPct val="100000"/>
                        </a:lnSpc>
                      </a:pPr>
                      <a:r>
                        <a:rPr lang="en-GB" sz="1400" noProof="0" dirty="0">
                          <a:latin typeface="Arial" panose="020B0604020202020204" pitchFamily="34" charset="0"/>
                          <a:cs typeface="Arial" panose="020B0604020202020204" pitchFamily="34" charset="0"/>
                        </a:rPr>
                        <a:t>34 (97)</a:t>
                      </a:r>
                    </a:p>
                    <a:p>
                      <a:pPr algn="ctr">
                        <a:lnSpc>
                          <a:spcPct val="100000"/>
                        </a:lnSpc>
                      </a:pPr>
                      <a:r>
                        <a:rPr lang="en-GB" sz="1400" noProof="0" dirty="0">
                          <a:latin typeface="Arial" panose="020B0604020202020204" pitchFamily="34" charset="0"/>
                          <a:cs typeface="Arial" panose="020B0604020202020204" pitchFamily="34" charset="0"/>
                        </a:rPr>
                        <a:t>12 (34)</a:t>
                      </a:r>
                    </a:p>
                    <a:p>
                      <a:pPr algn="ctr">
                        <a:lnSpc>
                          <a:spcPct val="100000"/>
                        </a:lnSpc>
                      </a:pPr>
                      <a:r>
                        <a:rPr lang="en-GB" sz="1400" noProof="0" dirty="0">
                          <a:latin typeface="Arial" panose="020B0604020202020204" pitchFamily="34" charset="0"/>
                          <a:cs typeface="Arial" panose="020B0604020202020204" pitchFamily="34" charset="0"/>
                        </a:rPr>
                        <a:t>2 (6)</a:t>
                      </a:r>
                    </a:p>
                    <a:p>
                      <a:pPr algn="ctr">
                        <a:lnSpc>
                          <a:spcPct val="100000"/>
                        </a:lnSpc>
                      </a:pPr>
                      <a:r>
                        <a:rPr lang="en-GB" sz="1400" noProof="0" dirty="0">
                          <a:latin typeface="Arial" panose="020B0604020202020204" pitchFamily="34" charset="0"/>
                          <a:cs typeface="Arial" panose="020B0604020202020204" pitchFamily="34" charset="0"/>
                        </a:rPr>
                        <a:t>5 (14)</a:t>
                      </a:r>
                    </a:p>
                  </a:txBody>
                  <a:tcPr marL="19440" marR="19440"/>
                </a:tc>
                <a:tc>
                  <a:txBody>
                    <a:bodyPr/>
                    <a:lstStyle/>
                    <a:p>
                      <a:pPr algn="ctr">
                        <a:lnSpc>
                          <a:spcPct val="100000"/>
                        </a:lnSpc>
                      </a:pPr>
                      <a:r>
                        <a:rPr lang="en-GB" sz="1400" noProof="0" dirty="0">
                          <a:latin typeface="Arial" panose="020B0604020202020204" pitchFamily="34" charset="0"/>
                          <a:cs typeface="Arial" panose="020B0604020202020204" pitchFamily="34" charset="0"/>
                        </a:rPr>
                        <a:t>33 (97)</a:t>
                      </a:r>
                    </a:p>
                    <a:p>
                      <a:pPr algn="ctr">
                        <a:lnSpc>
                          <a:spcPct val="100000"/>
                        </a:lnSpc>
                      </a:pPr>
                      <a:r>
                        <a:rPr lang="en-GB" sz="1400" noProof="0" dirty="0">
                          <a:latin typeface="Arial" panose="020B0604020202020204" pitchFamily="34" charset="0"/>
                          <a:cs typeface="Arial" panose="020B0604020202020204" pitchFamily="34" charset="0"/>
                        </a:rPr>
                        <a:t>19 (56)</a:t>
                      </a:r>
                    </a:p>
                    <a:p>
                      <a:pPr algn="ctr">
                        <a:lnSpc>
                          <a:spcPct val="100000"/>
                        </a:lnSpc>
                      </a:pPr>
                      <a:r>
                        <a:rPr lang="en-GB" sz="1400" noProof="0" dirty="0">
                          <a:latin typeface="Arial" panose="020B0604020202020204" pitchFamily="34" charset="0"/>
                          <a:cs typeface="Arial" panose="020B0604020202020204" pitchFamily="34" charset="0"/>
                        </a:rPr>
                        <a:t>0</a:t>
                      </a:r>
                    </a:p>
                    <a:p>
                      <a:pPr algn="ctr">
                        <a:lnSpc>
                          <a:spcPct val="100000"/>
                        </a:lnSpc>
                      </a:pPr>
                      <a:r>
                        <a:rPr lang="en-GB" sz="1400" noProof="0" dirty="0">
                          <a:latin typeface="Arial" panose="020B0604020202020204" pitchFamily="34" charset="0"/>
                          <a:cs typeface="Arial" panose="020B0604020202020204" pitchFamily="34" charset="0"/>
                        </a:rPr>
                        <a:t>12 (35)</a:t>
                      </a:r>
                    </a:p>
                  </a:txBody>
                  <a:tcPr marL="19440" marR="19440"/>
                </a:tc>
                <a:extLst>
                  <a:ext uri="{0D108BD9-81ED-4DB2-BD59-A6C34878D82A}">
                    <a16:rowId xmlns:a16="http://schemas.microsoft.com/office/drawing/2014/main" val="3258548890"/>
                  </a:ext>
                </a:extLst>
              </a:tr>
              <a:tr h="0">
                <a:tc>
                  <a:txBody>
                    <a:bodyPr/>
                    <a:lstStyle/>
                    <a:p>
                      <a:pPr>
                        <a:lnSpc>
                          <a:spcPct val="100000"/>
                        </a:lnSpc>
                      </a:pPr>
                      <a:r>
                        <a:rPr lang="en-GB" sz="1400" b="0" noProof="0" dirty="0">
                          <a:solidFill>
                            <a:schemeClr val="tx1"/>
                          </a:solidFill>
                          <a:latin typeface="Arial" panose="020B0604020202020204" pitchFamily="34" charset="0"/>
                          <a:cs typeface="Arial" panose="020B0604020202020204" pitchFamily="34" charset="0"/>
                        </a:rPr>
                        <a:t>Any Grade ≥3 AE</a:t>
                      </a:r>
                    </a:p>
                  </a:txBody>
                  <a:tcPr/>
                </a:tc>
                <a:tc>
                  <a:txBody>
                    <a:bodyPr/>
                    <a:lstStyle/>
                    <a:p>
                      <a:pPr algn="ctr">
                        <a:lnSpc>
                          <a:spcPct val="100000"/>
                        </a:lnSpc>
                      </a:pPr>
                      <a:r>
                        <a:rPr lang="en-GB" sz="1400" b="0" noProof="0" dirty="0">
                          <a:latin typeface="Arial" panose="020B0604020202020204" pitchFamily="34" charset="0"/>
                          <a:cs typeface="Arial" panose="020B0604020202020204" pitchFamily="34" charset="0"/>
                        </a:rPr>
                        <a:t>17 (49)</a:t>
                      </a:r>
                    </a:p>
                  </a:txBody>
                  <a:tcPr marL="19440" marR="19440"/>
                </a:tc>
                <a:tc>
                  <a:txBody>
                    <a:bodyPr/>
                    <a:lstStyle/>
                    <a:p>
                      <a:pPr algn="ctr">
                        <a:lnSpc>
                          <a:spcPct val="100000"/>
                        </a:lnSpc>
                      </a:pPr>
                      <a:r>
                        <a:rPr lang="en-GB" sz="1400" b="0" noProof="0" dirty="0">
                          <a:latin typeface="Arial" panose="020B0604020202020204" pitchFamily="34" charset="0"/>
                          <a:cs typeface="Arial" panose="020B0604020202020204" pitchFamily="34" charset="0"/>
                        </a:rPr>
                        <a:t>25 (74)</a:t>
                      </a:r>
                    </a:p>
                  </a:txBody>
                  <a:tcPr marL="19440" marR="19440"/>
                </a:tc>
                <a:extLst>
                  <a:ext uri="{0D108BD9-81ED-4DB2-BD59-A6C34878D82A}">
                    <a16:rowId xmlns:a16="http://schemas.microsoft.com/office/drawing/2014/main" val="314882242"/>
                  </a:ext>
                </a:extLst>
              </a:tr>
              <a:tr h="159195">
                <a:tc>
                  <a:txBody>
                    <a:bodyPr/>
                    <a:lstStyle/>
                    <a:p>
                      <a:pPr>
                        <a:lnSpc>
                          <a:spcPct val="100000"/>
                        </a:lnSpc>
                      </a:pPr>
                      <a:r>
                        <a:rPr lang="en-GB" sz="1400" b="0" noProof="0" dirty="0">
                          <a:solidFill>
                            <a:schemeClr val="tx1"/>
                          </a:solidFill>
                          <a:latin typeface="Arial" panose="020B0604020202020204" pitchFamily="34" charset="0"/>
                          <a:cs typeface="Arial" panose="020B0604020202020204" pitchFamily="34" charset="0"/>
                        </a:rPr>
                        <a:t>SAE</a:t>
                      </a:r>
                      <a:endParaRPr lang="en-GB" sz="1400" b="0" noProof="0" dirty="0">
                        <a:solidFill>
                          <a:schemeClr val="tx1"/>
                        </a:solidFill>
                        <a:highlight>
                          <a:srgbClr val="00FFFF"/>
                        </a:highlight>
                        <a:latin typeface="Arial" panose="020B0604020202020204" pitchFamily="34" charset="0"/>
                        <a:cs typeface="Arial" panose="020B0604020202020204" pitchFamily="34" charset="0"/>
                      </a:endParaRPr>
                    </a:p>
                  </a:txBody>
                  <a:tcPr/>
                </a:tc>
                <a:tc>
                  <a:txBody>
                    <a:bodyPr/>
                    <a:lstStyle/>
                    <a:p>
                      <a:pPr algn="ctr">
                        <a:lnSpc>
                          <a:spcPct val="100000"/>
                        </a:lnSpc>
                      </a:pPr>
                      <a:r>
                        <a:rPr lang="en-GB" sz="1400" b="0" noProof="0" dirty="0">
                          <a:latin typeface="Arial" panose="020B0604020202020204" pitchFamily="34" charset="0"/>
                          <a:cs typeface="Arial" panose="020B0604020202020204" pitchFamily="34" charset="0"/>
                        </a:rPr>
                        <a:t>11 (31)</a:t>
                      </a:r>
                    </a:p>
                  </a:txBody>
                  <a:tcPr marL="19440" marR="19440"/>
                </a:tc>
                <a:tc>
                  <a:txBody>
                    <a:bodyPr/>
                    <a:lstStyle/>
                    <a:p>
                      <a:pPr algn="ctr">
                        <a:lnSpc>
                          <a:spcPct val="100000"/>
                        </a:lnSpc>
                      </a:pPr>
                      <a:r>
                        <a:rPr lang="en-GB" sz="1400" b="0" noProof="0" dirty="0">
                          <a:latin typeface="Arial" panose="020B0604020202020204" pitchFamily="34" charset="0"/>
                          <a:cs typeface="Arial" panose="020B0604020202020204" pitchFamily="34" charset="0"/>
                        </a:rPr>
                        <a:t>14 (41)</a:t>
                      </a:r>
                    </a:p>
                  </a:txBody>
                  <a:tcPr marL="19440" marR="19440"/>
                </a:tc>
                <a:extLst>
                  <a:ext uri="{0D108BD9-81ED-4DB2-BD59-A6C34878D82A}">
                    <a16:rowId xmlns:a16="http://schemas.microsoft.com/office/drawing/2014/main" val="1533395011"/>
                  </a:ext>
                </a:extLst>
              </a:tr>
              <a:tr h="0">
                <a:tc>
                  <a:txBody>
                    <a:bodyPr/>
                    <a:lstStyle/>
                    <a:p>
                      <a:pPr marL="0" marR="0" lvl="0" indent="11113" algn="l" defTabSz="457200" rtl="0" eaLnBrk="1" fontAlgn="auto" latinLnBrk="0" hangingPunct="1">
                        <a:lnSpc>
                          <a:spcPct val="100000"/>
                        </a:lnSpc>
                        <a:spcBef>
                          <a:spcPts val="0"/>
                        </a:spcBef>
                        <a:spcAft>
                          <a:spcPts val="0"/>
                        </a:spcAft>
                        <a:buClrTx/>
                        <a:buSzTx/>
                        <a:buFontTx/>
                        <a:buNone/>
                        <a:tabLst/>
                        <a:defRPr/>
                      </a:pPr>
                      <a:r>
                        <a:rPr lang="en-GB" sz="1400" b="0" noProof="0" dirty="0">
                          <a:solidFill>
                            <a:schemeClr val="tx1"/>
                          </a:solidFill>
                          <a:latin typeface="Arial" panose="020B0604020202020204" pitchFamily="34" charset="0"/>
                          <a:cs typeface="Arial" panose="020B0604020202020204" pitchFamily="34" charset="0"/>
                        </a:rPr>
                        <a:t>AE with outcome of death, n (%)</a:t>
                      </a:r>
                    </a:p>
                  </a:txBody>
                  <a:tcPr/>
                </a:tc>
                <a:tc>
                  <a:txBody>
                    <a:bodyPr/>
                    <a:lstStyle/>
                    <a:p>
                      <a:pPr algn="ctr">
                        <a:lnSpc>
                          <a:spcPct val="100000"/>
                        </a:lnSpc>
                      </a:pPr>
                      <a:r>
                        <a:rPr lang="en-GB" sz="1400" noProof="0" dirty="0">
                          <a:latin typeface="Arial" panose="020B0604020202020204" pitchFamily="34" charset="0"/>
                          <a:cs typeface="Arial" panose="020B0604020202020204" pitchFamily="34" charset="0"/>
                        </a:rPr>
                        <a:t>1 (3)</a:t>
                      </a:r>
                    </a:p>
                  </a:txBody>
                  <a:tcPr marL="19440" marR="19440"/>
                </a:tc>
                <a:tc>
                  <a:txBody>
                    <a:bodyPr/>
                    <a:lstStyle/>
                    <a:p>
                      <a:pPr algn="ctr">
                        <a:lnSpc>
                          <a:spcPct val="100000"/>
                        </a:lnSpc>
                      </a:pPr>
                      <a:r>
                        <a:rPr lang="en-GB" sz="1400" noProof="0" dirty="0">
                          <a:latin typeface="Arial" panose="020B0604020202020204" pitchFamily="34" charset="0"/>
                          <a:cs typeface="Arial" panose="020B0604020202020204" pitchFamily="34" charset="0"/>
                        </a:rPr>
                        <a:t>0</a:t>
                      </a:r>
                    </a:p>
                  </a:txBody>
                  <a:tcPr marL="19440" marR="19440"/>
                </a:tc>
                <a:extLst>
                  <a:ext uri="{0D108BD9-81ED-4DB2-BD59-A6C34878D82A}">
                    <a16:rowId xmlns:a16="http://schemas.microsoft.com/office/drawing/2014/main" val="3371695547"/>
                  </a:ext>
                </a:extLst>
              </a:tr>
              <a:tr h="0">
                <a:tc>
                  <a:txBody>
                    <a:bodyPr/>
                    <a:lstStyle/>
                    <a:p>
                      <a:pPr>
                        <a:lnSpc>
                          <a:spcPct val="100000"/>
                        </a:lnSpc>
                      </a:pPr>
                      <a:r>
                        <a:rPr lang="en-GB" sz="1400" b="0" noProof="0" dirty="0">
                          <a:solidFill>
                            <a:schemeClr val="tx1"/>
                          </a:solidFill>
                          <a:latin typeface="Arial" panose="020B0604020202020204" pitchFamily="34" charset="0"/>
                          <a:cs typeface="Arial" panose="020B0604020202020204" pitchFamily="34" charset="0"/>
                        </a:rPr>
                        <a:t>Dose reduction</a:t>
                      </a:r>
                    </a:p>
                    <a:p>
                      <a:pPr marL="0" indent="182563">
                        <a:lnSpc>
                          <a:spcPct val="100000"/>
                        </a:lnSpc>
                        <a:tabLst/>
                      </a:pPr>
                      <a:r>
                        <a:rPr lang="en-GB" sz="1400" b="0" noProof="0" dirty="0">
                          <a:solidFill>
                            <a:schemeClr val="tx1"/>
                          </a:solidFill>
                          <a:latin typeface="Arial" panose="020B0604020202020204" pitchFamily="34" charset="0"/>
                          <a:cs typeface="Arial" panose="020B0604020202020204" pitchFamily="34" charset="0"/>
                        </a:rPr>
                        <a:t>AE leading to osimertinib dose reduction</a:t>
                      </a:r>
                    </a:p>
                    <a:p>
                      <a:pPr marL="0" indent="182563">
                        <a:lnSpc>
                          <a:spcPct val="100000"/>
                        </a:lnSpc>
                        <a:tabLst/>
                      </a:pPr>
                      <a:r>
                        <a:rPr lang="en-GB" sz="1400" b="0" noProof="0" dirty="0">
                          <a:solidFill>
                            <a:schemeClr val="tx1"/>
                          </a:solidFill>
                          <a:latin typeface="Arial" panose="020B0604020202020204" pitchFamily="34" charset="0"/>
                          <a:cs typeface="Arial" panose="020B0604020202020204" pitchFamily="34" charset="0"/>
                        </a:rPr>
                        <a:t>AE leading to Dato-DXd dose reduction</a:t>
                      </a:r>
                    </a:p>
                  </a:txBody>
                  <a:tcPr/>
                </a:tc>
                <a:tc>
                  <a:txBody>
                    <a:bodyPr/>
                    <a:lstStyle/>
                    <a:p>
                      <a:pPr algn="ctr">
                        <a:lnSpc>
                          <a:spcPct val="100000"/>
                        </a:lnSpc>
                      </a:pP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6 (17)</a:t>
                      </a:r>
                    </a:p>
                    <a:p>
                      <a:pPr algn="ctr">
                        <a:lnSpc>
                          <a:spcPct val="100000"/>
                        </a:lnSpc>
                      </a:pPr>
                      <a:r>
                        <a:rPr lang="en-GB" sz="1400" noProof="0" dirty="0">
                          <a:latin typeface="Arial" panose="020B0604020202020204" pitchFamily="34" charset="0"/>
                          <a:cs typeface="Arial" panose="020B0604020202020204" pitchFamily="34" charset="0"/>
                        </a:rPr>
                        <a:t>8 (23)</a:t>
                      </a:r>
                    </a:p>
                  </a:txBody>
                  <a:tcPr marL="19440" marR="19440"/>
                </a:tc>
                <a:tc>
                  <a:txBody>
                    <a:bodyPr/>
                    <a:lstStyle/>
                    <a:p>
                      <a:pPr algn="ctr">
                        <a:lnSpc>
                          <a:spcPct val="100000"/>
                        </a:lnSpc>
                      </a:pP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0</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20 (59)</a:t>
                      </a:r>
                    </a:p>
                  </a:txBody>
                  <a:tcPr marL="19440" marR="19440"/>
                </a:tc>
                <a:extLst>
                  <a:ext uri="{0D108BD9-81ED-4DB2-BD59-A6C34878D82A}">
                    <a16:rowId xmlns:a16="http://schemas.microsoft.com/office/drawing/2014/main" val="446853002"/>
                  </a:ext>
                </a:extLst>
              </a:tr>
              <a:tr h="0">
                <a:tc>
                  <a:txBody>
                    <a:bodyPr/>
                    <a:lstStyle/>
                    <a:p>
                      <a:pPr>
                        <a:lnSpc>
                          <a:spcPct val="100000"/>
                        </a:lnSpc>
                      </a:pPr>
                      <a:r>
                        <a:rPr lang="en-GB" sz="1400" b="0" noProof="0" dirty="0">
                          <a:solidFill>
                            <a:schemeClr val="tx1"/>
                          </a:solidFill>
                          <a:latin typeface="Arial" panose="020B0604020202020204" pitchFamily="34" charset="0"/>
                          <a:cs typeface="Arial" panose="020B0604020202020204" pitchFamily="34" charset="0"/>
                        </a:rPr>
                        <a:t>Dose interruption</a:t>
                      </a:r>
                    </a:p>
                    <a:p>
                      <a:pPr marL="0" indent="182563">
                        <a:lnSpc>
                          <a:spcPct val="100000"/>
                        </a:lnSpc>
                        <a:tabLst/>
                      </a:pPr>
                      <a:r>
                        <a:rPr lang="en-GB" sz="1400" b="0" noProof="0" dirty="0">
                          <a:solidFill>
                            <a:schemeClr val="tx1"/>
                          </a:solidFill>
                          <a:latin typeface="Arial" panose="020B0604020202020204" pitchFamily="34" charset="0"/>
                          <a:cs typeface="Arial" panose="020B0604020202020204" pitchFamily="34" charset="0"/>
                        </a:rPr>
                        <a:t>AE leading to osimertinib dose interruption</a:t>
                      </a:r>
                    </a:p>
                    <a:p>
                      <a:pPr marL="0" indent="182563">
                        <a:lnSpc>
                          <a:spcPct val="100000"/>
                        </a:lnSpc>
                        <a:tabLst/>
                      </a:pPr>
                      <a:r>
                        <a:rPr lang="en-GB" sz="1400" b="0" noProof="0" dirty="0">
                          <a:solidFill>
                            <a:schemeClr val="tx1"/>
                          </a:solidFill>
                          <a:latin typeface="Arial" panose="020B0604020202020204" pitchFamily="34" charset="0"/>
                          <a:cs typeface="Arial" panose="020B0604020202020204" pitchFamily="34" charset="0"/>
                        </a:rPr>
                        <a:t>AE leading to Dato-DXd dose interruption</a:t>
                      </a:r>
                    </a:p>
                  </a:txBody>
                  <a:tcPr/>
                </a:tc>
                <a:tc>
                  <a:txBody>
                    <a:bodyPr/>
                    <a:lstStyle/>
                    <a:p>
                      <a:pPr algn="ctr">
                        <a:lnSpc>
                          <a:spcPct val="100000"/>
                        </a:lnSpc>
                      </a:pP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15 (43)</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16 (46)</a:t>
                      </a:r>
                    </a:p>
                  </a:txBody>
                  <a:tcPr marL="19440" marR="19440"/>
                </a:tc>
                <a:tc>
                  <a:txBody>
                    <a:bodyPr/>
                    <a:lstStyle/>
                    <a:p>
                      <a:pPr algn="ctr">
                        <a:lnSpc>
                          <a:spcPct val="100000"/>
                        </a:lnSpc>
                      </a:pP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12 (35)</a:t>
                      </a:r>
                    </a:p>
                    <a:p>
                      <a:pPr algn="ctr">
                        <a:lnSpc>
                          <a:spcPct val="100000"/>
                        </a:lnSpc>
                      </a:pPr>
                      <a:r>
                        <a:rPr lang="en-GB" sz="1400" noProof="0" dirty="0">
                          <a:latin typeface="Arial" panose="020B0604020202020204" pitchFamily="34" charset="0"/>
                          <a:cs typeface="Arial" panose="020B0604020202020204" pitchFamily="34" charset="0"/>
                        </a:rPr>
                        <a:t>22 (65)</a:t>
                      </a:r>
                    </a:p>
                  </a:txBody>
                  <a:tcPr marL="19440" marR="19440"/>
                </a:tc>
                <a:extLst>
                  <a:ext uri="{0D108BD9-81ED-4DB2-BD59-A6C34878D82A}">
                    <a16:rowId xmlns:a16="http://schemas.microsoft.com/office/drawing/2014/main" val="1980554561"/>
                  </a:ext>
                </a:extLst>
              </a:tr>
              <a:tr h="0">
                <a:tc>
                  <a:txBody>
                    <a:bodyPr/>
                    <a:lstStyle/>
                    <a:p>
                      <a:pPr>
                        <a:lnSpc>
                          <a:spcPct val="100000"/>
                        </a:lnSpc>
                      </a:pPr>
                      <a:r>
                        <a:rPr lang="en-GB" sz="1400" b="0" noProof="0" dirty="0">
                          <a:solidFill>
                            <a:schemeClr val="tx1"/>
                          </a:solidFill>
                          <a:latin typeface="Arial" panose="020B0604020202020204" pitchFamily="34" charset="0"/>
                          <a:cs typeface="Arial" panose="020B0604020202020204" pitchFamily="34" charset="0"/>
                        </a:rPr>
                        <a:t>Discontinuation</a:t>
                      </a:r>
                    </a:p>
                    <a:p>
                      <a:pPr marL="0" indent="182563">
                        <a:lnSpc>
                          <a:spcPct val="100000"/>
                        </a:lnSpc>
                        <a:tabLst/>
                      </a:pPr>
                      <a:r>
                        <a:rPr lang="en-GB" sz="1400" b="0" noProof="0" dirty="0">
                          <a:solidFill>
                            <a:schemeClr val="tx1"/>
                          </a:solidFill>
                          <a:latin typeface="Arial" panose="020B0604020202020204" pitchFamily="34" charset="0"/>
                          <a:cs typeface="Arial" panose="020B0604020202020204" pitchFamily="34" charset="0"/>
                        </a:rPr>
                        <a:t>AE leading to osimertinib discontinuation</a:t>
                      </a:r>
                    </a:p>
                    <a:p>
                      <a:pPr marL="0" indent="182563">
                        <a:lnSpc>
                          <a:spcPct val="100000"/>
                        </a:lnSpc>
                        <a:tabLst/>
                      </a:pPr>
                      <a:r>
                        <a:rPr lang="en-GB" sz="1400" b="0" noProof="0" dirty="0">
                          <a:solidFill>
                            <a:schemeClr val="tx1"/>
                          </a:solidFill>
                          <a:latin typeface="Arial" panose="020B0604020202020204" pitchFamily="34" charset="0"/>
                          <a:cs typeface="Arial" panose="020B0604020202020204" pitchFamily="34" charset="0"/>
                        </a:rPr>
                        <a:t>AE leading to Dato-DXd discontinuation</a:t>
                      </a:r>
                    </a:p>
                  </a:txBody>
                  <a:tcPr/>
                </a:tc>
                <a:tc>
                  <a:txBody>
                    <a:bodyPr/>
                    <a:lstStyle/>
                    <a:p>
                      <a:pPr algn="ctr">
                        <a:lnSpc>
                          <a:spcPct val="100000"/>
                        </a:lnSpc>
                      </a:pP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6 (17)</a:t>
                      </a:r>
                    </a:p>
                    <a:p>
                      <a:pPr algn="ctr">
                        <a:lnSpc>
                          <a:spcPct val="100000"/>
                        </a:lnSpc>
                      </a:pPr>
                      <a:r>
                        <a:rPr lang="en-GB" sz="1400" noProof="0" dirty="0">
                          <a:latin typeface="Arial" panose="020B0604020202020204" pitchFamily="34" charset="0"/>
                          <a:cs typeface="Arial" panose="020B0604020202020204" pitchFamily="34" charset="0"/>
                        </a:rPr>
                        <a:t>6 (17)</a:t>
                      </a:r>
                    </a:p>
                  </a:txBody>
                  <a:tcPr marL="19440" marR="19440"/>
                </a:tc>
                <a:tc>
                  <a:txBody>
                    <a:bodyPr/>
                    <a:lstStyle/>
                    <a:p>
                      <a:pPr algn="ctr">
                        <a:lnSpc>
                          <a:spcPct val="100000"/>
                        </a:lnSpc>
                      </a:pP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8 (24)</a:t>
                      </a:r>
                    </a:p>
                    <a:p>
                      <a:pPr algn="ctr">
                        <a:lnSpc>
                          <a:spcPct val="100000"/>
                        </a:lnSpc>
                      </a:pPr>
                      <a:r>
                        <a:rPr lang="en-GB" sz="1400" noProof="0" dirty="0">
                          <a:latin typeface="Arial" panose="020B0604020202020204" pitchFamily="34" charset="0"/>
                          <a:cs typeface="Arial" panose="020B0604020202020204" pitchFamily="34" charset="0"/>
                        </a:rPr>
                        <a:t>9 (26)</a:t>
                      </a:r>
                    </a:p>
                  </a:txBody>
                  <a:tcPr marL="19440" marR="19440"/>
                </a:tc>
                <a:extLst>
                  <a:ext uri="{0D108BD9-81ED-4DB2-BD59-A6C34878D82A}">
                    <a16:rowId xmlns:a16="http://schemas.microsoft.com/office/drawing/2014/main" val="1065090232"/>
                  </a:ext>
                </a:extLst>
              </a:tr>
            </a:tbl>
          </a:graphicData>
        </a:graphic>
      </p:graphicFrame>
    </p:spTree>
    <p:extLst>
      <p:ext uri="{BB962C8B-B14F-4D97-AF65-F5344CB8AC3E}">
        <p14:creationId xmlns:p14="http://schemas.microsoft.com/office/powerpoint/2010/main" val="214635147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7AE8E53-E02D-7E7C-1C3A-D26F80BC10BD}"/>
              </a:ext>
            </a:extLst>
          </p:cNvPr>
          <p:cNvSpPr>
            <a:spLocks noGrp="1"/>
          </p:cNvSpPr>
          <p:nvPr>
            <p:ph sz="quarter" idx="12"/>
          </p:nvPr>
        </p:nvSpPr>
        <p:spPr/>
        <p:txBody>
          <a:bodyPr/>
          <a:lstStyle/>
          <a:p>
            <a:r>
              <a:rPr lang="en-GB" b="0" i="0" noProof="0" dirty="0">
                <a:solidFill>
                  <a:schemeClr val="tx2"/>
                </a:solidFill>
                <a:effectLst/>
              </a:rPr>
              <a:t>Osimertinib + Dato-DXd showed promising efficacy and manageable safety in patients with </a:t>
            </a:r>
            <a:r>
              <a:rPr lang="en-GB" b="0" i="1" noProof="0" dirty="0">
                <a:solidFill>
                  <a:schemeClr val="tx2"/>
                </a:solidFill>
                <a:effectLst/>
              </a:rPr>
              <a:t>EGFR</a:t>
            </a:r>
            <a:r>
              <a:rPr lang="en-GB" b="0" i="0" noProof="0" dirty="0">
                <a:solidFill>
                  <a:schemeClr val="tx2"/>
                </a:solidFill>
                <a:effectLst/>
              </a:rPr>
              <a:t>m advanced NSCLC who progressed on first-line osimertinib </a:t>
            </a:r>
          </a:p>
          <a:p>
            <a:r>
              <a:rPr lang="en-GB" b="0" i="0" noProof="0" dirty="0">
                <a:solidFill>
                  <a:schemeClr val="tx2"/>
                </a:solidFill>
                <a:effectLst/>
              </a:rPr>
              <a:t>No new safety signals were identified in either cohort</a:t>
            </a:r>
          </a:p>
          <a:p>
            <a:r>
              <a:rPr lang="en-GB" b="0" i="0" noProof="0" dirty="0">
                <a:solidFill>
                  <a:schemeClr val="tx2"/>
                </a:solidFill>
                <a:effectLst/>
              </a:rPr>
              <a:t>Considering the overall benefit/risk profile, 6 mg/kg should be the preferred Dato-DXd starting dose for combination with 80 mg osimertinib</a:t>
            </a:r>
          </a:p>
          <a:p>
            <a:r>
              <a:rPr lang="en-GB" b="0" i="0" noProof="0" dirty="0">
                <a:solidFill>
                  <a:schemeClr val="tx2"/>
                </a:solidFill>
                <a:effectLst/>
              </a:rPr>
              <a:t>Longer-term follow-up data for OS are awaited</a:t>
            </a:r>
            <a:endParaRPr lang="en-GB" noProof="0" dirty="0">
              <a:solidFill>
                <a:schemeClr val="tx2"/>
              </a:solidFill>
            </a:endParaRP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orchard: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ADC, antibody-drug conjugate; Dato-DXd, datopotamab deruxtecan; EGFRm, EGFR mutated; NSCLC, non-small cell lung cancer; OS, overall survival</a:t>
            </a:r>
          </a:p>
          <a:p>
            <a:r>
              <a:rPr lang="en-GB" noProof="0" dirty="0">
                <a:solidFill>
                  <a:schemeClr val="tx2"/>
                </a:solidFill>
              </a:rPr>
              <a:t>Le X, et al. J Thorac Oncol. 2025;20 (3):S1-S97. ELCC 2025 (oral presentation, Abstr 1O)</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25</a:t>
            </a:fld>
            <a:endParaRPr lang="en-GB" noProof="0" dirty="0"/>
          </a:p>
        </p:txBody>
      </p:sp>
      <p:sp>
        <p:nvSpPr>
          <p:cNvPr id="4" name="TextBox 3">
            <a:extLst>
              <a:ext uri="{FF2B5EF4-FFF2-40B4-BE49-F238E27FC236}">
                <a16:creationId xmlns:a16="http://schemas.microsoft.com/office/drawing/2014/main" id="{E44FC43E-E461-FC42-3E84-6D709633B070}"/>
              </a:ext>
            </a:extLst>
          </p:cNvPr>
          <p:cNvSpPr txBox="1"/>
          <p:nvPr/>
        </p:nvSpPr>
        <p:spPr>
          <a:xfrm>
            <a:off x="945868" y="4003085"/>
            <a:ext cx="10636532" cy="1403049"/>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b="0" i="0" noProof="0" dirty="0">
                <a:solidFill>
                  <a:srgbClr val="333333"/>
                </a:solidFill>
                <a:effectLst/>
                <a:highlight>
                  <a:srgbClr val="FFFFFF"/>
                </a:highlight>
                <a:latin typeface="Arial" panose="020B0604020202020204" pitchFamily="34" charset="0"/>
                <a:cs typeface="Arial" panose="020B0604020202020204" pitchFamily="34" charset="0"/>
              </a:rPr>
              <a:t>ORCHARD </a:t>
            </a:r>
            <a:r>
              <a:rPr lang="en-GB" noProof="0" dirty="0">
                <a:solidFill>
                  <a:srgbClr val="212121"/>
                </a:solidFill>
                <a:latin typeface="Arial" panose="020B0604020202020204" pitchFamily="34" charset="0"/>
                <a:cs typeface="Arial" panose="020B0604020202020204" pitchFamily="34" charset="0"/>
              </a:rPr>
              <a:t>helps further inform optimal post-osimertinib treatment strategies for </a:t>
            </a:r>
            <a:br>
              <a:rPr lang="en-GB" noProof="0" dirty="0">
                <a:solidFill>
                  <a:srgbClr val="212121"/>
                </a:solidFill>
                <a:latin typeface="Arial" panose="020B0604020202020204" pitchFamily="34" charset="0"/>
                <a:cs typeface="Arial" panose="020B0604020202020204" pitchFamily="34" charset="0"/>
              </a:rPr>
            </a:br>
            <a:r>
              <a:rPr lang="en-GB" i="1" noProof="0" dirty="0">
                <a:solidFill>
                  <a:srgbClr val="212121"/>
                </a:solidFill>
                <a:latin typeface="Arial" panose="020B0604020202020204" pitchFamily="34" charset="0"/>
                <a:cs typeface="Arial" panose="020B0604020202020204" pitchFamily="34" charset="0"/>
              </a:rPr>
              <a:t>EGFR-mutated</a:t>
            </a:r>
            <a:r>
              <a:rPr lang="en-GB" noProof="0" dirty="0">
                <a:solidFill>
                  <a:srgbClr val="212121"/>
                </a:solidFill>
                <a:latin typeface="Arial" panose="020B0604020202020204" pitchFamily="34" charset="0"/>
                <a:cs typeface="Arial" panose="020B0604020202020204" pitchFamily="34" charset="0"/>
              </a:rPr>
              <a:t> NSCLC and demonstrates promising efficacy with osimertinib plus </a:t>
            </a:r>
            <a:r>
              <a:rPr lang="en-GB" noProof="0" dirty="0">
                <a:latin typeface="Arial" panose="020B0604020202020204" pitchFamily="34" charset="0"/>
                <a:cs typeface="Arial" panose="020B0604020202020204" pitchFamily="34" charset="0"/>
              </a:rPr>
              <a:t>ADCs in the </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2</a:t>
            </a:r>
            <a:r>
              <a:rPr lang="en-GB" baseline="30000" noProof="0" dirty="0">
                <a:latin typeface="Arial" panose="020B0604020202020204" pitchFamily="34" charset="0"/>
                <a:cs typeface="Arial" panose="020B0604020202020204" pitchFamily="34" charset="0"/>
              </a:rPr>
              <a:t>nd</a:t>
            </a:r>
            <a:r>
              <a:rPr lang="en-GB" noProof="0" dirty="0">
                <a:latin typeface="Arial" panose="020B0604020202020204" pitchFamily="34" charset="0"/>
                <a:cs typeface="Arial" panose="020B0604020202020204" pitchFamily="34" charset="0"/>
              </a:rPr>
              <a:t> line setting</a:t>
            </a:r>
          </a:p>
        </p:txBody>
      </p:sp>
    </p:spTree>
    <p:extLst>
      <p:ext uri="{BB962C8B-B14F-4D97-AF65-F5344CB8AC3E}">
        <p14:creationId xmlns:p14="http://schemas.microsoft.com/office/powerpoint/2010/main" val="381257410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Autofit/>
          </a:bodyPr>
          <a:lstStyle/>
          <a:p>
            <a:r>
              <a:rPr lang="en-GB" kern="0" noProof="0" dirty="0">
                <a:effectLst/>
                <a:ea typeface="Arial" panose="020B0604020202020204" pitchFamily="34" charset="0"/>
              </a:rPr>
              <a:t>Phase 1b open-label study of trastuzumab deruxtecan + rilvegostomig ± carboplatin as first line treatment for metastatic HER2-overexpressing NSCLC: </a:t>
            </a:r>
            <a:r>
              <a:rPr lang="en-GB" b="1" kern="0" noProof="0" dirty="0">
                <a:effectLst/>
                <a:ea typeface="Arial" panose="020B0604020202020204" pitchFamily="34" charset="0"/>
              </a:rPr>
              <a:t>DESTINY-Lung03</a:t>
            </a:r>
            <a:r>
              <a:rPr lang="en-GB" kern="0" noProof="0" dirty="0">
                <a:effectLst/>
                <a:ea typeface="Arial" panose="020B0604020202020204" pitchFamily="34" charset="0"/>
              </a:rPr>
              <a:t> (DL-03) Part 4 </a:t>
            </a:r>
            <a:endParaRPr lang="en-GB" noProof="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normAutofit/>
          </a:bodyPr>
          <a:lstStyle/>
          <a:p>
            <a:r>
              <a:rPr lang="en-GB" b="1" kern="0" noProof="0" dirty="0">
                <a:effectLst/>
                <a:ea typeface="Arial" panose="020B0604020202020204" pitchFamily="34" charset="0"/>
              </a:rPr>
              <a:t>Planchard D, et al. Poster 132TiP, ELCC 2025</a:t>
            </a:r>
            <a:endParaRPr lang="en-GB" b="1"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noProof="0" smtClean="0"/>
              <a:pPr/>
              <a:t>26</a:t>
            </a:fld>
            <a:endParaRPr lang="en-GB" noProof="0"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36107418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1425575"/>
            <a:ext cx="6121755" cy="4667721"/>
          </a:xfrm>
        </p:spPr>
        <p:txBody>
          <a:bodyPr>
            <a:normAutofit fontScale="85000" lnSpcReduction="20000"/>
          </a:bodyPr>
          <a:lstStyle/>
          <a:p>
            <a:pPr>
              <a:lnSpc>
                <a:spcPct val="120000"/>
              </a:lnSpc>
            </a:pPr>
            <a:r>
              <a:rPr lang="en-GB" b="1" noProof="0" dirty="0">
                <a:solidFill>
                  <a:schemeClr val="accent1"/>
                </a:solidFill>
              </a:rPr>
              <a:t>HER2 overexpression </a:t>
            </a:r>
            <a:r>
              <a:rPr lang="en-GB" noProof="0" dirty="0"/>
              <a:t>has been reported in </a:t>
            </a:r>
            <a:r>
              <a:rPr lang="en-GB" b="1" noProof="0" dirty="0">
                <a:solidFill>
                  <a:schemeClr val="accent1"/>
                </a:solidFill>
              </a:rPr>
              <a:t>2-30% of patients with NSCLC</a:t>
            </a:r>
            <a:r>
              <a:rPr lang="en-GB" noProof="0" dirty="0"/>
              <a:t>, and is associated with a poor </a:t>
            </a:r>
            <a:r>
              <a:rPr lang="en-GB" noProof="0" dirty="0">
                <a:solidFill>
                  <a:schemeClr val="tx2"/>
                </a:solidFill>
              </a:rPr>
              <a:t>prognosis</a:t>
            </a:r>
            <a:r>
              <a:rPr lang="en-GB" baseline="30000" noProof="0" dirty="0">
                <a:solidFill>
                  <a:schemeClr val="tx2"/>
                </a:solidFill>
              </a:rPr>
              <a:t>1,2</a:t>
            </a:r>
          </a:p>
          <a:p>
            <a:pPr>
              <a:lnSpc>
                <a:spcPct val="120000"/>
              </a:lnSpc>
            </a:pPr>
            <a:r>
              <a:rPr lang="en-GB" noProof="0" dirty="0"/>
              <a:t>Currently there are </a:t>
            </a:r>
            <a:r>
              <a:rPr lang="en-GB" b="1" noProof="0" dirty="0">
                <a:solidFill>
                  <a:schemeClr val="accent1"/>
                </a:solidFill>
              </a:rPr>
              <a:t>no first-line HER2 directed therapies approved for HER2 overexpressing NSCLC</a:t>
            </a:r>
            <a:r>
              <a:rPr lang="en-GB" b="1" baseline="30000" noProof="0" dirty="0">
                <a:solidFill>
                  <a:schemeClr val="accent1"/>
                </a:solidFill>
              </a:rPr>
              <a:t>3</a:t>
            </a:r>
          </a:p>
          <a:p>
            <a:pPr>
              <a:lnSpc>
                <a:spcPct val="120000"/>
              </a:lnSpc>
            </a:pPr>
            <a:r>
              <a:rPr lang="en-GB" noProof="0" dirty="0"/>
              <a:t>Trastuzumab </a:t>
            </a:r>
            <a:r>
              <a:rPr lang="en-GB" noProof="0" dirty="0" err="1"/>
              <a:t>deruxtecan</a:t>
            </a:r>
            <a:r>
              <a:rPr lang="en-GB" noProof="0" dirty="0"/>
              <a:t> is approved in </a:t>
            </a:r>
            <a:r>
              <a:rPr lang="en-GB" noProof="0" dirty="0">
                <a:solidFill>
                  <a:schemeClr val="tx2"/>
                </a:solidFill>
              </a:rPr>
              <a:t>the US, Russia, Israel and Brazil for patients with unresectable or metastatic HER2-positive solid tumours who have received prior treatment or have no alterative treatment options available</a:t>
            </a:r>
            <a:r>
              <a:rPr lang="en-GB" baseline="30000" noProof="0" dirty="0">
                <a:solidFill>
                  <a:schemeClr val="tx2"/>
                </a:solidFill>
              </a:rPr>
              <a:t>3</a:t>
            </a:r>
          </a:p>
          <a:p>
            <a:pPr>
              <a:lnSpc>
                <a:spcPct val="120000"/>
              </a:lnSpc>
            </a:pPr>
            <a:r>
              <a:rPr lang="en-GB" b="1" noProof="0" dirty="0">
                <a:solidFill>
                  <a:schemeClr val="accent1"/>
                </a:solidFill>
              </a:rPr>
              <a:t>DESTINY-Lung03</a:t>
            </a:r>
            <a:r>
              <a:rPr lang="en-GB" noProof="0" dirty="0"/>
              <a:t> is an ongoing phase 1b, open-label, multipart study </a:t>
            </a:r>
            <a:r>
              <a:rPr lang="en-GB" b="1" noProof="0" dirty="0">
                <a:solidFill>
                  <a:schemeClr val="accent1"/>
                </a:solidFill>
              </a:rPr>
              <a:t>assessing T-</a:t>
            </a:r>
            <a:r>
              <a:rPr lang="en-GB" b="1" noProof="0" dirty="0" err="1">
                <a:solidFill>
                  <a:schemeClr val="accent1"/>
                </a:solidFill>
              </a:rPr>
              <a:t>DXd</a:t>
            </a:r>
            <a:r>
              <a:rPr lang="en-GB" b="1" noProof="0" dirty="0">
                <a:solidFill>
                  <a:schemeClr val="accent1"/>
                </a:solidFill>
              </a:rPr>
              <a:t>-based regimens in HER2-overexpressing NSCLC</a:t>
            </a:r>
            <a:r>
              <a:rPr lang="en-GB" b="1" baseline="30000" noProof="0" dirty="0">
                <a:solidFill>
                  <a:schemeClr val="accent1"/>
                </a:solidFill>
              </a:rPr>
              <a:t>3</a:t>
            </a:r>
          </a:p>
          <a:p>
            <a:pPr lvl="1">
              <a:lnSpc>
                <a:spcPct val="120000"/>
              </a:lnSpc>
            </a:pPr>
            <a:r>
              <a:rPr lang="en-GB" b="1" noProof="0" dirty="0">
                <a:solidFill>
                  <a:schemeClr val="accent1"/>
                </a:solidFill>
              </a:rPr>
              <a:t>Part 4 of the study will assess T-DXd in combination with rilvegostomig ± carboplatin</a:t>
            </a:r>
            <a:r>
              <a:rPr lang="en-GB" noProof="0" dirty="0"/>
              <a:t>, as first-line therapy for unresectable, advanced or metastatic HER2-overexpressing </a:t>
            </a:r>
            <a:r>
              <a:rPr lang="en-GB" noProof="0" dirty="0">
                <a:solidFill>
                  <a:schemeClr val="tx2"/>
                </a:solidFill>
              </a:rPr>
              <a:t>NSCLC</a:t>
            </a:r>
            <a:r>
              <a:rPr lang="en-GB" baseline="30000" noProof="0" dirty="0">
                <a:solidFill>
                  <a:schemeClr val="tx2"/>
                </a:solidFill>
              </a:rPr>
              <a:t>3</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DESTINY-Lung03: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479145" cy="365125"/>
          </a:xfrm>
        </p:spPr>
        <p:txBody>
          <a:bodyPr anchor="b" anchorCtr="0"/>
          <a:lstStyle/>
          <a:p>
            <a:r>
              <a:rPr lang="en-GB" sz="1000" noProof="0" dirty="0">
                <a:solidFill>
                  <a:schemeClr val="tx2"/>
                </a:solidFill>
              </a:rPr>
              <a:t>IV, intravenous; NSCLC, non-small cell lung cancer; Q3W, every 3 weeks;  T-</a:t>
            </a:r>
            <a:r>
              <a:rPr lang="en-GB" sz="1000" noProof="0" dirty="0" err="1">
                <a:solidFill>
                  <a:schemeClr val="tx2"/>
                </a:solidFill>
              </a:rPr>
              <a:t>DXd</a:t>
            </a:r>
            <a:r>
              <a:rPr lang="en-GB" sz="1000" noProof="0" dirty="0">
                <a:solidFill>
                  <a:schemeClr val="tx2"/>
                </a:solidFill>
              </a:rPr>
              <a:t>, trastuzumab </a:t>
            </a:r>
            <a:r>
              <a:rPr lang="en-GB" sz="1000" noProof="0" dirty="0" err="1">
                <a:solidFill>
                  <a:schemeClr val="tx2"/>
                </a:solidFill>
              </a:rPr>
              <a:t>deruxtecan</a:t>
            </a:r>
            <a:r>
              <a:rPr lang="en-GB" sz="1000" noProof="0" dirty="0">
                <a:solidFill>
                  <a:schemeClr val="tx2"/>
                </a:solidFill>
              </a:rPr>
              <a:t>; US, United States</a:t>
            </a:r>
            <a:endParaRPr lang="en-GB" sz="1000" strike="sngStrike" noProof="0" dirty="0">
              <a:solidFill>
                <a:schemeClr val="tx2"/>
              </a:solidFill>
            </a:endParaRPr>
          </a:p>
          <a:p>
            <a:r>
              <a:rPr lang="en-GB" sz="1000" noProof="0" dirty="0">
                <a:solidFill>
                  <a:schemeClr val="tx2"/>
                </a:solidFill>
              </a:rPr>
              <a:t>1. Riudavets M, et al. ESMO Open. 2021;6:100260; 2. Ren S, et al. ESMO Open. 2022;7:100395; 3. Planchard D, et al. J Thorac Oncol. 2025;20 (3):S1-S97. ELCC 2025 (poster, Abstract 132TiP)</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27</a:t>
            </a:fld>
            <a:endParaRPr lang="en-GB" noProof="0" dirty="0"/>
          </a:p>
        </p:txBody>
      </p:sp>
      <p:graphicFrame>
        <p:nvGraphicFramePr>
          <p:cNvPr id="3" name="Table 2">
            <a:extLst>
              <a:ext uri="{FF2B5EF4-FFF2-40B4-BE49-F238E27FC236}">
                <a16:creationId xmlns:a16="http://schemas.microsoft.com/office/drawing/2014/main" id="{080F0C38-97D9-3979-6047-E1CFF2DFB13D}"/>
              </a:ext>
            </a:extLst>
          </p:cNvPr>
          <p:cNvGraphicFramePr>
            <a:graphicFrameLocks noGrp="1"/>
          </p:cNvGraphicFramePr>
          <p:nvPr>
            <p:extLst>
              <p:ext uri="{D42A27DB-BD31-4B8C-83A1-F6EECF244321}">
                <p14:modId xmlns:p14="http://schemas.microsoft.com/office/powerpoint/2010/main" val="4258844942"/>
              </p:ext>
            </p:extLst>
          </p:nvPr>
        </p:nvGraphicFramePr>
        <p:xfrm>
          <a:off x="6888088" y="764704"/>
          <a:ext cx="4683728" cy="5526960"/>
        </p:xfrm>
        <a:graphic>
          <a:graphicData uri="http://schemas.openxmlformats.org/drawingml/2006/table">
            <a:tbl>
              <a:tblPr firstRow="1" bandRow="1">
                <a:tableStyleId>{5C22544A-7EE6-4342-B048-85BDC9FD1C3A}</a:tableStyleId>
              </a:tblPr>
              <a:tblGrid>
                <a:gridCol w="4683728">
                  <a:extLst>
                    <a:ext uri="{9D8B030D-6E8A-4147-A177-3AD203B41FA5}">
                      <a16:colId xmlns:a16="http://schemas.microsoft.com/office/drawing/2014/main" val="1139731723"/>
                    </a:ext>
                  </a:extLst>
                </a:gridCol>
              </a:tblGrid>
              <a:tr h="0">
                <a:tc>
                  <a:txBody>
                    <a:bodyPr/>
                    <a:lstStyle/>
                    <a:p>
                      <a:pPr algn="ctr"/>
                      <a:r>
                        <a:rPr lang="en-GB" sz="1400" noProof="0" dirty="0">
                          <a:solidFill>
                            <a:schemeClr val="bg1"/>
                          </a:solidFill>
                          <a:latin typeface="Arial" panose="020B0604020202020204" pitchFamily="34" charset="0"/>
                          <a:cs typeface="Arial" panose="020B0604020202020204" pitchFamily="34" charset="0"/>
                        </a:rPr>
                        <a:t>DESTINY-Lung03 study design</a:t>
                      </a:r>
                    </a:p>
                  </a:txBody>
                  <a:tcPr marT="28800" marB="28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31691794"/>
                  </a:ext>
                </a:extLst>
              </a:tr>
              <a:tr h="5256000">
                <a:tc>
                  <a:txBody>
                    <a:bodyPr/>
                    <a:lstStyle/>
                    <a:p>
                      <a:pPr marL="0" marR="0" lvl="0" indent="0" algn="ctr" defTabSz="457200" rtl="0" eaLnBrk="1" fontAlgn="auto" latinLnBrk="0" hangingPunct="1">
                        <a:lnSpc>
                          <a:spcPct val="100000"/>
                        </a:lnSpc>
                        <a:spcBef>
                          <a:spcPts val="0"/>
                        </a:spcBef>
                        <a:spcAft>
                          <a:spcPts val="300"/>
                        </a:spcAft>
                        <a:buClr>
                          <a:schemeClr val="accent1"/>
                        </a:buClr>
                        <a:buSzTx/>
                        <a:buFontTx/>
                        <a:buNone/>
                        <a:tabLst/>
                        <a:defRPr/>
                      </a:pPr>
                      <a:endParaRPr lang="en-GB" sz="800" noProof="0" dirty="0">
                        <a:solidFill>
                          <a:schemeClr val="tx1"/>
                        </a:solidFill>
                        <a:latin typeface="Arial" panose="020B0604020202020204" pitchFamily="34" charset="0"/>
                        <a:cs typeface="Arial" panose="020B0604020202020204" pitchFamily="34" charset="0"/>
                      </a:endParaRPr>
                    </a:p>
                  </a:txBody>
                  <a:tcPr marT="28800" marB="28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3718336"/>
                  </a:ext>
                </a:extLst>
              </a:tr>
            </a:tbl>
          </a:graphicData>
        </a:graphic>
      </p:graphicFrame>
      <p:graphicFrame>
        <p:nvGraphicFramePr>
          <p:cNvPr id="9" name="Table 8">
            <a:extLst>
              <a:ext uri="{FF2B5EF4-FFF2-40B4-BE49-F238E27FC236}">
                <a16:creationId xmlns:a16="http://schemas.microsoft.com/office/drawing/2014/main" id="{E68569E9-212D-3158-2E15-B0754726D504}"/>
              </a:ext>
            </a:extLst>
          </p:cNvPr>
          <p:cNvGraphicFramePr>
            <a:graphicFrameLocks noGrp="1"/>
          </p:cNvGraphicFramePr>
          <p:nvPr>
            <p:extLst>
              <p:ext uri="{D42A27DB-BD31-4B8C-83A1-F6EECF244321}">
                <p14:modId xmlns:p14="http://schemas.microsoft.com/office/powerpoint/2010/main" val="3124147002"/>
              </p:ext>
            </p:extLst>
          </p:nvPr>
        </p:nvGraphicFramePr>
        <p:xfrm>
          <a:off x="7033708" y="1657822"/>
          <a:ext cx="4392488" cy="35904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1139731723"/>
                    </a:ext>
                  </a:extLst>
                </a:gridCol>
              </a:tblGrid>
              <a:tr h="0">
                <a:tc>
                  <a:txBody>
                    <a:bodyPr/>
                    <a:lstStyle/>
                    <a:p>
                      <a:r>
                        <a:rPr lang="en-GB" sz="800" noProof="0" dirty="0">
                          <a:solidFill>
                            <a:schemeClr val="tx1"/>
                          </a:solidFill>
                          <a:latin typeface="Arial" panose="020B0604020202020204" pitchFamily="34" charset="0"/>
                          <a:cs typeface="Arial" panose="020B0604020202020204" pitchFamily="34" charset="0"/>
                        </a:rPr>
                        <a:t>Part 1: T-DXd monotherapy (enrolment complete)</a:t>
                      </a:r>
                    </a:p>
                  </a:txBody>
                  <a:tcPr marT="28800" marB="288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131691794"/>
                  </a:ext>
                </a:extLst>
              </a:tr>
              <a:tr h="0">
                <a:tc>
                  <a:txBody>
                    <a:bodyPr/>
                    <a:lstStyle/>
                    <a:p>
                      <a:pPr>
                        <a:spcAft>
                          <a:spcPts val="300"/>
                        </a:spcAft>
                        <a:buClr>
                          <a:schemeClr val="accent1"/>
                        </a:buClr>
                      </a:pPr>
                      <a:r>
                        <a:rPr lang="en-GB" sz="800" noProof="0" dirty="0">
                          <a:solidFill>
                            <a:schemeClr val="tx1"/>
                          </a:solidFill>
                          <a:latin typeface="Arial" panose="020B0604020202020204" pitchFamily="34" charset="0"/>
                          <a:cs typeface="Arial" panose="020B0604020202020204" pitchFamily="34" charset="0"/>
                        </a:rPr>
                        <a:t>Arm 1D: T-DXd 5.4 mg/kg IV Q3W (N=36)</a:t>
                      </a:r>
                    </a:p>
                  </a:txBody>
                  <a:tcPr marT="28800" marB="288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53718336"/>
                  </a:ext>
                </a:extLst>
              </a:tr>
            </a:tbl>
          </a:graphicData>
        </a:graphic>
      </p:graphicFrame>
      <p:graphicFrame>
        <p:nvGraphicFramePr>
          <p:cNvPr id="10" name="Table 9">
            <a:extLst>
              <a:ext uri="{FF2B5EF4-FFF2-40B4-BE49-F238E27FC236}">
                <a16:creationId xmlns:a16="http://schemas.microsoft.com/office/drawing/2014/main" id="{E6053AAD-4486-D6BD-C90D-0651216FF4B4}"/>
              </a:ext>
            </a:extLst>
          </p:cNvPr>
          <p:cNvGraphicFramePr>
            <a:graphicFrameLocks noGrp="1"/>
          </p:cNvGraphicFramePr>
          <p:nvPr>
            <p:extLst>
              <p:ext uri="{D42A27DB-BD31-4B8C-83A1-F6EECF244321}">
                <p14:modId xmlns:p14="http://schemas.microsoft.com/office/powerpoint/2010/main" val="3664775375"/>
              </p:ext>
            </p:extLst>
          </p:nvPr>
        </p:nvGraphicFramePr>
        <p:xfrm>
          <a:off x="7033708" y="1138102"/>
          <a:ext cx="4392488" cy="48096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1139731723"/>
                    </a:ext>
                  </a:extLst>
                </a:gridCol>
              </a:tblGrid>
              <a:tr h="0">
                <a:tc>
                  <a:txBody>
                    <a:bodyPr/>
                    <a:lstStyle/>
                    <a:p>
                      <a:r>
                        <a:rPr lang="en-GB" sz="800" noProof="0" dirty="0">
                          <a:solidFill>
                            <a:schemeClr val="tx1"/>
                          </a:solidFill>
                          <a:latin typeface="Arial" panose="020B0604020202020204" pitchFamily="34" charset="0"/>
                          <a:cs typeface="Arial" panose="020B0604020202020204" pitchFamily="34" charset="0"/>
                        </a:rPr>
                        <a:t>Part 1: dose escalation (enrolment complete)</a:t>
                      </a:r>
                    </a:p>
                  </a:txBody>
                  <a:tcPr marT="28800" marB="288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131691794"/>
                  </a:ext>
                </a:extLst>
              </a:tr>
              <a:tr h="0">
                <a:tc>
                  <a:txBody>
                    <a:bodyPr/>
                    <a:lstStyle/>
                    <a:p>
                      <a:pPr>
                        <a:spcAft>
                          <a:spcPts val="300"/>
                        </a:spcAft>
                        <a:buClr>
                          <a:schemeClr val="accent1"/>
                        </a:buClr>
                      </a:pPr>
                      <a:r>
                        <a:rPr lang="en-GB" sz="800" noProof="0" dirty="0">
                          <a:solidFill>
                            <a:schemeClr val="tx1"/>
                          </a:solidFill>
                          <a:latin typeface="Arial" panose="020B0604020202020204" pitchFamily="34" charset="0"/>
                          <a:cs typeface="Arial" panose="020B0604020202020204" pitchFamily="34" charset="0"/>
                        </a:rPr>
                        <a:t>Arm 1A: T-DXd + durvalumab + cisplatin (N=18)</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Arm 1B: T-DXd + durvalumab + carboplatin (N=18)</a:t>
                      </a:r>
                    </a:p>
                  </a:txBody>
                  <a:tcPr marT="28800" marB="288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53718336"/>
                  </a:ext>
                </a:extLst>
              </a:tr>
            </a:tbl>
          </a:graphicData>
        </a:graphic>
      </p:graphicFrame>
      <p:graphicFrame>
        <p:nvGraphicFramePr>
          <p:cNvPr id="11" name="Table 10">
            <a:extLst>
              <a:ext uri="{FF2B5EF4-FFF2-40B4-BE49-F238E27FC236}">
                <a16:creationId xmlns:a16="http://schemas.microsoft.com/office/drawing/2014/main" id="{F0CE85C0-41C2-F589-C6AA-ABD1A4BC3A4E}"/>
              </a:ext>
            </a:extLst>
          </p:cNvPr>
          <p:cNvGraphicFramePr>
            <a:graphicFrameLocks noGrp="1"/>
          </p:cNvGraphicFramePr>
          <p:nvPr>
            <p:extLst>
              <p:ext uri="{D42A27DB-BD31-4B8C-83A1-F6EECF244321}">
                <p14:modId xmlns:p14="http://schemas.microsoft.com/office/powerpoint/2010/main" val="4101120228"/>
              </p:ext>
            </p:extLst>
          </p:nvPr>
        </p:nvGraphicFramePr>
        <p:xfrm>
          <a:off x="7033708" y="2055622"/>
          <a:ext cx="4392488" cy="48096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1139731723"/>
                    </a:ext>
                  </a:extLst>
                </a:gridCol>
              </a:tblGrid>
              <a:tr h="0">
                <a:tc>
                  <a:txBody>
                    <a:bodyPr/>
                    <a:lstStyle/>
                    <a:p>
                      <a:r>
                        <a:rPr lang="en-GB" sz="800" noProof="0" dirty="0">
                          <a:solidFill>
                            <a:schemeClr val="tx1"/>
                          </a:solidFill>
                          <a:latin typeface="Arial" panose="020B0604020202020204" pitchFamily="34" charset="0"/>
                          <a:cs typeface="Arial" panose="020B0604020202020204" pitchFamily="34" charset="0"/>
                        </a:rPr>
                        <a:t>Part 3: dose confirmation (N~6 per arm) and expansion (N~34 per arm) (currently open)</a:t>
                      </a:r>
                    </a:p>
                  </a:txBody>
                  <a:tcPr marT="28800" marB="288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131691794"/>
                  </a:ext>
                </a:extLst>
              </a:tr>
              <a:tr h="0">
                <a:tc>
                  <a:txBody>
                    <a:bodyPr/>
                    <a:lstStyle/>
                    <a:p>
                      <a:pPr marL="0" marR="0" lvl="0" indent="0" algn="l" defTabSz="457200" rtl="0" eaLnBrk="1" fontAlgn="auto" latinLnBrk="0" hangingPunct="1">
                        <a:lnSpc>
                          <a:spcPct val="100000"/>
                        </a:lnSpc>
                        <a:spcBef>
                          <a:spcPts val="0"/>
                        </a:spcBef>
                        <a:spcAft>
                          <a:spcPts val="300"/>
                        </a:spcAft>
                        <a:buClr>
                          <a:schemeClr val="accent1"/>
                        </a:buClr>
                        <a:buSzTx/>
                        <a:buFontTx/>
                        <a:buNone/>
                        <a:tabLst/>
                        <a:defRPr/>
                      </a:pPr>
                      <a:r>
                        <a:rPr lang="en-GB" sz="800" noProof="0" dirty="0">
                          <a:solidFill>
                            <a:schemeClr val="tx1"/>
                          </a:solidFill>
                          <a:latin typeface="Arial" panose="020B0604020202020204" pitchFamily="34" charset="0"/>
                          <a:cs typeface="Arial" panose="020B0604020202020204" pitchFamily="34" charset="0"/>
                        </a:rPr>
                        <a:t>Arm 3A: T-DXd + volrustomig</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Arm 3B: T-DXd + volrustomig + carboplatin</a:t>
                      </a:r>
                    </a:p>
                  </a:txBody>
                  <a:tcPr marT="28800" marB="288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53718336"/>
                  </a:ext>
                </a:extLst>
              </a:tr>
            </a:tbl>
          </a:graphicData>
        </a:graphic>
      </p:graphicFrame>
      <p:graphicFrame>
        <p:nvGraphicFramePr>
          <p:cNvPr id="12" name="Table 11">
            <a:extLst>
              <a:ext uri="{FF2B5EF4-FFF2-40B4-BE49-F238E27FC236}">
                <a16:creationId xmlns:a16="http://schemas.microsoft.com/office/drawing/2014/main" id="{445A2FD7-8C13-50D3-DC62-1222D30BB14B}"/>
              </a:ext>
            </a:extLst>
          </p:cNvPr>
          <p:cNvGraphicFramePr>
            <a:graphicFrameLocks noGrp="1"/>
          </p:cNvGraphicFramePr>
          <p:nvPr>
            <p:extLst>
              <p:ext uri="{D42A27DB-BD31-4B8C-83A1-F6EECF244321}">
                <p14:modId xmlns:p14="http://schemas.microsoft.com/office/powerpoint/2010/main" val="1736154586"/>
              </p:ext>
            </p:extLst>
          </p:nvPr>
        </p:nvGraphicFramePr>
        <p:xfrm>
          <a:off x="7033708" y="2575343"/>
          <a:ext cx="4392488" cy="75192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1139731723"/>
                    </a:ext>
                  </a:extLst>
                </a:gridCol>
              </a:tblGrid>
              <a:tr h="0">
                <a:tc>
                  <a:txBody>
                    <a:bodyPr/>
                    <a:lstStyle/>
                    <a:p>
                      <a:r>
                        <a:rPr lang="en-GB" sz="800" noProof="0" dirty="0">
                          <a:solidFill>
                            <a:schemeClr val="bg1"/>
                          </a:solidFill>
                          <a:latin typeface="Arial" panose="020B0604020202020204" pitchFamily="34" charset="0"/>
                          <a:cs typeface="Arial" panose="020B0604020202020204" pitchFamily="34" charset="0"/>
                        </a:rPr>
                        <a:t>Part 4: safety run-in (N~6 per arm) and expansion (N~34 per arm) (currently recruiting)</a:t>
                      </a:r>
                    </a:p>
                  </a:txBody>
                  <a:tcPr marT="28800" marB="288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31691794"/>
                  </a:ext>
                </a:extLst>
              </a:tr>
              <a:tr h="0">
                <a:tc>
                  <a:txBody>
                    <a:bodyPr/>
                    <a:lstStyle/>
                    <a:p>
                      <a:pPr marL="0" marR="0" lvl="0" indent="0" algn="l" defTabSz="457200" rtl="0" eaLnBrk="1" fontAlgn="auto" latinLnBrk="0" hangingPunct="1">
                        <a:lnSpc>
                          <a:spcPct val="100000"/>
                        </a:lnSpc>
                        <a:spcBef>
                          <a:spcPts val="0"/>
                        </a:spcBef>
                        <a:spcAft>
                          <a:spcPts val="300"/>
                        </a:spcAft>
                        <a:buClr>
                          <a:schemeClr val="accent1"/>
                        </a:buClr>
                        <a:buSzTx/>
                        <a:buFontTx/>
                        <a:buNone/>
                        <a:tabLst/>
                        <a:defRPr/>
                      </a:pPr>
                      <a:r>
                        <a:rPr lang="en-GB" sz="800" noProof="0" dirty="0">
                          <a:solidFill>
                            <a:schemeClr val="tx1"/>
                          </a:solidFill>
                          <a:latin typeface="Arial" panose="020B0604020202020204" pitchFamily="34" charset="0"/>
                          <a:cs typeface="Arial" panose="020B0604020202020204" pitchFamily="34" charset="0"/>
                        </a:rPr>
                        <a:t>Arm 4A: T-DXd + rilvegostomig</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Arm 4B: T-DXd + rilvegostomig + carboplatin</a:t>
                      </a:r>
                    </a:p>
                  </a:txBody>
                  <a:tcPr marT="28800" marB="288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53718336"/>
                  </a:ext>
                </a:extLst>
              </a:tr>
              <a:tr h="0">
                <a:tc>
                  <a:txBody>
                    <a:bodyPr/>
                    <a:lstStyle/>
                    <a:p>
                      <a:pPr marL="0" marR="0" lvl="0" indent="0" algn="l" defTabSz="457200" rtl="0" eaLnBrk="1" fontAlgn="auto" latinLnBrk="0" hangingPunct="1">
                        <a:lnSpc>
                          <a:spcPct val="100000"/>
                        </a:lnSpc>
                        <a:spcBef>
                          <a:spcPts val="0"/>
                        </a:spcBef>
                        <a:spcAft>
                          <a:spcPts val="300"/>
                        </a:spcAft>
                        <a:buClr>
                          <a:schemeClr val="accent1"/>
                        </a:buClr>
                        <a:buSzTx/>
                        <a:buFontTx/>
                        <a:buNone/>
                        <a:tabLst/>
                        <a:defRPr/>
                      </a:pPr>
                      <a:r>
                        <a:rPr lang="en-GB" sz="700" noProof="0" dirty="0">
                          <a:solidFill>
                            <a:schemeClr val="tx1"/>
                          </a:solidFill>
                          <a:latin typeface="Arial" panose="020B0604020202020204" pitchFamily="34" charset="0"/>
                          <a:cs typeface="Arial" panose="020B0604020202020204" pitchFamily="34" charset="0"/>
                        </a:rPr>
                        <a:t>Part 1 Arm 1C: T-DXd + durvalumab + pemetrexed treatment was planned but not initiated. For more information about DESTINY-Lung03, please visit </a:t>
                      </a:r>
                      <a:r>
                        <a:rPr lang="en-GB" sz="700" noProof="0" dirty="0">
                          <a:solidFill>
                            <a:schemeClr val="tx1"/>
                          </a:solidFill>
                          <a:latin typeface="Arial" panose="020B0604020202020204" pitchFamily="34" charset="0"/>
                          <a:cs typeface="Arial" panose="020B0604020202020204" pitchFamily="34" charset="0"/>
                          <a:hlinkClick r:id="rId2"/>
                        </a:rPr>
                        <a:t>https://clinicaltrials.gov/study/NCT04686305</a:t>
                      </a:r>
                      <a:endParaRPr lang="en-GB" sz="700" noProof="0" dirty="0">
                        <a:solidFill>
                          <a:schemeClr val="tx1"/>
                        </a:solidFill>
                        <a:highlight>
                          <a:srgbClr val="FF00FF"/>
                        </a:highlight>
                        <a:latin typeface="Arial" panose="020B0604020202020204" pitchFamily="34" charset="0"/>
                        <a:cs typeface="Arial" panose="020B0604020202020204" pitchFamily="34" charset="0"/>
                      </a:endParaRPr>
                    </a:p>
                  </a:txBody>
                  <a:tcPr marT="28800" marB="28800">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817877"/>
                  </a:ext>
                </a:extLst>
              </a:tr>
            </a:tbl>
          </a:graphicData>
        </a:graphic>
      </p:graphicFrame>
      <p:graphicFrame>
        <p:nvGraphicFramePr>
          <p:cNvPr id="13" name="Table 12">
            <a:extLst>
              <a:ext uri="{FF2B5EF4-FFF2-40B4-BE49-F238E27FC236}">
                <a16:creationId xmlns:a16="http://schemas.microsoft.com/office/drawing/2014/main" id="{5932556F-05ED-27D3-4607-EB5D215E4C9C}"/>
              </a:ext>
            </a:extLst>
          </p:cNvPr>
          <p:cNvGraphicFramePr>
            <a:graphicFrameLocks noGrp="1"/>
          </p:cNvGraphicFramePr>
          <p:nvPr>
            <p:extLst>
              <p:ext uri="{D42A27DB-BD31-4B8C-83A1-F6EECF244321}">
                <p14:modId xmlns:p14="http://schemas.microsoft.com/office/powerpoint/2010/main" val="1648544791"/>
              </p:ext>
            </p:extLst>
          </p:nvPr>
        </p:nvGraphicFramePr>
        <p:xfrm>
          <a:off x="7033708" y="5697702"/>
          <a:ext cx="4392488" cy="48096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1139731723"/>
                    </a:ext>
                  </a:extLst>
                </a:gridCol>
              </a:tblGrid>
              <a:tr h="0">
                <a:tc>
                  <a:txBody>
                    <a:bodyPr/>
                    <a:lstStyle/>
                    <a:p>
                      <a:pPr algn="ctr"/>
                      <a:r>
                        <a:rPr lang="en-GB" sz="800" noProof="0" dirty="0">
                          <a:solidFill>
                            <a:schemeClr val="bg1"/>
                          </a:solidFill>
                          <a:latin typeface="Arial" panose="020B0604020202020204" pitchFamily="34" charset="0"/>
                          <a:cs typeface="Arial" panose="020B0604020202020204" pitchFamily="34" charset="0"/>
                        </a:rPr>
                        <a:t>Countries with participating study sites</a:t>
                      </a:r>
                    </a:p>
                  </a:txBody>
                  <a:tcPr marT="28800" marB="28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31691794"/>
                  </a:ext>
                </a:extLst>
              </a:tr>
              <a:tr h="0">
                <a:tc>
                  <a:txBody>
                    <a:bodyPr/>
                    <a:lstStyle/>
                    <a:p>
                      <a:pPr marL="0" marR="0" lvl="0" indent="0" algn="l" defTabSz="457200" rtl="0" eaLnBrk="1" fontAlgn="auto" latinLnBrk="0" hangingPunct="1">
                        <a:lnSpc>
                          <a:spcPct val="100000"/>
                        </a:lnSpc>
                        <a:spcBef>
                          <a:spcPts val="0"/>
                        </a:spcBef>
                        <a:spcAft>
                          <a:spcPts val="300"/>
                        </a:spcAft>
                        <a:buClr>
                          <a:schemeClr val="accent1"/>
                        </a:buClr>
                        <a:buSzTx/>
                        <a:buFontTx/>
                        <a:buNone/>
                        <a:tabLst/>
                        <a:defRPr/>
                      </a:pPr>
                      <a:r>
                        <a:rPr lang="en-GB" sz="800" noProof="0" dirty="0">
                          <a:solidFill>
                            <a:schemeClr val="tx1"/>
                          </a:solidFill>
                          <a:latin typeface="Arial" panose="020B0604020202020204" pitchFamily="34" charset="0"/>
                          <a:cs typeface="Arial" panose="020B0604020202020204" pitchFamily="34" charset="0"/>
                        </a:rPr>
                        <a:t>Australia, France, Israel, Malaysia, Philippines, Poland, Republic of Korea, Taiwan, Thailand, Turkey, United States</a:t>
                      </a:r>
                    </a:p>
                  </a:txBody>
                  <a:tcPr marT="28800" marB="288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3718336"/>
                  </a:ext>
                </a:extLst>
              </a:tr>
            </a:tbl>
          </a:graphicData>
        </a:graphic>
      </p:graphicFrame>
      <p:grpSp>
        <p:nvGrpSpPr>
          <p:cNvPr id="732" name="Group 731">
            <a:extLst>
              <a:ext uri="{FF2B5EF4-FFF2-40B4-BE49-F238E27FC236}">
                <a16:creationId xmlns:a16="http://schemas.microsoft.com/office/drawing/2014/main" id="{E2D61471-9F69-6051-F3A8-E3AA2A902A24}"/>
              </a:ext>
            </a:extLst>
          </p:cNvPr>
          <p:cNvGrpSpPr/>
          <p:nvPr/>
        </p:nvGrpSpPr>
        <p:grpSpPr>
          <a:xfrm>
            <a:off x="7138995" y="3680067"/>
            <a:ext cx="4141581" cy="1994539"/>
            <a:chOff x="6994979" y="3645024"/>
            <a:chExt cx="4424107" cy="2130600"/>
          </a:xfrm>
        </p:grpSpPr>
        <p:sp>
          <p:nvSpPr>
            <p:cNvPr id="733" name="Freeform 116">
              <a:extLst>
                <a:ext uri="{FF2B5EF4-FFF2-40B4-BE49-F238E27FC236}">
                  <a16:creationId xmlns:a16="http://schemas.microsoft.com/office/drawing/2014/main" id="{C0C7BA3F-30FA-1219-5312-72C6B413C4C3}"/>
                </a:ext>
              </a:extLst>
            </p:cNvPr>
            <p:cNvSpPr>
              <a:spLocks/>
            </p:cNvSpPr>
            <p:nvPr/>
          </p:nvSpPr>
          <p:spPr bwMode="auto">
            <a:xfrm rot="20617025">
              <a:off x="7728491" y="4567886"/>
              <a:ext cx="68234" cy="86998"/>
            </a:xfrm>
            <a:custGeom>
              <a:avLst/>
              <a:gdLst>
                <a:gd name="T0" fmla="*/ 2147483647 w 87"/>
                <a:gd name="T1" fmla="*/ 2147483647 h 111"/>
                <a:gd name="T2" fmla="*/ 2147483647 w 87"/>
                <a:gd name="T3" fmla="*/ 2147483647 h 111"/>
                <a:gd name="T4" fmla="*/ 2147483647 w 87"/>
                <a:gd name="T5" fmla="*/ 2147483647 h 111"/>
                <a:gd name="T6" fmla="*/ 2147483647 w 87"/>
                <a:gd name="T7" fmla="*/ 2147483647 h 111"/>
                <a:gd name="T8" fmla="*/ 0 w 87"/>
                <a:gd name="T9" fmla="*/ 2147483647 h 111"/>
                <a:gd name="T10" fmla="*/ 2147483647 w 87"/>
                <a:gd name="T11" fmla="*/ 2147483647 h 111"/>
                <a:gd name="T12" fmla="*/ 2147483647 w 87"/>
                <a:gd name="T13" fmla="*/ 2147483647 h 111"/>
                <a:gd name="T14" fmla="*/ 2147483647 w 87"/>
                <a:gd name="T15" fmla="*/ 2147483647 h 111"/>
                <a:gd name="T16" fmla="*/ 2147483647 w 87"/>
                <a:gd name="T17" fmla="*/ 2147483647 h 111"/>
                <a:gd name="T18" fmla="*/ 2147483647 w 87"/>
                <a:gd name="T19" fmla="*/ 2147483647 h 111"/>
                <a:gd name="T20" fmla="*/ 2147483647 w 87"/>
                <a:gd name="T21" fmla="*/ 0 h 111"/>
                <a:gd name="T22" fmla="*/ 2147483647 w 87"/>
                <a:gd name="T23" fmla="*/ 2147483647 h 111"/>
                <a:gd name="T24" fmla="*/ 2147483647 w 87"/>
                <a:gd name="T25" fmla="*/ 2147483647 h 111"/>
                <a:gd name="T26" fmla="*/ 2147483647 w 87"/>
                <a:gd name="T27" fmla="*/ 2147483647 h 111"/>
                <a:gd name="T28" fmla="*/ 2147483647 w 87"/>
                <a:gd name="T29" fmla="*/ 214748364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
                <a:gd name="T46" fmla="*/ 0 h 111"/>
                <a:gd name="T47" fmla="*/ 87 w 87"/>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 h="111">
                  <a:moveTo>
                    <a:pt x="49" y="70"/>
                  </a:moveTo>
                  <a:cubicBezTo>
                    <a:pt x="45" y="75"/>
                    <a:pt x="42" y="81"/>
                    <a:pt x="38" y="86"/>
                  </a:cubicBezTo>
                  <a:lnTo>
                    <a:pt x="38" y="111"/>
                  </a:lnTo>
                  <a:cubicBezTo>
                    <a:pt x="27" y="107"/>
                    <a:pt x="16" y="79"/>
                    <a:pt x="5" y="75"/>
                  </a:cubicBezTo>
                  <a:lnTo>
                    <a:pt x="0" y="70"/>
                  </a:lnTo>
                  <a:cubicBezTo>
                    <a:pt x="6" y="59"/>
                    <a:pt x="13" y="48"/>
                    <a:pt x="19" y="37"/>
                  </a:cubicBezTo>
                  <a:cubicBezTo>
                    <a:pt x="24" y="35"/>
                    <a:pt x="30" y="34"/>
                    <a:pt x="35" y="32"/>
                  </a:cubicBezTo>
                  <a:cubicBezTo>
                    <a:pt x="31" y="25"/>
                    <a:pt x="59" y="32"/>
                    <a:pt x="55" y="25"/>
                  </a:cubicBezTo>
                  <a:cubicBezTo>
                    <a:pt x="53" y="21"/>
                    <a:pt x="39" y="24"/>
                    <a:pt x="36" y="20"/>
                  </a:cubicBezTo>
                  <a:cubicBezTo>
                    <a:pt x="33" y="16"/>
                    <a:pt x="87" y="29"/>
                    <a:pt x="38" y="2"/>
                  </a:cubicBezTo>
                  <a:cubicBezTo>
                    <a:pt x="54" y="11"/>
                    <a:pt x="54" y="1"/>
                    <a:pt x="62" y="0"/>
                  </a:cubicBezTo>
                  <a:cubicBezTo>
                    <a:pt x="60" y="12"/>
                    <a:pt x="59" y="23"/>
                    <a:pt x="57" y="35"/>
                  </a:cubicBezTo>
                  <a:lnTo>
                    <a:pt x="62" y="40"/>
                  </a:lnTo>
                  <a:cubicBezTo>
                    <a:pt x="66" y="42"/>
                    <a:pt x="69" y="44"/>
                    <a:pt x="73" y="46"/>
                  </a:cubicBezTo>
                  <a:lnTo>
                    <a:pt x="49" y="7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34" name="Freeform 16">
              <a:extLst>
                <a:ext uri="{FF2B5EF4-FFF2-40B4-BE49-F238E27FC236}">
                  <a16:creationId xmlns:a16="http://schemas.microsoft.com/office/drawing/2014/main" id="{D97C6AF3-E9A6-2B86-E75E-14DE872845EB}"/>
                </a:ext>
              </a:extLst>
            </p:cNvPr>
            <p:cNvSpPr>
              <a:spLocks/>
            </p:cNvSpPr>
            <p:nvPr/>
          </p:nvSpPr>
          <p:spPr bwMode="auto">
            <a:xfrm>
              <a:off x="9944384" y="4317127"/>
              <a:ext cx="394050" cy="446078"/>
            </a:xfrm>
            <a:custGeom>
              <a:avLst/>
              <a:gdLst>
                <a:gd name="T0" fmla="*/ 2147483647 w 504"/>
                <a:gd name="T1" fmla="*/ 2147483647 h 572"/>
                <a:gd name="T2" fmla="*/ 2147483647 w 504"/>
                <a:gd name="T3" fmla="*/ 2147483647 h 572"/>
                <a:gd name="T4" fmla="*/ 2147483647 w 504"/>
                <a:gd name="T5" fmla="*/ 2147483647 h 572"/>
                <a:gd name="T6" fmla="*/ 2147483647 w 504"/>
                <a:gd name="T7" fmla="*/ 2147483647 h 572"/>
                <a:gd name="T8" fmla="*/ 2147483647 w 504"/>
                <a:gd name="T9" fmla="*/ 2147483647 h 572"/>
                <a:gd name="T10" fmla="*/ 2147483647 w 504"/>
                <a:gd name="T11" fmla="*/ 2147483647 h 572"/>
                <a:gd name="T12" fmla="*/ 2147483647 w 504"/>
                <a:gd name="T13" fmla="*/ 2147483647 h 572"/>
                <a:gd name="T14" fmla="*/ 2147483647 w 504"/>
                <a:gd name="T15" fmla="*/ 2147483647 h 572"/>
                <a:gd name="T16" fmla="*/ 2147483647 w 504"/>
                <a:gd name="T17" fmla="*/ 2147483647 h 572"/>
                <a:gd name="T18" fmla="*/ 2147483647 w 504"/>
                <a:gd name="T19" fmla="*/ 2147483647 h 572"/>
                <a:gd name="T20" fmla="*/ 2147483647 w 504"/>
                <a:gd name="T21" fmla="*/ 2147483647 h 572"/>
                <a:gd name="T22" fmla="*/ 2147483647 w 504"/>
                <a:gd name="T23" fmla="*/ 2147483647 h 572"/>
                <a:gd name="T24" fmla="*/ 2147483647 w 504"/>
                <a:gd name="T25" fmla="*/ 2147483647 h 572"/>
                <a:gd name="T26" fmla="*/ 2147483647 w 504"/>
                <a:gd name="T27" fmla="*/ 2147483647 h 572"/>
                <a:gd name="T28" fmla="*/ 2147483647 w 504"/>
                <a:gd name="T29" fmla="*/ 2147483647 h 572"/>
                <a:gd name="T30" fmla="*/ 2147483647 w 504"/>
                <a:gd name="T31" fmla="*/ 2147483647 h 572"/>
                <a:gd name="T32" fmla="*/ 2147483647 w 504"/>
                <a:gd name="T33" fmla="*/ 2147483647 h 572"/>
                <a:gd name="T34" fmla="*/ 2147483647 w 504"/>
                <a:gd name="T35" fmla="*/ 2147483647 h 572"/>
                <a:gd name="T36" fmla="*/ 2147483647 w 504"/>
                <a:gd name="T37" fmla="*/ 2147483647 h 572"/>
                <a:gd name="T38" fmla="*/ 2147483647 w 504"/>
                <a:gd name="T39" fmla="*/ 2147483647 h 572"/>
                <a:gd name="T40" fmla="*/ 2147483647 w 504"/>
                <a:gd name="T41" fmla="*/ 2147483647 h 572"/>
                <a:gd name="T42" fmla="*/ 2147483647 w 504"/>
                <a:gd name="T43" fmla="*/ 2147483647 h 572"/>
                <a:gd name="T44" fmla="*/ 2147483647 w 504"/>
                <a:gd name="T45" fmla="*/ 2147483647 h 572"/>
                <a:gd name="T46" fmla="*/ 2147483647 w 504"/>
                <a:gd name="T47" fmla="*/ 2147483647 h 572"/>
                <a:gd name="T48" fmla="*/ 2147483647 w 504"/>
                <a:gd name="T49" fmla="*/ 2147483647 h 572"/>
                <a:gd name="T50" fmla="*/ 2147483647 w 504"/>
                <a:gd name="T51" fmla="*/ 2147483647 h 572"/>
                <a:gd name="T52" fmla="*/ 2147483647 w 504"/>
                <a:gd name="T53" fmla="*/ 2147483647 h 572"/>
                <a:gd name="T54" fmla="*/ 2147483647 w 504"/>
                <a:gd name="T55" fmla="*/ 2147483647 h 572"/>
                <a:gd name="T56" fmla="*/ 2147483647 w 504"/>
                <a:gd name="T57" fmla="*/ 2147483647 h 572"/>
                <a:gd name="T58" fmla="*/ 2147483647 w 504"/>
                <a:gd name="T59" fmla="*/ 2147483647 h 572"/>
                <a:gd name="T60" fmla="*/ 2147483647 w 504"/>
                <a:gd name="T61" fmla="*/ 2147483647 h 572"/>
                <a:gd name="T62" fmla="*/ 2147483647 w 504"/>
                <a:gd name="T63" fmla="*/ 2147483647 h 572"/>
                <a:gd name="T64" fmla="*/ 2147483647 w 504"/>
                <a:gd name="T65" fmla="*/ 2147483647 h 572"/>
                <a:gd name="T66" fmla="*/ 2147483647 w 504"/>
                <a:gd name="T67" fmla="*/ 2147483647 h 572"/>
                <a:gd name="T68" fmla="*/ 0 w 504"/>
                <a:gd name="T69" fmla="*/ 2147483647 h 572"/>
                <a:gd name="T70" fmla="*/ 2147483647 w 504"/>
                <a:gd name="T71" fmla="*/ 2147483647 h 572"/>
                <a:gd name="T72" fmla="*/ 2147483647 w 504"/>
                <a:gd name="T73" fmla="*/ 2147483647 h 572"/>
                <a:gd name="T74" fmla="*/ 2147483647 w 504"/>
                <a:gd name="T75" fmla="*/ 2147483647 h 572"/>
                <a:gd name="T76" fmla="*/ 2147483647 w 504"/>
                <a:gd name="T77" fmla="*/ 2147483647 h 572"/>
                <a:gd name="T78" fmla="*/ 2147483647 w 504"/>
                <a:gd name="T79" fmla="*/ 2147483647 h 572"/>
                <a:gd name="T80" fmla="*/ 2147483647 w 504"/>
                <a:gd name="T81" fmla="*/ 2147483647 h 572"/>
                <a:gd name="T82" fmla="*/ 2147483647 w 504"/>
                <a:gd name="T83" fmla="*/ 2147483647 h 572"/>
                <a:gd name="T84" fmla="*/ 2147483647 w 504"/>
                <a:gd name="T85" fmla="*/ 2147483647 h 572"/>
                <a:gd name="T86" fmla="*/ 2147483647 w 504"/>
                <a:gd name="T87" fmla="*/ 2147483647 h 572"/>
                <a:gd name="T88" fmla="*/ 2147483647 w 504"/>
                <a:gd name="T89" fmla="*/ 2147483647 h 572"/>
                <a:gd name="T90" fmla="*/ 2147483647 w 504"/>
                <a:gd name="T91" fmla="*/ 2147483647 h 572"/>
                <a:gd name="T92" fmla="*/ 2147483647 w 504"/>
                <a:gd name="T93" fmla="*/ 2147483647 h 572"/>
                <a:gd name="T94" fmla="*/ 2147483647 w 504"/>
                <a:gd name="T95" fmla="*/ 2147483647 h 572"/>
                <a:gd name="T96" fmla="*/ 2147483647 w 504"/>
                <a:gd name="T97" fmla="*/ 2147483647 h 572"/>
                <a:gd name="T98" fmla="*/ 2147483647 w 504"/>
                <a:gd name="T99" fmla="*/ 2147483647 h 572"/>
                <a:gd name="T100" fmla="*/ 2147483647 w 504"/>
                <a:gd name="T101" fmla="*/ 2147483647 h 572"/>
                <a:gd name="T102" fmla="*/ 2147483647 w 504"/>
                <a:gd name="T103" fmla="*/ 2147483647 h 572"/>
                <a:gd name="T104" fmla="*/ 2147483647 w 504"/>
                <a:gd name="T105" fmla="*/ 2147483647 h 572"/>
                <a:gd name="T106" fmla="*/ 2147483647 w 504"/>
                <a:gd name="T107" fmla="*/ 2147483647 h 572"/>
                <a:gd name="T108" fmla="*/ 2147483647 w 504"/>
                <a:gd name="T109" fmla="*/ 2147483647 h 5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4"/>
                <a:gd name="T166" fmla="*/ 0 h 572"/>
                <a:gd name="T167" fmla="*/ 504 w 504"/>
                <a:gd name="T168" fmla="*/ 572 h 5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4" h="572">
                  <a:moveTo>
                    <a:pt x="349" y="163"/>
                  </a:moveTo>
                  <a:lnTo>
                    <a:pt x="357" y="176"/>
                  </a:lnTo>
                  <a:lnTo>
                    <a:pt x="355" y="182"/>
                  </a:lnTo>
                  <a:lnTo>
                    <a:pt x="365" y="190"/>
                  </a:lnTo>
                  <a:lnTo>
                    <a:pt x="409" y="187"/>
                  </a:lnTo>
                  <a:lnTo>
                    <a:pt x="414" y="179"/>
                  </a:lnTo>
                  <a:lnTo>
                    <a:pt x="406" y="168"/>
                  </a:lnTo>
                  <a:lnTo>
                    <a:pt x="428" y="157"/>
                  </a:lnTo>
                  <a:lnTo>
                    <a:pt x="447" y="136"/>
                  </a:lnTo>
                  <a:lnTo>
                    <a:pt x="468" y="133"/>
                  </a:lnTo>
                  <a:lnTo>
                    <a:pt x="504" y="160"/>
                  </a:lnTo>
                  <a:lnTo>
                    <a:pt x="498" y="179"/>
                  </a:lnTo>
                  <a:lnTo>
                    <a:pt x="485" y="179"/>
                  </a:lnTo>
                  <a:lnTo>
                    <a:pt x="471" y="195"/>
                  </a:lnTo>
                  <a:lnTo>
                    <a:pt x="460" y="247"/>
                  </a:lnTo>
                  <a:lnTo>
                    <a:pt x="447" y="249"/>
                  </a:lnTo>
                  <a:lnTo>
                    <a:pt x="444" y="282"/>
                  </a:lnTo>
                  <a:lnTo>
                    <a:pt x="439" y="287"/>
                  </a:lnTo>
                  <a:lnTo>
                    <a:pt x="428" y="255"/>
                  </a:lnTo>
                  <a:lnTo>
                    <a:pt x="422" y="249"/>
                  </a:lnTo>
                  <a:lnTo>
                    <a:pt x="420" y="260"/>
                  </a:lnTo>
                  <a:lnTo>
                    <a:pt x="406" y="252"/>
                  </a:lnTo>
                  <a:lnTo>
                    <a:pt x="406" y="244"/>
                  </a:lnTo>
                  <a:lnTo>
                    <a:pt x="422" y="222"/>
                  </a:lnTo>
                  <a:lnTo>
                    <a:pt x="384" y="217"/>
                  </a:lnTo>
                  <a:lnTo>
                    <a:pt x="373" y="201"/>
                  </a:lnTo>
                  <a:lnTo>
                    <a:pt x="360" y="195"/>
                  </a:lnTo>
                  <a:lnTo>
                    <a:pt x="357" y="201"/>
                  </a:lnTo>
                  <a:lnTo>
                    <a:pt x="355" y="195"/>
                  </a:lnTo>
                  <a:lnTo>
                    <a:pt x="349" y="201"/>
                  </a:lnTo>
                  <a:lnTo>
                    <a:pt x="349" y="211"/>
                  </a:lnTo>
                  <a:lnTo>
                    <a:pt x="357" y="214"/>
                  </a:lnTo>
                  <a:lnTo>
                    <a:pt x="346" y="230"/>
                  </a:lnTo>
                  <a:lnTo>
                    <a:pt x="360" y="238"/>
                  </a:lnTo>
                  <a:lnTo>
                    <a:pt x="373" y="293"/>
                  </a:lnTo>
                  <a:lnTo>
                    <a:pt x="365" y="295"/>
                  </a:lnTo>
                  <a:lnTo>
                    <a:pt x="360" y="285"/>
                  </a:lnTo>
                  <a:lnTo>
                    <a:pt x="357" y="290"/>
                  </a:lnTo>
                  <a:lnTo>
                    <a:pt x="341" y="298"/>
                  </a:lnTo>
                  <a:lnTo>
                    <a:pt x="336" y="328"/>
                  </a:lnTo>
                  <a:lnTo>
                    <a:pt x="311" y="341"/>
                  </a:lnTo>
                  <a:lnTo>
                    <a:pt x="303" y="355"/>
                  </a:lnTo>
                  <a:lnTo>
                    <a:pt x="268" y="387"/>
                  </a:lnTo>
                  <a:lnTo>
                    <a:pt x="262" y="401"/>
                  </a:lnTo>
                  <a:lnTo>
                    <a:pt x="249" y="406"/>
                  </a:lnTo>
                  <a:lnTo>
                    <a:pt x="246" y="415"/>
                  </a:lnTo>
                  <a:lnTo>
                    <a:pt x="235" y="412"/>
                  </a:lnTo>
                  <a:lnTo>
                    <a:pt x="233" y="428"/>
                  </a:lnTo>
                  <a:lnTo>
                    <a:pt x="238" y="466"/>
                  </a:lnTo>
                  <a:lnTo>
                    <a:pt x="230" y="496"/>
                  </a:lnTo>
                  <a:lnTo>
                    <a:pt x="233" y="526"/>
                  </a:lnTo>
                  <a:lnTo>
                    <a:pt x="225" y="526"/>
                  </a:lnTo>
                  <a:lnTo>
                    <a:pt x="219" y="547"/>
                  </a:lnTo>
                  <a:lnTo>
                    <a:pt x="206" y="553"/>
                  </a:lnTo>
                  <a:lnTo>
                    <a:pt x="195" y="572"/>
                  </a:lnTo>
                  <a:lnTo>
                    <a:pt x="173" y="553"/>
                  </a:lnTo>
                  <a:lnTo>
                    <a:pt x="130" y="439"/>
                  </a:lnTo>
                  <a:lnTo>
                    <a:pt x="108" y="401"/>
                  </a:lnTo>
                  <a:lnTo>
                    <a:pt x="84" y="282"/>
                  </a:lnTo>
                  <a:lnTo>
                    <a:pt x="78" y="282"/>
                  </a:lnTo>
                  <a:lnTo>
                    <a:pt x="76" y="301"/>
                  </a:lnTo>
                  <a:lnTo>
                    <a:pt x="70" y="309"/>
                  </a:lnTo>
                  <a:lnTo>
                    <a:pt x="51" y="312"/>
                  </a:lnTo>
                  <a:lnTo>
                    <a:pt x="21" y="282"/>
                  </a:lnTo>
                  <a:lnTo>
                    <a:pt x="40" y="276"/>
                  </a:lnTo>
                  <a:lnTo>
                    <a:pt x="43" y="266"/>
                  </a:lnTo>
                  <a:lnTo>
                    <a:pt x="21" y="271"/>
                  </a:lnTo>
                  <a:lnTo>
                    <a:pt x="0" y="252"/>
                  </a:lnTo>
                  <a:lnTo>
                    <a:pt x="13" y="238"/>
                  </a:lnTo>
                  <a:lnTo>
                    <a:pt x="48" y="238"/>
                  </a:lnTo>
                  <a:lnTo>
                    <a:pt x="48" y="228"/>
                  </a:lnTo>
                  <a:lnTo>
                    <a:pt x="40" y="211"/>
                  </a:lnTo>
                  <a:lnTo>
                    <a:pt x="32" y="206"/>
                  </a:lnTo>
                  <a:lnTo>
                    <a:pt x="32" y="192"/>
                  </a:lnTo>
                  <a:lnTo>
                    <a:pt x="21" y="190"/>
                  </a:lnTo>
                  <a:lnTo>
                    <a:pt x="21" y="179"/>
                  </a:lnTo>
                  <a:lnTo>
                    <a:pt x="29" y="163"/>
                  </a:lnTo>
                  <a:lnTo>
                    <a:pt x="40" y="168"/>
                  </a:lnTo>
                  <a:lnTo>
                    <a:pt x="57" y="163"/>
                  </a:lnTo>
                  <a:lnTo>
                    <a:pt x="97" y="98"/>
                  </a:lnTo>
                  <a:lnTo>
                    <a:pt x="92" y="81"/>
                  </a:lnTo>
                  <a:lnTo>
                    <a:pt x="103" y="79"/>
                  </a:lnTo>
                  <a:lnTo>
                    <a:pt x="103" y="73"/>
                  </a:lnTo>
                  <a:lnTo>
                    <a:pt x="78" y="60"/>
                  </a:lnTo>
                  <a:lnTo>
                    <a:pt x="76" y="38"/>
                  </a:lnTo>
                  <a:lnTo>
                    <a:pt x="67" y="27"/>
                  </a:lnTo>
                  <a:lnTo>
                    <a:pt x="70" y="22"/>
                  </a:lnTo>
                  <a:lnTo>
                    <a:pt x="100" y="27"/>
                  </a:lnTo>
                  <a:lnTo>
                    <a:pt x="119" y="22"/>
                  </a:lnTo>
                  <a:lnTo>
                    <a:pt x="130" y="11"/>
                  </a:lnTo>
                  <a:lnTo>
                    <a:pt x="154" y="0"/>
                  </a:lnTo>
                  <a:lnTo>
                    <a:pt x="173" y="8"/>
                  </a:lnTo>
                  <a:lnTo>
                    <a:pt x="173" y="24"/>
                  </a:lnTo>
                  <a:lnTo>
                    <a:pt x="159" y="43"/>
                  </a:lnTo>
                  <a:lnTo>
                    <a:pt x="173" y="71"/>
                  </a:lnTo>
                  <a:lnTo>
                    <a:pt x="157" y="71"/>
                  </a:lnTo>
                  <a:lnTo>
                    <a:pt x="157" y="76"/>
                  </a:lnTo>
                  <a:lnTo>
                    <a:pt x="173" y="103"/>
                  </a:lnTo>
                  <a:lnTo>
                    <a:pt x="208" y="117"/>
                  </a:lnTo>
                  <a:lnTo>
                    <a:pt x="197" y="146"/>
                  </a:lnTo>
                  <a:lnTo>
                    <a:pt x="252" y="176"/>
                  </a:lnTo>
                  <a:lnTo>
                    <a:pt x="273" y="176"/>
                  </a:lnTo>
                  <a:lnTo>
                    <a:pt x="292" y="190"/>
                  </a:lnTo>
                  <a:lnTo>
                    <a:pt x="327" y="195"/>
                  </a:lnTo>
                  <a:lnTo>
                    <a:pt x="344" y="195"/>
                  </a:lnTo>
                  <a:lnTo>
                    <a:pt x="341" y="182"/>
                  </a:lnTo>
                  <a:lnTo>
                    <a:pt x="341" y="165"/>
                  </a:lnTo>
                  <a:lnTo>
                    <a:pt x="349" y="16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35" name="Freeform 17">
              <a:extLst>
                <a:ext uri="{FF2B5EF4-FFF2-40B4-BE49-F238E27FC236}">
                  <a16:creationId xmlns:a16="http://schemas.microsoft.com/office/drawing/2014/main" id="{ED1215B5-BDA6-C1FB-AACB-C496B56EA171}"/>
                </a:ext>
              </a:extLst>
            </p:cNvPr>
            <p:cNvSpPr>
              <a:spLocks/>
            </p:cNvSpPr>
            <p:nvPr/>
          </p:nvSpPr>
          <p:spPr bwMode="auto">
            <a:xfrm>
              <a:off x="9836916" y="4300068"/>
              <a:ext cx="208966" cy="213230"/>
            </a:xfrm>
            <a:custGeom>
              <a:avLst/>
              <a:gdLst>
                <a:gd name="T0" fmla="*/ 2147483647 w 268"/>
                <a:gd name="T1" fmla="*/ 2147483647 h 274"/>
                <a:gd name="T2" fmla="*/ 2147483647 w 268"/>
                <a:gd name="T3" fmla="*/ 2147483647 h 274"/>
                <a:gd name="T4" fmla="*/ 2147483647 w 268"/>
                <a:gd name="T5" fmla="*/ 2147483647 h 274"/>
                <a:gd name="T6" fmla="*/ 2147483647 w 268"/>
                <a:gd name="T7" fmla="*/ 2147483647 h 274"/>
                <a:gd name="T8" fmla="*/ 2147483647 w 268"/>
                <a:gd name="T9" fmla="*/ 2147483647 h 274"/>
                <a:gd name="T10" fmla="*/ 2147483647 w 268"/>
                <a:gd name="T11" fmla="*/ 2147483647 h 274"/>
                <a:gd name="T12" fmla="*/ 2147483647 w 268"/>
                <a:gd name="T13" fmla="*/ 2147483647 h 274"/>
                <a:gd name="T14" fmla="*/ 2147483647 w 268"/>
                <a:gd name="T15" fmla="*/ 2147483647 h 274"/>
                <a:gd name="T16" fmla="*/ 2147483647 w 268"/>
                <a:gd name="T17" fmla="*/ 2147483647 h 274"/>
                <a:gd name="T18" fmla="*/ 2147483647 w 268"/>
                <a:gd name="T19" fmla="*/ 2147483647 h 274"/>
                <a:gd name="T20" fmla="*/ 2147483647 w 268"/>
                <a:gd name="T21" fmla="*/ 2147483647 h 274"/>
                <a:gd name="T22" fmla="*/ 2147483647 w 268"/>
                <a:gd name="T23" fmla="*/ 2147483647 h 274"/>
                <a:gd name="T24" fmla="*/ 2147483647 w 268"/>
                <a:gd name="T25" fmla="*/ 2147483647 h 274"/>
                <a:gd name="T26" fmla="*/ 2147483647 w 268"/>
                <a:gd name="T27" fmla="*/ 2147483647 h 274"/>
                <a:gd name="T28" fmla="*/ 2147483647 w 268"/>
                <a:gd name="T29" fmla="*/ 2147483647 h 274"/>
                <a:gd name="T30" fmla="*/ 2147483647 w 268"/>
                <a:gd name="T31" fmla="*/ 2147483647 h 274"/>
                <a:gd name="T32" fmla="*/ 2147483647 w 268"/>
                <a:gd name="T33" fmla="*/ 2147483647 h 274"/>
                <a:gd name="T34" fmla="*/ 2147483647 w 268"/>
                <a:gd name="T35" fmla="*/ 2147483647 h 274"/>
                <a:gd name="T36" fmla="*/ 2147483647 w 268"/>
                <a:gd name="T37" fmla="*/ 2147483647 h 274"/>
                <a:gd name="T38" fmla="*/ 2147483647 w 268"/>
                <a:gd name="T39" fmla="*/ 2147483647 h 274"/>
                <a:gd name="T40" fmla="*/ 2147483647 w 268"/>
                <a:gd name="T41" fmla="*/ 2147483647 h 274"/>
                <a:gd name="T42" fmla="*/ 2147483647 w 268"/>
                <a:gd name="T43" fmla="*/ 2147483647 h 274"/>
                <a:gd name="T44" fmla="*/ 2147483647 w 268"/>
                <a:gd name="T45" fmla="*/ 2147483647 h 274"/>
                <a:gd name="T46" fmla="*/ 2147483647 w 268"/>
                <a:gd name="T47" fmla="*/ 2147483647 h 274"/>
                <a:gd name="T48" fmla="*/ 2147483647 w 268"/>
                <a:gd name="T49" fmla="*/ 0 h 274"/>
                <a:gd name="T50" fmla="*/ 2147483647 w 268"/>
                <a:gd name="T51" fmla="*/ 2147483647 h 274"/>
                <a:gd name="T52" fmla="*/ 2147483647 w 268"/>
                <a:gd name="T53" fmla="*/ 2147483647 h 274"/>
                <a:gd name="T54" fmla="*/ 2147483647 w 268"/>
                <a:gd name="T55" fmla="*/ 2147483647 h 274"/>
                <a:gd name="T56" fmla="*/ 2147483647 w 268"/>
                <a:gd name="T57" fmla="*/ 2147483647 h 274"/>
                <a:gd name="T58" fmla="*/ 2147483647 w 268"/>
                <a:gd name="T59" fmla="*/ 2147483647 h 274"/>
                <a:gd name="T60" fmla="*/ 2147483647 w 268"/>
                <a:gd name="T61" fmla="*/ 2147483647 h 274"/>
                <a:gd name="T62" fmla="*/ 2147483647 w 268"/>
                <a:gd name="T63" fmla="*/ 2147483647 h 274"/>
                <a:gd name="T64" fmla="*/ 2147483647 w 268"/>
                <a:gd name="T65" fmla="*/ 2147483647 h 274"/>
                <a:gd name="T66" fmla="*/ 2147483647 w 268"/>
                <a:gd name="T67" fmla="*/ 2147483647 h 274"/>
                <a:gd name="T68" fmla="*/ 2147483647 w 268"/>
                <a:gd name="T69" fmla="*/ 2147483647 h 274"/>
                <a:gd name="T70" fmla="*/ 2147483647 w 268"/>
                <a:gd name="T71" fmla="*/ 2147483647 h 274"/>
                <a:gd name="T72" fmla="*/ 2147483647 w 268"/>
                <a:gd name="T73" fmla="*/ 2147483647 h 274"/>
                <a:gd name="T74" fmla="*/ 2147483647 w 268"/>
                <a:gd name="T75" fmla="*/ 2147483647 h 274"/>
                <a:gd name="T76" fmla="*/ 0 w 268"/>
                <a:gd name="T77" fmla="*/ 2147483647 h 274"/>
                <a:gd name="T78" fmla="*/ 0 w 268"/>
                <a:gd name="T79" fmla="*/ 2147483647 h 274"/>
                <a:gd name="T80" fmla="*/ 2147483647 w 268"/>
                <a:gd name="T81" fmla="*/ 2147483647 h 274"/>
                <a:gd name="T82" fmla="*/ 2147483647 w 268"/>
                <a:gd name="T83" fmla="*/ 2147483647 h 274"/>
                <a:gd name="T84" fmla="*/ 2147483647 w 268"/>
                <a:gd name="T85" fmla="*/ 2147483647 h 274"/>
                <a:gd name="T86" fmla="*/ 2147483647 w 268"/>
                <a:gd name="T87" fmla="*/ 2147483647 h 274"/>
                <a:gd name="T88" fmla="*/ 2147483647 w 268"/>
                <a:gd name="T89" fmla="*/ 2147483647 h 274"/>
                <a:gd name="T90" fmla="*/ 2147483647 w 268"/>
                <a:gd name="T91" fmla="*/ 2147483647 h 274"/>
                <a:gd name="T92" fmla="*/ 2147483647 w 268"/>
                <a:gd name="T93" fmla="*/ 2147483647 h 274"/>
                <a:gd name="T94" fmla="*/ 2147483647 w 268"/>
                <a:gd name="T95" fmla="*/ 2147483647 h 274"/>
                <a:gd name="T96" fmla="*/ 2147483647 w 268"/>
                <a:gd name="T97" fmla="*/ 2147483647 h 274"/>
                <a:gd name="T98" fmla="*/ 2147483647 w 268"/>
                <a:gd name="T99" fmla="*/ 2147483647 h 274"/>
                <a:gd name="T100" fmla="*/ 2147483647 w 268"/>
                <a:gd name="T101" fmla="*/ 2147483647 h 274"/>
                <a:gd name="T102" fmla="*/ 2147483647 w 268"/>
                <a:gd name="T103" fmla="*/ 2147483647 h 2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8"/>
                <a:gd name="T157" fmla="*/ 0 h 274"/>
                <a:gd name="T158" fmla="*/ 268 w 268"/>
                <a:gd name="T159" fmla="*/ 274 h 2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8" h="274">
                  <a:moveTo>
                    <a:pt x="151" y="260"/>
                  </a:moveTo>
                  <a:lnTo>
                    <a:pt x="186" y="260"/>
                  </a:lnTo>
                  <a:lnTo>
                    <a:pt x="186" y="250"/>
                  </a:lnTo>
                  <a:lnTo>
                    <a:pt x="178" y="233"/>
                  </a:lnTo>
                  <a:lnTo>
                    <a:pt x="170" y="228"/>
                  </a:lnTo>
                  <a:lnTo>
                    <a:pt x="170" y="214"/>
                  </a:lnTo>
                  <a:lnTo>
                    <a:pt x="159" y="212"/>
                  </a:lnTo>
                  <a:lnTo>
                    <a:pt x="159" y="201"/>
                  </a:lnTo>
                  <a:lnTo>
                    <a:pt x="167" y="185"/>
                  </a:lnTo>
                  <a:lnTo>
                    <a:pt x="178" y="190"/>
                  </a:lnTo>
                  <a:lnTo>
                    <a:pt x="195" y="185"/>
                  </a:lnTo>
                  <a:lnTo>
                    <a:pt x="235" y="120"/>
                  </a:lnTo>
                  <a:lnTo>
                    <a:pt x="230" y="103"/>
                  </a:lnTo>
                  <a:lnTo>
                    <a:pt x="241" y="101"/>
                  </a:lnTo>
                  <a:lnTo>
                    <a:pt x="241" y="95"/>
                  </a:lnTo>
                  <a:lnTo>
                    <a:pt x="216" y="82"/>
                  </a:lnTo>
                  <a:lnTo>
                    <a:pt x="214" y="60"/>
                  </a:lnTo>
                  <a:lnTo>
                    <a:pt x="205" y="49"/>
                  </a:lnTo>
                  <a:lnTo>
                    <a:pt x="208" y="44"/>
                  </a:lnTo>
                  <a:lnTo>
                    <a:pt x="238" y="49"/>
                  </a:lnTo>
                  <a:lnTo>
                    <a:pt x="257" y="44"/>
                  </a:lnTo>
                  <a:lnTo>
                    <a:pt x="268" y="33"/>
                  </a:lnTo>
                  <a:lnTo>
                    <a:pt x="238" y="22"/>
                  </a:lnTo>
                  <a:lnTo>
                    <a:pt x="227" y="6"/>
                  </a:lnTo>
                  <a:lnTo>
                    <a:pt x="208" y="0"/>
                  </a:lnTo>
                  <a:lnTo>
                    <a:pt x="192" y="3"/>
                  </a:lnTo>
                  <a:lnTo>
                    <a:pt x="178" y="3"/>
                  </a:lnTo>
                  <a:lnTo>
                    <a:pt x="157" y="17"/>
                  </a:lnTo>
                  <a:lnTo>
                    <a:pt x="165" y="41"/>
                  </a:lnTo>
                  <a:lnTo>
                    <a:pt x="159" y="60"/>
                  </a:lnTo>
                  <a:lnTo>
                    <a:pt x="140" y="60"/>
                  </a:lnTo>
                  <a:lnTo>
                    <a:pt x="148" y="71"/>
                  </a:lnTo>
                  <a:lnTo>
                    <a:pt x="138" y="82"/>
                  </a:lnTo>
                  <a:lnTo>
                    <a:pt x="135" y="106"/>
                  </a:lnTo>
                  <a:lnTo>
                    <a:pt x="100" y="117"/>
                  </a:lnTo>
                  <a:lnTo>
                    <a:pt x="92" y="125"/>
                  </a:lnTo>
                  <a:lnTo>
                    <a:pt x="92" y="147"/>
                  </a:lnTo>
                  <a:lnTo>
                    <a:pt x="24" y="155"/>
                  </a:lnTo>
                  <a:lnTo>
                    <a:pt x="0" y="147"/>
                  </a:lnTo>
                  <a:lnTo>
                    <a:pt x="18" y="174"/>
                  </a:lnTo>
                  <a:lnTo>
                    <a:pt x="32" y="179"/>
                  </a:lnTo>
                  <a:lnTo>
                    <a:pt x="46" y="201"/>
                  </a:lnTo>
                  <a:lnTo>
                    <a:pt x="46" y="209"/>
                  </a:lnTo>
                  <a:lnTo>
                    <a:pt x="24" y="223"/>
                  </a:lnTo>
                  <a:lnTo>
                    <a:pt x="21" y="242"/>
                  </a:lnTo>
                  <a:lnTo>
                    <a:pt x="62" y="239"/>
                  </a:lnTo>
                  <a:lnTo>
                    <a:pt x="75" y="244"/>
                  </a:lnTo>
                  <a:lnTo>
                    <a:pt x="111" y="239"/>
                  </a:lnTo>
                  <a:lnTo>
                    <a:pt x="127" y="269"/>
                  </a:lnTo>
                  <a:lnTo>
                    <a:pt x="138" y="274"/>
                  </a:lnTo>
                  <a:lnTo>
                    <a:pt x="151" y="26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36" name="Freeform 18">
              <a:extLst>
                <a:ext uri="{FF2B5EF4-FFF2-40B4-BE49-F238E27FC236}">
                  <a16:creationId xmlns:a16="http://schemas.microsoft.com/office/drawing/2014/main" id="{B9ADCEA7-1FD7-25BE-8E34-9485CEEC4BF1}"/>
                </a:ext>
              </a:extLst>
            </p:cNvPr>
            <p:cNvSpPr>
              <a:spLocks/>
            </p:cNvSpPr>
            <p:nvPr/>
          </p:nvSpPr>
          <p:spPr bwMode="auto">
            <a:xfrm>
              <a:off x="8792086" y="4689001"/>
              <a:ext cx="103204" cy="86998"/>
            </a:xfrm>
            <a:custGeom>
              <a:avLst/>
              <a:gdLst>
                <a:gd name="T0" fmla="*/ 2147483647 w 133"/>
                <a:gd name="T1" fmla="*/ 2147483647 h 111"/>
                <a:gd name="T2" fmla="*/ 2147483647 w 133"/>
                <a:gd name="T3" fmla="*/ 2147483647 h 111"/>
                <a:gd name="T4" fmla="*/ 2147483647 w 133"/>
                <a:gd name="T5" fmla="*/ 2147483647 h 111"/>
                <a:gd name="T6" fmla="*/ 2147483647 w 133"/>
                <a:gd name="T7" fmla="*/ 2147483647 h 111"/>
                <a:gd name="T8" fmla="*/ 2147483647 w 133"/>
                <a:gd name="T9" fmla="*/ 2147483647 h 111"/>
                <a:gd name="T10" fmla="*/ 2147483647 w 133"/>
                <a:gd name="T11" fmla="*/ 2147483647 h 111"/>
                <a:gd name="T12" fmla="*/ 2147483647 w 133"/>
                <a:gd name="T13" fmla="*/ 2147483647 h 111"/>
                <a:gd name="T14" fmla="*/ 2147483647 w 133"/>
                <a:gd name="T15" fmla="*/ 2147483647 h 111"/>
                <a:gd name="T16" fmla="*/ 2147483647 w 133"/>
                <a:gd name="T17" fmla="*/ 2147483647 h 111"/>
                <a:gd name="T18" fmla="*/ 2147483647 w 133"/>
                <a:gd name="T19" fmla="*/ 0 h 111"/>
                <a:gd name="T20" fmla="*/ 2147483647 w 133"/>
                <a:gd name="T21" fmla="*/ 2147483647 h 111"/>
                <a:gd name="T22" fmla="*/ 2147483647 w 133"/>
                <a:gd name="T23" fmla="*/ 2147483647 h 111"/>
                <a:gd name="T24" fmla="*/ 0 w 133"/>
                <a:gd name="T25" fmla="*/ 2147483647 h 111"/>
                <a:gd name="T26" fmla="*/ 0 w 133"/>
                <a:gd name="T27" fmla="*/ 2147483647 h 111"/>
                <a:gd name="T28" fmla="*/ 2147483647 w 133"/>
                <a:gd name="T29" fmla="*/ 2147483647 h 111"/>
                <a:gd name="T30" fmla="*/ 2147483647 w 133"/>
                <a:gd name="T31" fmla="*/ 2147483647 h 111"/>
                <a:gd name="T32" fmla="*/ 2147483647 w 133"/>
                <a:gd name="T33" fmla="*/ 2147483647 h 111"/>
                <a:gd name="T34" fmla="*/ 2147483647 w 133"/>
                <a:gd name="T35" fmla="*/ 2147483647 h 111"/>
                <a:gd name="T36" fmla="*/ 2147483647 w 133"/>
                <a:gd name="T37" fmla="*/ 2147483647 h 111"/>
                <a:gd name="T38" fmla="*/ 2147483647 w 133"/>
                <a:gd name="T39" fmla="*/ 2147483647 h 111"/>
                <a:gd name="T40" fmla="*/ 2147483647 w 133"/>
                <a:gd name="T41" fmla="*/ 2147483647 h 111"/>
                <a:gd name="T42" fmla="*/ 2147483647 w 133"/>
                <a:gd name="T43" fmla="*/ 2147483647 h 111"/>
                <a:gd name="T44" fmla="*/ 2147483647 w 133"/>
                <a:gd name="T45" fmla="*/ 2147483647 h 111"/>
                <a:gd name="T46" fmla="*/ 2147483647 w 133"/>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111"/>
                <a:gd name="T74" fmla="*/ 133 w 133"/>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111">
                  <a:moveTo>
                    <a:pt x="117" y="106"/>
                  </a:moveTo>
                  <a:lnTo>
                    <a:pt x="125" y="100"/>
                  </a:lnTo>
                  <a:lnTo>
                    <a:pt x="122" y="89"/>
                  </a:lnTo>
                  <a:lnTo>
                    <a:pt x="133" y="84"/>
                  </a:lnTo>
                  <a:lnTo>
                    <a:pt x="125" y="62"/>
                  </a:lnTo>
                  <a:lnTo>
                    <a:pt x="128" y="49"/>
                  </a:lnTo>
                  <a:lnTo>
                    <a:pt x="106" y="3"/>
                  </a:lnTo>
                  <a:lnTo>
                    <a:pt x="79" y="13"/>
                  </a:lnTo>
                  <a:lnTo>
                    <a:pt x="68" y="5"/>
                  </a:lnTo>
                  <a:lnTo>
                    <a:pt x="25" y="0"/>
                  </a:lnTo>
                  <a:lnTo>
                    <a:pt x="22" y="19"/>
                  </a:lnTo>
                  <a:lnTo>
                    <a:pt x="8" y="24"/>
                  </a:lnTo>
                  <a:lnTo>
                    <a:pt x="0" y="35"/>
                  </a:lnTo>
                  <a:lnTo>
                    <a:pt x="30" y="70"/>
                  </a:lnTo>
                  <a:lnTo>
                    <a:pt x="46" y="54"/>
                  </a:lnTo>
                  <a:lnTo>
                    <a:pt x="65" y="54"/>
                  </a:lnTo>
                  <a:lnTo>
                    <a:pt x="82" y="76"/>
                  </a:lnTo>
                  <a:lnTo>
                    <a:pt x="79" y="87"/>
                  </a:lnTo>
                  <a:lnTo>
                    <a:pt x="84" y="87"/>
                  </a:lnTo>
                  <a:lnTo>
                    <a:pt x="95" y="87"/>
                  </a:lnTo>
                  <a:lnTo>
                    <a:pt x="106" y="111"/>
                  </a:lnTo>
                  <a:lnTo>
                    <a:pt x="117" y="10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37" name="Freeform 19">
              <a:extLst>
                <a:ext uri="{FF2B5EF4-FFF2-40B4-BE49-F238E27FC236}">
                  <a16:creationId xmlns:a16="http://schemas.microsoft.com/office/drawing/2014/main" id="{95D04F8A-AD9C-EDF7-AE63-6AD6CFB8778B}"/>
                </a:ext>
              </a:extLst>
            </p:cNvPr>
            <p:cNvSpPr>
              <a:spLocks/>
            </p:cNvSpPr>
            <p:nvPr/>
          </p:nvSpPr>
          <p:spPr bwMode="auto">
            <a:xfrm>
              <a:off x="9176753" y="4809263"/>
              <a:ext cx="268671" cy="294258"/>
            </a:xfrm>
            <a:custGeom>
              <a:avLst/>
              <a:gdLst>
                <a:gd name="T0" fmla="*/ 2147483647 w 344"/>
                <a:gd name="T1" fmla="*/ 2147483647 h 377"/>
                <a:gd name="T2" fmla="*/ 2147483647 w 344"/>
                <a:gd name="T3" fmla="*/ 2147483647 h 377"/>
                <a:gd name="T4" fmla="*/ 2147483647 w 344"/>
                <a:gd name="T5" fmla="*/ 2147483647 h 377"/>
                <a:gd name="T6" fmla="*/ 2147483647 w 344"/>
                <a:gd name="T7" fmla="*/ 0 h 377"/>
                <a:gd name="T8" fmla="*/ 2147483647 w 344"/>
                <a:gd name="T9" fmla="*/ 0 h 377"/>
                <a:gd name="T10" fmla="*/ 2147483647 w 344"/>
                <a:gd name="T11" fmla="*/ 2147483647 h 377"/>
                <a:gd name="T12" fmla="*/ 2147483647 w 344"/>
                <a:gd name="T13" fmla="*/ 2147483647 h 377"/>
                <a:gd name="T14" fmla="*/ 2147483647 w 344"/>
                <a:gd name="T15" fmla="*/ 2147483647 h 377"/>
                <a:gd name="T16" fmla="*/ 2147483647 w 344"/>
                <a:gd name="T17" fmla="*/ 2147483647 h 377"/>
                <a:gd name="T18" fmla="*/ 2147483647 w 344"/>
                <a:gd name="T19" fmla="*/ 2147483647 h 377"/>
                <a:gd name="T20" fmla="*/ 2147483647 w 344"/>
                <a:gd name="T21" fmla="*/ 2147483647 h 377"/>
                <a:gd name="T22" fmla="*/ 2147483647 w 344"/>
                <a:gd name="T23" fmla="*/ 2147483647 h 377"/>
                <a:gd name="T24" fmla="*/ 2147483647 w 344"/>
                <a:gd name="T25" fmla="*/ 2147483647 h 377"/>
                <a:gd name="T26" fmla="*/ 2147483647 w 344"/>
                <a:gd name="T27" fmla="*/ 2147483647 h 377"/>
                <a:gd name="T28" fmla="*/ 2147483647 w 344"/>
                <a:gd name="T29" fmla="*/ 2147483647 h 377"/>
                <a:gd name="T30" fmla="*/ 0 w 344"/>
                <a:gd name="T31" fmla="*/ 2147483647 h 377"/>
                <a:gd name="T32" fmla="*/ 0 w 344"/>
                <a:gd name="T33" fmla="*/ 2147483647 h 377"/>
                <a:gd name="T34" fmla="*/ 2147483647 w 344"/>
                <a:gd name="T35" fmla="*/ 2147483647 h 377"/>
                <a:gd name="T36" fmla="*/ 2147483647 w 344"/>
                <a:gd name="T37" fmla="*/ 2147483647 h 377"/>
                <a:gd name="T38" fmla="*/ 2147483647 w 344"/>
                <a:gd name="T39" fmla="*/ 2147483647 h 377"/>
                <a:gd name="T40" fmla="*/ 2147483647 w 344"/>
                <a:gd name="T41" fmla="*/ 2147483647 h 377"/>
                <a:gd name="T42" fmla="*/ 2147483647 w 344"/>
                <a:gd name="T43" fmla="*/ 2147483647 h 377"/>
                <a:gd name="T44" fmla="*/ 2147483647 w 344"/>
                <a:gd name="T45" fmla="*/ 2147483647 h 377"/>
                <a:gd name="T46" fmla="*/ 2147483647 w 344"/>
                <a:gd name="T47" fmla="*/ 2147483647 h 377"/>
                <a:gd name="T48" fmla="*/ 2147483647 w 344"/>
                <a:gd name="T49" fmla="*/ 2147483647 h 377"/>
                <a:gd name="T50" fmla="*/ 2147483647 w 344"/>
                <a:gd name="T51" fmla="*/ 2147483647 h 377"/>
                <a:gd name="T52" fmla="*/ 2147483647 w 344"/>
                <a:gd name="T53" fmla="*/ 2147483647 h 377"/>
                <a:gd name="T54" fmla="*/ 2147483647 w 344"/>
                <a:gd name="T55" fmla="*/ 2147483647 h 377"/>
                <a:gd name="T56" fmla="*/ 2147483647 w 344"/>
                <a:gd name="T57" fmla="*/ 2147483647 h 377"/>
                <a:gd name="T58" fmla="*/ 2147483647 w 344"/>
                <a:gd name="T59" fmla="*/ 2147483647 h 377"/>
                <a:gd name="T60" fmla="*/ 2147483647 w 344"/>
                <a:gd name="T61" fmla="*/ 2147483647 h 377"/>
                <a:gd name="T62" fmla="*/ 2147483647 w 344"/>
                <a:gd name="T63" fmla="*/ 2147483647 h 377"/>
                <a:gd name="T64" fmla="*/ 2147483647 w 344"/>
                <a:gd name="T65" fmla="*/ 2147483647 h 377"/>
                <a:gd name="T66" fmla="*/ 2147483647 w 344"/>
                <a:gd name="T67" fmla="*/ 2147483647 h 377"/>
                <a:gd name="T68" fmla="*/ 2147483647 w 344"/>
                <a:gd name="T69" fmla="*/ 2147483647 h 377"/>
                <a:gd name="T70" fmla="*/ 2147483647 w 344"/>
                <a:gd name="T71" fmla="*/ 2147483647 h 377"/>
                <a:gd name="T72" fmla="*/ 2147483647 w 344"/>
                <a:gd name="T73" fmla="*/ 2147483647 h 377"/>
                <a:gd name="T74" fmla="*/ 2147483647 w 344"/>
                <a:gd name="T75" fmla="*/ 2147483647 h 377"/>
                <a:gd name="T76" fmla="*/ 2147483647 w 344"/>
                <a:gd name="T77" fmla="*/ 2147483647 h 377"/>
                <a:gd name="T78" fmla="*/ 2147483647 w 344"/>
                <a:gd name="T79" fmla="*/ 2147483647 h 377"/>
                <a:gd name="T80" fmla="*/ 2147483647 w 344"/>
                <a:gd name="T81" fmla="*/ 2147483647 h 377"/>
                <a:gd name="T82" fmla="*/ 2147483647 w 344"/>
                <a:gd name="T83" fmla="*/ 2147483647 h 377"/>
                <a:gd name="T84" fmla="*/ 2147483647 w 344"/>
                <a:gd name="T85" fmla="*/ 2147483647 h 377"/>
                <a:gd name="T86" fmla="*/ 2147483647 w 344"/>
                <a:gd name="T87" fmla="*/ 2147483647 h 377"/>
                <a:gd name="T88" fmla="*/ 2147483647 w 344"/>
                <a:gd name="T89" fmla="*/ 2147483647 h 377"/>
                <a:gd name="T90" fmla="*/ 2147483647 w 344"/>
                <a:gd name="T91" fmla="*/ 2147483647 h 377"/>
                <a:gd name="T92" fmla="*/ 2147483647 w 344"/>
                <a:gd name="T93" fmla="*/ 2147483647 h 377"/>
                <a:gd name="T94" fmla="*/ 2147483647 w 344"/>
                <a:gd name="T95" fmla="*/ 2147483647 h 377"/>
                <a:gd name="T96" fmla="*/ 2147483647 w 344"/>
                <a:gd name="T97" fmla="*/ 2147483647 h 377"/>
                <a:gd name="T98" fmla="*/ 2147483647 w 344"/>
                <a:gd name="T99" fmla="*/ 2147483647 h 377"/>
                <a:gd name="T100" fmla="*/ 2147483647 w 344"/>
                <a:gd name="T101" fmla="*/ 2147483647 h 377"/>
                <a:gd name="T102" fmla="*/ 2147483647 w 344"/>
                <a:gd name="T103" fmla="*/ 2147483647 h 377"/>
                <a:gd name="T104" fmla="*/ 2147483647 w 344"/>
                <a:gd name="T105" fmla="*/ 2147483647 h 377"/>
                <a:gd name="T106" fmla="*/ 2147483647 w 344"/>
                <a:gd name="T107" fmla="*/ 2147483647 h 377"/>
                <a:gd name="T108" fmla="*/ 2147483647 w 344"/>
                <a:gd name="T109" fmla="*/ 2147483647 h 377"/>
                <a:gd name="T110" fmla="*/ 2147483647 w 344"/>
                <a:gd name="T111" fmla="*/ 2147483647 h 377"/>
                <a:gd name="T112" fmla="*/ 2147483647 w 344"/>
                <a:gd name="T113" fmla="*/ 2147483647 h 377"/>
                <a:gd name="T114" fmla="*/ 2147483647 w 344"/>
                <a:gd name="T115" fmla="*/ 2147483647 h 377"/>
                <a:gd name="T116" fmla="*/ 2147483647 w 344"/>
                <a:gd name="T117" fmla="*/ 0 h 377"/>
                <a:gd name="T118" fmla="*/ 2147483647 w 344"/>
                <a:gd name="T119" fmla="*/ 2147483647 h 3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4"/>
                <a:gd name="T181" fmla="*/ 0 h 377"/>
                <a:gd name="T182" fmla="*/ 344 w 344"/>
                <a:gd name="T183" fmla="*/ 377 h 3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4" h="377">
                  <a:moveTo>
                    <a:pt x="190" y="8"/>
                  </a:moveTo>
                  <a:lnTo>
                    <a:pt x="182" y="17"/>
                  </a:lnTo>
                  <a:lnTo>
                    <a:pt x="149" y="14"/>
                  </a:lnTo>
                  <a:lnTo>
                    <a:pt x="138" y="0"/>
                  </a:lnTo>
                  <a:lnTo>
                    <a:pt x="130" y="0"/>
                  </a:lnTo>
                  <a:lnTo>
                    <a:pt x="114" y="30"/>
                  </a:lnTo>
                  <a:lnTo>
                    <a:pt x="103" y="65"/>
                  </a:lnTo>
                  <a:lnTo>
                    <a:pt x="98" y="119"/>
                  </a:lnTo>
                  <a:lnTo>
                    <a:pt x="73" y="149"/>
                  </a:lnTo>
                  <a:lnTo>
                    <a:pt x="63" y="187"/>
                  </a:lnTo>
                  <a:lnTo>
                    <a:pt x="41" y="203"/>
                  </a:lnTo>
                  <a:lnTo>
                    <a:pt x="36" y="198"/>
                  </a:lnTo>
                  <a:lnTo>
                    <a:pt x="22" y="203"/>
                  </a:lnTo>
                  <a:lnTo>
                    <a:pt x="11" y="203"/>
                  </a:lnTo>
                  <a:lnTo>
                    <a:pt x="3" y="209"/>
                  </a:lnTo>
                  <a:lnTo>
                    <a:pt x="0" y="225"/>
                  </a:lnTo>
                  <a:lnTo>
                    <a:pt x="3" y="236"/>
                  </a:lnTo>
                  <a:lnTo>
                    <a:pt x="22" y="225"/>
                  </a:lnTo>
                  <a:lnTo>
                    <a:pt x="65" y="225"/>
                  </a:lnTo>
                  <a:lnTo>
                    <a:pt x="76" y="231"/>
                  </a:lnTo>
                  <a:lnTo>
                    <a:pt x="84" y="255"/>
                  </a:lnTo>
                  <a:lnTo>
                    <a:pt x="101" y="274"/>
                  </a:lnTo>
                  <a:lnTo>
                    <a:pt x="125" y="268"/>
                  </a:lnTo>
                  <a:lnTo>
                    <a:pt x="130" y="249"/>
                  </a:lnTo>
                  <a:lnTo>
                    <a:pt x="152" y="247"/>
                  </a:lnTo>
                  <a:lnTo>
                    <a:pt x="152" y="252"/>
                  </a:lnTo>
                  <a:lnTo>
                    <a:pt x="168" y="255"/>
                  </a:lnTo>
                  <a:lnTo>
                    <a:pt x="171" y="260"/>
                  </a:lnTo>
                  <a:lnTo>
                    <a:pt x="171" y="301"/>
                  </a:lnTo>
                  <a:lnTo>
                    <a:pt x="179" y="323"/>
                  </a:lnTo>
                  <a:lnTo>
                    <a:pt x="174" y="331"/>
                  </a:lnTo>
                  <a:lnTo>
                    <a:pt x="176" y="336"/>
                  </a:lnTo>
                  <a:lnTo>
                    <a:pt x="212" y="328"/>
                  </a:lnTo>
                  <a:lnTo>
                    <a:pt x="247" y="350"/>
                  </a:lnTo>
                  <a:lnTo>
                    <a:pt x="263" y="347"/>
                  </a:lnTo>
                  <a:lnTo>
                    <a:pt x="293" y="371"/>
                  </a:lnTo>
                  <a:lnTo>
                    <a:pt x="309" y="377"/>
                  </a:lnTo>
                  <a:lnTo>
                    <a:pt x="312" y="355"/>
                  </a:lnTo>
                  <a:lnTo>
                    <a:pt x="301" y="355"/>
                  </a:lnTo>
                  <a:lnTo>
                    <a:pt x="293" y="347"/>
                  </a:lnTo>
                  <a:lnTo>
                    <a:pt x="298" y="293"/>
                  </a:lnTo>
                  <a:lnTo>
                    <a:pt x="301" y="282"/>
                  </a:lnTo>
                  <a:lnTo>
                    <a:pt x="328" y="274"/>
                  </a:lnTo>
                  <a:lnTo>
                    <a:pt x="334" y="274"/>
                  </a:lnTo>
                  <a:lnTo>
                    <a:pt x="312" y="233"/>
                  </a:lnTo>
                  <a:lnTo>
                    <a:pt x="312" y="195"/>
                  </a:lnTo>
                  <a:lnTo>
                    <a:pt x="309" y="174"/>
                  </a:lnTo>
                  <a:lnTo>
                    <a:pt x="306" y="160"/>
                  </a:lnTo>
                  <a:lnTo>
                    <a:pt x="304" y="155"/>
                  </a:lnTo>
                  <a:lnTo>
                    <a:pt x="315" y="133"/>
                  </a:lnTo>
                  <a:lnTo>
                    <a:pt x="320" y="95"/>
                  </a:lnTo>
                  <a:lnTo>
                    <a:pt x="331" y="79"/>
                  </a:lnTo>
                  <a:lnTo>
                    <a:pt x="344" y="60"/>
                  </a:lnTo>
                  <a:lnTo>
                    <a:pt x="336" y="52"/>
                  </a:lnTo>
                  <a:lnTo>
                    <a:pt x="336" y="30"/>
                  </a:lnTo>
                  <a:lnTo>
                    <a:pt x="317" y="14"/>
                  </a:lnTo>
                  <a:lnTo>
                    <a:pt x="287" y="14"/>
                  </a:lnTo>
                  <a:lnTo>
                    <a:pt x="277" y="0"/>
                  </a:lnTo>
                  <a:lnTo>
                    <a:pt x="19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38" name="Freeform 20">
              <a:extLst>
                <a:ext uri="{FF2B5EF4-FFF2-40B4-BE49-F238E27FC236}">
                  <a16:creationId xmlns:a16="http://schemas.microsoft.com/office/drawing/2014/main" id="{2E2BD0CD-B7B6-27A8-54B1-297FB4B43AC6}"/>
                </a:ext>
              </a:extLst>
            </p:cNvPr>
            <p:cNvSpPr>
              <a:spLocks/>
            </p:cNvSpPr>
            <p:nvPr/>
          </p:nvSpPr>
          <p:spPr bwMode="auto">
            <a:xfrm>
              <a:off x="9206605" y="4716294"/>
              <a:ext cx="185937" cy="128791"/>
            </a:xfrm>
            <a:custGeom>
              <a:avLst/>
              <a:gdLst>
                <a:gd name="T0" fmla="*/ 2147483647 w 239"/>
                <a:gd name="T1" fmla="*/ 2147483647 h 165"/>
                <a:gd name="T2" fmla="*/ 0 w 239"/>
                <a:gd name="T3" fmla="*/ 2147483647 h 165"/>
                <a:gd name="T4" fmla="*/ 2147483647 w 239"/>
                <a:gd name="T5" fmla="*/ 2147483647 h 165"/>
                <a:gd name="T6" fmla="*/ 2147483647 w 239"/>
                <a:gd name="T7" fmla="*/ 2147483647 h 165"/>
                <a:gd name="T8" fmla="*/ 2147483647 w 239"/>
                <a:gd name="T9" fmla="*/ 2147483647 h 165"/>
                <a:gd name="T10" fmla="*/ 2147483647 w 239"/>
                <a:gd name="T11" fmla="*/ 2147483647 h 165"/>
                <a:gd name="T12" fmla="*/ 2147483647 w 239"/>
                <a:gd name="T13" fmla="*/ 2147483647 h 165"/>
                <a:gd name="T14" fmla="*/ 2147483647 w 239"/>
                <a:gd name="T15" fmla="*/ 2147483647 h 165"/>
                <a:gd name="T16" fmla="*/ 2147483647 w 239"/>
                <a:gd name="T17" fmla="*/ 2147483647 h 165"/>
                <a:gd name="T18" fmla="*/ 2147483647 w 239"/>
                <a:gd name="T19" fmla="*/ 0 h 165"/>
                <a:gd name="T20" fmla="*/ 2147483647 w 239"/>
                <a:gd name="T21" fmla="*/ 2147483647 h 165"/>
                <a:gd name="T22" fmla="*/ 2147483647 w 239"/>
                <a:gd name="T23" fmla="*/ 2147483647 h 165"/>
                <a:gd name="T24" fmla="*/ 2147483647 w 239"/>
                <a:gd name="T25" fmla="*/ 2147483647 h 165"/>
                <a:gd name="T26" fmla="*/ 2147483647 w 239"/>
                <a:gd name="T27" fmla="*/ 2147483647 h 165"/>
                <a:gd name="T28" fmla="*/ 2147483647 w 239"/>
                <a:gd name="T29" fmla="*/ 2147483647 h 165"/>
                <a:gd name="T30" fmla="*/ 2147483647 w 239"/>
                <a:gd name="T31" fmla="*/ 2147483647 h 165"/>
                <a:gd name="T32" fmla="*/ 2147483647 w 239"/>
                <a:gd name="T33" fmla="*/ 2147483647 h 165"/>
                <a:gd name="T34" fmla="*/ 2147483647 w 239"/>
                <a:gd name="T35" fmla="*/ 2147483647 h 165"/>
                <a:gd name="T36" fmla="*/ 2147483647 w 239"/>
                <a:gd name="T37" fmla="*/ 2147483647 h 165"/>
                <a:gd name="T38" fmla="*/ 2147483647 w 239"/>
                <a:gd name="T39" fmla="*/ 2147483647 h 165"/>
                <a:gd name="T40" fmla="*/ 2147483647 w 239"/>
                <a:gd name="T41" fmla="*/ 2147483647 h 165"/>
                <a:gd name="T42" fmla="*/ 2147483647 w 239"/>
                <a:gd name="T43" fmla="*/ 2147483647 h 165"/>
                <a:gd name="T44" fmla="*/ 2147483647 w 239"/>
                <a:gd name="T45" fmla="*/ 2147483647 h 165"/>
                <a:gd name="T46" fmla="*/ 2147483647 w 239"/>
                <a:gd name="T47" fmla="*/ 2147483647 h 165"/>
                <a:gd name="T48" fmla="*/ 2147483647 w 239"/>
                <a:gd name="T49" fmla="*/ 2147483647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9"/>
                <a:gd name="T76" fmla="*/ 0 h 165"/>
                <a:gd name="T77" fmla="*/ 239 w 239"/>
                <a:gd name="T78" fmla="*/ 165 h 1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9" h="165">
                  <a:moveTo>
                    <a:pt x="3" y="127"/>
                  </a:moveTo>
                  <a:lnTo>
                    <a:pt x="0" y="106"/>
                  </a:lnTo>
                  <a:lnTo>
                    <a:pt x="16" y="73"/>
                  </a:lnTo>
                  <a:lnTo>
                    <a:pt x="73" y="60"/>
                  </a:lnTo>
                  <a:lnTo>
                    <a:pt x="84" y="49"/>
                  </a:lnTo>
                  <a:lnTo>
                    <a:pt x="82" y="43"/>
                  </a:lnTo>
                  <a:lnTo>
                    <a:pt x="109" y="35"/>
                  </a:lnTo>
                  <a:lnTo>
                    <a:pt x="133" y="5"/>
                  </a:lnTo>
                  <a:lnTo>
                    <a:pt x="149" y="0"/>
                  </a:lnTo>
                  <a:lnTo>
                    <a:pt x="165" y="22"/>
                  </a:lnTo>
                  <a:lnTo>
                    <a:pt x="163" y="41"/>
                  </a:lnTo>
                  <a:lnTo>
                    <a:pt x="190" y="57"/>
                  </a:lnTo>
                  <a:lnTo>
                    <a:pt x="239" y="119"/>
                  </a:lnTo>
                  <a:lnTo>
                    <a:pt x="152" y="127"/>
                  </a:lnTo>
                  <a:lnTo>
                    <a:pt x="144" y="136"/>
                  </a:lnTo>
                  <a:lnTo>
                    <a:pt x="111" y="133"/>
                  </a:lnTo>
                  <a:lnTo>
                    <a:pt x="100" y="119"/>
                  </a:lnTo>
                  <a:lnTo>
                    <a:pt x="92" y="119"/>
                  </a:lnTo>
                  <a:lnTo>
                    <a:pt x="76" y="149"/>
                  </a:lnTo>
                  <a:lnTo>
                    <a:pt x="63" y="154"/>
                  </a:lnTo>
                  <a:lnTo>
                    <a:pt x="52" y="149"/>
                  </a:lnTo>
                  <a:lnTo>
                    <a:pt x="38" y="154"/>
                  </a:lnTo>
                  <a:lnTo>
                    <a:pt x="30" y="165"/>
                  </a:lnTo>
                  <a:lnTo>
                    <a:pt x="3" y="12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39" name="Freeform 21">
              <a:extLst>
                <a:ext uri="{FF2B5EF4-FFF2-40B4-BE49-F238E27FC236}">
                  <a16:creationId xmlns:a16="http://schemas.microsoft.com/office/drawing/2014/main" id="{D3CBE29C-CF53-9C26-5E08-E6E67B59B68B}"/>
                </a:ext>
              </a:extLst>
            </p:cNvPr>
            <p:cNvSpPr>
              <a:spLocks/>
            </p:cNvSpPr>
            <p:nvPr/>
          </p:nvSpPr>
          <p:spPr bwMode="auto">
            <a:xfrm>
              <a:off x="9468453" y="4655737"/>
              <a:ext cx="208966" cy="179113"/>
            </a:xfrm>
            <a:custGeom>
              <a:avLst/>
              <a:gdLst>
                <a:gd name="T0" fmla="*/ 2147483647 w 268"/>
                <a:gd name="T1" fmla="*/ 2147483647 h 230"/>
                <a:gd name="T2" fmla="*/ 2147483647 w 268"/>
                <a:gd name="T3" fmla="*/ 2147483647 h 230"/>
                <a:gd name="T4" fmla="*/ 2147483647 w 268"/>
                <a:gd name="T5" fmla="*/ 2147483647 h 230"/>
                <a:gd name="T6" fmla="*/ 2147483647 w 268"/>
                <a:gd name="T7" fmla="*/ 2147483647 h 230"/>
                <a:gd name="T8" fmla="*/ 2147483647 w 268"/>
                <a:gd name="T9" fmla="*/ 2147483647 h 230"/>
                <a:gd name="T10" fmla="*/ 2147483647 w 268"/>
                <a:gd name="T11" fmla="*/ 2147483647 h 230"/>
                <a:gd name="T12" fmla="*/ 2147483647 w 268"/>
                <a:gd name="T13" fmla="*/ 2147483647 h 230"/>
                <a:gd name="T14" fmla="*/ 2147483647 w 268"/>
                <a:gd name="T15" fmla="*/ 2147483647 h 230"/>
                <a:gd name="T16" fmla="*/ 2147483647 w 268"/>
                <a:gd name="T17" fmla="*/ 2147483647 h 230"/>
                <a:gd name="T18" fmla="*/ 2147483647 w 268"/>
                <a:gd name="T19" fmla="*/ 2147483647 h 230"/>
                <a:gd name="T20" fmla="*/ 2147483647 w 268"/>
                <a:gd name="T21" fmla="*/ 2147483647 h 230"/>
                <a:gd name="T22" fmla="*/ 2147483647 w 268"/>
                <a:gd name="T23" fmla="*/ 2147483647 h 230"/>
                <a:gd name="T24" fmla="*/ 2147483647 w 268"/>
                <a:gd name="T25" fmla="*/ 2147483647 h 230"/>
                <a:gd name="T26" fmla="*/ 2147483647 w 268"/>
                <a:gd name="T27" fmla="*/ 2147483647 h 230"/>
                <a:gd name="T28" fmla="*/ 2147483647 w 268"/>
                <a:gd name="T29" fmla="*/ 2147483647 h 230"/>
                <a:gd name="T30" fmla="*/ 2147483647 w 268"/>
                <a:gd name="T31" fmla="*/ 2147483647 h 230"/>
                <a:gd name="T32" fmla="*/ 2147483647 w 268"/>
                <a:gd name="T33" fmla="*/ 2147483647 h 230"/>
                <a:gd name="T34" fmla="*/ 2147483647 w 268"/>
                <a:gd name="T35" fmla="*/ 2147483647 h 230"/>
                <a:gd name="T36" fmla="*/ 2147483647 w 268"/>
                <a:gd name="T37" fmla="*/ 2147483647 h 230"/>
                <a:gd name="T38" fmla="*/ 2147483647 w 268"/>
                <a:gd name="T39" fmla="*/ 2147483647 h 230"/>
                <a:gd name="T40" fmla="*/ 2147483647 w 268"/>
                <a:gd name="T41" fmla="*/ 2147483647 h 230"/>
                <a:gd name="T42" fmla="*/ 0 w 268"/>
                <a:gd name="T43" fmla="*/ 2147483647 h 230"/>
                <a:gd name="T44" fmla="*/ 2147483647 w 268"/>
                <a:gd name="T45" fmla="*/ 2147483647 h 230"/>
                <a:gd name="T46" fmla="*/ 2147483647 w 268"/>
                <a:gd name="T47" fmla="*/ 2147483647 h 230"/>
                <a:gd name="T48" fmla="*/ 2147483647 w 268"/>
                <a:gd name="T49" fmla="*/ 2147483647 h 230"/>
                <a:gd name="T50" fmla="*/ 2147483647 w 268"/>
                <a:gd name="T51" fmla="*/ 2147483647 h 230"/>
                <a:gd name="T52" fmla="*/ 2147483647 w 268"/>
                <a:gd name="T53" fmla="*/ 2147483647 h 230"/>
                <a:gd name="T54" fmla="*/ 2147483647 w 268"/>
                <a:gd name="T55" fmla="*/ 2147483647 h 230"/>
                <a:gd name="T56" fmla="*/ 2147483647 w 268"/>
                <a:gd name="T57" fmla="*/ 2147483647 h 230"/>
                <a:gd name="T58" fmla="*/ 2147483647 w 268"/>
                <a:gd name="T59" fmla="*/ 0 h 230"/>
                <a:gd name="T60" fmla="*/ 2147483647 w 268"/>
                <a:gd name="T61" fmla="*/ 2147483647 h 230"/>
                <a:gd name="T62" fmla="*/ 2147483647 w 268"/>
                <a:gd name="T63" fmla="*/ 2147483647 h 230"/>
                <a:gd name="T64" fmla="*/ 2147483647 w 268"/>
                <a:gd name="T65" fmla="*/ 2147483647 h 230"/>
                <a:gd name="T66" fmla="*/ 2147483647 w 268"/>
                <a:gd name="T67" fmla="*/ 2147483647 h 2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8"/>
                <a:gd name="T103" fmla="*/ 0 h 230"/>
                <a:gd name="T104" fmla="*/ 268 w 268"/>
                <a:gd name="T105" fmla="*/ 230 h 2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8" h="230">
                  <a:moveTo>
                    <a:pt x="165" y="51"/>
                  </a:moveTo>
                  <a:lnTo>
                    <a:pt x="157" y="73"/>
                  </a:lnTo>
                  <a:lnTo>
                    <a:pt x="160" y="78"/>
                  </a:lnTo>
                  <a:lnTo>
                    <a:pt x="176" y="78"/>
                  </a:lnTo>
                  <a:lnTo>
                    <a:pt x="176" y="81"/>
                  </a:lnTo>
                  <a:lnTo>
                    <a:pt x="176" y="92"/>
                  </a:lnTo>
                  <a:lnTo>
                    <a:pt x="198" y="116"/>
                  </a:lnTo>
                  <a:lnTo>
                    <a:pt x="255" y="138"/>
                  </a:lnTo>
                  <a:lnTo>
                    <a:pt x="268" y="138"/>
                  </a:lnTo>
                  <a:lnTo>
                    <a:pt x="220" y="200"/>
                  </a:lnTo>
                  <a:lnTo>
                    <a:pt x="192" y="203"/>
                  </a:lnTo>
                  <a:lnTo>
                    <a:pt x="160" y="222"/>
                  </a:lnTo>
                  <a:lnTo>
                    <a:pt x="141" y="216"/>
                  </a:lnTo>
                  <a:lnTo>
                    <a:pt x="109" y="230"/>
                  </a:lnTo>
                  <a:lnTo>
                    <a:pt x="90" y="227"/>
                  </a:lnTo>
                  <a:lnTo>
                    <a:pt x="68" y="208"/>
                  </a:lnTo>
                  <a:lnTo>
                    <a:pt x="52" y="208"/>
                  </a:lnTo>
                  <a:lnTo>
                    <a:pt x="52" y="195"/>
                  </a:lnTo>
                  <a:lnTo>
                    <a:pt x="38" y="189"/>
                  </a:lnTo>
                  <a:lnTo>
                    <a:pt x="19" y="151"/>
                  </a:lnTo>
                  <a:lnTo>
                    <a:pt x="0" y="140"/>
                  </a:lnTo>
                  <a:lnTo>
                    <a:pt x="6" y="130"/>
                  </a:lnTo>
                  <a:lnTo>
                    <a:pt x="19" y="127"/>
                  </a:lnTo>
                  <a:lnTo>
                    <a:pt x="22" y="89"/>
                  </a:lnTo>
                  <a:lnTo>
                    <a:pt x="54" y="37"/>
                  </a:lnTo>
                  <a:lnTo>
                    <a:pt x="60" y="10"/>
                  </a:lnTo>
                  <a:lnTo>
                    <a:pt x="73" y="8"/>
                  </a:lnTo>
                  <a:lnTo>
                    <a:pt x="76" y="16"/>
                  </a:lnTo>
                  <a:lnTo>
                    <a:pt x="84" y="0"/>
                  </a:lnTo>
                  <a:lnTo>
                    <a:pt x="92" y="8"/>
                  </a:lnTo>
                  <a:lnTo>
                    <a:pt x="103" y="2"/>
                  </a:lnTo>
                  <a:lnTo>
                    <a:pt x="125" y="8"/>
                  </a:lnTo>
                  <a:lnTo>
                    <a:pt x="165" y="5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40" name="Freeform 22">
              <a:extLst>
                <a:ext uri="{FF2B5EF4-FFF2-40B4-BE49-F238E27FC236}">
                  <a16:creationId xmlns:a16="http://schemas.microsoft.com/office/drawing/2014/main" id="{C4660ED1-DBD3-B5F1-B8B5-3C85B508220A}"/>
                </a:ext>
              </a:extLst>
            </p:cNvPr>
            <p:cNvSpPr>
              <a:spLocks/>
            </p:cNvSpPr>
            <p:nvPr/>
          </p:nvSpPr>
          <p:spPr bwMode="auto">
            <a:xfrm>
              <a:off x="9515363" y="4604561"/>
              <a:ext cx="90409" cy="91263"/>
            </a:xfrm>
            <a:custGeom>
              <a:avLst/>
              <a:gdLst>
                <a:gd name="T0" fmla="*/ 2147483647 w 116"/>
                <a:gd name="T1" fmla="*/ 2147483647 h 116"/>
                <a:gd name="T2" fmla="*/ 2147483647 w 116"/>
                <a:gd name="T3" fmla="*/ 2147483647 h 116"/>
                <a:gd name="T4" fmla="*/ 2147483647 w 116"/>
                <a:gd name="T5" fmla="*/ 2147483647 h 116"/>
                <a:gd name="T6" fmla="*/ 2147483647 w 116"/>
                <a:gd name="T7" fmla="*/ 2147483647 h 116"/>
                <a:gd name="T8" fmla="*/ 2147483647 w 116"/>
                <a:gd name="T9" fmla="*/ 2147483647 h 116"/>
                <a:gd name="T10" fmla="*/ 2147483647 w 116"/>
                <a:gd name="T11" fmla="*/ 0 h 116"/>
                <a:gd name="T12" fmla="*/ 2147483647 w 116"/>
                <a:gd name="T13" fmla="*/ 2147483647 h 116"/>
                <a:gd name="T14" fmla="*/ 2147483647 w 116"/>
                <a:gd name="T15" fmla="*/ 2147483647 h 116"/>
                <a:gd name="T16" fmla="*/ 0 w 116"/>
                <a:gd name="T17" fmla="*/ 2147483647 h 116"/>
                <a:gd name="T18" fmla="*/ 2147483647 w 116"/>
                <a:gd name="T19" fmla="*/ 2147483647 h 116"/>
                <a:gd name="T20" fmla="*/ 2147483647 w 116"/>
                <a:gd name="T21" fmla="*/ 2147483647 h 116"/>
                <a:gd name="T22" fmla="*/ 2147483647 w 116"/>
                <a:gd name="T23" fmla="*/ 2147483647 h 116"/>
                <a:gd name="T24" fmla="*/ 2147483647 w 116"/>
                <a:gd name="T25" fmla="*/ 2147483647 h 116"/>
                <a:gd name="T26" fmla="*/ 2147483647 w 116"/>
                <a:gd name="T27" fmla="*/ 2147483647 h 116"/>
                <a:gd name="T28" fmla="*/ 2147483647 w 116"/>
                <a:gd name="T29" fmla="*/ 2147483647 h 116"/>
                <a:gd name="T30" fmla="*/ 2147483647 w 116"/>
                <a:gd name="T31" fmla="*/ 2147483647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6"/>
                <a:gd name="T49" fmla="*/ 0 h 116"/>
                <a:gd name="T50" fmla="*/ 116 w 116"/>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6" h="116">
                  <a:moveTo>
                    <a:pt x="105" y="116"/>
                  </a:moveTo>
                  <a:lnTo>
                    <a:pt x="116" y="108"/>
                  </a:lnTo>
                  <a:lnTo>
                    <a:pt x="84" y="70"/>
                  </a:lnTo>
                  <a:lnTo>
                    <a:pt x="51" y="48"/>
                  </a:lnTo>
                  <a:lnTo>
                    <a:pt x="35" y="0"/>
                  </a:lnTo>
                  <a:lnTo>
                    <a:pt x="30" y="8"/>
                  </a:lnTo>
                  <a:lnTo>
                    <a:pt x="8" y="21"/>
                  </a:lnTo>
                  <a:lnTo>
                    <a:pt x="0" y="75"/>
                  </a:lnTo>
                  <a:lnTo>
                    <a:pt x="13" y="73"/>
                  </a:lnTo>
                  <a:lnTo>
                    <a:pt x="16" y="81"/>
                  </a:lnTo>
                  <a:lnTo>
                    <a:pt x="24" y="65"/>
                  </a:lnTo>
                  <a:lnTo>
                    <a:pt x="32" y="73"/>
                  </a:lnTo>
                  <a:lnTo>
                    <a:pt x="43" y="67"/>
                  </a:lnTo>
                  <a:lnTo>
                    <a:pt x="65" y="73"/>
                  </a:lnTo>
                  <a:lnTo>
                    <a:pt x="105" y="1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41" name="Freeform 23">
              <a:extLst>
                <a:ext uri="{FF2B5EF4-FFF2-40B4-BE49-F238E27FC236}">
                  <a16:creationId xmlns:a16="http://schemas.microsoft.com/office/drawing/2014/main" id="{C9A2078E-F620-EE1A-F9BF-A7827635F70D}"/>
                </a:ext>
              </a:extLst>
            </p:cNvPr>
            <p:cNvSpPr>
              <a:spLocks/>
            </p:cNvSpPr>
            <p:nvPr/>
          </p:nvSpPr>
          <p:spPr bwMode="auto">
            <a:xfrm>
              <a:off x="9309809" y="4521829"/>
              <a:ext cx="232847" cy="311316"/>
            </a:xfrm>
            <a:custGeom>
              <a:avLst/>
              <a:gdLst>
                <a:gd name="T0" fmla="*/ 2147483647 w 298"/>
                <a:gd name="T1" fmla="*/ 2147483647 h 398"/>
                <a:gd name="T2" fmla="*/ 2147483647 w 298"/>
                <a:gd name="T3" fmla="*/ 2147483647 h 398"/>
                <a:gd name="T4" fmla="*/ 2147483647 w 298"/>
                <a:gd name="T5" fmla="*/ 2147483647 h 398"/>
                <a:gd name="T6" fmla="*/ 2147483647 w 298"/>
                <a:gd name="T7" fmla="*/ 2147483647 h 398"/>
                <a:gd name="T8" fmla="*/ 2147483647 w 298"/>
                <a:gd name="T9" fmla="*/ 2147483647 h 398"/>
                <a:gd name="T10" fmla="*/ 2147483647 w 298"/>
                <a:gd name="T11" fmla="*/ 2147483647 h 398"/>
                <a:gd name="T12" fmla="*/ 2147483647 w 298"/>
                <a:gd name="T13" fmla="*/ 2147483647 h 398"/>
                <a:gd name="T14" fmla="*/ 2147483647 w 298"/>
                <a:gd name="T15" fmla="*/ 0 h 398"/>
                <a:gd name="T16" fmla="*/ 2147483647 w 298"/>
                <a:gd name="T17" fmla="*/ 2147483647 h 398"/>
                <a:gd name="T18" fmla="*/ 2147483647 w 298"/>
                <a:gd name="T19" fmla="*/ 2147483647 h 398"/>
                <a:gd name="T20" fmla="*/ 2147483647 w 298"/>
                <a:gd name="T21" fmla="*/ 2147483647 h 398"/>
                <a:gd name="T22" fmla="*/ 2147483647 w 298"/>
                <a:gd name="T23" fmla="*/ 2147483647 h 398"/>
                <a:gd name="T24" fmla="*/ 2147483647 w 298"/>
                <a:gd name="T25" fmla="*/ 2147483647 h 398"/>
                <a:gd name="T26" fmla="*/ 2147483647 w 298"/>
                <a:gd name="T27" fmla="*/ 2147483647 h 398"/>
                <a:gd name="T28" fmla="*/ 2147483647 w 298"/>
                <a:gd name="T29" fmla="*/ 2147483647 h 398"/>
                <a:gd name="T30" fmla="*/ 2147483647 w 298"/>
                <a:gd name="T31" fmla="*/ 2147483647 h 398"/>
                <a:gd name="T32" fmla="*/ 2147483647 w 298"/>
                <a:gd name="T33" fmla="*/ 2147483647 h 398"/>
                <a:gd name="T34" fmla="*/ 2147483647 w 298"/>
                <a:gd name="T35" fmla="*/ 2147483647 h 398"/>
                <a:gd name="T36" fmla="*/ 0 w 298"/>
                <a:gd name="T37" fmla="*/ 2147483647 h 398"/>
                <a:gd name="T38" fmla="*/ 2147483647 w 298"/>
                <a:gd name="T39" fmla="*/ 2147483647 h 398"/>
                <a:gd name="T40" fmla="*/ 2147483647 w 298"/>
                <a:gd name="T41" fmla="*/ 2147483647 h 398"/>
                <a:gd name="T42" fmla="*/ 2147483647 w 298"/>
                <a:gd name="T43" fmla="*/ 2147483647 h 398"/>
                <a:gd name="T44" fmla="*/ 2147483647 w 298"/>
                <a:gd name="T45" fmla="*/ 2147483647 h 398"/>
                <a:gd name="T46" fmla="*/ 2147483647 w 298"/>
                <a:gd name="T47" fmla="*/ 2147483647 h 398"/>
                <a:gd name="T48" fmla="*/ 2147483647 w 298"/>
                <a:gd name="T49" fmla="*/ 2147483647 h 398"/>
                <a:gd name="T50" fmla="*/ 2147483647 w 298"/>
                <a:gd name="T51" fmla="*/ 2147483647 h 398"/>
                <a:gd name="T52" fmla="*/ 2147483647 w 298"/>
                <a:gd name="T53" fmla="*/ 2147483647 h 398"/>
                <a:gd name="T54" fmla="*/ 2147483647 w 298"/>
                <a:gd name="T55" fmla="*/ 2147483647 h 398"/>
                <a:gd name="T56" fmla="*/ 2147483647 w 298"/>
                <a:gd name="T57" fmla="*/ 2147483647 h 398"/>
                <a:gd name="T58" fmla="*/ 2147483647 w 298"/>
                <a:gd name="T59" fmla="*/ 2147483647 h 398"/>
                <a:gd name="T60" fmla="*/ 2147483647 w 298"/>
                <a:gd name="T61" fmla="*/ 2147483647 h 398"/>
                <a:gd name="T62" fmla="*/ 2147483647 w 298"/>
                <a:gd name="T63" fmla="*/ 2147483647 h 398"/>
                <a:gd name="T64" fmla="*/ 2147483647 w 298"/>
                <a:gd name="T65" fmla="*/ 2147483647 h 398"/>
                <a:gd name="T66" fmla="*/ 2147483647 w 298"/>
                <a:gd name="T67" fmla="*/ 2147483647 h 398"/>
                <a:gd name="T68" fmla="*/ 2147483647 w 298"/>
                <a:gd name="T69" fmla="*/ 2147483647 h 398"/>
                <a:gd name="T70" fmla="*/ 2147483647 w 298"/>
                <a:gd name="T71" fmla="*/ 2147483647 h 398"/>
                <a:gd name="T72" fmla="*/ 2147483647 w 298"/>
                <a:gd name="T73" fmla="*/ 2147483647 h 398"/>
                <a:gd name="T74" fmla="*/ 2147483647 w 298"/>
                <a:gd name="T75" fmla="*/ 2147483647 h 398"/>
                <a:gd name="T76" fmla="*/ 2147483647 w 298"/>
                <a:gd name="T77" fmla="*/ 2147483647 h 398"/>
                <a:gd name="T78" fmla="*/ 2147483647 w 298"/>
                <a:gd name="T79" fmla="*/ 2147483647 h 398"/>
                <a:gd name="T80" fmla="*/ 2147483647 w 298"/>
                <a:gd name="T81" fmla="*/ 2147483647 h 3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8"/>
                <a:gd name="T124" fmla="*/ 0 h 398"/>
                <a:gd name="T125" fmla="*/ 298 w 298"/>
                <a:gd name="T126" fmla="*/ 398 h 3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8" h="398">
                  <a:moveTo>
                    <a:pt x="263" y="181"/>
                  </a:moveTo>
                  <a:lnTo>
                    <a:pt x="271" y="127"/>
                  </a:lnTo>
                  <a:lnTo>
                    <a:pt x="293" y="114"/>
                  </a:lnTo>
                  <a:lnTo>
                    <a:pt x="298" y="106"/>
                  </a:lnTo>
                  <a:lnTo>
                    <a:pt x="279" y="92"/>
                  </a:lnTo>
                  <a:lnTo>
                    <a:pt x="265" y="22"/>
                  </a:lnTo>
                  <a:lnTo>
                    <a:pt x="244" y="8"/>
                  </a:lnTo>
                  <a:lnTo>
                    <a:pt x="241" y="0"/>
                  </a:lnTo>
                  <a:lnTo>
                    <a:pt x="214" y="24"/>
                  </a:lnTo>
                  <a:lnTo>
                    <a:pt x="198" y="22"/>
                  </a:lnTo>
                  <a:lnTo>
                    <a:pt x="54" y="22"/>
                  </a:lnTo>
                  <a:lnTo>
                    <a:pt x="54" y="59"/>
                  </a:lnTo>
                  <a:lnTo>
                    <a:pt x="38" y="62"/>
                  </a:lnTo>
                  <a:lnTo>
                    <a:pt x="38" y="73"/>
                  </a:lnTo>
                  <a:lnTo>
                    <a:pt x="38" y="143"/>
                  </a:lnTo>
                  <a:lnTo>
                    <a:pt x="38" y="152"/>
                  </a:lnTo>
                  <a:lnTo>
                    <a:pt x="22" y="152"/>
                  </a:lnTo>
                  <a:lnTo>
                    <a:pt x="0" y="208"/>
                  </a:lnTo>
                  <a:lnTo>
                    <a:pt x="19" y="241"/>
                  </a:lnTo>
                  <a:lnTo>
                    <a:pt x="16" y="249"/>
                  </a:lnTo>
                  <a:lnTo>
                    <a:pt x="32" y="271"/>
                  </a:lnTo>
                  <a:lnTo>
                    <a:pt x="30" y="290"/>
                  </a:lnTo>
                  <a:lnTo>
                    <a:pt x="57" y="306"/>
                  </a:lnTo>
                  <a:lnTo>
                    <a:pt x="106" y="368"/>
                  </a:lnTo>
                  <a:lnTo>
                    <a:pt x="116" y="382"/>
                  </a:lnTo>
                  <a:lnTo>
                    <a:pt x="146" y="382"/>
                  </a:lnTo>
                  <a:lnTo>
                    <a:pt x="165" y="398"/>
                  </a:lnTo>
                  <a:lnTo>
                    <a:pt x="184" y="398"/>
                  </a:lnTo>
                  <a:lnTo>
                    <a:pt x="222" y="390"/>
                  </a:lnTo>
                  <a:lnTo>
                    <a:pt x="230" y="379"/>
                  </a:lnTo>
                  <a:lnTo>
                    <a:pt x="255" y="379"/>
                  </a:lnTo>
                  <a:lnTo>
                    <a:pt x="255" y="366"/>
                  </a:lnTo>
                  <a:lnTo>
                    <a:pt x="241" y="360"/>
                  </a:lnTo>
                  <a:lnTo>
                    <a:pt x="222" y="322"/>
                  </a:lnTo>
                  <a:lnTo>
                    <a:pt x="203" y="311"/>
                  </a:lnTo>
                  <a:lnTo>
                    <a:pt x="209" y="301"/>
                  </a:lnTo>
                  <a:lnTo>
                    <a:pt x="222" y="298"/>
                  </a:lnTo>
                  <a:lnTo>
                    <a:pt x="225" y="260"/>
                  </a:lnTo>
                  <a:lnTo>
                    <a:pt x="257" y="208"/>
                  </a:lnTo>
                  <a:lnTo>
                    <a:pt x="263" y="18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42" name="Freeform 24">
              <a:extLst>
                <a:ext uri="{FF2B5EF4-FFF2-40B4-BE49-F238E27FC236}">
                  <a16:creationId xmlns:a16="http://schemas.microsoft.com/office/drawing/2014/main" id="{94E69E80-09D6-0460-429B-6F4993428AFE}"/>
                </a:ext>
              </a:extLst>
            </p:cNvPr>
            <p:cNvSpPr>
              <a:spLocks/>
            </p:cNvSpPr>
            <p:nvPr/>
          </p:nvSpPr>
          <p:spPr bwMode="auto">
            <a:xfrm>
              <a:off x="8929406" y="4650620"/>
              <a:ext cx="108321" cy="89557"/>
            </a:xfrm>
            <a:custGeom>
              <a:avLst/>
              <a:gdLst>
                <a:gd name="T0" fmla="*/ 2147483647 w 139"/>
                <a:gd name="T1" fmla="*/ 2147483647 h 114"/>
                <a:gd name="T2" fmla="*/ 2147483647 w 139"/>
                <a:gd name="T3" fmla="*/ 2147483647 h 114"/>
                <a:gd name="T4" fmla="*/ 2147483647 w 139"/>
                <a:gd name="T5" fmla="*/ 2147483647 h 114"/>
                <a:gd name="T6" fmla="*/ 2147483647 w 139"/>
                <a:gd name="T7" fmla="*/ 0 h 114"/>
                <a:gd name="T8" fmla="*/ 2147483647 w 139"/>
                <a:gd name="T9" fmla="*/ 2147483647 h 114"/>
                <a:gd name="T10" fmla="*/ 2147483647 w 139"/>
                <a:gd name="T11" fmla="*/ 2147483647 h 114"/>
                <a:gd name="T12" fmla="*/ 2147483647 w 139"/>
                <a:gd name="T13" fmla="*/ 2147483647 h 114"/>
                <a:gd name="T14" fmla="*/ 2147483647 w 139"/>
                <a:gd name="T15" fmla="*/ 2147483647 h 114"/>
                <a:gd name="T16" fmla="*/ 0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2147483647 w 139"/>
                <a:gd name="T27" fmla="*/ 2147483647 h 114"/>
                <a:gd name="T28" fmla="*/ 2147483647 w 139"/>
                <a:gd name="T29" fmla="*/ 2147483647 h 114"/>
                <a:gd name="T30" fmla="*/ 2147483647 w 139"/>
                <a:gd name="T31" fmla="*/ 2147483647 h 114"/>
                <a:gd name="T32" fmla="*/ 2147483647 w 139"/>
                <a:gd name="T33" fmla="*/ 2147483647 h 114"/>
                <a:gd name="T34" fmla="*/ 2147483647 w 139"/>
                <a:gd name="T35" fmla="*/ 2147483647 h 114"/>
                <a:gd name="T36" fmla="*/ 2147483647 w 139"/>
                <a:gd name="T37" fmla="*/ 2147483647 h 114"/>
                <a:gd name="T38" fmla="*/ 2147483647 w 139"/>
                <a:gd name="T39" fmla="*/ 2147483647 h 114"/>
                <a:gd name="T40" fmla="*/ 2147483647 w 139"/>
                <a:gd name="T41" fmla="*/ 2147483647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14"/>
                <a:gd name="T65" fmla="*/ 139 w 139"/>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14">
                  <a:moveTo>
                    <a:pt x="130" y="49"/>
                  </a:moveTo>
                  <a:lnTo>
                    <a:pt x="120" y="49"/>
                  </a:lnTo>
                  <a:lnTo>
                    <a:pt x="101" y="19"/>
                  </a:lnTo>
                  <a:lnTo>
                    <a:pt x="98" y="0"/>
                  </a:lnTo>
                  <a:lnTo>
                    <a:pt x="82" y="3"/>
                  </a:lnTo>
                  <a:lnTo>
                    <a:pt x="49" y="30"/>
                  </a:lnTo>
                  <a:lnTo>
                    <a:pt x="27" y="35"/>
                  </a:lnTo>
                  <a:lnTo>
                    <a:pt x="6" y="71"/>
                  </a:lnTo>
                  <a:lnTo>
                    <a:pt x="0" y="95"/>
                  </a:lnTo>
                  <a:lnTo>
                    <a:pt x="8" y="106"/>
                  </a:lnTo>
                  <a:lnTo>
                    <a:pt x="30" y="103"/>
                  </a:lnTo>
                  <a:lnTo>
                    <a:pt x="46" y="114"/>
                  </a:lnTo>
                  <a:lnTo>
                    <a:pt x="44" y="87"/>
                  </a:lnTo>
                  <a:lnTo>
                    <a:pt x="46" y="81"/>
                  </a:lnTo>
                  <a:lnTo>
                    <a:pt x="92" y="81"/>
                  </a:lnTo>
                  <a:lnTo>
                    <a:pt x="111" y="81"/>
                  </a:lnTo>
                  <a:lnTo>
                    <a:pt x="120" y="73"/>
                  </a:lnTo>
                  <a:lnTo>
                    <a:pt x="130" y="76"/>
                  </a:lnTo>
                  <a:lnTo>
                    <a:pt x="139" y="62"/>
                  </a:lnTo>
                  <a:lnTo>
                    <a:pt x="130" y="4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43" name="Freeform 25">
              <a:extLst>
                <a:ext uri="{FF2B5EF4-FFF2-40B4-BE49-F238E27FC236}">
                  <a16:creationId xmlns:a16="http://schemas.microsoft.com/office/drawing/2014/main" id="{DCF7F798-D2C5-312F-66CC-8671107A57E0}"/>
                </a:ext>
              </a:extLst>
            </p:cNvPr>
            <p:cNvSpPr>
              <a:spLocks/>
            </p:cNvSpPr>
            <p:nvPr/>
          </p:nvSpPr>
          <p:spPr bwMode="auto">
            <a:xfrm>
              <a:off x="9005316" y="4515857"/>
              <a:ext cx="221760" cy="188496"/>
            </a:xfrm>
            <a:custGeom>
              <a:avLst/>
              <a:gdLst>
                <a:gd name="T0" fmla="*/ 2147483647 w 284"/>
                <a:gd name="T1" fmla="*/ 2147483647 h 241"/>
                <a:gd name="T2" fmla="*/ 2147483647 w 284"/>
                <a:gd name="T3" fmla="*/ 2147483647 h 241"/>
                <a:gd name="T4" fmla="*/ 2147483647 w 284"/>
                <a:gd name="T5" fmla="*/ 2147483647 h 241"/>
                <a:gd name="T6" fmla="*/ 2147483647 w 284"/>
                <a:gd name="T7" fmla="*/ 2147483647 h 241"/>
                <a:gd name="T8" fmla="*/ 2147483647 w 284"/>
                <a:gd name="T9" fmla="*/ 2147483647 h 241"/>
                <a:gd name="T10" fmla="*/ 2147483647 w 284"/>
                <a:gd name="T11" fmla="*/ 2147483647 h 241"/>
                <a:gd name="T12" fmla="*/ 2147483647 w 284"/>
                <a:gd name="T13" fmla="*/ 2147483647 h 241"/>
                <a:gd name="T14" fmla="*/ 2147483647 w 284"/>
                <a:gd name="T15" fmla="*/ 0 h 241"/>
                <a:gd name="T16" fmla="*/ 2147483647 w 284"/>
                <a:gd name="T17" fmla="*/ 0 h 241"/>
                <a:gd name="T18" fmla="*/ 2147483647 w 284"/>
                <a:gd name="T19" fmla="*/ 2147483647 h 241"/>
                <a:gd name="T20" fmla="*/ 2147483647 w 284"/>
                <a:gd name="T21" fmla="*/ 2147483647 h 241"/>
                <a:gd name="T22" fmla="*/ 2147483647 w 284"/>
                <a:gd name="T23" fmla="*/ 2147483647 h 241"/>
                <a:gd name="T24" fmla="*/ 2147483647 w 284"/>
                <a:gd name="T25" fmla="*/ 2147483647 h 241"/>
                <a:gd name="T26" fmla="*/ 0 w 284"/>
                <a:gd name="T27" fmla="*/ 2147483647 h 241"/>
                <a:gd name="T28" fmla="*/ 2147483647 w 284"/>
                <a:gd name="T29" fmla="*/ 2147483647 h 241"/>
                <a:gd name="T30" fmla="*/ 2147483647 w 284"/>
                <a:gd name="T31" fmla="*/ 2147483647 h 241"/>
                <a:gd name="T32" fmla="*/ 2147483647 w 284"/>
                <a:gd name="T33" fmla="*/ 2147483647 h 241"/>
                <a:gd name="T34" fmla="*/ 2147483647 w 284"/>
                <a:gd name="T35" fmla="*/ 2147483647 h 241"/>
                <a:gd name="T36" fmla="*/ 2147483647 w 284"/>
                <a:gd name="T37" fmla="*/ 2147483647 h 241"/>
                <a:gd name="T38" fmla="*/ 2147483647 w 284"/>
                <a:gd name="T39" fmla="*/ 2147483647 h 241"/>
                <a:gd name="T40" fmla="*/ 2147483647 w 284"/>
                <a:gd name="T41" fmla="*/ 2147483647 h 241"/>
                <a:gd name="T42" fmla="*/ 2147483647 w 284"/>
                <a:gd name="T43" fmla="*/ 2147483647 h 241"/>
                <a:gd name="T44" fmla="*/ 2147483647 w 284"/>
                <a:gd name="T45" fmla="*/ 2147483647 h 241"/>
                <a:gd name="T46" fmla="*/ 2147483647 w 284"/>
                <a:gd name="T47" fmla="*/ 2147483647 h 241"/>
                <a:gd name="T48" fmla="*/ 2147483647 w 284"/>
                <a:gd name="T49" fmla="*/ 2147483647 h 241"/>
                <a:gd name="T50" fmla="*/ 2147483647 w 284"/>
                <a:gd name="T51" fmla="*/ 2147483647 h 241"/>
                <a:gd name="T52" fmla="*/ 2147483647 w 284"/>
                <a:gd name="T53" fmla="*/ 2147483647 h 241"/>
                <a:gd name="T54" fmla="*/ 2147483647 w 284"/>
                <a:gd name="T55" fmla="*/ 2147483647 h 241"/>
                <a:gd name="T56" fmla="*/ 2147483647 w 284"/>
                <a:gd name="T57" fmla="*/ 2147483647 h 241"/>
                <a:gd name="T58" fmla="*/ 2147483647 w 284"/>
                <a:gd name="T59" fmla="*/ 2147483647 h 241"/>
                <a:gd name="T60" fmla="*/ 2147483647 w 284"/>
                <a:gd name="T61" fmla="*/ 2147483647 h 241"/>
                <a:gd name="T62" fmla="*/ 2147483647 w 284"/>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4"/>
                <a:gd name="T97" fmla="*/ 0 h 241"/>
                <a:gd name="T98" fmla="*/ 284 w 284"/>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4" h="241">
                  <a:moveTo>
                    <a:pt x="238" y="197"/>
                  </a:moveTo>
                  <a:lnTo>
                    <a:pt x="238" y="187"/>
                  </a:lnTo>
                  <a:lnTo>
                    <a:pt x="273" y="130"/>
                  </a:lnTo>
                  <a:lnTo>
                    <a:pt x="284" y="62"/>
                  </a:lnTo>
                  <a:lnTo>
                    <a:pt x="273" y="57"/>
                  </a:lnTo>
                  <a:lnTo>
                    <a:pt x="265" y="40"/>
                  </a:lnTo>
                  <a:lnTo>
                    <a:pt x="265" y="11"/>
                  </a:lnTo>
                  <a:lnTo>
                    <a:pt x="249" y="0"/>
                  </a:lnTo>
                  <a:lnTo>
                    <a:pt x="208" y="0"/>
                  </a:lnTo>
                  <a:lnTo>
                    <a:pt x="97" y="81"/>
                  </a:lnTo>
                  <a:lnTo>
                    <a:pt x="73" y="89"/>
                  </a:lnTo>
                  <a:lnTo>
                    <a:pt x="73" y="151"/>
                  </a:lnTo>
                  <a:lnTo>
                    <a:pt x="65" y="160"/>
                  </a:lnTo>
                  <a:lnTo>
                    <a:pt x="0" y="173"/>
                  </a:lnTo>
                  <a:lnTo>
                    <a:pt x="3" y="192"/>
                  </a:lnTo>
                  <a:lnTo>
                    <a:pt x="22" y="222"/>
                  </a:lnTo>
                  <a:lnTo>
                    <a:pt x="32" y="222"/>
                  </a:lnTo>
                  <a:lnTo>
                    <a:pt x="41" y="235"/>
                  </a:lnTo>
                  <a:lnTo>
                    <a:pt x="43" y="230"/>
                  </a:lnTo>
                  <a:lnTo>
                    <a:pt x="54" y="227"/>
                  </a:lnTo>
                  <a:lnTo>
                    <a:pt x="62" y="241"/>
                  </a:lnTo>
                  <a:lnTo>
                    <a:pt x="65" y="222"/>
                  </a:lnTo>
                  <a:lnTo>
                    <a:pt x="81" y="200"/>
                  </a:lnTo>
                  <a:lnTo>
                    <a:pt x="97" y="197"/>
                  </a:lnTo>
                  <a:lnTo>
                    <a:pt x="124" y="216"/>
                  </a:lnTo>
                  <a:lnTo>
                    <a:pt x="138" y="208"/>
                  </a:lnTo>
                  <a:lnTo>
                    <a:pt x="162" y="219"/>
                  </a:lnTo>
                  <a:lnTo>
                    <a:pt x="184" y="208"/>
                  </a:lnTo>
                  <a:lnTo>
                    <a:pt x="217" y="211"/>
                  </a:lnTo>
                  <a:lnTo>
                    <a:pt x="233" y="197"/>
                  </a:lnTo>
                  <a:lnTo>
                    <a:pt x="238" y="19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44" name="Freeform 26">
              <a:extLst>
                <a:ext uri="{FF2B5EF4-FFF2-40B4-BE49-F238E27FC236}">
                  <a16:creationId xmlns:a16="http://schemas.microsoft.com/office/drawing/2014/main" id="{559FCFA5-C22C-4136-F7A8-E99B4058F0F4}"/>
                </a:ext>
              </a:extLst>
            </p:cNvPr>
            <p:cNvSpPr>
              <a:spLocks/>
            </p:cNvSpPr>
            <p:nvPr/>
          </p:nvSpPr>
          <p:spPr bwMode="auto">
            <a:xfrm>
              <a:off x="8833879" y="4490270"/>
              <a:ext cx="228584" cy="237112"/>
            </a:xfrm>
            <a:custGeom>
              <a:avLst/>
              <a:gdLst>
                <a:gd name="T0" fmla="*/ 2147483647 w 293"/>
                <a:gd name="T1" fmla="*/ 2147483647 h 304"/>
                <a:gd name="T2" fmla="*/ 2147483647 w 293"/>
                <a:gd name="T3" fmla="*/ 2147483647 h 304"/>
                <a:gd name="T4" fmla="*/ 2147483647 w 293"/>
                <a:gd name="T5" fmla="*/ 2147483647 h 304"/>
                <a:gd name="T6" fmla="*/ 2147483647 w 293"/>
                <a:gd name="T7" fmla="*/ 2147483647 h 304"/>
                <a:gd name="T8" fmla="*/ 2147483647 w 293"/>
                <a:gd name="T9" fmla="*/ 2147483647 h 304"/>
                <a:gd name="T10" fmla="*/ 2147483647 w 293"/>
                <a:gd name="T11" fmla="*/ 2147483647 h 304"/>
                <a:gd name="T12" fmla="*/ 2147483647 w 293"/>
                <a:gd name="T13" fmla="*/ 2147483647 h 304"/>
                <a:gd name="T14" fmla="*/ 2147483647 w 293"/>
                <a:gd name="T15" fmla="*/ 2147483647 h 304"/>
                <a:gd name="T16" fmla="*/ 2147483647 w 293"/>
                <a:gd name="T17" fmla="*/ 0 h 304"/>
                <a:gd name="T18" fmla="*/ 2147483647 w 293"/>
                <a:gd name="T19" fmla="*/ 0 h 304"/>
                <a:gd name="T20" fmla="*/ 2147483647 w 293"/>
                <a:gd name="T21" fmla="*/ 2147483647 h 304"/>
                <a:gd name="T22" fmla="*/ 2147483647 w 293"/>
                <a:gd name="T23" fmla="*/ 2147483647 h 304"/>
                <a:gd name="T24" fmla="*/ 2147483647 w 293"/>
                <a:gd name="T25" fmla="*/ 2147483647 h 304"/>
                <a:gd name="T26" fmla="*/ 2147483647 w 293"/>
                <a:gd name="T27" fmla="*/ 2147483647 h 304"/>
                <a:gd name="T28" fmla="*/ 0 w 293"/>
                <a:gd name="T29" fmla="*/ 2147483647 h 304"/>
                <a:gd name="T30" fmla="*/ 2147483647 w 293"/>
                <a:gd name="T31" fmla="*/ 2147483647 h 304"/>
                <a:gd name="T32" fmla="*/ 2147483647 w 293"/>
                <a:gd name="T33" fmla="*/ 2147483647 h 304"/>
                <a:gd name="T34" fmla="*/ 2147483647 w 293"/>
                <a:gd name="T35" fmla="*/ 2147483647 h 304"/>
                <a:gd name="T36" fmla="*/ 2147483647 w 293"/>
                <a:gd name="T37" fmla="*/ 2147483647 h 304"/>
                <a:gd name="T38" fmla="*/ 2147483647 w 293"/>
                <a:gd name="T39" fmla="*/ 2147483647 h 304"/>
                <a:gd name="T40" fmla="*/ 2147483647 w 293"/>
                <a:gd name="T41" fmla="*/ 2147483647 h 304"/>
                <a:gd name="T42" fmla="*/ 2147483647 w 293"/>
                <a:gd name="T43" fmla="*/ 2147483647 h 304"/>
                <a:gd name="T44" fmla="*/ 2147483647 w 293"/>
                <a:gd name="T45" fmla="*/ 2147483647 h 304"/>
                <a:gd name="T46" fmla="*/ 2147483647 w 293"/>
                <a:gd name="T47" fmla="*/ 2147483647 h 304"/>
                <a:gd name="T48" fmla="*/ 2147483647 w 293"/>
                <a:gd name="T49" fmla="*/ 2147483647 h 304"/>
                <a:gd name="T50" fmla="*/ 2147483647 w 293"/>
                <a:gd name="T51" fmla="*/ 2147483647 h 304"/>
                <a:gd name="T52" fmla="*/ 2147483647 w 293"/>
                <a:gd name="T53" fmla="*/ 2147483647 h 304"/>
                <a:gd name="T54" fmla="*/ 2147483647 w 293"/>
                <a:gd name="T55" fmla="*/ 2147483647 h 304"/>
                <a:gd name="T56" fmla="*/ 2147483647 w 293"/>
                <a:gd name="T57" fmla="*/ 2147483647 h 3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304"/>
                <a:gd name="T89" fmla="*/ 293 w 293"/>
                <a:gd name="T90" fmla="*/ 304 h 3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304">
                  <a:moveTo>
                    <a:pt x="220" y="206"/>
                  </a:moveTo>
                  <a:lnTo>
                    <a:pt x="285" y="193"/>
                  </a:lnTo>
                  <a:lnTo>
                    <a:pt x="293" y="184"/>
                  </a:lnTo>
                  <a:lnTo>
                    <a:pt x="293" y="122"/>
                  </a:lnTo>
                  <a:lnTo>
                    <a:pt x="277" y="125"/>
                  </a:lnTo>
                  <a:lnTo>
                    <a:pt x="274" y="106"/>
                  </a:lnTo>
                  <a:lnTo>
                    <a:pt x="250" y="95"/>
                  </a:lnTo>
                  <a:lnTo>
                    <a:pt x="236" y="79"/>
                  </a:lnTo>
                  <a:lnTo>
                    <a:pt x="136" y="0"/>
                  </a:lnTo>
                  <a:lnTo>
                    <a:pt x="106" y="0"/>
                  </a:lnTo>
                  <a:lnTo>
                    <a:pt x="120" y="195"/>
                  </a:lnTo>
                  <a:lnTo>
                    <a:pt x="41" y="195"/>
                  </a:lnTo>
                  <a:lnTo>
                    <a:pt x="25" y="203"/>
                  </a:lnTo>
                  <a:lnTo>
                    <a:pt x="14" y="190"/>
                  </a:lnTo>
                  <a:lnTo>
                    <a:pt x="0" y="212"/>
                  </a:lnTo>
                  <a:lnTo>
                    <a:pt x="14" y="260"/>
                  </a:lnTo>
                  <a:lnTo>
                    <a:pt x="25" y="268"/>
                  </a:lnTo>
                  <a:lnTo>
                    <a:pt x="52" y="258"/>
                  </a:lnTo>
                  <a:lnTo>
                    <a:pt x="74" y="304"/>
                  </a:lnTo>
                  <a:lnTo>
                    <a:pt x="79" y="301"/>
                  </a:lnTo>
                  <a:lnTo>
                    <a:pt x="87" y="304"/>
                  </a:lnTo>
                  <a:lnTo>
                    <a:pt x="101" y="295"/>
                  </a:lnTo>
                  <a:lnTo>
                    <a:pt x="109" y="304"/>
                  </a:lnTo>
                  <a:lnTo>
                    <a:pt x="122" y="301"/>
                  </a:lnTo>
                  <a:lnTo>
                    <a:pt x="128" y="277"/>
                  </a:lnTo>
                  <a:lnTo>
                    <a:pt x="149" y="241"/>
                  </a:lnTo>
                  <a:lnTo>
                    <a:pt x="171" y="236"/>
                  </a:lnTo>
                  <a:lnTo>
                    <a:pt x="204" y="209"/>
                  </a:lnTo>
                  <a:lnTo>
                    <a:pt x="220" y="20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45" name="Freeform 27">
              <a:extLst>
                <a:ext uri="{FF2B5EF4-FFF2-40B4-BE49-F238E27FC236}">
                  <a16:creationId xmlns:a16="http://schemas.microsoft.com/office/drawing/2014/main" id="{ED6621EB-41D6-237A-2B8E-16B573C06D62}"/>
                </a:ext>
              </a:extLst>
            </p:cNvPr>
            <p:cNvSpPr>
              <a:spLocks/>
            </p:cNvSpPr>
            <p:nvPr/>
          </p:nvSpPr>
          <p:spPr bwMode="auto">
            <a:xfrm>
              <a:off x="9132402" y="4358920"/>
              <a:ext cx="220054" cy="220054"/>
            </a:xfrm>
            <a:custGeom>
              <a:avLst/>
              <a:gdLst>
                <a:gd name="T0" fmla="*/ 2147483647 w 282"/>
                <a:gd name="T1" fmla="*/ 2147483647 h 282"/>
                <a:gd name="T2" fmla="*/ 2147483647 w 282"/>
                <a:gd name="T3" fmla="*/ 2147483647 h 282"/>
                <a:gd name="T4" fmla="*/ 2147483647 w 282"/>
                <a:gd name="T5" fmla="*/ 2147483647 h 282"/>
                <a:gd name="T6" fmla="*/ 2147483647 w 282"/>
                <a:gd name="T7" fmla="*/ 2147483647 h 282"/>
                <a:gd name="T8" fmla="*/ 2147483647 w 282"/>
                <a:gd name="T9" fmla="*/ 2147483647 h 282"/>
                <a:gd name="T10" fmla="*/ 2147483647 w 282"/>
                <a:gd name="T11" fmla="*/ 2147483647 h 282"/>
                <a:gd name="T12" fmla="*/ 2147483647 w 282"/>
                <a:gd name="T13" fmla="*/ 2147483647 h 282"/>
                <a:gd name="T14" fmla="*/ 2147483647 w 282"/>
                <a:gd name="T15" fmla="*/ 2147483647 h 282"/>
                <a:gd name="T16" fmla="*/ 2147483647 w 282"/>
                <a:gd name="T17" fmla="*/ 2147483647 h 282"/>
                <a:gd name="T18" fmla="*/ 2147483647 w 282"/>
                <a:gd name="T19" fmla="*/ 2147483647 h 282"/>
                <a:gd name="T20" fmla="*/ 2147483647 w 282"/>
                <a:gd name="T21" fmla="*/ 2147483647 h 282"/>
                <a:gd name="T22" fmla="*/ 2147483647 w 282"/>
                <a:gd name="T23" fmla="*/ 2147483647 h 282"/>
                <a:gd name="T24" fmla="*/ 2147483647 w 282"/>
                <a:gd name="T25" fmla="*/ 2147483647 h 282"/>
                <a:gd name="T26" fmla="*/ 2147483647 w 282"/>
                <a:gd name="T27" fmla="*/ 2147483647 h 282"/>
                <a:gd name="T28" fmla="*/ 2147483647 w 282"/>
                <a:gd name="T29" fmla="*/ 2147483647 h 282"/>
                <a:gd name="T30" fmla="*/ 2147483647 w 282"/>
                <a:gd name="T31" fmla="*/ 2147483647 h 282"/>
                <a:gd name="T32" fmla="*/ 2147483647 w 282"/>
                <a:gd name="T33" fmla="*/ 0 h 282"/>
                <a:gd name="T34" fmla="*/ 2147483647 w 282"/>
                <a:gd name="T35" fmla="*/ 0 h 282"/>
                <a:gd name="T36" fmla="*/ 2147483647 w 282"/>
                <a:gd name="T37" fmla="*/ 2147483647 h 282"/>
                <a:gd name="T38" fmla="*/ 2147483647 w 282"/>
                <a:gd name="T39" fmla="*/ 2147483647 h 282"/>
                <a:gd name="T40" fmla="*/ 2147483647 w 282"/>
                <a:gd name="T41" fmla="*/ 2147483647 h 282"/>
                <a:gd name="T42" fmla="*/ 2147483647 w 282"/>
                <a:gd name="T43" fmla="*/ 2147483647 h 282"/>
                <a:gd name="T44" fmla="*/ 0 w 282"/>
                <a:gd name="T45" fmla="*/ 2147483647 h 282"/>
                <a:gd name="T46" fmla="*/ 2147483647 w 282"/>
                <a:gd name="T47" fmla="*/ 2147483647 h 282"/>
                <a:gd name="T48" fmla="*/ 2147483647 w 282"/>
                <a:gd name="T49" fmla="*/ 2147483647 h 282"/>
                <a:gd name="T50" fmla="*/ 2147483647 w 282"/>
                <a:gd name="T51" fmla="*/ 2147483647 h 282"/>
                <a:gd name="T52" fmla="*/ 2147483647 w 282"/>
                <a:gd name="T53" fmla="*/ 2147483647 h 282"/>
                <a:gd name="T54" fmla="*/ 2147483647 w 282"/>
                <a:gd name="T55" fmla="*/ 2147483647 h 282"/>
                <a:gd name="T56" fmla="*/ 2147483647 w 282"/>
                <a:gd name="T57" fmla="*/ 2147483647 h 282"/>
                <a:gd name="T58" fmla="*/ 2147483647 w 282"/>
                <a:gd name="T59" fmla="*/ 2147483647 h 282"/>
                <a:gd name="T60" fmla="*/ 2147483647 w 282"/>
                <a:gd name="T61" fmla="*/ 2147483647 h 282"/>
                <a:gd name="T62" fmla="*/ 2147483647 w 282"/>
                <a:gd name="T63" fmla="*/ 2147483647 h 282"/>
                <a:gd name="T64" fmla="*/ 2147483647 w 282"/>
                <a:gd name="T65" fmla="*/ 2147483647 h 282"/>
                <a:gd name="T66" fmla="*/ 2147483647 w 282"/>
                <a:gd name="T67" fmla="*/ 2147483647 h 282"/>
                <a:gd name="T68" fmla="*/ 2147483647 w 282"/>
                <a:gd name="T69" fmla="*/ 2147483647 h 282"/>
                <a:gd name="T70" fmla="*/ 2147483647 w 282"/>
                <a:gd name="T71" fmla="*/ 2147483647 h 282"/>
                <a:gd name="T72" fmla="*/ 2147483647 w 282"/>
                <a:gd name="T73" fmla="*/ 2147483647 h 2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2"/>
                <a:gd name="T112" fmla="*/ 0 h 282"/>
                <a:gd name="T113" fmla="*/ 282 w 282"/>
                <a:gd name="T114" fmla="*/ 282 h 2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2" h="282">
                  <a:moveTo>
                    <a:pt x="282" y="231"/>
                  </a:moveTo>
                  <a:lnTo>
                    <a:pt x="277" y="95"/>
                  </a:lnTo>
                  <a:lnTo>
                    <a:pt x="271" y="71"/>
                  </a:lnTo>
                  <a:lnTo>
                    <a:pt x="277" y="30"/>
                  </a:lnTo>
                  <a:lnTo>
                    <a:pt x="244" y="22"/>
                  </a:lnTo>
                  <a:lnTo>
                    <a:pt x="242" y="14"/>
                  </a:lnTo>
                  <a:lnTo>
                    <a:pt x="220" y="8"/>
                  </a:lnTo>
                  <a:lnTo>
                    <a:pt x="190" y="22"/>
                  </a:lnTo>
                  <a:lnTo>
                    <a:pt x="187" y="54"/>
                  </a:lnTo>
                  <a:lnTo>
                    <a:pt x="174" y="63"/>
                  </a:lnTo>
                  <a:lnTo>
                    <a:pt x="166" y="60"/>
                  </a:lnTo>
                  <a:lnTo>
                    <a:pt x="147" y="46"/>
                  </a:lnTo>
                  <a:lnTo>
                    <a:pt x="111" y="38"/>
                  </a:lnTo>
                  <a:lnTo>
                    <a:pt x="109" y="22"/>
                  </a:lnTo>
                  <a:lnTo>
                    <a:pt x="87" y="14"/>
                  </a:lnTo>
                  <a:lnTo>
                    <a:pt x="52" y="8"/>
                  </a:lnTo>
                  <a:lnTo>
                    <a:pt x="33" y="0"/>
                  </a:lnTo>
                  <a:lnTo>
                    <a:pt x="36" y="19"/>
                  </a:lnTo>
                  <a:lnTo>
                    <a:pt x="17" y="38"/>
                  </a:lnTo>
                  <a:lnTo>
                    <a:pt x="17" y="54"/>
                  </a:lnTo>
                  <a:lnTo>
                    <a:pt x="6" y="60"/>
                  </a:lnTo>
                  <a:lnTo>
                    <a:pt x="0" y="71"/>
                  </a:lnTo>
                  <a:lnTo>
                    <a:pt x="9" y="82"/>
                  </a:lnTo>
                  <a:lnTo>
                    <a:pt x="11" y="114"/>
                  </a:lnTo>
                  <a:lnTo>
                    <a:pt x="9" y="136"/>
                  </a:lnTo>
                  <a:lnTo>
                    <a:pt x="3" y="147"/>
                  </a:lnTo>
                  <a:lnTo>
                    <a:pt x="19" y="179"/>
                  </a:lnTo>
                  <a:lnTo>
                    <a:pt x="33" y="179"/>
                  </a:lnTo>
                  <a:lnTo>
                    <a:pt x="46" y="201"/>
                  </a:lnTo>
                  <a:lnTo>
                    <a:pt x="87" y="201"/>
                  </a:lnTo>
                  <a:lnTo>
                    <a:pt x="103" y="212"/>
                  </a:lnTo>
                  <a:lnTo>
                    <a:pt x="128" y="206"/>
                  </a:lnTo>
                  <a:lnTo>
                    <a:pt x="266" y="282"/>
                  </a:lnTo>
                  <a:lnTo>
                    <a:pt x="266" y="271"/>
                  </a:lnTo>
                  <a:lnTo>
                    <a:pt x="282" y="268"/>
                  </a:lnTo>
                  <a:lnTo>
                    <a:pt x="282" y="23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46" name="Freeform 28">
              <a:extLst>
                <a:ext uri="{FF2B5EF4-FFF2-40B4-BE49-F238E27FC236}">
                  <a16:creationId xmlns:a16="http://schemas.microsoft.com/office/drawing/2014/main" id="{D3C0B604-4A55-E657-CEAF-34554F4C94AD}"/>
                </a:ext>
              </a:extLst>
            </p:cNvPr>
            <p:cNvSpPr>
              <a:spLocks/>
            </p:cNvSpPr>
            <p:nvPr/>
          </p:nvSpPr>
          <p:spPr bwMode="auto">
            <a:xfrm>
              <a:off x="8891877" y="4300068"/>
              <a:ext cx="276347" cy="287435"/>
            </a:xfrm>
            <a:custGeom>
              <a:avLst/>
              <a:gdLst>
                <a:gd name="T0" fmla="*/ 2147483647 w 354"/>
                <a:gd name="T1" fmla="*/ 2147483647 h 369"/>
                <a:gd name="T2" fmla="*/ 2147483647 w 354"/>
                <a:gd name="T3" fmla="*/ 0 h 369"/>
                <a:gd name="T4" fmla="*/ 2147483647 w 354"/>
                <a:gd name="T5" fmla="*/ 2147483647 h 369"/>
                <a:gd name="T6" fmla="*/ 2147483647 w 354"/>
                <a:gd name="T7" fmla="*/ 0 h 369"/>
                <a:gd name="T8" fmla="*/ 2147483647 w 354"/>
                <a:gd name="T9" fmla="*/ 2147483647 h 369"/>
                <a:gd name="T10" fmla="*/ 2147483647 w 354"/>
                <a:gd name="T11" fmla="*/ 2147483647 h 369"/>
                <a:gd name="T12" fmla="*/ 2147483647 w 354"/>
                <a:gd name="T13" fmla="*/ 2147483647 h 369"/>
                <a:gd name="T14" fmla="*/ 2147483647 w 354"/>
                <a:gd name="T15" fmla="*/ 2147483647 h 369"/>
                <a:gd name="T16" fmla="*/ 2147483647 w 354"/>
                <a:gd name="T17" fmla="*/ 2147483647 h 369"/>
                <a:gd name="T18" fmla="*/ 2147483647 w 354"/>
                <a:gd name="T19" fmla="*/ 2147483647 h 369"/>
                <a:gd name="T20" fmla="*/ 2147483647 w 354"/>
                <a:gd name="T21" fmla="*/ 2147483647 h 369"/>
                <a:gd name="T22" fmla="*/ 2147483647 w 354"/>
                <a:gd name="T23" fmla="*/ 2147483647 h 369"/>
                <a:gd name="T24" fmla="*/ 0 w 354"/>
                <a:gd name="T25" fmla="*/ 2147483647 h 369"/>
                <a:gd name="T26" fmla="*/ 0 w 354"/>
                <a:gd name="T27" fmla="*/ 2147483647 h 369"/>
                <a:gd name="T28" fmla="*/ 0 w 354"/>
                <a:gd name="T29" fmla="*/ 2147483647 h 369"/>
                <a:gd name="T30" fmla="*/ 0 w 354"/>
                <a:gd name="T31" fmla="*/ 2147483647 h 369"/>
                <a:gd name="T32" fmla="*/ 2147483647 w 354"/>
                <a:gd name="T33" fmla="*/ 2147483647 h 369"/>
                <a:gd name="T34" fmla="*/ 2147483647 w 354"/>
                <a:gd name="T35" fmla="*/ 2147483647 h 369"/>
                <a:gd name="T36" fmla="*/ 2147483647 w 354"/>
                <a:gd name="T37" fmla="*/ 2147483647 h 369"/>
                <a:gd name="T38" fmla="*/ 2147483647 w 354"/>
                <a:gd name="T39" fmla="*/ 2147483647 h 369"/>
                <a:gd name="T40" fmla="*/ 2147483647 w 354"/>
                <a:gd name="T41" fmla="*/ 2147483647 h 369"/>
                <a:gd name="T42" fmla="*/ 2147483647 w 354"/>
                <a:gd name="T43" fmla="*/ 2147483647 h 369"/>
                <a:gd name="T44" fmla="*/ 2147483647 w 354"/>
                <a:gd name="T45" fmla="*/ 2147483647 h 369"/>
                <a:gd name="T46" fmla="*/ 2147483647 w 354"/>
                <a:gd name="T47" fmla="*/ 2147483647 h 369"/>
                <a:gd name="T48" fmla="*/ 2147483647 w 354"/>
                <a:gd name="T49" fmla="*/ 2147483647 h 369"/>
                <a:gd name="T50" fmla="*/ 2147483647 w 354"/>
                <a:gd name="T51" fmla="*/ 2147483647 h 369"/>
                <a:gd name="T52" fmla="*/ 2147483647 w 354"/>
                <a:gd name="T53" fmla="*/ 2147483647 h 369"/>
                <a:gd name="T54" fmla="*/ 2147483647 w 354"/>
                <a:gd name="T55" fmla="*/ 2147483647 h 369"/>
                <a:gd name="T56" fmla="*/ 2147483647 w 354"/>
                <a:gd name="T57" fmla="*/ 2147483647 h 369"/>
                <a:gd name="T58" fmla="*/ 2147483647 w 354"/>
                <a:gd name="T59" fmla="*/ 2147483647 h 369"/>
                <a:gd name="T60" fmla="*/ 2147483647 w 354"/>
                <a:gd name="T61" fmla="*/ 2147483647 h 369"/>
                <a:gd name="T62" fmla="*/ 2147483647 w 354"/>
                <a:gd name="T63" fmla="*/ 2147483647 h 369"/>
                <a:gd name="T64" fmla="*/ 2147483647 w 354"/>
                <a:gd name="T65" fmla="*/ 2147483647 h 369"/>
                <a:gd name="T66" fmla="*/ 2147483647 w 354"/>
                <a:gd name="T67" fmla="*/ 2147483647 h 369"/>
                <a:gd name="T68" fmla="*/ 2147483647 w 354"/>
                <a:gd name="T69" fmla="*/ 2147483647 h 369"/>
                <a:gd name="T70" fmla="*/ 2147483647 w 354"/>
                <a:gd name="T71" fmla="*/ 2147483647 h 369"/>
                <a:gd name="T72" fmla="*/ 2147483647 w 354"/>
                <a:gd name="T73" fmla="*/ 2147483647 h 369"/>
                <a:gd name="T74" fmla="*/ 2147483647 w 354"/>
                <a:gd name="T75" fmla="*/ 0 h 369"/>
                <a:gd name="T76" fmla="*/ 2147483647 w 354"/>
                <a:gd name="T77" fmla="*/ 2147483647 h 3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4"/>
                <a:gd name="T118" fmla="*/ 0 h 369"/>
                <a:gd name="T119" fmla="*/ 354 w 354"/>
                <a:gd name="T120" fmla="*/ 369 h 3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4" h="369">
                  <a:moveTo>
                    <a:pt x="292" y="3"/>
                  </a:moveTo>
                  <a:lnTo>
                    <a:pt x="260" y="0"/>
                  </a:lnTo>
                  <a:lnTo>
                    <a:pt x="243" y="6"/>
                  </a:lnTo>
                  <a:lnTo>
                    <a:pt x="219" y="0"/>
                  </a:lnTo>
                  <a:lnTo>
                    <a:pt x="170" y="11"/>
                  </a:lnTo>
                  <a:lnTo>
                    <a:pt x="119" y="36"/>
                  </a:lnTo>
                  <a:lnTo>
                    <a:pt x="124" y="44"/>
                  </a:lnTo>
                  <a:lnTo>
                    <a:pt x="130" y="95"/>
                  </a:lnTo>
                  <a:lnTo>
                    <a:pt x="86" y="109"/>
                  </a:lnTo>
                  <a:lnTo>
                    <a:pt x="86" y="120"/>
                  </a:lnTo>
                  <a:lnTo>
                    <a:pt x="56" y="141"/>
                  </a:lnTo>
                  <a:lnTo>
                    <a:pt x="10" y="158"/>
                  </a:lnTo>
                  <a:lnTo>
                    <a:pt x="0" y="166"/>
                  </a:lnTo>
                  <a:lnTo>
                    <a:pt x="0" y="190"/>
                  </a:lnTo>
                  <a:lnTo>
                    <a:pt x="0" y="201"/>
                  </a:lnTo>
                  <a:lnTo>
                    <a:pt x="62" y="244"/>
                  </a:lnTo>
                  <a:lnTo>
                    <a:pt x="162" y="323"/>
                  </a:lnTo>
                  <a:lnTo>
                    <a:pt x="176" y="339"/>
                  </a:lnTo>
                  <a:lnTo>
                    <a:pt x="200" y="350"/>
                  </a:lnTo>
                  <a:lnTo>
                    <a:pt x="203" y="369"/>
                  </a:lnTo>
                  <a:lnTo>
                    <a:pt x="219" y="366"/>
                  </a:lnTo>
                  <a:lnTo>
                    <a:pt x="243" y="358"/>
                  </a:lnTo>
                  <a:lnTo>
                    <a:pt x="354" y="277"/>
                  </a:lnTo>
                  <a:lnTo>
                    <a:pt x="341" y="255"/>
                  </a:lnTo>
                  <a:lnTo>
                    <a:pt x="327" y="255"/>
                  </a:lnTo>
                  <a:lnTo>
                    <a:pt x="311" y="223"/>
                  </a:lnTo>
                  <a:lnTo>
                    <a:pt x="317" y="212"/>
                  </a:lnTo>
                  <a:lnTo>
                    <a:pt x="319" y="190"/>
                  </a:lnTo>
                  <a:lnTo>
                    <a:pt x="317" y="158"/>
                  </a:lnTo>
                  <a:lnTo>
                    <a:pt x="308" y="147"/>
                  </a:lnTo>
                  <a:lnTo>
                    <a:pt x="314" y="136"/>
                  </a:lnTo>
                  <a:lnTo>
                    <a:pt x="308" y="103"/>
                  </a:lnTo>
                  <a:lnTo>
                    <a:pt x="292" y="93"/>
                  </a:lnTo>
                  <a:lnTo>
                    <a:pt x="281" y="68"/>
                  </a:lnTo>
                  <a:lnTo>
                    <a:pt x="295" y="44"/>
                  </a:lnTo>
                  <a:lnTo>
                    <a:pt x="295" y="9"/>
                  </a:lnTo>
                  <a:lnTo>
                    <a:pt x="303" y="0"/>
                  </a:lnTo>
                  <a:lnTo>
                    <a:pt x="292"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47" name="Freeform 29">
              <a:extLst>
                <a:ext uri="{FF2B5EF4-FFF2-40B4-BE49-F238E27FC236}">
                  <a16:creationId xmlns:a16="http://schemas.microsoft.com/office/drawing/2014/main" id="{714C93B4-E297-0C03-F071-A8974D61E7D0}"/>
                </a:ext>
              </a:extLst>
            </p:cNvPr>
            <p:cNvSpPr>
              <a:spLocks/>
            </p:cNvSpPr>
            <p:nvPr/>
          </p:nvSpPr>
          <p:spPr bwMode="auto">
            <a:xfrm>
              <a:off x="9191253" y="4520122"/>
              <a:ext cx="148408" cy="253318"/>
            </a:xfrm>
            <a:custGeom>
              <a:avLst/>
              <a:gdLst>
                <a:gd name="T0" fmla="*/ 2147483647 w 190"/>
                <a:gd name="T1" fmla="*/ 2147483647 h 325"/>
                <a:gd name="T2" fmla="*/ 2147483647 w 190"/>
                <a:gd name="T3" fmla="*/ 2147483647 h 325"/>
                <a:gd name="T4" fmla="*/ 2147483647 w 190"/>
                <a:gd name="T5" fmla="*/ 2147483647 h 325"/>
                <a:gd name="T6" fmla="*/ 2147483647 w 190"/>
                <a:gd name="T7" fmla="*/ 2147483647 h 325"/>
                <a:gd name="T8" fmla="*/ 0 w 190"/>
                <a:gd name="T9" fmla="*/ 2147483647 h 325"/>
                <a:gd name="T10" fmla="*/ 0 w 190"/>
                <a:gd name="T11" fmla="*/ 2147483647 h 325"/>
                <a:gd name="T12" fmla="*/ 2147483647 w 190"/>
                <a:gd name="T13" fmla="*/ 2147483647 h 325"/>
                <a:gd name="T14" fmla="*/ 2147483647 w 190"/>
                <a:gd name="T15" fmla="*/ 2147483647 h 325"/>
                <a:gd name="T16" fmla="*/ 2147483647 w 190"/>
                <a:gd name="T17" fmla="*/ 2147483647 h 325"/>
                <a:gd name="T18" fmla="*/ 2147483647 w 190"/>
                <a:gd name="T19" fmla="*/ 2147483647 h 325"/>
                <a:gd name="T20" fmla="*/ 2147483647 w 190"/>
                <a:gd name="T21" fmla="*/ 2147483647 h 325"/>
                <a:gd name="T22" fmla="*/ 2147483647 w 190"/>
                <a:gd name="T23" fmla="*/ 2147483647 h 325"/>
                <a:gd name="T24" fmla="*/ 2147483647 w 190"/>
                <a:gd name="T25" fmla="*/ 2147483647 h 325"/>
                <a:gd name="T26" fmla="*/ 2147483647 w 190"/>
                <a:gd name="T27" fmla="*/ 2147483647 h 325"/>
                <a:gd name="T28" fmla="*/ 2147483647 w 190"/>
                <a:gd name="T29" fmla="*/ 2147483647 h 325"/>
                <a:gd name="T30" fmla="*/ 2147483647 w 190"/>
                <a:gd name="T31" fmla="*/ 2147483647 h 325"/>
                <a:gd name="T32" fmla="*/ 2147483647 w 190"/>
                <a:gd name="T33" fmla="*/ 2147483647 h 325"/>
                <a:gd name="T34" fmla="*/ 2147483647 w 190"/>
                <a:gd name="T35" fmla="*/ 2147483647 h 325"/>
                <a:gd name="T36" fmla="*/ 2147483647 w 190"/>
                <a:gd name="T37" fmla="*/ 2147483647 h 325"/>
                <a:gd name="T38" fmla="*/ 2147483647 w 190"/>
                <a:gd name="T39" fmla="*/ 2147483647 h 325"/>
                <a:gd name="T40" fmla="*/ 2147483647 w 190"/>
                <a:gd name="T41" fmla="*/ 2147483647 h 325"/>
                <a:gd name="T42" fmla="*/ 2147483647 w 190"/>
                <a:gd name="T43" fmla="*/ 2147483647 h 325"/>
                <a:gd name="T44" fmla="*/ 2147483647 w 190"/>
                <a:gd name="T45" fmla="*/ 2147483647 h 325"/>
                <a:gd name="T46" fmla="*/ 2147483647 w 190"/>
                <a:gd name="T47" fmla="*/ 2147483647 h 325"/>
                <a:gd name="T48" fmla="*/ 2147483647 w 190"/>
                <a:gd name="T49" fmla="*/ 2147483647 h 325"/>
                <a:gd name="T50" fmla="*/ 2147483647 w 190"/>
                <a:gd name="T51" fmla="*/ 2147483647 h 325"/>
                <a:gd name="T52" fmla="*/ 2147483647 w 190"/>
                <a:gd name="T53" fmla="*/ 2147483647 h 325"/>
                <a:gd name="T54" fmla="*/ 2147483647 w 190"/>
                <a:gd name="T55" fmla="*/ 0 h 325"/>
                <a:gd name="T56" fmla="*/ 2147483647 w 190"/>
                <a:gd name="T57" fmla="*/ 2147483647 h 325"/>
                <a:gd name="T58" fmla="*/ 2147483647 w 190"/>
                <a:gd name="T59" fmla="*/ 2147483647 h 3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0"/>
                <a:gd name="T91" fmla="*/ 0 h 325"/>
                <a:gd name="T92" fmla="*/ 190 w 190"/>
                <a:gd name="T93" fmla="*/ 325 h 3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0" h="325">
                  <a:moveTo>
                    <a:pt x="27" y="35"/>
                  </a:moveTo>
                  <a:lnTo>
                    <a:pt x="35" y="52"/>
                  </a:lnTo>
                  <a:lnTo>
                    <a:pt x="46" y="57"/>
                  </a:lnTo>
                  <a:lnTo>
                    <a:pt x="35" y="125"/>
                  </a:lnTo>
                  <a:lnTo>
                    <a:pt x="0" y="182"/>
                  </a:lnTo>
                  <a:lnTo>
                    <a:pt x="0" y="192"/>
                  </a:lnTo>
                  <a:lnTo>
                    <a:pt x="11" y="206"/>
                  </a:lnTo>
                  <a:lnTo>
                    <a:pt x="19" y="214"/>
                  </a:lnTo>
                  <a:lnTo>
                    <a:pt x="25" y="249"/>
                  </a:lnTo>
                  <a:lnTo>
                    <a:pt x="33" y="268"/>
                  </a:lnTo>
                  <a:lnTo>
                    <a:pt x="17" y="271"/>
                  </a:lnTo>
                  <a:lnTo>
                    <a:pt x="11" y="285"/>
                  </a:lnTo>
                  <a:lnTo>
                    <a:pt x="27" y="298"/>
                  </a:lnTo>
                  <a:lnTo>
                    <a:pt x="35" y="325"/>
                  </a:lnTo>
                  <a:lnTo>
                    <a:pt x="92" y="312"/>
                  </a:lnTo>
                  <a:lnTo>
                    <a:pt x="103" y="301"/>
                  </a:lnTo>
                  <a:lnTo>
                    <a:pt x="101" y="295"/>
                  </a:lnTo>
                  <a:lnTo>
                    <a:pt x="128" y="287"/>
                  </a:lnTo>
                  <a:lnTo>
                    <a:pt x="152" y="257"/>
                  </a:lnTo>
                  <a:lnTo>
                    <a:pt x="168" y="252"/>
                  </a:lnTo>
                  <a:lnTo>
                    <a:pt x="171" y="244"/>
                  </a:lnTo>
                  <a:lnTo>
                    <a:pt x="152" y="211"/>
                  </a:lnTo>
                  <a:lnTo>
                    <a:pt x="174" y="155"/>
                  </a:lnTo>
                  <a:lnTo>
                    <a:pt x="190" y="155"/>
                  </a:lnTo>
                  <a:lnTo>
                    <a:pt x="190" y="146"/>
                  </a:lnTo>
                  <a:lnTo>
                    <a:pt x="190" y="76"/>
                  </a:lnTo>
                  <a:lnTo>
                    <a:pt x="52" y="0"/>
                  </a:lnTo>
                  <a:lnTo>
                    <a:pt x="27" y="6"/>
                  </a:lnTo>
                  <a:lnTo>
                    <a:pt x="27" y="3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48" name="Freeform 30">
              <a:extLst>
                <a:ext uri="{FF2B5EF4-FFF2-40B4-BE49-F238E27FC236}">
                  <a16:creationId xmlns:a16="http://schemas.microsoft.com/office/drawing/2014/main" id="{EA2C43F9-3DC3-5E20-7ABE-FF74E114F395}"/>
                </a:ext>
              </a:extLst>
            </p:cNvPr>
            <p:cNvSpPr>
              <a:spLocks/>
            </p:cNvSpPr>
            <p:nvPr/>
          </p:nvSpPr>
          <p:spPr bwMode="auto">
            <a:xfrm>
              <a:off x="9599803" y="4608826"/>
              <a:ext cx="145850" cy="80174"/>
            </a:xfrm>
            <a:custGeom>
              <a:avLst/>
              <a:gdLst>
                <a:gd name="T0" fmla="*/ 0 w 187"/>
                <a:gd name="T1" fmla="*/ 2147483647 h 103"/>
                <a:gd name="T2" fmla="*/ 2147483647 w 187"/>
                <a:gd name="T3" fmla="*/ 2147483647 h 103"/>
                <a:gd name="T4" fmla="*/ 2147483647 w 187"/>
                <a:gd name="T5" fmla="*/ 2147483647 h 103"/>
                <a:gd name="T6" fmla="*/ 2147483647 w 187"/>
                <a:gd name="T7" fmla="*/ 2147483647 h 103"/>
                <a:gd name="T8" fmla="*/ 2147483647 w 187"/>
                <a:gd name="T9" fmla="*/ 0 h 103"/>
                <a:gd name="T10" fmla="*/ 2147483647 w 187"/>
                <a:gd name="T11" fmla="*/ 2147483647 h 103"/>
                <a:gd name="T12" fmla="*/ 2147483647 w 187"/>
                <a:gd name="T13" fmla="*/ 2147483647 h 103"/>
                <a:gd name="T14" fmla="*/ 2147483647 w 187"/>
                <a:gd name="T15" fmla="*/ 2147483647 h 103"/>
                <a:gd name="T16" fmla="*/ 2147483647 w 187"/>
                <a:gd name="T17" fmla="*/ 2147483647 h 103"/>
                <a:gd name="T18" fmla="*/ 2147483647 w 187"/>
                <a:gd name="T19" fmla="*/ 2147483647 h 103"/>
                <a:gd name="T20" fmla="*/ 2147483647 w 187"/>
                <a:gd name="T21" fmla="*/ 2147483647 h 103"/>
                <a:gd name="T22" fmla="*/ 2147483647 w 187"/>
                <a:gd name="T23" fmla="*/ 2147483647 h 103"/>
                <a:gd name="T24" fmla="*/ 2147483647 w 187"/>
                <a:gd name="T25" fmla="*/ 2147483647 h 103"/>
                <a:gd name="T26" fmla="*/ 2147483647 w 187"/>
                <a:gd name="T27" fmla="*/ 2147483647 h 103"/>
                <a:gd name="T28" fmla="*/ 0 w 187"/>
                <a:gd name="T29" fmla="*/ 2147483647 h 103"/>
                <a:gd name="T30" fmla="*/ 0 w 187"/>
                <a:gd name="T31" fmla="*/ 2147483647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
                <a:gd name="T49" fmla="*/ 0 h 103"/>
                <a:gd name="T50" fmla="*/ 187 w 187"/>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 h="103">
                  <a:moveTo>
                    <a:pt x="0" y="27"/>
                  </a:moveTo>
                  <a:lnTo>
                    <a:pt x="19" y="13"/>
                  </a:lnTo>
                  <a:lnTo>
                    <a:pt x="54" y="57"/>
                  </a:lnTo>
                  <a:lnTo>
                    <a:pt x="117" y="11"/>
                  </a:lnTo>
                  <a:lnTo>
                    <a:pt x="176" y="0"/>
                  </a:lnTo>
                  <a:lnTo>
                    <a:pt x="187" y="22"/>
                  </a:lnTo>
                  <a:lnTo>
                    <a:pt x="184" y="24"/>
                  </a:lnTo>
                  <a:lnTo>
                    <a:pt x="176" y="30"/>
                  </a:lnTo>
                  <a:lnTo>
                    <a:pt x="173" y="43"/>
                  </a:lnTo>
                  <a:lnTo>
                    <a:pt x="127" y="60"/>
                  </a:lnTo>
                  <a:lnTo>
                    <a:pt x="81" y="89"/>
                  </a:lnTo>
                  <a:lnTo>
                    <a:pt x="57" y="89"/>
                  </a:lnTo>
                  <a:lnTo>
                    <a:pt x="43" y="100"/>
                  </a:lnTo>
                  <a:lnTo>
                    <a:pt x="19" y="103"/>
                  </a:lnTo>
                  <a:lnTo>
                    <a:pt x="0" y="2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49" name="Freeform 31">
              <a:extLst>
                <a:ext uri="{FF2B5EF4-FFF2-40B4-BE49-F238E27FC236}">
                  <a16:creationId xmlns:a16="http://schemas.microsoft.com/office/drawing/2014/main" id="{959A7E23-BCBC-1C0A-2C13-8FE49D254CFA}"/>
                </a:ext>
              </a:extLst>
            </p:cNvPr>
            <p:cNvSpPr>
              <a:spLocks/>
            </p:cNvSpPr>
            <p:nvPr/>
          </p:nvSpPr>
          <p:spPr bwMode="auto">
            <a:xfrm>
              <a:off x="9737123" y="4494535"/>
              <a:ext cx="95527" cy="131350"/>
            </a:xfrm>
            <a:custGeom>
              <a:avLst/>
              <a:gdLst>
                <a:gd name="T0" fmla="*/ 2147483647 w 122"/>
                <a:gd name="T1" fmla="*/ 2147483647 h 168"/>
                <a:gd name="T2" fmla="*/ 2147483647 w 122"/>
                <a:gd name="T3" fmla="*/ 2147483647 h 168"/>
                <a:gd name="T4" fmla="*/ 2147483647 w 122"/>
                <a:gd name="T5" fmla="*/ 2147483647 h 168"/>
                <a:gd name="T6" fmla="*/ 2147483647 w 122"/>
                <a:gd name="T7" fmla="*/ 2147483647 h 168"/>
                <a:gd name="T8" fmla="*/ 2147483647 w 122"/>
                <a:gd name="T9" fmla="*/ 2147483647 h 168"/>
                <a:gd name="T10" fmla="*/ 2147483647 w 122"/>
                <a:gd name="T11" fmla="*/ 2147483647 h 168"/>
                <a:gd name="T12" fmla="*/ 2147483647 w 122"/>
                <a:gd name="T13" fmla="*/ 2147483647 h 168"/>
                <a:gd name="T14" fmla="*/ 2147483647 w 122"/>
                <a:gd name="T15" fmla="*/ 2147483647 h 168"/>
                <a:gd name="T16" fmla="*/ 2147483647 w 122"/>
                <a:gd name="T17" fmla="*/ 2147483647 h 168"/>
                <a:gd name="T18" fmla="*/ 2147483647 w 122"/>
                <a:gd name="T19" fmla="*/ 2147483647 h 168"/>
                <a:gd name="T20" fmla="*/ 2147483647 w 122"/>
                <a:gd name="T21" fmla="*/ 2147483647 h 168"/>
                <a:gd name="T22" fmla="*/ 2147483647 w 122"/>
                <a:gd name="T23" fmla="*/ 0 h 168"/>
                <a:gd name="T24" fmla="*/ 2147483647 w 122"/>
                <a:gd name="T25" fmla="*/ 2147483647 h 168"/>
                <a:gd name="T26" fmla="*/ 2147483647 w 122"/>
                <a:gd name="T27" fmla="*/ 2147483647 h 168"/>
                <a:gd name="T28" fmla="*/ 2147483647 w 122"/>
                <a:gd name="T29" fmla="*/ 2147483647 h 168"/>
                <a:gd name="T30" fmla="*/ 2147483647 w 122"/>
                <a:gd name="T31" fmla="*/ 2147483647 h 168"/>
                <a:gd name="T32" fmla="*/ 2147483647 w 122"/>
                <a:gd name="T33" fmla="*/ 2147483647 h 168"/>
                <a:gd name="T34" fmla="*/ 2147483647 w 122"/>
                <a:gd name="T35" fmla="*/ 2147483647 h 168"/>
                <a:gd name="T36" fmla="*/ 2147483647 w 122"/>
                <a:gd name="T37" fmla="*/ 2147483647 h 168"/>
                <a:gd name="T38" fmla="*/ 2147483647 w 122"/>
                <a:gd name="T39" fmla="*/ 2147483647 h 168"/>
                <a:gd name="T40" fmla="*/ 0 w 122"/>
                <a:gd name="T41" fmla="*/ 2147483647 h 168"/>
                <a:gd name="T42" fmla="*/ 2147483647 w 122"/>
                <a:gd name="T43" fmla="*/ 2147483647 h 168"/>
                <a:gd name="T44" fmla="*/ 2147483647 w 12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2"/>
                <a:gd name="T70" fmla="*/ 0 h 168"/>
                <a:gd name="T71" fmla="*/ 122 w 12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2" h="168">
                  <a:moveTo>
                    <a:pt x="25" y="162"/>
                  </a:moveTo>
                  <a:lnTo>
                    <a:pt x="44" y="162"/>
                  </a:lnTo>
                  <a:lnTo>
                    <a:pt x="52" y="146"/>
                  </a:lnTo>
                  <a:lnTo>
                    <a:pt x="68" y="141"/>
                  </a:lnTo>
                  <a:lnTo>
                    <a:pt x="79" y="124"/>
                  </a:lnTo>
                  <a:lnTo>
                    <a:pt x="95" y="119"/>
                  </a:lnTo>
                  <a:lnTo>
                    <a:pt x="92" y="97"/>
                  </a:lnTo>
                  <a:lnTo>
                    <a:pt x="117" y="70"/>
                  </a:lnTo>
                  <a:lnTo>
                    <a:pt x="122" y="48"/>
                  </a:lnTo>
                  <a:lnTo>
                    <a:pt x="103" y="27"/>
                  </a:lnTo>
                  <a:lnTo>
                    <a:pt x="76" y="16"/>
                  </a:lnTo>
                  <a:lnTo>
                    <a:pt x="60" y="0"/>
                  </a:lnTo>
                  <a:lnTo>
                    <a:pt x="49" y="16"/>
                  </a:lnTo>
                  <a:lnTo>
                    <a:pt x="49" y="27"/>
                  </a:lnTo>
                  <a:lnTo>
                    <a:pt x="44" y="27"/>
                  </a:lnTo>
                  <a:lnTo>
                    <a:pt x="49" y="32"/>
                  </a:lnTo>
                  <a:lnTo>
                    <a:pt x="57" y="48"/>
                  </a:lnTo>
                  <a:lnTo>
                    <a:pt x="60" y="70"/>
                  </a:lnTo>
                  <a:lnTo>
                    <a:pt x="41" y="105"/>
                  </a:lnTo>
                  <a:lnTo>
                    <a:pt x="0" y="146"/>
                  </a:lnTo>
                  <a:lnTo>
                    <a:pt x="11" y="168"/>
                  </a:lnTo>
                  <a:lnTo>
                    <a:pt x="25" y="16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50" name="Freeform 32">
              <a:extLst>
                <a:ext uri="{FF2B5EF4-FFF2-40B4-BE49-F238E27FC236}">
                  <a16:creationId xmlns:a16="http://schemas.microsoft.com/office/drawing/2014/main" id="{F0C922C0-4048-A501-5E1C-4FD568DBE005}"/>
                </a:ext>
              </a:extLst>
            </p:cNvPr>
            <p:cNvSpPr>
              <a:spLocks/>
            </p:cNvSpPr>
            <p:nvPr/>
          </p:nvSpPr>
          <p:spPr bwMode="auto">
            <a:xfrm>
              <a:off x="9481246" y="4375979"/>
              <a:ext cx="302788" cy="277200"/>
            </a:xfrm>
            <a:custGeom>
              <a:avLst/>
              <a:gdLst>
                <a:gd name="T0" fmla="*/ 2147483647 w 388"/>
                <a:gd name="T1" fmla="*/ 2147483647 h 355"/>
                <a:gd name="T2" fmla="*/ 2147483647 w 388"/>
                <a:gd name="T3" fmla="*/ 2147483647 h 355"/>
                <a:gd name="T4" fmla="*/ 2147483647 w 388"/>
                <a:gd name="T5" fmla="*/ 2147483647 h 355"/>
                <a:gd name="T6" fmla="*/ 2147483647 w 388"/>
                <a:gd name="T7" fmla="*/ 2147483647 h 355"/>
                <a:gd name="T8" fmla="*/ 2147483647 w 388"/>
                <a:gd name="T9" fmla="*/ 2147483647 h 355"/>
                <a:gd name="T10" fmla="*/ 2147483647 w 388"/>
                <a:gd name="T11" fmla="*/ 2147483647 h 355"/>
                <a:gd name="T12" fmla="*/ 2147483647 w 388"/>
                <a:gd name="T13" fmla="*/ 2147483647 h 355"/>
                <a:gd name="T14" fmla="*/ 2147483647 w 388"/>
                <a:gd name="T15" fmla="*/ 2147483647 h 355"/>
                <a:gd name="T16" fmla="*/ 2147483647 w 388"/>
                <a:gd name="T17" fmla="*/ 2147483647 h 355"/>
                <a:gd name="T18" fmla="*/ 2147483647 w 388"/>
                <a:gd name="T19" fmla="*/ 2147483647 h 355"/>
                <a:gd name="T20" fmla="*/ 2147483647 w 388"/>
                <a:gd name="T21" fmla="*/ 2147483647 h 355"/>
                <a:gd name="T22" fmla="*/ 2147483647 w 388"/>
                <a:gd name="T23" fmla="*/ 2147483647 h 355"/>
                <a:gd name="T24" fmla="*/ 2147483647 w 388"/>
                <a:gd name="T25" fmla="*/ 2147483647 h 355"/>
                <a:gd name="T26" fmla="*/ 2147483647 w 388"/>
                <a:gd name="T27" fmla="*/ 2147483647 h 355"/>
                <a:gd name="T28" fmla="*/ 2147483647 w 388"/>
                <a:gd name="T29" fmla="*/ 2147483647 h 355"/>
                <a:gd name="T30" fmla="*/ 2147483647 w 388"/>
                <a:gd name="T31" fmla="*/ 2147483647 h 355"/>
                <a:gd name="T32" fmla="*/ 2147483647 w 388"/>
                <a:gd name="T33" fmla="*/ 2147483647 h 355"/>
                <a:gd name="T34" fmla="*/ 2147483647 w 388"/>
                <a:gd name="T35" fmla="*/ 2147483647 h 355"/>
                <a:gd name="T36" fmla="*/ 2147483647 w 388"/>
                <a:gd name="T37" fmla="*/ 2147483647 h 355"/>
                <a:gd name="T38" fmla="*/ 2147483647 w 388"/>
                <a:gd name="T39" fmla="*/ 2147483647 h 355"/>
                <a:gd name="T40" fmla="*/ 2147483647 w 388"/>
                <a:gd name="T41" fmla="*/ 2147483647 h 355"/>
                <a:gd name="T42" fmla="*/ 2147483647 w 388"/>
                <a:gd name="T43" fmla="*/ 2147483647 h 355"/>
                <a:gd name="T44" fmla="*/ 2147483647 w 388"/>
                <a:gd name="T45" fmla="*/ 2147483647 h 355"/>
                <a:gd name="T46" fmla="*/ 2147483647 w 388"/>
                <a:gd name="T47" fmla="*/ 2147483647 h 355"/>
                <a:gd name="T48" fmla="*/ 2147483647 w 388"/>
                <a:gd name="T49" fmla="*/ 2147483647 h 355"/>
                <a:gd name="T50" fmla="*/ 2147483647 w 388"/>
                <a:gd name="T51" fmla="*/ 2147483647 h 355"/>
                <a:gd name="T52" fmla="*/ 2147483647 w 388"/>
                <a:gd name="T53" fmla="*/ 2147483647 h 355"/>
                <a:gd name="T54" fmla="*/ 2147483647 w 388"/>
                <a:gd name="T55" fmla="*/ 2147483647 h 355"/>
                <a:gd name="T56" fmla="*/ 2147483647 w 388"/>
                <a:gd name="T57" fmla="*/ 2147483647 h 355"/>
                <a:gd name="T58" fmla="*/ 2147483647 w 388"/>
                <a:gd name="T59" fmla="*/ 2147483647 h 355"/>
                <a:gd name="T60" fmla="*/ 2147483647 w 388"/>
                <a:gd name="T61" fmla="*/ 2147483647 h 355"/>
                <a:gd name="T62" fmla="*/ 2147483647 w 388"/>
                <a:gd name="T63" fmla="*/ 2147483647 h 355"/>
                <a:gd name="T64" fmla="*/ 2147483647 w 388"/>
                <a:gd name="T65" fmla="*/ 2147483647 h 355"/>
                <a:gd name="T66" fmla="*/ 2147483647 w 388"/>
                <a:gd name="T67" fmla="*/ 2147483647 h 355"/>
                <a:gd name="T68" fmla="*/ 2147483647 w 388"/>
                <a:gd name="T69" fmla="*/ 2147483647 h 355"/>
                <a:gd name="T70" fmla="*/ 2147483647 w 388"/>
                <a:gd name="T71" fmla="*/ 2147483647 h 355"/>
                <a:gd name="T72" fmla="*/ 2147483647 w 388"/>
                <a:gd name="T73" fmla="*/ 2147483647 h 355"/>
                <a:gd name="T74" fmla="*/ 2147483647 w 388"/>
                <a:gd name="T75" fmla="*/ 2147483647 h 355"/>
                <a:gd name="T76" fmla="*/ 2147483647 w 388"/>
                <a:gd name="T77" fmla="*/ 2147483647 h 355"/>
                <a:gd name="T78" fmla="*/ 0 w 388"/>
                <a:gd name="T79" fmla="*/ 2147483647 h 355"/>
                <a:gd name="T80" fmla="*/ 2147483647 w 388"/>
                <a:gd name="T81" fmla="*/ 2147483647 h 355"/>
                <a:gd name="T82" fmla="*/ 2147483647 w 388"/>
                <a:gd name="T83" fmla="*/ 2147483647 h 355"/>
                <a:gd name="T84" fmla="*/ 2147483647 w 388"/>
                <a:gd name="T85" fmla="*/ 2147483647 h 355"/>
                <a:gd name="T86" fmla="*/ 2147483647 w 388"/>
                <a:gd name="T87" fmla="*/ 2147483647 h 355"/>
                <a:gd name="T88" fmla="*/ 2147483647 w 388"/>
                <a:gd name="T89" fmla="*/ 2147483647 h 355"/>
                <a:gd name="T90" fmla="*/ 2147483647 w 388"/>
                <a:gd name="T91" fmla="*/ 2147483647 h 355"/>
                <a:gd name="T92" fmla="*/ 2147483647 w 388"/>
                <a:gd name="T93" fmla="*/ 2147483647 h 355"/>
                <a:gd name="T94" fmla="*/ 2147483647 w 388"/>
                <a:gd name="T95" fmla="*/ 0 h 355"/>
                <a:gd name="T96" fmla="*/ 2147483647 w 388"/>
                <a:gd name="T97" fmla="*/ 2147483647 h 355"/>
                <a:gd name="T98" fmla="*/ 2147483647 w 388"/>
                <a:gd name="T99" fmla="*/ 2147483647 h 355"/>
                <a:gd name="T100" fmla="*/ 2147483647 w 388"/>
                <a:gd name="T101" fmla="*/ 2147483647 h 355"/>
                <a:gd name="T102" fmla="*/ 2147483647 w 388"/>
                <a:gd name="T103" fmla="*/ 2147483647 h 355"/>
                <a:gd name="T104" fmla="*/ 2147483647 w 388"/>
                <a:gd name="T105" fmla="*/ 2147483647 h 3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8"/>
                <a:gd name="T160" fmla="*/ 0 h 355"/>
                <a:gd name="T161" fmla="*/ 388 w 388"/>
                <a:gd name="T162" fmla="*/ 355 h 3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8" h="355">
                  <a:moveTo>
                    <a:pt x="176" y="62"/>
                  </a:moveTo>
                  <a:lnTo>
                    <a:pt x="187" y="70"/>
                  </a:lnTo>
                  <a:lnTo>
                    <a:pt x="206" y="62"/>
                  </a:lnTo>
                  <a:lnTo>
                    <a:pt x="239" y="76"/>
                  </a:lnTo>
                  <a:lnTo>
                    <a:pt x="271" y="114"/>
                  </a:lnTo>
                  <a:lnTo>
                    <a:pt x="285" y="146"/>
                  </a:lnTo>
                  <a:lnTo>
                    <a:pt x="296" y="162"/>
                  </a:lnTo>
                  <a:lnTo>
                    <a:pt x="288" y="173"/>
                  </a:lnTo>
                  <a:lnTo>
                    <a:pt x="288" y="181"/>
                  </a:lnTo>
                  <a:lnTo>
                    <a:pt x="301" y="187"/>
                  </a:lnTo>
                  <a:lnTo>
                    <a:pt x="320" y="187"/>
                  </a:lnTo>
                  <a:lnTo>
                    <a:pt x="342" y="187"/>
                  </a:lnTo>
                  <a:lnTo>
                    <a:pt x="353" y="181"/>
                  </a:lnTo>
                  <a:lnTo>
                    <a:pt x="361" y="179"/>
                  </a:lnTo>
                  <a:lnTo>
                    <a:pt x="372" y="179"/>
                  </a:lnTo>
                  <a:lnTo>
                    <a:pt x="377" y="184"/>
                  </a:lnTo>
                  <a:lnTo>
                    <a:pt x="385" y="200"/>
                  </a:lnTo>
                  <a:lnTo>
                    <a:pt x="388" y="222"/>
                  </a:lnTo>
                  <a:lnTo>
                    <a:pt x="369" y="257"/>
                  </a:lnTo>
                  <a:lnTo>
                    <a:pt x="328" y="298"/>
                  </a:lnTo>
                  <a:lnTo>
                    <a:pt x="269" y="309"/>
                  </a:lnTo>
                  <a:lnTo>
                    <a:pt x="206" y="355"/>
                  </a:lnTo>
                  <a:lnTo>
                    <a:pt x="171" y="311"/>
                  </a:lnTo>
                  <a:lnTo>
                    <a:pt x="152" y="325"/>
                  </a:lnTo>
                  <a:lnTo>
                    <a:pt x="147" y="311"/>
                  </a:lnTo>
                  <a:lnTo>
                    <a:pt x="117" y="257"/>
                  </a:lnTo>
                  <a:lnTo>
                    <a:pt x="95" y="246"/>
                  </a:lnTo>
                  <a:lnTo>
                    <a:pt x="87" y="233"/>
                  </a:lnTo>
                  <a:lnTo>
                    <a:pt x="82" y="195"/>
                  </a:lnTo>
                  <a:lnTo>
                    <a:pt x="71" y="173"/>
                  </a:lnTo>
                  <a:lnTo>
                    <a:pt x="55" y="162"/>
                  </a:lnTo>
                  <a:lnTo>
                    <a:pt x="9" y="87"/>
                  </a:lnTo>
                  <a:lnTo>
                    <a:pt x="0" y="87"/>
                  </a:lnTo>
                  <a:lnTo>
                    <a:pt x="3" y="60"/>
                  </a:lnTo>
                  <a:lnTo>
                    <a:pt x="22" y="60"/>
                  </a:lnTo>
                  <a:lnTo>
                    <a:pt x="33" y="49"/>
                  </a:lnTo>
                  <a:lnTo>
                    <a:pt x="44" y="46"/>
                  </a:lnTo>
                  <a:lnTo>
                    <a:pt x="52" y="32"/>
                  </a:lnTo>
                  <a:lnTo>
                    <a:pt x="36" y="16"/>
                  </a:lnTo>
                  <a:lnTo>
                    <a:pt x="71" y="0"/>
                  </a:lnTo>
                  <a:lnTo>
                    <a:pt x="98" y="8"/>
                  </a:lnTo>
                  <a:lnTo>
                    <a:pt x="139" y="30"/>
                  </a:lnTo>
                  <a:lnTo>
                    <a:pt x="149" y="38"/>
                  </a:lnTo>
                  <a:lnTo>
                    <a:pt x="155" y="51"/>
                  </a:lnTo>
                  <a:lnTo>
                    <a:pt x="176" y="6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51" name="Freeform 33">
              <a:extLst>
                <a:ext uri="{FF2B5EF4-FFF2-40B4-BE49-F238E27FC236}">
                  <a16:creationId xmlns:a16="http://schemas.microsoft.com/office/drawing/2014/main" id="{3A4787D1-FF65-1148-884A-972A70C318B5}"/>
                </a:ext>
              </a:extLst>
            </p:cNvPr>
            <p:cNvSpPr>
              <a:spLocks/>
            </p:cNvSpPr>
            <p:nvPr/>
          </p:nvSpPr>
          <p:spPr bwMode="auto">
            <a:xfrm>
              <a:off x="9703860" y="4475770"/>
              <a:ext cx="11940" cy="27294"/>
            </a:xfrm>
            <a:custGeom>
              <a:avLst/>
              <a:gdLst>
                <a:gd name="T0" fmla="*/ 0 w 16"/>
                <a:gd name="T1" fmla="*/ 2147483647 h 35"/>
                <a:gd name="T2" fmla="*/ 2147483647 w 16"/>
                <a:gd name="T3" fmla="*/ 0 h 35"/>
                <a:gd name="T4" fmla="*/ 2147483647 w 16"/>
                <a:gd name="T5" fmla="*/ 2147483647 h 35"/>
                <a:gd name="T6" fmla="*/ 2147483647 w 16"/>
                <a:gd name="T7" fmla="*/ 2147483647 h 35"/>
                <a:gd name="T8" fmla="*/ 2147483647 w 16"/>
                <a:gd name="T9" fmla="*/ 2147483647 h 35"/>
                <a:gd name="T10" fmla="*/ 0 w 16"/>
                <a:gd name="T11" fmla="*/ 2147483647 h 35"/>
                <a:gd name="T12" fmla="*/ 0 60000 65536"/>
                <a:gd name="T13" fmla="*/ 0 60000 65536"/>
                <a:gd name="T14" fmla="*/ 0 60000 65536"/>
                <a:gd name="T15" fmla="*/ 0 60000 65536"/>
                <a:gd name="T16" fmla="*/ 0 60000 65536"/>
                <a:gd name="T17" fmla="*/ 0 60000 65536"/>
                <a:gd name="T18" fmla="*/ 0 w 16"/>
                <a:gd name="T19" fmla="*/ 0 h 35"/>
                <a:gd name="T20" fmla="*/ 16 w 1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6" h="35">
                  <a:moveTo>
                    <a:pt x="0" y="19"/>
                  </a:moveTo>
                  <a:lnTo>
                    <a:pt x="5" y="0"/>
                  </a:lnTo>
                  <a:lnTo>
                    <a:pt x="16" y="6"/>
                  </a:lnTo>
                  <a:lnTo>
                    <a:pt x="16" y="25"/>
                  </a:lnTo>
                  <a:lnTo>
                    <a:pt x="11" y="35"/>
                  </a:lnTo>
                  <a:lnTo>
                    <a:pt x="0"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52" name="Freeform 34">
              <a:extLst>
                <a:ext uri="{FF2B5EF4-FFF2-40B4-BE49-F238E27FC236}">
                  <a16:creationId xmlns:a16="http://schemas.microsoft.com/office/drawing/2014/main" id="{C4F2FCA4-6D1D-AD27-AAD7-E5F9096A34E2}"/>
                </a:ext>
              </a:extLst>
            </p:cNvPr>
            <p:cNvSpPr>
              <a:spLocks/>
            </p:cNvSpPr>
            <p:nvPr/>
          </p:nvSpPr>
          <p:spPr bwMode="auto">
            <a:xfrm>
              <a:off x="9705566" y="4477477"/>
              <a:ext cx="78469" cy="44352"/>
            </a:xfrm>
            <a:custGeom>
              <a:avLst/>
              <a:gdLst>
                <a:gd name="T0" fmla="*/ 2147483647 w 100"/>
                <a:gd name="T1" fmla="*/ 2147483647 h 57"/>
                <a:gd name="T2" fmla="*/ 2147483647 w 100"/>
                <a:gd name="T3" fmla="*/ 2147483647 h 57"/>
                <a:gd name="T4" fmla="*/ 2147483647 w 100"/>
                <a:gd name="T5" fmla="*/ 2147483647 h 57"/>
                <a:gd name="T6" fmla="*/ 2147483647 w 100"/>
                <a:gd name="T7" fmla="*/ 2147483647 h 57"/>
                <a:gd name="T8" fmla="*/ 2147483647 w 100"/>
                <a:gd name="T9" fmla="*/ 2147483647 h 57"/>
                <a:gd name="T10" fmla="*/ 2147483647 w 100"/>
                <a:gd name="T11" fmla="*/ 2147483647 h 57"/>
                <a:gd name="T12" fmla="*/ 2147483647 w 100"/>
                <a:gd name="T13" fmla="*/ 2147483647 h 57"/>
                <a:gd name="T14" fmla="*/ 2147483647 w 100"/>
                <a:gd name="T15" fmla="*/ 2147483647 h 57"/>
                <a:gd name="T16" fmla="*/ 2147483647 w 100"/>
                <a:gd name="T17" fmla="*/ 2147483647 h 57"/>
                <a:gd name="T18" fmla="*/ 2147483647 w 100"/>
                <a:gd name="T19" fmla="*/ 2147483647 h 57"/>
                <a:gd name="T20" fmla="*/ 2147483647 w 100"/>
                <a:gd name="T21" fmla="*/ 2147483647 h 57"/>
                <a:gd name="T22" fmla="*/ 2147483647 w 100"/>
                <a:gd name="T23" fmla="*/ 2147483647 h 57"/>
                <a:gd name="T24" fmla="*/ 2147483647 w 100"/>
                <a:gd name="T25" fmla="*/ 2147483647 h 57"/>
                <a:gd name="T26" fmla="*/ 2147483647 w 100"/>
                <a:gd name="T27" fmla="*/ 2147483647 h 57"/>
                <a:gd name="T28" fmla="*/ 2147483647 w 100"/>
                <a:gd name="T29" fmla="*/ 2147483647 h 57"/>
                <a:gd name="T30" fmla="*/ 0 w 100"/>
                <a:gd name="T31" fmla="*/ 2147483647 h 57"/>
                <a:gd name="T32" fmla="*/ 0 w 100"/>
                <a:gd name="T33" fmla="*/ 2147483647 h 57"/>
                <a:gd name="T34" fmla="*/ 2147483647 w 100"/>
                <a:gd name="T35" fmla="*/ 2147483647 h 57"/>
                <a:gd name="T36" fmla="*/ 2147483647 w 100"/>
                <a:gd name="T37" fmla="*/ 2147483647 h 57"/>
                <a:gd name="T38" fmla="*/ 2147483647 w 100"/>
                <a:gd name="T39" fmla="*/ 2147483647 h 57"/>
                <a:gd name="T40" fmla="*/ 2147483647 w 100"/>
                <a:gd name="T41" fmla="*/ 2147483647 h 57"/>
                <a:gd name="T42" fmla="*/ 2147483647 w 100"/>
                <a:gd name="T43" fmla="*/ 0 h 57"/>
                <a:gd name="T44" fmla="*/ 2147483647 w 100"/>
                <a:gd name="T45" fmla="*/ 2147483647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
                <a:gd name="T70" fmla="*/ 0 h 57"/>
                <a:gd name="T71" fmla="*/ 100 w 100"/>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 h="57">
                  <a:moveTo>
                    <a:pt x="100" y="16"/>
                  </a:moveTo>
                  <a:lnTo>
                    <a:pt x="100" y="22"/>
                  </a:lnTo>
                  <a:lnTo>
                    <a:pt x="89" y="38"/>
                  </a:lnTo>
                  <a:lnTo>
                    <a:pt x="89" y="49"/>
                  </a:lnTo>
                  <a:lnTo>
                    <a:pt x="84" y="49"/>
                  </a:lnTo>
                  <a:lnTo>
                    <a:pt x="73" y="49"/>
                  </a:lnTo>
                  <a:lnTo>
                    <a:pt x="65" y="51"/>
                  </a:lnTo>
                  <a:lnTo>
                    <a:pt x="54" y="57"/>
                  </a:lnTo>
                  <a:lnTo>
                    <a:pt x="32" y="57"/>
                  </a:lnTo>
                  <a:lnTo>
                    <a:pt x="13" y="57"/>
                  </a:lnTo>
                  <a:lnTo>
                    <a:pt x="0" y="51"/>
                  </a:lnTo>
                  <a:lnTo>
                    <a:pt x="0" y="43"/>
                  </a:lnTo>
                  <a:lnTo>
                    <a:pt x="8" y="32"/>
                  </a:lnTo>
                  <a:lnTo>
                    <a:pt x="29" y="41"/>
                  </a:lnTo>
                  <a:lnTo>
                    <a:pt x="35" y="35"/>
                  </a:lnTo>
                  <a:lnTo>
                    <a:pt x="62" y="35"/>
                  </a:lnTo>
                  <a:lnTo>
                    <a:pt x="89" y="0"/>
                  </a:lnTo>
                  <a:lnTo>
                    <a:pt x="100"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53" name="Freeform 35">
              <a:extLst>
                <a:ext uri="{FF2B5EF4-FFF2-40B4-BE49-F238E27FC236}">
                  <a16:creationId xmlns:a16="http://schemas.microsoft.com/office/drawing/2014/main" id="{2D2B42CE-FF69-4BEE-F439-44C6688E21BE}"/>
                </a:ext>
              </a:extLst>
            </p:cNvPr>
            <p:cNvSpPr>
              <a:spLocks/>
            </p:cNvSpPr>
            <p:nvPr/>
          </p:nvSpPr>
          <p:spPr bwMode="auto">
            <a:xfrm>
              <a:off x="9775505" y="4474065"/>
              <a:ext cx="8529" cy="16205"/>
            </a:xfrm>
            <a:custGeom>
              <a:avLst/>
              <a:gdLst>
                <a:gd name="T0" fmla="*/ 2147483647 w 11"/>
                <a:gd name="T1" fmla="*/ 2147483647 h 21"/>
                <a:gd name="T2" fmla="*/ 2147483647 w 11"/>
                <a:gd name="T3" fmla="*/ 0 h 21"/>
                <a:gd name="T4" fmla="*/ 2147483647 w 11"/>
                <a:gd name="T5" fmla="*/ 0 h 21"/>
                <a:gd name="T6" fmla="*/ 0 w 11"/>
                <a:gd name="T7" fmla="*/ 2147483647 h 21"/>
                <a:gd name="T8" fmla="*/ 2147483647 w 11"/>
                <a:gd name="T9" fmla="*/ 2147483647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11" y="21"/>
                  </a:moveTo>
                  <a:lnTo>
                    <a:pt x="8" y="0"/>
                  </a:lnTo>
                  <a:lnTo>
                    <a:pt x="5" y="0"/>
                  </a:lnTo>
                  <a:lnTo>
                    <a:pt x="0" y="5"/>
                  </a:lnTo>
                  <a:lnTo>
                    <a:pt x="11" y="2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54" name="Freeform 36">
              <a:extLst>
                <a:ext uri="{FF2B5EF4-FFF2-40B4-BE49-F238E27FC236}">
                  <a16:creationId xmlns:a16="http://schemas.microsoft.com/office/drawing/2014/main" id="{162E1A45-E645-0825-23E9-8BCE7EE95D2E}"/>
                </a:ext>
              </a:extLst>
            </p:cNvPr>
            <p:cNvSpPr>
              <a:spLocks/>
            </p:cNvSpPr>
            <p:nvPr/>
          </p:nvSpPr>
          <p:spPr bwMode="auto">
            <a:xfrm>
              <a:off x="10851893" y="4896261"/>
              <a:ext cx="143291" cy="144144"/>
            </a:xfrm>
            <a:custGeom>
              <a:avLst/>
              <a:gdLst>
                <a:gd name="T0" fmla="*/ 2147483647 w 184"/>
                <a:gd name="T1" fmla="*/ 2147483647 h 185"/>
                <a:gd name="T2" fmla="*/ 2147483647 w 184"/>
                <a:gd name="T3" fmla="*/ 2147483647 h 185"/>
                <a:gd name="T4" fmla="*/ 2147483647 w 184"/>
                <a:gd name="T5" fmla="*/ 2147483647 h 185"/>
                <a:gd name="T6" fmla="*/ 2147483647 w 184"/>
                <a:gd name="T7" fmla="*/ 2147483647 h 185"/>
                <a:gd name="T8" fmla="*/ 2147483647 w 184"/>
                <a:gd name="T9" fmla="*/ 2147483647 h 185"/>
                <a:gd name="T10" fmla="*/ 2147483647 w 184"/>
                <a:gd name="T11" fmla="*/ 2147483647 h 185"/>
                <a:gd name="T12" fmla="*/ 2147483647 w 184"/>
                <a:gd name="T13" fmla="*/ 2147483647 h 185"/>
                <a:gd name="T14" fmla="*/ 2147483647 w 184"/>
                <a:gd name="T15" fmla="*/ 2147483647 h 185"/>
                <a:gd name="T16" fmla="*/ 2147483647 w 184"/>
                <a:gd name="T17" fmla="*/ 2147483647 h 185"/>
                <a:gd name="T18" fmla="*/ 2147483647 w 184"/>
                <a:gd name="T19" fmla="*/ 2147483647 h 185"/>
                <a:gd name="T20" fmla="*/ 2147483647 w 184"/>
                <a:gd name="T21" fmla="*/ 2147483647 h 185"/>
                <a:gd name="T22" fmla="*/ 2147483647 w 184"/>
                <a:gd name="T23" fmla="*/ 2147483647 h 185"/>
                <a:gd name="T24" fmla="*/ 2147483647 w 184"/>
                <a:gd name="T25" fmla="*/ 2147483647 h 185"/>
                <a:gd name="T26" fmla="*/ 2147483647 w 184"/>
                <a:gd name="T27" fmla="*/ 2147483647 h 185"/>
                <a:gd name="T28" fmla="*/ 2147483647 w 184"/>
                <a:gd name="T29" fmla="*/ 2147483647 h 185"/>
                <a:gd name="T30" fmla="*/ 2147483647 w 184"/>
                <a:gd name="T31" fmla="*/ 2147483647 h 185"/>
                <a:gd name="T32" fmla="*/ 2147483647 w 184"/>
                <a:gd name="T33" fmla="*/ 2147483647 h 185"/>
                <a:gd name="T34" fmla="*/ 2147483647 w 184"/>
                <a:gd name="T35" fmla="*/ 2147483647 h 185"/>
                <a:gd name="T36" fmla="*/ 0 w 184"/>
                <a:gd name="T37" fmla="*/ 2147483647 h 185"/>
                <a:gd name="T38" fmla="*/ 2147483647 w 184"/>
                <a:gd name="T39" fmla="*/ 0 h 185"/>
                <a:gd name="T40" fmla="*/ 2147483647 w 184"/>
                <a:gd name="T41" fmla="*/ 0 h 185"/>
                <a:gd name="T42" fmla="*/ 2147483647 w 184"/>
                <a:gd name="T43" fmla="*/ 2147483647 h 185"/>
                <a:gd name="T44" fmla="*/ 2147483647 w 184"/>
                <a:gd name="T45" fmla="*/ 2147483647 h 185"/>
                <a:gd name="T46" fmla="*/ 2147483647 w 184"/>
                <a:gd name="T47" fmla="*/ 2147483647 h 185"/>
                <a:gd name="T48" fmla="*/ 2147483647 w 184"/>
                <a:gd name="T49" fmla="*/ 2147483647 h 185"/>
                <a:gd name="T50" fmla="*/ 2147483647 w 184"/>
                <a:gd name="T51" fmla="*/ 2147483647 h 185"/>
                <a:gd name="T52" fmla="*/ 2147483647 w 184"/>
                <a:gd name="T53" fmla="*/ 2147483647 h 185"/>
                <a:gd name="T54" fmla="*/ 2147483647 w 184"/>
                <a:gd name="T55" fmla="*/ 2147483647 h 185"/>
                <a:gd name="T56" fmla="*/ 2147483647 w 184"/>
                <a:gd name="T57" fmla="*/ 2147483647 h 185"/>
                <a:gd name="T58" fmla="*/ 2147483647 w 184"/>
                <a:gd name="T59" fmla="*/ 2147483647 h 1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4"/>
                <a:gd name="T91" fmla="*/ 0 h 185"/>
                <a:gd name="T92" fmla="*/ 184 w 184"/>
                <a:gd name="T93" fmla="*/ 185 h 1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4" h="185">
                  <a:moveTo>
                    <a:pt x="181" y="185"/>
                  </a:moveTo>
                  <a:lnTo>
                    <a:pt x="160" y="157"/>
                  </a:lnTo>
                  <a:lnTo>
                    <a:pt x="116" y="166"/>
                  </a:lnTo>
                  <a:lnTo>
                    <a:pt x="130" y="147"/>
                  </a:lnTo>
                  <a:lnTo>
                    <a:pt x="138" y="144"/>
                  </a:lnTo>
                  <a:lnTo>
                    <a:pt x="130" y="109"/>
                  </a:lnTo>
                  <a:lnTo>
                    <a:pt x="116" y="98"/>
                  </a:lnTo>
                  <a:lnTo>
                    <a:pt x="73" y="84"/>
                  </a:lnTo>
                  <a:lnTo>
                    <a:pt x="51" y="65"/>
                  </a:lnTo>
                  <a:lnTo>
                    <a:pt x="43" y="76"/>
                  </a:lnTo>
                  <a:lnTo>
                    <a:pt x="35" y="76"/>
                  </a:lnTo>
                  <a:lnTo>
                    <a:pt x="32" y="63"/>
                  </a:lnTo>
                  <a:lnTo>
                    <a:pt x="19" y="55"/>
                  </a:lnTo>
                  <a:lnTo>
                    <a:pt x="51" y="46"/>
                  </a:lnTo>
                  <a:lnTo>
                    <a:pt x="54" y="36"/>
                  </a:lnTo>
                  <a:lnTo>
                    <a:pt x="24" y="41"/>
                  </a:lnTo>
                  <a:lnTo>
                    <a:pt x="19" y="36"/>
                  </a:lnTo>
                  <a:lnTo>
                    <a:pt x="19" y="27"/>
                  </a:lnTo>
                  <a:lnTo>
                    <a:pt x="0" y="22"/>
                  </a:lnTo>
                  <a:lnTo>
                    <a:pt x="24" y="0"/>
                  </a:lnTo>
                  <a:lnTo>
                    <a:pt x="38" y="0"/>
                  </a:lnTo>
                  <a:lnTo>
                    <a:pt x="46" y="8"/>
                  </a:lnTo>
                  <a:lnTo>
                    <a:pt x="57" y="8"/>
                  </a:lnTo>
                  <a:lnTo>
                    <a:pt x="59" y="44"/>
                  </a:lnTo>
                  <a:lnTo>
                    <a:pt x="78" y="63"/>
                  </a:lnTo>
                  <a:lnTo>
                    <a:pt x="84" y="63"/>
                  </a:lnTo>
                  <a:lnTo>
                    <a:pt x="103" y="38"/>
                  </a:lnTo>
                  <a:lnTo>
                    <a:pt x="127" y="25"/>
                  </a:lnTo>
                  <a:lnTo>
                    <a:pt x="184" y="49"/>
                  </a:lnTo>
                  <a:lnTo>
                    <a:pt x="181" y="18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55" name="Freeform 37">
              <a:extLst>
                <a:ext uri="{FF2B5EF4-FFF2-40B4-BE49-F238E27FC236}">
                  <a16:creationId xmlns:a16="http://schemas.microsoft.com/office/drawing/2014/main" id="{FF2D1626-5916-DBAA-E62C-F8704B8C10F1}"/>
                </a:ext>
              </a:extLst>
            </p:cNvPr>
            <p:cNvSpPr>
              <a:spLocks/>
            </p:cNvSpPr>
            <p:nvPr/>
          </p:nvSpPr>
          <p:spPr bwMode="auto">
            <a:xfrm>
              <a:off x="10992625" y="4934643"/>
              <a:ext cx="131350" cy="128791"/>
            </a:xfrm>
            <a:custGeom>
              <a:avLst/>
              <a:gdLst>
                <a:gd name="T0" fmla="*/ 2147483647 w 168"/>
                <a:gd name="T1" fmla="*/ 0 h 165"/>
                <a:gd name="T2" fmla="*/ 2147483647 w 168"/>
                <a:gd name="T3" fmla="*/ 2147483647 h 165"/>
                <a:gd name="T4" fmla="*/ 2147483647 w 168"/>
                <a:gd name="T5" fmla="*/ 2147483647 h 165"/>
                <a:gd name="T6" fmla="*/ 2147483647 w 168"/>
                <a:gd name="T7" fmla="*/ 2147483647 h 165"/>
                <a:gd name="T8" fmla="*/ 2147483647 w 168"/>
                <a:gd name="T9" fmla="*/ 2147483647 h 165"/>
                <a:gd name="T10" fmla="*/ 2147483647 w 168"/>
                <a:gd name="T11" fmla="*/ 2147483647 h 165"/>
                <a:gd name="T12" fmla="*/ 2147483647 w 168"/>
                <a:gd name="T13" fmla="*/ 2147483647 h 165"/>
                <a:gd name="T14" fmla="*/ 2147483647 w 168"/>
                <a:gd name="T15" fmla="*/ 2147483647 h 165"/>
                <a:gd name="T16" fmla="*/ 2147483647 w 168"/>
                <a:gd name="T17" fmla="*/ 2147483647 h 165"/>
                <a:gd name="T18" fmla="*/ 2147483647 w 168"/>
                <a:gd name="T19" fmla="*/ 2147483647 h 165"/>
                <a:gd name="T20" fmla="*/ 2147483647 w 168"/>
                <a:gd name="T21" fmla="*/ 2147483647 h 165"/>
                <a:gd name="T22" fmla="*/ 2147483647 w 168"/>
                <a:gd name="T23" fmla="*/ 2147483647 h 165"/>
                <a:gd name="T24" fmla="*/ 2147483647 w 168"/>
                <a:gd name="T25" fmla="*/ 2147483647 h 165"/>
                <a:gd name="T26" fmla="*/ 2147483647 w 168"/>
                <a:gd name="T27" fmla="*/ 2147483647 h 165"/>
                <a:gd name="T28" fmla="*/ 2147483647 w 168"/>
                <a:gd name="T29" fmla="*/ 2147483647 h 165"/>
                <a:gd name="T30" fmla="*/ 2147483647 w 168"/>
                <a:gd name="T31" fmla="*/ 2147483647 h 165"/>
                <a:gd name="T32" fmla="*/ 2147483647 w 168"/>
                <a:gd name="T33" fmla="*/ 2147483647 h 165"/>
                <a:gd name="T34" fmla="*/ 2147483647 w 168"/>
                <a:gd name="T35" fmla="*/ 2147483647 h 165"/>
                <a:gd name="T36" fmla="*/ 2147483647 w 168"/>
                <a:gd name="T37" fmla="*/ 2147483647 h 165"/>
                <a:gd name="T38" fmla="*/ 2147483647 w 168"/>
                <a:gd name="T39" fmla="*/ 2147483647 h 165"/>
                <a:gd name="T40" fmla="*/ 2147483647 w 168"/>
                <a:gd name="T41" fmla="*/ 2147483647 h 165"/>
                <a:gd name="T42" fmla="*/ 2147483647 w 168"/>
                <a:gd name="T43" fmla="*/ 2147483647 h 165"/>
                <a:gd name="T44" fmla="*/ 2147483647 w 168"/>
                <a:gd name="T45" fmla="*/ 2147483647 h 165"/>
                <a:gd name="T46" fmla="*/ 2147483647 w 168"/>
                <a:gd name="T47" fmla="*/ 2147483647 h 165"/>
                <a:gd name="T48" fmla="*/ 2147483647 w 168"/>
                <a:gd name="T49" fmla="*/ 2147483647 h 165"/>
                <a:gd name="T50" fmla="*/ 2147483647 w 168"/>
                <a:gd name="T51" fmla="*/ 2147483647 h 165"/>
                <a:gd name="T52" fmla="*/ 2147483647 w 168"/>
                <a:gd name="T53" fmla="*/ 2147483647 h 165"/>
                <a:gd name="T54" fmla="*/ 0 w 168"/>
                <a:gd name="T55" fmla="*/ 2147483647 h 165"/>
                <a:gd name="T56" fmla="*/ 2147483647 w 168"/>
                <a:gd name="T57" fmla="*/ 0 h 1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8"/>
                <a:gd name="T88" fmla="*/ 0 h 165"/>
                <a:gd name="T89" fmla="*/ 168 w 168"/>
                <a:gd name="T90" fmla="*/ 165 h 1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8" h="165">
                  <a:moveTo>
                    <a:pt x="3" y="0"/>
                  </a:moveTo>
                  <a:lnTo>
                    <a:pt x="49" y="16"/>
                  </a:lnTo>
                  <a:lnTo>
                    <a:pt x="82" y="38"/>
                  </a:lnTo>
                  <a:lnTo>
                    <a:pt x="87" y="60"/>
                  </a:lnTo>
                  <a:lnTo>
                    <a:pt x="106" y="68"/>
                  </a:lnTo>
                  <a:lnTo>
                    <a:pt x="117" y="65"/>
                  </a:lnTo>
                  <a:lnTo>
                    <a:pt x="122" y="73"/>
                  </a:lnTo>
                  <a:lnTo>
                    <a:pt x="122" y="81"/>
                  </a:lnTo>
                  <a:lnTo>
                    <a:pt x="109" y="87"/>
                  </a:lnTo>
                  <a:lnTo>
                    <a:pt x="109" y="95"/>
                  </a:lnTo>
                  <a:lnTo>
                    <a:pt x="125" y="108"/>
                  </a:lnTo>
                  <a:lnTo>
                    <a:pt x="130" y="133"/>
                  </a:lnTo>
                  <a:lnTo>
                    <a:pt x="144" y="130"/>
                  </a:lnTo>
                  <a:lnTo>
                    <a:pt x="141" y="138"/>
                  </a:lnTo>
                  <a:lnTo>
                    <a:pt x="157" y="141"/>
                  </a:lnTo>
                  <a:lnTo>
                    <a:pt x="152" y="149"/>
                  </a:lnTo>
                  <a:lnTo>
                    <a:pt x="168" y="154"/>
                  </a:lnTo>
                  <a:lnTo>
                    <a:pt x="166" y="163"/>
                  </a:lnTo>
                  <a:lnTo>
                    <a:pt x="155" y="165"/>
                  </a:lnTo>
                  <a:lnTo>
                    <a:pt x="152" y="157"/>
                  </a:lnTo>
                  <a:lnTo>
                    <a:pt x="111" y="152"/>
                  </a:lnTo>
                  <a:lnTo>
                    <a:pt x="87" y="108"/>
                  </a:lnTo>
                  <a:lnTo>
                    <a:pt x="65" y="100"/>
                  </a:lnTo>
                  <a:lnTo>
                    <a:pt x="54" y="100"/>
                  </a:lnTo>
                  <a:lnTo>
                    <a:pt x="36" y="117"/>
                  </a:lnTo>
                  <a:lnTo>
                    <a:pt x="38" y="125"/>
                  </a:lnTo>
                  <a:lnTo>
                    <a:pt x="22" y="136"/>
                  </a:lnTo>
                  <a:lnTo>
                    <a:pt x="0" y="136"/>
                  </a:lnTo>
                  <a:lnTo>
                    <a:pt x="3"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56" name="Freeform 38">
              <a:extLst>
                <a:ext uri="{FF2B5EF4-FFF2-40B4-BE49-F238E27FC236}">
                  <a16:creationId xmlns:a16="http://schemas.microsoft.com/office/drawing/2014/main" id="{09656B9E-72E6-AD81-C6AD-6A0A31039AAD}"/>
                </a:ext>
              </a:extLst>
            </p:cNvPr>
            <p:cNvSpPr>
              <a:spLocks/>
            </p:cNvSpPr>
            <p:nvPr/>
          </p:nvSpPr>
          <p:spPr bwMode="auto">
            <a:xfrm>
              <a:off x="10542282" y="4822910"/>
              <a:ext cx="142438" cy="134761"/>
            </a:xfrm>
            <a:custGeom>
              <a:avLst/>
              <a:gdLst>
                <a:gd name="T0" fmla="*/ 2147483647 w 182"/>
                <a:gd name="T1" fmla="*/ 0 h 173"/>
                <a:gd name="T2" fmla="*/ 2147483647 w 182"/>
                <a:gd name="T3" fmla="*/ 2147483647 h 173"/>
                <a:gd name="T4" fmla="*/ 2147483647 w 182"/>
                <a:gd name="T5" fmla="*/ 2147483647 h 173"/>
                <a:gd name="T6" fmla="*/ 2147483647 w 182"/>
                <a:gd name="T7" fmla="*/ 2147483647 h 173"/>
                <a:gd name="T8" fmla="*/ 2147483647 w 182"/>
                <a:gd name="T9" fmla="*/ 2147483647 h 173"/>
                <a:gd name="T10" fmla="*/ 2147483647 w 182"/>
                <a:gd name="T11" fmla="*/ 2147483647 h 173"/>
                <a:gd name="T12" fmla="*/ 2147483647 w 182"/>
                <a:gd name="T13" fmla="*/ 2147483647 h 173"/>
                <a:gd name="T14" fmla="*/ 2147483647 w 182"/>
                <a:gd name="T15" fmla="*/ 2147483647 h 173"/>
                <a:gd name="T16" fmla="*/ 0 w 182"/>
                <a:gd name="T17" fmla="*/ 2147483647 h 173"/>
                <a:gd name="T18" fmla="*/ 2147483647 w 182"/>
                <a:gd name="T19" fmla="*/ 2147483647 h 173"/>
                <a:gd name="T20" fmla="*/ 2147483647 w 182"/>
                <a:gd name="T21" fmla="*/ 2147483647 h 173"/>
                <a:gd name="T22" fmla="*/ 2147483647 w 182"/>
                <a:gd name="T23" fmla="*/ 2147483647 h 173"/>
                <a:gd name="T24" fmla="*/ 2147483647 w 182"/>
                <a:gd name="T25" fmla="*/ 2147483647 h 173"/>
                <a:gd name="T26" fmla="*/ 2147483647 w 182"/>
                <a:gd name="T27" fmla="*/ 2147483647 h 173"/>
                <a:gd name="T28" fmla="*/ 2147483647 w 182"/>
                <a:gd name="T29" fmla="*/ 2147483647 h 173"/>
                <a:gd name="T30" fmla="*/ 2147483647 w 182"/>
                <a:gd name="T31" fmla="*/ 2147483647 h 173"/>
                <a:gd name="T32" fmla="*/ 2147483647 w 182"/>
                <a:gd name="T33" fmla="*/ 2147483647 h 173"/>
                <a:gd name="T34" fmla="*/ 2147483647 w 182"/>
                <a:gd name="T35" fmla="*/ 2147483647 h 173"/>
                <a:gd name="T36" fmla="*/ 2147483647 w 182"/>
                <a:gd name="T37" fmla="*/ 2147483647 h 173"/>
                <a:gd name="T38" fmla="*/ 2147483647 w 182"/>
                <a:gd name="T39" fmla="*/ 2147483647 h 173"/>
                <a:gd name="T40" fmla="*/ 2147483647 w 182"/>
                <a:gd name="T41" fmla="*/ 2147483647 h 173"/>
                <a:gd name="T42" fmla="*/ 2147483647 w 182"/>
                <a:gd name="T43" fmla="*/ 2147483647 h 173"/>
                <a:gd name="T44" fmla="*/ 2147483647 w 182"/>
                <a:gd name="T45" fmla="*/ 2147483647 h 173"/>
                <a:gd name="T46" fmla="*/ 2147483647 w 182"/>
                <a:gd name="T47" fmla="*/ 2147483647 h 173"/>
                <a:gd name="T48" fmla="*/ 2147483647 w 182"/>
                <a:gd name="T49" fmla="*/ 2147483647 h 173"/>
                <a:gd name="T50" fmla="*/ 2147483647 w 182"/>
                <a:gd name="T51" fmla="*/ 2147483647 h 173"/>
                <a:gd name="T52" fmla="*/ 2147483647 w 182"/>
                <a:gd name="T53" fmla="*/ 2147483647 h 173"/>
                <a:gd name="T54" fmla="*/ 2147483647 w 182"/>
                <a:gd name="T55" fmla="*/ 2147483647 h 173"/>
                <a:gd name="T56" fmla="*/ 2147483647 w 182"/>
                <a:gd name="T57" fmla="*/ 2147483647 h 173"/>
                <a:gd name="T58" fmla="*/ 2147483647 w 182"/>
                <a:gd name="T59" fmla="*/ 0 h 1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2"/>
                <a:gd name="T91" fmla="*/ 0 h 173"/>
                <a:gd name="T92" fmla="*/ 182 w 182"/>
                <a:gd name="T93" fmla="*/ 173 h 1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2" h="173">
                  <a:moveTo>
                    <a:pt x="133" y="0"/>
                  </a:moveTo>
                  <a:lnTo>
                    <a:pt x="122" y="2"/>
                  </a:lnTo>
                  <a:lnTo>
                    <a:pt x="103" y="54"/>
                  </a:lnTo>
                  <a:lnTo>
                    <a:pt x="84" y="65"/>
                  </a:lnTo>
                  <a:lnTo>
                    <a:pt x="60" y="56"/>
                  </a:lnTo>
                  <a:lnTo>
                    <a:pt x="52" y="67"/>
                  </a:lnTo>
                  <a:lnTo>
                    <a:pt x="25" y="67"/>
                  </a:lnTo>
                  <a:lnTo>
                    <a:pt x="11" y="48"/>
                  </a:lnTo>
                  <a:lnTo>
                    <a:pt x="0" y="67"/>
                  </a:lnTo>
                  <a:lnTo>
                    <a:pt x="6" y="97"/>
                  </a:lnTo>
                  <a:lnTo>
                    <a:pt x="19" y="116"/>
                  </a:lnTo>
                  <a:lnTo>
                    <a:pt x="25" y="149"/>
                  </a:lnTo>
                  <a:lnTo>
                    <a:pt x="52" y="146"/>
                  </a:lnTo>
                  <a:lnTo>
                    <a:pt x="52" y="159"/>
                  </a:lnTo>
                  <a:lnTo>
                    <a:pt x="76" y="151"/>
                  </a:lnTo>
                  <a:lnTo>
                    <a:pt x="87" y="159"/>
                  </a:lnTo>
                  <a:lnTo>
                    <a:pt x="95" y="157"/>
                  </a:lnTo>
                  <a:lnTo>
                    <a:pt x="103" y="173"/>
                  </a:lnTo>
                  <a:lnTo>
                    <a:pt x="111" y="170"/>
                  </a:lnTo>
                  <a:lnTo>
                    <a:pt x="130" y="159"/>
                  </a:lnTo>
                  <a:lnTo>
                    <a:pt x="138" y="135"/>
                  </a:lnTo>
                  <a:lnTo>
                    <a:pt x="133" y="124"/>
                  </a:lnTo>
                  <a:lnTo>
                    <a:pt x="149" y="111"/>
                  </a:lnTo>
                  <a:lnTo>
                    <a:pt x="163" y="73"/>
                  </a:lnTo>
                  <a:lnTo>
                    <a:pt x="182" y="70"/>
                  </a:lnTo>
                  <a:lnTo>
                    <a:pt x="160" y="48"/>
                  </a:lnTo>
                  <a:lnTo>
                    <a:pt x="166" y="40"/>
                  </a:lnTo>
                  <a:lnTo>
                    <a:pt x="155" y="21"/>
                  </a:lnTo>
                  <a:lnTo>
                    <a:pt x="155" y="2"/>
                  </a:lnTo>
                  <a:lnTo>
                    <a:pt x="133"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57" name="Freeform 39">
              <a:extLst>
                <a:ext uri="{FF2B5EF4-FFF2-40B4-BE49-F238E27FC236}">
                  <a16:creationId xmlns:a16="http://schemas.microsoft.com/office/drawing/2014/main" id="{A320527C-43F6-237B-0392-D6DC45255FF5}"/>
                </a:ext>
              </a:extLst>
            </p:cNvPr>
            <p:cNvSpPr>
              <a:spLocks/>
            </p:cNvSpPr>
            <p:nvPr/>
          </p:nvSpPr>
          <p:spPr bwMode="auto">
            <a:xfrm>
              <a:off x="10550811" y="4779411"/>
              <a:ext cx="136468" cy="95527"/>
            </a:xfrm>
            <a:custGeom>
              <a:avLst/>
              <a:gdLst>
                <a:gd name="T0" fmla="*/ 2147483647 w 174"/>
                <a:gd name="T1" fmla="*/ 2147483647 h 122"/>
                <a:gd name="T2" fmla="*/ 2147483647 w 174"/>
                <a:gd name="T3" fmla="*/ 2147483647 h 122"/>
                <a:gd name="T4" fmla="*/ 2147483647 w 174"/>
                <a:gd name="T5" fmla="*/ 2147483647 h 122"/>
                <a:gd name="T6" fmla="*/ 2147483647 w 174"/>
                <a:gd name="T7" fmla="*/ 2147483647 h 122"/>
                <a:gd name="T8" fmla="*/ 2147483647 w 174"/>
                <a:gd name="T9" fmla="*/ 2147483647 h 122"/>
                <a:gd name="T10" fmla="*/ 2147483647 w 174"/>
                <a:gd name="T11" fmla="*/ 0 h 122"/>
                <a:gd name="T12" fmla="*/ 2147483647 w 174"/>
                <a:gd name="T13" fmla="*/ 2147483647 h 122"/>
                <a:gd name="T14" fmla="*/ 2147483647 w 174"/>
                <a:gd name="T15" fmla="*/ 2147483647 h 122"/>
                <a:gd name="T16" fmla="*/ 2147483647 w 174"/>
                <a:gd name="T17" fmla="*/ 2147483647 h 122"/>
                <a:gd name="T18" fmla="*/ 2147483647 w 174"/>
                <a:gd name="T19" fmla="*/ 2147483647 h 122"/>
                <a:gd name="T20" fmla="*/ 2147483647 w 174"/>
                <a:gd name="T21" fmla="*/ 2147483647 h 122"/>
                <a:gd name="T22" fmla="*/ 2147483647 w 174"/>
                <a:gd name="T23" fmla="*/ 2147483647 h 122"/>
                <a:gd name="T24" fmla="*/ 2147483647 w 174"/>
                <a:gd name="T25" fmla="*/ 2147483647 h 122"/>
                <a:gd name="T26" fmla="*/ 2147483647 w 174"/>
                <a:gd name="T27" fmla="*/ 2147483647 h 122"/>
                <a:gd name="T28" fmla="*/ 2147483647 w 174"/>
                <a:gd name="T29" fmla="*/ 2147483647 h 122"/>
                <a:gd name="T30" fmla="*/ 2147483647 w 174"/>
                <a:gd name="T31" fmla="*/ 2147483647 h 122"/>
                <a:gd name="T32" fmla="*/ 0 w 174"/>
                <a:gd name="T33" fmla="*/ 2147483647 h 122"/>
                <a:gd name="T34" fmla="*/ 2147483647 w 174"/>
                <a:gd name="T35" fmla="*/ 2147483647 h 122"/>
                <a:gd name="T36" fmla="*/ 2147483647 w 174"/>
                <a:gd name="T37" fmla="*/ 2147483647 h 122"/>
                <a:gd name="T38" fmla="*/ 2147483647 w 174"/>
                <a:gd name="T39" fmla="*/ 2147483647 h 122"/>
                <a:gd name="T40" fmla="*/ 2147483647 w 174"/>
                <a:gd name="T41" fmla="*/ 2147483647 h 122"/>
                <a:gd name="T42" fmla="*/ 2147483647 w 174"/>
                <a:gd name="T43" fmla="*/ 2147483647 h 122"/>
                <a:gd name="T44" fmla="*/ 2147483647 w 174"/>
                <a:gd name="T45" fmla="*/ 2147483647 h 122"/>
                <a:gd name="T46" fmla="*/ 2147483647 w 174"/>
                <a:gd name="T47" fmla="*/ 2147483647 h 122"/>
                <a:gd name="T48" fmla="*/ 2147483647 w 174"/>
                <a:gd name="T49" fmla="*/ 2147483647 h 122"/>
                <a:gd name="T50" fmla="*/ 2147483647 w 174"/>
                <a:gd name="T51" fmla="*/ 2147483647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4"/>
                <a:gd name="T79" fmla="*/ 0 h 122"/>
                <a:gd name="T80" fmla="*/ 174 w 174"/>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4" h="122">
                  <a:moveTo>
                    <a:pt x="163" y="52"/>
                  </a:moveTo>
                  <a:lnTo>
                    <a:pt x="155" y="44"/>
                  </a:lnTo>
                  <a:lnTo>
                    <a:pt x="174" y="38"/>
                  </a:lnTo>
                  <a:lnTo>
                    <a:pt x="146" y="22"/>
                  </a:lnTo>
                  <a:lnTo>
                    <a:pt x="144" y="11"/>
                  </a:lnTo>
                  <a:lnTo>
                    <a:pt x="130" y="0"/>
                  </a:lnTo>
                  <a:lnTo>
                    <a:pt x="103" y="36"/>
                  </a:lnTo>
                  <a:lnTo>
                    <a:pt x="100" y="44"/>
                  </a:lnTo>
                  <a:lnTo>
                    <a:pt x="103" y="46"/>
                  </a:lnTo>
                  <a:lnTo>
                    <a:pt x="100" y="52"/>
                  </a:lnTo>
                  <a:lnTo>
                    <a:pt x="92" y="49"/>
                  </a:lnTo>
                  <a:lnTo>
                    <a:pt x="90" y="60"/>
                  </a:lnTo>
                  <a:lnTo>
                    <a:pt x="79" y="52"/>
                  </a:lnTo>
                  <a:lnTo>
                    <a:pt x="54" y="82"/>
                  </a:lnTo>
                  <a:lnTo>
                    <a:pt x="35" y="84"/>
                  </a:lnTo>
                  <a:lnTo>
                    <a:pt x="27" y="111"/>
                  </a:lnTo>
                  <a:lnTo>
                    <a:pt x="0" y="103"/>
                  </a:lnTo>
                  <a:lnTo>
                    <a:pt x="14" y="122"/>
                  </a:lnTo>
                  <a:lnTo>
                    <a:pt x="41" y="122"/>
                  </a:lnTo>
                  <a:lnTo>
                    <a:pt x="49" y="111"/>
                  </a:lnTo>
                  <a:lnTo>
                    <a:pt x="73" y="120"/>
                  </a:lnTo>
                  <a:lnTo>
                    <a:pt x="92" y="109"/>
                  </a:lnTo>
                  <a:lnTo>
                    <a:pt x="111" y="57"/>
                  </a:lnTo>
                  <a:lnTo>
                    <a:pt x="122" y="55"/>
                  </a:lnTo>
                  <a:lnTo>
                    <a:pt x="144" y="57"/>
                  </a:lnTo>
                  <a:lnTo>
                    <a:pt x="163" y="52"/>
                  </a:lnTo>
                  <a:close/>
                </a:path>
              </a:pathLst>
            </a:custGeom>
            <a:solidFill>
              <a:schemeClr val="accent1"/>
            </a:solidFill>
            <a:ln w="3">
              <a:solidFill>
                <a:schemeClr val="accent1"/>
              </a:solidFill>
              <a:round/>
              <a:headEnd/>
              <a:tailEnd/>
            </a:ln>
          </p:spPr>
          <p:txBody>
            <a:bodyPr/>
            <a:lstStyle/>
            <a:p>
              <a:endParaRPr lang="en-GB" noProof="0" dirty="0"/>
            </a:p>
          </p:txBody>
        </p:sp>
        <p:sp>
          <p:nvSpPr>
            <p:cNvPr id="758" name="Freeform 40">
              <a:extLst>
                <a:ext uri="{FF2B5EF4-FFF2-40B4-BE49-F238E27FC236}">
                  <a16:creationId xmlns:a16="http://schemas.microsoft.com/office/drawing/2014/main" id="{0327FB70-AFEE-C164-632E-5531691416BC}"/>
                </a:ext>
              </a:extLst>
            </p:cNvPr>
            <p:cNvSpPr>
              <a:spLocks/>
            </p:cNvSpPr>
            <p:nvPr/>
          </p:nvSpPr>
          <p:spPr bwMode="auto">
            <a:xfrm>
              <a:off x="10613075" y="4814380"/>
              <a:ext cx="18764" cy="11940"/>
            </a:xfrm>
            <a:custGeom>
              <a:avLst/>
              <a:gdLst>
                <a:gd name="T0" fmla="*/ 2147483647 w 24"/>
                <a:gd name="T1" fmla="*/ 2147483647 h 16"/>
                <a:gd name="T2" fmla="*/ 2147483647 w 24"/>
                <a:gd name="T3" fmla="*/ 2147483647 h 16"/>
                <a:gd name="T4" fmla="*/ 2147483647 w 24"/>
                <a:gd name="T5" fmla="*/ 2147483647 h 16"/>
                <a:gd name="T6" fmla="*/ 2147483647 w 24"/>
                <a:gd name="T7" fmla="*/ 2147483647 h 16"/>
                <a:gd name="T8" fmla="*/ 0 w 24"/>
                <a:gd name="T9" fmla="*/ 2147483647 h 16"/>
                <a:gd name="T10" fmla="*/ 2147483647 w 24"/>
                <a:gd name="T11" fmla="*/ 0 h 16"/>
                <a:gd name="T12" fmla="*/ 2147483647 w 24"/>
                <a:gd name="T13" fmla="*/ 2147483647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24" y="2"/>
                  </a:moveTo>
                  <a:lnTo>
                    <a:pt x="21" y="8"/>
                  </a:lnTo>
                  <a:lnTo>
                    <a:pt x="13" y="5"/>
                  </a:lnTo>
                  <a:lnTo>
                    <a:pt x="11" y="16"/>
                  </a:lnTo>
                  <a:lnTo>
                    <a:pt x="0" y="8"/>
                  </a:lnTo>
                  <a:lnTo>
                    <a:pt x="21" y="0"/>
                  </a:lnTo>
                  <a:lnTo>
                    <a:pt x="24" y="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59" name="Freeform 41">
              <a:extLst>
                <a:ext uri="{FF2B5EF4-FFF2-40B4-BE49-F238E27FC236}">
                  <a16:creationId xmlns:a16="http://schemas.microsoft.com/office/drawing/2014/main" id="{027313B1-9F60-1B98-4C7C-31B368B6A34D}"/>
                </a:ext>
              </a:extLst>
            </p:cNvPr>
            <p:cNvSpPr>
              <a:spLocks/>
            </p:cNvSpPr>
            <p:nvPr/>
          </p:nvSpPr>
          <p:spPr bwMode="auto">
            <a:xfrm>
              <a:off x="10284699" y="4441653"/>
              <a:ext cx="122821" cy="295963"/>
            </a:xfrm>
            <a:custGeom>
              <a:avLst/>
              <a:gdLst>
                <a:gd name="T0" fmla="*/ 2147483647 w 157"/>
                <a:gd name="T1" fmla="*/ 2147483647 h 379"/>
                <a:gd name="T2" fmla="*/ 2147483647 w 157"/>
                <a:gd name="T3" fmla="*/ 2147483647 h 379"/>
                <a:gd name="T4" fmla="*/ 2147483647 w 157"/>
                <a:gd name="T5" fmla="*/ 2147483647 h 379"/>
                <a:gd name="T6" fmla="*/ 2147483647 w 157"/>
                <a:gd name="T7" fmla="*/ 2147483647 h 379"/>
                <a:gd name="T8" fmla="*/ 2147483647 w 157"/>
                <a:gd name="T9" fmla="*/ 2147483647 h 379"/>
                <a:gd name="T10" fmla="*/ 2147483647 w 157"/>
                <a:gd name="T11" fmla="*/ 2147483647 h 379"/>
                <a:gd name="T12" fmla="*/ 2147483647 w 157"/>
                <a:gd name="T13" fmla="*/ 2147483647 h 379"/>
                <a:gd name="T14" fmla="*/ 2147483647 w 157"/>
                <a:gd name="T15" fmla="*/ 2147483647 h 379"/>
                <a:gd name="T16" fmla="*/ 2147483647 w 157"/>
                <a:gd name="T17" fmla="*/ 2147483647 h 379"/>
                <a:gd name="T18" fmla="*/ 2147483647 w 157"/>
                <a:gd name="T19" fmla="*/ 2147483647 h 379"/>
                <a:gd name="T20" fmla="*/ 2147483647 w 157"/>
                <a:gd name="T21" fmla="*/ 2147483647 h 379"/>
                <a:gd name="T22" fmla="*/ 2147483647 w 157"/>
                <a:gd name="T23" fmla="*/ 2147483647 h 379"/>
                <a:gd name="T24" fmla="*/ 2147483647 w 157"/>
                <a:gd name="T25" fmla="*/ 2147483647 h 379"/>
                <a:gd name="T26" fmla="*/ 2147483647 w 157"/>
                <a:gd name="T27" fmla="*/ 2147483647 h 379"/>
                <a:gd name="T28" fmla="*/ 2147483647 w 157"/>
                <a:gd name="T29" fmla="*/ 2147483647 h 379"/>
                <a:gd name="T30" fmla="*/ 2147483647 w 157"/>
                <a:gd name="T31" fmla="*/ 2147483647 h 379"/>
                <a:gd name="T32" fmla="*/ 2147483647 w 157"/>
                <a:gd name="T33" fmla="*/ 0 h 379"/>
                <a:gd name="T34" fmla="*/ 2147483647 w 157"/>
                <a:gd name="T35" fmla="*/ 2147483647 h 379"/>
                <a:gd name="T36" fmla="*/ 2147483647 w 157"/>
                <a:gd name="T37" fmla="*/ 2147483647 h 379"/>
                <a:gd name="T38" fmla="*/ 2147483647 w 157"/>
                <a:gd name="T39" fmla="*/ 2147483647 h 379"/>
                <a:gd name="T40" fmla="*/ 2147483647 w 157"/>
                <a:gd name="T41" fmla="*/ 2147483647 h 379"/>
                <a:gd name="T42" fmla="*/ 2147483647 w 157"/>
                <a:gd name="T43" fmla="*/ 2147483647 h 379"/>
                <a:gd name="T44" fmla="*/ 2147483647 w 157"/>
                <a:gd name="T45" fmla="*/ 2147483647 h 379"/>
                <a:gd name="T46" fmla="*/ 2147483647 w 157"/>
                <a:gd name="T47" fmla="*/ 2147483647 h 379"/>
                <a:gd name="T48" fmla="*/ 0 w 157"/>
                <a:gd name="T49" fmla="*/ 2147483647 h 379"/>
                <a:gd name="T50" fmla="*/ 2147483647 w 157"/>
                <a:gd name="T51" fmla="*/ 2147483647 h 379"/>
                <a:gd name="T52" fmla="*/ 2147483647 w 157"/>
                <a:gd name="T53" fmla="*/ 2147483647 h 379"/>
                <a:gd name="T54" fmla="*/ 2147483647 w 157"/>
                <a:gd name="T55" fmla="*/ 2147483647 h 379"/>
                <a:gd name="T56" fmla="*/ 2147483647 w 157"/>
                <a:gd name="T57" fmla="*/ 2147483647 h 379"/>
                <a:gd name="T58" fmla="*/ 2147483647 w 157"/>
                <a:gd name="T59" fmla="*/ 2147483647 h 379"/>
                <a:gd name="T60" fmla="*/ 2147483647 w 157"/>
                <a:gd name="T61" fmla="*/ 2147483647 h 379"/>
                <a:gd name="T62" fmla="*/ 2147483647 w 157"/>
                <a:gd name="T63" fmla="*/ 2147483647 h 379"/>
                <a:gd name="T64" fmla="*/ 2147483647 w 157"/>
                <a:gd name="T65" fmla="*/ 2147483647 h 379"/>
                <a:gd name="T66" fmla="*/ 2147483647 w 157"/>
                <a:gd name="T67" fmla="*/ 2147483647 h 379"/>
                <a:gd name="T68" fmla="*/ 2147483647 w 157"/>
                <a:gd name="T69" fmla="*/ 2147483647 h 379"/>
                <a:gd name="T70" fmla="*/ 2147483647 w 157"/>
                <a:gd name="T71" fmla="*/ 2147483647 h 379"/>
                <a:gd name="T72" fmla="*/ 2147483647 w 157"/>
                <a:gd name="T73" fmla="*/ 2147483647 h 379"/>
                <a:gd name="T74" fmla="*/ 2147483647 w 157"/>
                <a:gd name="T75" fmla="*/ 2147483647 h 379"/>
                <a:gd name="T76" fmla="*/ 2147483647 w 157"/>
                <a:gd name="T77" fmla="*/ 2147483647 h 3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7"/>
                <a:gd name="T118" fmla="*/ 0 h 379"/>
                <a:gd name="T119" fmla="*/ 157 w 157"/>
                <a:gd name="T120" fmla="*/ 379 h 3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7" h="379">
                  <a:moveTo>
                    <a:pt x="152" y="333"/>
                  </a:moveTo>
                  <a:lnTo>
                    <a:pt x="135" y="290"/>
                  </a:lnTo>
                  <a:lnTo>
                    <a:pt x="122" y="274"/>
                  </a:lnTo>
                  <a:lnTo>
                    <a:pt x="130" y="246"/>
                  </a:lnTo>
                  <a:lnTo>
                    <a:pt x="103" y="203"/>
                  </a:lnTo>
                  <a:lnTo>
                    <a:pt x="105" y="181"/>
                  </a:lnTo>
                  <a:lnTo>
                    <a:pt x="143" y="152"/>
                  </a:lnTo>
                  <a:lnTo>
                    <a:pt x="157" y="133"/>
                  </a:lnTo>
                  <a:lnTo>
                    <a:pt x="141" y="135"/>
                  </a:lnTo>
                  <a:lnTo>
                    <a:pt x="122" y="122"/>
                  </a:lnTo>
                  <a:lnTo>
                    <a:pt x="122" y="106"/>
                  </a:lnTo>
                  <a:lnTo>
                    <a:pt x="111" y="100"/>
                  </a:lnTo>
                  <a:lnTo>
                    <a:pt x="108" y="84"/>
                  </a:lnTo>
                  <a:lnTo>
                    <a:pt x="86" y="89"/>
                  </a:lnTo>
                  <a:lnTo>
                    <a:pt x="97" y="30"/>
                  </a:lnTo>
                  <a:lnTo>
                    <a:pt x="81" y="3"/>
                  </a:lnTo>
                  <a:lnTo>
                    <a:pt x="68" y="0"/>
                  </a:lnTo>
                  <a:lnTo>
                    <a:pt x="62" y="19"/>
                  </a:lnTo>
                  <a:lnTo>
                    <a:pt x="49" y="19"/>
                  </a:lnTo>
                  <a:lnTo>
                    <a:pt x="35" y="35"/>
                  </a:lnTo>
                  <a:lnTo>
                    <a:pt x="24" y="87"/>
                  </a:lnTo>
                  <a:lnTo>
                    <a:pt x="11" y="89"/>
                  </a:lnTo>
                  <a:lnTo>
                    <a:pt x="8" y="122"/>
                  </a:lnTo>
                  <a:lnTo>
                    <a:pt x="3" y="127"/>
                  </a:lnTo>
                  <a:lnTo>
                    <a:pt x="0" y="149"/>
                  </a:lnTo>
                  <a:lnTo>
                    <a:pt x="19" y="168"/>
                  </a:lnTo>
                  <a:lnTo>
                    <a:pt x="24" y="168"/>
                  </a:lnTo>
                  <a:lnTo>
                    <a:pt x="32" y="192"/>
                  </a:lnTo>
                  <a:lnTo>
                    <a:pt x="40" y="192"/>
                  </a:lnTo>
                  <a:lnTo>
                    <a:pt x="51" y="225"/>
                  </a:lnTo>
                  <a:lnTo>
                    <a:pt x="46" y="246"/>
                  </a:lnTo>
                  <a:lnTo>
                    <a:pt x="70" y="255"/>
                  </a:lnTo>
                  <a:lnTo>
                    <a:pt x="92" y="230"/>
                  </a:lnTo>
                  <a:lnTo>
                    <a:pt x="105" y="241"/>
                  </a:lnTo>
                  <a:lnTo>
                    <a:pt x="135" y="320"/>
                  </a:lnTo>
                  <a:lnTo>
                    <a:pt x="133" y="333"/>
                  </a:lnTo>
                  <a:lnTo>
                    <a:pt x="138" y="352"/>
                  </a:lnTo>
                  <a:lnTo>
                    <a:pt x="133" y="379"/>
                  </a:lnTo>
                  <a:lnTo>
                    <a:pt x="152" y="33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60" name="Freeform 42">
              <a:extLst>
                <a:ext uri="{FF2B5EF4-FFF2-40B4-BE49-F238E27FC236}">
                  <a16:creationId xmlns:a16="http://schemas.microsoft.com/office/drawing/2014/main" id="{27D8BDF7-149A-70A0-306E-15BD2A44AE9E}"/>
                </a:ext>
              </a:extLst>
            </p:cNvPr>
            <p:cNvSpPr>
              <a:spLocks/>
            </p:cNvSpPr>
            <p:nvPr/>
          </p:nvSpPr>
          <p:spPr bwMode="auto">
            <a:xfrm>
              <a:off x="10365727" y="4560209"/>
              <a:ext cx="113438" cy="238819"/>
            </a:xfrm>
            <a:custGeom>
              <a:avLst/>
              <a:gdLst>
                <a:gd name="T0" fmla="*/ 2147483647 w 146"/>
                <a:gd name="T1" fmla="*/ 2147483647 h 306"/>
                <a:gd name="T2" fmla="*/ 2147483647 w 146"/>
                <a:gd name="T3" fmla="*/ 2147483647 h 306"/>
                <a:gd name="T4" fmla="*/ 2147483647 w 146"/>
                <a:gd name="T5" fmla="*/ 2147483647 h 306"/>
                <a:gd name="T6" fmla="*/ 2147483647 w 146"/>
                <a:gd name="T7" fmla="*/ 2147483647 h 306"/>
                <a:gd name="T8" fmla="*/ 2147483647 w 146"/>
                <a:gd name="T9" fmla="*/ 2147483647 h 306"/>
                <a:gd name="T10" fmla="*/ 2147483647 w 146"/>
                <a:gd name="T11" fmla="*/ 2147483647 h 306"/>
                <a:gd name="T12" fmla="*/ 2147483647 w 146"/>
                <a:gd name="T13" fmla="*/ 2147483647 h 306"/>
                <a:gd name="T14" fmla="*/ 2147483647 w 146"/>
                <a:gd name="T15" fmla="*/ 2147483647 h 306"/>
                <a:gd name="T16" fmla="*/ 2147483647 w 146"/>
                <a:gd name="T17" fmla="*/ 2147483647 h 306"/>
                <a:gd name="T18" fmla="*/ 2147483647 w 146"/>
                <a:gd name="T19" fmla="*/ 2147483647 h 306"/>
                <a:gd name="T20" fmla="*/ 2147483647 w 146"/>
                <a:gd name="T21" fmla="*/ 2147483647 h 306"/>
                <a:gd name="T22" fmla="*/ 2147483647 w 146"/>
                <a:gd name="T23" fmla="*/ 2147483647 h 306"/>
                <a:gd name="T24" fmla="*/ 2147483647 w 146"/>
                <a:gd name="T25" fmla="*/ 2147483647 h 306"/>
                <a:gd name="T26" fmla="*/ 2147483647 w 146"/>
                <a:gd name="T27" fmla="*/ 2147483647 h 306"/>
                <a:gd name="T28" fmla="*/ 2147483647 w 146"/>
                <a:gd name="T29" fmla="*/ 2147483647 h 306"/>
                <a:gd name="T30" fmla="*/ 2147483647 w 146"/>
                <a:gd name="T31" fmla="*/ 2147483647 h 306"/>
                <a:gd name="T32" fmla="*/ 2147483647 w 146"/>
                <a:gd name="T33" fmla="*/ 2147483647 h 306"/>
                <a:gd name="T34" fmla="*/ 2147483647 w 146"/>
                <a:gd name="T35" fmla="*/ 2147483647 h 306"/>
                <a:gd name="T36" fmla="*/ 2147483647 w 146"/>
                <a:gd name="T37" fmla="*/ 2147483647 h 306"/>
                <a:gd name="T38" fmla="*/ 2147483647 w 146"/>
                <a:gd name="T39" fmla="*/ 2147483647 h 306"/>
                <a:gd name="T40" fmla="*/ 2147483647 w 146"/>
                <a:gd name="T41" fmla="*/ 2147483647 h 306"/>
                <a:gd name="T42" fmla="*/ 2147483647 w 146"/>
                <a:gd name="T43" fmla="*/ 2147483647 h 306"/>
                <a:gd name="T44" fmla="*/ 2147483647 w 146"/>
                <a:gd name="T45" fmla="*/ 2147483647 h 306"/>
                <a:gd name="T46" fmla="*/ 2147483647 w 146"/>
                <a:gd name="T47" fmla="*/ 2147483647 h 306"/>
                <a:gd name="T48" fmla="*/ 2147483647 w 146"/>
                <a:gd name="T49" fmla="*/ 2147483647 h 306"/>
                <a:gd name="T50" fmla="*/ 2147483647 w 146"/>
                <a:gd name="T51" fmla="*/ 2147483647 h 306"/>
                <a:gd name="T52" fmla="*/ 2147483647 w 146"/>
                <a:gd name="T53" fmla="*/ 2147483647 h 306"/>
                <a:gd name="T54" fmla="*/ 2147483647 w 146"/>
                <a:gd name="T55" fmla="*/ 2147483647 h 306"/>
                <a:gd name="T56" fmla="*/ 2147483647 w 146"/>
                <a:gd name="T57" fmla="*/ 0 h 306"/>
                <a:gd name="T58" fmla="*/ 2147483647 w 146"/>
                <a:gd name="T59" fmla="*/ 2147483647 h 306"/>
                <a:gd name="T60" fmla="*/ 0 w 146"/>
                <a:gd name="T61" fmla="*/ 2147483647 h 306"/>
                <a:gd name="T62" fmla="*/ 2147483647 w 146"/>
                <a:gd name="T63" fmla="*/ 2147483647 h 306"/>
                <a:gd name="T64" fmla="*/ 2147483647 w 146"/>
                <a:gd name="T65" fmla="*/ 2147483647 h 306"/>
                <a:gd name="T66" fmla="*/ 2147483647 w 146"/>
                <a:gd name="T67" fmla="*/ 2147483647 h 306"/>
                <a:gd name="T68" fmla="*/ 2147483647 w 146"/>
                <a:gd name="T69" fmla="*/ 2147483647 h 306"/>
                <a:gd name="T70" fmla="*/ 2147483647 w 146"/>
                <a:gd name="T71" fmla="*/ 2147483647 h 306"/>
                <a:gd name="T72" fmla="*/ 2147483647 w 146"/>
                <a:gd name="T73" fmla="*/ 2147483647 h 306"/>
                <a:gd name="T74" fmla="*/ 2147483647 w 146"/>
                <a:gd name="T75" fmla="*/ 2147483647 h 306"/>
                <a:gd name="T76" fmla="*/ 2147483647 w 146"/>
                <a:gd name="T77" fmla="*/ 2147483647 h 306"/>
                <a:gd name="T78" fmla="*/ 2147483647 w 146"/>
                <a:gd name="T79" fmla="*/ 2147483647 h 306"/>
                <a:gd name="T80" fmla="*/ 2147483647 w 146"/>
                <a:gd name="T81" fmla="*/ 2147483647 h 3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6"/>
                <a:gd name="T124" fmla="*/ 0 h 306"/>
                <a:gd name="T125" fmla="*/ 146 w 146"/>
                <a:gd name="T126" fmla="*/ 306 h 3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6" h="306">
                  <a:moveTo>
                    <a:pt x="67" y="287"/>
                  </a:moveTo>
                  <a:lnTo>
                    <a:pt x="81" y="292"/>
                  </a:lnTo>
                  <a:lnTo>
                    <a:pt x="84" y="303"/>
                  </a:lnTo>
                  <a:lnTo>
                    <a:pt x="89" y="306"/>
                  </a:lnTo>
                  <a:lnTo>
                    <a:pt x="103" y="300"/>
                  </a:lnTo>
                  <a:lnTo>
                    <a:pt x="89" y="284"/>
                  </a:lnTo>
                  <a:lnTo>
                    <a:pt x="73" y="279"/>
                  </a:lnTo>
                  <a:lnTo>
                    <a:pt x="57" y="235"/>
                  </a:lnTo>
                  <a:lnTo>
                    <a:pt x="46" y="235"/>
                  </a:lnTo>
                  <a:lnTo>
                    <a:pt x="43" y="214"/>
                  </a:lnTo>
                  <a:lnTo>
                    <a:pt x="54" y="176"/>
                  </a:lnTo>
                  <a:lnTo>
                    <a:pt x="51" y="151"/>
                  </a:lnTo>
                  <a:lnTo>
                    <a:pt x="67" y="151"/>
                  </a:lnTo>
                  <a:lnTo>
                    <a:pt x="70" y="165"/>
                  </a:lnTo>
                  <a:lnTo>
                    <a:pt x="86" y="165"/>
                  </a:lnTo>
                  <a:lnTo>
                    <a:pt x="100" y="176"/>
                  </a:lnTo>
                  <a:lnTo>
                    <a:pt x="95" y="154"/>
                  </a:lnTo>
                  <a:lnTo>
                    <a:pt x="105" y="132"/>
                  </a:lnTo>
                  <a:lnTo>
                    <a:pt x="143" y="132"/>
                  </a:lnTo>
                  <a:lnTo>
                    <a:pt x="146" y="108"/>
                  </a:lnTo>
                  <a:lnTo>
                    <a:pt x="132" y="89"/>
                  </a:lnTo>
                  <a:lnTo>
                    <a:pt x="124" y="65"/>
                  </a:lnTo>
                  <a:lnTo>
                    <a:pt x="105" y="48"/>
                  </a:lnTo>
                  <a:lnTo>
                    <a:pt x="89" y="57"/>
                  </a:lnTo>
                  <a:lnTo>
                    <a:pt x="78" y="51"/>
                  </a:lnTo>
                  <a:lnTo>
                    <a:pt x="59" y="62"/>
                  </a:lnTo>
                  <a:lnTo>
                    <a:pt x="59" y="27"/>
                  </a:lnTo>
                  <a:lnTo>
                    <a:pt x="49" y="19"/>
                  </a:lnTo>
                  <a:lnTo>
                    <a:pt x="40" y="0"/>
                  </a:lnTo>
                  <a:lnTo>
                    <a:pt x="2" y="29"/>
                  </a:lnTo>
                  <a:lnTo>
                    <a:pt x="0" y="51"/>
                  </a:lnTo>
                  <a:lnTo>
                    <a:pt x="27" y="94"/>
                  </a:lnTo>
                  <a:lnTo>
                    <a:pt x="19" y="122"/>
                  </a:lnTo>
                  <a:lnTo>
                    <a:pt x="32" y="138"/>
                  </a:lnTo>
                  <a:lnTo>
                    <a:pt x="49" y="181"/>
                  </a:lnTo>
                  <a:lnTo>
                    <a:pt x="30" y="227"/>
                  </a:lnTo>
                  <a:lnTo>
                    <a:pt x="27" y="241"/>
                  </a:lnTo>
                  <a:lnTo>
                    <a:pt x="32" y="260"/>
                  </a:lnTo>
                  <a:lnTo>
                    <a:pt x="35" y="257"/>
                  </a:lnTo>
                  <a:lnTo>
                    <a:pt x="67" y="295"/>
                  </a:lnTo>
                  <a:lnTo>
                    <a:pt x="67" y="287"/>
                  </a:lnTo>
                  <a:close/>
                </a:path>
              </a:pathLst>
            </a:custGeom>
            <a:solidFill>
              <a:schemeClr val="accent1"/>
            </a:solidFill>
            <a:ln w="3">
              <a:solidFill>
                <a:schemeClr val="accent1"/>
              </a:solidFill>
              <a:round/>
              <a:headEnd/>
              <a:tailEnd/>
            </a:ln>
          </p:spPr>
          <p:txBody>
            <a:bodyPr/>
            <a:lstStyle/>
            <a:p>
              <a:endParaRPr lang="en-GB" noProof="0" dirty="0"/>
            </a:p>
          </p:txBody>
        </p:sp>
        <p:sp>
          <p:nvSpPr>
            <p:cNvPr id="761" name="Freeform 43">
              <a:extLst>
                <a:ext uri="{FF2B5EF4-FFF2-40B4-BE49-F238E27FC236}">
                  <a16:creationId xmlns:a16="http://schemas.microsoft.com/office/drawing/2014/main" id="{9B0A35F4-A240-3335-26EE-A54CBA4B09BE}"/>
                </a:ext>
              </a:extLst>
            </p:cNvPr>
            <p:cNvSpPr>
              <a:spLocks/>
            </p:cNvSpPr>
            <p:nvPr/>
          </p:nvSpPr>
          <p:spPr bwMode="auto">
            <a:xfrm>
              <a:off x="10417755" y="4784528"/>
              <a:ext cx="58852" cy="84439"/>
            </a:xfrm>
            <a:custGeom>
              <a:avLst/>
              <a:gdLst>
                <a:gd name="T0" fmla="*/ 0 w 76"/>
                <a:gd name="T1" fmla="*/ 2147483647 h 108"/>
                <a:gd name="T2" fmla="*/ 0 w 76"/>
                <a:gd name="T3" fmla="*/ 0 h 108"/>
                <a:gd name="T4" fmla="*/ 2147483647 w 76"/>
                <a:gd name="T5" fmla="*/ 2147483647 h 108"/>
                <a:gd name="T6" fmla="*/ 2147483647 w 76"/>
                <a:gd name="T7" fmla="*/ 2147483647 h 108"/>
                <a:gd name="T8" fmla="*/ 2147483647 w 76"/>
                <a:gd name="T9" fmla="*/ 2147483647 h 108"/>
                <a:gd name="T10" fmla="*/ 2147483647 w 76"/>
                <a:gd name="T11" fmla="*/ 2147483647 h 108"/>
                <a:gd name="T12" fmla="*/ 2147483647 w 76"/>
                <a:gd name="T13" fmla="*/ 2147483647 h 108"/>
                <a:gd name="T14" fmla="*/ 2147483647 w 76"/>
                <a:gd name="T15" fmla="*/ 2147483647 h 108"/>
                <a:gd name="T16" fmla="*/ 2147483647 w 76"/>
                <a:gd name="T17" fmla="*/ 2147483647 h 108"/>
                <a:gd name="T18" fmla="*/ 2147483647 w 76"/>
                <a:gd name="T19" fmla="*/ 2147483647 h 108"/>
                <a:gd name="T20" fmla="*/ 2147483647 w 76"/>
                <a:gd name="T21" fmla="*/ 2147483647 h 108"/>
                <a:gd name="T22" fmla="*/ 2147483647 w 76"/>
                <a:gd name="T23" fmla="*/ 2147483647 h 108"/>
                <a:gd name="T24" fmla="*/ 0 w 76"/>
                <a:gd name="T25" fmla="*/ 2147483647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108"/>
                <a:gd name="T41" fmla="*/ 76 w 76"/>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108">
                  <a:moveTo>
                    <a:pt x="0" y="5"/>
                  </a:moveTo>
                  <a:lnTo>
                    <a:pt x="0" y="0"/>
                  </a:lnTo>
                  <a:lnTo>
                    <a:pt x="14" y="5"/>
                  </a:lnTo>
                  <a:lnTo>
                    <a:pt x="17" y="16"/>
                  </a:lnTo>
                  <a:lnTo>
                    <a:pt x="22" y="19"/>
                  </a:lnTo>
                  <a:lnTo>
                    <a:pt x="36" y="13"/>
                  </a:lnTo>
                  <a:lnTo>
                    <a:pt x="57" y="38"/>
                  </a:lnTo>
                  <a:lnTo>
                    <a:pt x="60" y="78"/>
                  </a:lnTo>
                  <a:lnTo>
                    <a:pt x="76" y="108"/>
                  </a:lnTo>
                  <a:lnTo>
                    <a:pt x="60" y="108"/>
                  </a:lnTo>
                  <a:lnTo>
                    <a:pt x="22" y="78"/>
                  </a:lnTo>
                  <a:lnTo>
                    <a:pt x="6" y="51"/>
                  </a:lnTo>
                  <a:lnTo>
                    <a:pt x="0" y="5"/>
                  </a:lnTo>
                  <a:close/>
                </a:path>
              </a:pathLst>
            </a:custGeom>
            <a:solidFill>
              <a:schemeClr val="accent1"/>
            </a:solidFill>
            <a:ln w="3">
              <a:solidFill>
                <a:schemeClr val="accent1"/>
              </a:solidFill>
              <a:round/>
              <a:headEnd/>
              <a:tailEnd/>
            </a:ln>
          </p:spPr>
          <p:txBody>
            <a:bodyPr/>
            <a:lstStyle/>
            <a:p>
              <a:endParaRPr lang="en-GB" noProof="0" dirty="0"/>
            </a:p>
          </p:txBody>
        </p:sp>
        <p:sp>
          <p:nvSpPr>
            <p:cNvPr id="762" name="Freeform 44">
              <a:extLst>
                <a:ext uri="{FF2B5EF4-FFF2-40B4-BE49-F238E27FC236}">
                  <a16:creationId xmlns:a16="http://schemas.microsoft.com/office/drawing/2014/main" id="{99B65FF3-D3FF-271B-CEFA-BC99AC51DE07}"/>
                </a:ext>
              </a:extLst>
            </p:cNvPr>
            <p:cNvSpPr>
              <a:spLocks/>
            </p:cNvSpPr>
            <p:nvPr/>
          </p:nvSpPr>
          <p:spPr bwMode="auto">
            <a:xfrm>
              <a:off x="10420315" y="4521829"/>
              <a:ext cx="115998" cy="230289"/>
            </a:xfrm>
            <a:custGeom>
              <a:avLst/>
              <a:gdLst>
                <a:gd name="T0" fmla="*/ 0 w 149"/>
                <a:gd name="T1" fmla="*/ 2147483647 h 295"/>
                <a:gd name="T2" fmla="*/ 2147483647 w 149"/>
                <a:gd name="T3" fmla="*/ 2147483647 h 295"/>
                <a:gd name="T4" fmla="*/ 2147483647 w 149"/>
                <a:gd name="T5" fmla="*/ 2147483647 h 295"/>
                <a:gd name="T6" fmla="*/ 2147483647 w 149"/>
                <a:gd name="T7" fmla="*/ 2147483647 h 295"/>
                <a:gd name="T8" fmla="*/ 2147483647 w 149"/>
                <a:gd name="T9" fmla="*/ 2147483647 h 295"/>
                <a:gd name="T10" fmla="*/ 2147483647 w 149"/>
                <a:gd name="T11" fmla="*/ 2147483647 h 295"/>
                <a:gd name="T12" fmla="*/ 2147483647 w 149"/>
                <a:gd name="T13" fmla="*/ 2147483647 h 295"/>
                <a:gd name="T14" fmla="*/ 2147483647 w 149"/>
                <a:gd name="T15" fmla="*/ 2147483647 h 295"/>
                <a:gd name="T16" fmla="*/ 2147483647 w 149"/>
                <a:gd name="T17" fmla="*/ 2147483647 h 295"/>
                <a:gd name="T18" fmla="*/ 2147483647 w 149"/>
                <a:gd name="T19" fmla="*/ 2147483647 h 295"/>
                <a:gd name="T20" fmla="*/ 2147483647 w 149"/>
                <a:gd name="T21" fmla="*/ 2147483647 h 295"/>
                <a:gd name="T22" fmla="*/ 2147483647 w 149"/>
                <a:gd name="T23" fmla="*/ 2147483647 h 295"/>
                <a:gd name="T24" fmla="*/ 2147483647 w 149"/>
                <a:gd name="T25" fmla="*/ 2147483647 h 295"/>
                <a:gd name="T26" fmla="*/ 2147483647 w 149"/>
                <a:gd name="T27" fmla="*/ 2147483647 h 295"/>
                <a:gd name="T28" fmla="*/ 2147483647 w 149"/>
                <a:gd name="T29" fmla="*/ 2147483647 h 295"/>
                <a:gd name="T30" fmla="*/ 2147483647 w 149"/>
                <a:gd name="T31" fmla="*/ 2147483647 h 295"/>
                <a:gd name="T32" fmla="*/ 2147483647 w 149"/>
                <a:gd name="T33" fmla="*/ 2147483647 h 295"/>
                <a:gd name="T34" fmla="*/ 2147483647 w 149"/>
                <a:gd name="T35" fmla="*/ 2147483647 h 295"/>
                <a:gd name="T36" fmla="*/ 2147483647 w 149"/>
                <a:gd name="T37" fmla="*/ 2147483647 h 295"/>
                <a:gd name="T38" fmla="*/ 2147483647 w 149"/>
                <a:gd name="T39" fmla="*/ 2147483647 h 295"/>
                <a:gd name="T40" fmla="*/ 2147483647 w 149"/>
                <a:gd name="T41" fmla="*/ 2147483647 h 295"/>
                <a:gd name="T42" fmla="*/ 2147483647 w 149"/>
                <a:gd name="T43" fmla="*/ 2147483647 h 295"/>
                <a:gd name="T44" fmla="*/ 2147483647 w 149"/>
                <a:gd name="T45" fmla="*/ 2147483647 h 295"/>
                <a:gd name="T46" fmla="*/ 2147483647 w 149"/>
                <a:gd name="T47" fmla="*/ 2147483647 h 295"/>
                <a:gd name="T48" fmla="*/ 2147483647 w 149"/>
                <a:gd name="T49" fmla="*/ 2147483647 h 295"/>
                <a:gd name="T50" fmla="*/ 2147483647 w 149"/>
                <a:gd name="T51" fmla="*/ 2147483647 h 295"/>
                <a:gd name="T52" fmla="*/ 2147483647 w 149"/>
                <a:gd name="T53" fmla="*/ 2147483647 h 295"/>
                <a:gd name="T54" fmla="*/ 2147483647 w 149"/>
                <a:gd name="T55" fmla="*/ 2147483647 h 295"/>
                <a:gd name="T56" fmla="*/ 2147483647 w 149"/>
                <a:gd name="T57" fmla="*/ 0 h 295"/>
                <a:gd name="T58" fmla="*/ 2147483647 w 149"/>
                <a:gd name="T59" fmla="*/ 2147483647 h 295"/>
                <a:gd name="T60" fmla="*/ 2147483647 w 149"/>
                <a:gd name="T61" fmla="*/ 2147483647 h 295"/>
                <a:gd name="T62" fmla="*/ 0 w 149"/>
                <a:gd name="T63" fmla="*/ 2147483647 h 2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295"/>
                <a:gd name="T98" fmla="*/ 149 w 149"/>
                <a:gd name="T99" fmla="*/ 295 h 2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295">
                  <a:moveTo>
                    <a:pt x="0" y="13"/>
                  </a:moveTo>
                  <a:lnTo>
                    <a:pt x="22" y="46"/>
                  </a:lnTo>
                  <a:lnTo>
                    <a:pt x="41" y="49"/>
                  </a:lnTo>
                  <a:lnTo>
                    <a:pt x="49" y="68"/>
                  </a:lnTo>
                  <a:lnTo>
                    <a:pt x="38" y="76"/>
                  </a:lnTo>
                  <a:lnTo>
                    <a:pt x="87" y="119"/>
                  </a:lnTo>
                  <a:lnTo>
                    <a:pt x="90" y="130"/>
                  </a:lnTo>
                  <a:lnTo>
                    <a:pt x="109" y="154"/>
                  </a:lnTo>
                  <a:lnTo>
                    <a:pt x="114" y="173"/>
                  </a:lnTo>
                  <a:lnTo>
                    <a:pt x="119" y="219"/>
                  </a:lnTo>
                  <a:lnTo>
                    <a:pt x="92" y="236"/>
                  </a:lnTo>
                  <a:lnTo>
                    <a:pt x="90" y="249"/>
                  </a:lnTo>
                  <a:lnTo>
                    <a:pt x="68" y="260"/>
                  </a:lnTo>
                  <a:lnTo>
                    <a:pt x="79" y="268"/>
                  </a:lnTo>
                  <a:lnTo>
                    <a:pt x="79" y="295"/>
                  </a:lnTo>
                  <a:lnTo>
                    <a:pt x="103" y="282"/>
                  </a:lnTo>
                  <a:lnTo>
                    <a:pt x="109" y="260"/>
                  </a:lnTo>
                  <a:lnTo>
                    <a:pt x="117" y="260"/>
                  </a:lnTo>
                  <a:lnTo>
                    <a:pt x="149" y="241"/>
                  </a:lnTo>
                  <a:lnTo>
                    <a:pt x="149" y="192"/>
                  </a:lnTo>
                  <a:lnTo>
                    <a:pt x="138" y="160"/>
                  </a:lnTo>
                  <a:lnTo>
                    <a:pt x="76" y="95"/>
                  </a:lnTo>
                  <a:lnTo>
                    <a:pt x="68" y="84"/>
                  </a:lnTo>
                  <a:lnTo>
                    <a:pt x="73" y="65"/>
                  </a:lnTo>
                  <a:lnTo>
                    <a:pt x="90" y="43"/>
                  </a:lnTo>
                  <a:lnTo>
                    <a:pt x="106" y="35"/>
                  </a:lnTo>
                  <a:lnTo>
                    <a:pt x="81" y="24"/>
                  </a:lnTo>
                  <a:lnTo>
                    <a:pt x="76" y="8"/>
                  </a:lnTo>
                  <a:lnTo>
                    <a:pt x="54" y="0"/>
                  </a:lnTo>
                  <a:lnTo>
                    <a:pt x="14" y="11"/>
                  </a:lnTo>
                  <a:lnTo>
                    <a:pt x="3" y="8"/>
                  </a:lnTo>
                  <a:lnTo>
                    <a:pt x="0" y="1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63" name="Freeform 45">
              <a:extLst>
                <a:ext uri="{FF2B5EF4-FFF2-40B4-BE49-F238E27FC236}">
                  <a16:creationId xmlns:a16="http://schemas.microsoft.com/office/drawing/2014/main" id="{F18CBA27-05F3-C47C-F26A-F2BFF0FEEB1F}"/>
                </a:ext>
              </a:extLst>
            </p:cNvPr>
            <p:cNvSpPr>
              <a:spLocks/>
            </p:cNvSpPr>
            <p:nvPr/>
          </p:nvSpPr>
          <p:spPr bwMode="auto">
            <a:xfrm>
              <a:off x="10439932" y="4657442"/>
              <a:ext cx="73351" cy="67381"/>
            </a:xfrm>
            <a:custGeom>
              <a:avLst/>
              <a:gdLst>
                <a:gd name="T0" fmla="*/ 0 w 94"/>
                <a:gd name="T1" fmla="*/ 2147483647 h 87"/>
                <a:gd name="T2" fmla="*/ 2147483647 w 94"/>
                <a:gd name="T3" fmla="*/ 2147483647 h 87"/>
                <a:gd name="T4" fmla="*/ 2147483647 w 94"/>
                <a:gd name="T5" fmla="*/ 2147483647 h 87"/>
                <a:gd name="T6" fmla="*/ 2147483647 w 94"/>
                <a:gd name="T7" fmla="*/ 2147483647 h 87"/>
                <a:gd name="T8" fmla="*/ 2147483647 w 94"/>
                <a:gd name="T9" fmla="*/ 2147483647 h 87"/>
                <a:gd name="T10" fmla="*/ 2147483647 w 94"/>
                <a:gd name="T11" fmla="*/ 0 h 87"/>
                <a:gd name="T12" fmla="*/ 2147483647 w 94"/>
                <a:gd name="T13" fmla="*/ 2147483647 h 87"/>
                <a:gd name="T14" fmla="*/ 2147483647 w 94"/>
                <a:gd name="T15" fmla="*/ 2147483647 h 87"/>
                <a:gd name="T16" fmla="*/ 2147483647 w 94"/>
                <a:gd name="T17" fmla="*/ 2147483647 h 87"/>
                <a:gd name="T18" fmla="*/ 2147483647 w 94"/>
                <a:gd name="T19" fmla="*/ 2147483647 h 87"/>
                <a:gd name="T20" fmla="*/ 2147483647 w 94"/>
                <a:gd name="T21" fmla="*/ 2147483647 h 87"/>
                <a:gd name="T22" fmla="*/ 2147483647 w 94"/>
                <a:gd name="T23" fmla="*/ 2147483647 h 87"/>
                <a:gd name="T24" fmla="*/ 0 w 94"/>
                <a:gd name="T25" fmla="*/ 2147483647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87"/>
                <a:gd name="T41" fmla="*/ 94 w 94"/>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87">
                  <a:moveTo>
                    <a:pt x="0" y="30"/>
                  </a:moveTo>
                  <a:lnTo>
                    <a:pt x="10" y="8"/>
                  </a:lnTo>
                  <a:lnTo>
                    <a:pt x="48" y="8"/>
                  </a:lnTo>
                  <a:lnTo>
                    <a:pt x="65" y="14"/>
                  </a:lnTo>
                  <a:lnTo>
                    <a:pt x="67" y="6"/>
                  </a:lnTo>
                  <a:lnTo>
                    <a:pt x="89" y="0"/>
                  </a:lnTo>
                  <a:lnTo>
                    <a:pt x="94" y="46"/>
                  </a:lnTo>
                  <a:lnTo>
                    <a:pt x="67" y="63"/>
                  </a:lnTo>
                  <a:lnTo>
                    <a:pt x="65" y="76"/>
                  </a:lnTo>
                  <a:lnTo>
                    <a:pt x="43" y="87"/>
                  </a:lnTo>
                  <a:lnTo>
                    <a:pt x="21" y="76"/>
                  </a:lnTo>
                  <a:lnTo>
                    <a:pt x="5" y="52"/>
                  </a:lnTo>
                  <a:lnTo>
                    <a:pt x="0" y="3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64" name="Freeform 46">
              <a:extLst>
                <a:ext uri="{FF2B5EF4-FFF2-40B4-BE49-F238E27FC236}">
                  <a16:creationId xmlns:a16="http://schemas.microsoft.com/office/drawing/2014/main" id="{6DE78A20-7B2E-FCC9-A861-0630D8139F1D}"/>
                </a:ext>
              </a:extLst>
            </p:cNvPr>
            <p:cNvSpPr>
              <a:spLocks/>
            </p:cNvSpPr>
            <p:nvPr/>
          </p:nvSpPr>
          <p:spPr bwMode="auto">
            <a:xfrm>
              <a:off x="10396433" y="4532064"/>
              <a:ext cx="112586" cy="136468"/>
            </a:xfrm>
            <a:custGeom>
              <a:avLst/>
              <a:gdLst>
                <a:gd name="T0" fmla="*/ 2147483647 w 144"/>
                <a:gd name="T1" fmla="*/ 2147483647 h 174"/>
                <a:gd name="T2" fmla="*/ 2147483647 w 144"/>
                <a:gd name="T3" fmla="*/ 2147483647 h 174"/>
                <a:gd name="T4" fmla="*/ 2147483647 w 144"/>
                <a:gd name="T5" fmla="*/ 2147483647 h 174"/>
                <a:gd name="T6" fmla="*/ 2147483647 w 144"/>
                <a:gd name="T7" fmla="*/ 2147483647 h 174"/>
                <a:gd name="T8" fmla="*/ 2147483647 w 144"/>
                <a:gd name="T9" fmla="*/ 2147483647 h 174"/>
                <a:gd name="T10" fmla="*/ 2147483647 w 144"/>
                <a:gd name="T11" fmla="*/ 2147483647 h 174"/>
                <a:gd name="T12" fmla="*/ 2147483647 w 144"/>
                <a:gd name="T13" fmla="*/ 2147483647 h 174"/>
                <a:gd name="T14" fmla="*/ 2147483647 w 144"/>
                <a:gd name="T15" fmla="*/ 2147483647 h 174"/>
                <a:gd name="T16" fmla="*/ 2147483647 w 144"/>
                <a:gd name="T17" fmla="*/ 0 h 174"/>
                <a:gd name="T18" fmla="*/ 2147483647 w 144"/>
                <a:gd name="T19" fmla="*/ 0 h 174"/>
                <a:gd name="T20" fmla="*/ 2147483647 w 144"/>
                <a:gd name="T21" fmla="*/ 2147483647 h 174"/>
                <a:gd name="T22" fmla="*/ 2147483647 w 144"/>
                <a:gd name="T23" fmla="*/ 2147483647 h 174"/>
                <a:gd name="T24" fmla="*/ 2147483647 w 144"/>
                <a:gd name="T25" fmla="*/ 2147483647 h 174"/>
                <a:gd name="T26" fmla="*/ 0 w 144"/>
                <a:gd name="T27" fmla="*/ 2147483647 h 174"/>
                <a:gd name="T28" fmla="*/ 2147483647 w 144"/>
                <a:gd name="T29" fmla="*/ 2147483647 h 174"/>
                <a:gd name="T30" fmla="*/ 2147483647 w 144"/>
                <a:gd name="T31" fmla="*/ 2147483647 h 174"/>
                <a:gd name="T32" fmla="*/ 2147483647 w 144"/>
                <a:gd name="T33" fmla="*/ 2147483647 h 174"/>
                <a:gd name="T34" fmla="*/ 2147483647 w 144"/>
                <a:gd name="T35" fmla="*/ 2147483647 h 174"/>
                <a:gd name="T36" fmla="*/ 2147483647 w 144"/>
                <a:gd name="T37" fmla="*/ 2147483647 h 174"/>
                <a:gd name="T38" fmla="*/ 2147483647 w 144"/>
                <a:gd name="T39" fmla="*/ 2147483647 h 174"/>
                <a:gd name="T40" fmla="*/ 2147483647 w 144"/>
                <a:gd name="T41" fmla="*/ 2147483647 h 174"/>
                <a:gd name="T42" fmla="*/ 2147483647 w 144"/>
                <a:gd name="T43" fmla="*/ 2147483647 h 174"/>
                <a:gd name="T44" fmla="*/ 2147483647 w 144"/>
                <a:gd name="T45" fmla="*/ 2147483647 h 174"/>
                <a:gd name="T46" fmla="*/ 2147483647 w 144"/>
                <a:gd name="T47" fmla="*/ 2147483647 h 174"/>
                <a:gd name="T48" fmla="*/ 2147483647 w 144"/>
                <a:gd name="T49" fmla="*/ 2147483647 h 174"/>
                <a:gd name="T50" fmla="*/ 2147483647 w 144"/>
                <a:gd name="T51" fmla="*/ 2147483647 h 174"/>
                <a:gd name="T52" fmla="*/ 2147483647 w 144"/>
                <a:gd name="T53" fmla="*/ 2147483647 h 1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74"/>
                <a:gd name="T83" fmla="*/ 144 w 144"/>
                <a:gd name="T84" fmla="*/ 174 h 1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74">
                  <a:moveTo>
                    <a:pt x="144" y="160"/>
                  </a:moveTo>
                  <a:lnTo>
                    <a:pt x="139" y="141"/>
                  </a:lnTo>
                  <a:lnTo>
                    <a:pt x="120" y="117"/>
                  </a:lnTo>
                  <a:lnTo>
                    <a:pt x="117" y="106"/>
                  </a:lnTo>
                  <a:lnTo>
                    <a:pt x="68" y="63"/>
                  </a:lnTo>
                  <a:lnTo>
                    <a:pt x="79" y="55"/>
                  </a:lnTo>
                  <a:lnTo>
                    <a:pt x="71" y="36"/>
                  </a:lnTo>
                  <a:lnTo>
                    <a:pt x="52" y="33"/>
                  </a:lnTo>
                  <a:lnTo>
                    <a:pt x="30" y="0"/>
                  </a:lnTo>
                  <a:lnTo>
                    <a:pt x="22" y="0"/>
                  </a:lnTo>
                  <a:lnTo>
                    <a:pt x="22" y="22"/>
                  </a:lnTo>
                  <a:lnTo>
                    <a:pt x="17" y="25"/>
                  </a:lnTo>
                  <a:lnTo>
                    <a:pt x="14" y="17"/>
                  </a:lnTo>
                  <a:lnTo>
                    <a:pt x="0" y="36"/>
                  </a:lnTo>
                  <a:lnTo>
                    <a:pt x="9" y="55"/>
                  </a:lnTo>
                  <a:lnTo>
                    <a:pt x="19" y="63"/>
                  </a:lnTo>
                  <a:lnTo>
                    <a:pt x="19" y="98"/>
                  </a:lnTo>
                  <a:lnTo>
                    <a:pt x="38" y="87"/>
                  </a:lnTo>
                  <a:lnTo>
                    <a:pt x="49" y="93"/>
                  </a:lnTo>
                  <a:lnTo>
                    <a:pt x="65" y="84"/>
                  </a:lnTo>
                  <a:lnTo>
                    <a:pt x="84" y="101"/>
                  </a:lnTo>
                  <a:lnTo>
                    <a:pt x="92" y="125"/>
                  </a:lnTo>
                  <a:lnTo>
                    <a:pt x="106" y="144"/>
                  </a:lnTo>
                  <a:lnTo>
                    <a:pt x="103" y="168"/>
                  </a:lnTo>
                  <a:lnTo>
                    <a:pt x="120" y="174"/>
                  </a:lnTo>
                  <a:lnTo>
                    <a:pt x="122" y="166"/>
                  </a:lnTo>
                  <a:lnTo>
                    <a:pt x="144" y="16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65" name="Freeform 47">
              <a:extLst>
                <a:ext uri="{FF2B5EF4-FFF2-40B4-BE49-F238E27FC236}">
                  <a16:creationId xmlns:a16="http://schemas.microsoft.com/office/drawing/2014/main" id="{B670FAF9-1DEA-9CFF-6924-90B2F73D8503}"/>
                </a:ext>
              </a:extLst>
            </p:cNvPr>
            <p:cNvSpPr>
              <a:spLocks/>
            </p:cNvSpPr>
            <p:nvPr/>
          </p:nvSpPr>
          <p:spPr bwMode="auto">
            <a:xfrm>
              <a:off x="9978501" y="4042486"/>
              <a:ext cx="724984" cy="524547"/>
            </a:xfrm>
            <a:custGeom>
              <a:avLst/>
              <a:gdLst>
                <a:gd name="T0" fmla="*/ 2147483647 w 929"/>
                <a:gd name="T1" fmla="*/ 2147483647 h 672"/>
                <a:gd name="T2" fmla="*/ 2147483647 w 929"/>
                <a:gd name="T3" fmla="*/ 2147483647 h 672"/>
                <a:gd name="T4" fmla="*/ 2147483647 w 929"/>
                <a:gd name="T5" fmla="*/ 2147483647 h 672"/>
                <a:gd name="T6" fmla="*/ 2147483647 w 929"/>
                <a:gd name="T7" fmla="*/ 2147483647 h 672"/>
                <a:gd name="T8" fmla="*/ 2147483647 w 929"/>
                <a:gd name="T9" fmla="*/ 2147483647 h 672"/>
                <a:gd name="T10" fmla="*/ 2147483647 w 929"/>
                <a:gd name="T11" fmla="*/ 2147483647 h 672"/>
                <a:gd name="T12" fmla="*/ 2147483647 w 929"/>
                <a:gd name="T13" fmla="*/ 2147483647 h 672"/>
                <a:gd name="T14" fmla="*/ 2147483647 w 929"/>
                <a:gd name="T15" fmla="*/ 2147483647 h 672"/>
                <a:gd name="T16" fmla="*/ 2147483647 w 929"/>
                <a:gd name="T17" fmla="*/ 2147483647 h 672"/>
                <a:gd name="T18" fmla="*/ 2147483647 w 929"/>
                <a:gd name="T19" fmla="*/ 2147483647 h 672"/>
                <a:gd name="T20" fmla="*/ 2147483647 w 929"/>
                <a:gd name="T21" fmla="*/ 2147483647 h 672"/>
                <a:gd name="T22" fmla="*/ 2147483647 w 929"/>
                <a:gd name="T23" fmla="*/ 2147483647 h 672"/>
                <a:gd name="T24" fmla="*/ 2147483647 w 929"/>
                <a:gd name="T25" fmla="*/ 2147483647 h 672"/>
                <a:gd name="T26" fmla="*/ 2147483647 w 929"/>
                <a:gd name="T27" fmla="*/ 2147483647 h 672"/>
                <a:gd name="T28" fmla="*/ 2147483647 w 929"/>
                <a:gd name="T29" fmla="*/ 2147483647 h 672"/>
                <a:gd name="T30" fmla="*/ 2147483647 w 929"/>
                <a:gd name="T31" fmla="*/ 2147483647 h 672"/>
                <a:gd name="T32" fmla="*/ 2147483647 w 929"/>
                <a:gd name="T33" fmla="*/ 2147483647 h 672"/>
                <a:gd name="T34" fmla="*/ 2147483647 w 929"/>
                <a:gd name="T35" fmla="*/ 2147483647 h 672"/>
                <a:gd name="T36" fmla="*/ 2147483647 w 929"/>
                <a:gd name="T37" fmla="*/ 2147483647 h 672"/>
                <a:gd name="T38" fmla="*/ 2147483647 w 929"/>
                <a:gd name="T39" fmla="*/ 2147483647 h 672"/>
                <a:gd name="T40" fmla="*/ 2147483647 w 929"/>
                <a:gd name="T41" fmla="*/ 2147483647 h 672"/>
                <a:gd name="T42" fmla="*/ 2147483647 w 929"/>
                <a:gd name="T43" fmla="*/ 2147483647 h 672"/>
                <a:gd name="T44" fmla="*/ 2147483647 w 929"/>
                <a:gd name="T45" fmla="*/ 2147483647 h 672"/>
                <a:gd name="T46" fmla="*/ 2147483647 w 929"/>
                <a:gd name="T47" fmla="*/ 2147483647 h 672"/>
                <a:gd name="T48" fmla="*/ 2147483647 w 929"/>
                <a:gd name="T49" fmla="*/ 2147483647 h 672"/>
                <a:gd name="T50" fmla="*/ 2147483647 w 929"/>
                <a:gd name="T51" fmla="*/ 2147483647 h 672"/>
                <a:gd name="T52" fmla="*/ 2147483647 w 929"/>
                <a:gd name="T53" fmla="*/ 2147483647 h 672"/>
                <a:gd name="T54" fmla="*/ 2147483647 w 929"/>
                <a:gd name="T55" fmla="*/ 2147483647 h 672"/>
                <a:gd name="T56" fmla="*/ 2147483647 w 929"/>
                <a:gd name="T57" fmla="*/ 2147483647 h 672"/>
                <a:gd name="T58" fmla="*/ 2147483647 w 929"/>
                <a:gd name="T59" fmla="*/ 2147483647 h 672"/>
                <a:gd name="T60" fmla="*/ 2147483647 w 929"/>
                <a:gd name="T61" fmla="*/ 2147483647 h 672"/>
                <a:gd name="T62" fmla="*/ 2147483647 w 929"/>
                <a:gd name="T63" fmla="*/ 2147483647 h 672"/>
                <a:gd name="T64" fmla="*/ 2147483647 w 929"/>
                <a:gd name="T65" fmla="*/ 2147483647 h 672"/>
                <a:gd name="T66" fmla="*/ 2147483647 w 929"/>
                <a:gd name="T67" fmla="*/ 2147483647 h 672"/>
                <a:gd name="T68" fmla="*/ 2147483647 w 929"/>
                <a:gd name="T69" fmla="*/ 2147483647 h 672"/>
                <a:gd name="T70" fmla="*/ 2147483647 w 929"/>
                <a:gd name="T71" fmla="*/ 2147483647 h 672"/>
                <a:gd name="T72" fmla="*/ 2147483647 w 929"/>
                <a:gd name="T73" fmla="*/ 2147483647 h 672"/>
                <a:gd name="T74" fmla="*/ 2147483647 w 929"/>
                <a:gd name="T75" fmla="*/ 2147483647 h 672"/>
                <a:gd name="T76" fmla="*/ 2147483647 w 929"/>
                <a:gd name="T77" fmla="*/ 2147483647 h 672"/>
                <a:gd name="T78" fmla="*/ 2147483647 w 929"/>
                <a:gd name="T79" fmla="*/ 2147483647 h 672"/>
                <a:gd name="T80" fmla="*/ 2147483647 w 929"/>
                <a:gd name="T81" fmla="*/ 2147483647 h 672"/>
                <a:gd name="T82" fmla="*/ 2147483647 w 929"/>
                <a:gd name="T83" fmla="*/ 2147483647 h 672"/>
                <a:gd name="T84" fmla="*/ 2147483647 w 929"/>
                <a:gd name="T85" fmla="*/ 2147483647 h 672"/>
                <a:gd name="T86" fmla="*/ 2147483647 w 929"/>
                <a:gd name="T87" fmla="*/ 2147483647 h 672"/>
                <a:gd name="T88" fmla="*/ 2147483647 w 929"/>
                <a:gd name="T89" fmla="*/ 2147483647 h 672"/>
                <a:gd name="T90" fmla="*/ 2147483647 w 929"/>
                <a:gd name="T91" fmla="*/ 2147483647 h 672"/>
                <a:gd name="T92" fmla="*/ 2147483647 w 929"/>
                <a:gd name="T93" fmla="*/ 2147483647 h 672"/>
                <a:gd name="T94" fmla="*/ 2147483647 w 929"/>
                <a:gd name="T95" fmla="*/ 2147483647 h 672"/>
                <a:gd name="T96" fmla="*/ 2147483647 w 929"/>
                <a:gd name="T97" fmla="*/ 2147483647 h 672"/>
                <a:gd name="T98" fmla="*/ 2147483647 w 929"/>
                <a:gd name="T99" fmla="*/ 2147483647 h 672"/>
                <a:gd name="T100" fmla="*/ 2147483647 w 929"/>
                <a:gd name="T101" fmla="*/ 2147483647 h 672"/>
                <a:gd name="T102" fmla="*/ 0 w 929"/>
                <a:gd name="T103" fmla="*/ 2147483647 h 672"/>
                <a:gd name="T104" fmla="*/ 2147483647 w 929"/>
                <a:gd name="T105" fmla="*/ 2147483647 h 672"/>
                <a:gd name="T106" fmla="*/ 2147483647 w 929"/>
                <a:gd name="T107" fmla="*/ 2147483647 h 672"/>
                <a:gd name="T108" fmla="*/ 2147483647 w 929"/>
                <a:gd name="T109" fmla="*/ 2147483647 h 672"/>
                <a:gd name="T110" fmla="*/ 2147483647 w 929"/>
                <a:gd name="T111" fmla="*/ 2147483647 h 672"/>
                <a:gd name="T112" fmla="*/ 2147483647 w 929"/>
                <a:gd name="T113" fmla="*/ 2147483647 h 6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9"/>
                <a:gd name="T172" fmla="*/ 0 h 672"/>
                <a:gd name="T173" fmla="*/ 929 w 929"/>
                <a:gd name="T174" fmla="*/ 672 h 6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9" h="672">
                  <a:moveTo>
                    <a:pt x="152" y="95"/>
                  </a:moveTo>
                  <a:lnTo>
                    <a:pt x="165" y="87"/>
                  </a:lnTo>
                  <a:lnTo>
                    <a:pt x="190" y="108"/>
                  </a:lnTo>
                  <a:lnTo>
                    <a:pt x="211" y="111"/>
                  </a:lnTo>
                  <a:lnTo>
                    <a:pt x="228" y="130"/>
                  </a:lnTo>
                  <a:lnTo>
                    <a:pt x="238" y="160"/>
                  </a:lnTo>
                  <a:lnTo>
                    <a:pt x="320" y="179"/>
                  </a:lnTo>
                  <a:lnTo>
                    <a:pt x="360" y="211"/>
                  </a:lnTo>
                  <a:lnTo>
                    <a:pt x="425" y="211"/>
                  </a:lnTo>
                  <a:lnTo>
                    <a:pt x="504" y="236"/>
                  </a:lnTo>
                  <a:lnTo>
                    <a:pt x="542" y="219"/>
                  </a:lnTo>
                  <a:lnTo>
                    <a:pt x="577" y="217"/>
                  </a:lnTo>
                  <a:lnTo>
                    <a:pt x="580" y="217"/>
                  </a:lnTo>
                  <a:lnTo>
                    <a:pt x="601" y="192"/>
                  </a:lnTo>
                  <a:lnTo>
                    <a:pt x="585" y="179"/>
                  </a:lnTo>
                  <a:lnTo>
                    <a:pt x="593" y="165"/>
                  </a:lnTo>
                  <a:lnTo>
                    <a:pt x="618" y="173"/>
                  </a:lnTo>
                  <a:lnTo>
                    <a:pt x="628" y="157"/>
                  </a:lnTo>
                  <a:lnTo>
                    <a:pt x="639" y="152"/>
                  </a:lnTo>
                  <a:lnTo>
                    <a:pt x="650" y="135"/>
                  </a:lnTo>
                  <a:lnTo>
                    <a:pt x="688" y="135"/>
                  </a:lnTo>
                  <a:lnTo>
                    <a:pt x="677" y="119"/>
                  </a:lnTo>
                  <a:lnTo>
                    <a:pt x="661" y="108"/>
                  </a:lnTo>
                  <a:lnTo>
                    <a:pt x="642" y="116"/>
                  </a:lnTo>
                  <a:lnTo>
                    <a:pt x="620" y="114"/>
                  </a:lnTo>
                  <a:lnTo>
                    <a:pt x="601" y="81"/>
                  </a:lnTo>
                  <a:lnTo>
                    <a:pt x="607" y="68"/>
                  </a:lnTo>
                  <a:lnTo>
                    <a:pt x="634" y="76"/>
                  </a:lnTo>
                  <a:lnTo>
                    <a:pt x="650" y="65"/>
                  </a:lnTo>
                  <a:lnTo>
                    <a:pt x="642" y="38"/>
                  </a:lnTo>
                  <a:lnTo>
                    <a:pt x="647" y="32"/>
                  </a:lnTo>
                  <a:lnTo>
                    <a:pt x="631" y="14"/>
                  </a:lnTo>
                  <a:lnTo>
                    <a:pt x="637" y="5"/>
                  </a:lnTo>
                  <a:lnTo>
                    <a:pt x="672" y="0"/>
                  </a:lnTo>
                  <a:lnTo>
                    <a:pt x="715" y="11"/>
                  </a:lnTo>
                  <a:lnTo>
                    <a:pt x="764" y="49"/>
                  </a:lnTo>
                  <a:lnTo>
                    <a:pt x="786" y="76"/>
                  </a:lnTo>
                  <a:lnTo>
                    <a:pt x="813" y="79"/>
                  </a:lnTo>
                  <a:lnTo>
                    <a:pt x="845" y="92"/>
                  </a:lnTo>
                  <a:lnTo>
                    <a:pt x="867" y="114"/>
                  </a:lnTo>
                  <a:lnTo>
                    <a:pt x="883" y="114"/>
                  </a:lnTo>
                  <a:lnTo>
                    <a:pt x="916" y="97"/>
                  </a:lnTo>
                  <a:lnTo>
                    <a:pt x="926" y="116"/>
                  </a:lnTo>
                  <a:lnTo>
                    <a:pt x="921" y="122"/>
                  </a:lnTo>
                  <a:lnTo>
                    <a:pt x="929" y="168"/>
                  </a:lnTo>
                  <a:lnTo>
                    <a:pt x="910" y="162"/>
                  </a:lnTo>
                  <a:lnTo>
                    <a:pt x="902" y="173"/>
                  </a:lnTo>
                  <a:lnTo>
                    <a:pt x="921" y="200"/>
                  </a:lnTo>
                  <a:lnTo>
                    <a:pt x="924" y="217"/>
                  </a:lnTo>
                  <a:lnTo>
                    <a:pt x="905" y="211"/>
                  </a:lnTo>
                  <a:lnTo>
                    <a:pt x="899" y="228"/>
                  </a:lnTo>
                  <a:lnTo>
                    <a:pt x="886" y="230"/>
                  </a:lnTo>
                  <a:lnTo>
                    <a:pt x="889" y="241"/>
                  </a:lnTo>
                  <a:lnTo>
                    <a:pt x="867" y="238"/>
                  </a:lnTo>
                  <a:lnTo>
                    <a:pt x="840" y="276"/>
                  </a:lnTo>
                  <a:lnTo>
                    <a:pt x="829" y="274"/>
                  </a:lnTo>
                  <a:lnTo>
                    <a:pt x="799" y="295"/>
                  </a:lnTo>
                  <a:lnTo>
                    <a:pt x="805" y="287"/>
                  </a:lnTo>
                  <a:lnTo>
                    <a:pt x="796" y="279"/>
                  </a:lnTo>
                  <a:lnTo>
                    <a:pt x="802" y="260"/>
                  </a:lnTo>
                  <a:lnTo>
                    <a:pt x="794" y="252"/>
                  </a:lnTo>
                  <a:lnTo>
                    <a:pt x="780" y="249"/>
                  </a:lnTo>
                  <a:lnTo>
                    <a:pt x="775" y="265"/>
                  </a:lnTo>
                  <a:lnTo>
                    <a:pt x="761" y="274"/>
                  </a:lnTo>
                  <a:lnTo>
                    <a:pt x="759" y="287"/>
                  </a:lnTo>
                  <a:lnTo>
                    <a:pt x="742" y="284"/>
                  </a:lnTo>
                  <a:lnTo>
                    <a:pt x="742" y="298"/>
                  </a:lnTo>
                  <a:lnTo>
                    <a:pt x="783" y="328"/>
                  </a:lnTo>
                  <a:lnTo>
                    <a:pt x="791" y="328"/>
                  </a:lnTo>
                  <a:lnTo>
                    <a:pt x="802" y="314"/>
                  </a:lnTo>
                  <a:lnTo>
                    <a:pt x="834" y="325"/>
                  </a:lnTo>
                  <a:lnTo>
                    <a:pt x="834" y="333"/>
                  </a:lnTo>
                  <a:lnTo>
                    <a:pt x="829" y="330"/>
                  </a:lnTo>
                  <a:lnTo>
                    <a:pt x="813" y="339"/>
                  </a:lnTo>
                  <a:lnTo>
                    <a:pt x="796" y="374"/>
                  </a:lnTo>
                  <a:lnTo>
                    <a:pt x="821" y="385"/>
                  </a:lnTo>
                  <a:lnTo>
                    <a:pt x="845" y="420"/>
                  </a:lnTo>
                  <a:lnTo>
                    <a:pt x="867" y="439"/>
                  </a:lnTo>
                  <a:lnTo>
                    <a:pt x="856" y="439"/>
                  </a:lnTo>
                  <a:lnTo>
                    <a:pt x="872" y="455"/>
                  </a:lnTo>
                  <a:lnTo>
                    <a:pt x="851" y="466"/>
                  </a:lnTo>
                  <a:lnTo>
                    <a:pt x="880" y="474"/>
                  </a:lnTo>
                  <a:lnTo>
                    <a:pt x="880" y="507"/>
                  </a:lnTo>
                  <a:lnTo>
                    <a:pt x="872" y="512"/>
                  </a:lnTo>
                  <a:lnTo>
                    <a:pt x="861" y="542"/>
                  </a:lnTo>
                  <a:lnTo>
                    <a:pt x="856" y="542"/>
                  </a:lnTo>
                  <a:lnTo>
                    <a:pt x="861" y="555"/>
                  </a:lnTo>
                  <a:lnTo>
                    <a:pt x="848" y="585"/>
                  </a:lnTo>
                  <a:lnTo>
                    <a:pt x="840" y="585"/>
                  </a:lnTo>
                  <a:lnTo>
                    <a:pt x="840" y="590"/>
                  </a:lnTo>
                  <a:lnTo>
                    <a:pt x="815" y="615"/>
                  </a:lnTo>
                  <a:lnTo>
                    <a:pt x="783" y="623"/>
                  </a:lnTo>
                  <a:lnTo>
                    <a:pt x="777" y="634"/>
                  </a:lnTo>
                  <a:lnTo>
                    <a:pt x="767" y="623"/>
                  </a:lnTo>
                  <a:lnTo>
                    <a:pt x="767" y="634"/>
                  </a:lnTo>
                  <a:lnTo>
                    <a:pt x="759" y="628"/>
                  </a:lnTo>
                  <a:lnTo>
                    <a:pt x="759" y="639"/>
                  </a:lnTo>
                  <a:lnTo>
                    <a:pt x="715" y="653"/>
                  </a:lnTo>
                  <a:lnTo>
                    <a:pt x="718" y="669"/>
                  </a:lnTo>
                  <a:lnTo>
                    <a:pt x="715" y="672"/>
                  </a:lnTo>
                  <a:lnTo>
                    <a:pt x="710" y="672"/>
                  </a:lnTo>
                  <a:lnTo>
                    <a:pt x="702" y="650"/>
                  </a:lnTo>
                  <a:lnTo>
                    <a:pt x="677" y="645"/>
                  </a:lnTo>
                  <a:lnTo>
                    <a:pt x="672" y="650"/>
                  </a:lnTo>
                  <a:lnTo>
                    <a:pt x="647" y="639"/>
                  </a:lnTo>
                  <a:lnTo>
                    <a:pt x="642" y="623"/>
                  </a:lnTo>
                  <a:lnTo>
                    <a:pt x="620" y="615"/>
                  </a:lnTo>
                  <a:lnTo>
                    <a:pt x="580" y="626"/>
                  </a:lnTo>
                  <a:lnTo>
                    <a:pt x="569" y="623"/>
                  </a:lnTo>
                  <a:lnTo>
                    <a:pt x="566" y="628"/>
                  </a:lnTo>
                  <a:lnTo>
                    <a:pt x="558" y="628"/>
                  </a:lnTo>
                  <a:lnTo>
                    <a:pt x="558" y="650"/>
                  </a:lnTo>
                  <a:lnTo>
                    <a:pt x="553" y="653"/>
                  </a:lnTo>
                  <a:lnTo>
                    <a:pt x="550" y="645"/>
                  </a:lnTo>
                  <a:lnTo>
                    <a:pt x="534" y="647"/>
                  </a:lnTo>
                  <a:lnTo>
                    <a:pt x="515" y="634"/>
                  </a:lnTo>
                  <a:lnTo>
                    <a:pt x="515" y="618"/>
                  </a:lnTo>
                  <a:lnTo>
                    <a:pt x="504" y="612"/>
                  </a:lnTo>
                  <a:lnTo>
                    <a:pt x="501" y="596"/>
                  </a:lnTo>
                  <a:lnTo>
                    <a:pt x="479" y="601"/>
                  </a:lnTo>
                  <a:lnTo>
                    <a:pt x="490" y="542"/>
                  </a:lnTo>
                  <a:lnTo>
                    <a:pt x="474" y="515"/>
                  </a:lnTo>
                  <a:lnTo>
                    <a:pt x="461" y="512"/>
                  </a:lnTo>
                  <a:lnTo>
                    <a:pt x="425" y="485"/>
                  </a:lnTo>
                  <a:lnTo>
                    <a:pt x="404" y="488"/>
                  </a:lnTo>
                  <a:lnTo>
                    <a:pt x="385" y="509"/>
                  </a:lnTo>
                  <a:lnTo>
                    <a:pt x="363" y="520"/>
                  </a:lnTo>
                  <a:lnTo>
                    <a:pt x="330" y="509"/>
                  </a:lnTo>
                  <a:lnTo>
                    <a:pt x="314" y="528"/>
                  </a:lnTo>
                  <a:lnTo>
                    <a:pt x="306" y="515"/>
                  </a:lnTo>
                  <a:lnTo>
                    <a:pt x="298" y="517"/>
                  </a:lnTo>
                  <a:lnTo>
                    <a:pt x="260" y="517"/>
                  </a:lnTo>
                  <a:lnTo>
                    <a:pt x="222" y="488"/>
                  </a:lnTo>
                  <a:lnTo>
                    <a:pt x="211" y="493"/>
                  </a:lnTo>
                  <a:lnTo>
                    <a:pt x="190" y="471"/>
                  </a:lnTo>
                  <a:lnTo>
                    <a:pt x="165" y="469"/>
                  </a:lnTo>
                  <a:lnTo>
                    <a:pt x="130" y="455"/>
                  </a:lnTo>
                  <a:lnTo>
                    <a:pt x="114" y="428"/>
                  </a:lnTo>
                  <a:lnTo>
                    <a:pt x="114" y="423"/>
                  </a:lnTo>
                  <a:lnTo>
                    <a:pt x="130" y="423"/>
                  </a:lnTo>
                  <a:lnTo>
                    <a:pt x="116" y="395"/>
                  </a:lnTo>
                  <a:lnTo>
                    <a:pt x="130" y="376"/>
                  </a:lnTo>
                  <a:lnTo>
                    <a:pt x="130" y="360"/>
                  </a:lnTo>
                  <a:lnTo>
                    <a:pt x="111" y="352"/>
                  </a:lnTo>
                  <a:lnTo>
                    <a:pt x="87" y="363"/>
                  </a:lnTo>
                  <a:lnTo>
                    <a:pt x="57" y="352"/>
                  </a:lnTo>
                  <a:lnTo>
                    <a:pt x="46" y="336"/>
                  </a:lnTo>
                  <a:lnTo>
                    <a:pt x="27" y="330"/>
                  </a:lnTo>
                  <a:lnTo>
                    <a:pt x="24" y="328"/>
                  </a:lnTo>
                  <a:lnTo>
                    <a:pt x="27" y="325"/>
                  </a:lnTo>
                  <a:lnTo>
                    <a:pt x="22" y="301"/>
                  </a:lnTo>
                  <a:lnTo>
                    <a:pt x="8" y="301"/>
                  </a:lnTo>
                  <a:lnTo>
                    <a:pt x="0" y="293"/>
                  </a:lnTo>
                  <a:lnTo>
                    <a:pt x="0" y="282"/>
                  </a:lnTo>
                  <a:lnTo>
                    <a:pt x="0" y="268"/>
                  </a:lnTo>
                  <a:lnTo>
                    <a:pt x="14" y="260"/>
                  </a:lnTo>
                  <a:lnTo>
                    <a:pt x="41" y="260"/>
                  </a:lnTo>
                  <a:lnTo>
                    <a:pt x="43" y="249"/>
                  </a:lnTo>
                  <a:lnTo>
                    <a:pt x="62" y="249"/>
                  </a:lnTo>
                  <a:lnTo>
                    <a:pt x="89" y="230"/>
                  </a:lnTo>
                  <a:lnTo>
                    <a:pt x="89" y="222"/>
                  </a:lnTo>
                  <a:lnTo>
                    <a:pt x="92" y="206"/>
                  </a:lnTo>
                  <a:lnTo>
                    <a:pt x="73" y="173"/>
                  </a:lnTo>
                  <a:lnTo>
                    <a:pt x="76" y="165"/>
                  </a:lnTo>
                  <a:lnTo>
                    <a:pt x="103" y="162"/>
                  </a:lnTo>
                  <a:lnTo>
                    <a:pt x="103" y="125"/>
                  </a:lnTo>
                  <a:lnTo>
                    <a:pt x="135" y="130"/>
                  </a:lnTo>
                  <a:lnTo>
                    <a:pt x="144" y="125"/>
                  </a:lnTo>
                  <a:lnTo>
                    <a:pt x="138" y="100"/>
                  </a:lnTo>
                  <a:lnTo>
                    <a:pt x="152" y="9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66" name="Freeform 48">
              <a:extLst>
                <a:ext uri="{FF2B5EF4-FFF2-40B4-BE49-F238E27FC236}">
                  <a16:creationId xmlns:a16="http://schemas.microsoft.com/office/drawing/2014/main" id="{1719716D-439A-246C-7508-0DDE5F616E9E}"/>
                </a:ext>
              </a:extLst>
            </p:cNvPr>
            <p:cNvSpPr>
              <a:spLocks/>
            </p:cNvSpPr>
            <p:nvPr/>
          </p:nvSpPr>
          <p:spPr bwMode="auto">
            <a:xfrm>
              <a:off x="9978501" y="4042486"/>
              <a:ext cx="724984" cy="524547"/>
            </a:xfrm>
            <a:custGeom>
              <a:avLst/>
              <a:gdLst>
                <a:gd name="T0" fmla="*/ 2147483647 w 929"/>
                <a:gd name="T1" fmla="*/ 2147483647 h 672"/>
                <a:gd name="T2" fmla="*/ 2147483647 w 929"/>
                <a:gd name="T3" fmla="*/ 2147483647 h 672"/>
                <a:gd name="T4" fmla="*/ 2147483647 w 929"/>
                <a:gd name="T5" fmla="*/ 2147483647 h 672"/>
                <a:gd name="T6" fmla="*/ 2147483647 w 929"/>
                <a:gd name="T7" fmla="*/ 2147483647 h 672"/>
                <a:gd name="T8" fmla="*/ 2147483647 w 929"/>
                <a:gd name="T9" fmla="*/ 2147483647 h 672"/>
                <a:gd name="T10" fmla="*/ 2147483647 w 929"/>
                <a:gd name="T11" fmla="*/ 2147483647 h 672"/>
                <a:gd name="T12" fmla="*/ 2147483647 w 929"/>
                <a:gd name="T13" fmla="*/ 2147483647 h 672"/>
                <a:gd name="T14" fmla="*/ 2147483647 w 929"/>
                <a:gd name="T15" fmla="*/ 2147483647 h 672"/>
                <a:gd name="T16" fmla="*/ 2147483647 w 929"/>
                <a:gd name="T17" fmla="*/ 2147483647 h 672"/>
                <a:gd name="T18" fmla="*/ 2147483647 w 929"/>
                <a:gd name="T19" fmla="*/ 2147483647 h 672"/>
                <a:gd name="T20" fmla="*/ 2147483647 w 929"/>
                <a:gd name="T21" fmla="*/ 2147483647 h 672"/>
                <a:gd name="T22" fmla="*/ 2147483647 w 929"/>
                <a:gd name="T23" fmla="*/ 2147483647 h 672"/>
                <a:gd name="T24" fmla="*/ 2147483647 w 929"/>
                <a:gd name="T25" fmla="*/ 2147483647 h 672"/>
                <a:gd name="T26" fmla="*/ 2147483647 w 929"/>
                <a:gd name="T27" fmla="*/ 2147483647 h 672"/>
                <a:gd name="T28" fmla="*/ 2147483647 w 929"/>
                <a:gd name="T29" fmla="*/ 2147483647 h 672"/>
                <a:gd name="T30" fmla="*/ 2147483647 w 929"/>
                <a:gd name="T31" fmla="*/ 2147483647 h 672"/>
                <a:gd name="T32" fmla="*/ 2147483647 w 929"/>
                <a:gd name="T33" fmla="*/ 2147483647 h 672"/>
                <a:gd name="T34" fmla="*/ 2147483647 w 929"/>
                <a:gd name="T35" fmla="*/ 2147483647 h 672"/>
                <a:gd name="T36" fmla="*/ 2147483647 w 929"/>
                <a:gd name="T37" fmla="*/ 2147483647 h 672"/>
                <a:gd name="T38" fmla="*/ 2147483647 w 929"/>
                <a:gd name="T39" fmla="*/ 2147483647 h 672"/>
                <a:gd name="T40" fmla="*/ 2147483647 w 929"/>
                <a:gd name="T41" fmla="*/ 2147483647 h 672"/>
                <a:gd name="T42" fmla="*/ 2147483647 w 929"/>
                <a:gd name="T43" fmla="*/ 2147483647 h 672"/>
                <a:gd name="T44" fmla="*/ 2147483647 w 929"/>
                <a:gd name="T45" fmla="*/ 2147483647 h 672"/>
                <a:gd name="T46" fmla="*/ 2147483647 w 929"/>
                <a:gd name="T47" fmla="*/ 2147483647 h 672"/>
                <a:gd name="T48" fmla="*/ 2147483647 w 929"/>
                <a:gd name="T49" fmla="*/ 2147483647 h 672"/>
                <a:gd name="T50" fmla="*/ 2147483647 w 929"/>
                <a:gd name="T51" fmla="*/ 2147483647 h 672"/>
                <a:gd name="T52" fmla="*/ 2147483647 w 929"/>
                <a:gd name="T53" fmla="*/ 2147483647 h 672"/>
                <a:gd name="T54" fmla="*/ 2147483647 w 929"/>
                <a:gd name="T55" fmla="*/ 2147483647 h 672"/>
                <a:gd name="T56" fmla="*/ 2147483647 w 929"/>
                <a:gd name="T57" fmla="*/ 2147483647 h 672"/>
                <a:gd name="T58" fmla="*/ 2147483647 w 929"/>
                <a:gd name="T59" fmla="*/ 2147483647 h 672"/>
                <a:gd name="T60" fmla="*/ 2147483647 w 929"/>
                <a:gd name="T61" fmla="*/ 2147483647 h 672"/>
                <a:gd name="T62" fmla="*/ 2147483647 w 929"/>
                <a:gd name="T63" fmla="*/ 2147483647 h 672"/>
                <a:gd name="T64" fmla="*/ 2147483647 w 929"/>
                <a:gd name="T65" fmla="*/ 2147483647 h 672"/>
                <a:gd name="T66" fmla="*/ 2147483647 w 929"/>
                <a:gd name="T67" fmla="*/ 2147483647 h 672"/>
                <a:gd name="T68" fmla="*/ 2147483647 w 929"/>
                <a:gd name="T69" fmla="*/ 2147483647 h 672"/>
                <a:gd name="T70" fmla="*/ 2147483647 w 929"/>
                <a:gd name="T71" fmla="*/ 2147483647 h 672"/>
                <a:gd name="T72" fmla="*/ 2147483647 w 929"/>
                <a:gd name="T73" fmla="*/ 2147483647 h 672"/>
                <a:gd name="T74" fmla="*/ 2147483647 w 929"/>
                <a:gd name="T75" fmla="*/ 2147483647 h 672"/>
                <a:gd name="T76" fmla="*/ 2147483647 w 929"/>
                <a:gd name="T77" fmla="*/ 2147483647 h 672"/>
                <a:gd name="T78" fmla="*/ 2147483647 w 929"/>
                <a:gd name="T79" fmla="*/ 2147483647 h 672"/>
                <a:gd name="T80" fmla="*/ 2147483647 w 929"/>
                <a:gd name="T81" fmla="*/ 2147483647 h 672"/>
                <a:gd name="T82" fmla="*/ 2147483647 w 929"/>
                <a:gd name="T83" fmla="*/ 2147483647 h 672"/>
                <a:gd name="T84" fmla="*/ 2147483647 w 929"/>
                <a:gd name="T85" fmla="*/ 2147483647 h 672"/>
                <a:gd name="T86" fmla="*/ 2147483647 w 929"/>
                <a:gd name="T87" fmla="*/ 2147483647 h 672"/>
                <a:gd name="T88" fmla="*/ 2147483647 w 929"/>
                <a:gd name="T89" fmla="*/ 2147483647 h 672"/>
                <a:gd name="T90" fmla="*/ 2147483647 w 929"/>
                <a:gd name="T91" fmla="*/ 2147483647 h 672"/>
                <a:gd name="T92" fmla="*/ 2147483647 w 929"/>
                <a:gd name="T93" fmla="*/ 2147483647 h 672"/>
                <a:gd name="T94" fmla="*/ 2147483647 w 929"/>
                <a:gd name="T95" fmla="*/ 2147483647 h 672"/>
                <a:gd name="T96" fmla="*/ 2147483647 w 929"/>
                <a:gd name="T97" fmla="*/ 2147483647 h 672"/>
                <a:gd name="T98" fmla="*/ 2147483647 w 929"/>
                <a:gd name="T99" fmla="*/ 2147483647 h 672"/>
                <a:gd name="T100" fmla="*/ 2147483647 w 929"/>
                <a:gd name="T101" fmla="*/ 2147483647 h 672"/>
                <a:gd name="T102" fmla="*/ 0 w 929"/>
                <a:gd name="T103" fmla="*/ 2147483647 h 672"/>
                <a:gd name="T104" fmla="*/ 2147483647 w 929"/>
                <a:gd name="T105" fmla="*/ 2147483647 h 672"/>
                <a:gd name="T106" fmla="*/ 2147483647 w 929"/>
                <a:gd name="T107" fmla="*/ 2147483647 h 672"/>
                <a:gd name="T108" fmla="*/ 2147483647 w 929"/>
                <a:gd name="T109" fmla="*/ 2147483647 h 672"/>
                <a:gd name="T110" fmla="*/ 2147483647 w 929"/>
                <a:gd name="T111" fmla="*/ 2147483647 h 672"/>
                <a:gd name="T112" fmla="*/ 2147483647 w 929"/>
                <a:gd name="T113" fmla="*/ 2147483647 h 6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9"/>
                <a:gd name="T172" fmla="*/ 0 h 672"/>
                <a:gd name="T173" fmla="*/ 929 w 929"/>
                <a:gd name="T174" fmla="*/ 672 h 6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9" h="672">
                  <a:moveTo>
                    <a:pt x="152" y="95"/>
                  </a:moveTo>
                  <a:lnTo>
                    <a:pt x="165" y="87"/>
                  </a:lnTo>
                  <a:lnTo>
                    <a:pt x="190" y="108"/>
                  </a:lnTo>
                  <a:lnTo>
                    <a:pt x="211" y="111"/>
                  </a:lnTo>
                  <a:lnTo>
                    <a:pt x="228" y="130"/>
                  </a:lnTo>
                  <a:lnTo>
                    <a:pt x="238" y="160"/>
                  </a:lnTo>
                  <a:lnTo>
                    <a:pt x="320" y="179"/>
                  </a:lnTo>
                  <a:lnTo>
                    <a:pt x="360" y="211"/>
                  </a:lnTo>
                  <a:lnTo>
                    <a:pt x="425" y="211"/>
                  </a:lnTo>
                  <a:lnTo>
                    <a:pt x="504" y="236"/>
                  </a:lnTo>
                  <a:lnTo>
                    <a:pt x="542" y="219"/>
                  </a:lnTo>
                  <a:lnTo>
                    <a:pt x="577" y="217"/>
                  </a:lnTo>
                  <a:lnTo>
                    <a:pt x="580" y="217"/>
                  </a:lnTo>
                  <a:lnTo>
                    <a:pt x="601" y="192"/>
                  </a:lnTo>
                  <a:lnTo>
                    <a:pt x="585" y="179"/>
                  </a:lnTo>
                  <a:lnTo>
                    <a:pt x="593" y="165"/>
                  </a:lnTo>
                  <a:lnTo>
                    <a:pt x="618" y="173"/>
                  </a:lnTo>
                  <a:lnTo>
                    <a:pt x="628" y="157"/>
                  </a:lnTo>
                  <a:lnTo>
                    <a:pt x="639" y="152"/>
                  </a:lnTo>
                  <a:lnTo>
                    <a:pt x="650" y="135"/>
                  </a:lnTo>
                  <a:lnTo>
                    <a:pt x="688" y="135"/>
                  </a:lnTo>
                  <a:lnTo>
                    <a:pt x="677" y="119"/>
                  </a:lnTo>
                  <a:lnTo>
                    <a:pt x="661" y="108"/>
                  </a:lnTo>
                  <a:lnTo>
                    <a:pt x="642" y="116"/>
                  </a:lnTo>
                  <a:lnTo>
                    <a:pt x="620" y="114"/>
                  </a:lnTo>
                  <a:lnTo>
                    <a:pt x="601" y="81"/>
                  </a:lnTo>
                  <a:lnTo>
                    <a:pt x="607" y="68"/>
                  </a:lnTo>
                  <a:lnTo>
                    <a:pt x="634" y="76"/>
                  </a:lnTo>
                  <a:lnTo>
                    <a:pt x="650" y="65"/>
                  </a:lnTo>
                  <a:lnTo>
                    <a:pt x="642" y="38"/>
                  </a:lnTo>
                  <a:lnTo>
                    <a:pt x="647" y="32"/>
                  </a:lnTo>
                  <a:lnTo>
                    <a:pt x="631" y="14"/>
                  </a:lnTo>
                  <a:lnTo>
                    <a:pt x="637" y="5"/>
                  </a:lnTo>
                  <a:lnTo>
                    <a:pt x="672" y="0"/>
                  </a:lnTo>
                  <a:lnTo>
                    <a:pt x="715" y="11"/>
                  </a:lnTo>
                  <a:lnTo>
                    <a:pt x="764" y="49"/>
                  </a:lnTo>
                  <a:lnTo>
                    <a:pt x="786" y="76"/>
                  </a:lnTo>
                  <a:lnTo>
                    <a:pt x="813" y="79"/>
                  </a:lnTo>
                  <a:lnTo>
                    <a:pt x="845" y="92"/>
                  </a:lnTo>
                  <a:lnTo>
                    <a:pt x="867" y="114"/>
                  </a:lnTo>
                  <a:lnTo>
                    <a:pt x="883" y="114"/>
                  </a:lnTo>
                  <a:lnTo>
                    <a:pt x="916" y="97"/>
                  </a:lnTo>
                  <a:lnTo>
                    <a:pt x="926" y="116"/>
                  </a:lnTo>
                  <a:lnTo>
                    <a:pt x="921" y="122"/>
                  </a:lnTo>
                  <a:lnTo>
                    <a:pt x="929" y="168"/>
                  </a:lnTo>
                  <a:lnTo>
                    <a:pt x="910" y="162"/>
                  </a:lnTo>
                  <a:lnTo>
                    <a:pt x="902" y="173"/>
                  </a:lnTo>
                  <a:lnTo>
                    <a:pt x="921" y="200"/>
                  </a:lnTo>
                  <a:lnTo>
                    <a:pt x="924" y="217"/>
                  </a:lnTo>
                  <a:lnTo>
                    <a:pt x="905" y="211"/>
                  </a:lnTo>
                  <a:lnTo>
                    <a:pt x="899" y="228"/>
                  </a:lnTo>
                  <a:lnTo>
                    <a:pt x="886" y="230"/>
                  </a:lnTo>
                  <a:lnTo>
                    <a:pt x="889" y="241"/>
                  </a:lnTo>
                  <a:lnTo>
                    <a:pt x="867" y="238"/>
                  </a:lnTo>
                  <a:lnTo>
                    <a:pt x="840" y="276"/>
                  </a:lnTo>
                  <a:lnTo>
                    <a:pt x="829" y="274"/>
                  </a:lnTo>
                  <a:lnTo>
                    <a:pt x="799" y="295"/>
                  </a:lnTo>
                  <a:lnTo>
                    <a:pt x="805" y="287"/>
                  </a:lnTo>
                  <a:lnTo>
                    <a:pt x="796" y="279"/>
                  </a:lnTo>
                  <a:lnTo>
                    <a:pt x="802" y="260"/>
                  </a:lnTo>
                  <a:lnTo>
                    <a:pt x="794" y="252"/>
                  </a:lnTo>
                  <a:lnTo>
                    <a:pt x="780" y="249"/>
                  </a:lnTo>
                  <a:lnTo>
                    <a:pt x="775" y="265"/>
                  </a:lnTo>
                  <a:lnTo>
                    <a:pt x="761" y="274"/>
                  </a:lnTo>
                  <a:lnTo>
                    <a:pt x="759" y="287"/>
                  </a:lnTo>
                  <a:lnTo>
                    <a:pt x="742" y="284"/>
                  </a:lnTo>
                  <a:lnTo>
                    <a:pt x="742" y="298"/>
                  </a:lnTo>
                  <a:lnTo>
                    <a:pt x="783" y="328"/>
                  </a:lnTo>
                  <a:lnTo>
                    <a:pt x="791" y="328"/>
                  </a:lnTo>
                  <a:lnTo>
                    <a:pt x="802" y="314"/>
                  </a:lnTo>
                  <a:lnTo>
                    <a:pt x="834" y="325"/>
                  </a:lnTo>
                  <a:lnTo>
                    <a:pt x="834" y="333"/>
                  </a:lnTo>
                  <a:lnTo>
                    <a:pt x="829" y="330"/>
                  </a:lnTo>
                  <a:lnTo>
                    <a:pt x="813" y="339"/>
                  </a:lnTo>
                  <a:lnTo>
                    <a:pt x="796" y="374"/>
                  </a:lnTo>
                  <a:lnTo>
                    <a:pt x="821" y="385"/>
                  </a:lnTo>
                  <a:lnTo>
                    <a:pt x="845" y="420"/>
                  </a:lnTo>
                  <a:lnTo>
                    <a:pt x="867" y="439"/>
                  </a:lnTo>
                  <a:lnTo>
                    <a:pt x="856" y="439"/>
                  </a:lnTo>
                  <a:lnTo>
                    <a:pt x="872" y="455"/>
                  </a:lnTo>
                  <a:lnTo>
                    <a:pt x="851" y="466"/>
                  </a:lnTo>
                  <a:lnTo>
                    <a:pt x="880" y="474"/>
                  </a:lnTo>
                  <a:lnTo>
                    <a:pt x="880" y="507"/>
                  </a:lnTo>
                  <a:lnTo>
                    <a:pt x="872" y="512"/>
                  </a:lnTo>
                  <a:lnTo>
                    <a:pt x="861" y="542"/>
                  </a:lnTo>
                  <a:lnTo>
                    <a:pt x="856" y="542"/>
                  </a:lnTo>
                  <a:lnTo>
                    <a:pt x="861" y="555"/>
                  </a:lnTo>
                  <a:lnTo>
                    <a:pt x="848" y="585"/>
                  </a:lnTo>
                  <a:lnTo>
                    <a:pt x="840" y="585"/>
                  </a:lnTo>
                  <a:lnTo>
                    <a:pt x="840" y="590"/>
                  </a:lnTo>
                  <a:lnTo>
                    <a:pt x="815" y="615"/>
                  </a:lnTo>
                  <a:lnTo>
                    <a:pt x="783" y="623"/>
                  </a:lnTo>
                  <a:lnTo>
                    <a:pt x="777" y="634"/>
                  </a:lnTo>
                  <a:lnTo>
                    <a:pt x="767" y="623"/>
                  </a:lnTo>
                  <a:lnTo>
                    <a:pt x="767" y="634"/>
                  </a:lnTo>
                  <a:lnTo>
                    <a:pt x="759" y="628"/>
                  </a:lnTo>
                  <a:lnTo>
                    <a:pt x="759" y="639"/>
                  </a:lnTo>
                  <a:lnTo>
                    <a:pt x="715" y="653"/>
                  </a:lnTo>
                  <a:lnTo>
                    <a:pt x="718" y="669"/>
                  </a:lnTo>
                  <a:lnTo>
                    <a:pt x="715" y="672"/>
                  </a:lnTo>
                  <a:lnTo>
                    <a:pt x="710" y="672"/>
                  </a:lnTo>
                  <a:lnTo>
                    <a:pt x="702" y="650"/>
                  </a:lnTo>
                  <a:lnTo>
                    <a:pt x="677" y="645"/>
                  </a:lnTo>
                  <a:lnTo>
                    <a:pt x="672" y="650"/>
                  </a:lnTo>
                  <a:lnTo>
                    <a:pt x="647" y="639"/>
                  </a:lnTo>
                  <a:lnTo>
                    <a:pt x="642" y="623"/>
                  </a:lnTo>
                  <a:lnTo>
                    <a:pt x="620" y="615"/>
                  </a:lnTo>
                  <a:lnTo>
                    <a:pt x="580" y="626"/>
                  </a:lnTo>
                  <a:lnTo>
                    <a:pt x="569" y="623"/>
                  </a:lnTo>
                  <a:lnTo>
                    <a:pt x="566" y="628"/>
                  </a:lnTo>
                  <a:lnTo>
                    <a:pt x="558" y="628"/>
                  </a:lnTo>
                  <a:lnTo>
                    <a:pt x="558" y="650"/>
                  </a:lnTo>
                  <a:lnTo>
                    <a:pt x="553" y="653"/>
                  </a:lnTo>
                  <a:lnTo>
                    <a:pt x="550" y="645"/>
                  </a:lnTo>
                  <a:lnTo>
                    <a:pt x="534" y="647"/>
                  </a:lnTo>
                  <a:lnTo>
                    <a:pt x="515" y="634"/>
                  </a:lnTo>
                  <a:lnTo>
                    <a:pt x="515" y="618"/>
                  </a:lnTo>
                  <a:lnTo>
                    <a:pt x="504" y="612"/>
                  </a:lnTo>
                  <a:lnTo>
                    <a:pt x="501" y="596"/>
                  </a:lnTo>
                  <a:lnTo>
                    <a:pt x="479" y="601"/>
                  </a:lnTo>
                  <a:lnTo>
                    <a:pt x="490" y="542"/>
                  </a:lnTo>
                  <a:lnTo>
                    <a:pt x="474" y="515"/>
                  </a:lnTo>
                  <a:lnTo>
                    <a:pt x="461" y="512"/>
                  </a:lnTo>
                  <a:lnTo>
                    <a:pt x="425" y="485"/>
                  </a:lnTo>
                  <a:lnTo>
                    <a:pt x="404" y="488"/>
                  </a:lnTo>
                  <a:lnTo>
                    <a:pt x="385" y="509"/>
                  </a:lnTo>
                  <a:lnTo>
                    <a:pt x="363" y="520"/>
                  </a:lnTo>
                  <a:lnTo>
                    <a:pt x="330" y="509"/>
                  </a:lnTo>
                  <a:lnTo>
                    <a:pt x="314" y="528"/>
                  </a:lnTo>
                  <a:lnTo>
                    <a:pt x="306" y="515"/>
                  </a:lnTo>
                  <a:lnTo>
                    <a:pt x="298" y="517"/>
                  </a:lnTo>
                  <a:lnTo>
                    <a:pt x="260" y="517"/>
                  </a:lnTo>
                  <a:lnTo>
                    <a:pt x="222" y="488"/>
                  </a:lnTo>
                  <a:lnTo>
                    <a:pt x="211" y="493"/>
                  </a:lnTo>
                  <a:lnTo>
                    <a:pt x="190" y="471"/>
                  </a:lnTo>
                  <a:lnTo>
                    <a:pt x="165" y="469"/>
                  </a:lnTo>
                  <a:lnTo>
                    <a:pt x="130" y="455"/>
                  </a:lnTo>
                  <a:lnTo>
                    <a:pt x="114" y="428"/>
                  </a:lnTo>
                  <a:lnTo>
                    <a:pt x="114" y="423"/>
                  </a:lnTo>
                  <a:lnTo>
                    <a:pt x="130" y="423"/>
                  </a:lnTo>
                  <a:lnTo>
                    <a:pt x="116" y="395"/>
                  </a:lnTo>
                  <a:lnTo>
                    <a:pt x="130" y="376"/>
                  </a:lnTo>
                  <a:lnTo>
                    <a:pt x="130" y="360"/>
                  </a:lnTo>
                  <a:lnTo>
                    <a:pt x="111" y="352"/>
                  </a:lnTo>
                  <a:lnTo>
                    <a:pt x="87" y="363"/>
                  </a:lnTo>
                  <a:lnTo>
                    <a:pt x="57" y="352"/>
                  </a:lnTo>
                  <a:lnTo>
                    <a:pt x="46" y="336"/>
                  </a:lnTo>
                  <a:lnTo>
                    <a:pt x="27" y="330"/>
                  </a:lnTo>
                  <a:lnTo>
                    <a:pt x="24" y="328"/>
                  </a:lnTo>
                  <a:lnTo>
                    <a:pt x="27" y="325"/>
                  </a:lnTo>
                  <a:lnTo>
                    <a:pt x="22" y="301"/>
                  </a:lnTo>
                  <a:lnTo>
                    <a:pt x="8" y="301"/>
                  </a:lnTo>
                  <a:lnTo>
                    <a:pt x="0" y="293"/>
                  </a:lnTo>
                  <a:lnTo>
                    <a:pt x="0" y="282"/>
                  </a:lnTo>
                  <a:lnTo>
                    <a:pt x="0" y="268"/>
                  </a:lnTo>
                  <a:lnTo>
                    <a:pt x="14" y="260"/>
                  </a:lnTo>
                  <a:lnTo>
                    <a:pt x="41" y="260"/>
                  </a:lnTo>
                  <a:lnTo>
                    <a:pt x="43" y="249"/>
                  </a:lnTo>
                  <a:lnTo>
                    <a:pt x="62" y="249"/>
                  </a:lnTo>
                  <a:lnTo>
                    <a:pt x="89" y="230"/>
                  </a:lnTo>
                  <a:lnTo>
                    <a:pt x="89" y="222"/>
                  </a:lnTo>
                  <a:lnTo>
                    <a:pt x="92" y="206"/>
                  </a:lnTo>
                  <a:lnTo>
                    <a:pt x="73" y="173"/>
                  </a:lnTo>
                  <a:lnTo>
                    <a:pt x="76" y="165"/>
                  </a:lnTo>
                  <a:lnTo>
                    <a:pt x="103" y="162"/>
                  </a:lnTo>
                  <a:lnTo>
                    <a:pt x="103" y="125"/>
                  </a:lnTo>
                  <a:lnTo>
                    <a:pt x="135" y="130"/>
                  </a:lnTo>
                  <a:lnTo>
                    <a:pt x="144" y="125"/>
                  </a:lnTo>
                  <a:lnTo>
                    <a:pt x="138" y="100"/>
                  </a:lnTo>
                  <a:lnTo>
                    <a:pt x="152" y="95"/>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67" name="Freeform 49">
              <a:extLst>
                <a:ext uri="{FF2B5EF4-FFF2-40B4-BE49-F238E27FC236}">
                  <a16:creationId xmlns:a16="http://schemas.microsoft.com/office/drawing/2014/main" id="{9AF4EDA5-7F8D-FFA4-232C-7ADC614DF2E2}"/>
                </a:ext>
              </a:extLst>
            </p:cNvPr>
            <p:cNvSpPr>
              <a:spLocks/>
            </p:cNvSpPr>
            <p:nvPr/>
          </p:nvSpPr>
          <p:spPr bwMode="auto">
            <a:xfrm>
              <a:off x="10214760" y="4468947"/>
              <a:ext cx="72499" cy="89556"/>
            </a:xfrm>
            <a:custGeom>
              <a:avLst/>
              <a:gdLst>
                <a:gd name="T0" fmla="*/ 2147483647 w 93"/>
                <a:gd name="T1" fmla="*/ 2147483647 h 114"/>
                <a:gd name="T2" fmla="*/ 0 w 93"/>
                <a:gd name="T3" fmla="*/ 2147483647 h 114"/>
                <a:gd name="T4" fmla="*/ 2147483647 w 93"/>
                <a:gd name="T5" fmla="*/ 2147483647 h 114"/>
                <a:gd name="T6" fmla="*/ 2147483647 w 93"/>
                <a:gd name="T7" fmla="*/ 2147483647 h 114"/>
                <a:gd name="T8" fmla="*/ 2147483647 w 93"/>
                <a:gd name="T9" fmla="*/ 2147483647 h 114"/>
                <a:gd name="T10" fmla="*/ 2147483647 w 93"/>
                <a:gd name="T11" fmla="*/ 0 h 114"/>
                <a:gd name="T12" fmla="*/ 2147483647 w 93"/>
                <a:gd name="T13" fmla="*/ 2147483647 h 114"/>
                <a:gd name="T14" fmla="*/ 2147483647 w 93"/>
                <a:gd name="T15" fmla="*/ 0 h 114"/>
                <a:gd name="T16" fmla="*/ 2147483647 w 93"/>
                <a:gd name="T17" fmla="*/ 2147483647 h 114"/>
                <a:gd name="T18" fmla="*/ 2147483647 w 93"/>
                <a:gd name="T19" fmla="*/ 2147483647 h 114"/>
                <a:gd name="T20" fmla="*/ 2147483647 w 93"/>
                <a:gd name="T21" fmla="*/ 2147483647 h 114"/>
                <a:gd name="T22" fmla="*/ 2147483647 w 93"/>
                <a:gd name="T23" fmla="*/ 2147483647 h 114"/>
                <a:gd name="T24" fmla="*/ 2147483647 w 93"/>
                <a:gd name="T25" fmla="*/ 2147483647 h 114"/>
                <a:gd name="T26" fmla="*/ 2147483647 w 93"/>
                <a:gd name="T27" fmla="*/ 2147483647 h 114"/>
                <a:gd name="T28" fmla="*/ 2147483647 w 93"/>
                <a:gd name="T29" fmla="*/ 2147483647 h 114"/>
                <a:gd name="T30" fmla="*/ 2147483647 w 93"/>
                <a:gd name="T31" fmla="*/ 2147483647 h 114"/>
                <a:gd name="T32" fmla="*/ 2147483647 w 93"/>
                <a:gd name="T33" fmla="*/ 2147483647 h 114"/>
                <a:gd name="T34" fmla="*/ 2147483647 w 93"/>
                <a:gd name="T35" fmla="*/ 2147483647 h 114"/>
                <a:gd name="T36" fmla="*/ 2147483647 w 93"/>
                <a:gd name="T37" fmla="*/ 2147483647 h 114"/>
                <a:gd name="T38" fmla="*/ 2147483647 w 93"/>
                <a:gd name="T39" fmla="*/ 2147483647 h 114"/>
                <a:gd name="T40" fmla="*/ 2147483647 w 93"/>
                <a:gd name="T41" fmla="*/ 2147483647 h 114"/>
                <a:gd name="T42" fmla="*/ 2147483647 w 93"/>
                <a:gd name="T43" fmla="*/ 2147483647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114"/>
                <a:gd name="T68" fmla="*/ 93 w 93"/>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114">
                  <a:moveTo>
                    <a:pt x="14" y="43"/>
                  </a:moveTo>
                  <a:lnTo>
                    <a:pt x="0" y="35"/>
                  </a:lnTo>
                  <a:lnTo>
                    <a:pt x="11" y="19"/>
                  </a:lnTo>
                  <a:lnTo>
                    <a:pt x="3" y="16"/>
                  </a:lnTo>
                  <a:lnTo>
                    <a:pt x="3" y="6"/>
                  </a:lnTo>
                  <a:lnTo>
                    <a:pt x="9" y="0"/>
                  </a:lnTo>
                  <a:lnTo>
                    <a:pt x="11" y="6"/>
                  </a:lnTo>
                  <a:lnTo>
                    <a:pt x="14" y="0"/>
                  </a:lnTo>
                  <a:lnTo>
                    <a:pt x="27" y="6"/>
                  </a:lnTo>
                  <a:lnTo>
                    <a:pt x="38" y="22"/>
                  </a:lnTo>
                  <a:lnTo>
                    <a:pt x="76" y="27"/>
                  </a:lnTo>
                  <a:lnTo>
                    <a:pt x="60" y="49"/>
                  </a:lnTo>
                  <a:lnTo>
                    <a:pt x="60" y="57"/>
                  </a:lnTo>
                  <a:lnTo>
                    <a:pt x="74" y="65"/>
                  </a:lnTo>
                  <a:lnTo>
                    <a:pt x="76" y="54"/>
                  </a:lnTo>
                  <a:lnTo>
                    <a:pt x="82" y="60"/>
                  </a:lnTo>
                  <a:lnTo>
                    <a:pt x="93" y="92"/>
                  </a:lnTo>
                  <a:lnTo>
                    <a:pt x="90" y="114"/>
                  </a:lnTo>
                  <a:lnTo>
                    <a:pt x="71" y="76"/>
                  </a:lnTo>
                  <a:lnTo>
                    <a:pt x="52" y="95"/>
                  </a:lnTo>
                  <a:lnTo>
                    <a:pt x="27" y="98"/>
                  </a:lnTo>
                  <a:lnTo>
                    <a:pt x="14" y="4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68" name="Freeform 50">
              <a:extLst>
                <a:ext uri="{FF2B5EF4-FFF2-40B4-BE49-F238E27FC236}">
                  <a16:creationId xmlns:a16="http://schemas.microsoft.com/office/drawing/2014/main" id="{604A4D3A-0EB0-3222-14EE-0D187B4D0B33}"/>
                </a:ext>
              </a:extLst>
            </p:cNvPr>
            <p:cNvSpPr>
              <a:spLocks/>
            </p:cNvSpPr>
            <p:nvPr/>
          </p:nvSpPr>
          <p:spPr bwMode="auto">
            <a:xfrm>
              <a:off x="10221583" y="4439095"/>
              <a:ext cx="46057" cy="26440"/>
            </a:xfrm>
            <a:custGeom>
              <a:avLst/>
              <a:gdLst>
                <a:gd name="T0" fmla="*/ 2147483647 w 59"/>
                <a:gd name="T1" fmla="*/ 2147483647 h 33"/>
                <a:gd name="T2" fmla="*/ 2147483647 w 59"/>
                <a:gd name="T3" fmla="*/ 0 h 33"/>
                <a:gd name="T4" fmla="*/ 2147483647 w 59"/>
                <a:gd name="T5" fmla="*/ 2147483647 h 33"/>
                <a:gd name="T6" fmla="*/ 0 w 59"/>
                <a:gd name="T7" fmla="*/ 2147483647 h 33"/>
                <a:gd name="T8" fmla="*/ 2147483647 w 59"/>
                <a:gd name="T9" fmla="*/ 2147483647 h 33"/>
                <a:gd name="T10" fmla="*/ 2147483647 w 59"/>
                <a:gd name="T11" fmla="*/ 2147483647 h 33"/>
                <a:gd name="T12" fmla="*/ 2147483647 w 59"/>
                <a:gd name="T13" fmla="*/ 2147483647 h 33"/>
                <a:gd name="T14" fmla="*/ 2147483647 w 59"/>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33"/>
                <a:gd name="T26" fmla="*/ 59 w 59"/>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33">
                  <a:moveTo>
                    <a:pt x="51" y="11"/>
                  </a:moveTo>
                  <a:lnTo>
                    <a:pt x="18" y="0"/>
                  </a:lnTo>
                  <a:lnTo>
                    <a:pt x="2" y="19"/>
                  </a:lnTo>
                  <a:lnTo>
                    <a:pt x="0" y="25"/>
                  </a:lnTo>
                  <a:lnTo>
                    <a:pt x="10" y="33"/>
                  </a:lnTo>
                  <a:lnTo>
                    <a:pt x="54" y="30"/>
                  </a:lnTo>
                  <a:lnTo>
                    <a:pt x="59" y="22"/>
                  </a:lnTo>
                  <a:lnTo>
                    <a:pt x="51"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69" name="Freeform 51">
              <a:extLst>
                <a:ext uri="{FF2B5EF4-FFF2-40B4-BE49-F238E27FC236}">
                  <a16:creationId xmlns:a16="http://schemas.microsoft.com/office/drawing/2014/main" id="{8DECADF6-A93F-A6AC-D65B-B42F455BE101}"/>
                </a:ext>
              </a:extLst>
            </p:cNvPr>
            <p:cNvSpPr>
              <a:spLocks/>
            </p:cNvSpPr>
            <p:nvPr/>
          </p:nvSpPr>
          <p:spPr bwMode="auto">
            <a:xfrm>
              <a:off x="10098762" y="4408389"/>
              <a:ext cx="114291" cy="60557"/>
            </a:xfrm>
            <a:custGeom>
              <a:avLst/>
              <a:gdLst>
                <a:gd name="T0" fmla="*/ 2147483647 w 147"/>
                <a:gd name="T1" fmla="*/ 2147483647 h 78"/>
                <a:gd name="T2" fmla="*/ 2147483647 w 147"/>
                <a:gd name="T3" fmla="*/ 2147483647 h 78"/>
                <a:gd name="T4" fmla="*/ 2147483647 w 147"/>
                <a:gd name="T5" fmla="*/ 2147483647 h 78"/>
                <a:gd name="T6" fmla="*/ 2147483647 w 147"/>
                <a:gd name="T7" fmla="*/ 2147483647 h 78"/>
                <a:gd name="T8" fmla="*/ 2147483647 w 147"/>
                <a:gd name="T9" fmla="*/ 2147483647 h 78"/>
                <a:gd name="T10" fmla="*/ 2147483647 w 147"/>
                <a:gd name="T11" fmla="*/ 2147483647 h 78"/>
                <a:gd name="T12" fmla="*/ 2147483647 w 147"/>
                <a:gd name="T13" fmla="*/ 0 h 78"/>
                <a:gd name="T14" fmla="*/ 0 w 147"/>
                <a:gd name="T15" fmla="*/ 2147483647 h 78"/>
                <a:gd name="T16" fmla="*/ 2147483647 w 147"/>
                <a:gd name="T17" fmla="*/ 2147483647 h 78"/>
                <a:gd name="T18" fmla="*/ 2147483647 w 147"/>
                <a:gd name="T19" fmla="*/ 2147483647 h 78"/>
                <a:gd name="T20" fmla="*/ 2147483647 w 147"/>
                <a:gd name="T21" fmla="*/ 2147483647 h 78"/>
                <a:gd name="T22" fmla="*/ 2147483647 w 147"/>
                <a:gd name="T23" fmla="*/ 2147483647 h 78"/>
                <a:gd name="T24" fmla="*/ 2147483647 w 147"/>
                <a:gd name="T25" fmla="*/ 2147483647 h 78"/>
                <a:gd name="T26" fmla="*/ 2147483647 w 147"/>
                <a:gd name="T27" fmla="*/ 2147483647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78"/>
                <a:gd name="T44" fmla="*/ 147 w 147"/>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78">
                  <a:moveTo>
                    <a:pt x="144" y="65"/>
                  </a:moveTo>
                  <a:lnTo>
                    <a:pt x="144" y="48"/>
                  </a:lnTo>
                  <a:lnTo>
                    <a:pt x="106" y="48"/>
                  </a:lnTo>
                  <a:lnTo>
                    <a:pt x="68" y="19"/>
                  </a:lnTo>
                  <a:lnTo>
                    <a:pt x="57" y="24"/>
                  </a:lnTo>
                  <a:lnTo>
                    <a:pt x="36" y="2"/>
                  </a:lnTo>
                  <a:lnTo>
                    <a:pt x="11" y="0"/>
                  </a:lnTo>
                  <a:lnTo>
                    <a:pt x="0" y="29"/>
                  </a:lnTo>
                  <a:lnTo>
                    <a:pt x="55" y="59"/>
                  </a:lnTo>
                  <a:lnTo>
                    <a:pt x="76" y="59"/>
                  </a:lnTo>
                  <a:lnTo>
                    <a:pt x="95" y="73"/>
                  </a:lnTo>
                  <a:lnTo>
                    <a:pt x="130" y="78"/>
                  </a:lnTo>
                  <a:lnTo>
                    <a:pt x="147" y="78"/>
                  </a:lnTo>
                  <a:lnTo>
                    <a:pt x="144" y="6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70" name="Freeform 52">
              <a:extLst>
                <a:ext uri="{FF2B5EF4-FFF2-40B4-BE49-F238E27FC236}">
                  <a16:creationId xmlns:a16="http://schemas.microsoft.com/office/drawing/2014/main" id="{1757D169-DAF0-9015-001E-DE27585A1848}"/>
                </a:ext>
              </a:extLst>
            </p:cNvPr>
            <p:cNvSpPr>
              <a:spLocks/>
            </p:cNvSpPr>
            <p:nvPr/>
          </p:nvSpPr>
          <p:spPr bwMode="auto">
            <a:xfrm>
              <a:off x="9591274" y="4254011"/>
              <a:ext cx="281464" cy="234554"/>
            </a:xfrm>
            <a:custGeom>
              <a:avLst/>
              <a:gdLst>
                <a:gd name="T0" fmla="*/ 2147483647 w 361"/>
                <a:gd name="T1" fmla="*/ 2147483647 h 301"/>
                <a:gd name="T2" fmla="*/ 2147483647 w 361"/>
                <a:gd name="T3" fmla="*/ 2147483647 h 301"/>
                <a:gd name="T4" fmla="*/ 2147483647 w 361"/>
                <a:gd name="T5" fmla="*/ 2147483647 h 301"/>
                <a:gd name="T6" fmla="*/ 2147483647 w 361"/>
                <a:gd name="T7" fmla="*/ 2147483647 h 301"/>
                <a:gd name="T8" fmla="*/ 2147483647 w 361"/>
                <a:gd name="T9" fmla="*/ 2147483647 h 301"/>
                <a:gd name="T10" fmla="*/ 2147483647 w 361"/>
                <a:gd name="T11" fmla="*/ 2147483647 h 301"/>
                <a:gd name="T12" fmla="*/ 2147483647 w 361"/>
                <a:gd name="T13" fmla="*/ 2147483647 h 301"/>
                <a:gd name="T14" fmla="*/ 2147483647 w 361"/>
                <a:gd name="T15" fmla="*/ 2147483647 h 301"/>
                <a:gd name="T16" fmla="*/ 2147483647 w 361"/>
                <a:gd name="T17" fmla="*/ 2147483647 h 301"/>
                <a:gd name="T18" fmla="*/ 2147483647 w 361"/>
                <a:gd name="T19" fmla="*/ 2147483647 h 301"/>
                <a:gd name="T20" fmla="*/ 2147483647 w 361"/>
                <a:gd name="T21" fmla="*/ 2147483647 h 301"/>
                <a:gd name="T22" fmla="*/ 2147483647 w 361"/>
                <a:gd name="T23" fmla="*/ 2147483647 h 301"/>
                <a:gd name="T24" fmla="*/ 2147483647 w 361"/>
                <a:gd name="T25" fmla="*/ 2147483647 h 301"/>
                <a:gd name="T26" fmla="*/ 2147483647 w 361"/>
                <a:gd name="T27" fmla="*/ 2147483647 h 301"/>
                <a:gd name="T28" fmla="*/ 0 w 361"/>
                <a:gd name="T29" fmla="*/ 2147483647 h 301"/>
                <a:gd name="T30" fmla="*/ 2147483647 w 361"/>
                <a:gd name="T31" fmla="*/ 0 h 301"/>
                <a:gd name="T32" fmla="*/ 2147483647 w 361"/>
                <a:gd name="T33" fmla="*/ 0 h 301"/>
                <a:gd name="T34" fmla="*/ 2147483647 w 361"/>
                <a:gd name="T35" fmla="*/ 2147483647 h 301"/>
                <a:gd name="T36" fmla="*/ 2147483647 w 361"/>
                <a:gd name="T37" fmla="*/ 2147483647 h 301"/>
                <a:gd name="T38" fmla="*/ 2147483647 w 361"/>
                <a:gd name="T39" fmla="*/ 2147483647 h 301"/>
                <a:gd name="T40" fmla="*/ 2147483647 w 361"/>
                <a:gd name="T41" fmla="*/ 2147483647 h 301"/>
                <a:gd name="T42" fmla="*/ 2147483647 w 361"/>
                <a:gd name="T43" fmla="*/ 2147483647 h 301"/>
                <a:gd name="T44" fmla="*/ 2147483647 w 361"/>
                <a:gd name="T45" fmla="*/ 2147483647 h 301"/>
                <a:gd name="T46" fmla="*/ 2147483647 w 361"/>
                <a:gd name="T47" fmla="*/ 2147483647 h 301"/>
                <a:gd name="T48" fmla="*/ 2147483647 w 361"/>
                <a:gd name="T49" fmla="*/ 2147483647 h 301"/>
                <a:gd name="T50" fmla="*/ 2147483647 w 361"/>
                <a:gd name="T51" fmla="*/ 2147483647 h 301"/>
                <a:gd name="T52" fmla="*/ 2147483647 w 361"/>
                <a:gd name="T53" fmla="*/ 2147483647 h 301"/>
                <a:gd name="T54" fmla="*/ 2147483647 w 361"/>
                <a:gd name="T55" fmla="*/ 2147483647 h 301"/>
                <a:gd name="T56" fmla="*/ 2147483647 w 361"/>
                <a:gd name="T57" fmla="*/ 2147483647 h 301"/>
                <a:gd name="T58" fmla="*/ 2147483647 w 361"/>
                <a:gd name="T59" fmla="*/ 2147483647 h 301"/>
                <a:gd name="T60" fmla="*/ 2147483647 w 361"/>
                <a:gd name="T61" fmla="*/ 2147483647 h 301"/>
                <a:gd name="T62" fmla="*/ 2147483647 w 361"/>
                <a:gd name="T63" fmla="*/ 2147483647 h 301"/>
                <a:gd name="T64" fmla="*/ 2147483647 w 361"/>
                <a:gd name="T65" fmla="*/ 2147483647 h 301"/>
                <a:gd name="T66" fmla="*/ 2147483647 w 361"/>
                <a:gd name="T67" fmla="*/ 2147483647 h 301"/>
                <a:gd name="T68" fmla="*/ 2147483647 w 361"/>
                <a:gd name="T69" fmla="*/ 2147483647 h 301"/>
                <a:gd name="T70" fmla="*/ 2147483647 w 361"/>
                <a:gd name="T71" fmla="*/ 2147483647 h 301"/>
                <a:gd name="T72" fmla="*/ 2147483647 w 361"/>
                <a:gd name="T73" fmla="*/ 2147483647 h 301"/>
                <a:gd name="T74" fmla="*/ 2147483647 w 361"/>
                <a:gd name="T75" fmla="*/ 2147483647 h 301"/>
                <a:gd name="T76" fmla="*/ 2147483647 w 361"/>
                <a:gd name="T77" fmla="*/ 2147483647 h 301"/>
                <a:gd name="T78" fmla="*/ 2147483647 w 361"/>
                <a:gd name="T79" fmla="*/ 2147483647 h 301"/>
                <a:gd name="T80" fmla="*/ 2147483647 w 361"/>
                <a:gd name="T81" fmla="*/ 2147483647 h 301"/>
                <a:gd name="T82" fmla="*/ 2147483647 w 361"/>
                <a:gd name="T83" fmla="*/ 2147483647 h 301"/>
                <a:gd name="T84" fmla="*/ 2147483647 w 361"/>
                <a:gd name="T85" fmla="*/ 2147483647 h 301"/>
                <a:gd name="T86" fmla="*/ 2147483647 w 361"/>
                <a:gd name="T87" fmla="*/ 2147483647 h 301"/>
                <a:gd name="T88" fmla="*/ 2147483647 w 361"/>
                <a:gd name="T89" fmla="*/ 2147483647 h 301"/>
                <a:gd name="T90" fmla="*/ 2147483647 w 361"/>
                <a:gd name="T91" fmla="*/ 2147483647 h 301"/>
                <a:gd name="T92" fmla="*/ 2147483647 w 361"/>
                <a:gd name="T93" fmla="*/ 2147483647 h 301"/>
                <a:gd name="T94" fmla="*/ 2147483647 w 361"/>
                <a:gd name="T95" fmla="*/ 2147483647 h 301"/>
                <a:gd name="T96" fmla="*/ 2147483647 w 361"/>
                <a:gd name="T97" fmla="*/ 2147483647 h 301"/>
                <a:gd name="T98" fmla="*/ 2147483647 w 361"/>
                <a:gd name="T99" fmla="*/ 2147483647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01"/>
                <a:gd name="T152" fmla="*/ 361 w 361"/>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01">
                  <a:moveTo>
                    <a:pt x="260" y="290"/>
                  </a:moveTo>
                  <a:lnTo>
                    <a:pt x="247" y="265"/>
                  </a:lnTo>
                  <a:lnTo>
                    <a:pt x="214" y="276"/>
                  </a:lnTo>
                  <a:lnTo>
                    <a:pt x="198" y="273"/>
                  </a:lnTo>
                  <a:lnTo>
                    <a:pt x="155" y="246"/>
                  </a:lnTo>
                  <a:lnTo>
                    <a:pt x="130" y="206"/>
                  </a:lnTo>
                  <a:lnTo>
                    <a:pt x="103" y="192"/>
                  </a:lnTo>
                  <a:lnTo>
                    <a:pt x="100" y="203"/>
                  </a:lnTo>
                  <a:lnTo>
                    <a:pt x="79" y="181"/>
                  </a:lnTo>
                  <a:lnTo>
                    <a:pt x="71" y="152"/>
                  </a:lnTo>
                  <a:lnTo>
                    <a:pt x="46" y="138"/>
                  </a:lnTo>
                  <a:lnTo>
                    <a:pt x="35" y="119"/>
                  </a:lnTo>
                  <a:lnTo>
                    <a:pt x="46" y="95"/>
                  </a:lnTo>
                  <a:lnTo>
                    <a:pt x="17" y="54"/>
                  </a:lnTo>
                  <a:lnTo>
                    <a:pt x="0" y="11"/>
                  </a:lnTo>
                  <a:lnTo>
                    <a:pt x="6" y="0"/>
                  </a:lnTo>
                  <a:lnTo>
                    <a:pt x="22" y="19"/>
                  </a:lnTo>
                  <a:lnTo>
                    <a:pt x="33" y="19"/>
                  </a:lnTo>
                  <a:lnTo>
                    <a:pt x="41" y="19"/>
                  </a:lnTo>
                  <a:lnTo>
                    <a:pt x="44" y="19"/>
                  </a:lnTo>
                  <a:lnTo>
                    <a:pt x="63" y="5"/>
                  </a:lnTo>
                  <a:lnTo>
                    <a:pt x="68" y="5"/>
                  </a:lnTo>
                  <a:lnTo>
                    <a:pt x="68" y="19"/>
                  </a:lnTo>
                  <a:lnTo>
                    <a:pt x="82" y="27"/>
                  </a:lnTo>
                  <a:lnTo>
                    <a:pt x="87" y="49"/>
                  </a:lnTo>
                  <a:lnTo>
                    <a:pt x="133" y="68"/>
                  </a:lnTo>
                  <a:lnTo>
                    <a:pt x="171" y="62"/>
                  </a:lnTo>
                  <a:lnTo>
                    <a:pt x="171" y="49"/>
                  </a:lnTo>
                  <a:lnTo>
                    <a:pt x="193" y="35"/>
                  </a:lnTo>
                  <a:lnTo>
                    <a:pt x="220" y="32"/>
                  </a:lnTo>
                  <a:lnTo>
                    <a:pt x="298" y="70"/>
                  </a:lnTo>
                  <a:lnTo>
                    <a:pt x="301" y="81"/>
                  </a:lnTo>
                  <a:lnTo>
                    <a:pt x="301" y="103"/>
                  </a:lnTo>
                  <a:lnTo>
                    <a:pt x="293" y="119"/>
                  </a:lnTo>
                  <a:lnTo>
                    <a:pt x="293" y="122"/>
                  </a:lnTo>
                  <a:lnTo>
                    <a:pt x="306" y="165"/>
                  </a:lnTo>
                  <a:lnTo>
                    <a:pt x="320" y="173"/>
                  </a:lnTo>
                  <a:lnTo>
                    <a:pt x="323" y="184"/>
                  </a:lnTo>
                  <a:lnTo>
                    <a:pt x="315" y="206"/>
                  </a:lnTo>
                  <a:lnTo>
                    <a:pt x="333" y="233"/>
                  </a:lnTo>
                  <a:lnTo>
                    <a:pt x="347" y="238"/>
                  </a:lnTo>
                  <a:lnTo>
                    <a:pt x="361" y="260"/>
                  </a:lnTo>
                  <a:lnTo>
                    <a:pt x="361" y="268"/>
                  </a:lnTo>
                  <a:lnTo>
                    <a:pt x="339" y="282"/>
                  </a:lnTo>
                  <a:lnTo>
                    <a:pt x="336" y="301"/>
                  </a:lnTo>
                  <a:lnTo>
                    <a:pt x="260" y="29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71" name="Freeform 53">
              <a:extLst>
                <a:ext uri="{FF2B5EF4-FFF2-40B4-BE49-F238E27FC236}">
                  <a16:creationId xmlns:a16="http://schemas.microsoft.com/office/drawing/2014/main" id="{EE346804-BC24-EC4A-62D6-6772C1FD33CD}"/>
                </a:ext>
              </a:extLst>
            </p:cNvPr>
            <p:cNvSpPr>
              <a:spLocks/>
            </p:cNvSpPr>
            <p:nvPr/>
          </p:nvSpPr>
          <p:spPr bwMode="auto">
            <a:xfrm>
              <a:off x="9819857" y="4277040"/>
              <a:ext cx="179113" cy="144144"/>
            </a:xfrm>
            <a:custGeom>
              <a:avLst/>
              <a:gdLst>
                <a:gd name="T0" fmla="*/ 2147483647 w 230"/>
                <a:gd name="T1" fmla="*/ 2147483647 h 184"/>
                <a:gd name="T2" fmla="*/ 2147483647 w 230"/>
                <a:gd name="T3" fmla="*/ 2147483647 h 184"/>
                <a:gd name="T4" fmla="*/ 2147483647 w 230"/>
                <a:gd name="T5" fmla="*/ 2147483647 h 184"/>
                <a:gd name="T6" fmla="*/ 2147483647 w 230"/>
                <a:gd name="T7" fmla="*/ 2147483647 h 184"/>
                <a:gd name="T8" fmla="*/ 2147483647 w 230"/>
                <a:gd name="T9" fmla="*/ 2147483647 h 184"/>
                <a:gd name="T10" fmla="*/ 2147483647 w 230"/>
                <a:gd name="T11" fmla="*/ 2147483647 h 184"/>
                <a:gd name="T12" fmla="*/ 2147483647 w 230"/>
                <a:gd name="T13" fmla="*/ 0 h 184"/>
                <a:gd name="T14" fmla="*/ 2147483647 w 230"/>
                <a:gd name="T15" fmla="*/ 2147483647 h 184"/>
                <a:gd name="T16" fmla="*/ 2147483647 w 230"/>
                <a:gd name="T17" fmla="*/ 2147483647 h 184"/>
                <a:gd name="T18" fmla="*/ 2147483647 w 230"/>
                <a:gd name="T19" fmla="*/ 2147483647 h 184"/>
                <a:gd name="T20" fmla="*/ 2147483647 w 230"/>
                <a:gd name="T21" fmla="*/ 2147483647 h 184"/>
                <a:gd name="T22" fmla="*/ 2147483647 w 230"/>
                <a:gd name="T23" fmla="*/ 2147483647 h 184"/>
                <a:gd name="T24" fmla="*/ 2147483647 w 230"/>
                <a:gd name="T25" fmla="*/ 2147483647 h 184"/>
                <a:gd name="T26" fmla="*/ 2147483647 w 230"/>
                <a:gd name="T27" fmla="*/ 2147483647 h 184"/>
                <a:gd name="T28" fmla="*/ 2147483647 w 230"/>
                <a:gd name="T29" fmla="*/ 2147483647 h 184"/>
                <a:gd name="T30" fmla="*/ 2147483647 w 230"/>
                <a:gd name="T31" fmla="*/ 2147483647 h 184"/>
                <a:gd name="T32" fmla="*/ 2147483647 w 230"/>
                <a:gd name="T33" fmla="*/ 2147483647 h 184"/>
                <a:gd name="T34" fmla="*/ 2147483647 w 230"/>
                <a:gd name="T35" fmla="*/ 2147483647 h 184"/>
                <a:gd name="T36" fmla="*/ 2147483647 w 230"/>
                <a:gd name="T37" fmla="*/ 2147483647 h 184"/>
                <a:gd name="T38" fmla="*/ 2147483647 w 230"/>
                <a:gd name="T39" fmla="*/ 2147483647 h 184"/>
                <a:gd name="T40" fmla="*/ 2147483647 w 230"/>
                <a:gd name="T41" fmla="*/ 2147483647 h 184"/>
                <a:gd name="T42" fmla="*/ 2147483647 w 230"/>
                <a:gd name="T43" fmla="*/ 2147483647 h 184"/>
                <a:gd name="T44" fmla="*/ 2147483647 w 230"/>
                <a:gd name="T45" fmla="*/ 2147483647 h 184"/>
                <a:gd name="T46" fmla="*/ 2147483647 w 230"/>
                <a:gd name="T47" fmla="*/ 2147483647 h 184"/>
                <a:gd name="T48" fmla="*/ 2147483647 w 230"/>
                <a:gd name="T49" fmla="*/ 2147483647 h 184"/>
                <a:gd name="T50" fmla="*/ 2147483647 w 230"/>
                <a:gd name="T51" fmla="*/ 2147483647 h 184"/>
                <a:gd name="T52" fmla="*/ 2147483647 w 230"/>
                <a:gd name="T53" fmla="*/ 2147483647 h 184"/>
                <a:gd name="T54" fmla="*/ 2147483647 w 230"/>
                <a:gd name="T55" fmla="*/ 2147483647 h 184"/>
                <a:gd name="T56" fmla="*/ 2147483647 w 230"/>
                <a:gd name="T57" fmla="*/ 2147483647 h 184"/>
                <a:gd name="T58" fmla="*/ 2147483647 w 230"/>
                <a:gd name="T59" fmla="*/ 2147483647 h 184"/>
                <a:gd name="T60" fmla="*/ 2147483647 w 230"/>
                <a:gd name="T61" fmla="*/ 2147483647 h 184"/>
                <a:gd name="T62" fmla="*/ 0 w 230"/>
                <a:gd name="T63" fmla="*/ 2147483647 h 184"/>
                <a:gd name="T64" fmla="*/ 0 w 230"/>
                <a:gd name="T65" fmla="*/ 2147483647 h 184"/>
                <a:gd name="T66" fmla="*/ 2147483647 w 230"/>
                <a:gd name="T67" fmla="*/ 2147483647 h 184"/>
                <a:gd name="T68" fmla="*/ 2147483647 w 230"/>
                <a:gd name="T69" fmla="*/ 2147483647 h 184"/>
                <a:gd name="T70" fmla="*/ 2147483647 w 230"/>
                <a:gd name="T71" fmla="*/ 2147483647 h 184"/>
                <a:gd name="T72" fmla="*/ 2147483647 w 230"/>
                <a:gd name="T73" fmla="*/ 2147483647 h 184"/>
                <a:gd name="T74" fmla="*/ 2147483647 w 230"/>
                <a:gd name="T75" fmla="*/ 2147483647 h 184"/>
                <a:gd name="T76" fmla="*/ 2147483647 w 230"/>
                <a:gd name="T77" fmla="*/ 2147483647 h 184"/>
                <a:gd name="T78" fmla="*/ 2147483647 w 230"/>
                <a:gd name="T79" fmla="*/ 2147483647 h 184"/>
                <a:gd name="T80" fmla="*/ 2147483647 w 230"/>
                <a:gd name="T81" fmla="*/ 2147483647 h 184"/>
                <a:gd name="T82" fmla="*/ 2147483647 w 230"/>
                <a:gd name="T83" fmla="*/ 2147483647 h 184"/>
                <a:gd name="T84" fmla="*/ 2147483647 w 230"/>
                <a:gd name="T85" fmla="*/ 2147483647 h 1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184"/>
                <a:gd name="T131" fmla="*/ 230 w 230"/>
                <a:gd name="T132" fmla="*/ 184 h 1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184">
                  <a:moveTo>
                    <a:pt x="89" y="21"/>
                  </a:moveTo>
                  <a:lnTo>
                    <a:pt x="111" y="27"/>
                  </a:lnTo>
                  <a:lnTo>
                    <a:pt x="116" y="29"/>
                  </a:lnTo>
                  <a:lnTo>
                    <a:pt x="135" y="24"/>
                  </a:lnTo>
                  <a:lnTo>
                    <a:pt x="141" y="16"/>
                  </a:lnTo>
                  <a:lnTo>
                    <a:pt x="152" y="19"/>
                  </a:lnTo>
                  <a:lnTo>
                    <a:pt x="160" y="0"/>
                  </a:lnTo>
                  <a:lnTo>
                    <a:pt x="173" y="10"/>
                  </a:lnTo>
                  <a:lnTo>
                    <a:pt x="179" y="35"/>
                  </a:lnTo>
                  <a:lnTo>
                    <a:pt x="206" y="19"/>
                  </a:lnTo>
                  <a:lnTo>
                    <a:pt x="230" y="24"/>
                  </a:lnTo>
                  <a:lnTo>
                    <a:pt x="227" y="27"/>
                  </a:lnTo>
                  <a:lnTo>
                    <a:pt x="230" y="29"/>
                  </a:lnTo>
                  <a:lnTo>
                    <a:pt x="214" y="32"/>
                  </a:lnTo>
                  <a:lnTo>
                    <a:pt x="200" y="32"/>
                  </a:lnTo>
                  <a:lnTo>
                    <a:pt x="179" y="46"/>
                  </a:lnTo>
                  <a:lnTo>
                    <a:pt x="187" y="70"/>
                  </a:lnTo>
                  <a:lnTo>
                    <a:pt x="181" y="89"/>
                  </a:lnTo>
                  <a:lnTo>
                    <a:pt x="162" y="89"/>
                  </a:lnTo>
                  <a:lnTo>
                    <a:pt x="170" y="100"/>
                  </a:lnTo>
                  <a:lnTo>
                    <a:pt x="160" y="111"/>
                  </a:lnTo>
                  <a:lnTo>
                    <a:pt x="157" y="135"/>
                  </a:lnTo>
                  <a:lnTo>
                    <a:pt x="122" y="146"/>
                  </a:lnTo>
                  <a:lnTo>
                    <a:pt x="114" y="154"/>
                  </a:lnTo>
                  <a:lnTo>
                    <a:pt x="114" y="176"/>
                  </a:lnTo>
                  <a:lnTo>
                    <a:pt x="46" y="184"/>
                  </a:lnTo>
                  <a:lnTo>
                    <a:pt x="22" y="176"/>
                  </a:lnTo>
                  <a:lnTo>
                    <a:pt x="30" y="154"/>
                  </a:lnTo>
                  <a:lnTo>
                    <a:pt x="27" y="143"/>
                  </a:lnTo>
                  <a:lnTo>
                    <a:pt x="13" y="135"/>
                  </a:lnTo>
                  <a:lnTo>
                    <a:pt x="0" y="92"/>
                  </a:lnTo>
                  <a:lnTo>
                    <a:pt x="0" y="89"/>
                  </a:lnTo>
                  <a:lnTo>
                    <a:pt x="8" y="73"/>
                  </a:lnTo>
                  <a:lnTo>
                    <a:pt x="8" y="51"/>
                  </a:lnTo>
                  <a:lnTo>
                    <a:pt x="35" y="59"/>
                  </a:lnTo>
                  <a:lnTo>
                    <a:pt x="43" y="51"/>
                  </a:lnTo>
                  <a:lnTo>
                    <a:pt x="62" y="43"/>
                  </a:lnTo>
                  <a:lnTo>
                    <a:pt x="65" y="24"/>
                  </a:lnTo>
                  <a:lnTo>
                    <a:pt x="73" y="24"/>
                  </a:lnTo>
                  <a:lnTo>
                    <a:pt x="76" y="19"/>
                  </a:lnTo>
                  <a:lnTo>
                    <a:pt x="89" y="2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72" name="Freeform 54">
              <a:extLst>
                <a:ext uri="{FF2B5EF4-FFF2-40B4-BE49-F238E27FC236}">
                  <a16:creationId xmlns:a16="http://schemas.microsoft.com/office/drawing/2014/main" id="{D62641A1-BA35-A8EC-3C0A-1BDE481715D5}"/>
                </a:ext>
              </a:extLst>
            </p:cNvPr>
            <p:cNvSpPr>
              <a:spLocks/>
            </p:cNvSpPr>
            <p:nvPr/>
          </p:nvSpPr>
          <p:spPr bwMode="auto">
            <a:xfrm>
              <a:off x="9819857" y="4277040"/>
              <a:ext cx="179113" cy="144144"/>
            </a:xfrm>
            <a:custGeom>
              <a:avLst/>
              <a:gdLst>
                <a:gd name="T0" fmla="*/ 2147483647 w 230"/>
                <a:gd name="T1" fmla="*/ 2147483647 h 184"/>
                <a:gd name="T2" fmla="*/ 2147483647 w 230"/>
                <a:gd name="T3" fmla="*/ 2147483647 h 184"/>
                <a:gd name="T4" fmla="*/ 2147483647 w 230"/>
                <a:gd name="T5" fmla="*/ 2147483647 h 184"/>
                <a:gd name="T6" fmla="*/ 2147483647 w 230"/>
                <a:gd name="T7" fmla="*/ 2147483647 h 184"/>
                <a:gd name="T8" fmla="*/ 2147483647 w 230"/>
                <a:gd name="T9" fmla="*/ 2147483647 h 184"/>
                <a:gd name="T10" fmla="*/ 2147483647 w 230"/>
                <a:gd name="T11" fmla="*/ 2147483647 h 184"/>
                <a:gd name="T12" fmla="*/ 2147483647 w 230"/>
                <a:gd name="T13" fmla="*/ 0 h 184"/>
                <a:gd name="T14" fmla="*/ 2147483647 w 230"/>
                <a:gd name="T15" fmla="*/ 2147483647 h 184"/>
                <a:gd name="T16" fmla="*/ 2147483647 w 230"/>
                <a:gd name="T17" fmla="*/ 2147483647 h 184"/>
                <a:gd name="T18" fmla="*/ 2147483647 w 230"/>
                <a:gd name="T19" fmla="*/ 2147483647 h 184"/>
                <a:gd name="T20" fmla="*/ 2147483647 w 230"/>
                <a:gd name="T21" fmla="*/ 2147483647 h 184"/>
                <a:gd name="T22" fmla="*/ 2147483647 w 230"/>
                <a:gd name="T23" fmla="*/ 2147483647 h 184"/>
                <a:gd name="T24" fmla="*/ 2147483647 w 230"/>
                <a:gd name="T25" fmla="*/ 2147483647 h 184"/>
                <a:gd name="T26" fmla="*/ 2147483647 w 230"/>
                <a:gd name="T27" fmla="*/ 2147483647 h 184"/>
                <a:gd name="T28" fmla="*/ 2147483647 w 230"/>
                <a:gd name="T29" fmla="*/ 2147483647 h 184"/>
                <a:gd name="T30" fmla="*/ 2147483647 w 230"/>
                <a:gd name="T31" fmla="*/ 2147483647 h 184"/>
                <a:gd name="T32" fmla="*/ 2147483647 w 230"/>
                <a:gd name="T33" fmla="*/ 2147483647 h 184"/>
                <a:gd name="T34" fmla="*/ 2147483647 w 230"/>
                <a:gd name="T35" fmla="*/ 2147483647 h 184"/>
                <a:gd name="T36" fmla="*/ 2147483647 w 230"/>
                <a:gd name="T37" fmla="*/ 2147483647 h 184"/>
                <a:gd name="T38" fmla="*/ 2147483647 w 230"/>
                <a:gd name="T39" fmla="*/ 2147483647 h 184"/>
                <a:gd name="T40" fmla="*/ 2147483647 w 230"/>
                <a:gd name="T41" fmla="*/ 2147483647 h 184"/>
                <a:gd name="T42" fmla="*/ 2147483647 w 230"/>
                <a:gd name="T43" fmla="*/ 2147483647 h 184"/>
                <a:gd name="T44" fmla="*/ 2147483647 w 230"/>
                <a:gd name="T45" fmla="*/ 2147483647 h 184"/>
                <a:gd name="T46" fmla="*/ 2147483647 w 230"/>
                <a:gd name="T47" fmla="*/ 2147483647 h 184"/>
                <a:gd name="T48" fmla="*/ 2147483647 w 230"/>
                <a:gd name="T49" fmla="*/ 2147483647 h 184"/>
                <a:gd name="T50" fmla="*/ 2147483647 w 230"/>
                <a:gd name="T51" fmla="*/ 2147483647 h 184"/>
                <a:gd name="T52" fmla="*/ 2147483647 w 230"/>
                <a:gd name="T53" fmla="*/ 2147483647 h 184"/>
                <a:gd name="T54" fmla="*/ 2147483647 w 230"/>
                <a:gd name="T55" fmla="*/ 2147483647 h 184"/>
                <a:gd name="T56" fmla="*/ 2147483647 w 230"/>
                <a:gd name="T57" fmla="*/ 2147483647 h 184"/>
                <a:gd name="T58" fmla="*/ 2147483647 w 230"/>
                <a:gd name="T59" fmla="*/ 2147483647 h 184"/>
                <a:gd name="T60" fmla="*/ 2147483647 w 230"/>
                <a:gd name="T61" fmla="*/ 2147483647 h 184"/>
                <a:gd name="T62" fmla="*/ 0 w 230"/>
                <a:gd name="T63" fmla="*/ 2147483647 h 184"/>
                <a:gd name="T64" fmla="*/ 0 w 230"/>
                <a:gd name="T65" fmla="*/ 2147483647 h 184"/>
                <a:gd name="T66" fmla="*/ 2147483647 w 230"/>
                <a:gd name="T67" fmla="*/ 2147483647 h 184"/>
                <a:gd name="T68" fmla="*/ 2147483647 w 230"/>
                <a:gd name="T69" fmla="*/ 2147483647 h 184"/>
                <a:gd name="T70" fmla="*/ 2147483647 w 230"/>
                <a:gd name="T71" fmla="*/ 2147483647 h 184"/>
                <a:gd name="T72" fmla="*/ 2147483647 w 230"/>
                <a:gd name="T73" fmla="*/ 2147483647 h 184"/>
                <a:gd name="T74" fmla="*/ 2147483647 w 230"/>
                <a:gd name="T75" fmla="*/ 2147483647 h 184"/>
                <a:gd name="T76" fmla="*/ 2147483647 w 230"/>
                <a:gd name="T77" fmla="*/ 2147483647 h 184"/>
                <a:gd name="T78" fmla="*/ 2147483647 w 230"/>
                <a:gd name="T79" fmla="*/ 2147483647 h 184"/>
                <a:gd name="T80" fmla="*/ 2147483647 w 230"/>
                <a:gd name="T81" fmla="*/ 2147483647 h 184"/>
                <a:gd name="T82" fmla="*/ 2147483647 w 230"/>
                <a:gd name="T83" fmla="*/ 2147483647 h 184"/>
                <a:gd name="T84" fmla="*/ 2147483647 w 230"/>
                <a:gd name="T85" fmla="*/ 2147483647 h 1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184"/>
                <a:gd name="T131" fmla="*/ 230 w 230"/>
                <a:gd name="T132" fmla="*/ 184 h 1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184">
                  <a:moveTo>
                    <a:pt x="89" y="21"/>
                  </a:moveTo>
                  <a:lnTo>
                    <a:pt x="111" y="27"/>
                  </a:lnTo>
                  <a:lnTo>
                    <a:pt x="116" y="29"/>
                  </a:lnTo>
                  <a:lnTo>
                    <a:pt x="135" y="24"/>
                  </a:lnTo>
                  <a:lnTo>
                    <a:pt x="141" y="16"/>
                  </a:lnTo>
                  <a:lnTo>
                    <a:pt x="152" y="19"/>
                  </a:lnTo>
                  <a:lnTo>
                    <a:pt x="160" y="0"/>
                  </a:lnTo>
                  <a:lnTo>
                    <a:pt x="173" y="10"/>
                  </a:lnTo>
                  <a:lnTo>
                    <a:pt x="179" y="35"/>
                  </a:lnTo>
                  <a:lnTo>
                    <a:pt x="206" y="19"/>
                  </a:lnTo>
                  <a:lnTo>
                    <a:pt x="230" y="24"/>
                  </a:lnTo>
                  <a:lnTo>
                    <a:pt x="227" y="27"/>
                  </a:lnTo>
                  <a:lnTo>
                    <a:pt x="230" y="29"/>
                  </a:lnTo>
                  <a:lnTo>
                    <a:pt x="214" y="32"/>
                  </a:lnTo>
                  <a:lnTo>
                    <a:pt x="200" y="32"/>
                  </a:lnTo>
                  <a:lnTo>
                    <a:pt x="179" y="46"/>
                  </a:lnTo>
                  <a:lnTo>
                    <a:pt x="187" y="70"/>
                  </a:lnTo>
                  <a:lnTo>
                    <a:pt x="181" y="89"/>
                  </a:lnTo>
                  <a:lnTo>
                    <a:pt x="162" y="89"/>
                  </a:lnTo>
                  <a:lnTo>
                    <a:pt x="170" y="100"/>
                  </a:lnTo>
                  <a:lnTo>
                    <a:pt x="160" y="111"/>
                  </a:lnTo>
                  <a:lnTo>
                    <a:pt x="157" y="135"/>
                  </a:lnTo>
                  <a:lnTo>
                    <a:pt x="122" y="146"/>
                  </a:lnTo>
                  <a:lnTo>
                    <a:pt x="114" y="154"/>
                  </a:lnTo>
                  <a:lnTo>
                    <a:pt x="114" y="176"/>
                  </a:lnTo>
                  <a:lnTo>
                    <a:pt x="46" y="184"/>
                  </a:lnTo>
                  <a:lnTo>
                    <a:pt x="22" y="176"/>
                  </a:lnTo>
                  <a:lnTo>
                    <a:pt x="30" y="154"/>
                  </a:lnTo>
                  <a:lnTo>
                    <a:pt x="27" y="143"/>
                  </a:lnTo>
                  <a:lnTo>
                    <a:pt x="13" y="135"/>
                  </a:lnTo>
                  <a:lnTo>
                    <a:pt x="0" y="92"/>
                  </a:lnTo>
                  <a:lnTo>
                    <a:pt x="0" y="89"/>
                  </a:lnTo>
                  <a:lnTo>
                    <a:pt x="8" y="73"/>
                  </a:lnTo>
                  <a:lnTo>
                    <a:pt x="8" y="51"/>
                  </a:lnTo>
                  <a:lnTo>
                    <a:pt x="35" y="59"/>
                  </a:lnTo>
                  <a:lnTo>
                    <a:pt x="43" y="51"/>
                  </a:lnTo>
                  <a:lnTo>
                    <a:pt x="62" y="43"/>
                  </a:lnTo>
                  <a:lnTo>
                    <a:pt x="65" y="24"/>
                  </a:lnTo>
                  <a:lnTo>
                    <a:pt x="73" y="24"/>
                  </a:lnTo>
                  <a:lnTo>
                    <a:pt x="76" y="19"/>
                  </a:lnTo>
                  <a:lnTo>
                    <a:pt x="89" y="21"/>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73" name="Freeform 55">
              <a:extLst>
                <a:ext uri="{FF2B5EF4-FFF2-40B4-BE49-F238E27FC236}">
                  <a16:creationId xmlns:a16="http://schemas.microsoft.com/office/drawing/2014/main" id="{D5566F66-DD76-14E7-43D9-39984719C190}"/>
                </a:ext>
              </a:extLst>
            </p:cNvPr>
            <p:cNvSpPr>
              <a:spLocks/>
            </p:cNvSpPr>
            <p:nvPr/>
          </p:nvSpPr>
          <p:spPr bwMode="auto">
            <a:xfrm>
              <a:off x="10633545" y="4207100"/>
              <a:ext cx="67381" cy="80174"/>
            </a:xfrm>
            <a:custGeom>
              <a:avLst/>
              <a:gdLst>
                <a:gd name="T0" fmla="*/ 2147483647 w 86"/>
                <a:gd name="T1" fmla="*/ 0 h 103"/>
                <a:gd name="T2" fmla="*/ 2147483647 w 86"/>
                <a:gd name="T3" fmla="*/ 2147483647 h 103"/>
                <a:gd name="T4" fmla="*/ 2147483647 w 86"/>
                <a:gd name="T5" fmla="*/ 2147483647 h 103"/>
                <a:gd name="T6" fmla="*/ 2147483647 w 86"/>
                <a:gd name="T7" fmla="*/ 2147483647 h 103"/>
                <a:gd name="T8" fmla="*/ 2147483647 w 86"/>
                <a:gd name="T9" fmla="*/ 2147483647 h 103"/>
                <a:gd name="T10" fmla="*/ 0 w 86"/>
                <a:gd name="T11" fmla="*/ 2147483647 h 103"/>
                <a:gd name="T12" fmla="*/ 2147483647 w 86"/>
                <a:gd name="T13" fmla="*/ 2147483647 h 103"/>
                <a:gd name="T14" fmla="*/ 2147483647 w 86"/>
                <a:gd name="T15" fmla="*/ 2147483647 h 103"/>
                <a:gd name="T16" fmla="*/ 2147483647 w 86"/>
                <a:gd name="T17" fmla="*/ 2147483647 h 103"/>
                <a:gd name="T18" fmla="*/ 2147483647 w 86"/>
                <a:gd name="T19" fmla="*/ 2147483647 h 103"/>
                <a:gd name="T20" fmla="*/ 2147483647 w 86"/>
                <a:gd name="T21" fmla="*/ 2147483647 h 103"/>
                <a:gd name="T22" fmla="*/ 2147483647 w 86"/>
                <a:gd name="T23" fmla="*/ 2147483647 h 103"/>
                <a:gd name="T24" fmla="*/ 2147483647 w 86"/>
                <a:gd name="T25" fmla="*/ 2147483647 h 103"/>
                <a:gd name="T26" fmla="*/ 2147483647 w 86"/>
                <a:gd name="T27" fmla="*/ 2147483647 h 103"/>
                <a:gd name="T28" fmla="*/ 2147483647 w 86"/>
                <a:gd name="T29" fmla="*/ 2147483647 h 103"/>
                <a:gd name="T30" fmla="*/ 2147483647 w 86"/>
                <a:gd name="T31" fmla="*/ 2147483647 h 103"/>
                <a:gd name="T32" fmla="*/ 2147483647 w 86"/>
                <a:gd name="T33" fmla="*/ 0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103"/>
                <a:gd name="T53" fmla="*/ 86 w 86"/>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103">
                  <a:moveTo>
                    <a:pt x="65" y="0"/>
                  </a:moveTo>
                  <a:lnTo>
                    <a:pt x="59" y="17"/>
                  </a:lnTo>
                  <a:lnTo>
                    <a:pt x="46" y="19"/>
                  </a:lnTo>
                  <a:lnTo>
                    <a:pt x="49" y="30"/>
                  </a:lnTo>
                  <a:lnTo>
                    <a:pt x="27" y="27"/>
                  </a:lnTo>
                  <a:lnTo>
                    <a:pt x="0" y="65"/>
                  </a:lnTo>
                  <a:lnTo>
                    <a:pt x="24" y="71"/>
                  </a:lnTo>
                  <a:lnTo>
                    <a:pt x="27" y="98"/>
                  </a:lnTo>
                  <a:lnTo>
                    <a:pt x="59" y="103"/>
                  </a:lnTo>
                  <a:lnTo>
                    <a:pt x="68" y="95"/>
                  </a:lnTo>
                  <a:lnTo>
                    <a:pt x="86" y="90"/>
                  </a:lnTo>
                  <a:lnTo>
                    <a:pt x="59" y="73"/>
                  </a:lnTo>
                  <a:lnTo>
                    <a:pt x="54" y="60"/>
                  </a:lnTo>
                  <a:lnTo>
                    <a:pt x="81" y="41"/>
                  </a:lnTo>
                  <a:lnTo>
                    <a:pt x="73" y="27"/>
                  </a:lnTo>
                  <a:lnTo>
                    <a:pt x="84" y="6"/>
                  </a:lnTo>
                  <a:lnTo>
                    <a:pt x="65"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74" name="Freeform 56">
              <a:extLst>
                <a:ext uri="{FF2B5EF4-FFF2-40B4-BE49-F238E27FC236}">
                  <a16:creationId xmlns:a16="http://schemas.microsoft.com/office/drawing/2014/main" id="{1A5CDC94-59BA-9333-7723-D4894D79C924}"/>
                </a:ext>
              </a:extLst>
            </p:cNvPr>
            <p:cNvSpPr>
              <a:spLocks/>
            </p:cNvSpPr>
            <p:nvPr/>
          </p:nvSpPr>
          <p:spPr bwMode="auto">
            <a:xfrm>
              <a:off x="10679602" y="4277040"/>
              <a:ext cx="51175" cy="65675"/>
            </a:xfrm>
            <a:custGeom>
              <a:avLst/>
              <a:gdLst>
                <a:gd name="T0" fmla="*/ 0 w 65"/>
                <a:gd name="T1" fmla="*/ 2147483647 h 84"/>
                <a:gd name="T2" fmla="*/ 2147483647 w 65"/>
                <a:gd name="T3" fmla="*/ 2147483647 h 84"/>
                <a:gd name="T4" fmla="*/ 2147483647 w 65"/>
                <a:gd name="T5" fmla="*/ 0 h 84"/>
                <a:gd name="T6" fmla="*/ 2147483647 w 65"/>
                <a:gd name="T7" fmla="*/ 2147483647 h 84"/>
                <a:gd name="T8" fmla="*/ 2147483647 w 65"/>
                <a:gd name="T9" fmla="*/ 2147483647 h 84"/>
                <a:gd name="T10" fmla="*/ 2147483647 w 65"/>
                <a:gd name="T11" fmla="*/ 2147483647 h 84"/>
                <a:gd name="T12" fmla="*/ 2147483647 w 65"/>
                <a:gd name="T13" fmla="*/ 2147483647 h 84"/>
                <a:gd name="T14" fmla="*/ 2147483647 w 65"/>
                <a:gd name="T15" fmla="*/ 2147483647 h 84"/>
                <a:gd name="T16" fmla="*/ 2147483647 w 65"/>
                <a:gd name="T17" fmla="*/ 2147483647 h 84"/>
                <a:gd name="T18" fmla="*/ 0 w 65"/>
                <a:gd name="T19" fmla="*/ 2147483647 h 84"/>
                <a:gd name="T20" fmla="*/ 2147483647 w 65"/>
                <a:gd name="T21" fmla="*/ 2147483647 h 84"/>
                <a:gd name="T22" fmla="*/ 2147483647 w 65"/>
                <a:gd name="T23" fmla="*/ 2147483647 h 84"/>
                <a:gd name="T24" fmla="*/ 0 w 65"/>
                <a:gd name="T25" fmla="*/ 2147483647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84"/>
                <a:gd name="T41" fmla="*/ 65 w 65"/>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84">
                  <a:moveTo>
                    <a:pt x="0" y="13"/>
                  </a:moveTo>
                  <a:lnTo>
                    <a:pt x="9" y="5"/>
                  </a:lnTo>
                  <a:lnTo>
                    <a:pt x="27" y="0"/>
                  </a:lnTo>
                  <a:lnTo>
                    <a:pt x="46" y="19"/>
                  </a:lnTo>
                  <a:lnTo>
                    <a:pt x="65" y="51"/>
                  </a:lnTo>
                  <a:lnTo>
                    <a:pt x="65" y="67"/>
                  </a:lnTo>
                  <a:lnTo>
                    <a:pt x="30" y="84"/>
                  </a:lnTo>
                  <a:lnTo>
                    <a:pt x="17" y="62"/>
                  </a:lnTo>
                  <a:lnTo>
                    <a:pt x="22" y="54"/>
                  </a:lnTo>
                  <a:lnTo>
                    <a:pt x="0" y="29"/>
                  </a:lnTo>
                  <a:lnTo>
                    <a:pt x="11" y="29"/>
                  </a:lnTo>
                  <a:lnTo>
                    <a:pt x="3" y="21"/>
                  </a:lnTo>
                  <a:lnTo>
                    <a:pt x="0" y="13"/>
                  </a:lnTo>
                  <a:close/>
                </a:path>
              </a:pathLst>
            </a:custGeom>
            <a:solidFill>
              <a:schemeClr val="accent1"/>
            </a:solidFill>
            <a:ln w="3">
              <a:solidFill>
                <a:schemeClr val="accent1"/>
              </a:solidFill>
              <a:round/>
              <a:headEnd/>
              <a:tailEnd/>
            </a:ln>
          </p:spPr>
          <p:txBody>
            <a:bodyPr/>
            <a:lstStyle/>
            <a:p>
              <a:endParaRPr lang="en-GB" noProof="0" dirty="0"/>
            </a:p>
          </p:txBody>
        </p:sp>
        <p:sp>
          <p:nvSpPr>
            <p:cNvPr id="775" name="Freeform 57">
              <a:extLst>
                <a:ext uri="{FF2B5EF4-FFF2-40B4-BE49-F238E27FC236}">
                  <a16:creationId xmlns:a16="http://schemas.microsoft.com/office/drawing/2014/main" id="{92C31AD1-A39A-95BF-FF8B-B5AA4145B89C}"/>
                </a:ext>
              </a:extLst>
            </p:cNvPr>
            <p:cNvSpPr>
              <a:spLocks/>
            </p:cNvSpPr>
            <p:nvPr/>
          </p:nvSpPr>
          <p:spPr bwMode="auto">
            <a:xfrm>
              <a:off x="10107292" y="4061251"/>
              <a:ext cx="407697" cy="165467"/>
            </a:xfrm>
            <a:custGeom>
              <a:avLst/>
              <a:gdLst>
                <a:gd name="T0" fmla="*/ 2147483647 w 523"/>
                <a:gd name="T1" fmla="*/ 2147483647 h 212"/>
                <a:gd name="T2" fmla="*/ 2147483647 w 523"/>
                <a:gd name="T3" fmla="*/ 2147483647 h 212"/>
                <a:gd name="T4" fmla="*/ 2147483647 w 523"/>
                <a:gd name="T5" fmla="*/ 2147483647 h 212"/>
                <a:gd name="T6" fmla="*/ 2147483647 w 523"/>
                <a:gd name="T7" fmla="*/ 2147483647 h 212"/>
                <a:gd name="T8" fmla="*/ 2147483647 w 523"/>
                <a:gd name="T9" fmla="*/ 2147483647 h 212"/>
                <a:gd name="T10" fmla="*/ 2147483647 w 523"/>
                <a:gd name="T11" fmla="*/ 2147483647 h 212"/>
                <a:gd name="T12" fmla="*/ 2147483647 w 523"/>
                <a:gd name="T13" fmla="*/ 2147483647 h 212"/>
                <a:gd name="T14" fmla="*/ 2147483647 w 523"/>
                <a:gd name="T15" fmla="*/ 2147483647 h 212"/>
                <a:gd name="T16" fmla="*/ 2147483647 w 523"/>
                <a:gd name="T17" fmla="*/ 2147483647 h 212"/>
                <a:gd name="T18" fmla="*/ 2147483647 w 523"/>
                <a:gd name="T19" fmla="*/ 2147483647 h 212"/>
                <a:gd name="T20" fmla="*/ 2147483647 w 523"/>
                <a:gd name="T21" fmla="*/ 2147483647 h 212"/>
                <a:gd name="T22" fmla="*/ 2147483647 w 523"/>
                <a:gd name="T23" fmla="*/ 2147483647 h 212"/>
                <a:gd name="T24" fmla="*/ 2147483647 w 523"/>
                <a:gd name="T25" fmla="*/ 2147483647 h 212"/>
                <a:gd name="T26" fmla="*/ 2147483647 w 523"/>
                <a:gd name="T27" fmla="*/ 2147483647 h 212"/>
                <a:gd name="T28" fmla="*/ 2147483647 w 523"/>
                <a:gd name="T29" fmla="*/ 2147483647 h 212"/>
                <a:gd name="T30" fmla="*/ 2147483647 w 523"/>
                <a:gd name="T31" fmla="*/ 2147483647 h 212"/>
                <a:gd name="T32" fmla="*/ 2147483647 w 523"/>
                <a:gd name="T33" fmla="*/ 2147483647 h 212"/>
                <a:gd name="T34" fmla="*/ 2147483647 w 523"/>
                <a:gd name="T35" fmla="*/ 2147483647 h 212"/>
                <a:gd name="T36" fmla="*/ 2147483647 w 523"/>
                <a:gd name="T37" fmla="*/ 2147483647 h 212"/>
                <a:gd name="T38" fmla="*/ 2147483647 w 523"/>
                <a:gd name="T39" fmla="*/ 2147483647 h 212"/>
                <a:gd name="T40" fmla="*/ 2147483647 w 523"/>
                <a:gd name="T41" fmla="*/ 2147483647 h 212"/>
                <a:gd name="T42" fmla="*/ 2147483647 w 523"/>
                <a:gd name="T43" fmla="*/ 2147483647 h 212"/>
                <a:gd name="T44" fmla="*/ 2147483647 w 523"/>
                <a:gd name="T45" fmla="*/ 2147483647 h 212"/>
                <a:gd name="T46" fmla="*/ 2147483647 w 523"/>
                <a:gd name="T47" fmla="*/ 2147483647 h 212"/>
                <a:gd name="T48" fmla="*/ 0 w 523"/>
                <a:gd name="T49" fmla="*/ 2147483647 h 212"/>
                <a:gd name="T50" fmla="*/ 2147483647 w 523"/>
                <a:gd name="T51" fmla="*/ 2147483647 h 212"/>
                <a:gd name="T52" fmla="*/ 2147483647 w 523"/>
                <a:gd name="T53" fmla="*/ 2147483647 h 212"/>
                <a:gd name="T54" fmla="*/ 2147483647 w 523"/>
                <a:gd name="T55" fmla="*/ 2147483647 h 212"/>
                <a:gd name="T56" fmla="*/ 2147483647 w 523"/>
                <a:gd name="T57" fmla="*/ 2147483647 h 212"/>
                <a:gd name="T58" fmla="*/ 2147483647 w 523"/>
                <a:gd name="T59" fmla="*/ 2147483647 h 212"/>
                <a:gd name="T60" fmla="*/ 2147483647 w 523"/>
                <a:gd name="T61" fmla="*/ 2147483647 h 212"/>
                <a:gd name="T62" fmla="*/ 2147483647 w 523"/>
                <a:gd name="T63" fmla="*/ 2147483647 h 212"/>
                <a:gd name="T64" fmla="*/ 2147483647 w 523"/>
                <a:gd name="T65" fmla="*/ 0 h 212"/>
                <a:gd name="T66" fmla="*/ 2147483647 w 523"/>
                <a:gd name="T67" fmla="*/ 2147483647 h 212"/>
                <a:gd name="T68" fmla="*/ 2147483647 w 523"/>
                <a:gd name="T69" fmla="*/ 2147483647 h 212"/>
                <a:gd name="T70" fmla="*/ 2147483647 w 523"/>
                <a:gd name="T71" fmla="*/ 2147483647 h 212"/>
                <a:gd name="T72" fmla="*/ 2147483647 w 523"/>
                <a:gd name="T73" fmla="*/ 2147483647 h 212"/>
                <a:gd name="T74" fmla="*/ 2147483647 w 523"/>
                <a:gd name="T75" fmla="*/ 2147483647 h 212"/>
                <a:gd name="T76" fmla="*/ 2147483647 w 523"/>
                <a:gd name="T77" fmla="*/ 2147483647 h 212"/>
                <a:gd name="T78" fmla="*/ 2147483647 w 523"/>
                <a:gd name="T79" fmla="*/ 2147483647 h 212"/>
                <a:gd name="T80" fmla="*/ 2147483647 w 523"/>
                <a:gd name="T81" fmla="*/ 2147483647 h 212"/>
                <a:gd name="T82" fmla="*/ 2147483647 w 523"/>
                <a:gd name="T83" fmla="*/ 2147483647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3"/>
                <a:gd name="T127" fmla="*/ 0 h 212"/>
                <a:gd name="T128" fmla="*/ 523 w 523"/>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3" h="212">
                  <a:moveTo>
                    <a:pt x="436" y="57"/>
                  </a:moveTo>
                  <a:lnTo>
                    <a:pt x="455" y="90"/>
                  </a:lnTo>
                  <a:lnTo>
                    <a:pt x="477" y="92"/>
                  </a:lnTo>
                  <a:lnTo>
                    <a:pt x="496" y="84"/>
                  </a:lnTo>
                  <a:lnTo>
                    <a:pt x="512" y="95"/>
                  </a:lnTo>
                  <a:lnTo>
                    <a:pt x="523" y="111"/>
                  </a:lnTo>
                  <a:lnTo>
                    <a:pt x="485" y="111"/>
                  </a:lnTo>
                  <a:lnTo>
                    <a:pt x="474" y="128"/>
                  </a:lnTo>
                  <a:lnTo>
                    <a:pt x="463" y="133"/>
                  </a:lnTo>
                  <a:lnTo>
                    <a:pt x="453" y="149"/>
                  </a:lnTo>
                  <a:lnTo>
                    <a:pt x="428" y="141"/>
                  </a:lnTo>
                  <a:lnTo>
                    <a:pt x="420" y="155"/>
                  </a:lnTo>
                  <a:lnTo>
                    <a:pt x="436" y="168"/>
                  </a:lnTo>
                  <a:lnTo>
                    <a:pt x="415" y="193"/>
                  </a:lnTo>
                  <a:lnTo>
                    <a:pt x="412" y="193"/>
                  </a:lnTo>
                  <a:lnTo>
                    <a:pt x="377" y="195"/>
                  </a:lnTo>
                  <a:lnTo>
                    <a:pt x="339" y="212"/>
                  </a:lnTo>
                  <a:lnTo>
                    <a:pt x="260" y="187"/>
                  </a:lnTo>
                  <a:lnTo>
                    <a:pt x="195" y="187"/>
                  </a:lnTo>
                  <a:lnTo>
                    <a:pt x="155" y="155"/>
                  </a:lnTo>
                  <a:lnTo>
                    <a:pt x="73" y="136"/>
                  </a:lnTo>
                  <a:lnTo>
                    <a:pt x="63" y="106"/>
                  </a:lnTo>
                  <a:lnTo>
                    <a:pt x="46" y="87"/>
                  </a:lnTo>
                  <a:lnTo>
                    <a:pt x="25" y="84"/>
                  </a:lnTo>
                  <a:lnTo>
                    <a:pt x="0" y="63"/>
                  </a:lnTo>
                  <a:lnTo>
                    <a:pt x="3" y="55"/>
                  </a:lnTo>
                  <a:lnTo>
                    <a:pt x="49" y="30"/>
                  </a:lnTo>
                  <a:lnTo>
                    <a:pt x="90" y="36"/>
                  </a:lnTo>
                  <a:lnTo>
                    <a:pt x="109" y="44"/>
                  </a:lnTo>
                  <a:lnTo>
                    <a:pt x="149" y="44"/>
                  </a:lnTo>
                  <a:lnTo>
                    <a:pt x="147" y="30"/>
                  </a:lnTo>
                  <a:lnTo>
                    <a:pt x="136" y="14"/>
                  </a:lnTo>
                  <a:lnTo>
                    <a:pt x="149" y="0"/>
                  </a:lnTo>
                  <a:lnTo>
                    <a:pt x="198" y="14"/>
                  </a:lnTo>
                  <a:lnTo>
                    <a:pt x="225" y="36"/>
                  </a:lnTo>
                  <a:lnTo>
                    <a:pt x="266" y="33"/>
                  </a:lnTo>
                  <a:lnTo>
                    <a:pt x="347" y="57"/>
                  </a:lnTo>
                  <a:lnTo>
                    <a:pt x="393" y="52"/>
                  </a:lnTo>
                  <a:lnTo>
                    <a:pt x="412" y="38"/>
                  </a:lnTo>
                  <a:lnTo>
                    <a:pt x="442" y="44"/>
                  </a:lnTo>
                  <a:lnTo>
                    <a:pt x="436" y="5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76" name="Freeform 58">
              <a:extLst>
                <a:ext uri="{FF2B5EF4-FFF2-40B4-BE49-F238E27FC236}">
                  <a16:creationId xmlns:a16="http://schemas.microsoft.com/office/drawing/2014/main" id="{3A39F921-2383-46D1-06F7-79BC59F10ECA}"/>
                </a:ext>
              </a:extLst>
            </p:cNvPr>
            <p:cNvSpPr>
              <a:spLocks/>
            </p:cNvSpPr>
            <p:nvPr/>
          </p:nvSpPr>
          <p:spPr bwMode="auto">
            <a:xfrm>
              <a:off x="9354161" y="4219894"/>
              <a:ext cx="249906" cy="97233"/>
            </a:xfrm>
            <a:custGeom>
              <a:avLst/>
              <a:gdLst>
                <a:gd name="T0" fmla="*/ 2147483647 w 320"/>
                <a:gd name="T1" fmla="*/ 2147483647 h 124"/>
                <a:gd name="T2" fmla="*/ 2147483647 w 320"/>
                <a:gd name="T3" fmla="*/ 2147483647 h 124"/>
                <a:gd name="T4" fmla="*/ 2147483647 w 320"/>
                <a:gd name="T5" fmla="*/ 2147483647 h 124"/>
                <a:gd name="T6" fmla="*/ 2147483647 w 320"/>
                <a:gd name="T7" fmla="*/ 2147483647 h 124"/>
                <a:gd name="T8" fmla="*/ 2147483647 w 320"/>
                <a:gd name="T9" fmla="*/ 2147483647 h 124"/>
                <a:gd name="T10" fmla="*/ 2147483647 w 320"/>
                <a:gd name="T11" fmla="*/ 2147483647 h 124"/>
                <a:gd name="T12" fmla="*/ 2147483647 w 320"/>
                <a:gd name="T13" fmla="*/ 0 h 124"/>
                <a:gd name="T14" fmla="*/ 2147483647 w 320"/>
                <a:gd name="T15" fmla="*/ 0 h 124"/>
                <a:gd name="T16" fmla="*/ 2147483647 w 320"/>
                <a:gd name="T17" fmla="*/ 2147483647 h 124"/>
                <a:gd name="T18" fmla="*/ 2147483647 w 320"/>
                <a:gd name="T19" fmla="*/ 2147483647 h 124"/>
                <a:gd name="T20" fmla="*/ 2147483647 w 320"/>
                <a:gd name="T21" fmla="*/ 2147483647 h 124"/>
                <a:gd name="T22" fmla="*/ 2147483647 w 320"/>
                <a:gd name="T23" fmla="*/ 2147483647 h 124"/>
                <a:gd name="T24" fmla="*/ 2147483647 w 320"/>
                <a:gd name="T25" fmla="*/ 2147483647 h 124"/>
                <a:gd name="T26" fmla="*/ 2147483647 w 320"/>
                <a:gd name="T27" fmla="*/ 2147483647 h 124"/>
                <a:gd name="T28" fmla="*/ 0 w 320"/>
                <a:gd name="T29" fmla="*/ 2147483647 h 124"/>
                <a:gd name="T30" fmla="*/ 2147483647 w 320"/>
                <a:gd name="T31" fmla="*/ 2147483647 h 124"/>
                <a:gd name="T32" fmla="*/ 2147483647 w 320"/>
                <a:gd name="T33" fmla="*/ 2147483647 h 124"/>
                <a:gd name="T34" fmla="*/ 2147483647 w 320"/>
                <a:gd name="T35" fmla="*/ 2147483647 h 124"/>
                <a:gd name="T36" fmla="*/ 2147483647 w 320"/>
                <a:gd name="T37" fmla="*/ 2147483647 h 124"/>
                <a:gd name="T38" fmla="*/ 2147483647 w 320"/>
                <a:gd name="T39" fmla="*/ 2147483647 h 124"/>
                <a:gd name="T40" fmla="*/ 2147483647 w 320"/>
                <a:gd name="T41" fmla="*/ 2147483647 h 124"/>
                <a:gd name="T42" fmla="*/ 2147483647 w 320"/>
                <a:gd name="T43" fmla="*/ 2147483647 h 124"/>
                <a:gd name="T44" fmla="*/ 2147483647 w 320"/>
                <a:gd name="T45" fmla="*/ 2147483647 h 124"/>
                <a:gd name="T46" fmla="*/ 2147483647 w 320"/>
                <a:gd name="T47" fmla="*/ 2147483647 h 124"/>
                <a:gd name="T48" fmla="*/ 0 w 320"/>
                <a:gd name="T49" fmla="*/ 2147483647 h 124"/>
                <a:gd name="T50" fmla="*/ 2147483647 w 320"/>
                <a:gd name="T51" fmla="*/ 2147483647 h 124"/>
                <a:gd name="T52" fmla="*/ 2147483647 w 320"/>
                <a:gd name="T53" fmla="*/ 2147483647 h 124"/>
                <a:gd name="T54" fmla="*/ 2147483647 w 320"/>
                <a:gd name="T55" fmla="*/ 2147483647 h 124"/>
                <a:gd name="T56" fmla="*/ 2147483647 w 320"/>
                <a:gd name="T57" fmla="*/ 2147483647 h 124"/>
                <a:gd name="T58" fmla="*/ 2147483647 w 320"/>
                <a:gd name="T59" fmla="*/ 2147483647 h 124"/>
                <a:gd name="T60" fmla="*/ 2147483647 w 320"/>
                <a:gd name="T61" fmla="*/ 2147483647 h 124"/>
                <a:gd name="T62" fmla="*/ 2147483647 w 320"/>
                <a:gd name="T63" fmla="*/ 2147483647 h 124"/>
                <a:gd name="T64" fmla="*/ 2147483647 w 320"/>
                <a:gd name="T65" fmla="*/ 2147483647 h 124"/>
                <a:gd name="T66" fmla="*/ 2147483647 w 320"/>
                <a:gd name="T67" fmla="*/ 2147483647 h 124"/>
                <a:gd name="T68" fmla="*/ 2147483647 w 320"/>
                <a:gd name="T69" fmla="*/ 2147483647 h 124"/>
                <a:gd name="T70" fmla="*/ 2147483647 w 320"/>
                <a:gd name="T71" fmla="*/ 2147483647 h 124"/>
                <a:gd name="T72" fmla="*/ 2147483647 w 320"/>
                <a:gd name="T73" fmla="*/ 2147483647 h 124"/>
                <a:gd name="T74" fmla="*/ 2147483647 w 320"/>
                <a:gd name="T75" fmla="*/ 2147483647 h 124"/>
                <a:gd name="T76" fmla="*/ 2147483647 w 320"/>
                <a:gd name="T77" fmla="*/ 2147483647 h 124"/>
                <a:gd name="T78" fmla="*/ 2147483647 w 320"/>
                <a:gd name="T79" fmla="*/ 2147483647 h 124"/>
                <a:gd name="T80" fmla="*/ 2147483647 w 320"/>
                <a:gd name="T81" fmla="*/ 2147483647 h 124"/>
                <a:gd name="T82" fmla="*/ 2147483647 w 320"/>
                <a:gd name="T83" fmla="*/ 2147483647 h 124"/>
                <a:gd name="T84" fmla="*/ 2147483647 w 320"/>
                <a:gd name="T85" fmla="*/ 2147483647 h 124"/>
                <a:gd name="T86" fmla="*/ 2147483647 w 320"/>
                <a:gd name="T87" fmla="*/ 2147483647 h 124"/>
                <a:gd name="T88" fmla="*/ 2147483647 w 320"/>
                <a:gd name="T89" fmla="*/ 2147483647 h 124"/>
                <a:gd name="T90" fmla="*/ 2147483647 w 320"/>
                <a:gd name="T91" fmla="*/ 2147483647 h 124"/>
                <a:gd name="T92" fmla="*/ 2147483647 w 320"/>
                <a:gd name="T93" fmla="*/ 2147483647 h 124"/>
                <a:gd name="T94" fmla="*/ 2147483647 w 320"/>
                <a:gd name="T95" fmla="*/ 2147483647 h 124"/>
                <a:gd name="T96" fmla="*/ 2147483647 w 320"/>
                <a:gd name="T97" fmla="*/ 2147483647 h 124"/>
                <a:gd name="T98" fmla="*/ 2147483647 w 320"/>
                <a:gd name="T99" fmla="*/ 2147483647 h 124"/>
                <a:gd name="T100" fmla="*/ 2147483647 w 320"/>
                <a:gd name="T101" fmla="*/ 2147483647 h 124"/>
                <a:gd name="T102" fmla="*/ 2147483647 w 320"/>
                <a:gd name="T103" fmla="*/ 2147483647 h 124"/>
                <a:gd name="T104" fmla="*/ 2147483647 w 320"/>
                <a:gd name="T105" fmla="*/ 2147483647 h 124"/>
                <a:gd name="T106" fmla="*/ 2147483647 w 320"/>
                <a:gd name="T107" fmla="*/ 2147483647 h 124"/>
                <a:gd name="T108" fmla="*/ 2147483647 w 320"/>
                <a:gd name="T109" fmla="*/ 2147483647 h 124"/>
                <a:gd name="T110" fmla="*/ 2147483647 w 320"/>
                <a:gd name="T111" fmla="*/ 2147483647 h 124"/>
                <a:gd name="T112" fmla="*/ 2147483647 w 320"/>
                <a:gd name="T113" fmla="*/ 2147483647 h 124"/>
                <a:gd name="T114" fmla="*/ 2147483647 w 320"/>
                <a:gd name="T115" fmla="*/ 2147483647 h 124"/>
                <a:gd name="T116" fmla="*/ 2147483647 w 320"/>
                <a:gd name="T117" fmla="*/ 2147483647 h 1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124"/>
                <a:gd name="T179" fmla="*/ 320 w 320"/>
                <a:gd name="T180" fmla="*/ 124 h 1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124">
                  <a:moveTo>
                    <a:pt x="284" y="18"/>
                  </a:moveTo>
                  <a:lnTo>
                    <a:pt x="279" y="10"/>
                  </a:lnTo>
                  <a:lnTo>
                    <a:pt x="255" y="8"/>
                  </a:lnTo>
                  <a:lnTo>
                    <a:pt x="227" y="21"/>
                  </a:lnTo>
                  <a:lnTo>
                    <a:pt x="184" y="21"/>
                  </a:lnTo>
                  <a:lnTo>
                    <a:pt x="143" y="0"/>
                  </a:lnTo>
                  <a:lnTo>
                    <a:pt x="116" y="0"/>
                  </a:lnTo>
                  <a:lnTo>
                    <a:pt x="81" y="18"/>
                  </a:lnTo>
                  <a:lnTo>
                    <a:pt x="62" y="18"/>
                  </a:lnTo>
                  <a:lnTo>
                    <a:pt x="40" y="13"/>
                  </a:lnTo>
                  <a:lnTo>
                    <a:pt x="30" y="2"/>
                  </a:lnTo>
                  <a:lnTo>
                    <a:pt x="3" y="5"/>
                  </a:lnTo>
                  <a:lnTo>
                    <a:pt x="0" y="32"/>
                  </a:lnTo>
                  <a:lnTo>
                    <a:pt x="8" y="29"/>
                  </a:lnTo>
                  <a:lnTo>
                    <a:pt x="3" y="37"/>
                  </a:lnTo>
                  <a:lnTo>
                    <a:pt x="22" y="21"/>
                  </a:lnTo>
                  <a:lnTo>
                    <a:pt x="43" y="21"/>
                  </a:lnTo>
                  <a:lnTo>
                    <a:pt x="54" y="27"/>
                  </a:lnTo>
                  <a:lnTo>
                    <a:pt x="46" y="29"/>
                  </a:lnTo>
                  <a:lnTo>
                    <a:pt x="51" y="35"/>
                  </a:lnTo>
                  <a:lnTo>
                    <a:pt x="11" y="35"/>
                  </a:lnTo>
                  <a:lnTo>
                    <a:pt x="3" y="40"/>
                  </a:lnTo>
                  <a:lnTo>
                    <a:pt x="0" y="54"/>
                  </a:lnTo>
                  <a:lnTo>
                    <a:pt x="13" y="51"/>
                  </a:lnTo>
                  <a:lnTo>
                    <a:pt x="16" y="73"/>
                  </a:lnTo>
                  <a:lnTo>
                    <a:pt x="5" y="70"/>
                  </a:lnTo>
                  <a:lnTo>
                    <a:pt x="5" y="75"/>
                  </a:lnTo>
                  <a:lnTo>
                    <a:pt x="22" y="83"/>
                  </a:lnTo>
                  <a:lnTo>
                    <a:pt x="19" y="92"/>
                  </a:lnTo>
                  <a:lnTo>
                    <a:pt x="27" y="97"/>
                  </a:lnTo>
                  <a:lnTo>
                    <a:pt x="22" y="102"/>
                  </a:lnTo>
                  <a:lnTo>
                    <a:pt x="38" y="102"/>
                  </a:lnTo>
                  <a:lnTo>
                    <a:pt x="35" y="108"/>
                  </a:lnTo>
                  <a:lnTo>
                    <a:pt x="68" y="119"/>
                  </a:lnTo>
                  <a:lnTo>
                    <a:pt x="78" y="113"/>
                  </a:lnTo>
                  <a:lnTo>
                    <a:pt x="81" y="105"/>
                  </a:lnTo>
                  <a:lnTo>
                    <a:pt x="92" y="108"/>
                  </a:lnTo>
                  <a:lnTo>
                    <a:pt x="116" y="124"/>
                  </a:lnTo>
                  <a:lnTo>
                    <a:pt x="133" y="119"/>
                  </a:lnTo>
                  <a:lnTo>
                    <a:pt x="146" y="105"/>
                  </a:lnTo>
                  <a:lnTo>
                    <a:pt x="165" y="111"/>
                  </a:lnTo>
                  <a:lnTo>
                    <a:pt x="171" y="102"/>
                  </a:lnTo>
                  <a:lnTo>
                    <a:pt x="173" y="124"/>
                  </a:lnTo>
                  <a:lnTo>
                    <a:pt x="184" y="116"/>
                  </a:lnTo>
                  <a:lnTo>
                    <a:pt x="181" y="105"/>
                  </a:lnTo>
                  <a:lnTo>
                    <a:pt x="211" y="102"/>
                  </a:lnTo>
                  <a:lnTo>
                    <a:pt x="227" y="108"/>
                  </a:lnTo>
                  <a:lnTo>
                    <a:pt x="252" y="100"/>
                  </a:lnTo>
                  <a:lnTo>
                    <a:pt x="282" y="97"/>
                  </a:lnTo>
                  <a:lnTo>
                    <a:pt x="287" y="92"/>
                  </a:lnTo>
                  <a:lnTo>
                    <a:pt x="320" y="97"/>
                  </a:lnTo>
                  <a:lnTo>
                    <a:pt x="303" y="54"/>
                  </a:lnTo>
                  <a:lnTo>
                    <a:pt x="309" y="43"/>
                  </a:lnTo>
                  <a:lnTo>
                    <a:pt x="295" y="35"/>
                  </a:lnTo>
                  <a:lnTo>
                    <a:pt x="284" y="1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77" name="Freeform 59">
              <a:extLst>
                <a:ext uri="{FF2B5EF4-FFF2-40B4-BE49-F238E27FC236}">
                  <a16:creationId xmlns:a16="http://schemas.microsoft.com/office/drawing/2014/main" id="{78F1D482-B002-7E1B-90DC-69AB2DBE9452}"/>
                </a:ext>
              </a:extLst>
            </p:cNvPr>
            <p:cNvSpPr>
              <a:spLocks/>
            </p:cNvSpPr>
            <p:nvPr/>
          </p:nvSpPr>
          <p:spPr bwMode="auto">
            <a:xfrm>
              <a:off x="9354161" y="4219894"/>
              <a:ext cx="249906" cy="97233"/>
            </a:xfrm>
            <a:custGeom>
              <a:avLst/>
              <a:gdLst>
                <a:gd name="T0" fmla="*/ 2147483647 w 320"/>
                <a:gd name="T1" fmla="*/ 2147483647 h 124"/>
                <a:gd name="T2" fmla="*/ 2147483647 w 320"/>
                <a:gd name="T3" fmla="*/ 2147483647 h 124"/>
                <a:gd name="T4" fmla="*/ 2147483647 w 320"/>
                <a:gd name="T5" fmla="*/ 2147483647 h 124"/>
                <a:gd name="T6" fmla="*/ 2147483647 w 320"/>
                <a:gd name="T7" fmla="*/ 2147483647 h 124"/>
                <a:gd name="T8" fmla="*/ 2147483647 w 320"/>
                <a:gd name="T9" fmla="*/ 2147483647 h 124"/>
                <a:gd name="T10" fmla="*/ 2147483647 w 320"/>
                <a:gd name="T11" fmla="*/ 2147483647 h 124"/>
                <a:gd name="T12" fmla="*/ 2147483647 w 320"/>
                <a:gd name="T13" fmla="*/ 0 h 124"/>
                <a:gd name="T14" fmla="*/ 2147483647 w 320"/>
                <a:gd name="T15" fmla="*/ 0 h 124"/>
                <a:gd name="T16" fmla="*/ 2147483647 w 320"/>
                <a:gd name="T17" fmla="*/ 2147483647 h 124"/>
                <a:gd name="T18" fmla="*/ 2147483647 w 320"/>
                <a:gd name="T19" fmla="*/ 2147483647 h 124"/>
                <a:gd name="T20" fmla="*/ 2147483647 w 320"/>
                <a:gd name="T21" fmla="*/ 2147483647 h 124"/>
                <a:gd name="T22" fmla="*/ 2147483647 w 320"/>
                <a:gd name="T23" fmla="*/ 2147483647 h 124"/>
                <a:gd name="T24" fmla="*/ 2147483647 w 320"/>
                <a:gd name="T25" fmla="*/ 2147483647 h 124"/>
                <a:gd name="T26" fmla="*/ 2147483647 w 320"/>
                <a:gd name="T27" fmla="*/ 2147483647 h 124"/>
                <a:gd name="T28" fmla="*/ 0 w 320"/>
                <a:gd name="T29" fmla="*/ 2147483647 h 124"/>
                <a:gd name="T30" fmla="*/ 2147483647 w 320"/>
                <a:gd name="T31" fmla="*/ 2147483647 h 124"/>
                <a:gd name="T32" fmla="*/ 2147483647 w 320"/>
                <a:gd name="T33" fmla="*/ 2147483647 h 124"/>
                <a:gd name="T34" fmla="*/ 2147483647 w 320"/>
                <a:gd name="T35" fmla="*/ 2147483647 h 124"/>
                <a:gd name="T36" fmla="*/ 2147483647 w 320"/>
                <a:gd name="T37" fmla="*/ 2147483647 h 124"/>
                <a:gd name="T38" fmla="*/ 2147483647 w 320"/>
                <a:gd name="T39" fmla="*/ 2147483647 h 124"/>
                <a:gd name="T40" fmla="*/ 2147483647 w 320"/>
                <a:gd name="T41" fmla="*/ 2147483647 h 124"/>
                <a:gd name="T42" fmla="*/ 2147483647 w 320"/>
                <a:gd name="T43" fmla="*/ 2147483647 h 124"/>
                <a:gd name="T44" fmla="*/ 2147483647 w 320"/>
                <a:gd name="T45" fmla="*/ 2147483647 h 124"/>
                <a:gd name="T46" fmla="*/ 2147483647 w 320"/>
                <a:gd name="T47" fmla="*/ 2147483647 h 124"/>
                <a:gd name="T48" fmla="*/ 0 w 320"/>
                <a:gd name="T49" fmla="*/ 2147483647 h 124"/>
                <a:gd name="T50" fmla="*/ 2147483647 w 320"/>
                <a:gd name="T51" fmla="*/ 2147483647 h 124"/>
                <a:gd name="T52" fmla="*/ 2147483647 w 320"/>
                <a:gd name="T53" fmla="*/ 2147483647 h 124"/>
                <a:gd name="T54" fmla="*/ 2147483647 w 320"/>
                <a:gd name="T55" fmla="*/ 2147483647 h 124"/>
                <a:gd name="T56" fmla="*/ 2147483647 w 320"/>
                <a:gd name="T57" fmla="*/ 2147483647 h 124"/>
                <a:gd name="T58" fmla="*/ 2147483647 w 320"/>
                <a:gd name="T59" fmla="*/ 2147483647 h 124"/>
                <a:gd name="T60" fmla="*/ 2147483647 w 320"/>
                <a:gd name="T61" fmla="*/ 2147483647 h 124"/>
                <a:gd name="T62" fmla="*/ 2147483647 w 320"/>
                <a:gd name="T63" fmla="*/ 2147483647 h 124"/>
                <a:gd name="T64" fmla="*/ 2147483647 w 320"/>
                <a:gd name="T65" fmla="*/ 2147483647 h 124"/>
                <a:gd name="T66" fmla="*/ 2147483647 w 320"/>
                <a:gd name="T67" fmla="*/ 2147483647 h 124"/>
                <a:gd name="T68" fmla="*/ 2147483647 w 320"/>
                <a:gd name="T69" fmla="*/ 2147483647 h 124"/>
                <a:gd name="T70" fmla="*/ 2147483647 w 320"/>
                <a:gd name="T71" fmla="*/ 2147483647 h 124"/>
                <a:gd name="T72" fmla="*/ 2147483647 w 320"/>
                <a:gd name="T73" fmla="*/ 2147483647 h 124"/>
                <a:gd name="T74" fmla="*/ 2147483647 w 320"/>
                <a:gd name="T75" fmla="*/ 2147483647 h 124"/>
                <a:gd name="T76" fmla="*/ 2147483647 w 320"/>
                <a:gd name="T77" fmla="*/ 2147483647 h 124"/>
                <a:gd name="T78" fmla="*/ 2147483647 w 320"/>
                <a:gd name="T79" fmla="*/ 2147483647 h 124"/>
                <a:gd name="T80" fmla="*/ 2147483647 w 320"/>
                <a:gd name="T81" fmla="*/ 2147483647 h 124"/>
                <a:gd name="T82" fmla="*/ 2147483647 w 320"/>
                <a:gd name="T83" fmla="*/ 2147483647 h 124"/>
                <a:gd name="T84" fmla="*/ 2147483647 w 320"/>
                <a:gd name="T85" fmla="*/ 2147483647 h 124"/>
                <a:gd name="T86" fmla="*/ 2147483647 w 320"/>
                <a:gd name="T87" fmla="*/ 2147483647 h 124"/>
                <a:gd name="T88" fmla="*/ 2147483647 w 320"/>
                <a:gd name="T89" fmla="*/ 2147483647 h 124"/>
                <a:gd name="T90" fmla="*/ 2147483647 w 320"/>
                <a:gd name="T91" fmla="*/ 2147483647 h 124"/>
                <a:gd name="T92" fmla="*/ 2147483647 w 320"/>
                <a:gd name="T93" fmla="*/ 2147483647 h 124"/>
                <a:gd name="T94" fmla="*/ 2147483647 w 320"/>
                <a:gd name="T95" fmla="*/ 2147483647 h 124"/>
                <a:gd name="T96" fmla="*/ 2147483647 w 320"/>
                <a:gd name="T97" fmla="*/ 2147483647 h 124"/>
                <a:gd name="T98" fmla="*/ 2147483647 w 320"/>
                <a:gd name="T99" fmla="*/ 2147483647 h 124"/>
                <a:gd name="T100" fmla="*/ 2147483647 w 320"/>
                <a:gd name="T101" fmla="*/ 2147483647 h 124"/>
                <a:gd name="T102" fmla="*/ 2147483647 w 320"/>
                <a:gd name="T103" fmla="*/ 2147483647 h 124"/>
                <a:gd name="T104" fmla="*/ 2147483647 w 320"/>
                <a:gd name="T105" fmla="*/ 2147483647 h 124"/>
                <a:gd name="T106" fmla="*/ 2147483647 w 320"/>
                <a:gd name="T107" fmla="*/ 2147483647 h 124"/>
                <a:gd name="T108" fmla="*/ 2147483647 w 320"/>
                <a:gd name="T109" fmla="*/ 2147483647 h 124"/>
                <a:gd name="T110" fmla="*/ 2147483647 w 320"/>
                <a:gd name="T111" fmla="*/ 2147483647 h 124"/>
                <a:gd name="T112" fmla="*/ 2147483647 w 320"/>
                <a:gd name="T113" fmla="*/ 2147483647 h 124"/>
                <a:gd name="T114" fmla="*/ 2147483647 w 320"/>
                <a:gd name="T115" fmla="*/ 2147483647 h 124"/>
                <a:gd name="T116" fmla="*/ 2147483647 w 320"/>
                <a:gd name="T117" fmla="*/ 2147483647 h 1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124"/>
                <a:gd name="T179" fmla="*/ 320 w 320"/>
                <a:gd name="T180" fmla="*/ 124 h 1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124">
                  <a:moveTo>
                    <a:pt x="284" y="18"/>
                  </a:moveTo>
                  <a:lnTo>
                    <a:pt x="279" y="10"/>
                  </a:lnTo>
                  <a:lnTo>
                    <a:pt x="255" y="8"/>
                  </a:lnTo>
                  <a:lnTo>
                    <a:pt x="227" y="21"/>
                  </a:lnTo>
                  <a:lnTo>
                    <a:pt x="184" y="21"/>
                  </a:lnTo>
                  <a:lnTo>
                    <a:pt x="143" y="0"/>
                  </a:lnTo>
                  <a:lnTo>
                    <a:pt x="116" y="0"/>
                  </a:lnTo>
                  <a:lnTo>
                    <a:pt x="81" y="18"/>
                  </a:lnTo>
                  <a:lnTo>
                    <a:pt x="62" y="18"/>
                  </a:lnTo>
                  <a:lnTo>
                    <a:pt x="40" y="13"/>
                  </a:lnTo>
                  <a:lnTo>
                    <a:pt x="30" y="2"/>
                  </a:lnTo>
                  <a:lnTo>
                    <a:pt x="3" y="5"/>
                  </a:lnTo>
                  <a:lnTo>
                    <a:pt x="0" y="32"/>
                  </a:lnTo>
                  <a:lnTo>
                    <a:pt x="8" y="29"/>
                  </a:lnTo>
                  <a:lnTo>
                    <a:pt x="3" y="37"/>
                  </a:lnTo>
                  <a:lnTo>
                    <a:pt x="22" y="21"/>
                  </a:lnTo>
                  <a:lnTo>
                    <a:pt x="43" y="21"/>
                  </a:lnTo>
                  <a:lnTo>
                    <a:pt x="54" y="27"/>
                  </a:lnTo>
                  <a:lnTo>
                    <a:pt x="46" y="29"/>
                  </a:lnTo>
                  <a:lnTo>
                    <a:pt x="51" y="35"/>
                  </a:lnTo>
                  <a:lnTo>
                    <a:pt x="11" y="35"/>
                  </a:lnTo>
                  <a:lnTo>
                    <a:pt x="3" y="40"/>
                  </a:lnTo>
                  <a:lnTo>
                    <a:pt x="0" y="54"/>
                  </a:lnTo>
                  <a:lnTo>
                    <a:pt x="13" y="51"/>
                  </a:lnTo>
                  <a:lnTo>
                    <a:pt x="16" y="73"/>
                  </a:lnTo>
                  <a:lnTo>
                    <a:pt x="5" y="70"/>
                  </a:lnTo>
                  <a:lnTo>
                    <a:pt x="5" y="75"/>
                  </a:lnTo>
                  <a:lnTo>
                    <a:pt x="22" y="83"/>
                  </a:lnTo>
                  <a:lnTo>
                    <a:pt x="19" y="92"/>
                  </a:lnTo>
                  <a:lnTo>
                    <a:pt x="27" y="97"/>
                  </a:lnTo>
                  <a:lnTo>
                    <a:pt x="22" y="102"/>
                  </a:lnTo>
                  <a:lnTo>
                    <a:pt x="38" y="102"/>
                  </a:lnTo>
                  <a:lnTo>
                    <a:pt x="35" y="108"/>
                  </a:lnTo>
                  <a:lnTo>
                    <a:pt x="68" y="119"/>
                  </a:lnTo>
                  <a:lnTo>
                    <a:pt x="78" y="113"/>
                  </a:lnTo>
                  <a:lnTo>
                    <a:pt x="81" y="105"/>
                  </a:lnTo>
                  <a:lnTo>
                    <a:pt x="92" y="108"/>
                  </a:lnTo>
                  <a:lnTo>
                    <a:pt x="116" y="124"/>
                  </a:lnTo>
                  <a:lnTo>
                    <a:pt x="133" y="119"/>
                  </a:lnTo>
                  <a:lnTo>
                    <a:pt x="146" y="105"/>
                  </a:lnTo>
                  <a:lnTo>
                    <a:pt x="165" y="111"/>
                  </a:lnTo>
                  <a:lnTo>
                    <a:pt x="171" y="102"/>
                  </a:lnTo>
                  <a:lnTo>
                    <a:pt x="173" y="124"/>
                  </a:lnTo>
                  <a:lnTo>
                    <a:pt x="184" y="116"/>
                  </a:lnTo>
                  <a:lnTo>
                    <a:pt x="181" y="105"/>
                  </a:lnTo>
                  <a:lnTo>
                    <a:pt x="211" y="102"/>
                  </a:lnTo>
                  <a:lnTo>
                    <a:pt x="227" y="108"/>
                  </a:lnTo>
                  <a:lnTo>
                    <a:pt x="252" y="100"/>
                  </a:lnTo>
                  <a:lnTo>
                    <a:pt x="282" y="97"/>
                  </a:lnTo>
                  <a:lnTo>
                    <a:pt x="287" y="92"/>
                  </a:lnTo>
                  <a:lnTo>
                    <a:pt x="320" y="97"/>
                  </a:lnTo>
                  <a:lnTo>
                    <a:pt x="303" y="54"/>
                  </a:lnTo>
                  <a:lnTo>
                    <a:pt x="309" y="43"/>
                  </a:lnTo>
                  <a:lnTo>
                    <a:pt x="295" y="35"/>
                  </a:lnTo>
                  <a:lnTo>
                    <a:pt x="284" y="18"/>
                  </a:lnTo>
                </a:path>
              </a:pathLst>
            </a:custGeom>
            <a:solidFill>
              <a:schemeClr val="accent1"/>
            </a:solidFill>
            <a:ln w="3">
              <a:solidFill>
                <a:schemeClr val="accent1"/>
              </a:solidFill>
              <a:round/>
              <a:headEnd/>
              <a:tailEnd/>
            </a:ln>
          </p:spPr>
          <p:txBody>
            <a:bodyPr/>
            <a:lstStyle/>
            <a:p>
              <a:endParaRPr lang="en-GB" noProof="0" dirty="0"/>
            </a:p>
          </p:txBody>
        </p:sp>
        <p:sp>
          <p:nvSpPr>
            <p:cNvPr id="778" name="Freeform 60">
              <a:extLst>
                <a:ext uri="{FF2B5EF4-FFF2-40B4-BE49-F238E27FC236}">
                  <a16:creationId xmlns:a16="http://schemas.microsoft.com/office/drawing/2014/main" id="{9FF3FDB8-7DE3-0D22-13CB-6818520C0B62}"/>
                </a:ext>
              </a:extLst>
            </p:cNvPr>
            <p:cNvSpPr>
              <a:spLocks/>
            </p:cNvSpPr>
            <p:nvPr/>
          </p:nvSpPr>
          <p:spPr bwMode="auto">
            <a:xfrm>
              <a:off x="9488070" y="4295804"/>
              <a:ext cx="86998" cy="78469"/>
            </a:xfrm>
            <a:custGeom>
              <a:avLst/>
              <a:gdLst>
                <a:gd name="T0" fmla="*/ 2147483647 w 111"/>
                <a:gd name="T1" fmla="*/ 0 h 100"/>
                <a:gd name="T2" fmla="*/ 2147483647 w 111"/>
                <a:gd name="T3" fmla="*/ 2147483647 h 100"/>
                <a:gd name="T4" fmla="*/ 2147483647 w 111"/>
                <a:gd name="T5" fmla="*/ 2147483647 h 100"/>
                <a:gd name="T6" fmla="*/ 2147483647 w 111"/>
                <a:gd name="T7" fmla="*/ 2147483647 h 100"/>
                <a:gd name="T8" fmla="*/ 2147483647 w 111"/>
                <a:gd name="T9" fmla="*/ 2147483647 h 100"/>
                <a:gd name="T10" fmla="*/ 2147483647 w 111"/>
                <a:gd name="T11" fmla="*/ 2147483647 h 100"/>
                <a:gd name="T12" fmla="*/ 2147483647 w 111"/>
                <a:gd name="T13" fmla="*/ 2147483647 h 100"/>
                <a:gd name="T14" fmla="*/ 2147483647 w 111"/>
                <a:gd name="T15" fmla="*/ 2147483647 h 100"/>
                <a:gd name="T16" fmla="*/ 2147483647 w 111"/>
                <a:gd name="T17" fmla="*/ 2147483647 h 100"/>
                <a:gd name="T18" fmla="*/ 2147483647 w 111"/>
                <a:gd name="T19" fmla="*/ 2147483647 h 100"/>
                <a:gd name="T20" fmla="*/ 0 w 111"/>
                <a:gd name="T21" fmla="*/ 2147483647 h 100"/>
                <a:gd name="T22" fmla="*/ 0 w 111"/>
                <a:gd name="T23" fmla="*/ 2147483647 h 100"/>
                <a:gd name="T24" fmla="*/ 2147483647 w 111"/>
                <a:gd name="T25" fmla="*/ 2147483647 h 100"/>
                <a:gd name="T26" fmla="*/ 2147483647 w 111"/>
                <a:gd name="T27" fmla="*/ 2147483647 h 100"/>
                <a:gd name="T28" fmla="*/ 2147483647 w 111"/>
                <a:gd name="T29" fmla="*/ 2147483647 h 100"/>
                <a:gd name="T30" fmla="*/ 2147483647 w 111"/>
                <a:gd name="T31" fmla="*/ 2147483647 h 100"/>
                <a:gd name="T32" fmla="*/ 2147483647 w 111"/>
                <a:gd name="T33" fmla="*/ 0 h 100"/>
                <a:gd name="T34" fmla="*/ 2147483647 w 111"/>
                <a:gd name="T35" fmla="*/ 0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
                <a:gd name="T55" fmla="*/ 0 h 100"/>
                <a:gd name="T56" fmla="*/ 111 w 111"/>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 h="100">
                  <a:moveTo>
                    <a:pt x="111" y="0"/>
                  </a:moveTo>
                  <a:lnTo>
                    <a:pt x="81" y="3"/>
                  </a:lnTo>
                  <a:lnTo>
                    <a:pt x="56" y="11"/>
                  </a:lnTo>
                  <a:lnTo>
                    <a:pt x="40" y="5"/>
                  </a:lnTo>
                  <a:lnTo>
                    <a:pt x="10" y="8"/>
                  </a:lnTo>
                  <a:lnTo>
                    <a:pt x="13" y="19"/>
                  </a:lnTo>
                  <a:lnTo>
                    <a:pt x="2" y="27"/>
                  </a:lnTo>
                  <a:lnTo>
                    <a:pt x="2" y="57"/>
                  </a:lnTo>
                  <a:lnTo>
                    <a:pt x="16" y="60"/>
                  </a:lnTo>
                  <a:lnTo>
                    <a:pt x="0" y="81"/>
                  </a:lnTo>
                  <a:lnTo>
                    <a:pt x="0" y="92"/>
                  </a:lnTo>
                  <a:lnTo>
                    <a:pt x="16" y="100"/>
                  </a:lnTo>
                  <a:lnTo>
                    <a:pt x="51" y="79"/>
                  </a:lnTo>
                  <a:lnTo>
                    <a:pt x="92" y="57"/>
                  </a:lnTo>
                  <a:lnTo>
                    <a:pt x="92" y="16"/>
                  </a:lnTo>
                  <a:lnTo>
                    <a:pt x="111"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79" name="Freeform 61">
              <a:extLst>
                <a:ext uri="{FF2B5EF4-FFF2-40B4-BE49-F238E27FC236}">
                  <a16:creationId xmlns:a16="http://schemas.microsoft.com/office/drawing/2014/main" id="{FC0E85E0-8D7D-F149-1FC7-5C7B8CDB0E11}"/>
                </a:ext>
              </a:extLst>
            </p:cNvPr>
            <p:cNvSpPr>
              <a:spLocks/>
            </p:cNvSpPr>
            <p:nvPr/>
          </p:nvSpPr>
          <p:spPr bwMode="auto">
            <a:xfrm>
              <a:off x="9479541" y="4357214"/>
              <a:ext cx="57146" cy="65675"/>
            </a:xfrm>
            <a:custGeom>
              <a:avLst/>
              <a:gdLst>
                <a:gd name="T0" fmla="*/ 2147483647 w 73"/>
                <a:gd name="T1" fmla="*/ 2147483647 h 84"/>
                <a:gd name="T2" fmla="*/ 2147483647 w 73"/>
                <a:gd name="T3" fmla="*/ 2147483647 h 84"/>
                <a:gd name="T4" fmla="*/ 2147483647 w 73"/>
                <a:gd name="T5" fmla="*/ 0 h 84"/>
                <a:gd name="T6" fmla="*/ 2147483647 w 73"/>
                <a:gd name="T7" fmla="*/ 2147483647 h 84"/>
                <a:gd name="T8" fmla="*/ 2147483647 w 73"/>
                <a:gd name="T9" fmla="*/ 2147483647 h 84"/>
                <a:gd name="T10" fmla="*/ 2147483647 w 73"/>
                <a:gd name="T11" fmla="*/ 2147483647 h 84"/>
                <a:gd name="T12" fmla="*/ 2147483647 w 73"/>
                <a:gd name="T13" fmla="*/ 2147483647 h 84"/>
                <a:gd name="T14" fmla="*/ 2147483647 w 73"/>
                <a:gd name="T15" fmla="*/ 2147483647 h 84"/>
                <a:gd name="T16" fmla="*/ 2147483647 w 73"/>
                <a:gd name="T17" fmla="*/ 2147483647 h 84"/>
                <a:gd name="T18" fmla="*/ 2147483647 w 73"/>
                <a:gd name="T19" fmla="*/ 2147483647 h 84"/>
                <a:gd name="T20" fmla="*/ 2147483647 w 73"/>
                <a:gd name="T21" fmla="*/ 2147483647 h 84"/>
                <a:gd name="T22" fmla="*/ 2147483647 w 73"/>
                <a:gd name="T23" fmla="*/ 2147483647 h 84"/>
                <a:gd name="T24" fmla="*/ 0 w 73"/>
                <a:gd name="T25" fmla="*/ 2147483647 h 84"/>
                <a:gd name="T26" fmla="*/ 2147483647 w 73"/>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84"/>
                <a:gd name="T44" fmla="*/ 73 w 73"/>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84">
                  <a:moveTo>
                    <a:pt x="11" y="13"/>
                  </a:moveTo>
                  <a:lnTo>
                    <a:pt x="27" y="21"/>
                  </a:lnTo>
                  <a:lnTo>
                    <a:pt x="62" y="0"/>
                  </a:lnTo>
                  <a:lnTo>
                    <a:pt x="73" y="24"/>
                  </a:lnTo>
                  <a:lnTo>
                    <a:pt x="38" y="40"/>
                  </a:lnTo>
                  <a:lnTo>
                    <a:pt x="54" y="56"/>
                  </a:lnTo>
                  <a:lnTo>
                    <a:pt x="46" y="70"/>
                  </a:lnTo>
                  <a:lnTo>
                    <a:pt x="35" y="73"/>
                  </a:lnTo>
                  <a:lnTo>
                    <a:pt x="24" y="84"/>
                  </a:lnTo>
                  <a:lnTo>
                    <a:pt x="5" y="84"/>
                  </a:lnTo>
                  <a:lnTo>
                    <a:pt x="11" y="46"/>
                  </a:lnTo>
                  <a:lnTo>
                    <a:pt x="0" y="29"/>
                  </a:lnTo>
                  <a:lnTo>
                    <a:pt x="11" y="1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80" name="Freeform 62">
              <a:extLst>
                <a:ext uri="{FF2B5EF4-FFF2-40B4-BE49-F238E27FC236}">
                  <a16:creationId xmlns:a16="http://schemas.microsoft.com/office/drawing/2014/main" id="{525B655F-820C-B665-6688-E9963892D134}"/>
                </a:ext>
              </a:extLst>
            </p:cNvPr>
            <p:cNvSpPr>
              <a:spLocks/>
            </p:cNvSpPr>
            <p:nvPr/>
          </p:nvSpPr>
          <p:spPr bwMode="auto">
            <a:xfrm>
              <a:off x="9528158" y="4292392"/>
              <a:ext cx="140732" cy="132203"/>
            </a:xfrm>
            <a:custGeom>
              <a:avLst/>
              <a:gdLst>
                <a:gd name="T0" fmla="*/ 2147483647 w 181"/>
                <a:gd name="T1" fmla="*/ 2147483647 h 170"/>
                <a:gd name="T2" fmla="*/ 2147483647 w 181"/>
                <a:gd name="T3" fmla="*/ 2147483647 h 170"/>
                <a:gd name="T4" fmla="*/ 2147483647 w 181"/>
                <a:gd name="T5" fmla="*/ 2147483647 h 170"/>
                <a:gd name="T6" fmla="*/ 2147483647 w 181"/>
                <a:gd name="T7" fmla="*/ 2147483647 h 170"/>
                <a:gd name="T8" fmla="*/ 2147483647 w 181"/>
                <a:gd name="T9" fmla="*/ 2147483647 h 170"/>
                <a:gd name="T10" fmla="*/ 2147483647 w 181"/>
                <a:gd name="T11" fmla="*/ 2147483647 h 170"/>
                <a:gd name="T12" fmla="*/ 2147483647 w 181"/>
                <a:gd name="T13" fmla="*/ 2147483647 h 170"/>
                <a:gd name="T14" fmla="*/ 2147483647 w 181"/>
                <a:gd name="T15" fmla="*/ 2147483647 h 170"/>
                <a:gd name="T16" fmla="*/ 2147483647 w 181"/>
                <a:gd name="T17" fmla="*/ 2147483647 h 170"/>
                <a:gd name="T18" fmla="*/ 2147483647 w 181"/>
                <a:gd name="T19" fmla="*/ 2147483647 h 170"/>
                <a:gd name="T20" fmla="*/ 2147483647 w 181"/>
                <a:gd name="T21" fmla="*/ 2147483647 h 170"/>
                <a:gd name="T22" fmla="*/ 2147483647 w 181"/>
                <a:gd name="T23" fmla="*/ 2147483647 h 170"/>
                <a:gd name="T24" fmla="*/ 2147483647 w 181"/>
                <a:gd name="T25" fmla="*/ 2147483647 h 170"/>
                <a:gd name="T26" fmla="*/ 2147483647 w 181"/>
                <a:gd name="T27" fmla="*/ 2147483647 h 170"/>
                <a:gd name="T28" fmla="*/ 2147483647 w 181"/>
                <a:gd name="T29" fmla="*/ 2147483647 h 170"/>
                <a:gd name="T30" fmla="*/ 2147483647 w 181"/>
                <a:gd name="T31" fmla="*/ 2147483647 h 170"/>
                <a:gd name="T32" fmla="*/ 2147483647 w 181"/>
                <a:gd name="T33" fmla="*/ 2147483647 h 170"/>
                <a:gd name="T34" fmla="*/ 2147483647 w 181"/>
                <a:gd name="T35" fmla="*/ 2147483647 h 170"/>
                <a:gd name="T36" fmla="*/ 2147483647 w 181"/>
                <a:gd name="T37" fmla="*/ 2147483647 h 170"/>
                <a:gd name="T38" fmla="*/ 0 w 181"/>
                <a:gd name="T39" fmla="*/ 2147483647 h 170"/>
                <a:gd name="T40" fmla="*/ 2147483647 w 181"/>
                <a:gd name="T41" fmla="*/ 2147483647 h 170"/>
                <a:gd name="T42" fmla="*/ 2147483647 w 181"/>
                <a:gd name="T43" fmla="*/ 2147483647 h 170"/>
                <a:gd name="T44" fmla="*/ 2147483647 w 181"/>
                <a:gd name="T45" fmla="*/ 2147483647 h 170"/>
                <a:gd name="T46" fmla="*/ 2147483647 w 181"/>
                <a:gd name="T47" fmla="*/ 0 h 170"/>
                <a:gd name="T48" fmla="*/ 2147483647 w 181"/>
                <a:gd name="T49" fmla="*/ 2147483647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170"/>
                <a:gd name="T77" fmla="*/ 181 w 181"/>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170">
                  <a:moveTo>
                    <a:pt x="98" y="5"/>
                  </a:moveTo>
                  <a:lnTo>
                    <a:pt x="127" y="46"/>
                  </a:lnTo>
                  <a:lnTo>
                    <a:pt x="116" y="70"/>
                  </a:lnTo>
                  <a:lnTo>
                    <a:pt x="127" y="89"/>
                  </a:lnTo>
                  <a:lnTo>
                    <a:pt x="152" y="103"/>
                  </a:lnTo>
                  <a:lnTo>
                    <a:pt x="160" y="132"/>
                  </a:lnTo>
                  <a:lnTo>
                    <a:pt x="181" y="154"/>
                  </a:lnTo>
                  <a:lnTo>
                    <a:pt x="179" y="157"/>
                  </a:lnTo>
                  <a:lnTo>
                    <a:pt x="160" y="157"/>
                  </a:lnTo>
                  <a:lnTo>
                    <a:pt x="146" y="170"/>
                  </a:lnTo>
                  <a:lnTo>
                    <a:pt x="127" y="165"/>
                  </a:lnTo>
                  <a:lnTo>
                    <a:pt x="116" y="170"/>
                  </a:lnTo>
                  <a:lnTo>
                    <a:pt x="95" y="159"/>
                  </a:lnTo>
                  <a:lnTo>
                    <a:pt x="89" y="146"/>
                  </a:lnTo>
                  <a:lnTo>
                    <a:pt x="79" y="138"/>
                  </a:lnTo>
                  <a:lnTo>
                    <a:pt x="38" y="116"/>
                  </a:lnTo>
                  <a:lnTo>
                    <a:pt x="11" y="108"/>
                  </a:lnTo>
                  <a:lnTo>
                    <a:pt x="0" y="84"/>
                  </a:lnTo>
                  <a:lnTo>
                    <a:pt x="41" y="62"/>
                  </a:lnTo>
                  <a:lnTo>
                    <a:pt x="41" y="21"/>
                  </a:lnTo>
                  <a:lnTo>
                    <a:pt x="60" y="5"/>
                  </a:lnTo>
                  <a:lnTo>
                    <a:pt x="65" y="0"/>
                  </a:lnTo>
                  <a:lnTo>
                    <a:pt x="98"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81" name="Freeform 63">
              <a:extLst>
                <a:ext uri="{FF2B5EF4-FFF2-40B4-BE49-F238E27FC236}">
                  <a16:creationId xmlns:a16="http://schemas.microsoft.com/office/drawing/2014/main" id="{582EA65C-44E1-3543-AE0C-92205666C1E2}"/>
                </a:ext>
              </a:extLst>
            </p:cNvPr>
            <p:cNvSpPr>
              <a:spLocks/>
            </p:cNvSpPr>
            <p:nvPr/>
          </p:nvSpPr>
          <p:spPr bwMode="auto">
            <a:xfrm>
              <a:off x="9479541" y="4340156"/>
              <a:ext cx="21323" cy="21323"/>
            </a:xfrm>
            <a:custGeom>
              <a:avLst/>
              <a:gdLst>
                <a:gd name="T0" fmla="*/ 2147483647 w 27"/>
                <a:gd name="T1" fmla="*/ 0 h 27"/>
                <a:gd name="T2" fmla="*/ 2147483647 w 27"/>
                <a:gd name="T3" fmla="*/ 2147483647 h 27"/>
                <a:gd name="T4" fmla="*/ 2147483647 w 27"/>
                <a:gd name="T5" fmla="*/ 2147483647 h 27"/>
                <a:gd name="T6" fmla="*/ 0 w 27"/>
                <a:gd name="T7" fmla="*/ 2147483647 h 27"/>
                <a:gd name="T8" fmla="*/ 2147483647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3" y="0"/>
                  </a:moveTo>
                  <a:lnTo>
                    <a:pt x="27" y="3"/>
                  </a:lnTo>
                  <a:lnTo>
                    <a:pt x="11" y="24"/>
                  </a:lnTo>
                  <a:lnTo>
                    <a:pt x="0" y="27"/>
                  </a:lnTo>
                  <a:lnTo>
                    <a:pt x="13"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82" name="Freeform 64">
              <a:extLst>
                <a:ext uri="{FF2B5EF4-FFF2-40B4-BE49-F238E27FC236}">
                  <a16:creationId xmlns:a16="http://schemas.microsoft.com/office/drawing/2014/main" id="{8DB2FCF3-9F97-1A2F-15D8-B836371B9A7B}"/>
                </a:ext>
              </a:extLst>
            </p:cNvPr>
            <p:cNvSpPr>
              <a:spLocks/>
            </p:cNvSpPr>
            <p:nvPr/>
          </p:nvSpPr>
          <p:spPr bwMode="auto">
            <a:xfrm>
              <a:off x="9471011" y="4358920"/>
              <a:ext cx="17058" cy="63969"/>
            </a:xfrm>
            <a:custGeom>
              <a:avLst/>
              <a:gdLst>
                <a:gd name="T0" fmla="*/ 2147483647 w 22"/>
                <a:gd name="T1" fmla="*/ 2147483647 h 82"/>
                <a:gd name="T2" fmla="*/ 2147483647 w 22"/>
                <a:gd name="T3" fmla="*/ 2147483647 h 82"/>
                <a:gd name="T4" fmla="*/ 2147483647 w 22"/>
                <a:gd name="T5" fmla="*/ 2147483647 h 82"/>
                <a:gd name="T6" fmla="*/ 2147483647 w 22"/>
                <a:gd name="T7" fmla="*/ 2147483647 h 82"/>
                <a:gd name="T8" fmla="*/ 2147483647 w 22"/>
                <a:gd name="T9" fmla="*/ 2147483647 h 82"/>
                <a:gd name="T10" fmla="*/ 0 w 22"/>
                <a:gd name="T11" fmla="*/ 2147483647 h 82"/>
                <a:gd name="T12" fmla="*/ 2147483647 w 22"/>
                <a:gd name="T13" fmla="*/ 2147483647 h 82"/>
                <a:gd name="T14" fmla="*/ 2147483647 w 22"/>
                <a:gd name="T15" fmla="*/ 2147483647 h 82"/>
                <a:gd name="T16" fmla="*/ 2147483647 w 22"/>
                <a:gd name="T17" fmla="*/ 0 h 82"/>
                <a:gd name="T18" fmla="*/ 2147483647 w 22"/>
                <a:gd name="T19" fmla="*/ 2147483647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82"/>
                <a:gd name="T32" fmla="*/ 22 w 22"/>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82">
                  <a:moveTo>
                    <a:pt x="22" y="11"/>
                  </a:moveTo>
                  <a:lnTo>
                    <a:pt x="11" y="27"/>
                  </a:lnTo>
                  <a:lnTo>
                    <a:pt x="22" y="44"/>
                  </a:lnTo>
                  <a:lnTo>
                    <a:pt x="16" y="82"/>
                  </a:lnTo>
                  <a:lnTo>
                    <a:pt x="0" y="41"/>
                  </a:lnTo>
                  <a:lnTo>
                    <a:pt x="3" y="38"/>
                  </a:lnTo>
                  <a:lnTo>
                    <a:pt x="11" y="3"/>
                  </a:lnTo>
                  <a:lnTo>
                    <a:pt x="22" y="0"/>
                  </a:lnTo>
                  <a:lnTo>
                    <a:pt x="22" y="11"/>
                  </a:lnTo>
                  <a:close/>
                </a:path>
              </a:pathLst>
            </a:custGeom>
            <a:solidFill>
              <a:schemeClr val="accent1"/>
            </a:solidFill>
            <a:ln w="3">
              <a:solidFill>
                <a:schemeClr val="accent1"/>
              </a:solidFill>
              <a:round/>
              <a:headEnd/>
              <a:tailEnd/>
            </a:ln>
          </p:spPr>
          <p:txBody>
            <a:bodyPr/>
            <a:lstStyle/>
            <a:p>
              <a:endParaRPr lang="en-GB" noProof="0" dirty="0"/>
            </a:p>
          </p:txBody>
        </p:sp>
        <p:sp>
          <p:nvSpPr>
            <p:cNvPr id="783" name="Freeform 65">
              <a:extLst>
                <a:ext uri="{FF2B5EF4-FFF2-40B4-BE49-F238E27FC236}">
                  <a16:creationId xmlns:a16="http://schemas.microsoft.com/office/drawing/2014/main" id="{4DF5B825-AC44-790D-3B73-B67726D8D92D}"/>
                </a:ext>
              </a:extLst>
            </p:cNvPr>
            <p:cNvSpPr>
              <a:spLocks/>
            </p:cNvSpPr>
            <p:nvPr/>
          </p:nvSpPr>
          <p:spPr bwMode="auto">
            <a:xfrm>
              <a:off x="9343926" y="4382801"/>
              <a:ext cx="154378" cy="157791"/>
            </a:xfrm>
            <a:custGeom>
              <a:avLst/>
              <a:gdLst>
                <a:gd name="T0" fmla="*/ 2147483647 w 198"/>
                <a:gd name="T1" fmla="*/ 2147483647 h 203"/>
                <a:gd name="T2" fmla="*/ 2147483647 w 198"/>
                <a:gd name="T3" fmla="*/ 2147483647 h 203"/>
                <a:gd name="T4" fmla="*/ 2147483647 w 198"/>
                <a:gd name="T5" fmla="*/ 2147483647 h 203"/>
                <a:gd name="T6" fmla="*/ 2147483647 w 198"/>
                <a:gd name="T7" fmla="*/ 2147483647 h 203"/>
                <a:gd name="T8" fmla="*/ 2147483647 w 198"/>
                <a:gd name="T9" fmla="*/ 2147483647 h 203"/>
                <a:gd name="T10" fmla="*/ 2147483647 w 198"/>
                <a:gd name="T11" fmla="*/ 2147483647 h 203"/>
                <a:gd name="T12" fmla="*/ 2147483647 w 198"/>
                <a:gd name="T13" fmla="*/ 2147483647 h 203"/>
                <a:gd name="T14" fmla="*/ 2147483647 w 198"/>
                <a:gd name="T15" fmla="*/ 2147483647 h 203"/>
                <a:gd name="T16" fmla="*/ 2147483647 w 198"/>
                <a:gd name="T17" fmla="*/ 2147483647 h 203"/>
                <a:gd name="T18" fmla="*/ 2147483647 w 198"/>
                <a:gd name="T19" fmla="*/ 2147483647 h 203"/>
                <a:gd name="T20" fmla="*/ 2147483647 w 198"/>
                <a:gd name="T21" fmla="*/ 0 h 203"/>
                <a:gd name="T22" fmla="*/ 0 w 198"/>
                <a:gd name="T23" fmla="*/ 2147483647 h 203"/>
                <a:gd name="T24" fmla="*/ 2147483647 w 198"/>
                <a:gd name="T25" fmla="*/ 2147483647 h 203"/>
                <a:gd name="T26" fmla="*/ 2147483647 w 198"/>
                <a:gd name="T27" fmla="*/ 2147483647 h 203"/>
                <a:gd name="T28" fmla="*/ 2147483647 w 198"/>
                <a:gd name="T29" fmla="*/ 2147483647 h 203"/>
                <a:gd name="T30" fmla="*/ 2147483647 w 198"/>
                <a:gd name="T31" fmla="*/ 2147483647 h 203"/>
                <a:gd name="T32" fmla="*/ 2147483647 w 198"/>
                <a:gd name="T33" fmla="*/ 2147483647 h 203"/>
                <a:gd name="T34" fmla="*/ 2147483647 w 198"/>
                <a:gd name="T35" fmla="*/ 2147483647 h 203"/>
                <a:gd name="T36" fmla="*/ 2147483647 w 198"/>
                <a:gd name="T37" fmla="*/ 2147483647 h 203"/>
                <a:gd name="T38" fmla="*/ 2147483647 w 198"/>
                <a:gd name="T39" fmla="*/ 2147483647 h 203"/>
                <a:gd name="T40" fmla="*/ 2147483647 w 198"/>
                <a:gd name="T41" fmla="*/ 2147483647 h 203"/>
                <a:gd name="T42" fmla="*/ 2147483647 w 198"/>
                <a:gd name="T43" fmla="*/ 2147483647 h 203"/>
                <a:gd name="T44" fmla="*/ 2147483647 w 198"/>
                <a:gd name="T45" fmla="*/ 2147483647 h 203"/>
                <a:gd name="T46" fmla="*/ 2147483647 w 198"/>
                <a:gd name="T47" fmla="*/ 2147483647 h 203"/>
                <a:gd name="T48" fmla="*/ 2147483647 w 198"/>
                <a:gd name="T49" fmla="*/ 2147483647 h 203"/>
                <a:gd name="T50" fmla="*/ 2147483647 w 198"/>
                <a:gd name="T51" fmla="*/ 2147483647 h 2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
                <a:gd name="T79" fmla="*/ 0 h 203"/>
                <a:gd name="T80" fmla="*/ 198 w 198"/>
                <a:gd name="T81" fmla="*/ 203 h 2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 h="203">
                  <a:moveTo>
                    <a:pt x="163" y="11"/>
                  </a:moveTo>
                  <a:lnTo>
                    <a:pt x="138" y="16"/>
                  </a:lnTo>
                  <a:lnTo>
                    <a:pt x="130" y="11"/>
                  </a:lnTo>
                  <a:lnTo>
                    <a:pt x="130" y="19"/>
                  </a:lnTo>
                  <a:lnTo>
                    <a:pt x="122" y="16"/>
                  </a:lnTo>
                  <a:lnTo>
                    <a:pt x="122" y="8"/>
                  </a:lnTo>
                  <a:lnTo>
                    <a:pt x="111" y="8"/>
                  </a:lnTo>
                  <a:lnTo>
                    <a:pt x="73" y="19"/>
                  </a:lnTo>
                  <a:lnTo>
                    <a:pt x="38" y="8"/>
                  </a:lnTo>
                  <a:lnTo>
                    <a:pt x="6" y="8"/>
                  </a:lnTo>
                  <a:lnTo>
                    <a:pt x="6" y="0"/>
                  </a:lnTo>
                  <a:lnTo>
                    <a:pt x="0" y="41"/>
                  </a:lnTo>
                  <a:lnTo>
                    <a:pt x="6" y="65"/>
                  </a:lnTo>
                  <a:lnTo>
                    <a:pt x="11" y="201"/>
                  </a:lnTo>
                  <a:lnTo>
                    <a:pt x="155" y="201"/>
                  </a:lnTo>
                  <a:lnTo>
                    <a:pt x="171" y="203"/>
                  </a:lnTo>
                  <a:lnTo>
                    <a:pt x="198" y="179"/>
                  </a:lnTo>
                  <a:lnTo>
                    <a:pt x="195" y="160"/>
                  </a:lnTo>
                  <a:lnTo>
                    <a:pt x="141" y="57"/>
                  </a:lnTo>
                  <a:lnTo>
                    <a:pt x="133" y="41"/>
                  </a:lnTo>
                  <a:lnTo>
                    <a:pt x="136" y="38"/>
                  </a:lnTo>
                  <a:lnTo>
                    <a:pt x="155" y="71"/>
                  </a:lnTo>
                  <a:lnTo>
                    <a:pt x="168" y="84"/>
                  </a:lnTo>
                  <a:lnTo>
                    <a:pt x="179" y="52"/>
                  </a:lnTo>
                  <a:lnTo>
                    <a:pt x="163"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84" name="Freeform 66">
              <a:extLst>
                <a:ext uri="{FF2B5EF4-FFF2-40B4-BE49-F238E27FC236}">
                  <a16:creationId xmlns:a16="http://schemas.microsoft.com/office/drawing/2014/main" id="{4A2E3CFF-46B9-7F7D-B356-D8F02C7F5440}"/>
                </a:ext>
              </a:extLst>
            </p:cNvPr>
            <p:cNvSpPr>
              <a:spLocks/>
            </p:cNvSpPr>
            <p:nvPr/>
          </p:nvSpPr>
          <p:spPr bwMode="auto">
            <a:xfrm>
              <a:off x="9422395" y="4826322"/>
              <a:ext cx="75909" cy="86998"/>
            </a:xfrm>
            <a:custGeom>
              <a:avLst/>
              <a:gdLst>
                <a:gd name="T0" fmla="*/ 2147483647 w 97"/>
                <a:gd name="T1" fmla="*/ 0 h 111"/>
                <a:gd name="T2" fmla="*/ 2147483647 w 97"/>
                <a:gd name="T3" fmla="*/ 2147483647 h 111"/>
                <a:gd name="T4" fmla="*/ 2147483647 w 97"/>
                <a:gd name="T5" fmla="*/ 2147483647 h 111"/>
                <a:gd name="T6" fmla="*/ 2147483647 w 97"/>
                <a:gd name="T7" fmla="*/ 2147483647 h 111"/>
                <a:gd name="T8" fmla="*/ 2147483647 w 97"/>
                <a:gd name="T9" fmla="*/ 2147483647 h 111"/>
                <a:gd name="T10" fmla="*/ 2147483647 w 97"/>
                <a:gd name="T11" fmla="*/ 2147483647 h 111"/>
                <a:gd name="T12" fmla="*/ 2147483647 w 97"/>
                <a:gd name="T13" fmla="*/ 2147483647 h 111"/>
                <a:gd name="T14" fmla="*/ 0 w 97"/>
                <a:gd name="T15" fmla="*/ 2147483647 h 111"/>
                <a:gd name="T16" fmla="*/ 2147483647 w 97"/>
                <a:gd name="T17" fmla="*/ 2147483647 h 111"/>
                <a:gd name="T18" fmla="*/ 2147483647 w 97"/>
                <a:gd name="T19" fmla="*/ 2147483647 h 111"/>
                <a:gd name="T20" fmla="*/ 2147483647 w 97"/>
                <a:gd name="T21" fmla="*/ 2147483647 h 111"/>
                <a:gd name="T22" fmla="*/ 2147483647 w 97"/>
                <a:gd name="T23" fmla="*/ 2147483647 h 111"/>
                <a:gd name="T24" fmla="*/ 2147483647 w 97"/>
                <a:gd name="T25" fmla="*/ 2147483647 h 111"/>
                <a:gd name="T26" fmla="*/ 2147483647 w 97"/>
                <a:gd name="T27" fmla="*/ 2147483647 h 111"/>
                <a:gd name="T28" fmla="*/ 2147483647 w 97"/>
                <a:gd name="T29" fmla="*/ 2147483647 h 111"/>
                <a:gd name="T30" fmla="*/ 2147483647 w 97"/>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111"/>
                <a:gd name="T50" fmla="*/ 97 w 97"/>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111">
                  <a:moveTo>
                    <a:pt x="78" y="0"/>
                  </a:moveTo>
                  <a:lnTo>
                    <a:pt x="40" y="8"/>
                  </a:lnTo>
                  <a:lnTo>
                    <a:pt x="21" y="8"/>
                  </a:lnTo>
                  <a:lnTo>
                    <a:pt x="21" y="30"/>
                  </a:lnTo>
                  <a:lnTo>
                    <a:pt x="29" y="38"/>
                  </a:lnTo>
                  <a:lnTo>
                    <a:pt x="16" y="57"/>
                  </a:lnTo>
                  <a:lnTo>
                    <a:pt x="5" y="73"/>
                  </a:lnTo>
                  <a:lnTo>
                    <a:pt x="0" y="111"/>
                  </a:lnTo>
                  <a:lnTo>
                    <a:pt x="13" y="106"/>
                  </a:lnTo>
                  <a:lnTo>
                    <a:pt x="40" y="103"/>
                  </a:lnTo>
                  <a:lnTo>
                    <a:pt x="78" y="103"/>
                  </a:lnTo>
                  <a:lnTo>
                    <a:pt x="78" y="78"/>
                  </a:lnTo>
                  <a:lnTo>
                    <a:pt x="97" y="41"/>
                  </a:lnTo>
                  <a:lnTo>
                    <a:pt x="84" y="3"/>
                  </a:lnTo>
                  <a:lnTo>
                    <a:pt x="78"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85" name="Freeform 67">
              <a:extLst>
                <a:ext uri="{FF2B5EF4-FFF2-40B4-BE49-F238E27FC236}">
                  <a16:creationId xmlns:a16="http://schemas.microsoft.com/office/drawing/2014/main" id="{6E6C8D17-2D8F-87EE-3BA5-0A2F502E51A1}"/>
                </a:ext>
              </a:extLst>
            </p:cNvPr>
            <p:cNvSpPr>
              <a:spLocks/>
            </p:cNvSpPr>
            <p:nvPr/>
          </p:nvSpPr>
          <p:spPr bwMode="auto">
            <a:xfrm>
              <a:off x="9482953" y="4817792"/>
              <a:ext cx="110027" cy="148408"/>
            </a:xfrm>
            <a:custGeom>
              <a:avLst/>
              <a:gdLst>
                <a:gd name="T0" fmla="*/ 2147483647 w 141"/>
                <a:gd name="T1" fmla="*/ 2147483647 h 190"/>
                <a:gd name="T2" fmla="*/ 2147483647 w 141"/>
                <a:gd name="T3" fmla="*/ 2147483647 h 190"/>
                <a:gd name="T4" fmla="*/ 2147483647 w 141"/>
                <a:gd name="T5" fmla="*/ 2147483647 h 190"/>
                <a:gd name="T6" fmla="*/ 0 w 141"/>
                <a:gd name="T7" fmla="*/ 2147483647 h 190"/>
                <a:gd name="T8" fmla="*/ 0 w 141"/>
                <a:gd name="T9" fmla="*/ 2147483647 h 190"/>
                <a:gd name="T10" fmla="*/ 2147483647 w 141"/>
                <a:gd name="T11" fmla="*/ 2147483647 h 190"/>
                <a:gd name="T12" fmla="*/ 2147483647 w 141"/>
                <a:gd name="T13" fmla="*/ 2147483647 h 190"/>
                <a:gd name="T14" fmla="*/ 0 w 141"/>
                <a:gd name="T15" fmla="*/ 2147483647 h 190"/>
                <a:gd name="T16" fmla="*/ 2147483647 w 141"/>
                <a:gd name="T17" fmla="*/ 0 h 190"/>
                <a:gd name="T18" fmla="*/ 2147483647 w 141"/>
                <a:gd name="T19" fmla="*/ 0 h 190"/>
                <a:gd name="T20" fmla="*/ 2147483647 w 141"/>
                <a:gd name="T21" fmla="*/ 0 h 190"/>
                <a:gd name="T22" fmla="*/ 2147483647 w 141"/>
                <a:gd name="T23" fmla="*/ 2147483647 h 190"/>
                <a:gd name="T24" fmla="*/ 2147483647 w 141"/>
                <a:gd name="T25" fmla="*/ 2147483647 h 190"/>
                <a:gd name="T26" fmla="*/ 2147483647 w 141"/>
                <a:gd name="T27" fmla="*/ 2147483647 h 190"/>
                <a:gd name="T28" fmla="*/ 2147483647 w 141"/>
                <a:gd name="T29" fmla="*/ 2147483647 h 190"/>
                <a:gd name="T30" fmla="*/ 2147483647 w 141"/>
                <a:gd name="T31" fmla="*/ 2147483647 h 190"/>
                <a:gd name="T32" fmla="*/ 2147483647 w 141"/>
                <a:gd name="T33" fmla="*/ 2147483647 h 190"/>
                <a:gd name="T34" fmla="*/ 2147483647 w 141"/>
                <a:gd name="T35" fmla="*/ 2147483647 h 190"/>
                <a:gd name="T36" fmla="*/ 2147483647 w 141"/>
                <a:gd name="T37" fmla="*/ 2147483647 h 190"/>
                <a:gd name="T38" fmla="*/ 2147483647 w 141"/>
                <a:gd name="T39" fmla="*/ 2147483647 h 190"/>
                <a:gd name="T40" fmla="*/ 2147483647 w 141"/>
                <a:gd name="T41" fmla="*/ 2147483647 h 190"/>
                <a:gd name="T42" fmla="*/ 2147483647 w 141"/>
                <a:gd name="T43" fmla="*/ 2147483647 h 190"/>
                <a:gd name="T44" fmla="*/ 2147483647 w 141"/>
                <a:gd name="T45" fmla="*/ 2147483647 h 190"/>
                <a:gd name="T46" fmla="*/ 2147483647 w 141"/>
                <a:gd name="T47" fmla="*/ 2147483647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190"/>
                <a:gd name="T74" fmla="*/ 141 w 14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190">
                  <a:moveTo>
                    <a:pt x="71" y="171"/>
                  </a:moveTo>
                  <a:lnTo>
                    <a:pt x="65" y="155"/>
                  </a:lnTo>
                  <a:lnTo>
                    <a:pt x="6" y="114"/>
                  </a:lnTo>
                  <a:lnTo>
                    <a:pt x="0" y="114"/>
                  </a:lnTo>
                  <a:lnTo>
                    <a:pt x="0" y="89"/>
                  </a:lnTo>
                  <a:lnTo>
                    <a:pt x="19" y="52"/>
                  </a:lnTo>
                  <a:lnTo>
                    <a:pt x="6" y="14"/>
                  </a:lnTo>
                  <a:lnTo>
                    <a:pt x="0" y="11"/>
                  </a:lnTo>
                  <a:lnTo>
                    <a:pt x="8" y="0"/>
                  </a:lnTo>
                  <a:lnTo>
                    <a:pt x="33" y="0"/>
                  </a:lnTo>
                  <a:lnTo>
                    <a:pt x="49" y="0"/>
                  </a:lnTo>
                  <a:lnTo>
                    <a:pt x="71" y="19"/>
                  </a:lnTo>
                  <a:lnTo>
                    <a:pt x="90" y="22"/>
                  </a:lnTo>
                  <a:lnTo>
                    <a:pt x="122" y="8"/>
                  </a:lnTo>
                  <a:lnTo>
                    <a:pt x="141" y="14"/>
                  </a:lnTo>
                  <a:lnTo>
                    <a:pt x="127" y="41"/>
                  </a:lnTo>
                  <a:lnTo>
                    <a:pt x="127" y="108"/>
                  </a:lnTo>
                  <a:lnTo>
                    <a:pt x="136" y="127"/>
                  </a:lnTo>
                  <a:lnTo>
                    <a:pt x="138" y="127"/>
                  </a:lnTo>
                  <a:lnTo>
                    <a:pt x="119" y="146"/>
                  </a:lnTo>
                  <a:lnTo>
                    <a:pt x="114" y="144"/>
                  </a:lnTo>
                  <a:lnTo>
                    <a:pt x="114" y="157"/>
                  </a:lnTo>
                  <a:lnTo>
                    <a:pt x="98" y="190"/>
                  </a:lnTo>
                  <a:lnTo>
                    <a:pt x="71" y="17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86" name="Freeform 68">
              <a:extLst>
                <a:ext uri="{FF2B5EF4-FFF2-40B4-BE49-F238E27FC236}">
                  <a16:creationId xmlns:a16="http://schemas.microsoft.com/office/drawing/2014/main" id="{846FD48B-BC4D-E75A-EE85-76203F5C7DDC}"/>
                </a:ext>
              </a:extLst>
            </p:cNvPr>
            <p:cNvSpPr>
              <a:spLocks/>
            </p:cNvSpPr>
            <p:nvPr/>
          </p:nvSpPr>
          <p:spPr bwMode="auto">
            <a:xfrm>
              <a:off x="9419836" y="4907349"/>
              <a:ext cx="152673" cy="173143"/>
            </a:xfrm>
            <a:custGeom>
              <a:avLst/>
              <a:gdLst>
                <a:gd name="T0" fmla="*/ 2147483647 w 195"/>
                <a:gd name="T1" fmla="*/ 2147483647 h 222"/>
                <a:gd name="T2" fmla="*/ 2147483647 w 195"/>
                <a:gd name="T3" fmla="*/ 2147483647 h 222"/>
                <a:gd name="T4" fmla="*/ 2147483647 w 195"/>
                <a:gd name="T5" fmla="*/ 2147483647 h 222"/>
                <a:gd name="T6" fmla="*/ 2147483647 w 195"/>
                <a:gd name="T7" fmla="*/ 2147483647 h 222"/>
                <a:gd name="T8" fmla="*/ 2147483647 w 195"/>
                <a:gd name="T9" fmla="*/ 2147483647 h 222"/>
                <a:gd name="T10" fmla="*/ 0 w 195"/>
                <a:gd name="T11" fmla="*/ 2147483647 h 222"/>
                <a:gd name="T12" fmla="*/ 0 w 195"/>
                <a:gd name="T13" fmla="*/ 2147483647 h 222"/>
                <a:gd name="T14" fmla="*/ 2147483647 w 195"/>
                <a:gd name="T15" fmla="*/ 2147483647 h 222"/>
                <a:gd name="T16" fmla="*/ 2147483647 w 195"/>
                <a:gd name="T17" fmla="*/ 2147483647 h 222"/>
                <a:gd name="T18" fmla="*/ 2147483647 w 195"/>
                <a:gd name="T19" fmla="*/ 2147483647 h 222"/>
                <a:gd name="T20" fmla="*/ 2147483647 w 195"/>
                <a:gd name="T21" fmla="*/ 2147483647 h 222"/>
                <a:gd name="T22" fmla="*/ 2147483647 w 195"/>
                <a:gd name="T23" fmla="*/ 2147483647 h 222"/>
                <a:gd name="T24" fmla="*/ 2147483647 w 195"/>
                <a:gd name="T25" fmla="*/ 2147483647 h 222"/>
                <a:gd name="T26" fmla="*/ 2147483647 w 195"/>
                <a:gd name="T27" fmla="*/ 2147483647 h 222"/>
                <a:gd name="T28" fmla="*/ 2147483647 w 195"/>
                <a:gd name="T29" fmla="*/ 2147483647 h 222"/>
                <a:gd name="T30" fmla="*/ 2147483647 w 195"/>
                <a:gd name="T31" fmla="*/ 2147483647 h 222"/>
                <a:gd name="T32" fmla="*/ 2147483647 w 195"/>
                <a:gd name="T33" fmla="*/ 2147483647 h 222"/>
                <a:gd name="T34" fmla="*/ 2147483647 w 195"/>
                <a:gd name="T35" fmla="*/ 2147483647 h 222"/>
                <a:gd name="T36" fmla="*/ 2147483647 w 195"/>
                <a:gd name="T37" fmla="*/ 2147483647 h 222"/>
                <a:gd name="T38" fmla="*/ 2147483647 w 195"/>
                <a:gd name="T39" fmla="*/ 2147483647 h 222"/>
                <a:gd name="T40" fmla="*/ 2147483647 w 195"/>
                <a:gd name="T41" fmla="*/ 2147483647 h 222"/>
                <a:gd name="T42" fmla="*/ 2147483647 w 195"/>
                <a:gd name="T43" fmla="*/ 2147483647 h 222"/>
                <a:gd name="T44" fmla="*/ 2147483647 w 195"/>
                <a:gd name="T45" fmla="*/ 2147483647 h 222"/>
                <a:gd name="T46" fmla="*/ 2147483647 w 195"/>
                <a:gd name="T47" fmla="*/ 2147483647 h 222"/>
                <a:gd name="T48" fmla="*/ 2147483647 w 195"/>
                <a:gd name="T49" fmla="*/ 2147483647 h 222"/>
                <a:gd name="T50" fmla="*/ 2147483647 w 195"/>
                <a:gd name="T51" fmla="*/ 0 h 222"/>
                <a:gd name="T52" fmla="*/ 2147483647 w 195"/>
                <a:gd name="T53" fmla="*/ 0 h 222"/>
                <a:gd name="T54" fmla="*/ 2147483647 w 195"/>
                <a:gd name="T55" fmla="*/ 0 h 222"/>
                <a:gd name="T56" fmla="*/ 2147483647 w 195"/>
                <a:gd name="T57" fmla="*/ 0 h 222"/>
                <a:gd name="T58" fmla="*/ 2147483647 w 195"/>
                <a:gd name="T59" fmla="*/ 2147483647 h 222"/>
                <a:gd name="T60" fmla="*/ 2147483647 w 195"/>
                <a:gd name="T61" fmla="*/ 2147483647 h 2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222"/>
                <a:gd name="T95" fmla="*/ 195 w 195"/>
                <a:gd name="T96" fmla="*/ 222 h 2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222">
                  <a:moveTo>
                    <a:pt x="16" y="3"/>
                  </a:moveTo>
                  <a:lnTo>
                    <a:pt x="24" y="19"/>
                  </a:lnTo>
                  <a:lnTo>
                    <a:pt x="22" y="30"/>
                  </a:lnTo>
                  <a:lnTo>
                    <a:pt x="22" y="49"/>
                  </a:lnTo>
                  <a:lnTo>
                    <a:pt x="3" y="70"/>
                  </a:lnTo>
                  <a:lnTo>
                    <a:pt x="0" y="70"/>
                  </a:lnTo>
                  <a:lnTo>
                    <a:pt x="0" y="108"/>
                  </a:lnTo>
                  <a:lnTo>
                    <a:pt x="22" y="149"/>
                  </a:lnTo>
                  <a:lnTo>
                    <a:pt x="27" y="157"/>
                  </a:lnTo>
                  <a:lnTo>
                    <a:pt x="30" y="157"/>
                  </a:lnTo>
                  <a:lnTo>
                    <a:pt x="62" y="173"/>
                  </a:lnTo>
                  <a:lnTo>
                    <a:pt x="78" y="176"/>
                  </a:lnTo>
                  <a:lnTo>
                    <a:pt x="87" y="184"/>
                  </a:lnTo>
                  <a:lnTo>
                    <a:pt x="97" y="219"/>
                  </a:lnTo>
                  <a:lnTo>
                    <a:pt x="122" y="222"/>
                  </a:lnTo>
                  <a:lnTo>
                    <a:pt x="171" y="211"/>
                  </a:lnTo>
                  <a:lnTo>
                    <a:pt x="195" y="198"/>
                  </a:lnTo>
                  <a:lnTo>
                    <a:pt x="184" y="184"/>
                  </a:lnTo>
                  <a:lnTo>
                    <a:pt x="176" y="162"/>
                  </a:lnTo>
                  <a:lnTo>
                    <a:pt x="181" y="127"/>
                  </a:lnTo>
                  <a:lnTo>
                    <a:pt x="165" y="106"/>
                  </a:lnTo>
                  <a:lnTo>
                    <a:pt x="179" y="76"/>
                  </a:lnTo>
                  <a:lnTo>
                    <a:pt x="152" y="57"/>
                  </a:lnTo>
                  <a:lnTo>
                    <a:pt x="146" y="41"/>
                  </a:lnTo>
                  <a:lnTo>
                    <a:pt x="87" y="0"/>
                  </a:lnTo>
                  <a:lnTo>
                    <a:pt x="81" y="0"/>
                  </a:lnTo>
                  <a:lnTo>
                    <a:pt x="43" y="0"/>
                  </a:lnTo>
                  <a:lnTo>
                    <a:pt x="16"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87" name="Freeform 69">
              <a:extLst>
                <a:ext uri="{FF2B5EF4-FFF2-40B4-BE49-F238E27FC236}">
                  <a16:creationId xmlns:a16="http://schemas.microsoft.com/office/drawing/2014/main" id="{151B1900-9057-4F04-5225-D152F4E8FAC6}"/>
                </a:ext>
              </a:extLst>
            </p:cNvPr>
            <p:cNvSpPr>
              <a:spLocks/>
            </p:cNvSpPr>
            <p:nvPr/>
          </p:nvSpPr>
          <p:spPr bwMode="auto">
            <a:xfrm>
              <a:off x="9312368" y="5023347"/>
              <a:ext cx="164615" cy="156085"/>
            </a:xfrm>
            <a:custGeom>
              <a:avLst/>
              <a:gdLst>
                <a:gd name="T0" fmla="*/ 2147483647 w 211"/>
                <a:gd name="T1" fmla="*/ 2147483647 h 200"/>
                <a:gd name="T2" fmla="*/ 2147483647 w 211"/>
                <a:gd name="T3" fmla="*/ 2147483647 h 200"/>
                <a:gd name="T4" fmla="*/ 2147483647 w 211"/>
                <a:gd name="T5" fmla="*/ 2147483647 h 200"/>
                <a:gd name="T6" fmla="*/ 2147483647 w 211"/>
                <a:gd name="T7" fmla="*/ 2147483647 h 200"/>
                <a:gd name="T8" fmla="*/ 2147483647 w 211"/>
                <a:gd name="T9" fmla="*/ 2147483647 h 200"/>
                <a:gd name="T10" fmla="*/ 2147483647 w 211"/>
                <a:gd name="T11" fmla="*/ 2147483647 h 200"/>
                <a:gd name="T12" fmla="*/ 2147483647 w 211"/>
                <a:gd name="T13" fmla="*/ 2147483647 h 200"/>
                <a:gd name="T14" fmla="*/ 0 w 211"/>
                <a:gd name="T15" fmla="*/ 2147483647 h 200"/>
                <a:gd name="T16" fmla="*/ 0 w 211"/>
                <a:gd name="T17" fmla="*/ 2147483647 h 200"/>
                <a:gd name="T18" fmla="*/ 2147483647 w 211"/>
                <a:gd name="T19" fmla="*/ 2147483647 h 200"/>
                <a:gd name="T20" fmla="*/ 2147483647 w 211"/>
                <a:gd name="T21" fmla="*/ 2147483647 h 200"/>
                <a:gd name="T22" fmla="*/ 2147483647 w 211"/>
                <a:gd name="T23" fmla="*/ 2147483647 h 200"/>
                <a:gd name="T24" fmla="*/ 2147483647 w 211"/>
                <a:gd name="T25" fmla="*/ 2147483647 h 200"/>
                <a:gd name="T26" fmla="*/ 2147483647 w 211"/>
                <a:gd name="T27" fmla="*/ 2147483647 h 200"/>
                <a:gd name="T28" fmla="*/ 2147483647 w 211"/>
                <a:gd name="T29" fmla="*/ 2147483647 h 200"/>
                <a:gd name="T30" fmla="*/ 2147483647 w 211"/>
                <a:gd name="T31" fmla="*/ 2147483647 h 200"/>
                <a:gd name="T32" fmla="*/ 2147483647 w 211"/>
                <a:gd name="T33" fmla="*/ 2147483647 h 200"/>
                <a:gd name="T34" fmla="*/ 2147483647 w 211"/>
                <a:gd name="T35" fmla="*/ 2147483647 h 200"/>
                <a:gd name="T36" fmla="*/ 2147483647 w 211"/>
                <a:gd name="T37" fmla="*/ 2147483647 h 200"/>
                <a:gd name="T38" fmla="*/ 2147483647 w 211"/>
                <a:gd name="T39" fmla="*/ 2147483647 h 200"/>
                <a:gd name="T40" fmla="*/ 2147483647 w 211"/>
                <a:gd name="T41" fmla="*/ 2147483647 h 200"/>
                <a:gd name="T42" fmla="*/ 2147483647 w 211"/>
                <a:gd name="T43" fmla="*/ 0 h 200"/>
                <a:gd name="T44" fmla="*/ 2147483647 w 211"/>
                <a:gd name="T45" fmla="*/ 0 h 200"/>
                <a:gd name="T46" fmla="*/ 2147483647 w 211"/>
                <a:gd name="T47" fmla="*/ 2147483647 h 200"/>
                <a:gd name="T48" fmla="*/ 2147483647 w 211"/>
                <a:gd name="T49" fmla="*/ 2147483647 h 200"/>
                <a:gd name="T50" fmla="*/ 2147483647 w 211"/>
                <a:gd name="T51" fmla="*/ 2147483647 h 200"/>
                <a:gd name="T52" fmla="*/ 2147483647 w 211"/>
                <a:gd name="T53" fmla="*/ 2147483647 h 200"/>
                <a:gd name="T54" fmla="*/ 2147483647 w 211"/>
                <a:gd name="T55" fmla="*/ 2147483647 h 200"/>
                <a:gd name="T56" fmla="*/ 2147483647 w 211"/>
                <a:gd name="T57" fmla="*/ 2147483647 h 200"/>
                <a:gd name="T58" fmla="*/ 2147483647 w 211"/>
                <a:gd name="T59" fmla="*/ 2147483647 h 200"/>
                <a:gd name="T60" fmla="*/ 2147483647 w 211"/>
                <a:gd name="T61" fmla="*/ 2147483647 h 200"/>
                <a:gd name="T62" fmla="*/ 2147483647 w 211"/>
                <a:gd name="T63" fmla="*/ 2147483647 h 200"/>
                <a:gd name="T64" fmla="*/ 2147483647 w 211"/>
                <a:gd name="T65" fmla="*/ 2147483647 h 200"/>
                <a:gd name="T66" fmla="*/ 2147483647 w 211"/>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1"/>
                <a:gd name="T103" fmla="*/ 0 h 200"/>
                <a:gd name="T104" fmla="*/ 211 w 211"/>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1" h="200">
                  <a:moveTo>
                    <a:pt x="127" y="154"/>
                  </a:moveTo>
                  <a:lnTo>
                    <a:pt x="116" y="173"/>
                  </a:lnTo>
                  <a:lnTo>
                    <a:pt x="84" y="200"/>
                  </a:lnTo>
                  <a:lnTo>
                    <a:pt x="54" y="198"/>
                  </a:lnTo>
                  <a:lnTo>
                    <a:pt x="35" y="189"/>
                  </a:lnTo>
                  <a:lnTo>
                    <a:pt x="19" y="192"/>
                  </a:lnTo>
                  <a:lnTo>
                    <a:pt x="0" y="173"/>
                  </a:lnTo>
                  <a:lnTo>
                    <a:pt x="0" y="100"/>
                  </a:lnTo>
                  <a:lnTo>
                    <a:pt x="38" y="97"/>
                  </a:lnTo>
                  <a:lnTo>
                    <a:pt x="35" y="95"/>
                  </a:lnTo>
                  <a:lnTo>
                    <a:pt x="38" y="54"/>
                  </a:lnTo>
                  <a:lnTo>
                    <a:pt x="73" y="76"/>
                  </a:lnTo>
                  <a:lnTo>
                    <a:pt x="89" y="73"/>
                  </a:lnTo>
                  <a:lnTo>
                    <a:pt x="119" y="97"/>
                  </a:lnTo>
                  <a:lnTo>
                    <a:pt x="135" y="103"/>
                  </a:lnTo>
                  <a:lnTo>
                    <a:pt x="138" y="81"/>
                  </a:lnTo>
                  <a:lnTo>
                    <a:pt x="127" y="81"/>
                  </a:lnTo>
                  <a:lnTo>
                    <a:pt x="119" y="73"/>
                  </a:lnTo>
                  <a:lnTo>
                    <a:pt x="124" y="19"/>
                  </a:lnTo>
                  <a:lnTo>
                    <a:pt x="127" y="8"/>
                  </a:lnTo>
                  <a:lnTo>
                    <a:pt x="154" y="0"/>
                  </a:lnTo>
                  <a:lnTo>
                    <a:pt x="160" y="0"/>
                  </a:lnTo>
                  <a:lnTo>
                    <a:pt x="165" y="8"/>
                  </a:lnTo>
                  <a:lnTo>
                    <a:pt x="168" y="8"/>
                  </a:lnTo>
                  <a:lnTo>
                    <a:pt x="200" y="24"/>
                  </a:lnTo>
                  <a:lnTo>
                    <a:pt x="211" y="51"/>
                  </a:lnTo>
                  <a:lnTo>
                    <a:pt x="203" y="68"/>
                  </a:lnTo>
                  <a:lnTo>
                    <a:pt x="206" y="87"/>
                  </a:lnTo>
                  <a:lnTo>
                    <a:pt x="192" y="114"/>
                  </a:lnTo>
                  <a:lnTo>
                    <a:pt x="200" y="119"/>
                  </a:lnTo>
                  <a:lnTo>
                    <a:pt x="146" y="141"/>
                  </a:lnTo>
                  <a:lnTo>
                    <a:pt x="149" y="152"/>
                  </a:lnTo>
                  <a:lnTo>
                    <a:pt x="127" y="15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88" name="Freeform 70">
              <a:extLst>
                <a:ext uri="{FF2B5EF4-FFF2-40B4-BE49-F238E27FC236}">
                  <a16:creationId xmlns:a16="http://schemas.microsoft.com/office/drawing/2014/main" id="{AC7FE433-F726-10E3-9C6B-9B1C1BFD1AAC}"/>
                </a:ext>
              </a:extLst>
            </p:cNvPr>
            <p:cNvSpPr>
              <a:spLocks/>
            </p:cNvSpPr>
            <p:nvPr/>
          </p:nvSpPr>
          <p:spPr bwMode="auto">
            <a:xfrm>
              <a:off x="9426659" y="5061728"/>
              <a:ext cx="145850" cy="257582"/>
            </a:xfrm>
            <a:custGeom>
              <a:avLst/>
              <a:gdLst>
                <a:gd name="T0" fmla="*/ 2147483647 w 187"/>
                <a:gd name="T1" fmla="*/ 2147483647 h 330"/>
                <a:gd name="T2" fmla="*/ 2147483647 w 187"/>
                <a:gd name="T3" fmla="*/ 2147483647 h 330"/>
                <a:gd name="T4" fmla="*/ 2147483647 w 187"/>
                <a:gd name="T5" fmla="*/ 2147483647 h 330"/>
                <a:gd name="T6" fmla="*/ 2147483647 w 187"/>
                <a:gd name="T7" fmla="*/ 2147483647 h 330"/>
                <a:gd name="T8" fmla="*/ 2147483647 w 187"/>
                <a:gd name="T9" fmla="*/ 2147483647 h 330"/>
                <a:gd name="T10" fmla="*/ 2147483647 w 187"/>
                <a:gd name="T11" fmla="*/ 2147483647 h 330"/>
                <a:gd name="T12" fmla="*/ 2147483647 w 187"/>
                <a:gd name="T13" fmla="*/ 2147483647 h 330"/>
                <a:gd name="T14" fmla="*/ 2147483647 w 187"/>
                <a:gd name="T15" fmla="*/ 2147483647 h 330"/>
                <a:gd name="T16" fmla="*/ 2147483647 w 187"/>
                <a:gd name="T17" fmla="*/ 2147483647 h 330"/>
                <a:gd name="T18" fmla="*/ 2147483647 w 187"/>
                <a:gd name="T19" fmla="*/ 2147483647 h 330"/>
                <a:gd name="T20" fmla="*/ 2147483647 w 187"/>
                <a:gd name="T21" fmla="*/ 2147483647 h 330"/>
                <a:gd name="T22" fmla="*/ 2147483647 w 187"/>
                <a:gd name="T23" fmla="*/ 2147483647 h 330"/>
                <a:gd name="T24" fmla="*/ 2147483647 w 187"/>
                <a:gd name="T25" fmla="*/ 0 h 330"/>
                <a:gd name="T26" fmla="*/ 2147483647 w 187"/>
                <a:gd name="T27" fmla="*/ 0 h 330"/>
                <a:gd name="T28" fmla="*/ 2147483647 w 187"/>
                <a:gd name="T29" fmla="*/ 2147483647 h 330"/>
                <a:gd name="T30" fmla="*/ 2147483647 w 187"/>
                <a:gd name="T31" fmla="*/ 2147483647 h 330"/>
                <a:gd name="T32" fmla="*/ 2147483647 w 187"/>
                <a:gd name="T33" fmla="*/ 2147483647 h 330"/>
                <a:gd name="T34" fmla="*/ 2147483647 w 187"/>
                <a:gd name="T35" fmla="*/ 2147483647 h 330"/>
                <a:gd name="T36" fmla="*/ 2147483647 w 187"/>
                <a:gd name="T37" fmla="*/ 2147483647 h 330"/>
                <a:gd name="T38" fmla="*/ 2147483647 w 187"/>
                <a:gd name="T39" fmla="*/ 2147483647 h 330"/>
                <a:gd name="T40" fmla="*/ 2147483647 w 187"/>
                <a:gd name="T41" fmla="*/ 2147483647 h 330"/>
                <a:gd name="T42" fmla="*/ 2147483647 w 187"/>
                <a:gd name="T43" fmla="*/ 2147483647 h 330"/>
                <a:gd name="T44" fmla="*/ 2147483647 w 187"/>
                <a:gd name="T45" fmla="*/ 2147483647 h 330"/>
                <a:gd name="T46" fmla="*/ 2147483647 w 187"/>
                <a:gd name="T47" fmla="*/ 2147483647 h 330"/>
                <a:gd name="T48" fmla="*/ 2147483647 w 187"/>
                <a:gd name="T49" fmla="*/ 2147483647 h 330"/>
                <a:gd name="T50" fmla="*/ 2147483647 w 187"/>
                <a:gd name="T51" fmla="*/ 2147483647 h 330"/>
                <a:gd name="T52" fmla="*/ 0 w 187"/>
                <a:gd name="T53" fmla="*/ 2147483647 h 330"/>
                <a:gd name="T54" fmla="*/ 2147483647 w 187"/>
                <a:gd name="T55" fmla="*/ 2147483647 h 330"/>
                <a:gd name="T56" fmla="*/ 2147483647 w 187"/>
                <a:gd name="T57" fmla="*/ 2147483647 h 330"/>
                <a:gd name="T58" fmla="*/ 2147483647 w 187"/>
                <a:gd name="T59" fmla="*/ 2147483647 h 330"/>
                <a:gd name="T60" fmla="*/ 2147483647 w 187"/>
                <a:gd name="T61" fmla="*/ 2147483647 h 330"/>
                <a:gd name="T62" fmla="*/ 2147483647 w 187"/>
                <a:gd name="T63" fmla="*/ 2147483647 h 330"/>
                <a:gd name="T64" fmla="*/ 2147483647 w 187"/>
                <a:gd name="T65" fmla="*/ 2147483647 h 330"/>
                <a:gd name="T66" fmla="*/ 2147483647 w 187"/>
                <a:gd name="T67" fmla="*/ 2147483647 h 330"/>
                <a:gd name="T68" fmla="*/ 2147483647 w 187"/>
                <a:gd name="T69" fmla="*/ 2147483647 h 330"/>
                <a:gd name="T70" fmla="*/ 2147483647 w 187"/>
                <a:gd name="T71" fmla="*/ 2147483647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7"/>
                <a:gd name="T109" fmla="*/ 0 h 330"/>
                <a:gd name="T110" fmla="*/ 187 w 187"/>
                <a:gd name="T111" fmla="*/ 330 h 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7" h="330">
                  <a:moveTo>
                    <a:pt x="24" y="330"/>
                  </a:moveTo>
                  <a:lnTo>
                    <a:pt x="41" y="330"/>
                  </a:lnTo>
                  <a:lnTo>
                    <a:pt x="41" y="322"/>
                  </a:lnTo>
                  <a:lnTo>
                    <a:pt x="35" y="319"/>
                  </a:lnTo>
                  <a:lnTo>
                    <a:pt x="41" y="306"/>
                  </a:lnTo>
                  <a:lnTo>
                    <a:pt x="84" y="287"/>
                  </a:lnTo>
                  <a:lnTo>
                    <a:pt x="89" y="243"/>
                  </a:lnTo>
                  <a:lnTo>
                    <a:pt x="76" y="203"/>
                  </a:lnTo>
                  <a:lnTo>
                    <a:pt x="79" y="195"/>
                  </a:lnTo>
                  <a:lnTo>
                    <a:pt x="127" y="140"/>
                  </a:lnTo>
                  <a:lnTo>
                    <a:pt x="154" y="132"/>
                  </a:lnTo>
                  <a:lnTo>
                    <a:pt x="187" y="94"/>
                  </a:lnTo>
                  <a:lnTo>
                    <a:pt x="187" y="0"/>
                  </a:lnTo>
                  <a:lnTo>
                    <a:pt x="163" y="13"/>
                  </a:lnTo>
                  <a:lnTo>
                    <a:pt x="114" y="24"/>
                  </a:lnTo>
                  <a:lnTo>
                    <a:pt x="89" y="21"/>
                  </a:lnTo>
                  <a:lnTo>
                    <a:pt x="79" y="32"/>
                  </a:lnTo>
                  <a:lnTo>
                    <a:pt x="84" y="59"/>
                  </a:lnTo>
                  <a:lnTo>
                    <a:pt x="103" y="89"/>
                  </a:lnTo>
                  <a:lnTo>
                    <a:pt x="100" y="108"/>
                  </a:lnTo>
                  <a:lnTo>
                    <a:pt x="89" y="130"/>
                  </a:lnTo>
                  <a:lnTo>
                    <a:pt x="73" y="108"/>
                  </a:lnTo>
                  <a:lnTo>
                    <a:pt x="79" y="81"/>
                  </a:lnTo>
                  <a:lnTo>
                    <a:pt x="62" y="81"/>
                  </a:lnTo>
                  <a:lnTo>
                    <a:pt x="54" y="70"/>
                  </a:lnTo>
                  <a:lnTo>
                    <a:pt x="0" y="92"/>
                  </a:lnTo>
                  <a:lnTo>
                    <a:pt x="3" y="103"/>
                  </a:lnTo>
                  <a:lnTo>
                    <a:pt x="3" y="111"/>
                  </a:lnTo>
                  <a:lnTo>
                    <a:pt x="19" y="111"/>
                  </a:lnTo>
                  <a:lnTo>
                    <a:pt x="46" y="124"/>
                  </a:lnTo>
                  <a:lnTo>
                    <a:pt x="49" y="140"/>
                  </a:lnTo>
                  <a:lnTo>
                    <a:pt x="46" y="192"/>
                  </a:lnTo>
                  <a:lnTo>
                    <a:pt x="19" y="246"/>
                  </a:lnTo>
                  <a:lnTo>
                    <a:pt x="24" y="311"/>
                  </a:lnTo>
                  <a:lnTo>
                    <a:pt x="24" y="33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89" name="Freeform 71">
              <a:extLst>
                <a:ext uri="{FF2B5EF4-FFF2-40B4-BE49-F238E27FC236}">
                  <a16:creationId xmlns:a16="http://schemas.microsoft.com/office/drawing/2014/main" id="{6A4F3400-3E01-4366-2CD5-B221DCC28F89}"/>
                </a:ext>
              </a:extLst>
            </p:cNvPr>
            <p:cNvSpPr>
              <a:spLocks/>
            </p:cNvSpPr>
            <p:nvPr/>
          </p:nvSpPr>
          <p:spPr bwMode="auto">
            <a:xfrm>
              <a:off x="9462483" y="5042111"/>
              <a:ext cx="44352" cy="121115"/>
            </a:xfrm>
            <a:custGeom>
              <a:avLst/>
              <a:gdLst>
                <a:gd name="T0" fmla="*/ 2147483647 w 57"/>
                <a:gd name="T1" fmla="*/ 0 h 155"/>
                <a:gd name="T2" fmla="*/ 2147483647 w 57"/>
                <a:gd name="T3" fmla="*/ 2147483647 h 155"/>
                <a:gd name="T4" fmla="*/ 2147483647 w 57"/>
                <a:gd name="T5" fmla="*/ 2147483647 h 155"/>
                <a:gd name="T6" fmla="*/ 2147483647 w 57"/>
                <a:gd name="T7" fmla="*/ 2147483647 h 155"/>
                <a:gd name="T8" fmla="*/ 0 w 57"/>
                <a:gd name="T9" fmla="*/ 2147483647 h 155"/>
                <a:gd name="T10" fmla="*/ 2147483647 w 57"/>
                <a:gd name="T11" fmla="*/ 2147483647 h 155"/>
                <a:gd name="T12" fmla="*/ 2147483647 w 57"/>
                <a:gd name="T13" fmla="*/ 2147483647 h 155"/>
                <a:gd name="T14" fmla="*/ 2147483647 w 57"/>
                <a:gd name="T15" fmla="*/ 2147483647 h 155"/>
                <a:gd name="T16" fmla="*/ 2147483647 w 57"/>
                <a:gd name="T17" fmla="*/ 2147483647 h 155"/>
                <a:gd name="T18" fmla="*/ 2147483647 w 57"/>
                <a:gd name="T19" fmla="*/ 2147483647 h 155"/>
                <a:gd name="T20" fmla="*/ 2147483647 w 57"/>
                <a:gd name="T21" fmla="*/ 2147483647 h 155"/>
                <a:gd name="T22" fmla="*/ 2147483647 w 57"/>
                <a:gd name="T23" fmla="*/ 2147483647 h 155"/>
                <a:gd name="T24" fmla="*/ 2147483647 w 57"/>
                <a:gd name="T25" fmla="*/ 2147483647 h 155"/>
                <a:gd name="T26" fmla="*/ 2147483647 w 57"/>
                <a:gd name="T27" fmla="*/ 2147483647 h 155"/>
                <a:gd name="T28" fmla="*/ 2147483647 w 57"/>
                <a:gd name="T29" fmla="*/ 2147483647 h 155"/>
                <a:gd name="T30" fmla="*/ 2147483647 w 57"/>
                <a:gd name="T31" fmla="*/ 2147483647 h 155"/>
                <a:gd name="T32" fmla="*/ 2147483647 w 57"/>
                <a:gd name="T33" fmla="*/ 2147483647 h 155"/>
                <a:gd name="T34" fmla="*/ 2147483647 w 57"/>
                <a:gd name="T35" fmla="*/ 0 h 1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155"/>
                <a:gd name="T56" fmla="*/ 57 w 57"/>
                <a:gd name="T57" fmla="*/ 155 h 1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155">
                  <a:moveTo>
                    <a:pt x="8" y="0"/>
                  </a:moveTo>
                  <a:lnTo>
                    <a:pt x="19" y="27"/>
                  </a:lnTo>
                  <a:lnTo>
                    <a:pt x="11" y="44"/>
                  </a:lnTo>
                  <a:lnTo>
                    <a:pt x="14" y="63"/>
                  </a:lnTo>
                  <a:lnTo>
                    <a:pt x="0" y="90"/>
                  </a:lnTo>
                  <a:lnTo>
                    <a:pt x="8" y="95"/>
                  </a:lnTo>
                  <a:lnTo>
                    <a:pt x="16" y="106"/>
                  </a:lnTo>
                  <a:lnTo>
                    <a:pt x="33" y="106"/>
                  </a:lnTo>
                  <a:lnTo>
                    <a:pt x="27" y="133"/>
                  </a:lnTo>
                  <a:lnTo>
                    <a:pt x="43" y="155"/>
                  </a:lnTo>
                  <a:lnTo>
                    <a:pt x="54" y="133"/>
                  </a:lnTo>
                  <a:lnTo>
                    <a:pt x="57" y="114"/>
                  </a:lnTo>
                  <a:lnTo>
                    <a:pt x="38" y="84"/>
                  </a:lnTo>
                  <a:lnTo>
                    <a:pt x="33" y="57"/>
                  </a:lnTo>
                  <a:lnTo>
                    <a:pt x="43" y="46"/>
                  </a:lnTo>
                  <a:lnTo>
                    <a:pt x="33" y="11"/>
                  </a:lnTo>
                  <a:lnTo>
                    <a:pt x="24" y="3"/>
                  </a:lnTo>
                  <a:lnTo>
                    <a:pt x="8"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90" name="Freeform 72">
              <a:extLst>
                <a:ext uri="{FF2B5EF4-FFF2-40B4-BE49-F238E27FC236}">
                  <a16:creationId xmlns:a16="http://schemas.microsoft.com/office/drawing/2014/main" id="{D974C772-0971-3738-DF26-FA3E6E444D63}"/>
                </a:ext>
              </a:extLst>
            </p:cNvPr>
            <p:cNvSpPr>
              <a:spLocks/>
            </p:cNvSpPr>
            <p:nvPr/>
          </p:nvSpPr>
          <p:spPr bwMode="auto">
            <a:xfrm>
              <a:off x="9354161" y="5141903"/>
              <a:ext cx="110026" cy="111733"/>
            </a:xfrm>
            <a:custGeom>
              <a:avLst/>
              <a:gdLst>
                <a:gd name="T0" fmla="*/ 2147483647 w 141"/>
                <a:gd name="T1" fmla="*/ 2147483647 h 143"/>
                <a:gd name="T2" fmla="*/ 2147483647 w 141"/>
                <a:gd name="T3" fmla="*/ 2147483647 h 143"/>
                <a:gd name="T4" fmla="*/ 2147483647 w 141"/>
                <a:gd name="T5" fmla="*/ 2147483647 h 143"/>
                <a:gd name="T6" fmla="*/ 2147483647 w 141"/>
                <a:gd name="T7" fmla="*/ 2147483647 h 143"/>
                <a:gd name="T8" fmla="*/ 0 w 141"/>
                <a:gd name="T9" fmla="*/ 2147483647 h 143"/>
                <a:gd name="T10" fmla="*/ 0 w 141"/>
                <a:gd name="T11" fmla="*/ 2147483647 h 143"/>
                <a:gd name="T12" fmla="*/ 2147483647 w 141"/>
                <a:gd name="T13" fmla="*/ 2147483647 h 143"/>
                <a:gd name="T14" fmla="*/ 2147483647 w 141"/>
                <a:gd name="T15" fmla="*/ 2147483647 h 143"/>
                <a:gd name="T16" fmla="*/ 2147483647 w 141"/>
                <a:gd name="T17" fmla="*/ 2147483647 h 143"/>
                <a:gd name="T18" fmla="*/ 2147483647 w 141"/>
                <a:gd name="T19" fmla="*/ 0 h 143"/>
                <a:gd name="T20" fmla="*/ 2147483647 w 141"/>
                <a:gd name="T21" fmla="*/ 0 h 143"/>
                <a:gd name="T22" fmla="*/ 2147483647 w 141"/>
                <a:gd name="T23" fmla="*/ 2147483647 h 143"/>
                <a:gd name="T24" fmla="*/ 2147483647 w 141"/>
                <a:gd name="T25" fmla="*/ 2147483647 h 143"/>
                <a:gd name="T26" fmla="*/ 2147483647 w 141"/>
                <a:gd name="T27" fmla="*/ 2147483647 h 143"/>
                <a:gd name="T28" fmla="*/ 2147483647 w 141"/>
                <a:gd name="T29" fmla="*/ 2147483647 h 143"/>
                <a:gd name="T30" fmla="*/ 2147483647 w 141"/>
                <a:gd name="T31" fmla="*/ 2147483647 h 143"/>
                <a:gd name="T32" fmla="*/ 2147483647 w 141"/>
                <a:gd name="T33" fmla="*/ 2147483647 h 143"/>
                <a:gd name="T34" fmla="*/ 2147483647 w 141"/>
                <a:gd name="T35" fmla="*/ 2147483647 h 143"/>
                <a:gd name="T36" fmla="*/ 2147483647 w 141"/>
                <a:gd name="T37" fmla="*/ 2147483647 h 1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1"/>
                <a:gd name="T58" fmla="*/ 0 h 143"/>
                <a:gd name="T59" fmla="*/ 141 w 141"/>
                <a:gd name="T60" fmla="*/ 143 h 1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1" h="143">
                  <a:moveTo>
                    <a:pt x="73" y="132"/>
                  </a:moveTo>
                  <a:lnTo>
                    <a:pt x="51" y="124"/>
                  </a:lnTo>
                  <a:lnTo>
                    <a:pt x="46" y="102"/>
                  </a:lnTo>
                  <a:lnTo>
                    <a:pt x="16" y="78"/>
                  </a:lnTo>
                  <a:lnTo>
                    <a:pt x="0" y="46"/>
                  </a:lnTo>
                  <a:lnTo>
                    <a:pt x="30" y="48"/>
                  </a:lnTo>
                  <a:lnTo>
                    <a:pt x="62" y="21"/>
                  </a:lnTo>
                  <a:lnTo>
                    <a:pt x="73" y="2"/>
                  </a:lnTo>
                  <a:lnTo>
                    <a:pt x="95" y="0"/>
                  </a:lnTo>
                  <a:lnTo>
                    <a:pt x="95" y="8"/>
                  </a:lnTo>
                  <a:lnTo>
                    <a:pt x="111" y="8"/>
                  </a:lnTo>
                  <a:lnTo>
                    <a:pt x="138" y="21"/>
                  </a:lnTo>
                  <a:lnTo>
                    <a:pt x="141" y="37"/>
                  </a:lnTo>
                  <a:lnTo>
                    <a:pt x="138" y="89"/>
                  </a:lnTo>
                  <a:lnTo>
                    <a:pt x="111" y="143"/>
                  </a:lnTo>
                  <a:lnTo>
                    <a:pt x="100" y="135"/>
                  </a:lnTo>
                  <a:lnTo>
                    <a:pt x="73" y="13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91" name="Freeform 73">
              <a:extLst>
                <a:ext uri="{FF2B5EF4-FFF2-40B4-BE49-F238E27FC236}">
                  <a16:creationId xmlns:a16="http://schemas.microsoft.com/office/drawing/2014/main" id="{DFCC171A-90A4-8585-6610-1315690B9FC0}"/>
                </a:ext>
              </a:extLst>
            </p:cNvPr>
            <p:cNvSpPr>
              <a:spLocks/>
            </p:cNvSpPr>
            <p:nvPr/>
          </p:nvSpPr>
          <p:spPr bwMode="auto">
            <a:xfrm>
              <a:off x="9232194" y="5245106"/>
              <a:ext cx="226025" cy="202995"/>
            </a:xfrm>
            <a:custGeom>
              <a:avLst/>
              <a:gdLst>
                <a:gd name="T0" fmla="*/ 2147483647 w 290"/>
                <a:gd name="T1" fmla="*/ 0 h 260"/>
                <a:gd name="T2" fmla="*/ 2147483647 w 290"/>
                <a:gd name="T3" fmla="*/ 2147483647 h 260"/>
                <a:gd name="T4" fmla="*/ 2147483647 w 290"/>
                <a:gd name="T5" fmla="*/ 2147483647 h 260"/>
                <a:gd name="T6" fmla="*/ 2147483647 w 290"/>
                <a:gd name="T7" fmla="*/ 2147483647 h 260"/>
                <a:gd name="T8" fmla="*/ 2147483647 w 290"/>
                <a:gd name="T9" fmla="*/ 2147483647 h 260"/>
                <a:gd name="T10" fmla="*/ 2147483647 w 290"/>
                <a:gd name="T11" fmla="*/ 2147483647 h 260"/>
                <a:gd name="T12" fmla="*/ 2147483647 w 290"/>
                <a:gd name="T13" fmla="*/ 2147483647 h 260"/>
                <a:gd name="T14" fmla="*/ 2147483647 w 290"/>
                <a:gd name="T15" fmla="*/ 2147483647 h 260"/>
                <a:gd name="T16" fmla="*/ 2147483647 w 290"/>
                <a:gd name="T17" fmla="*/ 2147483647 h 260"/>
                <a:gd name="T18" fmla="*/ 2147483647 w 290"/>
                <a:gd name="T19" fmla="*/ 2147483647 h 260"/>
                <a:gd name="T20" fmla="*/ 2147483647 w 290"/>
                <a:gd name="T21" fmla="*/ 2147483647 h 260"/>
                <a:gd name="T22" fmla="*/ 2147483647 w 290"/>
                <a:gd name="T23" fmla="*/ 2147483647 h 260"/>
                <a:gd name="T24" fmla="*/ 2147483647 w 290"/>
                <a:gd name="T25" fmla="*/ 2147483647 h 260"/>
                <a:gd name="T26" fmla="*/ 2147483647 w 290"/>
                <a:gd name="T27" fmla="*/ 2147483647 h 260"/>
                <a:gd name="T28" fmla="*/ 2147483647 w 290"/>
                <a:gd name="T29" fmla="*/ 2147483647 h 260"/>
                <a:gd name="T30" fmla="*/ 2147483647 w 290"/>
                <a:gd name="T31" fmla="*/ 2147483647 h 260"/>
                <a:gd name="T32" fmla="*/ 2147483647 w 290"/>
                <a:gd name="T33" fmla="*/ 2147483647 h 260"/>
                <a:gd name="T34" fmla="*/ 2147483647 w 290"/>
                <a:gd name="T35" fmla="*/ 2147483647 h 260"/>
                <a:gd name="T36" fmla="*/ 2147483647 w 290"/>
                <a:gd name="T37" fmla="*/ 2147483647 h 260"/>
                <a:gd name="T38" fmla="*/ 2147483647 w 290"/>
                <a:gd name="T39" fmla="*/ 2147483647 h 260"/>
                <a:gd name="T40" fmla="*/ 2147483647 w 290"/>
                <a:gd name="T41" fmla="*/ 2147483647 h 260"/>
                <a:gd name="T42" fmla="*/ 2147483647 w 290"/>
                <a:gd name="T43" fmla="*/ 2147483647 h 260"/>
                <a:gd name="T44" fmla="*/ 2147483647 w 290"/>
                <a:gd name="T45" fmla="*/ 2147483647 h 260"/>
                <a:gd name="T46" fmla="*/ 2147483647 w 290"/>
                <a:gd name="T47" fmla="*/ 2147483647 h 260"/>
                <a:gd name="T48" fmla="*/ 2147483647 w 290"/>
                <a:gd name="T49" fmla="*/ 2147483647 h 260"/>
                <a:gd name="T50" fmla="*/ 0 w 290"/>
                <a:gd name="T51" fmla="*/ 2147483647 h 260"/>
                <a:gd name="T52" fmla="*/ 2147483647 w 290"/>
                <a:gd name="T53" fmla="*/ 2147483647 h 260"/>
                <a:gd name="T54" fmla="*/ 2147483647 w 290"/>
                <a:gd name="T55" fmla="*/ 2147483647 h 260"/>
                <a:gd name="T56" fmla="*/ 2147483647 w 290"/>
                <a:gd name="T57" fmla="*/ 2147483647 h 260"/>
                <a:gd name="T58" fmla="*/ 2147483647 w 290"/>
                <a:gd name="T59" fmla="*/ 2147483647 h 260"/>
                <a:gd name="T60" fmla="*/ 2147483647 w 290"/>
                <a:gd name="T61" fmla="*/ 2147483647 h 260"/>
                <a:gd name="T62" fmla="*/ 2147483647 w 290"/>
                <a:gd name="T63" fmla="*/ 2147483647 h 260"/>
                <a:gd name="T64" fmla="*/ 2147483647 w 290"/>
                <a:gd name="T65" fmla="*/ 2147483647 h 260"/>
                <a:gd name="T66" fmla="*/ 2147483647 w 290"/>
                <a:gd name="T67" fmla="*/ 2147483647 h 260"/>
                <a:gd name="T68" fmla="*/ 2147483647 w 290"/>
                <a:gd name="T69" fmla="*/ 2147483647 h 260"/>
                <a:gd name="T70" fmla="*/ 2147483647 w 290"/>
                <a:gd name="T71" fmla="*/ 2147483647 h 260"/>
                <a:gd name="T72" fmla="*/ 2147483647 w 290"/>
                <a:gd name="T73" fmla="*/ 2147483647 h 260"/>
                <a:gd name="T74" fmla="*/ 2147483647 w 290"/>
                <a:gd name="T75" fmla="*/ 2147483647 h 260"/>
                <a:gd name="T76" fmla="*/ 2147483647 w 290"/>
                <a:gd name="T77" fmla="*/ 2147483647 h 260"/>
                <a:gd name="T78" fmla="*/ 2147483647 w 290"/>
                <a:gd name="T79" fmla="*/ 2147483647 h 260"/>
                <a:gd name="T80" fmla="*/ 2147483647 w 290"/>
                <a:gd name="T81" fmla="*/ 2147483647 h 260"/>
                <a:gd name="T82" fmla="*/ 2147483647 w 290"/>
                <a:gd name="T83" fmla="*/ 0 h 2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0"/>
                <a:gd name="T127" fmla="*/ 0 h 260"/>
                <a:gd name="T128" fmla="*/ 290 w 290"/>
                <a:gd name="T129" fmla="*/ 260 h 2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0" h="260">
                  <a:moveTo>
                    <a:pt x="230" y="0"/>
                  </a:moveTo>
                  <a:lnTo>
                    <a:pt x="257" y="3"/>
                  </a:lnTo>
                  <a:lnTo>
                    <a:pt x="268" y="11"/>
                  </a:lnTo>
                  <a:lnTo>
                    <a:pt x="273" y="76"/>
                  </a:lnTo>
                  <a:lnTo>
                    <a:pt x="260" y="79"/>
                  </a:lnTo>
                  <a:lnTo>
                    <a:pt x="254" y="98"/>
                  </a:lnTo>
                  <a:lnTo>
                    <a:pt x="263" y="106"/>
                  </a:lnTo>
                  <a:lnTo>
                    <a:pt x="273" y="95"/>
                  </a:lnTo>
                  <a:lnTo>
                    <a:pt x="287" y="95"/>
                  </a:lnTo>
                  <a:lnTo>
                    <a:pt x="290" y="101"/>
                  </a:lnTo>
                  <a:lnTo>
                    <a:pt x="279" y="133"/>
                  </a:lnTo>
                  <a:lnTo>
                    <a:pt x="263" y="147"/>
                  </a:lnTo>
                  <a:lnTo>
                    <a:pt x="241" y="182"/>
                  </a:lnTo>
                  <a:lnTo>
                    <a:pt x="206" y="220"/>
                  </a:lnTo>
                  <a:lnTo>
                    <a:pt x="181" y="239"/>
                  </a:lnTo>
                  <a:lnTo>
                    <a:pt x="141" y="249"/>
                  </a:lnTo>
                  <a:lnTo>
                    <a:pt x="105" y="247"/>
                  </a:lnTo>
                  <a:lnTo>
                    <a:pt x="62" y="260"/>
                  </a:lnTo>
                  <a:lnTo>
                    <a:pt x="51" y="260"/>
                  </a:lnTo>
                  <a:lnTo>
                    <a:pt x="38" y="247"/>
                  </a:lnTo>
                  <a:lnTo>
                    <a:pt x="32" y="249"/>
                  </a:lnTo>
                  <a:lnTo>
                    <a:pt x="24" y="222"/>
                  </a:lnTo>
                  <a:lnTo>
                    <a:pt x="32" y="217"/>
                  </a:lnTo>
                  <a:lnTo>
                    <a:pt x="30" y="203"/>
                  </a:lnTo>
                  <a:lnTo>
                    <a:pt x="5" y="144"/>
                  </a:lnTo>
                  <a:lnTo>
                    <a:pt x="0" y="136"/>
                  </a:lnTo>
                  <a:lnTo>
                    <a:pt x="8" y="128"/>
                  </a:lnTo>
                  <a:lnTo>
                    <a:pt x="19" y="133"/>
                  </a:lnTo>
                  <a:lnTo>
                    <a:pt x="21" y="144"/>
                  </a:lnTo>
                  <a:lnTo>
                    <a:pt x="46" y="144"/>
                  </a:lnTo>
                  <a:lnTo>
                    <a:pt x="59" y="130"/>
                  </a:lnTo>
                  <a:lnTo>
                    <a:pt x="62" y="54"/>
                  </a:lnTo>
                  <a:lnTo>
                    <a:pt x="76" y="68"/>
                  </a:lnTo>
                  <a:lnTo>
                    <a:pt x="73" y="92"/>
                  </a:lnTo>
                  <a:lnTo>
                    <a:pt x="84" y="98"/>
                  </a:lnTo>
                  <a:lnTo>
                    <a:pt x="100" y="95"/>
                  </a:lnTo>
                  <a:lnTo>
                    <a:pt x="124" y="68"/>
                  </a:lnTo>
                  <a:lnTo>
                    <a:pt x="141" y="73"/>
                  </a:lnTo>
                  <a:lnTo>
                    <a:pt x="157" y="73"/>
                  </a:lnTo>
                  <a:lnTo>
                    <a:pt x="197" y="25"/>
                  </a:lnTo>
                  <a:lnTo>
                    <a:pt x="23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92" name="Freeform 74">
              <a:extLst>
                <a:ext uri="{FF2B5EF4-FFF2-40B4-BE49-F238E27FC236}">
                  <a16:creationId xmlns:a16="http://schemas.microsoft.com/office/drawing/2014/main" id="{97D18D09-D3F7-8802-30E8-B1E8864E33D2}"/>
                </a:ext>
              </a:extLst>
            </p:cNvPr>
            <p:cNvSpPr>
              <a:spLocks/>
            </p:cNvSpPr>
            <p:nvPr/>
          </p:nvSpPr>
          <p:spPr bwMode="auto">
            <a:xfrm>
              <a:off x="9166518" y="5163226"/>
              <a:ext cx="187643" cy="194467"/>
            </a:xfrm>
            <a:custGeom>
              <a:avLst/>
              <a:gdLst>
                <a:gd name="T0" fmla="*/ 2147483647 w 241"/>
                <a:gd name="T1" fmla="*/ 2147483647 h 249"/>
                <a:gd name="T2" fmla="*/ 2147483647 w 241"/>
                <a:gd name="T3" fmla="*/ 2147483647 h 249"/>
                <a:gd name="T4" fmla="*/ 2147483647 w 241"/>
                <a:gd name="T5" fmla="*/ 2147483647 h 249"/>
                <a:gd name="T6" fmla="*/ 2147483647 w 241"/>
                <a:gd name="T7" fmla="*/ 2147483647 h 249"/>
                <a:gd name="T8" fmla="*/ 2147483647 w 241"/>
                <a:gd name="T9" fmla="*/ 2147483647 h 249"/>
                <a:gd name="T10" fmla="*/ 2147483647 w 241"/>
                <a:gd name="T11" fmla="*/ 2147483647 h 249"/>
                <a:gd name="T12" fmla="*/ 2147483647 w 241"/>
                <a:gd name="T13" fmla="*/ 2147483647 h 249"/>
                <a:gd name="T14" fmla="*/ 2147483647 w 241"/>
                <a:gd name="T15" fmla="*/ 2147483647 h 249"/>
                <a:gd name="T16" fmla="*/ 2147483647 w 241"/>
                <a:gd name="T17" fmla="*/ 2147483647 h 249"/>
                <a:gd name="T18" fmla="*/ 2147483647 w 241"/>
                <a:gd name="T19" fmla="*/ 2147483647 h 249"/>
                <a:gd name="T20" fmla="*/ 2147483647 w 241"/>
                <a:gd name="T21" fmla="*/ 2147483647 h 249"/>
                <a:gd name="T22" fmla="*/ 2147483647 w 241"/>
                <a:gd name="T23" fmla="*/ 2147483647 h 249"/>
                <a:gd name="T24" fmla="*/ 2147483647 w 241"/>
                <a:gd name="T25" fmla="*/ 2147483647 h 249"/>
                <a:gd name="T26" fmla="*/ 2147483647 w 241"/>
                <a:gd name="T27" fmla="*/ 2147483647 h 249"/>
                <a:gd name="T28" fmla="*/ 2147483647 w 241"/>
                <a:gd name="T29" fmla="*/ 2147483647 h 249"/>
                <a:gd name="T30" fmla="*/ 2147483647 w 241"/>
                <a:gd name="T31" fmla="*/ 0 h 249"/>
                <a:gd name="T32" fmla="*/ 0 w 241"/>
                <a:gd name="T33" fmla="*/ 2147483647 h 249"/>
                <a:gd name="T34" fmla="*/ 2147483647 w 241"/>
                <a:gd name="T35" fmla="*/ 2147483647 h 249"/>
                <a:gd name="T36" fmla="*/ 2147483647 w 241"/>
                <a:gd name="T37" fmla="*/ 2147483647 h 249"/>
                <a:gd name="T38" fmla="*/ 2147483647 w 241"/>
                <a:gd name="T39" fmla="*/ 2147483647 h 249"/>
                <a:gd name="T40" fmla="*/ 2147483647 w 241"/>
                <a:gd name="T41" fmla="*/ 2147483647 h 249"/>
                <a:gd name="T42" fmla="*/ 2147483647 w 241"/>
                <a:gd name="T43" fmla="*/ 2147483647 h 249"/>
                <a:gd name="T44" fmla="*/ 2147483647 w 241"/>
                <a:gd name="T45" fmla="*/ 2147483647 h 249"/>
                <a:gd name="T46" fmla="*/ 2147483647 w 241"/>
                <a:gd name="T47" fmla="*/ 2147483647 h 249"/>
                <a:gd name="T48" fmla="*/ 2147483647 w 241"/>
                <a:gd name="T49" fmla="*/ 2147483647 h 249"/>
                <a:gd name="T50" fmla="*/ 2147483647 w 241"/>
                <a:gd name="T51" fmla="*/ 2147483647 h 249"/>
                <a:gd name="T52" fmla="*/ 2147483647 w 241"/>
                <a:gd name="T53" fmla="*/ 2147483647 h 249"/>
                <a:gd name="T54" fmla="*/ 2147483647 w 241"/>
                <a:gd name="T55" fmla="*/ 2147483647 h 2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1"/>
                <a:gd name="T85" fmla="*/ 0 h 249"/>
                <a:gd name="T86" fmla="*/ 241 w 241"/>
                <a:gd name="T87" fmla="*/ 249 h 2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1" h="249">
                  <a:moveTo>
                    <a:pt x="146" y="159"/>
                  </a:moveTo>
                  <a:lnTo>
                    <a:pt x="146" y="108"/>
                  </a:lnTo>
                  <a:lnTo>
                    <a:pt x="165" y="100"/>
                  </a:lnTo>
                  <a:lnTo>
                    <a:pt x="168" y="29"/>
                  </a:lnTo>
                  <a:lnTo>
                    <a:pt x="203" y="24"/>
                  </a:lnTo>
                  <a:lnTo>
                    <a:pt x="208" y="24"/>
                  </a:lnTo>
                  <a:lnTo>
                    <a:pt x="211" y="35"/>
                  </a:lnTo>
                  <a:lnTo>
                    <a:pt x="222" y="24"/>
                  </a:lnTo>
                  <a:lnTo>
                    <a:pt x="241" y="19"/>
                  </a:lnTo>
                  <a:lnTo>
                    <a:pt x="222" y="10"/>
                  </a:lnTo>
                  <a:lnTo>
                    <a:pt x="206" y="13"/>
                  </a:lnTo>
                  <a:lnTo>
                    <a:pt x="179" y="21"/>
                  </a:lnTo>
                  <a:lnTo>
                    <a:pt x="135" y="19"/>
                  </a:lnTo>
                  <a:lnTo>
                    <a:pt x="122" y="10"/>
                  </a:lnTo>
                  <a:lnTo>
                    <a:pt x="43" y="8"/>
                  </a:lnTo>
                  <a:lnTo>
                    <a:pt x="30" y="0"/>
                  </a:lnTo>
                  <a:lnTo>
                    <a:pt x="0" y="8"/>
                  </a:lnTo>
                  <a:lnTo>
                    <a:pt x="5" y="21"/>
                  </a:lnTo>
                  <a:lnTo>
                    <a:pt x="51" y="113"/>
                  </a:lnTo>
                  <a:lnTo>
                    <a:pt x="51" y="146"/>
                  </a:lnTo>
                  <a:lnTo>
                    <a:pt x="65" y="216"/>
                  </a:lnTo>
                  <a:lnTo>
                    <a:pt x="84" y="241"/>
                  </a:lnTo>
                  <a:lnTo>
                    <a:pt x="92" y="233"/>
                  </a:lnTo>
                  <a:lnTo>
                    <a:pt x="103" y="238"/>
                  </a:lnTo>
                  <a:lnTo>
                    <a:pt x="105" y="249"/>
                  </a:lnTo>
                  <a:lnTo>
                    <a:pt x="130" y="249"/>
                  </a:lnTo>
                  <a:lnTo>
                    <a:pt x="143" y="235"/>
                  </a:lnTo>
                  <a:lnTo>
                    <a:pt x="146" y="15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93" name="Freeform 75">
              <a:extLst>
                <a:ext uri="{FF2B5EF4-FFF2-40B4-BE49-F238E27FC236}">
                  <a16:creationId xmlns:a16="http://schemas.microsoft.com/office/drawing/2014/main" id="{6683E8A6-6210-0F65-F9AD-FCFB0950D83B}"/>
                </a:ext>
              </a:extLst>
            </p:cNvPr>
            <p:cNvSpPr>
              <a:spLocks/>
            </p:cNvSpPr>
            <p:nvPr/>
          </p:nvSpPr>
          <p:spPr bwMode="auto">
            <a:xfrm>
              <a:off x="9166518" y="4984965"/>
              <a:ext cx="175702" cy="194467"/>
            </a:xfrm>
            <a:custGeom>
              <a:avLst/>
              <a:gdLst>
                <a:gd name="T0" fmla="*/ 2147483647 w 225"/>
                <a:gd name="T1" fmla="*/ 0 h 249"/>
                <a:gd name="T2" fmla="*/ 2147483647 w 225"/>
                <a:gd name="T3" fmla="*/ 0 h 249"/>
                <a:gd name="T4" fmla="*/ 2147483647 w 225"/>
                <a:gd name="T5" fmla="*/ 2147483647 h 249"/>
                <a:gd name="T6" fmla="*/ 2147483647 w 225"/>
                <a:gd name="T7" fmla="*/ 2147483647 h 249"/>
                <a:gd name="T8" fmla="*/ 2147483647 w 225"/>
                <a:gd name="T9" fmla="*/ 2147483647 h 249"/>
                <a:gd name="T10" fmla="*/ 2147483647 w 225"/>
                <a:gd name="T11" fmla="*/ 2147483647 h 249"/>
                <a:gd name="T12" fmla="*/ 2147483647 w 225"/>
                <a:gd name="T13" fmla="*/ 2147483647 h 249"/>
                <a:gd name="T14" fmla="*/ 2147483647 w 225"/>
                <a:gd name="T15" fmla="*/ 2147483647 h 249"/>
                <a:gd name="T16" fmla="*/ 2147483647 w 225"/>
                <a:gd name="T17" fmla="*/ 2147483647 h 249"/>
                <a:gd name="T18" fmla="*/ 2147483647 w 225"/>
                <a:gd name="T19" fmla="*/ 2147483647 h 249"/>
                <a:gd name="T20" fmla="*/ 2147483647 w 225"/>
                <a:gd name="T21" fmla="*/ 2147483647 h 249"/>
                <a:gd name="T22" fmla="*/ 2147483647 w 225"/>
                <a:gd name="T23" fmla="*/ 2147483647 h 249"/>
                <a:gd name="T24" fmla="*/ 2147483647 w 225"/>
                <a:gd name="T25" fmla="*/ 2147483647 h 249"/>
                <a:gd name="T26" fmla="*/ 2147483647 w 225"/>
                <a:gd name="T27" fmla="*/ 2147483647 h 249"/>
                <a:gd name="T28" fmla="*/ 2147483647 w 225"/>
                <a:gd name="T29" fmla="*/ 2147483647 h 249"/>
                <a:gd name="T30" fmla="*/ 2147483647 w 225"/>
                <a:gd name="T31" fmla="*/ 2147483647 h 249"/>
                <a:gd name="T32" fmla="*/ 2147483647 w 225"/>
                <a:gd name="T33" fmla="*/ 2147483647 h 249"/>
                <a:gd name="T34" fmla="*/ 2147483647 w 225"/>
                <a:gd name="T35" fmla="*/ 2147483647 h 249"/>
                <a:gd name="T36" fmla="*/ 2147483647 w 225"/>
                <a:gd name="T37" fmla="*/ 2147483647 h 249"/>
                <a:gd name="T38" fmla="*/ 2147483647 w 225"/>
                <a:gd name="T39" fmla="*/ 2147483647 h 249"/>
                <a:gd name="T40" fmla="*/ 2147483647 w 225"/>
                <a:gd name="T41" fmla="*/ 2147483647 h 249"/>
                <a:gd name="T42" fmla="*/ 2147483647 w 225"/>
                <a:gd name="T43" fmla="*/ 2147483647 h 249"/>
                <a:gd name="T44" fmla="*/ 2147483647 w 225"/>
                <a:gd name="T45" fmla="*/ 2147483647 h 249"/>
                <a:gd name="T46" fmla="*/ 2147483647 w 225"/>
                <a:gd name="T47" fmla="*/ 2147483647 h 249"/>
                <a:gd name="T48" fmla="*/ 2147483647 w 225"/>
                <a:gd name="T49" fmla="*/ 2147483647 h 249"/>
                <a:gd name="T50" fmla="*/ 2147483647 w 225"/>
                <a:gd name="T51" fmla="*/ 2147483647 h 249"/>
                <a:gd name="T52" fmla="*/ 0 w 225"/>
                <a:gd name="T53" fmla="*/ 2147483647 h 249"/>
                <a:gd name="T54" fmla="*/ 2147483647 w 225"/>
                <a:gd name="T55" fmla="*/ 2147483647 h 249"/>
                <a:gd name="T56" fmla="*/ 2147483647 w 225"/>
                <a:gd name="T57" fmla="*/ 2147483647 h 249"/>
                <a:gd name="T58" fmla="*/ 2147483647 w 225"/>
                <a:gd name="T59" fmla="*/ 2147483647 h 249"/>
                <a:gd name="T60" fmla="*/ 2147483647 w 225"/>
                <a:gd name="T61" fmla="*/ 2147483647 h 249"/>
                <a:gd name="T62" fmla="*/ 2147483647 w 225"/>
                <a:gd name="T63" fmla="*/ 2147483647 h 249"/>
                <a:gd name="T64" fmla="*/ 2147483647 w 225"/>
                <a:gd name="T65" fmla="*/ 2147483647 h 249"/>
                <a:gd name="T66" fmla="*/ 2147483647 w 225"/>
                <a:gd name="T67" fmla="*/ 2147483647 h 249"/>
                <a:gd name="T68" fmla="*/ 2147483647 w 225"/>
                <a:gd name="T69" fmla="*/ 0 h 2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5"/>
                <a:gd name="T106" fmla="*/ 0 h 249"/>
                <a:gd name="T107" fmla="*/ 225 w 225"/>
                <a:gd name="T108" fmla="*/ 249 h 2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5" h="249">
                  <a:moveTo>
                    <a:pt x="35" y="0"/>
                  </a:moveTo>
                  <a:lnTo>
                    <a:pt x="78" y="0"/>
                  </a:lnTo>
                  <a:lnTo>
                    <a:pt x="89" y="6"/>
                  </a:lnTo>
                  <a:lnTo>
                    <a:pt x="97" y="30"/>
                  </a:lnTo>
                  <a:lnTo>
                    <a:pt x="114" y="49"/>
                  </a:lnTo>
                  <a:lnTo>
                    <a:pt x="138" y="43"/>
                  </a:lnTo>
                  <a:lnTo>
                    <a:pt x="143" y="24"/>
                  </a:lnTo>
                  <a:lnTo>
                    <a:pt x="165" y="22"/>
                  </a:lnTo>
                  <a:lnTo>
                    <a:pt x="165" y="27"/>
                  </a:lnTo>
                  <a:lnTo>
                    <a:pt x="181" y="30"/>
                  </a:lnTo>
                  <a:lnTo>
                    <a:pt x="184" y="35"/>
                  </a:lnTo>
                  <a:lnTo>
                    <a:pt x="184" y="76"/>
                  </a:lnTo>
                  <a:lnTo>
                    <a:pt x="192" y="98"/>
                  </a:lnTo>
                  <a:lnTo>
                    <a:pt x="187" y="106"/>
                  </a:lnTo>
                  <a:lnTo>
                    <a:pt x="189" y="111"/>
                  </a:lnTo>
                  <a:lnTo>
                    <a:pt x="225" y="103"/>
                  </a:lnTo>
                  <a:lnTo>
                    <a:pt x="222" y="144"/>
                  </a:lnTo>
                  <a:lnTo>
                    <a:pt x="225" y="146"/>
                  </a:lnTo>
                  <a:lnTo>
                    <a:pt x="187" y="149"/>
                  </a:lnTo>
                  <a:lnTo>
                    <a:pt x="187" y="222"/>
                  </a:lnTo>
                  <a:lnTo>
                    <a:pt x="206" y="241"/>
                  </a:lnTo>
                  <a:lnTo>
                    <a:pt x="179" y="249"/>
                  </a:lnTo>
                  <a:lnTo>
                    <a:pt x="135" y="247"/>
                  </a:lnTo>
                  <a:lnTo>
                    <a:pt x="122" y="238"/>
                  </a:lnTo>
                  <a:lnTo>
                    <a:pt x="43" y="236"/>
                  </a:lnTo>
                  <a:lnTo>
                    <a:pt x="30" y="228"/>
                  </a:lnTo>
                  <a:lnTo>
                    <a:pt x="0" y="236"/>
                  </a:lnTo>
                  <a:lnTo>
                    <a:pt x="5" y="209"/>
                  </a:lnTo>
                  <a:lnTo>
                    <a:pt x="19" y="155"/>
                  </a:lnTo>
                  <a:lnTo>
                    <a:pt x="38" y="133"/>
                  </a:lnTo>
                  <a:lnTo>
                    <a:pt x="40" y="111"/>
                  </a:lnTo>
                  <a:lnTo>
                    <a:pt x="24" y="71"/>
                  </a:lnTo>
                  <a:lnTo>
                    <a:pt x="32" y="60"/>
                  </a:lnTo>
                  <a:lnTo>
                    <a:pt x="16" y="11"/>
                  </a:lnTo>
                  <a:lnTo>
                    <a:pt x="35"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94" name="Freeform 76">
              <a:extLst>
                <a:ext uri="{FF2B5EF4-FFF2-40B4-BE49-F238E27FC236}">
                  <a16:creationId xmlns:a16="http://schemas.microsoft.com/office/drawing/2014/main" id="{2760533C-95B7-9DF8-891A-5E5EFC584A35}"/>
                </a:ext>
              </a:extLst>
            </p:cNvPr>
            <p:cNvSpPr>
              <a:spLocks/>
            </p:cNvSpPr>
            <p:nvPr/>
          </p:nvSpPr>
          <p:spPr bwMode="auto">
            <a:xfrm>
              <a:off x="9172488" y="4963642"/>
              <a:ext cx="12795" cy="21322"/>
            </a:xfrm>
            <a:custGeom>
              <a:avLst/>
              <a:gdLst>
                <a:gd name="T0" fmla="*/ 2147483647 w 16"/>
                <a:gd name="T1" fmla="*/ 2147483647 h 27"/>
                <a:gd name="T2" fmla="*/ 2147483647 w 16"/>
                <a:gd name="T3" fmla="*/ 2147483647 h 27"/>
                <a:gd name="T4" fmla="*/ 2147483647 w 16"/>
                <a:gd name="T5" fmla="*/ 2147483647 h 27"/>
                <a:gd name="T6" fmla="*/ 2147483647 w 16"/>
                <a:gd name="T7" fmla="*/ 2147483647 h 27"/>
                <a:gd name="T8" fmla="*/ 2147483647 w 16"/>
                <a:gd name="T9" fmla="*/ 2147483647 h 27"/>
                <a:gd name="T10" fmla="*/ 0 w 16"/>
                <a:gd name="T11" fmla="*/ 2147483647 h 27"/>
                <a:gd name="T12" fmla="*/ 2147483647 w 16"/>
                <a:gd name="T13" fmla="*/ 0 h 27"/>
                <a:gd name="T14" fmla="*/ 2147483647 w 16"/>
                <a:gd name="T15" fmla="*/ 2147483647 h 27"/>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7"/>
                <a:gd name="T26" fmla="*/ 16 w 16"/>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7">
                  <a:moveTo>
                    <a:pt x="16" y="5"/>
                  </a:moveTo>
                  <a:lnTo>
                    <a:pt x="8" y="11"/>
                  </a:lnTo>
                  <a:lnTo>
                    <a:pt x="5" y="27"/>
                  </a:lnTo>
                  <a:lnTo>
                    <a:pt x="3" y="16"/>
                  </a:lnTo>
                  <a:lnTo>
                    <a:pt x="0" y="11"/>
                  </a:lnTo>
                  <a:lnTo>
                    <a:pt x="13" y="0"/>
                  </a:lnTo>
                  <a:lnTo>
                    <a:pt x="16"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95" name="Freeform 77">
              <a:extLst>
                <a:ext uri="{FF2B5EF4-FFF2-40B4-BE49-F238E27FC236}">
                  <a16:creationId xmlns:a16="http://schemas.microsoft.com/office/drawing/2014/main" id="{0708F4AD-DA56-B1BD-4F1E-44FD4C5FFFEC}"/>
                </a:ext>
              </a:extLst>
            </p:cNvPr>
            <p:cNvSpPr>
              <a:spLocks/>
            </p:cNvSpPr>
            <p:nvPr/>
          </p:nvSpPr>
          <p:spPr bwMode="auto">
            <a:xfrm>
              <a:off x="9122167" y="4680472"/>
              <a:ext cx="107468" cy="184232"/>
            </a:xfrm>
            <a:custGeom>
              <a:avLst/>
              <a:gdLst>
                <a:gd name="T0" fmla="*/ 2147483647 w 138"/>
                <a:gd name="T1" fmla="*/ 0 h 236"/>
                <a:gd name="T2" fmla="*/ 2147483647 w 138"/>
                <a:gd name="T3" fmla="*/ 2147483647 h 236"/>
                <a:gd name="T4" fmla="*/ 2147483647 w 138"/>
                <a:gd name="T5" fmla="*/ 2147483647 h 236"/>
                <a:gd name="T6" fmla="*/ 2147483647 w 138"/>
                <a:gd name="T7" fmla="*/ 2147483647 h 236"/>
                <a:gd name="T8" fmla="*/ 2147483647 w 138"/>
                <a:gd name="T9" fmla="*/ 2147483647 h 236"/>
                <a:gd name="T10" fmla="*/ 2147483647 w 138"/>
                <a:gd name="T11" fmla="*/ 2147483647 h 236"/>
                <a:gd name="T12" fmla="*/ 2147483647 w 138"/>
                <a:gd name="T13" fmla="*/ 2147483647 h 236"/>
                <a:gd name="T14" fmla="*/ 2147483647 w 138"/>
                <a:gd name="T15" fmla="*/ 2147483647 h 236"/>
                <a:gd name="T16" fmla="*/ 2147483647 w 138"/>
                <a:gd name="T17" fmla="*/ 2147483647 h 236"/>
                <a:gd name="T18" fmla="*/ 2147483647 w 138"/>
                <a:gd name="T19" fmla="*/ 2147483647 h 236"/>
                <a:gd name="T20" fmla="*/ 0 w 138"/>
                <a:gd name="T21" fmla="*/ 2147483647 h 236"/>
                <a:gd name="T22" fmla="*/ 2147483647 w 138"/>
                <a:gd name="T23" fmla="*/ 2147483647 h 236"/>
                <a:gd name="T24" fmla="*/ 2147483647 w 138"/>
                <a:gd name="T25" fmla="*/ 2147483647 h 236"/>
                <a:gd name="T26" fmla="*/ 2147483647 w 138"/>
                <a:gd name="T27" fmla="*/ 2147483647 h 236"/>
                <a:gd name="T28" fmla="*/ 2147483647 w 138"/>
                <a:gd name="T29" fmla="*/ 2147483647 h 236"/>
                <a:gd name="T30" fmla="*/ 2147483647 w 138"/>
                <a:gd name="T31" fmla="*/ 2147483647 h 236"/>
                <a:gd name="T32" fmla="*/ 2147483647 w 138"/>
                <a:gd name="T33" fmla="*/ 2147483647 h 236"/>
                <a:gd name="T34" fmla="*/ 2147483647 w 138"/>
                <a:gd name="T35" fmla="*/ 2147483647 h 236"/>
                <a:gd name="T36" fmla="*/ 2147483647 w 138"/>
                <a:gd name="T37" fmla="*/ 2147483647 h 236"/>
                <a:gd name="T38" fmla="*/ 2147483647 w 138"/>
                <a:gd name="T39" fmla="*/ 2147483647 h 236"/>
                <a:gd name="T40" fmla="*/ 2147483647 w 138"/>
                <a:gd name="T41" fmla="*/ 2147483647 h 236"/>
                <a:gd name="T42" fmla="*/ 2147483647 w 138"/>
                <a:gd name="T43" fmla="*/ 2147483647 h 236"/>
                <a:gd name="T44" fmla="*/ 2147483647 w 138"/>
                <a:gd name="T45" fmla="*/ 2147483647 h 236"/>
                <a:gd name="T46" fmla="*/ 2147483647 w 138"/>
                <a:gd name="T47" fmla="*/ 2147483647 h 236"/>
                <a:gd name="T48" fmla="*/ 2147483647 w 138"/>
                <a:gd name="T49" fmla="*/ 2147483647 h 236"/>
                <a:gd name="T50" fmla="*/ 2147483647 w 138"/>
                <a:gd name="T51" fmla="*/ 2147483647 h 236"/>
                <a:gd name="T52" fmla="*/ 2147483647 w 138"/>
                <a:gd name="T53" fmla="*/ 2147483647 h 236"/>
                <a:gd name="T54" fmla="*/ 2147483647 w 138"/>
                <a:gd name="T55" fmla="*/ 2147483647 h 236"/>
                <a:gd name="T56" fmla="*/ 2147483647 w 138"/>
                <a:gd name="T57" fmla="*/ 2147483647 h 236"/>
                <a:gd name="T58" fmla="*/ 2147483647 w 138"/>
                <a:gd name="T59" fmla="*/ 2147483647 h 236"/>
                <a:gd name="T60" fmla="*/ 2147483647 w 138"/>
                <a:gd name="T61" fmla="*/ 0 h 2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
                <a:gd name="T94" fmla="*/ 0 h 236"/>
                <a:gd name="T95" fmla="*/ 138 w 138"/>
                <a:gd name="T96" fmla="*/ 236 h 2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 h="236">
                  <a:moveTo>
                    <a:pt x="100" y="0"/>
                  </a:moveTo>
                  <a:lnTo>
                    <a:pt x="100" y="14"/>
                  </a:lnTo>
                  <a:lnTo>
                    <a:pt x="106" y="30"/>
                  </a:lnTo>
                  <a:lnTo>
                    <a:pt x="89" y="49"/>
                  </a:lnTo>
                  <a:lnTo>
                    <a:pt x="78" y="87"/>
                  </a:lnTo>
                  <a:lnTo>
                    <a:pt x="68" y="98"/>
                  </a:lnTo>
                  <a:lnTo>
                    <a:pt x="54" y="133"/>
                  </a:lnTo>
                  <a:lnTo>
                    <a:pt x="46" y="138"/>
                  </a:lnTo>
                  <a:lnTo>
                    <a:pt x="38" y="130"/>
                  </a:lnTo>
                  <a:lnTo>
                    <a:pt x="22" y="130"/>
                  </a:lnTo>
                  <a:lnTo>
                    <a:pt x="0" y="173"/>
                  </a:lnTo>
                  <a:lnTo>
                    <a:pt x="8" y="190"/>
                  </a:lnTo>
                  <a:lnTo>
                    <a:pt x="16" y="190"/>
                  </a:lnTo>
                  <a:lnTo>
                    <a:pt x="27" y="209"/>
                  </a:lnTo>
                  <a:lnTo>
                    <a:pt x="22" y="228"/>
                  </a:lnTo>
                  <a:lnTo>
                    <a:pt x="51" y="225"/>
                  </a:lnTo>
                  <a:lnTo>
                    <a:pt x="89" y="228"/>
                  </a:lnTo>
                  <a:lnTo>
                    <a:pt x="138" y="236"/>
                  </a:lnTo>
                  <a:lnTo>
                    <a:pt x="138" y="211"/>
                  </a:lnTo>
                  <a:lnTo>
                    <a:pt x="111" y="173"/>
                  </a:lnTo>
                  <a:lnTo>
                    <a:pt x="108" y="152"/>
                  </a:lnTo>
                  <a:lnTo>
                    <a:pt x="124" y="119"/>
                  </a:lnTo>
                  <a:lnTo>
                    <a:pt x="116" y="92"/>
                  </a:lnTo>
                  <a:lnTo>
                    <a:pt x="100" y="79"/>
                  </a:lnTo>
                  <a:lnTo>
                    <a:pt x="106" y="65"/>
                  </a:lnTo>
                  <a:lnTo>
                    <a:pt x="122" y="62"/>
                  </a:lnTo>
                  <a:lnTo>
                    <a:pt x="114" y="43"/>
                  </a:lnTo>
                  <a:lnTo>
                    <a:pt x="108" y="8"/>
                  </a:lnTo>
                  <a:lnTo>
                    <a:pt x="10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96" name="Freeform 78">
              <a:extLst>
                <a:ext uri="{FF2B5EF4-FFF2-40B4-BE49-F238E27FC236}">
                  <a16:creationId xmlns:a16="http://schemas.microsoft.com/office/drawing/2014/main" id="{FC3D8F99-6BC5-D506-3DDE-8C8EAD5394D4}"/>
                </a:ext>
              </a:extLst>
            </p:cNvPr>
            <p:cNvSpPr>
              <a:spLocks/>
            </p:cNvSpPr>
            <p:nvPr/>
          </p:nvSpPr>
          <p:spPr bwMode="auto">
            <a:xfrm>
              <a:off x="9161401" y="4833145"/>
              <a:ext cx="104056" cy="139026"/>
            </a:xfrm>
            <a:custGeom>
              <a:avLst/>
              <a:gdLst>
                <a:gd name="T0" fmla="*/ 2147483647 w 133"/>
                <a:gd name="T1" fmla="*/ 2147483647 h 179"/>
                <a:gd name="T2" fmla="*/ 2147483647 w 133"/>
                <a:gd name="T3" fmla="*/ 2147483647 h 179"/>
                <a:gd name="T4" fmla="*/ 2147483647 w 133"/>
                <a:gd name="T5" fmla="*/ 2147483647 h 179"/>
                <a:gd name="T6" fmla="*/ 2147483647 w 133"/>
                <a:gd name="T7" fmla="*/ 2147483647 h 179"/>
                <a:gd name="T8" fmla="*/ 2147483647 w 133"/>
                <a:gd name="T9" fmla="*/ 2147483647 h 179"/>
                <a:gd name="T10" fmla="*/ 2147483647 w 133"/>
                <a:gd name="T11" fmla="*/ 2147483647 h 179"/>
                <a:gd name="T12" fmla="*/ 2147483647 w 133"/>
                <a:gd name="T13" fmla="*/ 2147483647 h 179"/>
                <a:gd name="T14" fmla="*/ 2147483647 w 133"/>
                <a:gd name="T15" fmla="*/ 2147483647 h 179"/>
                <a:gd name="T16" fmla="*/ 2147483647 w 133"/>
                <a:gd name="T17" fmla="*/ 2147483647 h 179"/>
                <a:gd name="T18" fmla="*/ 2147483647 w 133"/>
                <a:gd name="T19" fmla="*/ 0 h 179"/>
                <a:gd name="T20" fmla="*/ 2147483647 w 133"/>
                <a:gd name="T21" fmla="*/ 2147483647 h 179"/>
                <a:gd name="T22" fmla="*/ 2147483647 w 133"/>
                <a:gd name="T23" fmla="*/ 0 h 179"/>
                <a:gd name="T24" fmla="*/ 2147483647 w 133"/>
                <a:gd name="T25" fmla="*/ 2147483647 h 179"/>
                <a:gd name="T26" fmla="*/ 2147483647 w 133"/>
                <a:gd name="T27" fmla="*/ 2147483647 h 179"/>
                <a:gd name="T28" fmla="*/ 2147483647 w 133"/>
                <a:gd name="T29" fmla="*/ 2147483647 h 179"/>
                <a:gd name="T30" fmla="*/ 2147483647 w 133"/>
                <a:gd name="T31" fmla="*/ 2147483647 h 179"/>
                <a:gd name="T32" fmla="*/ 2147483647 w 133"/>
                <a:gd name="T33" fmla="*/ 2147483647 h 179"/>
                <a:gd name="T34" fmla="*/ 2147483647 w 133"/>
                <a:gd name="T35" fmla="*/ 2147483647 h 179"/>
                <a:gd name="T36" fmla="*/ 2147483647 w 133"/>
                <a:gd name="T37" fmla="*/ 2147483647 h 179"/>
                <a:gd name="T38" fmla="*/ 2147483647 w 133"/>
                <a:gd name="T39" fmla="*/ 2147483647 h 179"/>
                <a:gd name="T40" fmla="*/ 2147483647 w 133"/>
                <a:gd name="T41" fmla="*/ 2147483647 h 179"/>
                <a:gd name="T42" fmla="*/ 2147483647 w 133"/>
                <a:gd name="T43" fmla="*/ 2147483647 h 179"/>
                <a:gd name="T44" fmla="*/ 2147483647 w 133"/>
                <a:gd name="T45" fmla="*/ 2147483647 h 179"/>
                <a:gd name="T46" fmla="*/ 2147483647 w 133"/>
                <a:gd name="T47" fmla="*/ 2147483647 h 179"/>
                <a:gd name="T48" fmla="*/ 2147483647 w 133"/>
                <a:gd name="T49" fmla="*/ 2147483647 h 179"/>
                <a:gd name="T50" fmla="*/ 0 w 133"/>
                <a:gd name="T51" fmla="*/ 2147483647 h 179"/>
                <a:gd name="T52" fmla="*/ 2147483647 w 133"/>
                <a:gd name="T53" fmla="*/ 2147483647 h 179"/>
                <a:gd name="T54" fmla="*/ 2147483647 w 133"/>
                <a:gd name="T55" fmla="*/ 2147483647 h 1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
                <a:gd name="T85" fmla="*/ 0 h 179"/>
                <a:gd name="T86" fmla="*/ 133 w 133"/>
                <a:gd name="T87" fmla="*/ 179 h 1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 h="179">
                  <a:moveTo>
                    <a:pt x="27" y="168"/>
                  </a:moveTo>
                  <a:lnTo>
                    <a:pt x="30" y="173"/>
                  </a:lnTo>
                  <a:lnTo>
                    <a:pt x="41" y="173"/>
                  </a:lnTo>
                  <a:lnTo>
                    <a:pt x="55" y="168"/>
                  </a:lnTo>
                  <a:lnTo>
                    <a:pt x="60" y="173"/>
                  </a:lnTo>
                  <a:lnTo>
                    <a:pt x="82" y="157"/>
                  </a:lnTo>
                  <a:lnTo>
                    <a:pt x="92" y="119"/>
                  </a:lnTo>
                  <a:lnTo>
                    <a:pt x="117" y="89"/>
                  </a:lnTo>
                  <a:lnTo>
                    <a:pt x="122" y="35"/>
                  </a:lnTo>
                  <a:lnTo>
                    <a:pt x="133" y="0"/>
                  </a:lnTo>
                  <a:lnTo>
                    <a:pt x="120" y="5"/>
                  </a:lnTo>
                  <a:lnTo>
                    <a:pt x="109" y="0"/>
                  </a:lnTo>
                  <a:lnTo>
                    <a:pt x="95" y="5"/>
                  </a:lnTo>
                  <a:lnTo>
                    <a:pt x="87" y="16"/>
                  </a:lnTo>
                  <a:lnTo>
                    <a:pt x="87" y="41"/>
                  </a:lnTo>
                  <a:lnTo>
                    <a:pt x="38" y="33"/>
                  </a:lnTo>
                  <a:lnTo>
                    <a:pt x="49" y="38"/>
                  </a:lnTo>
                  <a:lnTo>
                    <a:pt x="46" y="43"/>
                  </a:lnTo>
                  <a:lnTo>
                    <a:pt x="55" y="52"/>
                  </a:lnTo>
                  <a:lnTo>
                    <a:pt x="49" y="70"/>
                  </a:lnTo>
                  <a:lnTo>
                    <a:pt x="55" y="98"/>
                  </a:lnTo>
                  <a:lnTo>
                    <a:pt x="49" y="125"/>
                  </a:lnTo>
                  <a:lnTo>
                    <a:pt x="25" y="114"/>
                  </a:lnTo>
                  <a:lnTo>
                    <a:pt x="6" y="130"/>
                  </a:lnTo>
                  <a:lnTo>
                    <a:pt x="6" y="146"/>
                  </a:lnTo>
                  <a:lnTo>
                    <a:pt x="0" y="160"/>
                  </a:lnTo>
                  <a:lnTo>
                    <a:pt x="14" y="179"/>
                  </a:lnTo>
                  <a:lnTo>
                    <a:pt x="27" y="16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97" name="Freeform 79">
              <a:extLst>
                <a:ext uri="{FF2B5EF4-FFF2-40B4-BE49-F238E27FC236}">
                  <a16:creationId xmlns:a16="http://schemas.microsoft.com/office/drawing/2014/main" id="{6DACA290-1243-E3D4-1E93-13B73506AB18}"/>
                </a:ext>
              </a:extLst>
            </p:cNvPr>
            <p:cNvSpPr>
              <a:spLocks/>
            </p:cNvSpPr>
            <p:nvPr/>
          </p:nvSpPr>
          <p:spPr bwMode="auto">
            <a:xfrm>
              <a:off x="9125579" y="4856174"/>
              <a:ext cx="79321" cy="101498"/>
            </a:xfrm>
            <a:custGeom>
              <a:avLst/>
              <a:gdLst>
                <a:gd name="T0" fmla="*/ 2147483647 w 101"/>
                <a:gd name="T1" fmla="*/ 2147483647 h 130"/>
                <a:gd name="T2" fmla="*/ 2147483647 w 101"/>
                <a:gd name="T3" fmla="*/ 2147483647 h 130"/>
                <a:gd name="T4" fmla="*/ 2147483647 w 101"/>
                <a:gd name="T5" fmla="*/ 2147483647 h 130"/>
                <a:gd name="T6" fmla="*/ 2147483647 w 101"/>
                <a:gd name="T7" fmla="*/ 2147483647 h 130"/>
                <a:gd name="T8" fmla="*/ 2147483647 w 101"/>
                <a:gd name="T9" fmla="*/ 2147483647 h 130"/>
                <a:gd name="T10" fmla="*/ 2147483647 w 101"/>
                <a:gd name="T11" fmla="*/ 2147483647 h 130"/>
                <a:gd name="T12" fmla="*/ 2147483647 w 101"/>
                <a:gd name="T13" fmla="*/ 2147483647 h 130"/>
                <a:gd name="T14" fmla="*/ 2147483647 w 101"/>
                <a:gd name="T15" fmla="*/ 2147483647 h 130"/>
                <a:gd name="T16" fmla="*/ 2147483647 w 101"/>
                <a:gd name="T17" fmla="*/ 2147483647 h 130"/>
                <a:gd name="T18" fmla="*/ 2147483647 w 101"/>
                <a:gd name="T19" fmla="*/ 2147483647 h 130"/>
                <a:gd name="T20" fmla="*/ 2147483647 w 101"/>
                <a:gd name="T21" fmla="*/ 2147483647 h 130"/>
                <a:gd name="T22" fmla="*/ 0 w 101"/>
                <a:gd name="T23" fmla="*/ 2147483647 h 130"/>
                <a:gd name="T24" fmla="*/ 2147483647 w 101"/>
                <a:gd name="T25" fmla="*/ 2147483647 h 130"/>
                <a:gd name="T26" fmla="*/ 2147483647 w 101"/>
                <a:gd name="T27" fmla="*/ 2147483647 h 130"/>
                <a:gd name="T28" fmla="*/ 2147483647 w 101"/>
                <a:gd name="T29" fmla="*/ 2147483647 h 130"/>
                <a:gd name="T30" fmla="*/ 2147483647 w 101"/>
                <a:gd name="T31" fmla="*/ 2147483647 h 130"/>
                <a:gd name="T32" fmla="*/ 2147483647 w 101"/>
                <a:gd name="T33" fmla="*/ 0 h 130"/>
                <a:gd name="T34" fmla="*/ 2147483647 w 101"/>
                <a:gd name="T35" fmla="*/ 2147483647 h 130"/>
                <a:gd name="T36" fmla="*/ 2147483647 w 101"/>
                <a:gd name="T37" fmla="*/ 2147483647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130"/>
                <a:gd name="T59" fmla="*/ 101 w 101"/>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130">
                  <a:moveTo>
                    <a:pt x="95" y="8"/>
                  </a:moveTo>
                  <a:lnTo>
                    <a:pt x="92" y="13"/>
                  </a:lnTo>
                  <a:lnTo>
                    <a:pt x="101" y="22"/>
                  </a:lnTo>
                  <a:lnTo>
                    <a:pt x="95" y="40"/>
                  </a:lnTo>
                  <a:lnTo>
                    <a:pt x="101" y="68"/>
                  </a:lnTo>
                  <a:lnTo>
                    <a:pt x="95" y="95"/>
                  </a:lnTo>
                  <a:lnTo>
                    <a:pt x="71" y="84"/>
                  </a:lnTo>
                  <a:lnTo>
                    <a:pt x="52" y="100"/>
                  </a:lnTo>
                  <a:lnTo>
                    <a:pt x="52" y="116"/>
                  </a:lnTo>
                  <a:lnTo>
                    <a:pt x="46" y="130"/>
                  </a:lnTo>
                  <a:lnTo>
                    <a:pt x="19" y="103"/>
                  </a:lnTo>
                  <a:lnTo>
                    <a:pt x="0" y="62"/>
                  </a:lnTo>
                  <a:lnTo>
                    <a:pt x="8" y="57"/>
                  </a:lnTo>
                  <a:lnTo>
                    <a:pt x="11" y="46"/>
                  </a:lnTo>
                  <a:lnTo>
                    <a:pt x="17" y="27"/>
                  </a:lnTo>
                  <a:lnTo>
                    <a:pt x="46" y="24"/>
                  </a:lnTo>
                  <a:lnTo>
                    <a:pt x="46" y="0"/>
                  </a:lnTo>
                  <a:lnTo>
                    <a:pt x="84" y="3"/>
                  </a:lnTo>
                  <a:lnTo>
                    <a:pt x="95"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98" name="Freeform 80">
              <a:extLst>
                <a:ext uri="{FF2B5EF4-FFF2-40B4-BE49-F238E27FC236}">
                  <a16:creationId xmlns:a16="http://schemas.microsoft.com/office/drawing/2014/main" id="{0E2B6017-C706-0FFF-9173-1917AD64DEEE}"/>
                </a:ext>
              </a:extLst>
            </p:cNvPr>
            <p:cNvSpPr>
              <a:spLocks/>
            </p:cNvSpPr>
            <p:nvPr/>
          </p:nvSpPr>
          <p:spPr bwMode="auto">
            <a:xfrm>
              <a:off x="9132402" y="4856174"/>
              <a:ext cx="28999" cy="21322"/>
            </a:xfrm>
            <a:custGeom>
              <a:avLst/>
              <a:gdLst>
                <a:gd name="T0" fmla="*/ 2147483647 w 38"/>
                <a:gd name="T1" fmla="*/ 2147483647 h 27"/>
                <a:gd name="T2" fmla="*/ 2147483647 w 38"/>
                <a:gd name="T3" fmla="*/ 0 h 27"/>
                <a:gd name="T4" fmla="*/ 2147483647 w 38"/>
                <a:gd name="T5" fmla="*/ 2147483647 h 27"/>
                <a:gd name="T6" fmla="*/ 0 w 38"/>
                <a:gd name="T7" fmla="*/ 2147483647 h 27"/>
                <a:gd name="T8" fmla="*/ 2147483647 w 38"/>
                <a:gd name="T9" fmla="*/ 2147483647 h 27"/>
                <a:gd name="T10" fmla="*/ 2147483647 w 38"/>
                <a:gd name="T11" fmla="*/ 2147483647 h 27"/>
                <a:gd name="T12" fmla="*/ 0 60000 65536"/>
                <a:gd name="T13" fmla="*/ 0 60000 65536"/>
                <a:gd name="T14" fmla="*/ 0 60000 65536"/>
                <a:gd name="T15" fmla="*/ 0 60000 65536"/>
                <a:gd name="T16" fmla="*/ 0 60000 65536"/>
                <a:gd name="T17" fmla="*/ 0 60000 65536"/>
                <a:gd name="T18" fmla="*/ 0 w 38"/>
                <a:gd name="T19" fmla="*/ 0 h 27"/>
                <a:gd name="T20" fmla="*/ 38 w 3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8" h="27">
                  <a:moveTo>
                    <a:pt x="38" y="24"/>
                  </a:moveTo>
                  <a:lnTo>
                    <a:pt x="38" y="0"/>
                  </a:lnTo>
                  <a:lnTo>
                    <a:pt x="9" y="3"/>
                  </a:lnTo>
                  <a:lnTo>
                    <a:pt x="0" y="24"/>
                  </a:lnTo>
                  <a:lnTo>
                    <a:pt x="6" y="27"/>
                  </a:lnTo>
                  <a:lnTo>
                    <a:pt x="38" y="2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799" name="Freeform 81">
              <a:extLst>
                <a:ext uri="{FF2B5EF4-FFF2-40B4-BE49-F238E27FC236}">
                  <a16:creationId xmlns:a16="http://schemas.microsoft.com/office/drawing/2014/main" id="{C547F031-C37F-9DFB-E379-120BF735FB81}"/>
                </a:ext>
              </a:extLst>
            </p:cNvPr>
            <p:cNvSpPr>
              <a:spLocks/>
            </p:cNvSpPr>
            <p:nvPr/>
          </p:nvSpPr>
          <p:spPr bwMode="auto">
            <a:xfrm>
              <a:off x="8957553" y="4714589"/>
              <a:ext cx="63116" cy="101498"/>
            </a:xfrm>
            <a:custGeom>
              <a:avLst/>
              <a:gdLst>
                <a:gd name="T0" fmla="*/ 2147483647 w 81"/>
                <a:gd name="T1" fmla="*/ 2147483647 h 130"/>
                <a:gd name="T2" fmla="*/ 2147483647 w 81"/>
                <a:gd name="T3" fmla="*/ 2147483647 h 130"/>
                <a:gd name="T4" fmla="*/ 2147483647 w 81"/>
                <a:gd name="T5" fmla="*/ 0 h 130"/>
                <a:gd name="T6" fmla="*/ 2147483647 w 81"/>
                <a:gd name="T7" fmla="*/ 0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0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2147483647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130"/>
                <a:gd name="T47" fmla="*/ 81 w 81"/>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130">
                  <a:moveTo>
                    <a:pt x="73" y="87"/>
                  </a:moveTo>
                  <a:lnTo>
                    <a:pt x="67" y="41"/>
                  </a:lnTo>
                  <a:lnTo>
                    <a:pt x="56" y="0"/>
                  </a:lnTo>
                  <a:lnTo>
                    <a:pt x="10" y="0"/>
                  </a:lnTo>
                  <a:lnTo>
                    <a:pt x="8" y="6"/>
                  </a:lnTo>
                  <a:lnTo>
                    <a:pt x="10" y="33"/>
                  </a:lnTo>
                  <a:lnTo>
                    <a:pt x="16" y="57"/>
                  </a:lnTo>
                  <a:lnTo>
                    <a:pt x="2" y="92"/>
                  </a:lnTo>
                  <a:lnTo>
                    <a:pt x="10" y="122"/>
                  </a:lnTo>
                  <a:lnTo>
                    <a:pt x="0" y="125"/>
                  </a:lnTo>
                  <a:lnTo>
                    <a:pt x="21" y="130"/>
                  </a:lnTo>
                  <a:lnTo>
                    <a:pt x="65" y="109"/>
                  </a:lnTo>
                  <a:lnTo>
                    <a:pt x="75" y="109"/>
                  </a:lnTo>
                  <a:lnTo>
                    <a:pt x="81" y="101"/>
                  </a:lnTo>
                  <a:lnTo>
                    <a:pt x="73" y="8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00" name="Freeform 82">
              <a:extLst>
                <a:ext uri="{FF2B5EF4-FFF2-40B4-BE49-F238E27FC236}">
                  <a16:creationId xmlns:a16="http://schemas.microsoft.com/office/drawing/2014/main" id="{E988D850-D37A-D33E-4232-E9D2F0AF876B}"/>
                </a:ext>
              </a:extLst>
            </p:cNvPr>
            <p:cNvSpPr>
              <a:spLocks/>
            </p:cNvSpPr>
            <p:nvPr/>
          </p:nvSpPr>
          <p:spPr bwMode="auto">
            <a:xfrm>
              <a:off x="9001052" y="4714589"/>
              <a:ext cx="29852" cy="78469"/>
            </a:xfrm>
            <a:custGeom>
              <a:avLst/>
              <a:gdLst>
                <a:gd name="T0" fmla="*/ 2147483647 w 38"/>
                <a:gd name="T1" fmla="*/ 2147483647 h 101"/>
                <a:gd name="T2" fmla="*/ 2147483647 w 38"/>
                <a:gd name="T3" fmla="*/ 2147483647 h 101"/>
                <a:gd name="T4" fmla="*/ 0 w 38"/>
                <a:gd name="T5" fmla="*/ 0 h 101"/>
                <a:gd name="T6" fmla="*/ 2147483647 w 38"/>
                <a:gd name="T7" fmla="*/ 0 h 101"/>
                <a:gd name="T8" fmla="*/ 2147483647 w 38"/>
                <a:gd name="T9" fmla="*/ 2147483647 h 101"/>
                <a:gd name="T10" fmla="*/ 2147483647 w 38"/>
                <a:gd name="T11" fmla="*/ 2147483647 h 101"/>
                <a:gd name="T12" fmla="*/ 2147483647 w 38"/>
                <a:gd name="T13" fmla="*/ 2147483647 h 101"/>
                <a:gd name="T14" fmla="*/ 2147483647 w 38"/>
                <a:gd name="T15" fmla="*/ 2147483647 h 101"/>
                <a:gd name="T16" fmla="*/ 2147483647 w 38"/>
                <a:gd name="T17" fmla="*/ 2147483647 h 101"/>
                <a:gd name="T18" fmla="*/ 2147483647 w 38"/>
                <a:gd name="T19" fmla="*/ 214748364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01"/>
                <a:gd name="T32" fmla="*/ 38 w 38"/>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01">
                  <a:moveTo>
                    <a:pt x="17" y="87"/>
                  </a:moveTo>
                  <a:lnTo>
                    <a:pt x="11" y="41"/>
                  </a:lnTo>
                  <a:lnTo>
                    <a:pt x="0" y="0"/>
                  </a:lnTo>
                  <a:lnTo>
                    <a:pt x="19" y="0"/>
                  </a:lnTo>
                  <a:lnTo>
                    <a:pt x="17" y="14"/>
                  </a:lnTo>
                  <a:lnTo>
                    <a:pt x="28" y="27"/>
                  </a:lnTo>
                  <a:lnTo>
                    <a:pt x="33" y="52"/>
                  </a:lnTo>
                  <a:lnTo>
                    <a:pt x="38" y="101"/>
                  </a:lnTo>
                  <a:lnTo>
                    <a:pt x="25" y="101"/>
                  </a:lnTo>
                  <a:lnTo>
                    <a:pt x="17" y="8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01" name="Freeform 83">
              <a:extLst>
                <a:ext uri="{FF2B5EF4-FFF2-40B4-BE49-F238E27FC236}">
                  <a16:creationId xmlns:a16="http://schemas.microsoft.com/office/drawing/2014/main" id="{344B76EA-DD6A-3683-883B-8FA86255937C}"/>
                </a:ext>
              </a:extLst>
            </p:cNvPr>
            <p:cNvSpPr>
              <a:spLocks/>
            </p:cNvSpPr>
            <p:nvPr/>
          </p:nvSpPr>
          <p:spPr bwMode="auto">
            <a:xfrm>
              <a:off x="9039433" y="4669384"/>
              <a:ext cx="165467" cy="155232"/>
            </a:xfrm>
            <a:custGeom>
              <a:avLst/>
              <a:gdLst>
                <a:gd name="T0" fmla="*/ 2147483647 w 212"/>
                <a:gd name="T1" fmla="*/ 2147483647 h 198"/>
                <a:gd name="T2" fmla="*/ 2147483647 w 212"/>
                <a:gd name="T3" fmla="*/ 0 h 198"/>
                <a:gd name="T4" fmla="*/ 2147483647 w 212"/>
                <a:gd name="T5" fmla="*/ 0 h 198"/>
                <a:gd name="T6" fmla="*/ 2147483647 w 212"/>
                <a:gd name="T7" fmla="*/ 2147483647 h 198"/>
                <a:gd name="T8" fmla="*/ 2147483647 w 212"/>
                <a:gd name="T9" fmla="*/ 2147483647 h 198"/>
                <a:gd name="T10" fmla="*/ 2147483647 w 212"/>
                <a:gd name="T11" fmla="*/ 2147483647 h 198"/>
                <a:gd name="T12" fmla="*/ 2147483647 w 212"/>
                <a:gd name="T13" fmla="*/ 2147483647 h 198"/>
                <a:gd name="T14" fmla="*/ 2147483647 w 212"/>
                <a:gd name="T15" fmla="*/ 2147483647 h 198"/>
                <a:gd name="T16" fmla="*/ 2147483647 w 212"/>
                <a:gd name="T17" fmla="*/ 0 h 198"/>
                <a:gd name="T18" fmla="*/ 2147483647 w 212"/>
                <a:gd name="T19" fmla="*/ 2147483647 h 198"/>
                <a:gd name="T20" fmla="*/ 2147483647 w 212"/>
                <a:gd name="T21" fmla="*/ 2147483647 h 198"/>
                <a:gd name="T22" fmla="*/ 2147483647 w 212"/>
                <a:gd name="T23" fmla="*/ 2147483647 h 198"/>
                <a:gd name="T24" fmla="*/ 2147483647 w 212"/>
                <a:gd name="T25" fmla="*/ 2147483647 h 198"/>
                <a:gd name="T26" fmla="*/ 2147483647 w 212"/>
                <a:gd name="T27" fmla="*/ 2147483647 h 198"/>
                <a:gd name="T28" fmla="*/ 2147483647 w 212"/>
                <a:gd name="T29" fmla="*/ 2147483647 h 198"/>
                <a:gd name="T30" fmla="*/ 0 w 212"/>
                <a:gd name="T31" fmla="*/ 2147483647 h 198"/>
                <a:gd name="T32" fmla="*/ 2147483647 w 212"/>
                <a:gd name="T33" fmla="*/ 2147483647 h 198"/>
                <a:gd name="T34" fmla="*/ 2147483647 w 212"/>
                <a:gd name="T35" fmla="*/ 2147483647 h 198"/>
                <a:gd name="T36" fmla="*/ 2147483647 w 212"/>
                <a:gd name="T37" fmla="*/ 2147483647 h 198"/>
                <a:gd name="T38" fmla="*/ 2147483647 w 212"/>
                <a:gd name="T39" fmla="*/ 2147483647 h 198"/>
                <a:gd name="T40" fmla="*/ 2147483647 w 212"/>
                <a:gd name="T41" fmla="*/ 2147483647 h 198"/>
                <a:gd name="T42" fmla="*/ 2147483647 w 212"/>
                <a:gd name="T43" fmla="*/ 2147483647 h 198"/>
                <a:gd name="T44" fmla="*/ 2147483647 w 212"/>
                <a:gd name="T45" fmla="*/ 2147483647 h 198"/>
                <a:gd name="T46" fmla="*/ 2147483647 w 212"/>
                <a:gd name="T47" fmla="*/ 2147483647 h 198"/>
                <a:gd name="T48" fmla="*/ 2147483647 w 212"/>
                <a:gd name="T49" fmla="*/ 2147483647 h 198"/>
                <a:gd name="T50" fmla="*/ 2147483647 w 212"/>
                <a:gd name="T51" fmla="*/ 2147483647 h 198"/>
                <a:gd name="T52" fmla="*/ 2147483647 w 212"/>
                <a:gd name="T53" fmla="*/ 2147483647 h 198"/>
                <a:gd name="T54" fmla="*/ 2147483647 w 212"/>
                <a:gd name="T55" fmla="*/ 2147483647 h 198"/>
                <a:gd name="T56" fmla="*/ 2147483647 w 212"/>
                <a:gd name="T57" fmla="*/ 2147483647 h 198"/>
                <a:gd name="T58" fmla="*/ 2147483647 w 212"/>
                <a:gd name="T59" fmla="*/ 2147483647 h 198"/>
                <a:gd name="T60" fmla="*/ 2147483647 w 212"/>
                <a:gd name="T61" fmla="*/ 2147483647 h 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2"/>
                <a:gd name="T94" fmla="*/ 0 h 198"/>
                <a:gd name="T95" fmla="*/ 212 w 212"/>
                <a:gd name="T96" fmla="*/ 198 h 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2" h="198">
                  <a:moveTo>
                    <a:pt x="206" y="14"/>
                  </a:moveTo>
                  <a:lnTo>
                    <a:pt x="195" y="0"/>
                  </a:lnTo>
                  <a:lnTo>
                    <a:pt x="190" y="0"/>
                  </a:lnTo>
                  <a:lnTo>
                    <a:pt x="174" y="14"/>
                  </a:lnTo>
                  <a:lnTo>
                    <a:pt x="141" y="11"/>
                  </a:lnTo>
                  <a:lnTo>
                    <a:pt x="119" y="22"/>
                  </a:lnTo>
                  <a:lnTo>
                    <a:pt x="95" y="11"/>
                  </a:lnTo>
                  <a:lnTo>
                    <a:pt x="81" y="19"/>
                  </a:lnTo>
                  <a:lnTo>
                    <a:pt x="54" y="0"/>
                  </a:lnTo>
                  <a:lnTo>
                    <a:pt x="38" y="3"/>
                  </a:lnTo>
                  <a:lnTo>
                    <a:pt x="22" y="25"/>
                  </a:lnTo>
                  <a:lnTo>
                    <a:pt x="19" y="44"/>
                  </a:lnTo>
                  <a:lnTo>
                    <a:pt x="22" y="68"/>
                  </a:lnTo>
                  <a:lnTo>
                    <a:pt x="3" y="112"/>
                  </a:lnTo>
                  <a:lnTo>
                    <a:pt x="0" y="155"/>
                  </a:lnTo>
                  <a:lnTo>
                    <a:pt x="25" y="152"/>
                  </a:lnTo>
                  <a:lnTo>
                    <a:pt x="44" y="163"/>
                  </a:lnTo>
                  <a:lnTo>
                    <a:pt x="52" y="190"/>
                  </a:lnTo>
                  <a:lnTo>
                    <a:pt x="60" y="198"/>
                  </a:lnTo>
                  <a:lnTo>
                    <a:pt x="106" y="187"/>
                  </a:lnTo>
                  <a:lnTo>
                    <a:pt x="128" y="144"/>
                  </a:lnTo>
                  <a:lnTo>
                    <a:pt x="144" y="144"/>
                  </a:lnTo>
                  <a:lnTo>
                    <a:pt x="152" y="152"/>
                  </a:lnTo>
                  <a:lnTo>
                    <a:pt x="160" y="147"/>
                  </a:lnTo>
                  <a:lnTo>
                    <a:pt x="174" y="112"/>
                  </a:lnTo>
                  <a:lnTo>
                    <a:pt x="184" y="101"/>
                  </a:lnTo>
                  <a:lnTo>
                    <a:pt x="195" y="63"/>
                  </a:lnTo>
                  <a:lnTo>
                    <a:pt x="212" y="44"/>
                  </a:lnTo>
                  <a:lnTo>
                    <a:pt x="206" y="28"/>
                  </a:lnTo>
                  <a:lnTo>
                    <a:pt x="206" y="1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02" name="Freeform 84">
              <a:extLst>
                <a:ext uri="{FF2B5EF4-FFF2-40B4-BE49-F238E27FC236}">
                  <a16:creationId xmlns:a16="http://schemas.microsoft.com/office/drawing/2014/main" id="{C3239148-99C9-307B-A5D0-7C38023FDBEC}"/>
                </a:ext>
              </a:extLst>
            </p:cNvPr>
            <p:cNvSpPr>
              <a:spLocks/>
            </p:cNvSpPr>
            <p:nvPr/>
          </p:nvSpPr>
          <p:spPr bwMode="auto">
            <a:xfrm>
              <a:off x="9013845" y="4693266"/>
              <a:ext cx="42646" cy="99792"/>
            </a:xfrm>
            <a:custGeom>
              <a:avLst/>
              <a:gdLst>
                <a:gd name="T0" fmla="*/ 2147483647 w 54"/>
                <a:gd name="T1" fmla="*/ 2147483647 h 128"/>
                <a:gd name="T2" fmla="*/ 2147483647 w 54"/>
                <a:gd name="T3" fmla="*/ 2147483647 h 128"/>
                <a:gd name="T4" fmla="*/ 0 w 54"/>
                <a:gd name="T5" fmla="*/ 2147483647 h 128"/>
                <a:gd name="T6" fmla="*/ 2147483647 w 54"/>
                <a:gd name="T7" fmla="*/ 2147483647 h 128"/>
                <a:gd name="T8" fmla="*/ 2147483647 w 54"/>
                <a:gd name="T9" fmla="*/ 2147483647 h 128"/>
                <a:gd name="T10" fmla="*/ 2147483647 w 54"/>
                <a:gd name="T11" fmla="*/ 2147483647 h 128"/>
                <a:gd name="T12" fmla="*/ 2147483647 w 54"/>
                <a:gd name="T13" fmla="*/ 2147483647 h 128"/>
                <a:gd name="T14" fmla="*/ 2147483647 w 54"/>
                <a:gd name="T15" fmla="*/ 2147483647 h 128"/>
                <a:gd name="T16" fmla="*/ 2147483647 w 54"/>
                <a:gd name="T17" fmla="*/ 0 h 128"/>
                <a:gd name="T18" fmla="*/ 2147483647 w 54"/>
                <a:gd name="T19" fmla="*/ 2147483647 h 128"/>
                <a:gd name="T20" fmla="*/ 2147483647 w 54"/>
                <a:gd name="T21" fmla="*/ 2147483647 h 128"/>
                <a:gd name="T22" fmla="*/ 2147483647 w 54"/>
                <a:gd name="T23" fmla="*/ 2147483647 h 128"/>
                <a:gd name="T24" fmla="*/ 2147483647 w 54"/>
                <a:gd name="T25" fmla="*/ 2147483647 h 128"/>
                <a:gd name="T26" fmla="*/ 2147483647 w 54"/>
                <a:gd name="T27" fmla="*/ 2147483647 h 128"/>
                <a:gd name="T28" fmla="*/ 2147483647 w 54"/>
                <a:gd name="T29" fmla="*/ 2147483647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28"/>
                <a:gd name="T47" fmla="*/ 54 w 54"/>
                <a:gd name="T48" fmla="*/ 128 h 1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28">
                  <a:moveTo>
                    <a:pt x="16" y="79"/>
                  </a:moveTo>
                  <a:lnTo>
                    <a:pt x="11" y="54"/>
                  </a:lnTo>
                  <a:lnTo>
                    <a:pt x="0" y="41"/>
                  </a:lnTo>
                  <a:lnTo>
                    <a:pt x="2" y="27"/>
                  </a:lnTo>
                  <a:lnTo>
                    <a:pt x="11" y="19"/>
                  </a:lnTo>
                  <a:lnTo>
                    <a:pt x="21" y="22"/>
                  </a:lnTo>
                  <a:lnTo>
                    <a:pt x="30" y="8"/>
                  </a:lnTo>
                  <a:lnTo>
                    <a:pt x="32" y="3"/>
                  </a:lnTo>
                  <a:lnTo>
                    <a:pt x="43" y="0"/>
                  </a:lnTo>
                  <a:lnTo>
                    <a:pt x="51" y="14"/>
                  </a:lnTo>
                  <a:lnTo>
                    <a:pt x="54" y="38"/>
                  </a:lnTo>
                  <a:lnTo>
                    <a:pt x="35" y="82"/>
                  </a:lnTo>
                  <a:lnTo>
                    <a:pt x="32" y="125"/>
                  </a:lnTo>
                  <a:lnTo>
                    <a:pt x="21" y="128"/>
                  </a:lnTo>
                  <a:lnTo>
                    <a:pt x="16" y="7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03" name="Freeform 85">
              <a:extLst>
                <a:ext uri="{FF2B5EF4-FFF2-40B4-BE49-F238E27FC236}">
                  <a16:creationId xmlns:a16="http://schemas.microsoft.com/office/drawing/2014/main" id="{50771D06-1A56-A31E-36D1-31B8FE8F5700}"/>
                </a:ext>
              </a:extLst>
            </p:cNvPr>
            <p:cNvSpPr>
              <a:spLocks/>
            </p:cNvSpPr>
            <p:nvPr/>
          </p:nvSpPr>
          <p:spPr bwMode="auto">
            <a:xfrm>
              <a:off x="8883349" y="4720559"/>
              <a:ext cx="86145" cy="102351"/>
            </a:xfrm>
            <a:custGeom>
              <a:avLst/>
              <a:gdLst>
                <a:gd name="T0" fmla="*/ 2147483647 w 111"/>
                <a:gd name="T1" fmla="*/ 2147483647 h 131"/>
                <a:gd name="T2" fmla="*/ 2147483647 w 111"/>
                <a:gd name="T3" fmla="*/ 2147483647 h 131"/>
                <a:gd name="T4" fmla="*/ 2147483647 w 111"/>
                <a:gd name="T5" fmla="*/ 2147483647 h 131"/>
                <a:gd name="T6" fmla="*/ 2147483647 w 111"/>
                <a:gd name="T7" fmla="*/ 2147483647 h 131"/>
                <a:gd name="T8" fmla="*/ 2147483647 w 111"/>
                <a:gd name="T9" fmla="*/ 2147483647 h 131"/>
                <a:gd name="T10" fmla="*/ 2147483647 w 111"/>
                <a:gd name="T11" fmla="*/ 2147483647 h 131"/>
                <a:gd name="T12" fmla="*/ 2147483647 w 111"/>
                <a:gd name="T13" fmla="*/ 2147483647 h 131"/>
                <a:gd name="T14" fmla="*/ 2147483647 w 111"/>
                <a:gd name="T15" fmla="*/ 2147483647 h 131"/>
                <a:gd name="T16" fmla="*/ 2147483647 w 111"/>
                <a:gd name="T17" fmla="*/ 0 h 131"/>
                <a:gd name="T18" fmla="*/ 2147483647 w 111"/>
                <a:gd name="T19" fmla="*/ 2147483647 h 131"/>
                <a:gd name="T20" fmla="*/ 2147483647 w 111"/>
                <a:gd name="T21" fmla="*/ 2147483647 h 131"/>
                <a:gd name="T22" fmla="*/ 2147483647 w 111"/>
                <a:gd name="T23" fmla="*/ 2147483647 h 131"/>
                <a:gd name="T24" fmla="*/ 2147483647 w 111"/>
                <a:gd name="T25" fmla="*/ 2147483647 h 131"/>
                <a:gd name="T26" fmla="*/ 2147483647 w 111"/>
                <a:gd name="T27" fmla="*/ 2147483647 h 131"/>
                <a:gd name="T28" fmla="*/ 2147483647 w 111"/>
                <a:gd name="T29" fmla="*/ 2147483647 h 131"/>
                <a:gd name="T30" fmla="*/ 2147483647 w 111"/>
                <a:gd name="T31" fmla="*/ 2147483647 h 131"/>
                <a:gd name="T32" fmla="*/ 0 w 111"/>
                <a:gd name="T33" fmla="*/ 2147483647 h 131"/>
                <a:gd name="T34" fmla="*/ 2147483647 w 111"/>
                <a:gd name="T35" fmla="*/ 2147483647 h 131"/>
                <a:gd name="T36" fmla="*/ 2147483647 w 111"/>
                <a:gd name="T37" fmla="*/ 2147483647 h 131"/>
                <a:gd name="T38" fmla="*/ 2147483647 w 111"/>
                <a:gd name="T39" fmla="*/ 2147483647 h 131"/>
                <a:gd name="T40" fmla="*/ 2147483647 w 111"/>
                <a:gd name="T41" fmla="*/ 2147483647 h 131"/>
                <a:gd name="T42" fmla="*/ 2147483647 w 111"/>
                <a:gd name="T43" fmla="*/ 2147483647 h 131"/>
                <a:gd name="T44" fmla="*/ 2147483647 w 111"/>
                <a:gd name="T45" fmla="*/ 2147483647 h 131"/>
                <a:gd name="T46" fmla="*/ 2147483647 w 111"/>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
                <a:gd name="T73" fmla="*/ 0 h 131"/>
                <a:gd name="T74" fmla="*/ 111 w 111"/>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 h="131">
                  <a:moveTo>
                    <a:pt x="105" y="114"/>
                  </a:moveTo>
                  <a:lnTo>
                    <a:pt x="97" y="84"/>
                  </a:lnTo>
                  <a:lnTo>
                    <a:pt x="111" y="49"/>
                  </a:lnTo>
                  <a:lnTo>
                    <a:pt x="105" y="25"/>
                  </a:lnTo>
                  <a:lnTo>
                    <a:pt x="89" y="14"/>
                  </a:lnTo>
                  <a:lnTo>
                    <a:pt x="67" y="17"/>
                  </a:lnTo>
                  <a:lnTo>
                    <a:pt x="59" y="6"/>
                  </a:lnTo>
                  <a:lnTo>
                    <a:pt x="46" y="9"/>
                  </a:lnTo>
                  <a:lnTo>
                    <a:pt x="38" y="0"/>
                  </a:lnTo>
                  <a:lnTo>
                    <a:pt x="24" y="9"/>
                  </a:lnTo>
                  <a:lnTo>
                    <a:pt x="16" y="6"/>
                  </a:lnTo>
                  <a:lnTo>
                    <a:pt x="11" y="9"/>
                  </a:lnTo>
                  <a:lnTo>
                    <a:pt x="8" y="22"/>
                  </a:lnTo>
                  <a:lnTo>
                    <a:pt x="16" y="44"/>
                  </a:lnTo>
                  <a:lnTo>
                    <a:pt x="5" y="49"/>
                  </a:lnTo>
                  <a:lnTo>
                    <a:pt x="8" y="60"/>
                  </a:lnTo>
                  <a:lnTo>
                    <a:pt x="0" y="66"/>
                  </a:lnTo>
                  <a:lnTo>
                    <a:pt x="2" y="87"/>
                  </a:lnTo>
                  <a:lnTo>
                    <a:pt x="19" y="103"/>
                  </a:lnTo>
                  <a:lnTo>
                    <a:pt x="16" y="131"/>
                  </a:lnTo>
                  <a:lnTo>
                    <a:pt x="46" y="117"/>
                  </a:lnTo>
                  <a:lnTo>
                    <a:pt x="76" y="112"/>
                  </a:lnTo>
                  <a:lnTo>
                    <a:pt x="95" y="117"/>
                  </a:lnTo>
                  <a:lnTo>
                    <a:pt x="105" y="11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04" name="Freeform 86">
              <a:extLst>
                <a:ext uri="{FF2B5EF4-FFF2-40B4-BE49-F238E27FC236}">
                  <a16:creationId xmlns:a16="http://schemas.microsoft.com/office/drawing/2014/main" id="{03A5179B-F210-1F24-A618-E4FFC7D2D0BF}"/>
                </a:ext>
              </a:extLst>
            </p:cNvPr>
            <p:cNvSpPr>
              <a:spLocks/>
            </p:cNvSpPr>
            <p:nvPr/>
          </p:nvSpPr>
          <p:spPr bwMode="auto">
            <a:xfrm>
              <a:off x="8840703" y="4757235"/>
              <a:ext cx="57146" cy="65674"/>
            </a:xfrm>
            <a:custGeom>
              <a:avLst/>
              <a:gdLst>
                <a:gd name="T0" fmla="*/ 2147483647 w 73"/>
                <a:gd name="T1" fmla="*/ 2147483647 h 84"/>
                <a:gd name="T2" fmla="*/ 2147483647 w 73"/>
                <a:gd name="T3" fmla="*/ 2147483647 h 84"/>
                <a:gd name="T4" fmla="*/ 2147483647 w 73"/>
                <a:gd name="T5" fmla="*/ 2147483647 h 84"/>
                <a:gd name="T6" fmla="*/ 2147483647 w 73"/>
                <a:gd name="T7" fmla="*/ 2147483647 h 84"/>
                <a:gd name="T8" fmla="*/ 2147483647 w 73"/>
                <a:gd name="T9" fmla="*/ 2147483647 h 84"/>
                <a:gd name="T10" fmla="*/ 0 w 73"/>
                <a:gd name="T11" fmla="*/ 2147483647 h 84"/>
                <a:gd name="T12" fmla="*/ 0 w 73"/>
                <a:gd name="T13" fmla="*/ 2147483647 h 84"/>
                <a:gd name="T14" fmla="*/ 2147483647 w 73"/>
                <a:gd name="T15" fmla="*/ 0 h 84"/>
                <a:gd name="T16" fmla="*/ 2147483647 w 73"/>
                <a:gd name="T17" fmla="*/ 0 h 84"/>
                <a:gd name="T18" fmla="*/ 2147483647 w 73"/>
                <a:gd name="T19" fmla="*/ 2147483647 h 84"/>
                <a:gd name="T20" fmla="*/ 2147483647 w 73"/>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84"/>
                <a:gd name="T35" fmla="*/ 73 w 73"/>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84">
                  <a:moveTo>
                    <a:pt x="54" y="19"/>
                  </a:moveTo>
                  <a:lnTo>
                    <a:pt x="56" y="40"/>
                  </a:lnTo>
                  <a:lnTo>
                    <a:pt x="73" y="56"/>
                  </a:lnTo>
                  <a:lnTo>
                    <a:pt x="70" y="84"/>
                  </a:lnTo>
                  <a:lnTo>
                    <a:pt x="56" y="81"/>
                  </a:lnTo>
                  <a:lnTo>
                    <a:pt x="0" y="32"/>
                  </a:lnTo>
                  <a:lnTo>
                    <a:pt x="0" y="29"/>
                  </a:lnTo>
                  <a:lnTo>
                    <a:pt x="21" y="0"/>
                  </a:lnTo>
                  <a:lnTo>
                    <a:pt x="32" y="0"/>
                  </a:lnTo>
                  <a:lnTo>
                    <a:pt x="43" y="24"/>
                  </a:lnTo>
                  <a:lnTo>
                    <a:pt x="54"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05" name="Freeform 87">
              <a:extLst>
                <a:ext uri="{FF2B5EF4-FFF2-40B4-BE49-F238E27FC236}">
                  <a16:creationId xmlns:a16="http://schemas.microsoft.com/office/drawing/2014/main" id="{F0BCB73E-90C8-1422-561F-356A97165E82}"/>
                </a:ext>
              </a:extLst>
            </p:cNvPr>
            <p:cNvSpPr>
              <a:spLocks/>
            </p:cNvSpPr>
            <p:nvPr/>
          </p:nvSpPr>
          <p:spPr bwMode="auto">
            <a:xfrm>
              <a:off x="8760528" y="4625885"/>
              <a:ext cx="84439" cy="67381"/>
            </a:xfrm>
            <a:custGeom>
              <a:avLst/>
              <a:gdLst>
                <a:gd name="T0" fmla="*/ 2147483647 w 108"/>
                <a:gd name="T1" fmla="*/ 2147483647 h 86"/>
                <a:gd name="T2" fmla="*/ 2147483647 w 108"/>
                <a:gd name="T3" fmla="*/ 2147483647 h 86"/>
                <a:gd name="T4" fmla="*/ 2147483647 w 108"/>
                <a:gd name="T5" fmla="*/ 2147483647 h 86"/>
                <a:gd name="T6" fmla="*/ 2147483647 w 108"/>
                <a:gd name="T7" fmla="*/ 2147483647 h 86"/>
                <a:gd name="T8" fmla="*/ 2147483647 w 108"/>
                <a:gd name="T9" fmla="*/ 2147483647 h 86"/>
                <a:gd name="T10" fmla="*/ 2147483647 w 108"/>
                <a:gd name="T11" fmla="*/ 2147483647 h 86"/>
                <a:gd name="T12" fmla="*/ 2147483647 w 108"/>
                <a:gd name="T13" fmla="*/ 2147483647 h 86"/>
                <a:gd name="T14" fmla="*/ 2147483647 w 108"/>
                <a:gd name="T15" fmla="*/ 2147483647 h 86"/>
                <a:gd name="T16" fmla="*/ 2147483647 w 108"/>
                <a:gd name="T17" fmla="*/ 2147483647 h 86"/>
                <a:gd name="T18" fmla="*/ 2147483647 w 108"/>
                <a:gd name="T19" fmla="*/ 2147483647 h 86"/>
                <a:gd name="T20" fmla="*/ 2147483647 w 108"/>
                <a:gd name="T21" fmla="*/ 2147483647 h 86"/>
                <a:gd name="T22" fmla="*/ 2147483647 w 108"/>
                <a:gd name="T23" fmla="*/ 2147483647 h 86"/>
                <a:gd name="T24" fmla="*/ 2147483647 w 108"/>
                <a:gd name="T25" fmla="*/ 2147483647 h 86"/>
                <a:gd name="T26" fmla="*/ 2147483647 w 108"/>
                <a:gd name="T27" fmla="*/ 2147483647 h 86"/>
                <a:gd name="T28" fmla="*/ 0 w 108"/>
                <a:gd name="T29" fmla="*/ 2147483647 h 86"/>
                <a:gd name="T30" fmla="*/ 2147483647 w 108"/>
                <a:gd name="T31" fmla="*/ 2147483647 h 86"/>
                <a:gd name="T32" fmla="*/ 2147483647 w 108"/>
                <a:gd name="T33" fmla="*/ 2147483647 h 86"/>
                <a:gd name="T34" fmla="*/ 2147483647 w 108"/>
                <a:gd name="T35" fmla="*/ 0 h 86"/>
                <a:gd name="T36" fmla="*/ 2147483647 w 108"/>
                <a:gd name="T37" fmla="*/ 2147483647 h 86"/>
                <a:gd name="T38" fmla="*/ 2147483647 w 108"/>
                <a:gd name="T39" fmla="*/ 2147483647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8"/>
                <a:gd name="T61" fmla="*/ 0 h 86"/>
                <a:gd name="T62" fmla="*/ 108 w 108"/>
                <a:gd name="T63" fmla="*/ 86 h 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8" h="86">
                  <a:moveTo>
                    <a:pt x="94" y="38"/>
                  </a:moveTo>
                  <a:lnTo>
                    <a:pt x="108" y="86"/>
                  </a:lnTo>
                  <a:lnTo>
                    <a:pt x="65" y="81"/>
                  </a:lnTo>
                  <a:lnTo>
                    <a:pt x="10" y="86"/>
                  </a:lnTo>
                  <a:lnTo>
                    <a:pt x="10" y="70"/>
                  </a:lnTo>
                  <a:lnTo>
                    <a:pt x="10" y="73"/>
                  </a:lnTo>
                  <a:lnTo>
                    <a:pt x="38" y="65"/>
                  </a:lnTo>
                  <a:lnTo>
                    <a:pt x="59" y="67"/>
                  </a:lnTo>
                  <a:lnTo>
                    <a:pt x="62" y="62"/>
                  </a:lnTo>
                  <a:lnTo>
                    <a:pt x="38" y="54"/>
                  </a:lnTo>
                  <a:lnTo>
                    <a:pt x="10" y="59"/>
                  </a:lnTo>
                  <a:lnTo>
                    <a:pt x="10" y="54"/>
                  </a:lnTo>
                  <a:lnTo>
                    <a:pt x="0" y="38"/>
                  </a:lnTo>
                  <a:lnTo>
                    <a:pt x="19" y="16"/>
                  </a:lnTo>
                  <a:lnTo>
                    <a:pt x="32" y="2"/>
                  </a:lnTo>
                  <a:lnTo>
                    <a:pt x="51" y="0"/>
                  </a:lnTo>
                  <a:lnTo>
                    <a:pt x="75" y="13"/>
                  </a:lnTo>
                  <a:lnTo>
                    <a:pt x="94" y="3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06" name="Freeform 88">
              <a:extLst>
                <a:ext uri="{FF2B5EF4-FFF2-40B4-BE49-F238E27FC236}">
                  <a16:creationId xmlns:a16="http://schemas.microsoft.com/office/drawing/2014/main" id="{80208C8D-FE71-E35F-FCAD-08F83FE29906}"/>
                </a:ext>
              </a:extLst>
            </p:cNvPr>
            <p:cNvSpPr>
              <a:spLocks/>
            </p:cNvSpPr>
            <p:nvPr/>
          </p:nvSpPr>
          <p:spPr bwMode="auto">
            <a:xfrm>
              <a:off x="8770763" y="4457006"/>
              <a:ext cx="169732" cy="198730"/>
            </a:xfrm>
            <a:custGeom>
              <a:avLst/>
              <a:gdLst>
                <a:gd name="T0" fmla="*/ 2147483647 w 217"/>
                <a:gd name="T1" fmla="*/ 2147483647 h 255"/>
                <a:gd name="T2" fmla="*/ 2147483647 w 217"/>
                <a:gd name="T3" fmla="*/ 2147483647 h 255"/>
                <a:gd name="T4" fmla="*/ 2147483647 w 217"/>
                <a:gd name="T5" fmla="*/ 2147483647 h 255"/>
                <a:gd name="T6" fmla="*/ 2147483647 w 217"/>
                <a:gd name="T7" fmla="*/ 2147483647 h 255"/>
                <a:gd name="T8" fmla="*/ 2147483647 w 217"/>
                <a:gd name="T9" fmla="*/ 2147483647 h 255"/>
                <a:gd name="T10" fmla="*/ 2147483647 w 217"/>
                <a:gd name="T11" fmla="*/ 2147483647 h 255"/>
                <a:gd name="T12" fmla="*/ 2147483647 w 217"/>
                <a:gd name="T13" fmla="*/ 2147483647 h 255"/>
                <a:gd name="T14" fmla="*/ 2147483647 w 217"/>
                <a:gd name="T15" fmla="*/ 2147483647 h 255"/>
                <a:gd name="T16" fmla="*/ 0 w 217"/>
                <a:gd name="T17" fmla="*/ 2147483647 h 255"/>
                <a:gd name="T18" fmla="*/ 2147483647 w 217"/>
                <a:gd name="T19" fmla="*/ 2147483647 h 255"/>
                <a:gd name="T20" fmla="*/ 2147483647 w 217"/>
                <a:gd name="T21" fmla="*/ 2147483647 h 255"/>
                <a:gd name="T22" fmla="*/ 2147483647 w 217"/>
                <a:gd name="T23" fmla="*/ 2147483647 h 255"/>
                <a:gd name="T24" fmla="*/ 2147483647 w 217"/>
                <a:gd name="T25" fmla="*/ 2147483647 h 255"/>
                <a:gd name="T26" fmla="*/ 2147483647 w 217"/>
                <a:gd name="T27" fmla="*/ 2147483647 h 255"/>
                <a:gd name="T28" fmla="*/ 2147483647 w 217"/>
                <a:gd name="T29" fmla="*/ 2147483647 h 255"/>
                <a:gd name="T30" fmla="*/ 2147483647 w 217"/>
                <a:gd name="T31" fmla="*/ 0 h 255"/>
                <a:gd name="T32" fmla="*/ 2147483647 w 217"/>
                <a:gd name="T33" fmla="*/ 2147483647 h 255"/>
                <a:gd name="T34" fmla="*/ 2147483647 w 217"/>
                <a:gd name="T35" fmla="*/ 2147483647 h 255"/>
                <a:gd name="T36" fmla="*/ 2147483647 w 217"/>
                <a:gd name="T37" fmla="*/ 2147483647 h 255"/>
                <a:gd name="T38" fmla="*/ 2147483647 w 217"/>
                <a:gd name="T39" fmla="*/ 2147483647 h 255"/>
                <a:gd name="T40" fmla="*/ 2147483647 w 217"/>
                <a:gd name="T41" fmla="*/ 2147483647 h 255"/>
                <a:gd name="T42" fmla="*/ 2147483647 w 217"/>
                <a:gd name="T43" fmla="*/ 2147483647 h 255"/>
                <a:gd name="T44" fmla="*/ 2147483647 w 217"/>
                <a:gd name="T45" fmla="*/ 2147483647 h 255"/>
                <a:gd name="T46" fmla="*/ 2147483647 w 217"/>
                <a:gd name="T47" fmla="*/ 2147483647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7"/>
                <a:gd name="T73" fmla="*/ 0 h 255"/>
                <a:gd name="T74" fmla="*/ 217 w 217"/>
                <a:gd name="T75" fmla="*/ 255 h 2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7" h="255">
                  <a:moveTo>
                    <a:pt x="81" y="255"/>
                  </a:moveTo>
                  <a:lnTo>
                    <a:pt x="62" y="230"/>
                  </a:lnTo>
                  <a:lnTo>
                    <a:pt x="38" y="217"/>
                  </a:lnTo>
                  <a:lnTo>
                    <a:pt x="19" y="219"/>
                  </a:lnTo>
                  <a:lnTo>
                    <a:pt x="6" y="233"/>
                  </a:lnTo>
                  <a:lnTo>
                    <a:pt x="14" y="190"/>
                  </a:lnTo>
                  <a:lnTo>
                    <a:pt x="6" y="157"/>
                  </a:lnTo>
                  <a:lnTo>
                    <a:pt x="14" y="141"/>
                  </a:lnTo>
                  <a:lnTo>
                    <a:pt x="0" y="125"/>
                  </a:lnTo>
                  <a:lnTo>
                    <a:pt x="11" y="119"/>
                  </a:lnTo>
                  <a:lnTo>
                    <a:pt x="73" y="116"/>
                  </a:lnTo>
                  <a:lnTo>
                    <a:pt x="71" y="87"/>
                  </a:lnTo>
                  <a:lnTo>
                    <a:pt x="92" y="70"/>
                  </a:lnTo>
                  <a:lnTo>
                    <a:pt x="95" y="22"/>
                  </a:lnTo>
                  <a:lnTo>
                    <a:pt x="152" y="22"/>
                  </a:lnTo>
                  <a:lnTo>
                    <a:pt x="155" y="0"/>
                  </a:lnTo>
                  <a:lnTo>
                    <a:pt x="217" y="43"/>
                  </a:lnTo>
                  <a:lnTo>
                    <a:pt x="187" y="43"/>
                  </a:lnTo>
                  <a:lnTo>
                    <a:pt x="201" y="238"/>
                  </a:lnTo>
                  <a:lnTo>
                    <a:pt x="122" y="238"/>
                  </a:lnTo>
                  <a:lnTo>
                    <a:pt x="106" y="246"/>
                  </a:lnTo>
                  <a:lnTo>
                    <a:pt x="95" y="233"/>
                  </a:lnTo>
                  <a:lnTo>
                    <a:pt x="81" y="25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07" name="Freeform 89">
              <a:extLst>
                <a:ext uri="{FF2B5EF4-FFF2-40B4-BE49-F238E27FC236}">
                  <a16:creationId xmlns:a16="http://schemas.microsoft.com/office/drawing/2014/main" id="{DAF17E18-A217-3928-1A54-1F8BEF5B0575}"/>
                </a:ext>
              </a:extLst>
            </p:cNvPr>
            <p:cNvSpPr>
              <a:spLocks/>
            </p:cNvSpPr>
            <p:nvPr/>
          </p:nvSpPr>
          <p:spPr bwMode="auto">
            <a:xfrm>
              <a:off x="8770763" y="4448477"/>
              <a:ext cx="121115" cy="105763"/>
            </a:xfrm>
            <a:custGeom>
              <a:avLst/>
              <a:gdLst>
                <a:gd name="T0" fmla="*/ 2147483647 w 155"/>
                <a:gd name="T1" fmla="*/ 0 h 136"/>
                <a:gd name="T2" fmla="*/ 2147483647 w 155"/>
                <a:gd name="T3" fmla="*/ 2147483647 h 136"/>
                <a:gd name="T4" fmla="*/ 2147483647 w 155"/>
                <a:gd name="T5" fmla="*/ 2147483647 h 136"/>
                <a:gd name="T6" fmla="*/ 2147483647 w 155"/>
                <a:gd name="T7" fmla="*/ 2147483647 h 136"/>
                <a:gd name="T8" fmla="*/ 2147483647 w 155"/>
                <a:gd name="T9" fmla="*/ 2147483647 h 136"/>
                <a:gd name="T10" fmla="*/ 2147483647 w 155"/>
                <a:gd name="T11" fmla="*/ 2147483647 h 136"/>
                <a:gd name="T12" fmla="*/ 2147483647 w 155"/>
                <a:gd name="T13" fmla="*/ 2147483647 h 136"/>
                <a:gd name="T14" fmla="*/ 2147483647 w 155"/>
                <a:gd name="T15" fmla="*/ 2147483647 h 136"/>
                <a:gd name="T16" fmla="*/ 2147483647 w 155"/>
                <a:gd name="T17" fmla="*/ 2147483647 h 136"/>
                <a:gd name="T18" fmla="*/ 0 w 155"/>
                <a:gd name="T19" fmla="*/ 2147483647 h 136"/>
                <a:gd name="T20" fmla="*/ 2147483647 w 155"/>
                <a:gd name="T21" fmla="*/ 2147483647 h 136"/>
                <a:gd name="T22" fmla="*/ 2147483647 w 155"/>
                <a:gd name="T23" fmla="*/ 2147483647 h 136"/>
                <a:gd name="T24" fmla="*/ 2147483647 w 155"/>
                <a:gd name="T25" fmla="*/ 2147483647 h 136"/>
                <a:gd name="T26" fmla="*/ 2147483647 w 155"/>
                <a:gd name="T27" fmla="*/ 2147483647 h 136"/>
                <a:gd name="T28" fmla="*/ 2147483647 w 155"/>
                <a:gd name="T29" fmla="*/ 0 h 136"/>
                <a:gd name="T30" fmla="*/ 2147483647 w 155"/>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36"/>
                <a:gd name="T50" fmla="*/ 155 w 155"/>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36">
                  <a:moveTo>
                    <a:pt x="155" y="0"/>
                  </a:moveTo>
                  <a:lnTo>
                    <a:pt x="155" y="11"/>
                  </a:lnTo>
                  <a:lnTo>
                    <a:pt x="152" y="33"/>
                  </a:lnTo>
                  <a:lnTo>
                    <a:pt x="95" y="33"/>
                  </a:lnTo>
                  <a:lnTo>
                    <a:pt x="92" y="81"/>
                  </a:lnTo>
                  <a:lnTo>
                    <a:pt x="71" y="98"/>
                  </a:lnTo>
                  <a:lnTo>
                    <a:pt x="73" y="127"/>
                  </a:lnTo>
                  <a:lnTo>
                    <a:pt x="11" y="130"/>
                  </a:lnTo>
                  <a:lnTo>
                    <a:pt x="0" y="136"/>
                  </a:lnTo>
                  <a:lnTo>
                    <a:pt x="3" y="117"/>
                  </a:lnTo>
                  <a:lnTo>
                    <a:pt x="38" y="62"/>
                  </a:lnTo>
                  <a:lnTo>
                    <a:pt x="49" y="33"/>
                  </a:lnTo>
                  <a:lnTo>
                    <a:pt x="62" y="22"/>
                  </a:lnTo>
                  <a:lnTo>
                    <a:pt x="76" y="0"/>
                  </a:lnTo>
                  <a:lnTo>
                    <a:pt x="155"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08" name="Freeform 90">
              <a:extLst>
                <a:ext uri="{FF2B5EF4-FFF2-40B4-BE49-F238E27FC236}">
                  <a16:creationId xmlns:a16="http://schemas.microsoft.com/office/drawing/2014/main" id="{CC8C22AD-C3E6-880B-B9DE-6A339D020F47}"/>
                </a:ext>
              </a:extLst>
            </p:cNvPr>
            <p:cNvSpPr>
              <a:spLocks/>
            </p:cNvSpPr>
            <p:nvPr/>
          </p:nvSpPr>
          <p:spPr bwMode="auto">
            <a:xfrm>
              <a:off x="9111079" y="4295804"/>
              <a:ext cx="49469" cy="110027"/>
            </a:xfrm>
            <a:custGeom>
              <a:avLst/>
              <a:gdLst>
                <a:gd name="T0" fmla="*/ 2147483647 w 63"/>
                <a:gd name="T1" fmla="*/ 2147483647 h 141"/>
                <a:gd name="T2" fmla="*/ 2147483647 w 63"/>
                <a:gd name="T3" fmla="*/ 2147483647 h 141"/>
                <a:gd name="T4" fmla="*/ 2147483647 w 63"/>
                <a:gd name="T5" fmla="*/ 2147483647 h 141"/>
                <a:gd name="T6" fmla="*/ 2147483647 w 63"/>
                <a:gd name="T7" fmla="*/ 2147483647 h 141"/>
                <a:gd name="T8" fmla="*/ 2147483647 w 63"/>
                <a:gd name="T9" fmla="*/ 2147483647 h 141"/>
                <a:gd name="T10" fmla="*/ 2147483647 w 63"/>
                <a:gd name="T11" fmla="*/ 2147483647 h 141"/>
                <a:gd name="T12" fmla="*/ 2147483647 w 63"/>
                <a:gd name="T13" fmla="*/ 2147483647 h 141"/>
                <a:gd name="T14" fmla="*/ 0 w 63"/>
                <a:gd name="T15" fmla="*/ 2147483647 h 141"/>
                <a:gd name="T16" fmla="*/ 2147483647 w 63"/>
                <a:gd name="T17" fmla="*/ 2147483647 h 141"/>
                <a:gd name="T18" fmla="*/ 2147483647 w 63"/>
                <a:gd name="T19" fmla="*/ 2147483647 h 141"/>
                <a:gd name="T20" fmla="*/ 2147483647 w 63"/>
                <a:gd name="T21" fmla="*/ 2147483647 h 141"/>
                <a:gd name="T22" fmla="*/ 2147483647 w 63"/>
                <a:gd name="T23" fmla="*/ 0 h 141"/>
                <a:gd name="T24" fmla="*/ 2147483647 w 63"/>
                <a:gd name="T25" fmla="*/ 2147483647 h 141"/>
                <a:gd name="T26" fmla="*/ 2147483647 w 63"/>
                <a:gd name="T27" fmla="*/ 2147483647 h 141"/>
                <a:gd name="T28" fmla="*/ 2147483647 w 63"/>
                <a:gd name="T29" fmla="*/ 2147483647 h 141"/>
                <a:gd name="T30" fmla="*/ 2147483647 w 63"/>
                <a:gd name="T31" fmla="*/ 2147483647 h 141"/>
                <a:gd name="T32" fmla="*/ 2147483647 w 63"/>
                <a:gd name="T33" fmla="*/ 2147483647 h 141"/>
                <a:gd name="T34" fmla="*/ 2147483647 w 63"/>
                <a:gd name="T35" fmla="*/ 2147483647 h 141"/>
                <a:gd name="T36" fmla="*/ 2147483647 w 63"/>
                <a:gd name="T37" fmla="*/ 2147483647 h 141"/>
                <a:gd name="T38" fmla="*/ 2147483647 w 63"/>
                <a:gd name="T39" fmla="*/ 2147483647 h 141"/>
                <a:gd name="T40" fmla="*/ 2147483647 w 63"/>
                <a:gd name="T41" fmla="*/ 2147483647 h 141"/>
                <a:gd name="T42" fmla="*/ 2147483647 w 63"/>
                <a:gd name="T43" fmla="*/ 2147483647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
                <a:gd name="T67" fmla="*/ 0 h 141"/>
                <a:gd name="T68" fmla="*/ 63 w 63"/>
                <a:gd name="T69" fmla="*/ 141 h 1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 h="141">
                  <a:moveTo>
                    <a:pt x="60" y="81"/>
                  </a:moveTo>
                  <a:lnTo>
                    <a:pt x="63" y="100"/>
                  </a:lnTo>
                  <a:lnTo>
                    <a:pt x="44" y="119"/>
                  </a:lnTo>
                  <a:lnTo>
                    <a:pt x="44" y="135"/>
                  </a:lnTo>
                  <a:lnTo>
                    <a:pt x="33" y="141"/>
                  </a:lnTo>
                  <a:lnTo>
                    <a:pt x="27" y="108"/>
                  </a:lnTo>
                  <a:lnTo>
                    <a:pt x="11" y="98"/>
                  </a:lnTo>
                  <a:lnTo>
                    <a:pt x="0" y="73"/>
                  </a:lnTo>
                  <a:lnTo>
                    <a:pt x="14" y="49"/>
                  </a:lnTo>
                  <a:lnTo>
                    <a:pt x="14" y="14"/>
                  </a:lnTo>
                  <a:lnTo>
                    <a:pt x="22" y="5"/>
                  </a:lnTo>
                  <a:lnTo>
                    <a:pt x="36" y="0"/>
                  </a:lnTo>
                  <a:lnTo>
                    <a:pt x="44" y="3"/>
                  </a:lnTo>
                  <a:lnTo>
                    <a:pt x="49" y="11"/>
                  </a:lnTo>
                  <a:lnTo>
                    <a:pt x="60" y="5"/>
                  </a:lnTo>
                  <a:lnTo>
                    <a:pt x="49" y="19"/>
                  </a:lnTo>
                  <a:lnTo>
                    <a:pt x="60" y="43"/>
                  </a:lnTo>
                  <a:lnTo>
                    <a:pt x="44" y="62"/>
                  </a:lnTo>
                  <a:lnTo>
                    <a:pt x="44" y="70"/>
                  </a:lnTo>
                  <a:lnTo>
                    <a:pt x="60" y="73"/>
                  </a:lnTo>
                  <a:lnTo>
                    <a:pt x="60" y="8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09" name="Freeform 91">
              <a:extLst>
                <a:ext uri="{FF2B5EF4-FFF2-40B4-BE49-F238E27FC236}">
                  <a16:creationId xmlns:a16="http://schemas.microsoft.com/office/drawing/2014/main" id="{84FA9BF5-1542-9775-D852-9B311F965D7B}"/>
                </a:ext>
              </a:extLst>
            </p:cNvPr>
            <p:cNvSpPr>
              <a:spLocks/>
            </p:cNvSpPr>
            <p:nvPr/>
          </p:nvSpPr>
          <p:spPr bwMode="auto">
            <a:xfrm>
              <a:off x="8899554" y="4191747"/>
              <a:ext cx="156938" cy="122821"/>
            </a:xfrm>
            <a:custGeom>
              <a:avLst/>
              <a:gdLst>
                <a:gd name="T0" fmla="*/ 2147483647 w 201"/>
                <a:gd name="T1" fmla="*/ 2147483647 h 157"/>
                <a:gd name="T2" fmla="*/ 2147483647 w 201"/>
                <a:gd name="T3" fmla="*/ 2147483647 h 157"/>
                <a:gd name="T4" fmla="*/ 2147483647 w 201"/>
                <a:gd name="T5" fmla="*/ 2147483647 h 157"/>
                <a:gd name="T6" fmla="*/ 2147483647 w 201"/>
                <a:gd name="T7" fmla="*/ 2147483647 h 157"/>
                <a:gd name="T8" fmla="*/ 2147483647 w 201"/>
                <a:gd name="T9" fmla="*/ 2147483647 h 157"/>
                <a:gd name="T10" fmla="*/ 2147483647 w 201"/>
                <a:gd name="T11" fmla="*/ 2147483647 h 157"/>
                <a:gd name="T12" fmla="*/ 2147483647 w 201"/>
                <a:gd name="T13" fmla="*/ 2147483647 h 157"/>
                <a:gd name="T14" fmla="*/ 2147483647 w 201"/>
                <a:gd name="T15" fmla="*/ 2147483647 h 157"/>
                <a:gd name="T16" fmla="*/ 2147483647 w 201"/>
                <a:gd name="T17" fmla="*/ 2147483647 h 157"/>
                <a:gd name="T18" fmla="*/ 2147483647 w 201"/>
                <a:gd name="T19" fmla="*/ 2147483647 h 157"/>
                <a:gd name="T20" fmla="*/ 2147483647 w 201"/>
                <a:gd name="T21" fmla="*/ 2147483647 h 157"/>
                <a:gd name="T22" fmla="*/ 2147483647 w 201"/>
                <a:gd name="T23" fmla="*/ 2147483647 h 157"/>
                <a:gd name="T24" fmla="*/ 2147483647 w 201"/>
                <a:gd name="T25" fmla="*/ 2147483647 h 157"/>
                <a:gd name="T26" fmla="*/ 2147483647 w 201"/>
                <a:gd name="T27" fmla="*/ 2147483647 h 157"/>
                <a:gd name="T28" fmla="*/ 2147483647 w 201"/>
                <a:gd name="T29" fmla="*/ 2147483647 h 157"/>
                <a:gd name="T30" fmla="*/ 2147483647 w 201"/>
                <a:gd name="T31" fmla="*/ 2147483647 h 157"/>
                <a:gd name="T32" fmla="*/ 2147483647 w 201"/>
                <a:gd name="T33" fmla="*/ 2147483647 h 157"/>
                <a:gd name="T34" fmla="*/ 0 w 201"/>
                <a:gd name="T35" fmla="*/ 2147483647 h 157"/>
                <a:gd name="T36" fmla="*/ 2147483647 w 201"/>
                <a:gd name="T37" fmla="*/ 2147483647 h 157"/>
                <a:gd name="T38" fmla="*/ 2147483647 w 201"/>
                <a:gd name="T39" fmla="*/ 0 h 157"/>
                <a:gd name="T40" fmla="*/ 2147483647 w 201"/>
                <a:gd name="T41" fmla="*/ 2147483647 h 157"/>
                <a:gd name="T42" fmla="*/ 2147483647 w 201"/>
                <a:gd name="T43" fmla="*/ 2147483647 h 157"/>
                <a:gd name="T44" fmla="*/ 2147483647 w 201"/>
                <a:gd name="T45" fmla="*/ 2147483647 h 157"/>
                <a:gd name="T46" fmla="*/ 2147483647 w 201"/>
                <a:gd name="T47" fmla="*/ 2147483647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7"/>
                <a:gd name="T74" fmla="*/ 201 w 201"/>
                <a:gd name="T75" fmla="*/ 157 h 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7">
                  <a:moveTo>
                    <a:pt x="144" y="19"/>
                  </a:moveTo>
                  <a:lnTo>
                    <a:pt x="201" y="25"/>
                  </a:lnTo>
                  <a:lnTo>
                    <a:pt x="201" y="38"/>
                  </a:lnTo>
                  <a:lnTo>
                    <a:pt x="166" y="57"/>
                  </a:lnTo>
                  <a:lnTo>
                    <a:pt x="141" y="87"/>
                  </a:lnTo>
                  <a:lnTo>
                    <a:pt x="149" y="103"/>
                  </a:lnTo>
                  <a:lnTo>
                    <a:pt x="109" y="144"/>
                  </a:lnTo>
                  <a:lnTo>
                    <a:pt x="68" y="144"/>
                  </a:lnTo>
                  <a:lnTo>
                    <a:pt x="49" y="157"/>
                  </a:lnTo>
                  <a:lnTo>
                    <a:pt x="28" y="133"/>
                  </a:lnTo>
                  <a:lnTo>
                    <a:pt x="33" y="111"/>
                  </a:lnTo>
                  <a:lnTo>
                    <a:pt x="28" y="84"/>
                  </a:lnTo>
                  <a:lnTo>
                    <a:pt x="36" y="76"/>
                  </a:lnTo>
                  <a:lnTo>
                    <a:pt x="38" y="60"/>
                  </a:lnTo>
                  <a:lnTo>
                    <a:pt x="49" y="46"/>
                  </a:lnTo>
                  <a:lnTo>
                    <a:pt x="44" y="38"/>
                  </a:lnTo>
                  <a:lnTo>
                    <a:pt x="9" y="38"/>
                  </a:lnTo>
                  <a:lnTo>
                    <a:pt x="0" y="17"/>
                  </a:lnTo>
                  <a:lnTo>
                    <a:pt x="3" y="11"/>
                  </a:lnTo>
                  <a:lnTo>
                    <a:pt x="19" y="0"/>
                  </a:lnTo>
                  <a:lnTo>
                    <a:pt x="79" y="8"/>
                  </a:lnTo>
                  <a:lnTo>
                    <a:pt x="114" y="8"/>
                  </a:lnTo>
                  <a:lnTo>
                    <a:pt x="122" y="8"/>
                  </a:lnTo>
                  <a:lnTo>
                    <a:pt x="144"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10" name="Freeform 92">
              <a:extLst>
                <a:ext uri="{FF2B5EF4-FFF2-40B4-BE49-F238E27FC236}">
                  <a16:creationId xmlns:a16="http://schemas.microsoft.com/office/drawing/2014/main" id="{8106A0C7-ADB4-0CEA-C128-5E228D9F8ABF}"/>
                </a:ext>
              </a:extLst>
            </p:cNvPr>
            <p:cNvSpPr>
              <a:spLocks/>
            </p:cNvSpPr>
            <p:nvPr/>
          </p:nvSpPr>
          <p:spPr bwMode="auto">
            <a:xfrm>
              <a:off x="8891877" y="4221599"/>
              <a:ext cx="46057" cy="76763"/>
            </a:xfrm>
            <a:custGeom>
              <a:avLst/>
              <a:gdLst>
                <a:gd name="T0" fmla="*/ 2147483647 w 59"/>
                <a:gd name="T1" fmla="*/ 2147483647 h 98"/>
                <a:gd name="T2" fmla="*/ 2147483647 w 59"/>
                <a:gd name="T3" fmla="*/ 2147483647 h 98"/>
                <a:gd name="T4" fmla="*/ 2147483647 w 59"/>
                <a:gd name="T5" fmla="*/ 2147483647 h 98"/>
                <a:gd name="T6" fmla="*/ 2147483647 w 59"/>
                <a:gd name="T7" fmla="*/ 2147483647 h 98"/>
                <a:gd name="T8" fmla="*/ 2147483647 w 59"/>
                <a:gd name="T9" fmla="*/ 2147483647 h 98"/>
                <a:gd name="T10" fmla="*/ 2147483647 w 59"/>
                <a:gd name="T11" fmla="*/ 0 h 98"/>
                <a:gd name="T12" fmla="*/ 2147483647 w 59"/>
                <a:gd name="T13" fmla="*/ 0 h 98"/>
                <a:gd name="T14" fmla="*/ 2147483647 w 59"/>
                <a:gd name="T15" fmla="*/ 2147483647 h 98"/>
                <a:gd name="T16" fmla="*/ 0 w 59"/>
                <a:gd name="T17" fmla="*/ 2147483647 h 98"/>
                <a:gd name="T18" fmla="*/ 2147483647 w 59"/>
                <a:gd name="T19" fmla="*/ 2147483647 h 98"/>
                <a:gd name="T20" fmla="*/ 2147483647 w 59"/>
                <a:gd name="T21" fmla="*/ 2147483647 h 98"/>
                <a:gd name="T22" fmla="*/ 2147483647 w 59"/>
                <a:gd name="T23" fmla="*/ 2147483647 h 98"/>
                <a:gd name="T24" fmla="*/ 2147483647 w 59"/>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98"/>
                <a:gd name="T41" fmla="*/ 59 w 5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98">
                  <a:moveTo>
                    <a:pt x="43" y="73"/>
                  </a:moveTo>
                  <a:lnTo>
                    <a:pt x="38" y="46"/>
                  </a:lnTo>
                  <a:lnTo>
                    <a:pt x="46" y="38"/>
                  </a:lnTo>
                  <a:lnTo>
                    <a:pt x="48" y="22"/>
                  </a:lnTo>
                  <a:lnTo>
                    <a:pt x="59" y="8"/>
                  </a:lnTo>
                  <a:lnTo>
                    <a:pt x="54" y="0"/>
                  </a:lnTo>
                  <a:lnTo>
                    <a:pt x="19" y="0"/>
                  </a:lnTo>
                  <a:lnTo>
                    <a:pt x="16" y="14"/>
                  </a:lnTo>
                  <a:lnTo>
                    <a:pt x="0" y="63"/>
                  </a:lnTo>
                  <a:lnTo>
                    <a:pt x="10" y="71"/>
                  </a:lnTo>
                  <a:lnTo>
                    <a:pt x="5" y="98"/>
                  </a:lnTo>
                  <a:lnTo>
                    <a:pt x="38" y="95"/>
                  </a:lnTo>
                  <a:lnTo>
                    <a:pt x="43" y="7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11" name="Freeform 93">
              <a:extLst>
                <a:ext uri="{FF2B5EF4-FFF2-40B4-BE49-F238E27FC236}">
                  <a16:creationId xmlns:a16="http://schemas.microsoft.com/office/drawing/2014/main" id="{7C8CA59A-DCBD-0317-8E56-D8334A363F0A}"/>
                </a:ext>
              </a:extLst>
            </p:cNvPr>
            <p:cNvSpPr>
              <a:spLocks/>
            </p:cNvSpPr>
            <p:nvPr/>
          </p:nvSpPr>
          <p:spPr bwMode="auto">
            <a:xfrm>
              <a:off x="8963523" y="4075750"/>
              <a:ext cx="156085" cy="135615"/>
            </a:xfrm>
            <a:custGeom>
              <a:avLst/>
              <a:gdLst>
                <a:gd name="T0" fmla="*/ 2147483647 w 200"/>
                <a:gd name="T1" fmla="*/ 2147483647 h 174"/>
                <a:gd name="T2" fmla="*/ 2147483647 w 200"/>
                <a:gd name="T3" fmla="*/ 2147483647 h 174"/>
                <a:gd name="T4" fmla="*/ 2147483647 w 200"/>
                <a:gd name="T5" fmla="*/ 2147483647 h 174"/>
                <a:gd name="T6" fmla="*/ 2147483647 w 200"/>
                <a:gd name="T7" fmla="*/ 2147483647 h 174"/>
                <a:gd name="T8" fmla="*/ 2147483647 w 200"/>
                <a:gd name="T9" fmla="*/ 2147483647 h 174"/>
                <a:gd name="T10" fmla="*/ 2147483647 w 200"/>
                <a:gd name="T11" fmla="*/ 2147483647 h 174"/>
                <a:gd name="T12" fmla="*/ 2147483647 w 200"/>
                <a:gd name="T13" fmla="*/ 2147483647 h 174"/>
                <a:gd name="T14" fmla="*/ 2147483647 w 200"/>
                <a:gd name="T15" fmla="*/ 2147483647 h 174"/>
                <a:gd name="T16" fmla="*/ 2147483647 w 200"/>
                <a:gd name="T17" fmla="*/ 0 h 174"/>
                <a:gd name="T18" fmla="*/ 2147483647 w 200"/>
                <a:gd name="T19" fmla="*/ 2147483647 h 174"/>
                <a:gd name="T20" fmla="*/ 2147483647 w 200"/>
                <a:gd name="T21" fmla="*/ 2147483647 h 174"/>
                <a:gd name="T22" fmla="*/ 2147483647 w 200"/>
                <a:gd name="T23" fmla="*/ 2147483647 h 174"/>
                <a:gd name="T24" fmla="*/ 2147483647 w 200"/>
                <a:gd name="T25" fmla="*/ 2147483647 h 174"/>
                <a:gd name="T26" fmla="*/ 2147483647 w 200"/>
                <a:gd name="T27" fmla="*/ 2147483647 h 174"/>
                <a:gd name="T28" fmla="*/ 2147483647 w 200"/>
                <a:gd name="T29" fmla="*/ 2147483647 h 174"/>
                <a:gd name="T30" fmla="*/ 2147483647 w 200"/>
                <a:gd name="T31" fmla="*/ 2147483647 h 174"/>
                <a:gd name="T32" fmla="*/ 2147483647 w 200"/>
                <a:gd name="T33" fmla="*/ 2147483647 h 174"/>
                <a:gd name="T34" fmla="*/ 2147483647 w 200"/>
                <a:gd name="T35" fmla="*/ 2147483647 h 174"/>
                <a:gd name="T36" fmla="*/ 2147483647 w 200"/>
                <a:gd name="T37" fmla="*/ 2147483647 h 174"/>
                <a:gd name="T38" fmla="*/ 0 w 200"/>
                <a:gd name="T39" fmla="*/ 2147483647 h 174"/>
                <a:gd name="T40" fmla="*/ 0 w 200"/>
                <a:gd name="T41" fmla="*/ 2147483647 h 174"/>
                <a:gd name="T42" fmla="*/ 2147483647 w 200"/>
                <a:gd name="T43" fmla="*/ 2147483647 h 174"/>
                <a:gd name="T44" fmla="*/ 2147483647 w 200"/>
                <a:gd name="T45" fmla="*/ 2147483647 h 174"/>
                <a:gd name="T46" fmla="*/ 2147483647 w 200"/>
                <a:gd name="T47" fmla="*/ 2147483647 h 174"/>
                <a:gd name="T48" fmla="*/ 2147483647 w 200"/>
                <a:gd name="T49" fmla="*/ 2147483647 h 174"/>
                <a:gd name="T50" fmla="*/ 2147483647 w 200"/>
                <a:gd name="T51" fmla="*/ 2147483647 h 174"/>
                <a:gd name="T52" fmla="*/ 2147483647 w 200"/>
                <a:gd name="T53" fmla="*/ 2147483647 h 174"/>
                <a:gd name="T54" fmla="*/ 2147483647 w 200"/>
                <a:gd name="T55" fmla="*/ 2147483647 h 174"/>
                <a:gd name="T56" fmla="*/ 2147483647 w 200"/>
                <a:gd name="T57" fmla="*/ 2147483647 h 174"/>
                <a:gd name="T58" fmla="*/ 2147483647 w 200"/>
                <a:gd name="T59" fmla="*/ 2147483647 h 174"/>
                <a:gd name="T60" fmla="*/ 2147483647 w 200"/>
                <a:gd name="T61" fmla="*/ 2147483647 h 174"/>
                <a:gd name="T62" fmla="*/ 2147483647 w 200"/>
                <a:gd name="T63" fmla="*/ 2147483647 h 174"/>
                <a:gd name="T64" fmla="*/ 2147483647 w 200"/>
                <a:gd name="T65" fmla="*/ 2147483647 h 174"/>
                <a:gd name="T66" fmla="*/ 2147483647 w 200"/>
                <a:gd name="T67" fmla="*/ 2147483647 h 174"/>
                <a:gd name="T68" fmla="*/ 2147483647 w 200"/>
                <a:gd name="T69" fmla="*/ 2147483647 h 174"/>
                <a:gd name="T70" fmla="*/ 2147483647 w 200"/>
                <a:gd name="T71" fmla="*/ 2147483647 h 174"/>
                <a:gd name="T72" fmla="*/ 2147483647 w 200"/>
                <a:gd name="T73" fmla="*/ 2147483647 h 174"/>
                <a:gd name="T74" fmla="*/ 2147483647 w 200"/>
                <a:gd name="T75" fmla="*/ 2147483647 h 174"/>
                <a:gd name="T76" fmla="*/ 2147483647 w 200"/>
                <a:gd name="T77" fmla="*/ 2147483647 h 174"/>
                <a:gd name="T78" fmla="*/ 2147483647 w 200"/>
                <a:gd name="T79" fmla="*/ 2147483647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
                <a:gd name="T121" fmla="*/ 0 h 174"/>
                <a:gd name="T122" fmla="*/ 200 w 200"/>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 h="174">
                  <a:moveTo>
                    <a:pt x="192" y="71"/>
                  </a:moveTo>
                  <a:lnTo>
                    <a:pt x="200" y="46"/>
                  </a:lnTo>
                  <a:lnTo>
                    <a:pt x="173" y="33"/>
                  </a:lnTo>
                  <a:lnTo>
                    <a:pt x="165" y="33"/>
                  </a:lnTo>
                  <a:lnTo>
                    <a:pt x="154" y="30"/>
                  </a:lnTo>
                  <a:lnTo>
                    <a:pt x="154" y="22"/>
                  </a:lnTo>
                  <a:lnTo>
                    <a:pt x="143" y="25"/>
                  </a:lnTo>
                  <a:lnTo>
                    <a:pt x="122" y="3"/>
                  </a:lnTo>
                  <a:lnTo>
                    <a:pt x="122" y="0"/>
                  </a:lnTo>
                  <a:lnTo>
                    <a:pt x="105" y="8"/>
                  </a:lnTo>
                  <a:lnTo>
                    <a:pt x="100" y="22"/>
                  </a:lnTo>
                  <a:lnTo>
                    <a:pt x="78" y="30"/>
                  </a:lnTo>
                  <a:lnTo>
                    <a:pt x="76" y="38"/>
                  </a:lnTo>
                  <a:lnTo>
                    <a:pt x="59" y="38"/>
                  </a:lnTo>
                  <a:lnTo>
                    <a:pt x="54" y="30"/>
                  </a:lnTo>
                  <a:lnTo>
                    <a:pt x="46" y="30"/>
                  </a:lnTo>
                  <a:lnTo>
                    <a:pt x="51" y="52"/>
                  </a:lnTo>
                  <a:lnTo>
                    <a:pt x="32" y="54"/>
                  </a:lnTo>
                  <a:lnTo>
                    <a:pt x="27" y="49"/>
                  </a:lnTo>
                  <a:lnTo>
                    <a:pt x="0" y="54"/>
                  </a:lnTo>
                  <a:lnTo>
                    <a:pt x="0" y="65"/>
                  </a:lnTo>
                  <a:lnTo>
                    <a:pt x="32" y="73"/>
                  </a:lnTo>
                  <a:lnTo>
                    <a:pt x="51" y="98"/>
                  </a:lnTo>
                  <a:lnTo>
                    <a:pt x="54" y="109"/>
                  </a:lnTo>
                  <a:lnTo>
                    <a:pt x="46" y="152"/>
                  </a:lnTo>
                  <a:lnTo>
                    <a:pt x="40" y="157"/>
                  </a:lnTo>
                  <a:lnTo>
                    <a:pt x="62" y="168"/>
                  </a:lnTo>
                  <a:lnTo>
                    <a:pt x="119" y="174"/>
                  </a:lnTo>
                  <a:lnTo>
                    <a:pt x="119" y="166"/>
                  </a:lnTo>
                  <a:lnTo>
                    <a:pt x="135" y="155"/>
                  </a:lnTo>
                  <a:lnTo>
                    <a:pt x="173" y="163"/>
                  </a:lnTo>
                  <a:lnTo>
                    <a:pt x="192" y="147"/>
                  </a:lnTo>
                  <a:lnTo>
                    <a:pt x="178" y="128"/>
                  </a:lnTo>
                  <a:lnTo>
                    <a:pt x="184" y="106"/>
                  </a:lnTo>
                  <a:lnTo>
                    <a:pt x="178" y="95"/>
                  </a:lnTo>
                  <a:lnTo>
                    <a:pt x="170" y="101"/>
                  </a:lnTo>
                  <a:lnTo>
                    <a:pt x="168" y="95"/>
                  </a:lnTo>
                  <a:lnTo>
                    <a:pt x="184" y="73"/>
                  </a:lnTo>
                  <a:lnTo>
                    <a:pt x="195" y="71"/>
                  </a:lnTo>
                  <a:lnTo>
                    <a:pt x="192" y="71"/>
                  </a:lnTo>
                  <a:close/>
                </a:path>
              </a:pathLst>
            </a:custGeom>
            <a:solidFill>
              <a:schemeClr val="accent1"/>
            </a:solidFill>
            <a:ln w="3">
              <a:solidFill>
                <a:schemeClr val="accent1"/>
              </a:solidFill>
              <a:round/>
              <a:headEnd/>
              <a:tailEnd/>
            </a:ln>
          </p:spPr>
          <p:txBody>
            <a:bodyPr/>
            <a:lstStyle/>
            <a:p>
              <a:endParaRPr lang="en-GB" noProof="0" dirty="0"/>
            </a:p>
          </p:txBody>
        </p:sp>
        <p:sp>
          <p:nvSpPr>
            <p:cNvPr id="812" name="Freeform 94">
              <a:extLst>
                <a:ext uri="{FF2B5EF4-FFF2-40B4-BE49-F238E27FC236}">
                  <a16:creationId xmlns:a16="http://schemas.microsoft.com/office/drawing/2014/main" id="{BCB8A816-A238-3338-7F74-5BB4ABF5A674}"/>
                </a:ext>
              </a:extLst>
            </p:cNvPr>
            <p:cNvSpPr>
              <a:spLocks/>
            </p:cNvSpPr>
            <p:nvPr/>
          </p:nvSpPr>
          <p:spPr bwMode="auto">
            <a:xfrm>
              <a:off x="9102549" y="4139719"/>
              <a:ext cx="152673" cy="144997"/>
            </a:xfrm>
            <a:custGeom>
              <a:avLst/>
              <a:gdLst>
                <a:gd name="T0" fmla="*/ 0 w 196"/>
                <a:gd name="T1" fmla="*/ 2147483647 h 186"/>
                <a:gd name="T2" fmla="*/ 2147483647 w 196"/>
                <a:gd name="T3" fmla="*/ 2147483647 h 186"/>
                <a:gd name="T4" fmla="*/ 2147483647 w 196"/>
                <a:gd name="T5" fmla="*/ 2147483647 h 186"/>
                <a:gd name="T6" fmla="*/ 2147483647 w 196"/>
                <a:gd name="T7" fmla="*/ 2147483647 h 186"/>
                <a:gd name="T8" fmla="*/ 2147483647 w 196"/>
                <a:gd name="T9" fmla="*/ 2147483647 h 186"/>
                <a:gd name="T10" fmla="*/ 2147483647 w 196"/>
                <a:gd name="T11" fmla="*/ 2147483647 h 186"/>
                <a:gd name="T12" fmla="*/ 2147483647 w 196"/>
                <a:gd name="T13" fmla="*/ 2147483647 h 186"/>
                <a:gd name="T14" fmla="*/ 2147483647 w 196"/>
                <a:gd name="T15" fmla="*/ 2147483647 h 186"/>
                <a:gd name="T16" fmla="*/ 2147483647 w 196"/>
                <a:gd name="T17" fmla="*/ 2147483647 h 186"/>
                <a:gd name="T18" fmla="*/ 2147483647 w 196"/>
                <a:gd name="T19" fmla="*/ 0 h 186"/>
                <a:gd name="T20" fmla="*/ 2147483647 w 196"/>
                <a:gd name="T21" fmla="*/ 2147483647 h 186"/>
                <a:gd name="T22" fmla="*/ 2147483647 w 196"/>
                <a:gd name="T23" fmla="*/ 2147483647 h 186"/>
                <a:gd name="T24" fmla="*/ 2147483647 w 196"/>
                <a:gd name="T25" fmla="*/ 2147483647 h 186"/>
                <a:gd name="T26" fmla="*/ 2147483647 w 196"/>
                <a:gd name="T27" fmla="*/ 2147483647 h 186"/>
                <a:gd name="T28" fmla="*/ 2147483647 w 196"/>
                <a:gd name="T29" fmla="*/ 2147483647 h 186"/>
                <a:gd name="T30" fmla="*/ 2147483647 w 196"/>
                <a:gd name="T31" fmla="*/ 2147483647 h 186"/>
                <a:gd name="T32" fmla="*/ 2147483647 w 196"/>
                <a:gd name="T33" fmla="*/ 2147483647 h 186"/>
                <a:gd name="T34" fmla="*/ 2147483647 w 196"/>
                <a:gd name="T35" fmla="*/ 2147483647 h 186"/>
                <a:gd name="T36" fmla="*/ 2147483647 w 196"/>
                <a:gd name="T37" fmla="*/ 2147483647 h 186"/>
                <a:gd name="T38" fmla="*/ 2147483647 w 196"/>
                <a:gd name="T39" fmla="*/ 2147483647 h 186"/>
                <a:gd name="T40" fmla="*/ 2147483647 w 196"/>
                <a:gd name="T41" fmla="*/ 2147483647 h 186"/>
                <a:gd name="T42" fmla="*/ 2147483647 w 196"/>
                <a:gd name="T43" fmla="*/ 2147483647 h 186"/>
                <a:gd name="T44" fmla="*/ 2147483647 w 196"/>
                <a:gd name="T45" fmla="*/ 2147483647 h 186"/>
                <a:gd name="T46" fmla="*/ 2147483647 w 196"/>
                <a:gd name="T47" fmla="*/ 2147483647 h 186"/>
                <a:gd name="T48" fmla="*/ 2147483647 w 196"/>
                <a:gd name="T49" fmla="*/ 2147483647 h 186"/>
                <a:gd name="T50" fmla="*/ 2147483647 w 196"/>
                <a:gd name="T51" fmla="*/ 2147483647 h 186"/>
                <a:gd name="T52" fmla="*/ 2147483647 w 196"/>
                <a:gd name="T53" fmla="*/ 2147483647 h 186"/>
                <a:gd name="T54" fmla="*/ 2147483647 w 196"/>
                <a:gd name="T55" fmla="*/ 2147483647 h 186"/>
                <a:gd name="T56" fmla="*/ 2147483647 w 196"/>
                <a:gd name="T57" fmla="*/ 2147483647 h 186"/>
                <a:gd name="T58" fmla="*/ 2147483647 w 196"/>
                <a:gd name="T59" fmla="*/ 2147483647 h 186"/>
                <a:gd name="T60" fmla="*/ 2147483647 w 196"/>
                <a:gd name="T61" fmla="*/ 2147483647 h 186"/>
                <a:gd name="T62" fmla="*/ 2147483647 w 196"/>
                <a:gd name="T63" fmla="*/ 2147483647 h 186"/>
                <a:gd name="T64" fmla="*/ 2147483647 w 196"/>
                <a:gd name="T65" fmla="*/ 2147483647 h 186"/>
                <a:gd name="T66" fmla="*/ 2147483647 w 196"/>
                <a:gd name="T67" fmla="*/ 2147483647 h 186"/>
                <a:gd name="T68" fmla="*/ 2147483647 w 196"/>
                <a:gd name="T69" fmla="*/ 2147483647 h 186"/>
                <a:gd name="T70" fmla="*/ 2147483647 w 196"/>
                <a:gd name="T71" fmla="*/ 2147483647 h 186"/>
                <a:gd name="T72" fmla="*/ 2147483647 w 196"/>
                <a:gd name="T73" fmla="*/ 2147483647 h 186"/>
                <a:gd name="T74" fmla="*/ 2147483647 w 196"/>
                <a:gd name="T75" fmla="*/ 2147483647 h 186"/>
                <a:gd name="T76" fmla="*/ 2147483647 w 196"/>
                <a:gd name="T77" fmla="*/ 2147483647 h 186"/>
                <a:gd name="T78" fmla="*/ 2147483647 w 196"/>
                <a:gd name="T79" fmla="*/ 2147483647 h 186"/>
                <a:gd name="T80" fmla="*/ 2147483647 w 196"/>
                <a:gd name="T81" fmla="*/ 2147483647 h 186"/>
                <a:gd name="T82" fmla="*/ 2147483647 w 196"/>
                <a:gd name="T83" fmla="*/ 2147483647 h 186"/>
                <a:gd name="T84" fmla="*/ 0 w 196"/>
                <a:gd name="T85" fmla="*/ 2147483647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6"/>
                <a:gd name="T130" fmla="*/ 0 h 186"/>
                <a:gd name="T131" fmla="*/ 196 w 196"/>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6" h="186">
                  <a:moveTo>
                    <a:pt x="0" y="46"/>
                  </a:moveTo>
                  <a:lnTo>
                    <a:pt x="6" y="24"/>
                  </a:lnTo>
                  <a:lnTo>
                    <a:pt x="30" y="16"/>
                  </a:lnTo>
                  <a:lnTo>
                    <a:pt x="38" y="21"/>
                  </a:lnTo>
                  <a:lnTo>
                    <a:pt x="44" y="13"/>
                  </a:lnTo>
                  <a:lnTo>
                    <a:pt x="55" y="16"/>
                  </a:lnTo>
                  <a:lnTo>
                    <a:pt x="60" y="5"/>
                  </a:lnTo>
                  <a:lnTo>
                    <a:pt x="63" y="5"/>
                  </a:lnTo>
                  <a:lnTo>
                    <a:pt x="87" y="0"/>
                  </a:lnTo>
                  <a:lnTo>
                    <a:pt x="90" y="5"/>
                  </a:lnTo>
                  <a:lnTo>
                    <a:pt x="114" y="13"/>
                  </a:lnTo>
                  <a:lnTo>
                    <a:pt x="112" y="19"/>
                  </a:lnTo>
                  <a:lnTo>
                    <a:pt x="117" y="29"/>
                  </a:lnTo>
                  <a:lnTo>
                    <a:pt x="114" y="32"/>
                  </a:lnTo>
                  <a:lnTo>
                    <a:pt x="103" y="27"/>
                  </a:lnTo>
                  <a:lnTo>
                    <a:pt x="90" y="32"/>
                  </a:lnTo>
                  <a:lnTo>
                    <a:pt x="93" y="59"/>
                  </a:lnTo>
                  <a:lnTo>
                    <a:pt x="114" y="75"/>
                  </a:lnTo>
                  <a:lnTo>
                    <a:pt x="122" y="97"/>
                  </a:lnTo>
                  <a:lnTo>
                    <a:pt x="141" y="108"/>
                  </a:lnTo>
                  <a:lnTo>
                    <a:pt x="155" y="108"/>
                  </a:lnTo>
                  <a:lnTo>
                    <a:pt x="152" y="113"/>
                  </a:lnTo>
                  <a:lnTo>
                    <a:pt x="196" y="140"/>
                  </a:lnTo>
                  <a:lnTo>
                    <a:pt x="193" y="146"/>
                  </a:lnTo>
                  <a:lnTo>
                    <a:pt x="168" y="135"/>
                  </a:lnTo>
                  <a:lnTo>
                    <a:pt x="163" y="151"/>
                  </a:lnTo>
                  <a:lnTo>
                    <a:pt x="171" y="157"/>
                  </a:lnTo>
                  <a:lnTo>
                    <a:pt x="171" y="165"/>
                  </a:lnTo>
                  <a:lnTo>
                    <a:pt x="163" y="168"/>
                  </a:lnTo>
                  <a:lnTo>
                    <a:pt x="155" y="186"/>
                  </a:lnTo>
                  <a:lnTo>
                    <a:pt x="149" y="186"/>
                  </a:lnTo>
                  <a:lnTo>
                    <a:pt x="158" y="168"/>
                  </a:lnTo>
                  <a:lnTo>
                    <a:pt x="149" y="143"/>
                  </a:lnTo>
                  <a:lnTo>
                    <a:pt x="114" y="119"/>
                  </a:lnTo>
                  <a:lnTo>
                    <a:pt x="95" y="113"/>
                  </a:lnTo>
                  <a:lnTo>
                    <a:pt x="79" y="97"/>
                  </a:lnTo>
                  <a:lnTo>
                    <a:pt x="71" y="97"/>
                  </a:lnTo>
                  <a:lnTo>
                    <a:pt x="55" y="62"/>
                  </a:lnTo>
                  <a:lnTo>
                    <a:pt x="33" y="56"/>
                  </a:lnTo>
                  <a:lnTo>
                    <a:pt x="14" y="65"/>
                  </a:lnTo>
                  <a:lnTo>
                    <a:pt x="0" y="4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13" name="Freeform 95">
              <a:extLst>
                <a:ext uri="{FF2B5EF4-FFF2-40B4-BE49-F238E27FC236}">
                  <a16:creationId xmlns:a16="http://schemas.microsoft.com/office/drawing/2014/main" id="{B6D3458D-E963-2A3D-9BFD-BCA6EEE31ECD}"/>
                </a:ext>
              </a:extLst>
            </p:cNvPr>
            <p:cNvSpPr>
              <a:spLocks/>
            </p:cNvSpPr>
            <p:nvPr/>
          </p:nvSpPr>
          <p:spPr bwMode="auto">
            <a:xfrm>
              <a:off x="9303839" y="4185777"/>
              <a:ext cx="80174" cy="46911"/>
            </a:xfrm>
            <a:custGeom>
              <a:avLst/>
              <a:gdLst>
                <a:gd name="T0" fmla="*/ 2147483647 w 103"/>
                <a:gd name="T1" fmla="*/ 0 h 60"/>
                <a:gd name="T2" fmla="*/ 2147483647 w 103"/>
                <a:gd name="T3" fmla="*/ 2147483647 h 60"/>
                <a:gd name="T4" fmla="*/ 2147483647 w 103"/>
                <a:gd name="T5" fmla="*/ 2147483647 h 60"/>
                <a:gd name="T6" fmla="*/ 2147483647 w 103"/>
                <a:gd name="T7" fmla="*/ 0 h 60"/>
                <a:gd name="T8" fmla="*/ 0 w 103"/>
                <a:gd name="T9" fmla="*/ 2147483647 h 60"/>
                <a:gd name="T10" fmla="*/ 2147483647 w 103"/>
                <a:gd name="T11" fmla="*/ 2147483647 h 60"/>
                <a:gd name="T12" fmla="*/ 2147483647 w 103"/>
                <a:gd name="T13" fmla="*/ 2147483647 h 60"/>
                <a:gd name="T14" fmla="*/ 2147483647 w 103"/>
                <a:gd name="T15" fmla="*/ 2147483647 h 60"/>
                <a:gd name="T16" fmla="*/ 2147483647 w 103"/>
                <a:gd name="T17" fmla="*/ 2147483647 h 60"/>
                <a:gd name="T18" fmla="*/ 2147483647 w 103"/>
                <a:gd name="T19" fmla="*/ 2147483647 h 60"/>
                <a:gd name="T20" fmla="*/ 2147483647 w 103"/>
                <a:gd name="T21" fmla="*/ 2147483647 h 60"/>
                <a:gd name="T22" fmla="*/ 2147483647 w 103"/>
                <a:gd name="T23" fmla="*/ 2147483647 h 60"/>
                <a:gd name="T24" fmla="*/ 2147483647 w 103"/>
                <a:gd name="T25" fmla="*/ 2147483647 h 60"/>
                <a:gd name="T26" fmla="*/ 2147483647 w 103"/>
                <a:gd name="T27" fmla="*/ 2147483647 h 60"/>
                <a:gd name="T28" fmla="*/ 2147483647 w 103"/>
                <a:gd name="T29" fmla="*/ 2147483647 h 60"/>
                <a:gd name="T30" fmla="*/ 2147483647 w 103"/>
                <a:gd name="T31" fmla="*/ 2147483647 h 60"/>
                <a:gd name="T32" fmla="*/ 2147483647 w 103"/>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0"/>
                <a:gd name="T53" fmla="*/ 103 w 103"/>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0">
                  <a:moveTo>
                    <a:pt x="73" y="0"/>
                  </a:moveTo>
                  <a:lnTo>
                    <a:pt x="49" y="11"/>
                  </a:lnTo>
                  <a:lnTo>
                    <a:pt x="24" y="8"/>
                  </a:lnTo>
                  <a:lnTo>
                    <a:pt x="5" y="0"/>
                  </a:lnTo>
                  <a:lnTo>
                    <a:pt x="0" y="8"/>
                  </a:lnTo>
                  <a:lnTo>
                    <a:pt x="3" y="25"/>
                  </a:lnTo>
                  <a:lnTo>
                    <a:pt x="3" y="38"/>
                  </a:lnTo>
                  <a:lnTo>
                    <a:pt x="11" y="57"/>
                  </a:lnTo>
                  <a:lnTo>
                    <a:pt x="35" y="52"/>
                  </a:lnTo>
                  <a:lnTo>
                    <a:pt x="54" y="60"/>
                  </a:lnTo>
                  <a:lnTo>
                    <a:pt x="68" y="49"/>
                  </a:lnTo>
                  <a:lnTo>
                    <a:pt x="95" y="46"/>
                  </a:lnTo>
                  <a:lnTo>
                    <a:pt x="84" y="33"/>
                  </a:lnTo>
                  <a:lnTo>
                    <a:pt x="92" y="16"/>
                  </a:lnTo>
                  <a:lnTo>
                    <a:pt x="100" y="16"/>
                  </a:lnTo>
                  <a:lnTo>
                    <a:pt x="103" y="8"/>
                  </a:lnTo>
                  <a:lnTo>
                    <a:pt x="73"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14" name="Freeform 96">
              <a:extLst>
                <a:ext uri="{FF2B5EF4-FFF2-40B4-BE49-F238E27FC236}">
                  <a16:creationId xmlns:a16="http://schemas.microsoft.com/office/drawing/2014/main" id="{BF96FF1E-474F-50A9-A17F-71DBEB04665E}"/>
                </a:ext>
              </a:extLst>
            </p:cNvPr>
            <p:cNvSpPr>
              <a:spLocks/>
            </p:cNvSpPr>
            <p:nvPr/>
          </p:nvSpPr>
          <p:spPr bwMode="auto">
            <a:xfrm>
              <a:off x="9276546" y="4224158"/>
              <a:ext cx="80174" cy="68234"/>
            </a:xfrm>
            <a:custGeom>
              <a:avLst/>
              <a:gdLst>
                <a:gd name="T0" fmla="*/ 2147483647 w 103"/>
                <a:gd name="T1" fmla="*/ 0 h 87"/>
                <a:gd name="T2" fmla="*/ 2147483647 w 103"/>
                <a:gd name="T3" fmla="*/ 2147483647 h 87"/>
                <a:gd name="T4" fmla="*/ 2147483647 w 103"/>
                <a:gd name="T5" fmla="*/ 2147483647 h 87"/>
                <a:gd name="T6" fmla="*/ 2147483647 w 103"/>
                <a:gd name="T7" fmla="*/ 2147483647 h 87"/>
                <a:gd name="T8" fmla="*/ 2147483647 w 103"/>
                <a:gd name="T9" fmla="*/ 2147483647 h 87"/>
                <a:gd name="T10" fmla="*/ 2147483647 w 103"/>
                <a:gd name="T11" fmla="*/ 2147483647 h 87"/>
                <a:gd name="T12" fmla="*/ 2147483647 w 103"/>
                <a:gd name="T13" fmla="*/ 2147483647 h 87"/>
                <a:gd name="T14" fmla="*/ 0 w 103"/>
                <a:gd name="T15" fmla="*/ 2147483647 h 87"/>
                <a:gd name="T16" fmla="*/ 0 w 103"/>
                <a:gd name="T17" fmla="*/ 2147483647 h 87"/>
                <a:gd name="T18" fmla="*/ 2147483647 w 103"/>
                <a:gd name="T19" fmla="*/ 2147483647 h 87"/>
                <a:gd name="T20" fmla="*/ 2147483647 w 103"/>
                <a:gd name="T21" fmla="*/ 2147483647 h 87"/>
                <a:gd name="T22" fmla="*/ 2147483647 w 103"/>
                <a:gd name="T23" fmla="*/ 2147483647 h 87"/>
                <a:gd name="T24" fmla="*/ 2147483647 w 103"/>
                <a:gd name="T25" fmla="*/ 2147483647 h 87"/>
                <a:gd name="T26" fmla="*/ 2147483647 w 103"/>
                <a:gd name="T27" fmla="*/ 2147483647 h 87"/>
                <a:gd name="T28" fmla="*/ 2147483647 w 103"/>
                <a:gd name="T29" fmla="*/ 2147483647 h 87"/>
                <a:gd name="T30" fmla="*/ 2147483647 w 103"/>
                <a:gd name="T31" fmla="*/ 2147483647 h 87"/>
                <a:gd name="T32" fmla="*/ 2147483647 w 103"/>
                <a:gd name="T33" fmla="*/ 2147483647 h 87"/>
                <a:gd name="T34" fmla="*/ 2147483647 w 103"/>
                <a:gd name="T35" fmla="*/ 2147483647 h 87"/>
                <a:gd name="T36" fmla="*/ 2147483647 w 103"/>
                <a:gd name="T37" fmla="*/ 2147483647 h 87"/>
                <a:gd name="T38" fmla="*/ 2147483647 w 103"/>
                <a:gd name="T39" fmla="*/ 2147483647 h 87"/>
                <a:gd name="T40" fmla="*/ 2147483647 w 103"/>
                <a:gd name="T41" fmla="*/ 2147483647 h 87"/>
                <a:gd name="T42" fmla="*/ 2147483647 w 103"/>
                <a:gd name="T43" fmla="*/ 2147483647 h 87"/>
                <a:gd name="T44" fmla="*/ 2147483647 w 103"/>
                <a:gd name="T45" fmla="*/ 0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87"/>
                <a:gd name="T71" fmla="*/ 103 w 103"/>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87">
                  <a:moveTo>
                    <a:pt x="103" y="0"/>
                  </a:moveTo>
                  <a:lnTo>
                    <a:pt x="89" y="11"/>
                  </a:lnTo>
                  <a:lnTo>
                    <a:pt x="70" y="3"/>
                  </a:lnTo>
                  <a:lnTo>
                    <a:pt x="46" y="8"/>
                  </a:lnTo>
                  <a:lnTo>
                    <a:pt x="16" y="19"/>
                  </a:lnTo>
                  <a:lnTo>
                    <a:pt x="16" y="24"/>
                  </a:lnTo>
                  <a:lnTo>
                    <a:pt x="0" y="43"/>
                  </a:lnTo>
                  <a:lnTo>
                    <a:pt x="19" y="70"/>
                  </a:lnTo>
                  <a:lnTo>
                    <a:pt x="43" y="70"/>
                  </a:lnTo>
                  <a:lnTo>
                    <a:pt x="67" y="87"/>
                  </a:lnTo>
                  <a:lnTo>
                    <a:pt x="67" y="73"/>
                  </a:lnTo>
                  <a:lnTo>
                    <a:pt x="75" y="76"/>
                  </a:lnTo>
                  <a:lnTo>
                    <a:pt x="54" y="60"/>
                  </a:lnTo>
                  <a:lnTo>
                    <a:pt x="40" y="35"/>
                  </a:lnTo>
                  <a:lnTo>
                    <a:pt x="40" y="24"/>
                  </a:lnTo>
                  <a:lnTo>
                    <a:pt x="59" y="32"/>
                  </a:lnTo>
                  <a:lnTo>
                    <a:pt x="57" y="22"/>
                  </a:lnTo>
                  <a:lnTo>
                    <a:pt x="67" y="16"/>
                  </a:lnTo>
                  <a:lnTo>
                    <a:pt x="92" y="19"/>
                  </a:lnTo>
                  <a:lnTo>
                    <a:pt x="100" y="27"/>
                  </a:lnTo>
                  <a:lnTo>
                    <a:pt x="103"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15" name="Freeform 97">
              <a:extLst>
                <a:ext uri="{FF2B5EF4-FFF2-40B4-BE49-F238E27FC236}">
                  <a16:creationId xmlns:a16="http://schemas.microsoft.com/office/drawing/2014/main" id="{6854FDAE-32EF-E042-B365-6879929A0683}"/>
                </a:ext>
              </a:extLst>
            </p:cNvPr>
            <p:cNvSpPr>
              <a:spLocks/>
            </p:cNvSpPr>
            <p:nvPr/>
          </p:nvSpPr>
          <p:spPr bwMode="auto">
            <a:xfrm>
              <a:off x="9271428" y="4122660"/>
              <a:ext cx="122821" cy="71646"/>
            </a:xfrm>
            <a:custGeom>
              <a:avLst/>
              <a:gdLst>
                <a:gd name="T0" fmla="*/ 2147483647 w 157"/>
                <a:gd name="T1" fmla="*/ 2147483647 h 92"/>
                <a:gd name="T2" fmla="*/ 2147483647 w 157"/>
                <a:gd name="T3" fmla="*/ 2147483647 h 92"/>
                <a:gd name="T4" fmla="*/ 2147483647 w 157"/>
                <a:gd name="T5" fmla="*/ 2147483647 h 92"/>
                <a:gd name="T6" fmla="*/ 2147483647 w 157"/>
                <a:gd name="T7" fmla="*/ 2147483647 h 92"/>
                <a:gd name="T8" fmla="*/ 2147483647 w 157"/>
                <a:gd name="T9" fmla="*/ 2147483647 h 92"/>
                <a:gd name="T10" fmla="*/ 2147483647 w 157"/>
                <a:gd name="T11" fmla="*/ 2147483647 h 92"/>
                <a:gd name="T12" fmla="*/ 2147483647 w 157"/>
                <a:gd name="T13" fmla="*/ 2147483647 h 92"/>
                <a:gd name="T14" fmla="*/ 2147483647 w 157"/>
                <a:gd name="T15" fmla="*/ 2147483647 h 92"/>
                <a:gd name="T16" fmla="*/ 2147483647 w 157"/>
                <a:gd name="T17" fmla="*/ 2147483647 h 92"/>
                <a:gd name="T18" fmla="*/ 2147483647 w 157"/>
                <a:gd name="T19" fmla="*/ 2147483647 h 92"/>
                <a:gd name="T20" fmla="*/ 2147483647 w 157"/>
                <a:gd name="T21" fmla="*/ 2147483647 h 92"/>
                <a:gd name="T22" fmla="*/ 2147483647 w 157"/>
                <a:gd name="T23" fmla="*/ 2147483647 h 92"/>
                <a:gd name="T24" fmla="*/ 0 w 157"/>
                <a:gd name="T25" fmla="*/ 2147483647 h 92"/>
                <a:gd name="T26" fmla="*/ 2147483647 w 157"/>
                <a:gd name="T27" fmla="*/ 2147483647 h 92"/>
                <a:gd name="T28" fmla="*/ 2147483647 w 157"/>
                <a:gd name="T29" fmla="*/ 2147483647 h 92"/>
                <a:gd name="T30" fmla="*/ 2147483647 w 157"/>
                <a:gd name="T31" fmla="*/ 2147483647 h 92"/>
                <a:gd name="T32" fmla="*/ 2147483647 w 157"/>
                <a:gd name="T33" fmla="*/ 2147483647 h 92"/>
                <a:gd name="T34" fmla="*/ 2147483647 w 157"/>
                <a:gd name="T35" fmla="*/ 2147483647 h 92"/>
                <a:gd name="T36" fmla="*/ 2147483647 w 157"/>
                <a:gd name="T37" fmla="*/ 0 h 92"/>
                <a:gd name="T38" fmla="*/ 2147483647 w 157"/>
                <a:gd name="T39" fmla="*/ 0 h 92"/>
                <a:gd name="T40" fmla="*/ 2147483647 w 157"/>
                <a:gd name="T41" fmla="*/ 2147483647 h 92"/>
                <a:gd name="T42" fmla="*/ 2147483647 w 157"/>
                <a:gd name="T43" fmla="*/ 2147483647 h 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92"/>
                <a:gd name="T68" fmla="*/ 157 w 157"/>
                <a:gd name="T69" fmla="*/ 92 h 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92">
                  <a:moveTo>
                    <a:pt x="136" y="51"/>
                  </a:moveTo>
                  <a:lnTo>
                    <a:pt x="136" y="57"/>
                  </a:lnTo>
                  <a:lnTo>
                    <a:pt x="157" y="57"/>
                  </a:lnTo>
                  <a:lnTo>
                    <a:pt x="155" y="68"/>
                  </a:lnTo>
                  <a:lnTo>
                    <a:pt x="141" y="78"/>
                  </a:lnTo>
                  <a:lnTo>
                    <a:pt x="144" y="89"/>
                  </a:lnTo>
                  <a:lnTo>
                    <a:pt x="114" y="81"/>
                  </a:lnTo>
                  <a:lnTo>
                    <a:pt x="90" y="92"/>
                  </a:lnTo>
                  <a:lnTo>
                    <a:pt x="65" y="89"/>
                  </a:lnTo>
                  <a:lnTo>
                    <a:pt x="46" y="81"/>
                  </a:lnTo>
                  <a:lnTo>
                    <a:pt x="41" y="70"/>
                  </a:lnTo>
                  <a:lnTo>
                    <a:pt x="25" y="68"/>
                  </a:lnTo>
                  <a:lnTo>
                    <a:pt x="0" y="41"/>
                  </a:lnTo>
                  <a:lnTo>
                    <a:pt x="3" y="41"/>
                  </a:lnTo>
                  <a:lnTo>
                    <a:pt x="16" y="38"/>
                  </a:lnTo>
                  <a:lnTo>
                    <a:pt x="33" y="11"/>
                  </a:lnTo>
                  <a:lnTo>
                    <a:pt x="41" y="5"/>
                  </a:lnTo>
                  <a:lnTo>
                    <a:pt x="76" y="8"/>
                  </a:lnTo>
                  <a:lnTo>
                    <a:pt x="100" y="0"/>
                  </a:lnTo>
                  <a:lnTo>
                    <a:pt x="109" y="0"/>
                  </a:lnTo>
                  <a:lnTo>
                    <a:pt x="128" y="27"/>
                  </a:lnTo>
                  <a:lnTo>
                    <a:pt x="136" y="5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16" name="Freeform 98">
              <a:extLst>
                <a:ext uri="{FF2B5EF4-FFF2-40B4-BE49-F238E27FC236}">
                  <a16:creationId xmlns:a16="http://schemas.microsoft.com/office/drawing/2014/main" id="{887AFD8E-6CED-0F6C-53DB-8AAEC6DA97EC}"/>
                </a:ext>
              </a:extLst>
            </p:cNvPr>
            <p:cNvSpPr>
              <a:spLocks/>
            </p:cNvSpPr>
            <p:nvPr/>
          </p:nvSpPr>
          <p:spPr bwMode="auto">
            <a:xfrm>
              <a:off x="9271428" y="4122660"/>
              <a:ext cx="122821" cy="71646"/>
            </a:xfrm>
            <a:custGeom>
              <a:avLst/>
              <a:gdLst>
                <a:gd name="T0" fmla="*/ 2147483647 w 157"/>
                <a:gd name="T1" fmla="*/ 2147483647 h 92"/>
                <a:gd name="T2" fmla="*/ 2147483647 w 157"/>
                <a:gd name="T3" fmla="*/ 2147483647 h 92"/>
                <a:gd name="T4" fmla="*/ 2147483647 w 157"/>
                <a:gd name="T5" fmla="*/ 2147483647 h 92"/>
                <a:gd name="T6" fmla="*/ 2147483647 w 157"/>
                <a:gd name="T7" fmla="*/ 2147483647 h 92"/>
                <a:gd name="T8" fmla="*/ 2147483647 w 157"/>
                <a:gd name="T9" fmla="*/ 2147483647 h 92"/>
                <a:gd name="T10" fmla="*/ 2147483647 w 157"/>
                <a:gd name="T11" fmla="*/ 2147483647 h 92"/>
                <a:gd name="T12" fmla="*/ 2147483647 w 157"/>
                <a:gd name="T13" fmla="*/ 2147483647 h 92"/>
                <a:gd name="T14" fmla="*/ 2147483647 w 157"/>
                <a:gd name="T15" fmla="*/ 2147483647 h 92"/>
                <a:gd name="T16" fmla="*/ 2147483647 w 157"/>
                <a:gd name="T17" fmla="*/ 2147483647 h 92"/>
                <a:gd name="T18" fmla="*/ 2147483647 w 157"/>
                <a:gd name="T19" fmla="*/ 2147483647 h 92"/>
                <a:gd name="T20" fmla="*/ 2147483647 w 157"/>
                <a:gd name="T21" fmla="*/ 2147483647 h 92"/>
                <a:gd name="T22" fmla="*/ 2147483647 w 157"/>
                <a:gd name="T23" fmla="*/ 2147483647 h 92"/>
                <a:gd name="T24" fmla="*/ 0 w 157"/>
                <a:gd name="T25" fmla="*/ 2147483647 h 92"/>
                <a:gd name="T26" fmla="*/ 2147483647 w 157"/>
                <a:gd name="T27" fmla="*/ 2147483647 h 92"/>
                <a:gd name="T28" fmla="*/ 2147483647 w 157"/>
                <a:gd name="T29" fmla="*/ 2147483647 h 92"/>
                <a:gd name="T30" fmla="*/ 2147483647 w 157"/>
                <a:gd name="T31" fmla="*/ 2147483647 h 92"/>
                <a:gd name="T32" fmla="*/ 2147483647 w 157"/>
                <a:gd name="T33" fmla="*/ 2147483647 h 92"/>
                <a:gd name="T34" fmla="*/ 2147483647 w 157"/>
                <a:gd name="T35" fmla="*/ 2147483647 h 92"/>
                <a:gd name="T36" fmla="*/ 2147483647 w 157"/>
                <a:gd name="T37" fmla="*/ 0 h 92"/>
                <a:gd name="T38" fmla="*/ 2147483647 w 157"/>
                <a:gd name="T39" fmla="*/ 0 h 92"/>
                <a:gd name="T40" fmla="*/ 2147483647 w 157"/>
                <a:gd name="T41" fmla="*/ 2147483647 h 92"/>
                <a:gd name="T42" fmla="*/ 2147483647 w 157"/>
                <a:gd name="T43" fmla="*/ 2147483647 h 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92"/>
                <a:gd name="T68" fmla="*/ 157 w 157"/>
                <a:gd name="T69" fmla="*/ 92 h 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92">
                  <a:moveTo>
                    <a:pt x="136" y="51"/>
                  </a:moveTo>
                  <a:lnTo>
                    <a:pt x="136" y="57"/>
                  </a:lnTo>
                  <a:lnTo>
                    <a:pt x="157" y="57"/>
                  </a:lnTo>
                  <a:lnTo>
                    <a:pt x="155" y="68"/>
                  </a:lnTo>
                  <a:lnTo>
                    <a:pt x="141" y="78"/>
                  </a:lnTo>
                  <a:lnTo>
                    <a:pt x="144" y="89"/>
                  </a:lnTo>
                  <a:lnTo>
                    <a:pt x="114" y="81"/>
                  </a:lnTo>
                  <a:lnTo>
                    <a:pt x="90" y="92"/>
                  </a:lnTo>
                  <a:lnTo>
                    <a:pt x="65" y="89"/>
                  </a:lnTo>
                  <a:lnTo>
                    <a:pt x="46" y="81"/>
                  </a:lnTo>
                  <a:lnTo>
                    <a:pt x="41" y="70"/>
                  </a:lnTo>
                  <a:lnTo>
                    <a:pt x="25" y="68"/>
                  </a:lnTo>
                  <a:lnTo>
                    <a:pt x="0" y="41"/>
                  </a:lnTo>
                  <a:lnTo>
                    <a:pt x="3" y="41"/>
                  </a:lnTo>
                  <a:lnTo>
                    <a:pt x="16" y="38"/>
                  </a:lnTo>
                  <a:lnTo>
                    <a:pt x="33" y="11"/>
                  </a:lnTo>
                  <a:lnTo>
                    <a:pt x="41" y="5"/>
                  </a:lnTo>
                  <a:lnTo>
                    <a:pt x="76" y="8"/>
                  </a:lnTo>
                  <a:lnTo>
                    <a:pt x="100" y="0"/>
                  </a:lnTo>
                  <a:lnTo>
                    <a:pt x="109" y="0"/>
                  </a:lnTo>
                  <a:lnTo>
                    <a:pt x="128" y="27"/>
                  </a:lnTo>
                  <a:lnTo>
                    <a:pt x="136" y="51"/>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17" name="Freeform 99">
              <a:extLst>
                <a:ext uri="{FF2B5EF4-FFF2-40B4-BE49-F238E27FC236}">
                  <a16:creationId xmlns:a16="http://schemas.microsoft.com/office/drawing/2014/main" id="{FC86183F-BCB3-2631-A7DC-559E0158EC34}"/>
                </a:ext>
              </a:extLst>
            </p:cNvPr>
            <p:cNvSpPr>
              <a:spLocks/>
            </p:cNvSpPr>
            <p:nvPr/>
          </p:nvSpPr>
          <p:spPr bwMode="auto">
            <a:xfrm>
              <a:off x="9189547" y="4143984"/>
              <a:ext cx="35822" cy="20470"/>
            </a:xfrm>
            <a:custGeom>
              <a:avLst/>
              <a:gdLst>
                <a:gd name="T0" fmla="*/ 2147483647 w 46"/>
                <a:gd name="T1" fmla="*/ 2147483647 h 27"/>
                <a:gd name="T2" fmla="*/ 2147483647 w 46"/>
                <a:gd name="T3" fmla="*/ 2147483647 h 27"/>
                <a:gd name="T4" fmla="*/ 2147483647 w 46"/>
                <a:gd name="T5" fmla="*/ 2147483647 h 27"/>
                <a:gd name="T6" fmla="*/ 0 w 46"/>
                <a:gd name="T7" fmla="*/ 2147483647 h 27"/>
                <a:gd name="T8" fmla="*/ 2147483647 w 46"/>
                <a:gd name="T9" fmla="*/ 2147483647 h 27"/>
                <a:gd name="T10" fmla="*/ 2147483647 w 46"/>
                <a:gd name="T11" fmla="*/ 0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27"/>
                <a:gd name="T41" fmla="*/ 46 w 46"/>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27">
                  <a:moveTo>
                    <a:pt x="2" y="27"/>
                  </a:moveTo>
                  <a:lnTo>
                    <a:pt x="2" y="27"/>
                  </a:lnTo>
                  <a:lnTo>
                    <a:pt x="5" y="24"/>
                  </a:lnTo>
                  <a:lnTo>
                    <a:pt x="0" y="14"/>
                  </a:lnTo>
                  <a:lnTo>
                    <a:pt x="2" y="8"/>
                  </a:lnTo>
                  <a:lnTo>
                    <a:pt x="40" y="0"/>
                  </a:lnTo>
                  <a:lnTo>
                    <a:pt x="46" y="3"/>
                  </a:lnTo>
                  <a:lnTo>
                    <a:pt x="29" y="14"/>
                  </a:lnTo>
                  <a:lnTo>
                    <a:pt x="29" y="22"/>
                  </a:lnTo>
                  <a:lnTo>
                    <a:pt x="19" y="22"/>
                  </a:lnTo>
                  <a:lnTo>
                    <a:pt x="8" y="27"/>
                  </a:lnTo>
                  <a:lnTo>
                    <a:pt x="2" y="2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18" name="Freeform 100">
              <a:extLst>
                <a:ext uri="{FF2B5EF4-FFF2-40B4-BE49-F238E27FC236}">
                  <a16:creationId xmlns:a16="http://schemas.microsoft.com/office/drawing/2014/main" id="{5CDE4DB2-B31E-D028-55F4-624017BCD009}"/>
                </a:ext>
              </a:extLst>
            </p:cNvPr>
            <p:cNvSpPr>
              <a:spLocks/>
            </p:cNvSpPr>
            <p:nvPr/>
          </p:nvSpPr>
          <p:spPr bwMode="auto">
            <a:xfrm>
              <a:off x="9191253" y="4145689"/>
              <a:ext cx="71646" cy="65675"/>
            </a:xfrm>
            <a:custGeom>
              <a:avLst/>
              <a:gdLst>
                <a:gd name="T0" fmla="*/ 2147483647 w 92"/>
                <a:gd name="T1" fmla="*/ 2147483647 h 84"/>
                <a:gd name="T2" fmla="*/ 2147483647 w 92"/>
                <a:gd name="T3" fmla="*/ 2147483647 h 84"/>
                <a:gd name="T4" fmla="*/ 2147483647 w 92"/>
                <a:gd name="T5" fmla="*/ 0 h 84"/>
                <a:gd name="T6" fmla="*/ 2147483647 w 92"/>
                <a:gd name="T7" fmla="*/ 0 h 84"/>
                <a:gd name="T8" fmla="*/ 2147483647 w 92"/>
                <a:gd name="T9" fmla="*/ 2147483647 h 84"/>
                <a:gd name="T10" fmla="*/ 2147483647 w 92"/>
                <a:gd name="T11" fmla="*/ 2147483647 h 84"/>
                <a:gd name="T12" fmla="*/ 2147483647 w 92"/>
                <a:gd name="T13" fmla="*/ 2147483647 h 84"/>
                <a:gd name="T14" fmla="*/ 2147483647 w 92"/>
                <a:gd name="T15" fmla="*/ 2147483647 h 84"/>
                <a:gd name="T16" fmla="*/ 0 w 92"/>
                <a:gd name="T17" fmla="*/ 2147483647 h 84"/>
                <a:gd name="T18" fmla="*/ 0 w 92"/>
                <a:gd name="T19" fmla="*/ 2147483647 h 84"/>
                <a:gd name="T20" fmla="*/ 2147483647 w 92"/>
                <a:gd name="T21" fmla="*/ 2147483647 h 84"/>
                <a:gd name="T22" fmla="*/ 2147483647 w 92"/>
                <a:gd name="T23" fmla="*/ 2147483647 h 84"/>
                <a:gd name="T24" fmla="*/ 2147483647 w 92"/>
                <a:gd name="T25" fmla="*/ 2147483647 h 84"/>
                <a:gd name="T26" fmla="*/ 2147483647 w 92"/>
                <a:gd name="T27" fmla="*/ 2147483647 h 84"/>
                <a:gd name="T28" fmla="*/ 2147483647 w 92"/>
                <a:gd name="T29" fmla="*/ 2147483647 h 84"/>
                <a:gd name="T30" fmla="*/ 2147483647 w 92"/>
                <a:gd name="T31" fmla="*/ 2147483647 h 84"/>
                <a:gd name="T32" fmla="*/ 2147483647 w 92"/>
                <a:gd name="T33" fmla="*/ 2147483647 h 84"/>
                <a:gd name="T34" fmla="*/ 2147483647 w 92"/>
                <a:gd name="T35" fmla="*/ 2147483647 h 84"/>
                <a:gd name="T36" fmla="*/ 2147483647 w 92"/>
                <a:gd name="T37" fmla="*/ 2147483647 h 84"/>
                <a:gd name="T38" fmla="*/ 2147483647 w 92"/>
                <a:gd name="T39" fmla="*/ 2147483647 h 84"/>
                <a:gd name="T40" fmla="*/ 2147483647 w 92"/>
                <a:gd name="T41" fmla="*/ 2147483647 h 84"/>
                <a:gd name="T42" fmla="*/ 2147483647 w 92"/>
                <a:gd name="T43" fmla="*/ 2147483647 h 84"/>
                <a:gd name="T44" fmla="*/ 2147483647 w 92"/>
                <a:gd name="T45" fmla="*/ 2147483647 h 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84"/>
                <a:gd name="T71" fmla="*/ 92 w 92"/>
                <a:gd name="T72" fmla="*/ 84 h 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84">
                  <a:moveTo>
                    <a:pt x="82" y="16"/>
                  </a:moveTo>
                  <a:lnTo>
                    <a:pt x="68" y="19"/>
                  </a:lnTo>
                  <a:lnTo>
                    <a:pt x="44" y="0"/>
                  </a:lnTo>
                  <a:lnTo>
                    <a:pt x="27" y="11"/>
                  </a:lnTo>
                  <a:lnTo>
                    <a:pt x="27" y="19"/>
                  </a:lnTo>
                  <a:lnTo>
                    <a:pt x="17" y="19"/>
                  </a:lnTo>
                  <a:lnTo>
                    <a:pt x="6" y="24"/>
                  </a:lnTo>
                  <a:lnTo>
                    <a:pt x="0" y="24"/>
                  </a:lnTo>
                  <a:lnTo>
                    <a:pt x="0" y="38"/>
                  </a:lnTo>
                  <a:lnTo>
                    <a:pt x="8" y="27"/>
                  </a:lnTo>
                  <a:lnTo>
                    <a:pt x="19" y="35"/>
                  </a:lnTo>
                  <a:lnTo>
                    <a:pt x="25" y="54"/>
                  </a:lnTo>
                  <a:lnTo>
                    <a:pt x="73" y="84"/>
                  </a:lnTo>
                  <a:lnTo>
                    <a:pt x="76" y="78"/>
                  </a:lnTo>
                  <a:lnTo>
                    <a:pt x="44" y="51"/>
                  </a:lnTo>
                  <a:lnTo>
                    <a:pt x="38" y="38"/>
                  </a:lnTo>
                  <a:lnTo>
                    <a:pt x="41" y="29"/>
                  </a:lnTo>
                  <a:lnTo>
                    <a:pt x="76" y="32"/>
                  </a:lnTo>
                  <a:lnTo>
                    <a:pt x="87" y="35"/>
                  </a:lnTo>
                  <a:lnTo>
                    <a:pt x="92" y="29"/>
                  </a:lnTo>
                  <a:lnTo>
                    <a:pt x="87" y="27"/>
                  </a:lnTo>
                  <a:lnTo>
                    <a:pt x="82"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19" name="Freeform 101">
              <a:extLst>
                <a:ext uri="{FF2B5EF4-FFF2-40B4-BE49-F238E27FC236}">
                  <a16:creationId xmlns:a16="http://schemas.microsoft.com/office/drawing/2014/main" id="{AA41E89D-08C8-864C-B44D-C27A9B2D8A50}"/>
                </a:ext>
              </a:extLst>
            </p:cNvPr>
            <p:cNvSpPr>
              <a:spLocks/>
            </p:cNvSpPr>
            <p:nvPr/>
          </p:nvSpPr>
          <p:spPr bwMode="auto">
            <a:xfrm>
              <a:off x="9221105" y="4168719"/>
              <a:ext cx="46911" cy="38381"/>
            </a:xfrm>
            <a:custGeom>
              <a:avLst/>
              <a:gdLst>
                <a:gd name="T0" fmla="*/ 2147483647 w 60"/>
                <a:gd name="T1" fmla="*/ 2147483647 h 49"/>
                <a:gd name="T2" fmla="*/ 2147483647 w 60"/>
                <a:gd name="T3" fmla="*/ 2147483647 h 49"/>
                <a:gd name="T4" fmla="*/ 2147483647 w 60"/>
                <a:gd name="T5" fmla="*/ 2147483647 h 49"/>
                <a:gd name="T6" fmla="*/ 2147483647 w 60"/>
                <a:gd name="T7" fmla="*/ 2147483647 h 49"/>
                <a:gd name="T8" fmla="*/ 2147483647 w 60"/>
                <a:gd name="T9" fmla="*/ 2147483647 h 49"/>
                <a:gd name="T10" fmla="*/ 2147483647 w 60"/>
                <a:gd name="T11" fmla="*/ 2147483647 h 49"/>
                <a:gd name="T12" fmla="*/ 2147483647 w 60"/>
                <a:gd name="T13" fmla="*/ 2147483647 h 49"/>
                <a:gd name="T14" fmla="*/ 2147483647 w 60"/>
                <a:gd name="T15" fmla="*/ 2147483647 h 49"/>
                <a:gd name="T16" fmla="*/ 0 w 60"/>
                <a:gd name="T17" fmla="*/ 2147483647 h 49"/>
                <a:gd name="T18" fmla="*/ 2147483647 w 60"/>
                <a:gd name="T19" fmla="*/ 0 h 49"/>
                <a:gd name="T20" fmla="*/ 2147483647 w 60"/>
                <a:gd name="T21" fmla="*/ 2147483647 h 49"/>
                <a:gd name="T22" fmla="*/ 2147483647 w 60"/>
                <a:gd name="T23" fmla="*/ 2147483647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49"/>
                <a:gd name="T38" fmla="*/ 60 w 60"/>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49">
                  <a:moveTo>
                    <a:pt x="49" y="6"/>
                  </a:moveTo>
                  <a:lnTo>
                    <a:pt x="54" y="11"/>
                  </a:lnTo>
                  <a:lnTo>
                    <a:pt x="54" y="22"/>
                  </a:lnTo>
                  <a:lnTo>
                    <a:pt x="60" y="22"/>
                  </a:lnTo>
                  <a:lnTo>
                    <a:pt x="54" y="33"/>
                  </a:lnTo>
                  <a:lnTo>
                    <a:pt x="44" y="33"/>
                  </a:lnTo>
                  <a:lnTo>
                    <a:pt x="38" y="49"/>
                  </a:lnTo>
                  <a:lnTo>
                    <a:pt x="6" y="22"/>
                  </a:lnTo>
                  <a:lnTo>
                    <a:pt x="0" y="9"/>
                  </a:lnTo>
                  <a:lnTo>
                    <a:pt x="3" y="0"/>
                  </a:lnTo>
                  <a:lnTo>
                    <a:pt x="38" y="3"/>
                  </a:lnTo>
                  <a:lnTo>
                    <a:pt x="49" y="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20" name="Freeform 102">
              <a:extLst>
                <a:ext uri="{FF2B5EF4-FFF2-40B4-BE49-F238E27FC236}">
                  <a16:creationId xmlns:a16="http://schemas.microsoft.com/office/drawing/2014/main" id="{8D928EA4-81A3-D7A6-29FF-03058E8A1433}"/>
                </a:ext>
              </a:extLst>
            </p:cNvPr>
            <p:cNvSpPr>
              <a:spLocks/>
            </p:cNvSpPr>
            <p:nvPr/>
          </p:nvSpPr>
          <p:spPr bwMode="auto">
            <a:xfrm>
              <a:off x="9248399" y="4194306"/>
              <a:ext cx="25587" cy="27294"/>
            </a:xfrm>
            <a:custGeom>
              <a:avLst/>
              <a:gdLst>
                <a:gd name="T0" fmla="*/ 0 w 33"/>
                <a:gd name="T1" fmla="*/ 2147483647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0 h 35"/>
                <a:gd name="T12" fmla="*/ 2147483647 w 33"/>
                <a:gd name="T13" fmla="*/ 0 h 35"/>
                <a:gd name="T14" fmla="*/ 2147483647 w 33"/>
                <a:gd name="T15" fmla="*/ 2147483647 h 35"/>
                <a:gd name="T16" fmla="*/ 0 w 33"/>
                <a:gd name="T17" fmla="*/ 2147483647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5"/>
                <a:gd name="T29" fmla="*/ 33 w 33"/>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5">
                  <a:moveTo>
                    <a:pt x="0" y="22"/>
                  </a:moveTo>
                  <a:lnTo>
                    <a:pt x="22" y="35"/>
                  </a:lnTo>
                  <a:lnTo>
                    <a:pt x="28" y="19"/>
                  </a:lnTo>
                  <a:lnTo>
                    <a:pt x="33" y="14"/>
                  </a:lnTo>
                  <a:lnTo>
                    <a:pt x="19" y="0"/>
                  </a:lnTo>
                  <a:lnTo>
                    <a:pt x="9" y="0"/>
                  </a:lnTo>
                  <a:lnTo>
                    <a:pt x="3" y="16"/>
                  </a:lnTo>
                  <a:lnTo>
                    <a:pt x="0" y="2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21" name="Freeform 103">
              <a:extLst>
                <a:ext uri="{FF2B5EF4-FFF2-40B4-BE49-F238E27FC236}">
                  <a16:creationId xmlns:a16="http://schemas.microsoft.com/office/drawing/2014/main" id="{CB960EDA-76DF-233C-5A64-619D903C1B51}"/>
                </a:ext>
              </a:extLst>
            </p:cNvPr>
            <p:cNvSpPr>
              <a:spLocks/>
            </p:cNvSpPr>
            <p:nvPr/>
          </p:nvSpPr>
          <p:spPr bwMode="auto">
            <a:xfrm>
              <a:off x="9255222" y="4155072"/>
              <a:ext cx="52881" cy="71646"/>
            </a:xfrm>
            <a:custGeom>
              <a:avLst/>
              <a:gdLst>
                <a:gd name="T0" fmla="*/ 2147483647 w 67"/>
                <a:gd name="T1" fmla="*/ 2147483647 h 92"/>
                <a:gd name="T2" fmla="*/ 2147483647 w 67"/>
                <a:gd name="T3" fmla="*/ 2147483647 h 92"/>
                <a:gd name="T4" fmla="*/ 2147483647 w 67"/>
                <a:gd name="T5" fmla="*/ 2147483647 h 92"/>
                <a:gd name="T6" fmla="*/ 2147483647 w 67"/>
                <a:gd name="T7" fmla="*/ 2147483647 h 92"/>
                <a:gd name="T8" fmla="*/ 2147483647 w 67"/>
                <a:gd name="T9" fmla="*/ 2147483647 h 92"/>
                <a:gd name="T10" fmla="*/ 2147483647 w 67"/>
                <a:gd name="T11" fmla="*/ 2147483647 h 92"/>
                <a:gd name="T12" fmla="*/ 2147483647 w 67"/>
                <a:gd name="T13" fmla="*/ 2147483647 h 92"/>
                <a:gd name="T14" fmla="*/ 2147483647 w 67"/>
                <a:gd name="T15" fmla="*/ 2147483647 h 92"/>
                <a:gd name="T16" fmla="*/ 2147483647 w 67"/>
                <a:gd name="T17" fmla="*/ 2147483647 h 92"/>
                <a:gd name="T18" fmla="*/ 2147483647 w 67"/>
                <a:gd name="T19" fmla="*/ 2147483647 h 92"/>
                <a:gd name="T20" fmla="*/ 2147483647 w 67"/>
                <a:gd name="T21" fmla="*/ 2147483647 h 92"/>
                <a:gd name="T22" fmla="*/ 0 w 67"/>
                <a:gd name="T23" fmla="*/ 2147483647 h 92"/>
                <a:gd name="T24" fmla="*/ 2147483647 w 67"/>
                <a:gd name="T25" fmla="*/ 0 h 92"/>
                <a:gd name="T26" fmla="*/ 2147483647 w 67"/>
                <a:gd name="T27" fmla="*/ 2147483647 h 92"/>
                <a:gd name="T28" fmla="*/ 2147483647 w 67"/>
                <a:gd name="T29" fmla="*/ 2147483647 h 92"/>
                <a:gd name="T30" fmla="*/ 2147483647 w 67"/>
                <a:gd name="T31" fmla="*/ 2147483647 h 92"/>
                <a:gd name="T32" fmla="*/ 2147483647 w 67"/>
                <a:gd name="T33" fmla="*/ 2147483647 h 92"/>
                <a:gd name="T34" fmla="*/ 2147483647 w 67"/>
                <a:gd name="T35" fmla="*/ 2147483647 h 92"/>
                <a:gd name="T36" fmla="*/ 2147483647 w 67"/>
                <a:gd name="T37" fmla="*/ 2147483647 h 92"/>
                <a:gd name="T38" fmla="*/ 2147483647 w 67"/>
                <a:gd name="T39" fmla="*/ 2147483647 h 92"/>
                <a:gd name="T40" fmla="*/ 2147483647 w 67"/>
                <a:gd name="T41" fmla="*/ 2147483647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92"/>
                <a:gd name="T65" fmla="*/ 67 w 67"/>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92">
                  <a:moveTo>
                    <a:pt x="32" y="92"/>
                  </a:moveTo>
                  <a:lnTo>
                    <a:pt x="24" y="73"/>
                  </a:lnTo>
                  <a:lnTo>
                    <a:pt x="19" y="70"/>
                  </a:lnTo>
                  <a:lnTo>
                    <a:pt x="24" y="65"/>
                  </a:lnTo>
                  <a:lnTo>
                    <a:pt x="10" y="51"/>
                  </a:lnTo>
                  <a:lnTo>
                    <a:pt x="16" y="40"/>
                  </a:lnTo>
                  <a:lnTo>
                    <a:pt x="10" y="40"/>
                  </a:lnTo>
                  <a:lnTo>
                    <a:pt x="10" y="29"/>
                  </a:lnTo>
                  <a:lnTo>
                    <a:pt x="5" y="24"/>
                  </a:lnTo>
                  <a:lnTo>
                    <a:pt x="10" y="18"/>
                  </a:lnTo>
                  <a:lnTo>
                    <a:pt x="5" y="16"/>
                  </a:lnTo>
                  <a:lnTo>
                    <a:pt x="0" y="5"/>
                  </a:lnTo>
                  <a:lnTo>
                    <a:pt x="21" y="0"/>
                  </a:lnTo>
                  <a:lnTo>
                    <a:pt x="46" y="27"/>
                  </a:lnTo>
                  <a:lnTo>
                    <a:pt x="62" y="29"/>
                  </a:lnTo>
                  <a:lnTo>
                    <a:pt x="67" y="40"/>
                  </a:lnTo>
                  <a:lnTo>
                    <a:pt x="62" y="48"/>
                  </a:lnTo>
                  <a:lnTo>
                    <a:pt x="65" y="65"/>
                  </a:lnTo>
                  <a:lnTo>
                    <a:pt x="65" y="78"/>
                  </a:lnTo>
                  <a:lnTo>
                    <a:pt x="46" y="78"/>
                  </a:lnTo>
                  <a:lnTo>
                    <a:pt x="32" y="9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22" name="Freeform 104">
              <a:extLst>
                <a:ext uri="{FF2B5EF4-FFF2-40B4-BE49-F238E27FC236}">
                  <a16:creationId xmlns:a16="http://schemas.microsoft.com/office/drawing/2014/main" id="{EA73DB27-91DF-0B19-2619-21B5A6F9AA59}"/>
                </a:ext>
              </a:extLst>
            </p:cNvPr>
            <p:cNvSpPr>
              <a:spLocks/>
            </p:cNvSpPr>
            <p:nvPr/>
          </p:nvSpPr>
          <p:spPr bwMode="auto">
            <a:xfrm>
              <a:off x="9280811" y="4215629"/>
              <a:ext cx="31557" cy="23029"/>
            </a:xfrm>
            <a:custGeom>
              <a:avLst/>
              <a:gdLst>
                <a:gd name="T0" fmla="*/ 2147483647 w 41"/>
                <a:gd name="T1" fmla="*/ 2147483647 h 30"/>
                <a:gd name="T2" fmla="*/ 2147483647 w 41"/>
                <a:gd name="T3" fmla="*/ 0 h 30"/>
                <a:gd name="T4" fmla="*/ 2147483647 w 41"/>
                <a:gd name="T5" fmla="*/ 0 h 30"/>
                <a:gd name="T6" fmla="*/ 0 w 41"/>
                <a:gd name="T7" fmla="*/ 2147483647 h 30"/>
                <a:gd name="T8" fmla="*/ 2147483647 w 41"/>
                <a:gd name="T9" fmla="*/ 2147483647 h 30"/>
                <a:gd name="T10" fmla="*/ 2147483647 w 41"/>
                <a:gd name="T11" fmla="*/ 2147483647 h 30"/>
                <a:gd name="T12" fmla="*/ 0 60000 65536"/>
                <a:gd name="T13" fmla="*/ 0 60000 65536"/>
                <a:gd name="T14" fmla="*/ 0 60000 65536"/>
                <a:gd name="T15" fmla="*/ 0 60000 65536"/>
                <a:gd name="T16" fmla="*/ 0 60000 65536"/>
                <a:gd name="T17" fmla="*/ 0 60000 65536"/>
                <a:gd name="T18" fmla="*/ 0 w 41"/>
                <a:gd name="T19" fmla="*/ 0 h 30"/>
                <a:gd name="T20" fmla="*/ 41 w 4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1" h="30">
                  <a:moveTo>
                    <a:pt x="41" y="19"/>
                  </a:moveTo>
                  <a:lnTo>
                    <a:pt x="33" y="0"/>
                  </a:lnTo>
                  <a:lnTo>
                    <a:pt x="14" y="0"/>
                  </a:lnTo>
                  <a:lnTo>
                    <a:pt x="0" y="14"/>
                  </a:lnTo>
                  <a:lnTo>
                    <a:pt x="11" y="30"/>
                  </a:lnTo>
                  <a:lnTo>
                    <a:pt x="41"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23" name="Freeform 105">
              <a:extLst>
                <a:ext uri="{FF2B5EF4-FFF2-40B4-BE49-F238E27FC236}">
                  <a16:creationId xmlns:a16="http://schemas.microsoft.com/office/drawing/2014/main" id="{5CC495C1-69AD-6AE6-E002-16FA19DB60DF}"/>
                </a:ext>
              </a:extLst>
            </p:cNvPr>
            <p:cNvSpPr>
              <a:spLocks/>
            </p:cNvSpPr>
            <p:nvPr/>
          </p:nvSpPr>
          <p:spPr bwMode="auto">
            <a:xfrm>
              <a:off x="9196370" y="4021163"/>
              <a:ext cx="120262" cy="86998"/>
            </a:xfrm>
            <a:custGeom>
              <a:avLst/>
              <a:gdLst>
                <a:gd name="T0" fmla="*/ 2147483647 w 154"/>
                <a:gd name="T1" fmla="*/ 2147483647 h 111"/>
                <a:gd name="T2" fmla="*/ 2147483647 w 154"/>
                <a:gd name="T3" fmla="*/ 2147483647 h 111"/>
                <a:gd name="T4" fmla="*/ 2147483647 w 154"/>
                <a:gd name="T5" fmla="*/ 2147483647 h 111"/>
                <a:gd name="T6" fmla="*/ 2147483647 w 154"/>
                <a:gd name="T7" fmla="*/ 2147483647 h 111"/>
                <a:gd name="T8" fmla="*/ 2147483647 w 154"/>
                <a:gd name="T9" fmla="*/ 2147483647 h 111"/>
                <a:gd name="T10" fmla="*/ 2147483647 w 154"/>
                <a:gd name="T11" fmla="*/ 2147483647 h 111"/>
                <a:gd name="T12" fmla="*/ 2147483647 w 154"/>
                <a:gd name="T13" fmla="*/ 2147483647 h 111"/>
                <a:gd name="T14" fmla="*/ 2147483647 w 154"/>
                <a:gd name="T15" fmla="*/ 2147483647 h 111"/>
                <a:gd name="T16" fmla="*/ 2147483647 w 154"/>
                <a:gd name="T17" fmla="*/ 0 h 111"/>
                <a:gd name="T18" fmla="*/ 0 w 154"/>
                <a:gd name="T19" fmla="*/ 2147483647 h 111"/>
                <a:gd name="T20" fmla="*/ 2147483647 w 154"/>
                <a:gd name="T21" fmla="*/ 2147483647 h 111"/>
                <a:gd name="T22" fmla="*/ 2147483647 w 154"/>
                <a:gd name="T23" fmla="*/ 2147483647 h 111"/>
                <a:gd name="T24" fmla="*/ 2147483647 w 154"/>
                <a:gd name="T25" fmla="*/ 2147483647 h 111"/>
                <a:gd name="T26" fmla="*/ 2147483647 w 154"/>
                <a:gd name="T27" fmla="*/ 2147483647 h 111"/>
                <a:gd name="T28" fmla="*/ 2147483647 w 154"/>
                <a:gd name="T29" fmla="*/ 2147483647 h 111"/>
                <a:gd name="T30" fmla="*/ 2147483647 w 154"/>
                <a:gd name="T31" fmla="*/ 2147483647 h 111"/>
                <a:gd name="T32" fmla="*/ 2147483647 w 154"/>
                <a:gd name="T33" fmla="*/ 2147483647 h 111"/>
                <a:gd name="T34" fmla="*/ 2147483647 w 154"/>
                <a:gd name="T35" fmla="*/ 2147483647 h 111"/>
                <a:gd name="T36" fmla="*/ 2147483647 w 154"/>
                <a:gd name="T37" fmla="*/ 2147483647 h 111"/>
                <a:gd name="T38" fmla="*/ 2147483647 w 154"/>
                <a:gd name="T39" fmla="*/ 2147483647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
                <a:gd name="T61" fmla="*/ 0 h 111"/>
                <a:gd name="T62" fmla="*/ 154 w 154"/>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 h="111">
                  <a:moveTo>
                    <a:pt x="146" y="62"/>
                  </a:moveTo>
                  <a:lnTo>
                    <a:pt x="141" y="51"/>
                  </a:lnTo>
                  <a:lnTo>
                    <a:pt x="149" y="38"/>
                  </a:lnTo>
                  <a:lnTo>
                    <a:pt x="141" y="13"/>
                  </a:lnTo>
                  <a:lnTo>
                    <a:pt x="130" y="8"/>
                  </a:lnTo>
                  <a:lnTo>
                    <a:pt x="81" y="5"/>
                  </a:lnTo>
                  <a:lnTo>
                    <a:pt x="76" y="11"/>
                  </a:lnTo>
                  <a:lnTo>
                    <a:pt x="67" y="11"/>
                  </a:lnTo>
                  <a:lnTo>
                    <a:pt x="62" y="0"/>
                  </a:lnTo>
                  <a:lnTo>
                    <a:pt x="0" y="19"/>
                  </a:lnTo>
                  <a:lnTo>
                    <a:pt x="8" y="76"/>
                  </a:lnTo>
                  <a:lnTo>
                    <a:pt x="24" y="78"/>
                  </a:lnTo>
                  <a:lnTo>
                    <a:pt x="40" y="92"/>
                  </a:lnTo>
                  <a:lnTo>
                    <a:pt x="43" y="87"/>
                  </a:lnTo>
                  <a:lnTo>
                    <a:pt x="62" y="92"/>
                  </a:lnTo>
                  <a:lnTo>
                    <a:pt x="92" y="108"/>
                  </a:lnTo>
                  <a:lnTo>
                    <a:pt x="116" y="106"/>
                  </a:lnTo>
                  <a:lnTo>
                    <a:pt x="130" y="111"/>
                  </a:lnTo>
                  <a:lnTo>
                    <a:pt x="154" y="87"/>
                  </a:lnTo>
                  <a:lnTo>
                    <a:pt x="146" y="6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24" name="Freeform 106">
              <a:extLst>
                <a:ext uri="{FF2B5EF4-FFF2-40B4-BE49-F238E27FC236}">
                  <a16:creationId xmlns:a16="http://schemas.microsoft.com/office/drawing/2014/main" id="{377DAC58-AF03-A70C-1D80-6254A5BCB1EB}"/>
                </a:ext>
              </a:extLst>
            </p:cNvPr>
            <p:cNvSpPr>
              <a:spLocks/>
            </p:cNvSpPr>
            <p:nvPr/>
          </p:nvSpPr>
          <p:spPr bwMode="auto">
            <a:xfrm>
              <a:off x="9196370" y="4021163"/>
              <a:ext cx="120262" cy="86998"/>
            </a:xfrm>
            <a:custGeom>
              <a:avLst/>
              <a:gdLst>
                <a:gd name="T0" fmla="*/ 2147483647 w 154"/>
                <a:gd name="T1" fmla="*/ 2147483647 h 111"/>
                <a:gd name="T2" fmla="*/ 2147483647 w 154"/>
                <a:gd name="T3" fmla="*/ 2147483647 h 111"/>
                <a:gd name="T4" fmla="*/ 2147483647 w 154"/>
                <a:gd name="T5" fmla="*/ 2147483647 h 111"/>
                <a:gd name="T6" fmla="*/ 2147483647 w 154"/>
                <a:gd name="T7" fmla="*/ 2147483647 h 111"/>
                <a:gd name="T8" fmla="*/ 2147483647 w 154"/>
                <a:gd name="T9" fmla="*/ 2147483647 h 111"/>
                <a:gd name="T10" fmla="*/ 2147483647 w 154"/>
                <a:gd name="T11" fmla="*/ 2147483647 h 111"/>
                <a:gd name="T12" fmla="*/ 2147483647 w 154"/>
                <a:gd name="T13" fmla="*/ 2147483647 h 111"/>
                <a:gd name="T14" fmla="*/ 2147483647 w 154"/>
                <a:gd name="T15" fmla="*/ 2147483647 h 111"/>
                <a:gd name="T16" fmla="*/ 2147483647 w 154"/>
                <a:gd name="T17" fmla="*/ 0 h 111"/>
                <a:gd name="T18" fmla="*/ 0 w 154"/>
                <a:gd name="T19" fmla="*/ 2147483647 h 111"/>
                <a:gd name="T20" fmla="*/ 2147483647 w 154"/>
                <a:gd name="T21" fmla="*/ 2147483647 h 111"/>
                <a:gd name="T22" fmla="*/ 2147483647 w 154"/>
                <a:gd name="T23" fmla="*/ 2147483647 h 111"/>
                <a:gd name="T24" fmla="*/ 2147483647 w 154"/>
                <a:gd name="T25" fmla="*/ 2147483647 h 111"/>
                <a:gd name="T26" fmla="*/ 2147483647 w 154"/>
                <a:gd name="T27" fmla="*/ 2147483647 h 111"/>
                <a:gd name="T28" fmla="*/ 2147483647 w 154"/>
                <a:gd name="T29" fmla="*/ 2147483647 h 111"/>
                <a:gd name="T30" fmla="*/ 2147483647 w 154"/>
                <a:gd name="T31" fmla="*/ 2147483647 h 111"/>
                <a:gd name="T32" fmla="*/ 2147483647 w 154"/>
                <a:gd name="T33" fmla="*/ 2147483647 h 111"/>
                <a:gd name="T34" fmla="*/ 2147483647 w 154"/>
                <a:gd name="T35" fmla="*/ 2147483647 h 111"/>
                <a:gd name="T36" fmla="*/ 2147483647 w 154"/>
                <a:gd name="T37" fmla="*/ 2147483647 h 111"/>
                <a:gd name="T38" fmla="*/ 2147483647 w 154"/>
                <a:gd name="T39" fmla="*/ 2147483647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
                <a:gd name="T61" fmla="*/ 0 h 111"/>
                <a:gd name="T62" fmla="*/ 154 w 154"/>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 h="111">
                  <a:moveTo>
                    <a:pt x="146" y="62"/>
                  </a:moveTo>
                  <a:lnTo>
                    <a:pt x="141" y="51"/>
                  </a:lnTo>
                  <a:lnTo>
                    <a:pt x="149" y="38"/>
                  </a:lnTo>
                  <a:lnTo>
                    <a:pt x="141" y="13"/>
                  </a:lnTo>
                  <a:lnTo>
                    <a:pt x="130" y="8"/>
                  </a:lnTo>
                  <a:lnTo>
                    <a:pt x="81" y="5"/>
                  </a:lnTo>
                  <a:lnTo>
                    <a:pt x="76" y="11"/>
                  </a:lnTo>
                  <a:lnTo>
                    <a:pt x="67" y="11"/>
                  </a:lnTo>
                  <a:lnTo>
                    <a:pt x="62" y="0"/>
                  </a:lnTo>
                  <a:lnTo>
                    <a:pt x="0" y="19"/>
                  </a:lnTo>
                  <a:lnTo>
                    <a:pt x="8" y="76"/>
                  </a:lnTo>
                  <a:lnTo>
                    <a:pt x="24" y="78"/>
                  </a:lnTo>
                  <a:lnTo>
                    <a:pt x="40" y="92"/>
                  </a:lnTo>
                  <a:lnTo>
                    <a:pt x="43" y="87"/>
                  </a:lnTo>
                  <a:lnTo>
                    <a:pt x="62" y="92"/>
                  </a:lnTo>
                  <a:lnTo>
                    <a:pt x="92" y="108"/>
                  </a:lnTo>
                  <a:lnTo>
                    <a:pt x="116" y="106"/>
                  </a:lnTo>
                  <a:lnTo>
                    <a:pt x="130" y="111"/>
                  </a:lnTo>
                  <a:lnTo>
                    <a:pt x="154" y="87"/>
                  </a:lnTo>
                  <a:lnTo>
                    <a:pt x="146" y="62"/>
                  </a:lnTo>
                </a:path>
              </a:pathLst>
            </a:custGeom>
            <a:solidFill>
              <a:schemeClr val="accent1"/>
            </a:solidFill>
            <a:ln w="3">
              <a:solidFill>
                <a:schemeClr val="accent1"/>
              </a:solidFill>
              <a:round/>
              <a:headEnd/>
              <a:tailEnd/>
            </a:ln>
          </p:spPr>
          <p:txBody>
            <a:bodyPr/>
            <a:lstStyle/>
            <a:p>
              <a:endParaRPr lang="en-GB" noProof="0" dirty="0"/>
            </a:p>
          </p:txBody>
        </p:sp>
        <p:sp>
          <p:nvSpPr>
            <p:cNvPr id="825" name="Freeform 107">
              <a:extLst>
                <a:ext uri="{FF2B5EF4-FFF2-40B4-BE49-F238E27FC236}">
                  <a16:creationId xmlns:a16="http://schemas.microsoft.com/office/drawing/2014/main" id="{A6DAC030-8E3E-55F1-2094-572F98A59499}"/>
                </a:ext>
              </a:extLst>
            </p:cNvPr>
            <p:cNvSpPr>
              <a:spLocks/>
            </p:cNvSpPr>
            <p:nvPr/>
          </p:nvSpPr>
          <p:spPr bwMode="auto">
            <a:xfrm>
              <a:off x="9096579" y="4021163"/>
              <a:ext cx="105763" cy="111733"/>
            </a:xfrm>
            <a:custGeom>
              <a:avLst/>
              <a:gdLst>
                <a:gd name="T0" fmla="*/ 2147483647 w 136"/>
                <a:gd name="T1" fmla="*/ 2147483647 h 143"/>
                <a:gd name="T2" fmla="*/ 2147483647 w 136"/>
                <a:gd name="T3" fmla="*/ 0 h 143"/>
                <a:gd name="T4" fmla="*/ 2147483647 w 136"/>
                <a:gd name="T5" fmla="*/ 0 h 143"/>
                <a:gd name="T6" fmla="*/ 2147483647 w 136"/>
                <a:gd name="T7" fmla="*/ 2147483647 h 143"/>
                <a:gd name="T8" fmla="*/ 2147483647 w 136"/>
                <a:gd name="T9" fmla="*/ 2147483647 h 143"/>
                <a:gd name="T10" fmla="*/ 2147483647 w 136"/>
                <a:gd name="T11" fmla="*/ 2147483647 h 143"/>
                <a:gd name="T12" fmla="*/ 2147483647 w 136"/>
                <a:gd name="T13" fmla="*/ 2147483647 h 143"/>
                <a:gd name="T14" fmla="*/ 2147483647 w 136"/>
                <a:gd name="T15" fmla="*/ 2147483647 h 143"/>
                <a:gd name="T16" fmla="*/ 0 w 136"/>
                <a:gd name="T17" fmla="*/ 2147483647 h 143"/>
                <a:gd name="T18" fmla="*/ 0 w 136"/>
                <a:gd name="T19" fmla="*/ 2147483647 h 143"/>
                <a:gd name="T20" fmla="*/ 0 w 136"/>
                <a:gd name="T21" fmla="*/ 2147483647 h 143"/>
                <a:gd name="T22" fmla="*/ 2147483647 w 136"/>
                <a:gd name="T23" fmla="*/ 2147483647 h 143"/>
                <a:gd name="T24" fmla="*/ 2147483647 w 136"/>
                <a:gd name="T25" fmla="*/ 2147483647 h 143"/>
                <a:gd name="T26" fmla="*/ 2147483647 w 136"/>
                <a:gd name="T27" fmla="*/ 2147483647 h 143"/>
                <a:gd name="T28" fmla="*/ 2147483647 w 136"/>
                <a:gd name="T29" fmla="*/ 2147483647 h 143"/>
                <a:gd name="T30" fmla="*/ 2147483647 w 136"/>
                <a:gd name="T31" fmla="*/ 2147483647 h 143"/>
                <a:gd name="T32" fmla="*/ 2147483647 w 136"/>
                <a:gd name="T33" fmla="*/ 2147483647 h 143"/>
                <a:gd name="T34" fmla="*/ 2147483647 w 136"/>
                <a:gd name="T35" fmla="*/ 2147483647 h 143"/>
                <a:gd name="T36" fmla="*/ 2147483647 w 136"/>
                <a:gd name="T37" fmla="*/ 2147483647 h 143"/>
                <a:gd name="T38" fmla="*/ 2147483647 w 136"/>
                <a:gd name="T39" fmla="*/ 2147483647 h 143"/>
                <a:gd name="T40" fmla="*/ 2147483647 w 136"/>
                <a:gd name="T41" fmla="*/ 2147483647 h 143"/>
                <a:gd name="T42" fmla="*/ 2147483647 w 136"/>
                <a:gd name="T43" fmla="*/ 2147483647 h 143"/>
                <a:gd name="T44" fmla="*/ 2147483647 w 136"/>
                <a:gd name="T45" fmla="*/ 2147483647 h 143"/>
                <a:gd name="T46" fmla="*/ 2147483647 w 136"/>
                <a:gd name="T47" fmla="*/ 2147483647 h 143"/>
                <a:gd name="T48" fmla="*/ 2147483647 w 136"/>
                <a:gd name="T49" fmla="*/ 2147483647 h 143"/>
                <a:gd name="T50" fmla="*/ 2147483647 w 136"/>
                <a:gd name="T51" fmla="*/ 2147483647 h 143"/>
                <a:gd name="T52" fmla="*/ 2147483647 w 136"/>
                <a:gd name="T53" fmla="*/ 2147483647 h 143"/>
                <a:gd name="T54" fmla="*/ 2147483647 w 136"/>
                <a:gd name="T55" fmla="*/ 2147483647 h 143"/>
                <a:gd name="T56" fmla="*/ 2147483647 w 136"/>
                <a:gd name="T57" fmla="*/ 2147483647 h 143"/>
                <a:gd name="T58" fmla="*/ 2147483647 w 136"/>
                <a:gd name="T59" fmla="*/ 2147483647 h 1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143"/>
                <a:gd name="T92" fmla="*/ 136 w 136"/>
                <a:gd name="T93" fmla="*/ 143 h 1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143">
                  <a:moveTo>
                    <a:pt x="79" y="11"/>
                  </a:moveTo>
                  <a:lnTo>
                    <a:pt x="57" y="0"/>
                  </a:lnTo>
                  <a:lnTo>
                    <a:pt x="46" y="0"/>
                  </a:lnTo>
                  <a:lnTo>
                    <a:pt x="49" y="5"/>
                  </a:lnTo>
                  <a:lnTo>
                    <a:pt x="41" y="27"/>
                  </a:lnTo>
                  <a:lnTo>
                    <a:pt x="22" y="22"/>
                  </a:lnTo>
                  <a:lnTo>
                    <a:pt x="11" y="43"/>
                  </a:lnTo>
                  <a:lnTo>
                    <a:pt x="17" y="49"/>
                  </a:lnTo>
                  <a:lnTo>
                    <a:pt x="0" y="59"/>
                  </a:lnTo>
                  <a:lnTo>
                    <a:pt x="0" y="78"/>
                  </a:lnTo>
                  <a:lnTo>
                    <a:pt x="0" y="92"/>
                  </a:lnTo>
                  <a:lnTo>
                    <a:pt x="3" y="103"/>
                  </a:lnTo>
                  <a:lnTo>
                    <a:pt x="30" y="116"/>
                  </a:lnTo>
                  <a:lnTo>
                    <a:pt x="22" y="141"/>
                  </a:lnTo>
                  <a:lnTo>
                    <a:pt x="25" y="141"/>
                  </a:lnTo>
                  <a:lnTo>
                    <a:pt x="55" y="143"/>
                  </a:lnTo>
                  <a:lnTo>
                    <a:pt x="109" y="141"/>
                  </a:lnTo>
                  <a:lnTo>
                    <a:pt x="106" y="133"/>
                  </a:lnTo>
                  <a:lnTo>
                    <a:pt x="122" y="119"/>
                  </a:lnTo>
                  <a:lnTo>
                    <a:pt x="103" y="103"/>
                  </a:lnTo>
                  <a:lnTo>
                    <a:pt x="92" y="87"/>
                  </a:lnTo>
                  <a:lnTo>
                    <a:pt x="130" y="70"/>
                  </a:lnTo>
                  <a:lnTo>
                    <a:pt x="136" y="76"/>
                  </a:lnTo>
                  <a:lnTo>
                    <a:pt x="128" y="19"/>
                  </a:lnTo>
                  <a:lnTo>
                    <a:pt x="114" y="13"/>
                  </a:lnTo>
                  <a:lnTo>
                    <a:pt x="120" y="11"/>
                  </a:lnTo>
                  <a:lnTo>
                    <a:pt x="114" y="3"/>
                  </a:lnTo>
                  <a:lnTo>
                    <a:pt x="76" y="19"/>
                  </a:lnTo>
                  <a:lnTo>
                    <a:pt x="79"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26" name="Freeform 108">
              <a:extLst>
                <a:ext uri="{FF2B5EF4-FFF2-40B4-BE49-F238E27FC236}">
                  <a16:creationId xmlns:a16="http://schemas.microsoft.com/office/drawing/2014/main" id="{2C6B6D0A-7FA1-D488-15DB-575D8825F55C}"/>
                </a:ext>
              </a:extLst>
            </p:cNvPr>
            <p:cNvSpPr>
              <a:spLocks/>
            </p:cNvSpPr>
            <p:nvPr/>
          </p:nvSpPr>
          <p:spPr bwMode="auto">
            <a:xfrm>
              <a:off x="9059050" y="4072338"/>
              <a:ext cx="37529" cy="28999"/>
            </a:xfrm>
            <a:custGeom>
              <a:avLst/>
              <a:gdLst>
                <a:gd name="T0" fmla="*/ 2147483647 w 48"/>
                <a:gd name="T1" fmla="*/ 0 h 38"/>
                <a:gd name="T2" fmla="*/ 2147483647 w 48"/>
                <a:gd name="T3" fmla="*/ 2147483647 h 38"/>
                <a:gd name="T4" fmla="*/ 2147483647 w 48"/>
                <a:gd name="T5" fmla="*/ 2147483647 h 38"/>
                <a:gd name="T6" fmla="*/ 2147483647 w 48"/>
                <a:gd name="T7" fmla="*/ 2147483647 h 38"/>
                <a:gd name="T8" fmla="*/ 2147483647 w 48"/>
                <a:gd name="T9" fmla="*/ 2147483647 h 38"/>
                <a:gd name="T10" fmla="*/ 2147483647 w 48"/>
                <a:gd name="T11" fmla="*/ 2147483647 h 38"/>
                <a:gd name="T12" fmla="*/ 2147483647 w 48"/>
                <a:gd name="T13" fmla="*/ 2147483647 h 38"/>
                <a:gd name="T14" fmla="*/ 2147483647 w 48"/>
                <a:gd name="T15" fmla="*/ 2147483647 h 38"/>
                <a:gd name="T16" fmla="*/ 2147483647 w 48"/>
                <a:gd name="T17" fmla="*/ 2147483647 h 38"/>
                <a:gd name="T18" fmla="*/ 0 w 48"/>
                <a:gd name="T19" fmla="*/ 2147483647 h 38"/>
                <a:gd name="T20" fmla="*/ 2147483647 w 48"/>
                <a:gd name="T21" fmla="*/ 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8"/>
                <a:gd name="T35" fmla="*/ 48 w 48"/>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8">
                  <a:moveTo>
                    <a:pt x="13" y="0"/>
                  </a:moveTo>
                  <a:lnTo>
                    <a:pt x="35" y="3"/>
                  </a:lnTo>
                  <a:lnTo>
                    <a:pt x="48" y="13"/>
                  </a:lnTo>
                  <a:lnTo>
                    <a:pt x="48" y="27"/>
                  </a:lnTo>
                  <a:lnTo>
                    <a:pt x="43" y="38"/>
                  </a:lnTo>
                  <a:lnTo>
                    <a:pt x="32" y="35"/>
                  </a:lnTo>
                  <a:lnTo>
                    <a:pt x="32" y="27"/>
                  </a:lnTo>
                  <a:lnTo>
                    <a:pt x="21" y="30"/>
                  </a:lnTo>
                  <a:lnTo>
                    <a:pt x="0" y="8"/>
                  </a:lnTo>
                  <a:lnTo>
                    <a:pt x="13"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27" name="Freeform 109">
              <a:extLst>
                <a:ext uri="{FF2B5EF4-FFF2-40B4-BE49-F238E27FC236}">
                  <a16:creationId xmlns:a16="http://schemas.microsoft.com/office/drawing/2014/main" id="{2A6429E8-218A-D100-43BE-5EF8D14FE978}"/>
                </a:ext>
              </a:extLst>
            </p:cNvPr>
            <p:cNvSpPr>
              <a:spLocks/>
            </p:cNvSpPr>
            <p:nvPr/>
          </p:nvSpPr>
          <p:spPr bwMode="auto">
            <a:xfrm>
              <a:off x="9089756" y="3788315"/>
              <a:ext cx="271229" cy="185937"/>
            </a:xfrm>
            <a:custGeom>
              <a:avLst/>
              <a:gdLst>
                <a:gd name="T0" fmla="*/ 2147483647 w 347"/>
                <a:gd name="T1" fmla="*/ 2147483647 h 238"/>
                <a:gd name="T2" fmla="*/ 2147483647 w 347"/>
                <a:gd name="T3" fmla="*/ 2147483647 h 238"/>
                <a:gd name="T4" fmla="*/ 2147483647 w 347"/>
                <a:gd name="T5" fmla="*/ 2147483647 h 238"/>
                <a:gd name="T6" fmla="*/ 2147483647 w 347"/>
                <a:gd name="T7" fmla="*/ 2147483647 h 238"/>
                <a:gd name="T8" fmla="*/ 2147483647 w 347"/>
                <a:gd name="T9" fmla="*/ 2147483647 h 238"/>
                <a:gd name="T10" fmla="*/ 2147483647 w 347"/>
                <a:gd name="T11" fmla="*/ 2147483647 h 238"/>
                <a:gd name="T12" fmla="*/ 2147483647 w 347"/>
                <a:gd name="T13" fmla="*/ 2147483647 h 238"/>
                <a:gd name="T14" fmla="*/ 2147483647 w 347"/>
                <a:gd name="T15" fmla="*/ 2147483647 h 238"/>
                <a:gd name="T16" fmla="*/ 2147483647 w 347"/>
                <a:gd name="T17" fmla="*/ 2147483647 h 238"/>
                <a:gd name="T18" fmla="*/ 2147483647 w 347"/>
                <a:gd name="T19" fmla="*/ 2147483647 h 238"/>
                <a:gd name="T20" fmla="*/ 2147483647 w 347"/>
                <a:gd name="T21" fmla="*/ 2147483647 h 238"/>
                <a:gd name="T22" fmla="*/ 2147483647 w 347"/>
                <a:gd name="T23" fmla="*/ 2147483647 h 238"/>
                <a:gd name="T24" fmla="*/ 0 w 347"/>
                <a:gd name="T25" fmla="*/ 2147483647 h 238"/>
                <a:gd name="T26" fmla="*/ 0 w 347"/>
                <a:gd name="T27" fmla="*/ 2147483647 h 238"/>
                <a:gd name="T28" fmla="*/ 2147483647 w 347"/>
                <a:gd name="T29" fmla="*/ 2147483647 h 238"/>
                <a:gd name="T30" fmla="*/ 2147483647 w 347"/>
                <a:gd name="T31" fmla="*/ 2147483647 h 238"/>
                <a:gd name="T32" fmla="*/ 2147483647 w 347"/>
                <a:gd name="T33" fmla="*/ 2147483647 h 238"/>
                <a:gd name="T34" fmla="*/ 2147483647 w 347"/>
                <a:gd name="T35" fmla="*/ 2147483647 h 238"/>
                <a:gd name="T36" fmla="*/ 2147483647 w 347"/>
                <a:gd name="T37" fmla="*/ 2147483647 h 238"/>
                <a:gd name="T38" fmla="*/ 2147483647 w 347"/>
                <a:gd name="T39" fmla="*/ 2147483647 h 238"/>
                <a:gd name="T40" fmla="*/ 2147483647 w 347"/>
                <a:gd name="T41" fmla="*/ 2147483647 h 238"/>
                <a:gd name="T42" fmla="*/ 2147483647 w 347"/>
                <a:gd name="T43" fmla="*/ 2147483647 h 238"/>
                <a:gd name="T44" fmla="*/ 2147483647 w 347"/>
                <a:gd name="T45" fmla="*/ 2147483647 h 238"/>
                <a:gd name="T46" fmla="*/ 2147483647 w 347"/>
                <a:gd name="T47" fmla="*/ 2147483647 h 238"/>
                <a:gd name="T48" fmla="*/ 2147483647 w 347"/>
                <a:gd name="T49" fmla="*/ 0 h 238"/>
                <a:gd name="T50" fmla="*/ 2147483647 w 347"/>
                <a:gd name="T51" fmla="*/ 2147483647 h 238"/>
                <a:gd name="T52" fmla="*/ 2147483647 w 347"/>
                <a:gd name="T53" fmla="*/ 0 h 238"/>
                <a:gd name="T54" fmla="*/ 2147483647 w 347"/>
                <a:gd name="T55" fmla="*/ 2147483647 h 238"/>
                <a:gd name="T56" fmla="*/ 2147483647 w 347"/>
                <a:gd name="T57" fmla="*/ 2147483647 h 238"/>
                <a:gd name="T58" fmla="*/ 2147483647 w 347"/>
                <a:gd name="T59" fmla="*/ 2147483647 h 238"/>
                <a:gd name="T60" fmla="*/ 2147483647 w 347"/>
                <a:gd name="T61" fmla="*/ 2147483647 h 238"/>
                <a:gd name="T62" fmla="*/ 2147483647 w 347"/>
                <a:gd name="T63" fmla="*/ 2147483647 h 238"/>
                <a:gd name="T64" fmla="*/ 2147483647 w 347"/>
                <a:gd name="T65" fmla="*/ 2147483647 h 238"/>
                <a:gd name="T66" fmla="*/ 2147483647 w 347"/>
                <a:gd name="T67" fmla="*/ 2147483647 h 2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7"/>
                <a:gd name="T103" fmla="*/ 0 h 238"/>
                <a:gd name="T104" fmla="*/ 347 w 347"/>
                <a:gd name="T105" fmla="*/ 238 h 2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7" h="238">
                  <a:moveTo>
                    <a:pt x="212" y="35"/>
                  </a:moveTo>
                  <a:lnTo>
                    <a:pt x="206" y="46"/>
                  </a:lnTo>
                  <a:lnTo>
                    <a:pt x="184" y="43"/>
                  </a:lnTo>
                  <a:lnTo>
                    <a:pt x="179" y="51"/>
                  </a:lnTo>
                  <a:lnTo>
                    <a:pt x="165" y="54"/>
                  </a:lnTo>
                  <a:lnTo>
                    <a:pt x="155" y="73"/>
                  </a:lnTo>
                  <a:lnTo>
                    <a:pt x="136" y="87"/>
                  </a:lnTo>
                  <a:lnTo>
                    <a:pt x="125" y="114"/>
                  </a:lnTo>
                  <a:lnTo>
                    <a:pt x="130" y="122"/>
                  </a:lnTo>
                  <a:lnTo>
                    <a:pt x="103" y="130"/>
                  </a:lnTo>
                  <a:lnTo>
                    <a:pt x="100" y="152"/>
                  </a:lnTo>
                  <a:lnTo>
                    <a:pt x="109" y="176"/>
                  </a:lnTo>
                  <a:lnTo>
                    <a:pt x="103" y="179"/>
                  </a:lnTo>
                  <a:lnTo>
                    <a:pt x="106" y="200"/>
                  </a:lnTo>
                  <a:lnTo>
                    <a:pt x="95" y="206"/>
                  </a:lnTo>
                  <a:lnTo>
                    <a:pt x="92" y="219"/>
                  </a:lnTo>
                  <a:lnTo>
                    <a:pt x="87" y="217"/>
                  </a:lnTo>
                  <a:lnTo>
                    <a:pt x="82" y="211"/>
                  </a:lnTo>
                  <a:lnTo>
                    <a:pt x="38" y="238"/>
                  </a:lnTo>
                  <a:lnTo>
                    <a:pt x="14" y="230"/>
                  </a:lnTo>
                  <a:lnTo>
                    <a:pt x="8" y="225"/>
                  </a:lnTo>
                  <a:lnTo>
                    <a:pt x="16" y="211"/>
                  </a:lnTo>
                  <a:lnTo>
                    <a:pt x="6" y="214"/>
                  </a:lnTo>
                  <a:lnTo>
                    <a:pt x="8" y="200"/>
                  </a:lnTo>
                  <a:lnTo>
                    <a:pt x="0" y="192"/>
                  </a:lnTo>
                  <a:lnTo>
                    <a:pt x="0" y="179"/>
                  </a:lnTo>
                  <a:lnTo>
                    <a:pt x="6" y="171"/>
                  </a:lnTo>
                  <a:lnTo>
                    <a:pt x="0" y="165"/>
                  </a:lnTo>
                  <a:lnTo>
                    <a:pt x="30" y="146"/>
                  </a:lnTo>
                  <a:lnTo>
                    <a:pt x="44" y="143"/>
                  </a:lnTo>
                  <a:lnTo>
                    <a:pt x="57" y="130"/>
                  </a:lnTo>
                  <a:lnTo>
                    <a:pt x="65" y="135"/>
                  </a:lnTo>
                  <a:lnTo>
                    <a:pt x="103" y="103"/>
                  </a:lnTo>
                  <a:lnTo>
                    <a:pt x="125" y="70"/>
                  </a:lnTo>
                  <a:lnTo>
                    <a:pt x="149" y="49"/>
                  </a:lnTo>
                  <a:lnTo>
                    <a:pt x="114" y="57"/>
                  </a:lnTo>
                  <a:lnTo>
                    <a:pt x="141" y="46"/>
                  </a:lnTo>
                  <a:lnTo>
                    <a:pt x="133" y="43"/>
                  </a:lnTo>
                  <a:lnTo>
                    <a:pt x="155" y="32"/>
                  </a:lnTo>
                  <a:lnTo>
                    <a:pt x="152" y="41"/>
                  </a:lnTo>
                  <a:lnTo>
                    <a:pt x="160" y="35"/>
                  </a:lnTo>
                  <a:lnTo>
                    <a:pt x="163" y="43"/>
                  </a:lnTo>
                  <a:lnTo>
                    <a:pt x="174" y="35"/>
                  </a:lnTo>
                  <a:lnTo>
                    <a:pt x="165" y="35"/>
                  </a:lnTo>
                  <a:lnTo>
                    <a:pt x="165" y="30"/>
                  </a:lnTo>
                  <a:lnTo>
                    <a:pt x="190" y="16"/>
                  </a:lnTo>
                  <a:lnTo>
                    <a:pt x="222" y="16"/>
                  </a:lnTo>
                  <a:lnTo>
                    <a:pt x="244" y="3"/>
                  </a:lnTo>
                  <a:lnTo>
                    <a:pt x="258" y="8"/>
                  </a:lnTo>
                  <a:lnTo>
                    <a:pt x="277" y="0"/>
                  </a:lnTo>
                  <a:lnTo>
                    <a:pt x="277" y="8"/>
                  </a:lnTo>
                  <a:lnTo>
                    <a:pt x="287" y="3"/>
                  </a:lnTo>
                  <a:lnTo>
                    <a:pt x="293" y="11"/>
                  </a:lnTo>
                  <a:lnTo>
                    <a:pt x="304" y="0"/>
                  </a:lnTo>
                  <a:lnTo>
                    <a:pt x="320" y="3"/>
                  </a:lnTo>
                  <a:lnTo>
                    <a:pt x="347" y="11"/>
                  </a:lnTo>
                  <a:lnTo>
                    <a:pt x="317" y="16"/>
                  </a:lnTo>
                  <a:lnTo>
                    <a:pt x="347" y="24"/>
                  </a:lnTo>
                  <a:lnTo>
                    <a:pt x="325" y="35"/>
                  </a:lnTo>
                  <a:lnTo>
                    <a:pt x="325" y="24"/>
                  </a:lnTo>
                  <a:lnTo>
                    <a:pt x="306" y="19"/>
                  </a:lnTo>
                  <a:lnTo>
                    <a:pt x="285" y="22"/>
                  </a:lnTo>
                  <a:lnTo>
                    <a:pt x="282" y="38"/>
                  </a:lnTo>
                  <a:lnTo>
                    <a:pt x="271" y="41"/>
                  </a:lnTo>
                  <a:lnTo>
                    <a:pt x="241" y="41"/>
                  </a:lnTo>
                  <a:lnTo>
                    <a:pt x="222" y="30"/>
                  </a:lnTo>
                  <a:lnTo>
                    <a:pt x="212" y="3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28" name="Freeform 110">
              <a:extLst>
                <a:ext uri="{FF2B5EF4-FFF2-40B4-BE49-F238E27FC236}">
                  <a16:creationId xmlns:a16="http://schemas.microsoft.com/office/drawing/2014/main" id="{A7D7CC0A-EB7C-A7E8-0DBF-F8E86D274D62}"/>
                </a:ext>
              </a:extLst>
            </p:cNvPr>
            <p:cNvSpPr>
              <a:spLocks/>
            </p:cNvSpPr>
            <p:nvPr/>
          </p:nvSpPr>
          <p:spPr bwMode="auto">
            <a:xfrm>
              <a:off x="9157990" y="3815609"/>
              <a:ext cx="139879" cy="197025"/>
            </a:xfrm>
            <a:custGeom>
              <a:avLst/>
              <a:gdLst>
                <a:gd name="T0" fmla="*/ 2147483647 w 179"/>
                <a:gd name="T1" fmla="*/ 2147483647 h 252"/>
                <a:gd name="T2" fmla="*/ 2147483647 w 179"/>
                <a:gd name="T3" fmla="*/ 2147483647 h 252"/>
                <a:gd name="T4" fmla="*/ 2147483647 w 179"/>
                <a:gd name="T5" fmla="*/ 2147483647 h 252"/>
                <a:gd name="T6" fmla="*/ 2147483647 w 179"/>
                <a:gd name="T7" fmla="*/ 2147483647 h 252"/>
                <a:gd name="T8" fmla="*/ 2147483647 w 179"/>
                <a:gd name="T9" fmla="*/ 2147483647 h 252"/>
                <a:gd name="T10" fmla="*/ 2147483647 w 179"/>
                <a:gd name="T11" fmla="*/ 2147483647 h 252"/>
                <a:gd name="T12" fmla="*/ 2147483647 w 179"/>
                <a:gd name="T13" fmla="*/ 2147483647 h 252"/>
                <a:gd name="T14" fmla="*/ 2147483647 w 179"/>
                <a:gd name="T15" fmla="*/ 2147483647 h 252"/>
                <a:gd name="T16" fmla="*/ 2147483647 w 179"/>
                <a:gd name="T17" fmla="*/ 2147483647 h 252"/>
                <a:gd name="T18" fmla="*/ 2147483647 w 179"/>
                <a:gd name="T19" fmla="*/ 2147483647 h 252"/>
                <a:gd name="T20" fmla="*/ 2147483647 w 179"/>
                <a:gd name="T21" fmla="*/ 2147483647 h 252"/>
                <a:gd name="T22" fmla="*/ 2147483647 w 179"/>
                <a:gd name="T23" fmla="*/ 2147483647 h 252"/>
                <a:gd name="T24" fmla="*/ 2147483647 w 179"/>
                <a:gd name="T25" fmla="*/ 2147483647 h 252"/>
                <a:gd name="T26" fmla="*/ 2147483647 w 179"/>
                <a:gd name="T27" fmla="*/ 2147483647 h 252"/>
                <a:gd name="T28" fmla="*/ 2147483647 w 179"/>
                <a:gd name="T29" fmla="*/ 2147483647 h 252"/>
                <a:gd name="T30" fmla="*/ 2147483647 w 179"/>
                <a:gd name="T31" fmla="*/ 0 h 252"/>
                <a:gd name="T32" fmla="*/ 2147483647 w 179"/>
                <a:gd name="T33" fmla="*/ 2147483647 h 252"/>
                <a:gd name="T34" fmla="*/ 2147483647 w 179"/>
                <a:gd name="T35" fmla="*/ 2147483647 h 252"/>
                <a:gd name="T36" fmla="*/ 2147483647 w 179"/>
                <a:gd name="T37" fmla="*/ 2147483647 h 252"/>
                <a:gd name="T38" fmla="*/ 2147483647 w 179"/>
                <a:gd name="T39" fmla="*/ 2147483647 h 252"/>
                <a:gd name="T40" fmla="*/ 2147483647 w 179"/>
                <a:gd name="T41" fmla="*/ 2147483647 h 252"/>
                <a:gd name="T42" fmla="*/ 2147483647 w 179"/>
                <a:gd name="T43" fmla="*/ 2147483647 h 252"/>
                <a:gd name="T44" fmla="*/ 2147483647 w 179"/>
                <a:gd name="T45" fmla="*/ 2147483647 h 252"/>
                <a:gd name="T46" fmla="*/ 2147483647 w 179"/>
                <a:gd name="T47" fmla="*/ 2147483647 h 252"/>
                <a:gd name="T48" fmla="*/ 2147483647 w 179"/>
                <a:gd name="T49" fmla="*/ 2147483647 h 252"/>
                <a:gd name="T50" fmla="*/ 2147483647 w 179"/>
                <a:gd name="T51" fmla="*/ 2147483647 h 252"/>
                <a:gd name="T52" fmla="*/ 2147483647 w 179"/>
                <a:gd name="T53" fmla="*/ 2147483647 h 252"/>
                <a:gd name="T54" fmla="*/ 2147483647 w 179"/>
                <a:gd name="T55" fmla="*/ 2147483647 h 252"/>
                <a:gd name="T56" fmla="*/ 2147483647 w 179"/>
                <a:gd name="T57" fmla="*/ 2147483647 h 252"/>
                <a:gd name="T58" fmla="*/ 2147483647 w 179"/>
                <a:gd name="T59" fmla="*/ 2147483647 h 252"/>
                <a:gd name="T60" fmla="*/ 2147483647 w 179"/>
                <a:gd name="T61" fmla="*/ 2147483647 h 252"/>
                <a:gd name="T62" fmla="*/ 2147483647 w 179"/>
                <a:gd name="T63" fmla="*/ 2147483647 h 252"/>
                <a:gd name="T64" fmla="*/ 2147483647 w 179"/>
                <a:gd name="T65" fmla="*/ 2147483647 h 252"/>
                <a:gd name="T66" fmla="*/ 0 w 179"/>
                <a:gd name="T67" fmla="*/ 2147483647 h 252"/>
                <a:gd name="T68" fmla="*/ 2147483647 w 179"/>
                <a:gd name="T69" fmla="*/ 2147483647 h 2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9"/>
                <a:gd name="T106" fmla="*/ 0 h 252"/>
                <a:gd name="T107" fmla="*/ 179 w 179"/>
                <a:gd name="T108" fmla="*/ 252 h 2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9" h="252">
                  <a:moveTo>
                    <a:pt x="5" y="184"/>
                  </a:moveTo>
                  <a:lnTo>
                    <a:pt x="8" y="171"/>
                  </a:lnTo>
                  <a:lnTo>
                    <a:pt x="19" y="165"/>
                  </a:lnTo>
                  <a:lnTo>
                    <a:pt x="16" y="144"/>
                  </a:lnTo>
                  <a:lnTo>
                    <a:pt x="22" y="141"/>
                  </a:lnTo>
                  <a:lnTo>
                    <a:pt x="13" y="117"/>
                  </a:lnTo>
                  <a:lnTo>
                    <a:pt x="16" y="95"/>
                  </a:lnTo>
                  <a:lnTo>
                    <a:pt x="43" y="87"/>
                  </a:lnTo>
                  <a:lnTo>
                    <a:pt x="38" y="79"/>
                  </a:lnTo>
                  <a:lnTo>
                    <a:pt x="49" y="52"/>
                  </a:lnTo>
                  <a:lnTo>
                    <a:pt x="68" y="38"/>
                  </a:lnTo>
                  <a:lnTo>
                    <a:pt x="78" y="19"/>
                  </a:lnTo>
                  <a:lnTo>
                    <a:pt x="92" y="16"/>
                  </a:lnTo>
                  <a:lnTo>
                    <a:pt x="97" y="8"/>
                  </a:lnTo>
                  <a:lnTo>
                    <a:pt x="119" y="11"/>
                  </a:lnTo>
                  <a:lnTo>
                    <a:pt x="125" y="0"/>
                  </a:lnTo>
                  <a:lnTo>
                    <a:pt x="165" y="16"/>
                  </a:lnTo>
                  <a:lnTo>
                    <a:pt x="179" y="57"/>
                  </a:lnTo>
                  <a:lnTo>
                    <a:pt x="157" y="57"/>
                  </a:lnTo>
                  <a:lnTo>
                    <a:pt x="138" y="76"/>
                  </a:lnTo>
                  <a:lnTo>
                    <a:pt x="146" y="81"/>
                  </a:lnTo>
                  <a:lnTo>
                    <a:pt x="92" y="122"/>
                  </a:lnTo>
                  <a:lnTo>
                    <a:pt x="89" y="149"/>
                  </a:lnTo>
                  <a:lnTo>
                    <a:pt x="114" y="168"/>
                  </a:lnTo>
                  <a:lnTo>
                    <a:pt x="103" y="176"/>
                  </a:lnTo>
                  <a:lnTo>
                    <a:pt x="108" y="179"/>
                  </a:lnTo>
                  <a:lnTo>
                    <a:pt x="87" y="190"/>
                  </a:lnTo>
                  <a:lnTo>
                    <a:pt x="73" y="236"/>
                  </a:lnTo>
                  <a:lnTo>
                    <a:pt x="54" y="236"/>
                  </a:lnTo>
                  <a:lnTo>
                    <a:pt x="49" y="252"/>
                  </a:lnTo>
                  <a:lnTo>
                    <a:pt x="30" y="252"/>
                  </a:lnTo>
                  <a:lnTo>
                    <a:pt x="24" y="236"/>
                  </a:lnTo>
                  <a:lnTo>
                    <a:pt x="27" y="230"/>
                  </a:lnTo>
                  <a:lnTo>
                    <a:pt x="0" y="182"/>
                  </a:lnTo>
                  <a:lnTo>
                    <a:pt x="5" y="18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29" name="Freeform 111">
              <a:extLst>
                <a:ext uri="{FF2B5EF4-FFF2-40B4-BE49-F238E27FC236}">
                  <a16:creationId xmlns:a16="http://schemas.microsoft.com/office/drawing/2014/main" id="{CECF79AF-9A25-4256-2991-E2EB8FD592B8}"/>
                </a:ext>
              </a:extLst>
            </p:cNvPr>
            <p:cNvSpPr>
              <a:spLocks/>
            </p:cNvSpPr>
            <p:nvPr/>
          </p:nvSpPr>
          <p:spPr bwMode="auto">
            <a:xfrm>
              <a:off x="9255222" y="3803668"/>
              <a:ext cx="126233" cy="140732"/>
            </a:xfrm>
            <a:custGeom>
              <a:avLst/>
              <a:gdLst>
                <a:gd name="T0" fmla="*/ 2147483647 w 162"/>
                <a:gd name="T1" fmla="*/ 2147483647 h 181"/>
                <a:gd name="T2" fmla="*/ 2147483647 w 162"/>
                <a:gd name="T3" fmla="*/ 2147483647 h 181"/>
                <a:gd name="T4" fmla="*/ 2147483647 w 162"/>
                <a:gd name="T5" fmla="*/ 2147483647 h 181"/>
                <a:gd name="T6" fmla="*/ 2147483647 w 162"/>
                <a:gd name="T7" fmla="*/ 2147483647 h 181"/>
                <a:gd name="T8" fmla="*/ 2147483647 w 162"/>
                <a:gd name="T9" fmla="*/ 2147483647 h 181"/>
                <a:gd name="T10" fmla="*/ 2147483647 w 162"/>
                <a:gd name="T11" fmla="*/ 2147483647 h 181"/>
                <a:gd name="T12" fmla="*/ 2147483647 w 162"/>
                <a:gd name="T13" fmla="*/ 2147483647 h 181"/>
                <a:gd name="T14" fmla="*/ 2147483647 w 162"/>
                <a:gd name="T15" fmla="*/ 2147483647 h 181"/>
                <a:gd name="T16" fmla="*/ 2147483647 w 162"/>
                <a:gd name="T17" fmla="*/ 2147483647 h 181"/>
                <a:gd name="T18" fmla="*/ 2147483647 w 162"/>
                <a:gd name="T19" fmla="*/ 2147483647 h 181"/>
                <a:gd name="T20" fmla="*/ 2147483647 w 162"/>
                <a:gd name="T21" fmla="*/ 2147483647 h 181"/>
                <a:gd name="T22" fmla="*/ 2147483647 w 162"/>
                <a:gd name="T23" fmla="*/ 2147483647 h 181"/>
                <a:gd name="T24" fmla="*/ 2147483647 w 162"/>
                <a:gd name="T25" fmla="*/ 2147483647 h 181"/>
                <a:gd name="T26" fmla="*/ 2147483647 w 162"/>
                <a:gd name="T27" fmla="*/ 2147483647 h 181"/>
                <a:gd name="T28" fmla="*/ 2147483647 w 162"/>
                <a:gd name="T29" fmla="*/ 2147483647 h 181"/>
                <a:gd name="T30" fmla="*/ 2147483647 w 162"/>
                <a:gd name="T31" fmla="*/ 2147483647 h 181"/>
                <a:gd name="T32" fmla="*/ 2147483647 w 162"/>
                <a:gd name="T33" fmla="*/ 2147483647 h 181"/>
                <a:gd name="T34" fmla="*/ 2147483647 w 162"/>
                <a:gd name="T35" fmla="*/ 2147483647 h 181"/>
                <a:gd name="T36" fmla="*/ 2147483647 w 162"/>
                <a:gd name="T37" fmla="*/ 2147483647 h 181"/>
                <a:gd name="T38" fmla="*/ 2147483647 w 162"/>
                <a:gd name="T39" fmla="*/ 2147483647 h 181"/>
                <a:gd name="T40" fmla="*/ 2147483647 w 162"/>
                <a:gd name="T41" fmla="*/ 2147483647 h 181"/>
                <a:gd name="T42" fmla="*/ 0 w 162"/>
                <a:gd name="T43" fmla="*/ 2147483647 h 181"/>
                <a:gd name="T44" fmla="*/ 2147483647 w 162"/>
                <a:gd name="T45" fmla="*/ 2147483647 h 181"/>
                <a:gd name="T46" fmla="*/ 2147483647 w 162"/>
                <a:gd name="T47" fmla="*/ 2147483647 h 181"/>
                <a:gd name="T48" fmla="*/ 2147483647 w 162"/>
                <a:gd name="T49" fmla="*/ 2147483647 h 181"/>
                <a:gd name="T50" fmla="*/ 2147483647 w 162"/>
                <a:gd name="T51" fmla="*/ 2147483647 h 181"/>
                <a:gd name="T52" fmla="*/ 2147483647 w 162"/>
                <a:gd name="T53" fmla="*/ 2147483647 h 181"/>
                <a:gd name="T54" fmla="*/ 2147483647 w 162"/>
                <a:gd name="T55" fmla="*/ 0 h 181"/>
                <a:gd name="T56" fmla="*/ 2147483647 w 162"/>
                <a:gd name="T57" fmla="*/ 2147483647 h 181"/>
                <a:gd name="T58" fmla="*/ 2147483647 w 162"/>
                <a:gd name="T59" fmla="*/ 2147483647 h 1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2"/>
                <a:gd name="T91" fmla="*/ 0 h 181"/>
                <a:gd name="T92" fmla="*/ 162 w 162"/>
                <a:gd name="T93" fmla="*/ 181 h 1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2" h="181">
                  <a:moveTo>
                    <a:pt x="113" y="16"/>
                  </a:moveTo>
                  <a:lnTo>
                    <a:pt x="108" y="19"/>
                  </a:lnTo>
                  <a:lnTo>
                    <a:pt x="108" y="30"/>
                  </a:lnTo>
                  <a:lnTo>
                    <a:pt x="130" y="41"/>
                  </a:lnTo>
                  <a:lnTo>
                    <a:pt x="121" y="51"/>
                  </a:lnTo>
                  <a:lnTo>
                    <a:pt x="135" y="70"/>
                  </a:lnTo>
                  <a:lnTo>
                    <a:pt x="132" y="89"/>
                  </a:lnTo>
                  <a:lnTo>
                    <a:pt x="146" y="100"/>
                  </a:lnTo>
                  <a:lnTo>
                    <a:pt x="143" y="111"/>
                  </a:lnTo>
                  <a:lnTo>
                    <a:pt x="162" y="130"/>
                  </a:lnTo>
                  <a:lnTo>
                    <a:pt x="113" y="171"/>
                  </a:lnTo>
                  <a:lnTo>
                    <a:pt x="56" y="181"/>
                  </a:lnTo>
                  <a:lnTo>
                    <a:pt x="24" y="168"/>
                  </a:lnTo>
                  <a:lnTo>
                    <a:pt x="27" y="152"/>
                  </a:lnTo>
                  <a:lnTo>
                    <a:pt x="19" y="133"/>
                  </a:lnTo>
                  <a:lnTo>
                    <a:pt x="24" y="124"/>
                  </a:lnTo>
                  <a:lnTo>
                    <a:pt x="73" y="89"/>
                  </a:lnTo>
                  <a:lnTo>
                    <a:pt x="70" y="78"/>
                  </a:lnTo>
                  <a:lnTo>
                    <a:pt x="59" y="73"/>
                  </a:lnTo>
                  <a:lnTo>
                    <a:pt x="54" y="73"/>
                  </a:lnTo>
                  <a:lnTo>
                    <a:pt x="40" y="32"/>
                  </a:lnTo>
                  <a:lnTo>
                    <a:pt x="0" y="16"/>
                  </a:lnTo>
                  <a:lnTo>
                    <a:pt x="10" y="11"/>
                  </a:lnTo>
                  <a:lnTo>
                    <a:pt x="29" y="22"/>
                  </a:lnTo>
                  <a:lnTo>
                    <a:pt x="59" y="22"/>
                  </a:lnTo>
                  <a:lnTo>
                    <a:pt x="70" y="19"/>
                  </a:lnTo>
                  <a:lnTo>
                    <a:pt x="73" y="3"/>
                  </a:lnTo>
                  <a:lnTo>
                    <a:pt x="94" y="0"/>
                  </a:lnTo>
                  <a:lnTo>
                    <a:pt x="113" y="5"/>
                  </a:lnTo>
                  <a:lnTo>
                    <a:pt x="113"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30" name="Freeform 112">
              <a:extLst>
                <a:ext uri="{FF2B5EF4-FFF2-40B4-BE49-F238E27FC236}">
                  <a16:creationId xmlns:a16="http://schemas.microsoft.com/office/drawing/2014/main" id="{9F49D7D7-CD81-E44C-4699-AC56BCF9AD1E}"/>
                </a:ext>
              </a:extLst>
            </p:cNvPr>
            <p:cNvSpPr>
              <a:spLocks/>
            </p:cNvSpPr>
            <p:nvPr/>
          </p:nvSpPr>
          <p:spPr bwMode="auto">
            <a:xfrm>
              <a:off x="7447027" y="3748228"/>
              <a:ext cx="909215" cy="475931"/>
            </a:xfrm>
            <a:custGeom>
              <a:avLst/>
              <a:gdLst>
                <a:gd name="T0" fmla="*/ 2147483647 w 1165"/>
                <a:gd name="T1" fmla="*/ 2147483647 h 610"/>
                <a:gd name="T2" fmla="*/ 2147483647 w 1165"/>
                <a:gd name="T3" fmla="*/ 2147483647 h 610"/>
                <a:gd name="T4" fmla="*/ 2147483647 w 1165"/>
                <a:gd name="T5" fmla="*/ 2147483647 h 610"/>
                <a:gd name="T6" fmla="*/ 2147483647 w 1165"/>
                <a:gd name="T7" fmla="*/ 2147483647 h 610"/>
                <a:gd name="T8" fmla="*/ 2147483647 w 1165"/>
                <a:gd name="T9" fmla="*/ 2147483647 h 610"/>
                <a:gd name="T10" fmla="*/ 2147483647 w 1165"/>
                <a:gd name="T11" fmla="*/ 2147483647 h 610"/>
                <a:gd name="T12" fmla="*/ 2147483647 w 1165"/>
                <a:gd name="T13" fmla="*/ 2147483647 h 610"/>
                <a:gd name="T14" fmla="*/ 2147483647 w 1165"/>
                <a:gd name="T15" fmla="*/ 2147483647 h 610"/>
                <a:gd name="T16" fmla="*/ 2147483647 w 1165"/>
                <a:gd name="T17" fmla="*/ 2147483647 h 610"/>
                <a:gd name="T18" fmla="*/ 2147483647 w 1165"/>
                <a:gd name="T19" fmla="*/ 2147483647 h 610"/>
                <a:gd name="T20" fmla="*/ 2147483647 w 1165"/>
                <a:gd name="T21" fmla="*/ 2147483647 h 610"/>
                <a:gd name="T22" fmla="*/ 2147483647 w 1165"/>
                <a:gd name="T23" fmla="*/ 2147483647 h 610"/>
                <a:gd name="T24" fmla="*/ 2147483647 w 1165"/>
                <a:gd name="T25" fmla="*/ 2147483647 h 610"/>
                <a:gd name="T26" fmla="*/ 2147483647 w 1165"/>
                <a:gd name="T27" fmla="*/ 2147483647 h 610"/>
                <a:gd name="T28" fmla="*/ 2147483647 w 1165"/>
                <a:gd name="T29" fmla="*/ 2147483647 h 610"/>
                <a:gd name="T30" fmla="*/ 2147483647 w 1165"/>
                <a:gd name="T31" fmla="*/ 2147483647 h 610"/>
                <a:gd name="T32" fmla="*/ 2147483647 w 1165"/>
                <a:gd name="T33" fmla="*/ 2147483647 h 610"/>
                <a:gd name="T34" fmla="*/ 2147483647 w 1165"/>
                <a:gd name="T35" fmla="*/ 2147483647 h 610"/>
                <a:gd name="T36" fmla="*/ 2147483647 w 1165"/>
                <a:gd name="T37" fmla="*/ 2147483647 h 610"/>
                <a:gd name="T38" fmla="*/ 2147483647 w 1165"/>
                <a:gd name="T39" fmla="*/ 2147483647 h 610"/>
                <a:gd name="T40" fmla="*/ 2147483647 w 1165"/>
                <a:gd name="T41" fmla="*/ 2147483647 h 610"/>
                <a:gd name="T42" fmla="*/ 2147483647 w 1165"/>
                <a:gd name="T43" fmla="*/ 2147483647 h 610"/>
                <a:gd name="T44" fmla="*/ 2147483647 w 1165"/>
                <a:gd name="T45" fmla="*/ 2147483647 h 610"/>
                <a:gd name="T46" fmla="*/ 2147483647 w 1165"/>
                <a:gd name="T47" fmla="*/ 2147483647 h 610"/>
                <a:gd name="T48" fmla="*/ 2147483647 w 1165"/>
                <a:gd name="T49" fmla="*/ 2147483647 h 610"/>
                <a:gd name="T50" fmla="*/ 2147483647 w 1165"/>
                <a:gd name="T51" fmla="*/ 2147483647 h 610"/>
                <a:gd name="T52" fmla="*/ 2147483647 w 1165"/>
                <a:gd name="T53" fmla="*/ 0 h 610"/>
                <a:gd name="T54" fmla="*/ 2147483647 w 1165"/>
                <a:gd name="T55" fmla="*/ 2147483647 h 610"/>
                <a:gd name="T56" fmla="*/ 2147483647 w 1165"/>
                <a:gd name="T57" fmla="*/ 2147483647 h 610"/>
                <a:gd name="T58" fmla="*/ 2147483647 w 1165"/>
                <a:gd name="T59" fmla="*/ 2147483647 h 610"/>
                <a:gd name="T60" fmla="*/ 2147483647 w 1165"/>
                <a:gd name="T61" fmla="*/ 2147483647 h 610"/>
                <a:gd name="T62" fmla="*/ 2147483647 w 1165"/>
                <a:gd name="T63" fmla="*/ 2147483647 h 610"/>
                <a:gd name="T64" fmla="*/ 2147483647 w 1165"/>
                <a:gd name="T65" fmla="*/ 2147483647 h 610"/>
                <a:gd name="T66" fmla="*/ 2147483647 w 1165"/>
                <a:gd name="T67" fmla="*/ 2147483647 h 610"/>
                <a:gd name="T68" fmla="*/ 2147483647 w 1165"/>
                <a:gd name="T69" fmla="*/ 2147483647 h 610"/>
                <a:gd name="T70" fmla="*/ 2147483647 w 1165"/>
                <a:gd name="T71" fmla="*/ 2147483647 h 610"/>
                <a:gd name="T72" fmla="*/ 2147483647 w 1165"/>
                <a:gd name="T73" fmla="*/ 2147483647 h 610"/>
                <a:gd name="T74" fmla="*/ 2147483647 w 1165"/>
                <a:gd name="T75" fmla="*/ 2147483647 h 610"/>
                <a:gd name="T76" fmla="*/ 2147483647 w 1165"/>
                <a:gd name="T77" fmla="*/ 2147483647 h 610"/>
                <a:gd name="T78" fmla="*/ 2147483647 w 1165"/>
                <a:gd name="T79" fmla="*/ 2147483647 h 610"/>
                <a:gd name="T80" fmla="*/ 2147483647 w 1165"/>
                <a:gd name="T81" fmla="*/ 2147483647 h 610"/>
                <a:gd name="T82" fmla="*/ 2147483647 w 1165"/>
                <a:gd name="T83" fmla="*/ 2147483647 h 610"/>
                <a:gd name="T84" fmla="*/ 2147483647 w 1165"/>
                <a:gd name="T85" fmla="*/ 2147483647 h 610"/>
                <a:gd name="T86" fmla="*/ 2147483647 w 1165"/>
                <a:gd name="T87" fmla="*/ 2147483647 h 610"/>
                <a:gd name="T88" fmla="*/ 2147483647 w 1165"/>
                <a:gd name="T89" fmla="*/ 2147483647 h 610"/>
                <a:gd name="T90" fmla="*/ 2147483647 w 1165"/>
                <a:gd name="T91" fmla="*/ 2147483647 h 610"/>
                <a:gd name="T92" fmla="*/ 2147483647 w 1165"/>
                <a:gd name="T93" fmla="*/ 2147483647 h 610"/>
                <a:gd name="T94" fmla="*/ 2147483647 w 1165"/>
                <a:gd name="T95" fmla="*/ 2147483647 h 610"/>
                <a:gd name="T96" fmla="*/ 2147483647 w 1165"/>
                <a:gd name="T97" fmla="*/ 2147483647 h 610"/>
                <a:gd name="T98" fmla="*/ 2147483647 w 1165"/>
                <a:gd name="T99" fmla="*/ 2147483647 h 610"/>
                <a:gd name="T100" fmla="*/ 2147483647 w 1165"/>
                <a:gd name="T101" fmla="*/ 2147483647 h 610"/>
                <a:gd name="T102" fmla="*/ 2147483647 w 1165"/>
                <a:gd name="T103" fmla="*/ 2147483647 h 6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5"/>
                <a:gd name="T157" fmla="*/ 0 h 610"/>
                <a:gd name="T158" fmla="*/ 1165 w 1165"/>
                <a:gd name="T159" fmla="*/ 610 h 6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5" h="610">
                  <a:moveTo>
                    <a:pt x="927" y="539"/>
                  </a:moveTo>
                  <a:lnTo>
                    <a:pt x="965" y="531"/>
                  </a:lnTo>
                  <a:lnTo>
                    <a:pt x="962" y="537"/>
                  </a:lnTo>
                  <a:lnTo>
                    <a:pt x="973" y="537"/>
                  </a:lnTo>
                  <a:lnTo>
                    <a:pt x="932" y="561"/>
                  </a:lnTo>
                  <a:lnTo>
                    <a:pt x="938" y="575"/>
                  </a:lnTo>
                  <a:lnTo>
                    <a:pt x="967" y="556"/>
                  </a:lnTo>
                  <a:lnTo>
                    <a:pt x="1022" y="539"/>
                  </a:lnTo>
                  <a:lnTo>
                    <a:pt x="1049" y="523"/>
                  </a:lnTo>
                  <a:lnTo>
                    <a:pt x="1041" y="518"/>
                  </a:lnTo>
                  <a:lnTo>
                    <a:pt x="1043" y="504"/>
                  </a:lnTo>
                  <a:lnTo>
                    <a:pt x="1022" y="529"/>
                  </a:lnTo>
                  <a:lnTo>
                    <a:pt x="992" y="529"/>
                  </a:lnTo>
                  <a:lnTo>
                    <a:pt x="973" y="518"/>
                  </a:lnTo>
                  <a:lnTo>
                    <a:pt x="973" y="510"/>
                  </a:lnTo>
                  <a:lnTo>
                    <a:pt x="981" y="491"/>
                  </a:lnTo>
                  <a:lnTo>
                    <a:pt x="967" y="493"/>
                  </a:lnTo>
                  <a:lnTo>
                    <a:pt x="959" y="483"/>
                  </a:lnTo>
                  <a:lnTo>
                    <a:pt x="997" y="474"/>
                  </a:lnTo>
                  <a:lnTo>
                    <a:pt x="1000" y="469"/>
                  </a:lnTo>
                  <a:lnTo>
                    <a:pt x="986" y="458"/>
                  </a:lnTo>
                  <a:lnTo>
                    <a:pt x="927" y="474"/>
                  </a:lnTo>
                  <a:lnTo>
                    <a:pt x="873" y="507"/>
                  </a:lnTo>
                  <a:lnTo>
                    <a:pt x="919" y="472"/>
                  </a:lnTo>
                  <a:lnTo>
                    <a:pt x="943" y="458"/>
                  </a:lnTo>
                  <a:lnTo>
                    <a:pt x="954" y="458"/>
                  </a:lnTo>
                  <a:lnTo>
                    <a:pt x="970" y="442"/>
                  </a:lnTo>
                  <a:lnTo>
                    <a:pt x="1016" y="437"/>
                  </a:lnTo>
                  <a:lnTo>
                    <a:pt x="1076" y="442"/>
                  </a:lnTo>
                  <a:lnTo>
                    <a:pt x="1106" y="420"/>
                  </a:lnTo>
                  <a:lnTo>
                    <a:pt x="1160" y="404"/>
                  </a:lnTo>
                  <a:lnTo>
                    <a:pt x="1165" y="382"/>
                  </a:lnTo>
                  <a:lnTo>
                    <a:pt x="1160" y="372"/>
                  </a:lnTo>
                  <a:lnTo>
                    <a:pt x="1149" y="372"/>
                  </a:lnTo>
                  <a:lnTo>
                    <a:pt x="1152" y="363"/>
                  </a:lnTo>
                  <a:lnTo>
                    <a:pt x="1135" y="363"/>
                  </a:lnTo>
                  <a:lnTo>
                    <a:pt x="1152" y="355"/>
                  </a:lnTo>
                  <a:lnTo>
                    <a:pt x="1133" y="350"/>
                  </a:lnTo>
                  <a:lnTo>
                    <a:pt x="1130" y="344"/>
                  </a:lnTo>
                  <a:lnTo>
                    <a:pt x="1114" y="342"/>
                  </a:lnTo>
                  <a:lnTo>
                    <a:pt x="1116" y="334"/>
                  </a:lnTo>
                  <a:lnTo>
                    <a:pt x="1103" y="323"/>
                  </a:lnTo>
                  <a:lnTo>
                    <a:pt x="1116" y="307"/>
                  </a:lnTo>
                  <a:lnTo>
                    <a:pt x="1100" y="244"/>
                  </a:lnTo>
                  <a:lnTo>
                    <a:pt x="1081" y="255"/>
                  </a:lnTo>
                  <a:lnTo>
                    <a:pt x="1081" y="263"/>
                  </a:lnTo>
                  <a:lnTo>
                    <a:pt x="1073" y="269"/>
                  </a:lnTo>
                  <a:lnTo>
                    <a:pt x="1032" y="285"/>
                  </a:lnTo>
                  <a:lnTo>
                    <a:pt x="1019" y="266"/>
                  </a:lnTo>
                  <a:lnTo>
                    <a:pt x="1038" y="233"/>
                  </a:lnTo>
                  <a:lnTo>
                    <a:pt x="1008" y="228"/>
                  </a:lnTo>
                  <a:lnTo>
                    <a:pt x="1016" y="220"/>
                  </a:lnTo>
                  <a:lnTo>
                    <a:pt x="995" y="206"/>
                  </a:lnTo>
                  <a:lnTo>
                    <a:pt x="943" y="204"/>
                  </a:lnTo>
                  <a:lnTo>
                    <a:pt x="930" y="209"/>
                  </a:lnTo>
                  <a:lnTo>
                    <a:pt x="924" y="217"/>
                  </a:lnTo>
                  <a:lnTo>
                    <a:pt x="930" y="220"/>
                  </a:lnTo>
                  <a:lnTo>
                    <a:pt x="913" y="236"/>
                  </a:lnTo>
                  <a:lnTo>
                    <a:pt x="916" y="242"/>
                  </a:lnTo>
                  <a:lnTo>
                    <a:pt x="908" y="258"/>
                  </a:lnTo>
                  <a:lnTo>
                    <a:pt x="881" y="274"/>
                  </a:lnTo>
                  <a:lnTo>
                    <a:pt x="892" y="285"/>
                  </a:lnTo>
                  <a:lnTo>
                    <a:pt x="875" y="328"/>
                  </a:lnTo>
                  <a:lnTo>
                    <a:pt x="818" y="355"/>
                  </a:lnTo>
                  <a:lnTo>
                    <a:pt x="808" y="401"/>
                  </a:lnTo>
                  <a:lnTo>
                    <a:pt x="778" y="418"/>
                  </a:lnTo>
                  <a:lnTo>
                    <a:pt x="775" y="426"/>
                  </a:lnTo>
                  <a:lnTo>
                    <a:pt x="756" y="388"/>
                  </a:lnTo>
                  <a:lnTo>
                    <a:pt x="783" y="347"/>
                  </a:lnTo>
                  <a:lnTo>
                    <a:pt x="743" y="342"/>
                  </a:lnTo>
                  <a:lnTo>
                    <a:pt x="678" y="304"/>
                  </a:lnTo>
                  <a:lnTo>
                    <a:pt x="653" y="309"/>
                  </a:lnTo>
                  <a:lnTo>
                    <a:pt x="667" y="277"/>
                  </a:lnTo>
                  <a:lnTo>
                    <a:pt x="648" y="277"/>
                  </a:lnTo>
                  <a:lnTo>
                    <a:pt x="648" y="269"/>
                  </a:lnTo>
                  <a:lnTo>
                    <a:pt x="686" y="231"/>
                  </a:lnTo>
                  <a:lnTo>
                    <a:pt x="724" y="212"/>
                  </a:lnTo>
                  <a:lnTo>
                    <a:pt x="732" y="204"/>
                  </a:lnTo>
                  <a:lnTo>
                    <a:pt x="764" y="198"/>
                  </a:lnTo>
                  <a:lnTo>
                    <a:pt x="789" y="177"/>
                  </a:lnTo>
                  <a:lnTo>
                    <a:pt x="808" y="177"/>
                  </a:lnTo>
                  <a:lnTo>
                    <a:pt x="843" y="160"/>
                  </a:lnTo>
                  <a:lnTo>
                    <a:pt x="873" y="139"/>
                  </a:lnTo>
                  <a:lnTo>
                    <a:pt x="867" y="133"/>
                  </a:lnTo>
                  <a:lnTo>
                    <a:pt x="886" y="130"/>
                  </a:lnTo>
                  <a:lnTo>
                    <a:pt x="902" y="139"/>
                  </a:lnTo>
                  <a:lnTo>
                    <a:pt x="946" y="122"/>
                  </a:lnTo>
                  <a:lnTo>
                    <a:pt x="959" y="112"/>
                  </a:lnTo>
                  <a:lnTo>
                    <a:pt x="946" y="109"/>
                  </a:lnTo>
                  <a:lnTo>
                    <a:pt x="978" y="84"/>
                  </a:lnTo>
                  <a:lnTo>
                    <a:pt x="962" y="82"/>
                  </a:lnTo>
                  <a:lnTo>
                    <a:pt x="965" y="76"/>
                  </a:lnTo>
                  <a:lnTo>
                    <a:pt x="932" y="74"/>
                  </a:lnTo>
                  <a:lnTo>
                    <a:pt x="911" y="103"/>
                  </a:lnTo>
                  <a:lnTo>
                    <a:pt x="873" y="120"/>
                  </a:lnTo>
                  <a:lnTo>
                    <a:pt x="870" y="109"/>
                  </a:lnTo>
                  <a:lnTo>
                    <a:pt x="884" y="93"/>
                  </a:lnTo>
                  <a:lnTo>
                    <a:pt x="881" y="84"/>
                  </a:lnTo>
                  <a:lnTo>
                    <a:pt x="856" y="95"/>
                  </a:lnTo>
                  <a:lnTo>
                    <a:pt x="851" y="79"/>
                  </a:lnTo>
                  <a:lnTo>
                    <a:pt x="843" y="74"/>
                  </a:lnTo>
                  <a:lnTo>
                    <a:pt x="862" y="68"/>
                  </a:lnTo>
                  <a:lnTo>
                    <a:pt x="854" y="38"/>
                  </a:lnTo>
                  <a:lnTo>
                    <a:pt x="870" y="33"/>
                  </a:lnTo>
                  <a:lnTo>
                    <a:pt x="870" y="28"/>
                  </a:lnTo>
                  <a:lnTo>
                    <a:pt x="897" y="25"/>
                  </a:lnTo>
                  <a:lnTo>
                    <a:pt x="938" y="6"/>
                  </a:lnTo>
                  <a:lnTo>
                    <a:pt x="908" y="0"/>
                  </a:lnTo>
                  <a:lnTo>
                    <a:pt x="867" y="11"/>
                  </a:lnTo>
                  <a:lnTo>
                    <a:pt x="843" y="41"/>
                  </a:lnTo>
                  <a:lnTo>
                    <a:pt x="797" y="63"/>
                  </a:lnTo>
                  <a:lnTo>
                    <a:pt x="800" y="74"/>
                  </a:lnTo>
                  <a:lnTo>
                    <a:pt x="816" y="82"/>
                  </a:lnTo>
                  <a:lnTo>
                    <a:pt x="800" y="87"/>
                  </a:lnTo>
                  <a:lnTo>
                    <a:pt x="797" y="95"/>
                  </a:lnTo>
                  <a:lnTo>
                    <a:pt x="762" y="114"/>
                  </a:lnTo>
                  <a:lnTo>
                    <a:pt x="753" y="109"/>
                  </a:lnTo>
                  <a:lnTo>
                    <a:pt x="762" y="98"/>
                  </a:lnTo>
                  <a:lnTo>
                    <a:pt x="783" y="93"/>
                  </a:lnTo>
                  <a:lnTo>
                    <a:pt x="783" y="82"/>
                  </a:lnTo>
                  <a:lnTo>
                    <a:pt x="772" y="74"/>
                  </a:lnTo>
                  <a:lnTo>
                    <a:pt x="735" y="87"/>
                  </a:lnTo>
                  <a:lnTo>
                    <a:pt x="751" y="95"/>
                  </a:lnTo>
                  <a:lnTo>
                    <a:pt x="724" y="112"/>
                  </a:lnTo>
                  <a:lnTo>
                    <a:pt x="686" y="112"/>
                  </a:lnTo>
                  <a:lnTo>
                    <a:pt x="659" y="101"/>
                  </a:lnTo>
                  <a:lnTo>
                    <a:pt x="653" y="90"/>
                  </a:lnTo>
                  <a:lnTo>
                    <a:pt x="599" y="101"/>
                  </a:lnTo>
                  <a:lnTo>
                    <a:pt x="610" y="106"/>
                  </a:lnTo>
                  <a:lnTo>
                    <a:pt x="596" y="112"/>
                  </a:lnTo>
                  <a:lnTo>
                    <a:pt x="577" y="106"/>
                  </a:lnTo>
                  <a:lnTo>
                    <a:pt x="534" y="112"/>
                  </a:lnTo>
                  <a:lnTo>
                    <a:pt x="507" y="109"/>
                  </a:lnTo>
                  <a:lnTo>
                    <a:pt x="531" y="101"/>
                  </a:lnTo>
                  <a:lnTo>
                    <a:pt x="531" y="93"/>
                  </a:lnTo>
                  <a:lnTo>
                    <a:pt x="485" y="84"/>
                  </a:lnTo>
                  <a:lnTo>
                    <a:pt x="466" y="74"/>
                  </a:lnTo>
                  <a:lnTo>
                    <a:pt x="445" y="74"/>
                  </a:lnTo>
                  <a:lnTo>
                    <a:pt x="428" y="82"/>
                  </a:lnTo>
                  <a:lnTo>
                    <a:pt x="418" y="82"/>
                  </a:lnTo>
                  <a:lnTo>
                    <a:pt x="428" y="71"/>
                  </a:lnTo>
                  <a:lnTo>
                    <a:pt x="404" y="82"/>
                  </a:lnTo>
                  <a:lnTo>
                    <a:pt x="399" y="79"/>
                  </a:lnTo>
                  <a:lnTo>
                    <a:pt x="401" y="68"/>
                  </a:lnTo>
                  <a:lnTo>
                    <a:pt x="396" y="60"/>
                  </a:lnTo>
                  <a:lnTo>
                    <a:pt x="361" y="74"/>
                  </a:lnTo>
                  <a:lnTo>
                    <a:pt x="363" y="68"/>
                  </a:lnTo>
                  <a:lnTo>
                    <a:pt x="298" y="82"/>
                  </a:lnTo>
                  <a:lnTo>
                    <a:pt x="279" y="79"/>
                  </a:lnTo>
                  <a:lnTo>
                    <a:pt x="250" y="93"/>
                  </a:lnTo>
                  <a:lnTo>
                    <a:pt x="206" y="76"/>
                  </a:lnTo>
                  <a:lnTo>
                    <a:pt x="3" y="242"/>
                  </a:lnTo>
                  <a:lnTo>
                    <a:pt x="0" y="247"/>
                  </a:lnTo>
                  <a:lnTo>
                    <a:pt x="25" y="244"/>
                  </a:lnTo>
                  <a:lnTo>
                    <a:pt x="19" y="250"/>
                  </a:lnTo>
                  <a:lnTo>
                    <a:pt x="25" y="269"/>
                  </a:lnTo>
                  <a:lnTo>
                    <a:pt x="68" y="255"/>
                  </a:lnTo>
                  <a:lnTo>
                    <a:pt x="65" y="271"/>
                  </a:lnTo>
                  <a:lnTo>
                    <a:pt x="71" y="277"/>
                  </a:lnTo>
                  <a:lnTo>
                    <a:pt x="57" y="315"/>
                  </a:lnTo>
                  <a:lnTo>
                    <a:pt x="74" y="328"/>
                  </a:lnTo>
                  <a:lnTo>
                    <a:pt x="57" y="347"/>
                  </a:lnTo>
                  <a:lnTo>
                    <a:pt x="27" y="366"/>
                  </a:lnTo>
                  <a:lnTo>
                    <a:pt x="30" y="393"/>
                  </a:lnTo>
                  <a:lnTo>
                    <a:pt x="36" y="399"/>
                  </a:lnTo>
                  <a:lnTo>
                    <a:pt x="30" y="420"/>
                  </a:lnTo>
                  <a:lnTo>
                    <a:pt x="52" y="437"/>
                  </a:lnTo>
                  <a:lnTo>
                    <a:pt x="74" y="464"/>
                  </a:lnTo>
                  <a:lnTo>
                    <a:pt x="507" y="464"/>
                  </a:lnTo>
                  <a:lnTo>
                    <a:pt x="518" y="456"/>
                  </a:lnTo>
                  <a:lnTo>
                    <a:pt x="521" y="469"/>
                  </a:lnTo>
                  <a:lnTo>
                    <a:pt x="586" y="485"/>
                  </a:lnTo>
                  <a:lnTo>
                    <a:pt x="583" y="485"/>
                  </a:lnTo>
                  <a:lnTo>
                    <a:pt x="623" y="464"/>
                  </a:lnTo>
                  <a:lnTo>
                    <a:pt x="645" y="469"/>
                  </a:lnTo>
                  <a:lnTo>
                    <a:pt x="648" y="485"/>
                  </a:lnTo>
                  <a:lnTo>
                    <a:pt x="661" y="485"/>
                  </a:lnTo>
                  <a:lnTo>
                    <a:pt x="656" y="515"/>
                  </a:lnTo>
                  <a:lnTo>
                    <a:pt x="659" y="518"/>
                  </a:lnTo>
                  <a:lnTo>
                    <a:pt x="710" y="526"/>
                  </a:lnTo>
                  <a:lnTo>
                    <a:pt x="718" y="548"/>
                  </a:lnTo>
                  <a:lnTo>
                    <a:pt x="707" y="556"/>
                  </a:lnTo>
                  <a:lnTo>
                    <a:pt x="691" y="539"/>
                  </a:lnTo>
                  <a:lnTo>
                    <a:pt x="669" y="577"/>
                  </a:lnTo>
                  <a:lnTo>
                    <a:pt x="659" y="583"/>
                  </a:lnTo>
                  <a:lnTo>
                    <a:pt x="632" y="610"/>
                  </a:lnTo>
                  <a:lnTo>
                    <a:pt x="669" y="594"/>
                  </a:lnTo>
                  <a:lnTo>
                    <a:pt x="716" y="588"/>
                  </a:lnTo>
                  <a:lnTo>
                    <a:pt x="713" y="577"/>
                  </a:lnTo>
                  <a:lnTo>
                    <a:pt x="702" y="580"/>
                  </a:lnTo>
                  <a:lnTo>
                    <a:pt x="713" y="572"/>
                  </a:lnTo>
                  <a:lnTo>
                    <a:pt x="753" y="567"/>
                  </a:lnTo>
                  <a:lnTo>
                    <a:pt x="772" y="558"/>
                  </a:lnTo>
                  <a:lnTo>
                    <a:pt x="797" y="545"/>
                  </a:lnTo>
                  <a:lnTo>
                    <a:pt x="848" y="545"/>
                  </a:lnTo>
                  <a:lnTo>
                    <a:pt x="870" y="539"/>
                  </a:lnTo>
                  <a:lnTo>
                    <a:pt x="905" y="496"/>
                  </a:lnTo>
                  <a:lnTo>
                    <a:pt x="927" y="502"/>
                  </a:lnTo>
                  <a:lnTo>
                    <a:pt x="919" y="531"/>
                  </a:lnTo>
                  <a:lnTo>
                    <a:pt x="927" y="53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31" name="Freeform 113">
              <a:extLst>
                <a:ext uri="{FF2B5EF4-FFF2-40B4-BE49-F238E27FC236}">
                  <a16:creationId xmlns:a16="http://schemas.microsoft.com/office/drawing/2014/main" id="{816BFF41-7792-1BCC-27F9-F1B740C9F40D}"/>
                </a:ext>
              </a:extLst>
            </p:cNvPr>
            <p:cNvSpPr>
              <a:spLocks/>
            </p:cNvSpPr>
            <p:nvPr/>
          </p:nvSpPr>
          <p:spPr bwMode="auto">
            <a:xfrm>
              <a:off x="7070888" y="3786610"/>
              <a:ext cx="536488" cy="243083"/>
            </a:xfrm>
            <a:custGeom>
              <a:avLst/>
              <a:gdLst>
                <a:gd name="T0" fmla="*/ 2147483647 w 688"/>
                <a:gd name="T1" fmla="*/ 2147483647 h 312"/>
                <a:gd name="T2" fmla="*/ 2147483647 w 688"/>
                <a:gd name="T3" fmla="*/ 2147483647 h 312"/>
                <a:gd name="T4" fmla="*/ 2147483647 w 688"/>
                <a:gd name="T5" fmla="*/ 2147483647 h 312"/>
                <a:gd name="T6" fmla="*/ 2147483647 w 688"/>
                <a:gd name="T7" fmla="*/ 2147483647 h 312"/>
                <a:gd name="T8" fmla="*/ 2147483647 w 688"/>
                <a:gd name="T9" fmla="*/ 2147483647 h 312"/>
                <a:gd name="T10" fmla="*/ 2147483647 w 688"/>
                <a:gd name="T11" fmla="*/ 2147483647 h 312"/>
                <a:gd name="T12" fmla="*/ 2147483647 w 688"/>
                <a:gd name="T13" fmla="*/ 2147483647 h 312"/>
                <a:gd name="T14" fmla="*/ 2147483647 w 688"/>
                <a:gd name="T15" fmla="*/ 2147483647 h 312"/>
                <a:gd name="T16" fmla="*/ 2147483647 w 688"/>
                <a:gd name="T17" fmla="*/ 2147483647 h 312"/>
                <a:gd name="T18" fmla="*/ 2147483647 w 688"/>
                <a:gd name="T19" fmla="*/ 2147483647 h 312"/>
                <a:gd name="T20" fmla="*/ 2147483647 w 688"/>
                <a:gd name="T21" fmla="*/ 2147483647 h 312"/>
                <a:gd name="T22" fmla="*/ 2147483647 w 688"/>
                <a:gd name="T23" fmla="*/ 2147483647 h 312"/>
                <a:gd name="T24" fmla="*/ 2147483647 w 688"/>
                <a:gd name="T25" fmla="*/ 2147483647 h 312"/>
                <a:gd name="T26" fmla="*/ 2147483647 w 688"/>
                <a:gd name="T27" fmla="*/ 2147483647 h 312"/>
                <a:gd name="T28" fmla="*/ 2147483647 w 688"/>
                <a:gd name="T29" fmla="*/ 2147483647 h 312"/>
                <a:gd name="T30" fmla="*/ 2147483647 w 688"/>
                <a:gd name="T31" fmla="*/ 2147483647 h 312"/>
                <a:gd name="T32" fmla="*/ 2147483647 w 688"/>
                <a:gd name="T33" fmla="*/ 2147483647 h 312"/>
                <a:gd name="T34" fmla="*/ 2147483647 w 688"/>
                <a:gd name="T35" fmla="*/ 2147483647 h 312"/>
                <a:gd name="T36" fmla="*/ 2147483647 w 688"/>
                <a:gd name="T37" fmla="*/ 2147483647 h 312"/>
                <a:gd name="T38" fmla="*/ 2147483647 w 688"/>
                <a:gd name="T39" fmla="*/ 2147483647 h 312"/>
                <a:gd name="T40" fmla="*/ 2147483647 w 688"/>
                <a:gd name="T41" fmla="*/ 2147483647 h 312"/>
                <a:gd name="T42" fmla="*/ 2147483647 w 688"/>
                <a:gd name="T43" fmla="*/ 2147483647 h 312"/>
                <a:gd name="T44" fmla="*/ 2147483647 w 688"/>
                <a:gd name="T45" fmla="*/ 2147483647 h 312"/>
                <a:gd name="T46" fmla="*/ 2147483647 w 688"/>
                <a:gd name="T47" fmla="*/ 2147483647 h 312"/>
                <a:gd name="T48" fmla="*/ 2147483647 w 688"/>
                <a:gd name="T49" fmla="*/ 2147483647 h 312"/>
                <a:gd name="T50" fmla="*/ 2147483647 w 688"/>
                <a:gd name="T51" fmla="*/ 2147483647 h 312"/>
                <a:gd name="T52" fmla="*/ 2147483647 w 688"/>
                <a:gd name="T53" fmla="*/ 2147483647 h 312"/>
                <a:gd name="T54" fmla="*/ 2147483647 w 688"/>
                <a:gd name="T55" fmla="*/ 2147483647 h 312"/>
                <a:gd name="T56" fmla="*/ 2147483647 w 688"/>
                <a:gd name="T57" fmla="*/ 2147483647 h 312"/>
                <a:gd name="T58" fmla="*/ 2147483647 w 688"/>
                <a:gd name="T59" fmla="*/ 2147483647 h 312"/>
                <a:gd name="T60" fmla="*/ 2147483647 w 688"/>
                <a:gd name="T61" fmla="*/ 2147483647 h 312"/>
                <a:gd name="T62" fmla="*/ 2147483647 w 688"/>
                <a:gd name="T63" fmla="*/ 2147483647 h 312"/>
                <a:gd name="T64" fmla="*/ 2147483647 w 688"/>
                <a:gd name="T65" fmla="*/ 2147483647 h 312"/>
                <a:gd name="T66" fmla="*/ 2147483647 w 688"/>
                <a:gd name="T67" fmla="*/ 2147483647 h 312"/>
                <a:gd name="T68" fmla="*/ 2147483647 w 688"/>
                <a:gd name="T69" fmla="*/ 2147483647 h 312"/>
                <a:gd name="T70" fmla="*/ 2147483647 w 688"/>
                <a:gd name="T71" fmla="*/ 2147483647 h 312"/>
                <a:gd name="T72" fmla="*/ 2147483647 w 688"/>
                <a:gd name="T73" fmla="*/ 2147483647 h 312"/>
                <a:gd name="T74" fmla="*/ 2147483647 w 688"/>
                <a:gd name="T75" fmla="*/ 0 h 312"/>
                <a:gd name="T76" fmla="*/ 2147483647 w 688"/>
                <a:gd name="T77" fmla="*/ 2147483647 h 312"/>
                <a:gd name="T78" fmla="*/ 2147483647 w 688"/>
                <a:gd name="T79" fmla="*/ 2147483647 h 312"/>
                <a:gd name="T80" fmla="*/ 2147483647 w 688"/>
                <a:gd name="T81" fmla="*/ 2147483647 h 3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8"/>
                <a:gd name="T124" fmla="*/ 0 h 312"/>
                <a:gd name="T125" fmla="*/ 688 w 688"/>
                <a:gd name="T126" fmla="*/ 312 h 3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8" h="312">
                  <a:moveTo>
                    <a:pt x="485" y="193"/>
                  </a:moveTo>
                  <a:lnTo>
                    <a:pt x="482" y="198"/>
                  </a:lnTo>
                  <a:lnTo>
                    <a:pt x="507" y="195"/>
                  </a:lnTo>
                  <a:lnTo>
                    <a:pt x="501" y="201"/>
                  </a:lnTo>
                  <a:lnTo>
                    <a:pt x="507" y="220"/>
                  </a:lnTo>
                  <a:lnTo>
                    <a:pt x="550" y="206"/>
                  </a:lnTo>
                  <a:lnTo>
                    <a:pt x="547" y="222"/>
                  </a:lnTo>
                  <a:lnTo>
                    <a:pt x="553" y="228"/>
                  </a:lnTo>
                  <a:lnTo>
                    <a:pt x="539" y="266"/>
                  </a:lnTo>
                  <a:lnTo>
                    <a:pt x="556" y="279"/>
                  </a:lnTo>
                  <a:lnTo>
                    <a:pt x="539" y="298"/>
                  </a:lnTo>
                  <a:lnTo>
                    <a:pt x="526" y="301"/>
                  </a:lnTo>
                  <a:lnTo>
                    <a:pt x="520" y="298"/>
                  </a:lnTo>
                  <a:lnTo>
                    <a:pt x="523" y="282"/>
                  </a:lnTo>
                  <a:lnTo>
                    <a:pt x="531" y="276"/>
                  </a:lnTo>
                  <a:lnTo>
                    <a:pt x="518" y="274"/>
                  </a:lnTo>
                  <a:lnTo>
                    <a:pt x="515" y="293"/>
                  </a:lnTo>
                  <a:lnTo>
                    <a:pt x="504" y="304"/>
                  </a:lnTo>
                  <a:lnTo>
                    <a:pt x="501" y="290"/>
                  </a:lnTo>
                  <a:lnTo>
                    <a:pt x="509" y="271"/>
                  </a:lnTo>
                  <a:lnTo>
                    <a:pt x="501" y="274"/>
                  </a:lnTo>
                  <a:lnTo>
                    <a:pt x="507" y="263"/>
                  </a:lnTo>
                  <a:lnTo>
                    <a:pt x="523" y="258"/>
                  </a:lnTo>
                  <a:lnTo>
                    <a:pt x="531" y="260"/>
                  </a:lnTo>
                  <a:lnTo>
                    <a:pt x="534" y="247"/>
                  </a:lnTo>
                  <a:lnTo>
                    <a:pt x="509" y="258"/>
                  </a:lnTo>
                  <a:lnTo>
                    <a:pt x="534" y="228"/>
                  </a:lnTo>
                  <a:lnTo>
                    <a:pt x="518" y="236"/>
                  </a:lnTo>
                  <a:lnTo>
                    <a:pt x="520" y="241"/>
                  </a:lnTo>
                  <a:lnTo>
                    <a:pt x="491" y="274"/>
                  </a:lnTo>
                  <a:lnTo>
                    <a:pt x="504" y="236"/>
                  </a:lnTo>
                  <a:lnTo>
                    <a:pt x="485" y="214"/>
                  </a:lnTo>
                  <a:lnTo>
                    <a:pt x="493" y="203"/>
                  </a:lnTo>
                  <a:lnTo>
                    <a:pt x="480" y="209"/>
                  </a:lnTo>
                  <a:lnTo>
                    <a:pt x="431" y="203"/>
                  </a:lnTo>
                  <a:lnTo>
                    <a:pt x="409" y="187"/>
                  </a:lnTo>
                  <a:lnTo>
                    <a:pt x="390" y="182"/>
                  </a:lnTo>
                  <a:lnTo>
                    <a:pt x="360" y="203"/>
                  </a:lnTo>
                  <a:lnTo>
                    <a:pt x="298" y="217"/>
                  </a:lnTo>
                  <a:lnTo>
                    <a:pt x="342" y="187"/>
                  </a:lnTo>
                  <a:lnTo>
                    <a:pt x="374" y="179"/>
                  </a:lnTo>
                  <a:lnTo>
                    <a:pt x="363" y="179"/>
                  </a:lnTo>
                  <a:lnTo>
                    <a:pt x="277" y="214"/>
                  </a:lnTo>
                  <a:lnTo>
                    <a:pt x="266" y="220"/>
                  </a:lnTo>
                  <a:lnTo>
                    <a:pt x="271" y="222"/>
                  </a:lnTo>
                  <a:lnTo>
                    <a:pt x="255" y="230"/>
                  </a:lnTo>
                  <a:lnTo>
                    <a:pt x="182" y="258"/>
                  </a:lnTo>
                  <a:lnTo>
                    <a:pt x="128" y="279"/>
                  </a:lnTo>
                  <a:lnTo>
                    <a:pt x="0" y="312"/>
                  </a:lnTo>
                  <a:lnTo>
                    <a:pt x="179" y="247"/>
                  </a:lnTo>
                  <a:lnTo>
                    <a:pt x="209" y="225"/>
                  </a:lnTo>
                  <a:lnTo>
                    <a:pt x="179" y="230"/>
                  </a:lnTo>
                  <a:lnTo>
                    <a:pt x="182" y="222"/>
                  </a:lnTo>
                  <a:lnTo>
                    <a:pt x="146" y="225"/>
                  </a:lnTo>
                  <a:lnTo>
                    <a:pt x="171" y="201"/>
                  </a:lnTo>
                  <a:lnTo>
                    <a:pt x="136" y="209"/>
                  </a:lnTo>
                  <a:lnTo>
                    <a:pt x="149" y="174"/>
                  </a:lnTo>
                  <a:lnTo>
                    <a:pt x="206" y="146"/>
                  </a:lnTo>
                  <a:lnTo>
                    <a:pt x="268" y="138"/>
                  </a:lnTo>
                  <a:lnTo>
                    <a:pt x="301" y="111"/>
                  </a:lnTo>
                  <a:lnTo>
                    <a:pt x="268" y="119"/>
                  </a:lnTo>
                  <a:lnTo>
                    <a:pt x="241" y="119"/>
                  </a:lnTo>
                  <a:lnTo>
                    <a:pt x="225" y="117"/>
                  </a:lnTo>
                  <a:lnTo>
                    <a:pt x="241" y="103"/>
                  </a:lnTo>
                  <a:lnTo>
                    <a:pt x="228" y="100"/>
                  </a:lnTo>
                  <a:lnTo>
                    <a:pt x="295" y="84"/>
                  </a:lnTo>
                  <a:lnTo>
                    <a:pt x="306" y="84"/>
                  </a:lnTo>
                  <a:lnTo>
                    <a:pt x="295" y="90"/>
                  </a:lnTo>
                  <a:lnTo>
                    <a:pt x="333" y="84"/>
                  </a:lnTo>
                  <a:lnTo>
                    <a:pt x="328" y="71"/>
                  </a:lnTo>
                  <a:lnTo>
                    <a:pt x="333" y="63"/>
                  </a:lnTo>
                  <a:lnTo>
                    <a:pt x="323" y="52"/>
                  </a:lnTo>
                  <a:lnTo>
                    <a:pt x="339" y="41"/>
                  </a:lnTo>
                  <a:lnTo>
                    <a:pt x="377" y="38"/>
                  </a:lnTo>
                  <a:lnTo>
                    <a:pt x="436" y="16"/>
                  </a:lnTo>
                  <a:lnTo>
                    <a:pt x="531" y="0"/>
                  </a:lnTo>
                  <a:lnTo>
                    <a:pt x="545" y="3"/>
                  </a:lnTo>
                  <a:lnTo>
                    <a:pt x="545" y="8"/>
                  </a:lnTo>
                  <a:lnTo>
                    <a:pt x="566" y="8"/>
                  </a:lnTo>
                  <a:lnTo>
                    <a:pt x="572" y="14"/>
                  </a:lnTo>
                  <a:lnTo>
                    <a:pt x="675" y="19"/>
                  </a:lnTo>
                  <a:lnTo>
                    <a:pt x="688" y="27"/>
                  </a:lnTo>
                  <a:lnTo>
                    <a:pt x="485" y="193"/>
                  </a:lnTo>
                  <a:close/>
                </a:path>
              </a:pathLst>
            </a:custGeom>
            <a:solidFill>
              <a:schemeClr val="accent1"/>
            </a:solidFill>
            <a:ln w="3">
              <a:solidFill>
                <a:schemeClr val="accent1"/>
              </a:solidFill>
              <a:round/>
              <a:headEnd/>
              <a:tailEnd/>
            </a:ln>
          </p:spPr>
          <p:txBody>
            <a:bodyPr/>
            <a:lstStyle/>
            <a:p>
              <a:endParaRPr lang="en-GB" noProof="0" dirty="0"/>
            </a:p>
          </p:txBody>
        </p:sp>
        <p:sp>
          <p:nvSpPr>
            <p:cNvPr id="832" name="Freeform 114">
              <a:extLst>
                <a:ext uri="{FF2B5EF4-FFF2-40B4-BE49-F238E27FC236}">
                  <a16:creationId xmlns:a16="http://schemas.microsoft.com/office/drawing/2014/main" id="{7EFB0B85-8FEF-1653-0F42-0574A06C25E1}"/>
                </a:ext>
              </a:extLst>
            </p:cNvPr>
            <p:cNvSpPr>
              <a:spLocks/>
            </p:cNvSpPr>
            <p:nvPr/>
          </p:nvSpPr>
          <p:spPr bwMode="auto">
            <a:xfrm>
              <a:off x="7434233" y="4370009"/>
              <a:ext cx="367610" cy="289993"/>
            </a:xfrm>
            <a:custGeom>
              <a:avLst/>
              <a:gdLst>
                <a:gd name="T0" fmla="*/ 2147483647 w 471"/>
                <a:gd name="T1" fmla="*/ 2147483647 h 371"/>
                <a:gd name="T2" fmla="*/ 2147483647 w 471"/>
                <a:gd name="T3" fmla="*/ 2147483647 h 371"/>
                <a:gd name="T4" fmla="*/ 2147483647 w 471"/>
                <a:gd name="T5" fmla="*/ 2147483647 h 371"/>
                <a:gd name="T6" fmla="*/ 2147483647 w 471"/>
                <a:gd name="T7" fmla="*/ 2147483647 h 371"/>
                <a:gd name="T8" fmla="*/ 2147483647 w 471"/>
                <a:gd name="T9" fmla="*/ 2147483647 h 371"/>
                <a:gd name="T10" fmla="*/ 2147483647 w 471"/>
                <a:gd name="T11" fmla="*/ 2147483647 h 371"/>
                <a:gd name="T12" fmla="*/ 2147483647 w 471"/>
                <a:gd name="T13" fmla="*/ 2147483647 h 371"/>
                <a:gd name="T14" fmla="*/ 2147483647 w 471"/>
                <a:gd name="T15" fmla="*/ 2147483647 h 371"/>
                <a:gd name="T16" fmla="*/ 2147483647 w 471"/>
                <a:gd name="T17" fmla="*/ 2147483647 h 371"/>
                <a:gd name="T18" fmla="*/ 2147483647 w 471"/>
                <a:gd name="T19" fmla="*/ 2147483647 h 371"/>
                <a:gd name="T20" fmla="*/ 2147483647 w 471"/>
                <a:gd name="T21" fmla="*/ 2147483647 h 371"/>
                <a:gd name="T22" fmla="*/ 2147483647 w 471"/>
                <a:gd name="T23" fmla="*/ 2147483647 h 371"/>
                <a:gd name="T24" fmla="*/ 2147483647 w 471"/>
                <a:gd name="T25" fmla="*/ 2147483647 h 371"/>
                <a:gd name="T26" fmla="*/ 2147483647 w 471"/>
                <a:gd name="T27" fmla="*/ 2147483647 h 371"/>
                <a:gd name="T28" fmla="*/ 2147483647 w 471"/>
                <a:gd name="T29" fmla="*/ 2147483647 h 371"/>
                <a:gd name="T30" fmla="*/ 2147483647 w 471"/>
                <a:gd name="T31" fmla="*/ 2147483647 h 371"/>
                <a:gd name="T32" fmla="*/ 2147483647 w 471"/>
                <a:gd name="T33" fmla="*/ 2147483647 h 371"/>
                <a:gd name="T34" fmla="*/ 2147483647 w 471"/>
                <a:gd name="T35" fmla="*/ 2147483647 h 371"/>
                <a:gd name="T36" fmla="*/ 2147483647 w 471"/>
                <a:gd name="T37" fmla="*/ 2147483647 h 371"/>
                <a:gd name="T38" fmla="*/ 2147483647 w 471"/>
                <a:gd name="T39" fmla="*/ 2147483647 h 371"/>
                <a:gd name="T40" fmla="*/ 2147483647 w 471"/>
                <a:gd name="T41" fmla="*/ 2147483647 h 371"/>
                <a:gd name="T42" fmla="*/ 2147483647 w 471"/>
                <a:gd name="T43" fmla="*/ 2147483647 h 371"/>
                <a:gd name="T44" fmla="*/ 2147483647 w 471"/>
                <a:gd name="T45" fmla="*/ 2147483647 h 371"/>
                <a:gd name="T46" fmla="*/ 2147483647 w 471"/>
                <a:gd name="T47" fmla="*/ 2147483647 h 371"/>
                <a:gd name="T48" fmla="*/ 2147483647 w 471"/>
                <a:gd name="T49" fmla="*/ 2147483647 h 371"/>
                <a:gd name="T50" fmla="*/ 2147483647 w 471"/>
                <a:gd name="T51" fmla="*/ 2147483647 h 371"/>
                <a:gd name="T52" fmla="*/ 2147483647 w 471"/>
                <a:gd name="T53" fmla="*/ 2147483647 h 371"/>
                <a:gd name="T54" fmla="*/ 2147483647 w 471"/>
                <a:gd name="T55" fmla="*/ 2147483647 h 371"/>
                <a:gd name="T56" fmla="*/ 2147483647 w 471"/>
                <a:gd name="T57" fmla="*/ 2147483647 h 371"/>
                <a:gd name="T58" fmla="*/ 2147483647 w 471"/>
                <a:gd name="T59" fmla="*/ 2147483647 h 371"/>
                <a:gd name="T60" fmla="*/ 2147483647 w 471"/>
                <a:gd name="T61" fmla="*/ 2147483647 h 371"/>
                <a:gd name="T62" fmla="*/ 2147483647 w 471"/>
                <a:gd name="T63" fmla="*/ 2147483647 h 371"/>
                <a:gd name="T64" fmla="*/ 2147483647 w 471"/>
                <a:gd name="T65" fmla="*/ 2147483647 h 371"/>
                <a:gd name="T66" fmla="*/ 2147483647 w 471"/>
                <a:gd name="T67" fmla="*/ 2147483647 h 371"/>
                <a:gd name="T68" fmla="*/ 2147483647 w 471"/>
                <a:gd name="T69" fmla="*/ 2147483647 h 371"/>
                <a:gd name="T70" fmla="*/ 0 w 471"/>
                <a:gd name="T71" fmla="*/ 2147483647 h 3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1"/>
                <a:gd name="T109" fmla="*/ 0 h 371"/>
                <a:gd name="T110" fmla="*/ 471 w 471"/>
                <a:gd name="T111" fmla="*/ 371 h 3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1" h="371">
                  <a:moveTo>
                    <a:pt x="0" y="3"/>
                  </a:moveTo>
                  <a:lnTo>
                    <a:pt x="3" y="59"/>
                  </a:lnTo>
                  <a:lnTo>
                    <a:pt x="25" y="87"/>
                  </a:lnTo>
                  <a:lnTo>
                    <a:pt x="14" y="100"/>
                  </a:lnTo>
                  <a:lnTo>
                    <a:pt x="3" y="97"/>
                  </a:lnTo>
                  <a:lnTo>
                    <a:pt x="11" y="111"/>
                  </a:lnTo>
                  <a:lnTo>
                    <a:pt x="41" y="133"/>
                  </a:lnTo>
                  <a:lnTo>
                    <a:pt x="41" y="143"/>
                  </a:lnTo>
                  <a:lnTo>
                    <a:pt x="33" y="160"/>
                  </a:lnTo>
                  <a:lnTo>
                    <a:pt x="62" y="187"/>
                  </a:lnTo>
                  <a:lnTo>
                    <a:pt x="65" y="200"/>
                  </a:lnTo>
                  <a:lnTo>
                    <a:pt x="79" y="189"/>
                  </a:lnTo>
                  <a:lnTo>
                    <a:pt x="68" y="170"/>
                  </a:lnTo>
                  <a:lnTo>
                    <a:pt x="62" y="170"/>
                  </a:lnTo>
                  <a:lnTo>
                    <a:pt x="57" y="124"/>
                  </a:lnTo>
                  <a:lnTo>
                    <a:pt x="25" y="51"/>
                  </a:lnTo>
                  <a:lnTo>
                    <a:pt x="33" y="19"/>
                  </a:lnTo>
                  <a:lnTo>
                    <a:pt x="49" y="22"/>
                  </a:lnTo>
                  <a:lnTo>
                    <a:pt x="57" y="30"/>
                  </a:lnTo>
                  <a:lnTo>
                    <a:pt x="60" y="73"/>
                  </a:lnTo>
                  <a:lnTo>
                    <a:pt x="71" y="95"/>
                  </a:lnTo>
                  <a:lnTo>
                    <a:pt x="79" y="97"/>
                  </a:lnTo>
                  <a:lnTo>
                    <a:pt x="79" y="105"/>
                  </a:lnTo>
                  <a:lnTo>
                    <a:pt x="95" y="130"/>
                  </a:lnTo>
                  <a:lnTo>
                    <a:pt x="90" y="141"/>
                  </a:lnTo>
                  <a:lnTo>
                    <a:pt x="106" y="152"/>
                  </a:lnTo>
                  <a:lnTo>
                    <a:pt x="141" y="208"/>
                  </a:lnTo>
                  <a:lnTo>
                    <a:pt x="146" y="227"/>
                  </a:lnTo>
                  <a:lnTo>
                    <a:pt x="133" y="252"/>
                  </a:lnTo>
                  <a:lnTo>
                    <a:pt x="138" y="263"/>
                  </a:lnTo>
                  <a:lnTo>
                    <a:pt x="165" y="292"/>
                  </a:lnTo>
                  <a:lnTo>
                    <a:pt x="190" y="301"/>
                  </a:lnTo>
                  <a:lnTo>
                    <a:pt x="206" y="317"/>
                  </a:lnTo>
                  <a:lnTo>
                    <a:pt x="255" y="338"/>
                  </a:lnTo>
                  <a:lnTo>
                    <a:pt x="285" y="349"/>
                  </a:lnTo>
                  <a:lnTo>
                    <a:pt x="306" y="338"/>
                  </a:lnTo>
                  <a:lnTo>
                    <a:pt x="322" y="338"/>
                  </a:lnTo>
                  <a:lnTo>
                    <a:pt x="355" y="371"/>
                  </a:lnTo>
                  <a:lnTo>
                    <a:pt x="374" y="338"/>
                  </a:lnTo>
                  <a:lnTo>
                    <a:pt x="390" y="333"/>
                  </a:lnTo>
                  <a:lnTo>
                    <a:pt x="379" y="311"/>
                  </a:lnTo>
                  <a:lnTo>
                    <a:pt x="393" y="303"/>
                  </a:lnTo>
                  <a:lnTo>
                    <a:pt x="417" y="301"/>
                  </a:lnTo>
                  <a:lnTo>
                    <a:pt x="434" y="290"/>
                  </a:lnTo>
                  <a:lnTo>
                    <a:pt x="436" y="290"/>
                  </a:lnTo>
                  <a:lnTo>
                    <a:pt x="442" y="301"/>
                  </a:lnTo>
                  <a:lnTo>
                    <a:pt x="447" y="290"/>
                  </a:lnTo>
                  <a:lnTo>
                    <a:pt x="471" y="230"/>
                  </a:lnTo>
                  <a:lnTo>
                    <a:pt x="453" y="227"/>
                  </a:lnTo>
                  <a:lnTo>
                    <a:pt x="415" y="236"/>
                  </a:lnTo>
                  <a:lnTo>
                    <a:pt x="409" y="238"/>
                  </a:lnTo>
                  <a:lnTo>
                    <a:pt x="396" y="273"/>
                  </a:lnTo>
                  <a:lnTo>
                    <a:pt x="382" y="284"/>
                  </a:lnTo>
                  <a:lnTo>
                    <a:pt x="385" y="287"/>
                  </a:lnTo>
                  <a:lnTo>
                    <a:pt x="374" y="290"/>
                  </a:lnTo>
                  <a:lnTo>
                    <a:pt x="363" y="287"/>
                  </a:lnTo>
                  <a:lnTo>
                    <a:pt x="325" y="295"/>
                  </a:lnTo>
                  <a:lnTo>
                    <a:pt x="298" y="273"/>
                  </a:lnTo>
                  <a:lnTo>
                    <a:pt x="279" y="208"/>
                  </a:lnTo>
                  <a:lnTo>
                    <a:pt x="287" y="170"/>
                  </a:lnTo>
                  <a:lnTo>
                    <a:pt x="306" y="138"/>
                  </a:lnTo>
                  <a:lnTo>
                    <a:pt x="274" y="127"/>
                  </a:lnTo>
                  <a:lnTo>
                    <a:pt x="252" y="59"/>
                  </a:lnTo>
                  <a:lnTo>
                    <a:pt x="230" y="57"/>
                  </a:lnTo>
                  <a:lnTo>
                    <a:pt x="217" y="73"/>
                  </a:lnTo>
                  <a:lnTo>
                    <a:pt x="206" y="73"/>
                  </a:lnTo>
                  <a:lnTo>
                    <a:pt x="195" y="57"/>
                  </a:lnTo>
                  <a:lnTo>
                    <a:pt x="195" y="40"/>
                  </a:lnTo>
                  <a:lnTo>
                    <a:pt x="179" y="19"/>
                  </a:lnTo>
                  <a:lnTo>
                    <a:pt x="95" y="27"/>
                  </a:lnTo>
                  <a:lnTo>
                    <a:pt x="38"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33" name="Freeform 115">
              <a:extLst>
                <a:ext uri="{FF2B5EF4-FFF2-40B4-BE49-F238E27FC236}">
                  <a16:creationId xmlns:a16="http://schemas.microsoft.com/office/drawing/2014/main" id="{3596286E-BDBD-A1DE-2259-F7F2EE603A74}"/>
                </a:ext>
              </a:extLst>
            </p:cNvPr>
            <p:cNvSpPr>
              <a:spLocks/>
            </p:cNvSpPr>
            <p:nvPr/>
          </p:nvSpPr>
          <p:spPr bwMode="auto">
            <a:xfrm>
              <a:off x="7394999" y="4103896"/>
              <a:ext cx="775307" cy="386374"/>
            </a:xfrm>
            <a:custGeom>
              <a:avLst/>
              <a:gdLst>
                <a:gd name="T0" fmla="*/ 2147483647 w 994"/>
                <a:gd name="T1" fmla="*/ 2147483647 h 495"/>
                <a:gd name="T2" fmla="*/ 2147483647 w 994"/>
                <a:gd name="T3" fmla="*/ 2147483647 h 495"/>
                <a:gd name="T4" fmla="*/ 2147483647 w 994"/>
                <a:gd name="T5" fmla="*/ 2147483647 h 495"/>
                <a:gd name="T6" fmla="*/ 2147483647 w 994"/>
                <a:gd name="T7" fmla="*/ 2147483647 h 495"/>
                <a:gd name="T8" fmla="*/ 2147483647 w 994"/>
                <a:gd name="T9" fmla="*/ 2147483647 h 495"/>
                <a:gd name="T10" fmla="*/ 2147483647 w 994"/>
                <a:gd name="T11" fmla="*/ 2147483647 h 495"/>
                <a:gd name="T12" fmla="*/ 2147483647 w 994"/>
                <a:gd name="T13" fmla="*/ 2147483647 h 495"/>
                <a:gd name="T14" fmla="*/ 2147483647 w 994"/>
                <a:gd name="T15" fmla="*/ 2147483647 h 495"/>
                <a:gd name="T16" fmla="*/ 2147483647 w 994"/>
                <a:gd name="T17" fmla="*/ 2147483647 h 495"/>
                <a:gd name="T18" fmla="*/ 2147483647 w 994"/>
                <a:gd name="T19" fmla="*/ 2147483647 h 495"/>
                <a:gd name="T20" fmla="*/ 2147483647 w 994"/>
                <a:gd name="T21" fmla="*/ 2147483647 h 495"/>
                <a:gd name="T22" fmla="*/ 2147483647 w 994"/>
                <a:gd name="T23" fmla="*/ 2147483647 h 495"/>
                <a:gd name="T24" fmla="*/ 2147483647 w 994"/>
                <a:gd name="T25" fmla="*/ 2147483647 h 495"/>
                <a:gd name="T26" fmla="*/ 2147483647 w 994"/>
                <a:gd name="T27" fmla="*/ 2147483647 h 495"/>
                <a:gd name="T28" fmla="*/ 2147483647 w 994"/>
                <a:gd name="T29" fmla="*/ 2147483647 h 495"/>
                <a:gd name="T30" fmla="*/ 2147483647 w 994"/>
                <a:gd name="T31" fmla="*/ 2147483647 h 495"/>
                <a:gd name="T32" fmla="*/ 2147483647 w 994"/>
                <a:gd name="T33" fmla="*/ 2147483647 h 495"/>
                <a:gd name="T34" fmla="*/ 2147483647 w 994"/>
                <a:gd name="T35" fmla="*/ 2147483647 h 495"/>
                <a:gd name="T36" fmla="*/ 2147483647 w 994"/>
                <a:gd name="T37" fmla="*/ 2147483647 h 495"/>
                <a:gd name="T38" fmla="*/ 2147483647 w 994"/>
                <a:gd name="T39" fmla="*/ 2147483647 h 495"/>
                <a:gd name="T40" fmla="*/ 2147483647 w 994"/>
                <a:gd name="T41" fmla="*/ 2147483647 h 495"/>
                <a:gd name="T42" fmla="*/ 2147483647 w 994"/>
                <a:gd name="T43" fmla="*/ 2147483647 h 495"/>
                <a:gd name="T44" fmla="*/ 2147483647 w 994"/>
                <a:gd name="T45" fmla="*/ 2147483647 h 495"/>
                <a:gd name="T46" fmla="*/ 2147483647 w 994"/>
                <a:gd name="T47" fmla="*/ 2147483647 h 495"/>
                <a:gd name="T48" fmla="*/ 2147483647 w 994"/>
                <a:gd name="T49" fmla="*/ 2147483647 h 495"/>
                <a:gd name="T50" fmla="*/ 2147483647 w 994"/>
                <a:gd name="T51" fmla="*/ 2147483647 h 495"/>
                <a:gd name="T52" fmla="*/ 2147483647 w 994"/>
                <a:gd name="T53" fmla="*/ 2147483647 h 495"/>
                <a:gd name="T54" fmla="*/ 2147483647 w 994"/>
                <a:gd name="T55" fmla="*/ 2147483647 h 495"/>
                <a:gd name="T56" fmla="*/ 2147483647 w 994"/>
                <a:gd name="T57" fmla="*/ 2147483647 h 495"/>
                <a:gd name="T58" fmla="*/ 2147483647 w 994"/>
                <a:gd name="T59" fmla="*/ 2147483647 h 495"/>
                <a:gd name="T60" fmla="*/ 2147483647 w 994"/>
                <a:gd name="T61" fmla="*/ 2147483647 h 495"/>
                <a:gd name="T62" fmla="*/ 2147483647 w 994"/>
                <a:gd name="T63" fmla="*/ 2147483647 h 495"/>
                <a:gd name="T64" fmla="*/ 2147483647 w 994"/>
                <a:gd name="T65" fmla="*/ 2147483647 h 495"/>
                <a:gd name="T66" fmla="*/ 2147483647 w 994"/>
                <a:gd name="T67" fmla="*/ 2147483647 h 495"/>
                <a:gd name="T68" fmla="*/ 2147483647 w 994"/>
                <a:gd name="T69" fmla="*/ 2147483647 h 495"/>
                <a:gd name="T70" fmla="*/ 2147483647 w 994"/>
                <a:gd name="T71" fmla="*/ 2147483647 h 495"/>
                <a:gd name="T72" fmla="*/ 2147483647 w 994"/>
                <a:gd name="T73" fmla="*/ 2147483647 h 495"/>
                <a:gd name="T74" fmla="*/ 2147483647 w 994"/>
                <a:gd name="T75" fmla="*/ 2147483647 h 495"/>
                <a:gd name="T76" fmla="*/ 2147483647 w 994"/>
                <a:gd name="T77" fmla="*/ 0 h 495"/>
                <a:gd name="T78" fmla="*/ 2147483647 w 994"/>
                <a:gd name="T79" fmla="*/ 2147483647 h 495"/>
                <a:gd name="T80" fmla="*/ 2147483647 w 994"/>
                <a:gd name="T81" fmla="*/ 2147483647 h 495"/>
                <a:gd name="T82" fmla="*/ 2147483647 w 994"/>
                <a:gd name="T83" fmla="*/ 2147483647 h 495"/>
                <a:gd name="T84" fmla="*/ 2147483647 w 994"/>
                <a:gd name="T85" fmla="*/ 2147483647 h 495"/>
                <a:gd name="T86" fmla="*/ 0 w 994"/>
                <a:gd name="T87" fmla="*/ 2147483647 h 495"/>
                <a:gd name="T88" fmla="*/ 2147483647 w 994"/>
                <a:gd name="T89" fmla="*/ 2147483647 h 495"/>
                <a:gd name="T90" fmla="*/ 2147483647 w 994"/>
                <a:gd name="T91" fmla="*/ 2147483647 h 495"/>
                <a:gd name="T92" fmla="*/ 2147483647 w 994"/>
                <a:gd name="T93" fmla="*/ 2147483647 h 495"/>
                <a:gd name="T94" fmla="*/ 2147483647 w 994"/>
                <a:gd name="T95" fmla="*/ 2147483647 h 495"/>
                <a:gd name="T96" fmla="*/ 2147483647 w 994"/>
                <a:gd name="T97" fmla="*/ 2147483647 h 495"/>
                <a:gd name="T98" fmla="*/ 2147483647 w 994"/>
                <a:gd name="T99" fmla="*/ 2147483647 h 495"/>
                <a:gd name="T100" fmla="*/ 2147483647 w 994"/>
                <a:gd name="T101" fmla="*/ 2147483647 h 495"/>
                <a:gd name="T102" fmla="*/ 2147483647 w 994"/>
                <a:gd name="T103" fmla="*/ 2147483647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4"/>
                <a:gd name="T157" fmla="*/ 0 h 495"/>
                <a:gd name="T158" fmla="*/ 994 w 994"/>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4" h="495">
                  <a:moveTo>
                    <a:pt x="363" y="441"/>
                  </a:moveTo>
                  <a:lnTo>
                    <a:pt x="414" y="409"/>
                  </a:lnTo>
                  <a:lnTo>
                    <a:pt x="411" y="400"/>
                  </a:lnTo>
                  <a:lnTo>
                    <a:pt x="420" y="398"/>
                  </a:lnTo>
                  <a:lnTo>
                    <a:pt x="417" y="406"/>
                  </a:lnTo>
                  <a:lnTo>
                    <a:pt x="433" y="400"/>
                  </a:lnTo>
                  <a:lnTo>
                    <a:pt x="460" y="403"/>
                  </a:lnTo>
                  <a:lnTo>
                    <a:pt x="471" y="398"/>
                  </a:lnTo>
                  <a:lnTo>
                    <a:pt x="476" y="411"/>
                  </a:lnTo>
                  <a:lnTo>
                    <a:pt x="501" y="409"/>
                  </a:lnTo>
                  <a:lnTo>
                    <a:pt x="509" y="414"/>
                  </a:lnTo>
                  <a:lnTo>
                    <a:pt x="514" y="411"/>
                  </a:lnTo>
                  <a:lnTo>
                    <a:pt x="506" y="406"/>
                  </a:lnTo>
                  <a:lnTo>
                    <a:pt x="514" y="392"/>
                  </a:lnTo>
                  <a:lnTo>
                    <a:pt x="495" y="392"/>
                  </a:lnTo>
                  <a:lnTo>
                    <a:pt x="504" y="384"/>
                  </a:lnTo>
                  <a:lnTo>
                    <a:pt x="509" y="390"/>
                  </a:lnTo>
                  <a:lnTo>
                    <a:pt x="541" y="381"/>
                  </a:lnTo>
                  <a:lnTo>
                    <a:pt x="541" y="387"/>
                  </a:lnTo>
                  <a:lnTo>
                    <a:pt x="569" y="384"/>
                  </a:lnTo>
                  <a:lnTo>
                    <a:pt x="582" y="392"/>
                  </a:lnTo>
                  <a:lnTo>
                    <a:pt x="582" y="400"/>
                  </a:lnTo>
                  <a:lnTo>
                    <a:pt x="609" y="392"/>
                  </a:lnTo>
                  <a:lnTo>
                    <a:pt x="623" y="414"/>
                  </a:lnTo>
                  <a:lnTo>
                    <a:pt x="620" y="455"/>
                  </a:lnTo>
                  <a:lnTo>
                    <a:pt x="636" y="495"/>
                  </a:lnTo>
                  <a:lnTo>
                    <a:pt x="644" y="495"/>
                  </a:lnTo>
                  <a:lnTo>
                    <a:pt x="655" y="479"/>
                  </a:lnTo>
                  <a:lnTo>
                    <a:pt x="661" y="457"/>
                  </a:lnTo>
                  <a:lnTo>
                    <a:pt x="655" y="373"/>
                  </a:lnTo>
                  <a:lnTo>
                    <a:pt x="680" y="344"/>
                  </a:lnTo>
                  <a:lnTo>
                    <a:pt x="774" y="284"/>
                  </a:lnTo>
                  <a:lnTo>
                    <a:pt x="783" y="273"/>
                  </a:lnTo>
                  <a:lnTo>
                    <a:pt x="766" y="273"/>
                  </a:lnTo>
                  <a:lnTo>
                    <a:pt x="780" y="268"/>
                  </a:lnTo>
                  <a:lnTo>
                    <a:pt x="785" y="276"/>
                  </a:lnTo>
                  <a:lnTo>
                    <a:pt x="780" y="249"/>
                  </a:lnTo>
                  <a:lnTo>
                    <a:pt x="785" y="232"/>
                  </a:lnTo>
                  <a:lnTo>
                    <a:pt x="780" y="224"/>
                  </a:lnTo>
                  <a:lnTo>
                    <a:pt x="785" y="227"/>
                  </a:lnTo>
                  <a:lnTo>
                    <a:pt x="796" y="203"/>
                  </a:lnTo>
                  <a:lnTo>
                    <a:pt x="802" y="200"/>
                  </a:lnTo>
                  <a:lnTo>
                    <a:pt x="791" y="222"/>
                  </a:lnTo>
                  <a:lnTo>
                    <a:pt x="796" y="224"/>
                  </a:lnTo>
                  <a:lnTo>
                    <a:pt x="793" y="230"/>
                  </a:lnTo>
                  <a:lnTo>
                    <a:pt x="799" y="230"/>
                  </a:lnTo>
                  <a:lnTo>
                    <a:pt x="791" y="246"/>
                  </a:lnTo>
                  <a:lnTo>
                    <a:pt x="812" y="222"/>
                  </a:lnTo>
                  <a:lnTo>
                    <a:pt x="810" y="200"/>
                  </a:lnTo>
                  <a:lnTo>
                    <a:pt x="815" y="211"/>
                  </a:lnTo>
                  <a:lnTo>
                    <a:pt x="826" y="203"/>
                  </a:lnTo>
                  <a:lnTo>
                    <a:pt x="845" y="173"/>
                  </a:lnTo>
                  <a:lnTo>
                    <a:pt x="891" y="162"/>
                  </a:lnTo>
                  <a:lnTo>
                    <a:pt x="896" y="154"/>
                  </a:lnTo>
                  <a:lnTo>
                    <a:pt x="899" y="159"/>
                  </a:lnTo>
                  <a:lnTo>
                    <a:pt x="918" y="157"/>
                  </a:lnTo>
                  <a:lnTo>
                    <a:pt x="921" y="149"/>
                  </a:lnTo>
                  <a:lnTo>
                    <a:pt x="910" y="154"/>
                  </a:lnTo>
                  <a:lnTo>
                    <a:pt x="907" y="143"/>
                  </a:lnTo>
                  <a:lnTo>
                    <a:pt x="929" y="116"/>
                  </a:lnTo>
                  <a:lnTo>
                    <a:pt x="959" y="100"/>
                  </a:lnTo>
                  <a:lnTo>
                    <a:pt x="980" y="97"/>
                  </a:lnTo>
                  <a:lnTo>
                    <a:pt x="994" y="83"/>
                  </a:lnTo>
                  <a:lnTo>
                    <a:pt x="986" y="75"/>
                  </a:lnTo>
                  <a:lnTo>
                    <a:pt x="994" y="46"/>
                  </a:lnTo>
                  <a:lnTo>
                    <a:pt x="972" y="40"/>
                  </a:lnTo>
                  <a:lnTo>
                    <a:pt x="937" y="83"/>
                  </a:lnTo>
                  <a:lnTo>
                    <a:pt x="915" y="89"/>
                  </a:lnTo>
                  <a:lnTo>
                    <a:pt x="864" y="89"/>
                  </a:lnTo>
                  <a:lnTo>
                    <a:pt x="839" y="102"/>
                  </a:lnTo>
                  <a:lnTo>
                    <a:pt x="831" y="119"/>
                  </a:lnTo>
                  <a:lnTo>
                    <a:pt x="780" y="121"/>
                  </a:lnTo>
                  <a:lnTo>
                    <a:pt x="783" y="132"/>
                  </a:lnTo>
                  <a:lnTo>
                    <a:pt x="726" y="159"/>
                  </a:lnTo>
                  <a:lnTo>
                    <a:pt x="704" y="159"/>
                  </a:lnTo>
                  <a:lnTo>
                    <a:pt x="696" y="154"/>
                  </a:lnTo>
                  <a:lnTo>
                    <a:pt x="699" y="154"/>
                  </a:lnTo>
                  <a:lnTo>
                    <a:pt x="726" y="127"/>
                  </a:lnTo>
                  <a:lnTo>
                    <a:pt x="726" y="108"/>
                  </a:lnTo>
                  <a:lnTo>
                    <a:pt x="707" y="116"/>
                  </a:lnTo>
                  <a:lnTo>
                    <a:pt x="723" y="100"/>
                  </a:lnTo>
                  <a:lnTo>
                    <a:pt x="726" y="81"/>
                  </a:lnTo>
                  <a:lnTo>
                    <a:pt x="707" y="75"/>
                  </a:lnTo>
                  <a:lnTo>
                    <a:pt x="682" y="89"/>
                  </a:lnTo>
                  <a:lnTo>
                    <a:pt x="666" y="108"/>
                  </a:lnTo>
                  <a:lnTo>
                    <a:pt x="650" y="146"/>
                  </a:lnTo>
                  <a:lnTo>
                    <a:pt x="636" y="157"/>
                  </a:lnTo>
                  <a:lnTo>
                    <a:pt x="628" y="157"/>
                  </a:lnTo>
                  <a:lnTo>
                    <a:pt x="628" y="146"/>
                  </a:lnTo>
                  <a:lnTo>
                    <a:pt x="636" y="127"/>
                  </a:lnTo>
                  <a:lnTo>
                    <a:pt x="663" y="89"/>
                  </a:lnTo>
                  <a:lnTo>
                    <a:pt x="647" y="97"/>
                  </a:lnTo>
                  <a:lnTo>
                    <a:pt x="674" y="73"/>
                  </a:lnTo>
                  <a:lnTo>
                    <a:pt x="726" y="70"/>
                  </a:lnTo>
                  <a:lnTo>
                    <a:pt x="726" y="62"/>
                  </a:lnTo>
                  <a:lnTo>
                    <a:pt x="723" y="59"/>
                  </a:lnTo>
                  <a:lnTo>
                    <a:pt x="715" y="59"/>
                  </a:lnTo>
                  <a:lnTo>
                    <a:pt x="718" y="54"/>
                  </a:lnTo>
                  <a:lnTo>
                    <a:pt x="677" y="59"/>
                  </a:lnTo>
                  <a:lnTo>
                    <a:pt x="674" y="51"/>
                  </a:lnTo>
                  <a:lnTo>
                    <a:pt x="661" y="54"/>
                  </a:lnTo>
                  <a:lnTo>
                    <a:pt x="680" y="40"/>
                  </a:lnTo>
                  <a:lnTo>
                    <a:pt x="625" y="59"/>
                  </a:lnTo>
                  <a:lnTo>
                    <a:pt x="623" y="51"/>
                  </a:lnTo>
                  <a:lnTo>
                    <a:pt x="601" y="56"/>
                  </a:lnTo>
                  <a:lnTo>
                    <a:pt x="650" y="29"/>
                  </a:lnTo>
                  <a:lnTo>
                    <a:pt x="653" y="29"/>
                  </a:lnTo>
                  <a:lnTo>
                    <a:pt x="588" y="13"/>
                  </a:lnTo>
                  <a:lnTo>
                    <a:pt x="585" y="0"/>
                  </a:lnTo>
                  <a:lnTo>
                    <a:pt x="574" y="8"/>
                  </a:lnTo>
                  <a:lnTo>
                    <a:pt x="141" y="8"/>
                  </a:lnTo>
                  <a:lnTo>
                    <a:pt x="141" y="16"/>
                  </a:lnTo>
                  <a:lnTo>
                    <a:pt x="124" y="37"/>
                  </a:lnTo>
                  <a:lnTo>
                    <a:pt x="116" y="37"/>
                  </a:lnTo>
                  <a:lnTo>
                    <a:pt x="130" y="29"/>
                  </a:lnTo>
                  <a:lnTo>
                    <a:pt x="124" y="24"/>
                  </a:lnTo>
                  <a:lnTo>
                    <a:pt x="103" y="18"/>
                  </a:lnTo>
                  <a:lnTo>
                    <a:pt x="97" y="24"/>
                  </a:lnTo>
                  <a:lnTo>
                    <a:pt x="84" y="65"/>
                  </a:lnTo>
                  <a:lnTo>
                    <a:pt x="32" y="132"/>
                  </a:lnTo>
                  <a:lnTo>
                    <a:pt x="21" y="159"/>
                  </a:lnTo>
                  <a:lnTo>
                    <a:pt x="2" y="184"/>
                  </a:lnTo>
                  <a:lnTo>
                    <a:pt x="5" y="197"/>
                  </a:lnTo>
                  <a:lnTo>
                    <a:pt x="0" y="214"/>
                  </a:lnTo>
                  <a:lnTo>
                    <a:pt x="5" y="224"/>
                  </a:lnTo>
                  <a:lnTo>
                    <a:pt x="0" y="230"/>
                  </a:lnTo>
                  <a:lnTo>
                    <a:pt x="16" y="230"/>
                  </a:lnTo>
                  <a:lnTo>
                    <a:pt x="2" y="246"/>
                  </a:lnTo>
                  <a:lnTo>
                    <a:pt x="5" y="251"/>
                  </a:lnTo>
                  <a:lnTo>
                    <a:pt x="10" y="251"/>
                  </a:lnTo>
                  <a:lnTo>
                    <a:pt x="2" y="265"/>
                  </a:lnTo>
                  <a:lnTo>
                    <a:pt x="13" y="289"/>
                  </a:lnTo>
                  <a:lnTo>
                    <a:pt x="8" y="300"/>
                  </a:lnTo>
                  <a:lnTo>
                    <a:pt x="40" y="311"/>
                  </a:lnTo>
                  <a:lnTo>
                    <a:pt x="38" y="316"/>
                  </a:lnTo>
                  <a:lnTo>
                    <a:pt x="51" y="325"/>
                  </a:lnTo>
                  <a:lnTo>
                    <a:pt x="51" y="344"/>
                  </a:lnTo>
                  <a:lnTo>
                    <a:pt x="89" y="341"/>
                  </a:lnTo>
                  <a:lnTo>
                    <a:pt x="146" y="368"/>
                  </a:lnTo>
                  <a:lnTo>
                    <a:pt x="230" y="360"/>
                  </a:lnTo>
                  <a:lnTo>
                    <a:pt x="246" y="381"/>
                  </a:lnTo>
                  <a:lnTo>
                    <a:pt x="246" y="398"/>
                  </a:lnTo>
                  <a:lnTo>
                    <a:pt x="257" y="414"/>
                  </a:lnTo>
                  <a:lnTo>
                    <a:pt x="268" y="414"/>
                  </a:lnTo>
                  <a:lnTo>
                    <a:pt x="281" y="398"/>
                  </a:lnTo>
                  <a:lnTo>
                    <a:pt x="303" y="400"/>
                  </a:lnTo>
                  <a:lnTo>
                    <a:pt x="325" y="468"/>
                  </a:lnTo>
                  <a:lnTo>
                    <a:pt x="357" y="479"/>
                  </a:lnTo>
                  <a:lnTo>
                    <a:pt x="363" y="441"/>
                  </a:lnTo>
                  <a:close/>
                </a:path>
              </a:pathLst>
            </a:custGeom>
            <a:solidFill>
              <a:schemeClr val="accent1"/>
            </a:solidFill>
            <a:ln w="3">
              <a:solidFill>
                <a:schemeClr val="accent1"/>
              </a:solidFill>
              <a:round/>
              <a:headEnd/>
              <a:tailEnd/>
            </a:ln>
          </p:spPr>
          <p:txBody>
            <a:bodyPr/>
            <a:lstStyle/>
            <a:p>
              <a:endParaRPr lang="en-GB" noProof="0" dirty="0"/>
            </a:p>
          </p:txBody>
        </p:sp>
        <p:sp>
          <p:nvSpPr>
            <p:cNvPr id="834" name="Freeform 116">
              <a:extLst>
                <a:ext uri="{FF2B5EF4-FFF2-40B4-BE49-F238E27FC236}">
                  <a16:creationId xmlns:a16="http://schemas.microsoft.com/office/drawing/2014/main" id="{D6C04181-0E2E-6D06-E498-2E9359DF82EF}"/>
                </a:ext>
              </a:extLst>
            </p:cNvPr>
            <p:cNvSpPr>
              <a:spLocks/>
            </p:cNvSpPr>
            <p:nvPr/>
          </p:nvSpPr>
          <p:spPr bwMode="auto">
            <a:xfrm>
              <a:off x="7711434" y="4604561"/>
              <a:ext cx="57146" cy="67381"/>
            </a:xfrm>
            <a:custGeom>
              <a:avLst/>
              <a:gdLst>
                <a:gd name="T0" fmla="*/ 2147483647 w 73"/>
                <a:gd name="T1" fmla="*/ 2147483647 h 86"/>
                <a:gd name="T2" fmla="*/ 2147483647 w 73"/>
                <a:gd name="T3" fmla="*/ 2147483647 h 86"/>
                <a:gd name="T4" fmla="*/ 2147483647 w 73"/>
                <a:gd name="T5" fmla="*/ 2147483647 h 86"/>
                <a:gd name="T6" fmla="*/ 2147483647 w 73"/>
                <a:gd name="T7" fmla="*/ 2147483647 h 86"/>
                <a:gd name="T8" fmla="*/ 0 w 73"/>
                <a:gd name="T9" fmla="*/ 2147483647 h 86"/>
                <a:gd name="T10" fmla="*/ 2147483647 w 73"/>
                <a:gd name="T11" fmla="*/ 2147483647 h 86"/>
                <a:gd name="T12" fmla="*/ 2147483647 w 73"/>
                <a:gd name="T13" fmla="*/ 2147483647 h 86"/>
                <a:gd name="T14" fmla="*/ 2147483647 w 73"/>
                <a:gd name="T15" fmla="*/ 2147483647 h 86"/>
                <a:gd name="T16" fmla="*/ 2147483647 w 73"/>
                <a:gd name="T17" fmla="*/ 2147483647 h 86"/>
                <a:gd name="T18" fmla="*/ 2147483647 w 73"/>
                <a:gd name="T19" fmla="*/ 0 h 86"/>
                <a:gd name="T20" fmla="*/ 2147483647 w 73"/>
                <a:gd name="T21" fmla="*/ 2147483647 h 86"/>
                <a:gd name="T22" fmla="*/ 2147483647 w 73"/>
                <a:gd name="T23" fmla="*/ 2147483647 h 86"/>
                <a:gd name="T24" fmla="*/ 2147483647 w 73"/>
                <a:gd name="T25" fmla="*/ 2147483647 h 86"/>
                <a:gd name="T26" fmla="*/ 2147483647 w 73"/>
                <a:gd name="T27" fmla="*/ 2147483647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86"/>
                <a:gd name="T44" fmla="*/ 73 w 73"/>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86">
                  <a:moveTo>
                    <a:pt x="49" y="70"/>
                  </a:moveTo>
                  <a:lnTo>
                    <a:pt x="38" y="86"/>
                  </a:lnTo>
                  <a:lnTo>
                    <a:pt x="5" y="75"/>
                  </a:lnTo>
                  <a:lnTo>
                    <a:pt x="0" y="70"/>
                  </a:lnTo>
                  <a:lnTo>
                    <a:pt x="19" y="37"/>
                  </a:lnTo>
                  <a:lnTo>
                    <a:pt x="35" y="32"/>
                  </a:lnTo>
                  <a:lnTo>
                    <a:pt x="24" y="10"/>
                  </a:lnTo>
                  <a:lnTo>
                    <a:pt x="38" y="2"/>
                  </a:lnTo>
                  <a:lnTo>
                    <a:pt x="62" y="0"/>
                  </a:lnTo>
                  <a:lnTo>
                    <a:pt x="57" y="35"/>
                  </a:lnTo>
                  <a:lnTo>
                    <a:pt x="62" y="40"/>
                  </a:lnTo>
                  <a:lnTo>
                    <a:pt x="73" y="46"/>
                  </a:lnTo>
                  <a:lnTo>
                    <a:pt x="49" y="7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35" name="Freeform 117">
              <a:extLst>
                <a:ext uri="{FF2B5EF4-FFF2-40B4-BE49-F238E27FC236}">
                  <a16:creationId xmlns:a16="http://schemas.microsoft.com/office/drawing/2014/main" id="{57F1854B-3527-CF02-6297-80112BE8F049}"/>
                </a:ext>
              </a:extLst>
            </p:cNvPr>
            <p:cNvSpPr>
              <a:spLocks/>
            </p:cNvSpPr>
            <p:nvPr/>
          </p:nvSpPr>
          <p:spPr bwMode="auto">
            <a:xfrm>
              <a:off x="7741285" y="4660002"/>
              <a:ext cx="31558" cy="20470"/>
            </a:xfrm>
            <a:custGeom>
              <a:avLst/>
              <a:gdLst>
                <a:gd name="T0" fmla="*/ 2147483647 w 41"/>
                <a:gd name="T1" fmla="*/ 2147483647 h 27"/>
                <a:gd name="T2" fmla="*/ 2147483647 w 41"/>
                <a:gd name="T3" fmla="*/ 0 h 27"/>
                <a:gd name="T4" fmla="*/ 0 w 41"/>
                <a:gd name="T5" fmla="*/ 2147483647 h 27"/>
                <a:gd name="T6" fmla="*/ 0 w 41"/>
                <a:gd name="T7" fmla="*/ 2147483647 h 27"/>
                <a:gd name="T8" fmla="*/ 2147483647 w 41"/>
                <a:gd name="T9" fmla="*/ 2147483647 h 27"/>
                <a:gd name="T10" fmla="*/ 2147483647 w 41"/>
                <a:gd name="T11" fmla="*/ 2147483647 h 27"/>
                <a:gd name="T12" fmla="*/ 2147483647 w 41"/>
                <a:gd name="T13" fmla="*/ 2147483647 h 27"/>
                <a:gd name="T14" fmla="*/ 2147483647 w 41"/>
                <a:gd name="T15" fmla="*/ 2147483647 h 2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7"/>
                <a:gd name="T26" fmla="*/ 41 w 4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7">
                  <a:moveTo>
                    <a:pt x="41" y="16"/>
                  </a:moveTo>
                  <a:lnTo>
                    <a:pt x="11" y="0"/>
                  </a:lnTo>
                  <a:lnTo>
                    <a:pt x="0" y="16"/>
                  </a:lnTo>
                  <a:lnTo>
                    <a:pt x="5" y="22"/>
                  </a:lnTo>
                  <a:lnTo>
                    <a:pt x="38" y="27"/>
                  </a:lnTo>
                  <a:lnTo>
                    <a:pt x="41" y="22"/>
                  </a:lnTo>
                  <a:lnTo>
                    <a:pt x="41"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36" name="Freeform 118">
              <a:extLst>
                <a:ext uri="{FF2B5EF4-FFF2-40B4-BE49-F238E27FC236}">
                  <a16:creationId xmlns:a16="http://schemas.microsoft.com/office/drawing/2014/main" id="{4E93F950-7689-9C07-FB6C-FF357D7E4DF6}"/>
                </a:ext>
              </a:extLst>
            </p:cNvPr>
            <p:cNvSpPr>
              <a:spLocks/>
            </p:cNvSpPr>
            <p:nvPr/>
          </p:nvSpPr>
          <p:spPr bwMode="auto">
            <a:xfrm>
              <a:off x="7876047" y="4743588"/>
              <a:ext cx="6823" cy="8529"/>
            </a:xfrm>
            <a:custGeom>
              <a:avLst/>
              <a:gdLst>
                <a:gd name="T0" fmla="*/ 0 w 8"/>
                <a:gd name="T1" fmla="*/ 0 h 11"/>
                <a:gd name="T2" fmla="*/ 2147483647 w 8"/>
                <a:gd name="T3" fmla="*/ 0 h 11"/>
                <a:gd name="T4" fmla="*/ 2147483647 w 8"/>
                <a:gd name="T5" fmla="*/ 2147483647 h 11"/>
                <a:gd name="T6" fmla="*/ 2147483647 w 8"/>
                <a:gd name="T7" fmla="*/ 2147483647 h 11"/>
                <a:gd name="T8" fmla="*/ 0 w 8"/>
                <a:gd name="T9" fmla="*/ 0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0"/>
                  </a:moveTo>
                  <a:lnTo>
                    <a:pt x="3" y="0"/>
                  </a:lnTo>
                  <a:lnTo>
                    <a:pt x="8" y="8"/>
                  </a:lnTo>
                  <a:lnTo>
                    <a:pt x="6" y="11"/>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37" name="Freeform 119">
              <a:extLst>
                <a:ext uri="{FF2B5EF4-FFF2-40B4-BE49-F238E27FC236}">
                  <a16:creationId xmlns:a16="http://schemas.microsoft.com/office/drawing/2014/main" id="{95FD5856-5242-E2FC-1FD7-B0AB3A48F541}"/>
                </a:ext>
              </a:extLst>
            </p:cNvPr>
            <p:cNvSpPr>
              <a:spLocks/>
            </p:cNvSpPr>
            <p:nvPr/>
          </p:nvSpPr>
          <p:spPr bwMode="auto">
            <a:xfrm>
              <a:off x="7878606" y="4740176"/>
              <a:ext cx="35822" cy="35822"/>
            </a:xfrm>
            <a:custGeom>
              <a:avLst/>
              <a:gdLst>
                <a:gd name="T0" fmla="*/ 2147483647 w 46"/>
                <a:gd name="T1" fmla="*/ 2147483647 h 46"/>
                <a:gd name="T2" fmla="*/ 2147483647 w 46"/>
                <a:gd name="T3" fmla="*/ 2147483647 h 46"/>
                <a:gd name="T4" fmla="*/ 2147483647 w 46"/>
                <a:gd name="T5" fmla="*/ 0 h 46"/>
                <a:gd name="T6" fmla="*/ 0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2147483647 h 46"/>
                <a:gd name="T16" fmla="*/ 2147483647 w 46"/>
                <a:gd name="T17" fmla="*/ 2147483647 h 46"/>
                <a:gd name="T18" fmla="*/ 2147483647 w 46"/>
                <a:gd name="T19" fmla="*/ 2147483647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46"/>
                <a:gd name="T32" fmla="*/ 46 w 4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46">
                  <a:moveTo>
                    <a:pt x="43" y="19"/>
                  </a:moveTo>
                  <a:lnTo>
                    <a:pt x="30" y="3"/>
                  </a:lnTo>
                  <a:lnTo>
                    <a:pt x="14" y="0"/>
                  </a:lnTo>
                  <a:lnTo>
                    <a:pt x="0" y="5"/>
                  </a:lnTo>
                  <a:lnTo>
                    <a:pt x="5" y="13"/>
                  </a:lnTo>
                  <a:lnTo>
                    <a:pt x="30" y="24"/>
                  </a:lnTo>
                  <a:lnTo>
                    <a:pt x="24" y="32"/>
                  </a:lnTo>
                  <a:lnTo>
                    <a:pt x="33" y="46"/>
                  </a:lnTo>
                  <a:lnTo>
                    <a:pt x="46" y="30"/>
                  </a:lnTo>
                  <a:lnTo>
                    <a:pt x="43"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38" name="Freeform 120">
              <a:extLst>
                <a:ext uri="{FF2B5EF4-FFF2-40B4-BE49-F238E27FC236}">
                  <a16:creationId xmlns:a16="http://schemas.microsoft.com/office/drawing/2014/main" id="{7B847D5A-2E31-C88F-955D-B774D85FC3B3}"/>
                </a:ext>
              </a:extLst>
            </p:cNvPr>
            <p:cNvSpPr>
              <a:spLocks/>
            </p:cNvSpPr>
            <p:nvPr/>
          </p:nvSpPr>
          <p:spPr bwMode="auto">
            <a:xfrm>
              <a:off x="7834254" y="4740176"/>
              <a:ext cx="46911" cy="38381"/>
            </a:xfrm>
            <a:custGeom>
              <a:avLst/>
              <a:gdLst>
                <a:gd name="T0" fmla="*/ 2147483647 w 60"/>
                <a:gd name="T1" fmla="*/ 0 h 49"/>
                <a:gd name="T2" fmla="*/ 2147483647 w 60"/>
                <a:gd name="T3" fmla="*/ 0 h 49"/>
                <a:gd name="T4" fmla="*/ 2147483647 w 60"/>
                <a:gd name="T5" fmla="*/ 2147483647 h 49"/>
                <a:gd name="T6" fmla="*/ 2147483647 w 60"/>
                <a:gd name="T7" fmla="*/ 2147483647 h 49"/>
                <a:gd name="T8" fmla="*/ 2147483647 w 60"/>
                <a:gd name="T9" fmla="*/ 2147483647 h 49"/>
                <a:gd name="T10" fmla="*/ 2147483647 w 60"/>
                <a:gd name="T11" fmla="*/ 2147483647 h 49"/>
                <a:gd name="T12" fmla="*/ 2147483647 w 60"/>
                <a:gd name="T13" fmla="*/ 2147483647 h 49"/>
                <a:gd name="T14" fmla="*/ 2147483647 w 60"/>
                <a:gd name="T15" fmla="*/ 2147483647 h 49"/>
                <a:gd name="T16" fmla="*/ 2147483647 w 60"/>
                <a:gd name="T17" fmla="*/ 2147483647 h 49"/>
                <a:gd name="T18" fmla="*/ 2147483647 w 60"/>
                <a:gd name="T19" fmla="*/ 2147483647 h 49"/>
                <a:gd name="T20" fmla="*/ 0 w 60"/>
                <a:gd name="T21" fmla="*/ 2147483647 h 49"/>
                <a:gd name="T22" fmla="*/ 2147483647 w 60"/>
                <a:gd name="T23" fmla="*/ 0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49"/>
                <a:gd name="T38" fmla="*/ 60 w 60"/>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49">
                  <a:moveTo>
                    <a:pt x="3" y="0"/>
                  </a:moveTo>
                  <a:lnTo>
                    <a:pt x="8" y="0"/>
                  </a:lnTo>
                  <a:lnTo>
                    <a:pt x="14" y="11"/>
                  </a:lnTo>
                  <a:lnTo>
                    <a:pt x="27" y="16"/>
                  </a:lnTo>
                  <a:lnTo>
                    <a:pt x="54" y="5"/>
                  </a:lnTo>
                  <a:lnTo>
                    <a:pt x="60" y="16"/>
                  </a:lnTo>
                  <a:lnTo>
                    <a:pt x="43" y="27"/>
                  </a:lnTo>
                  <a:lnTo>
                    <a:pt x="52" y="41"/>
                  </a:lnTo>
                  <a:lnTo>
                    <a:pt x="35" y="49"/>
                  </a:lnTo>
                  <a:lnTo>
                    <a:pt x="33" y="35"/>
                  </a:lnTo>
                  <a:lnTo>
                    <a:pt x="0" y="24"/>
                  </a:lnTo>
                  <a:lnTo>
                    <a:pt x="3"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39" name="Freeform 122">
              <a:extLst>
                <a:ext uri="{FF2B5EF4-FFF2-40B4-BE49-F238E27FC236}">
                  <a16:creationId xmlns:a16="http://schemas.microsoft.com/office/drawing/2014/main" id="{46361C43-1CEF-274D-7CD6-EC352AB8CCDF}"/>
                </a:ext>
              </a:extLst>
            </p:cNvPr>
            <p:cNvSpPr>
              <a:spLocks/>
            </p:cNvSpPr>
            <p:nvPr/>
          </p:nvSpPr>
          <p:spPr bwMode="auto">
            <a:xfrm>
              <a:off x="7777108" y="4650620"/>
              <a:ext cx="59704" cy="65675"/>
            </a:xfrm>
            <a:custGeom>
              <a:avLst/>
              <a:gdLst>
                <a:gd name="T0" fmla="*/ 2147483647 w 76"/>
                <a:gd name="T1" fmla="*/ 2147483647 h 84"/>
                <a:gd name="T2" fmla="*/ 2147483647 w 76"/>
                <a:gd name="T3" fmla="*/ 2147483647 h 84"/>
                <a:gd name="T4" fmla="*/ 2147483647 w 76"/>
                <a:gd name="T5" fmla="*/ 2147483647 h 84"/>
                <a:gd name="T6" fmla="*/ 2147483647 w 76"/>
                <a:gd name="T7" fmla="*/ 0 h 84"/>
                <a:gd name="T8" fmla="*/ 2147483647 w 76"/>
                <a:gd name="T9" fmla="*/ 2147483647 h 84"/>
                <a:gd name="T10" fmla="*/ 0 w 76"/>
                <a:gd name="T11" fmla="*/ 2147483647 h 84"/>
                <a:gd name="T12" fmla="*/ 2147483647 w 76"/>
                <a:gd name="T13" fmla="*/ 2147483647 h 84"/>
                <a:gd name="T14" fmla="*/ 2147483647 w 76"/>
                <a:gd name="T15" fmla="*/ 2147483647 h 84"/>
                <a:gd name="T16" fmla="*/ 2147483647 w 76"/>
                <a:gd name="T17" fmla="*/ 214748364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84"/>
                <a:gd name="T29" fmla="*/ 76 w 7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84">
                  <a:moveTo>
                    <a:pt x="62" y="84"/>
                  </a:moveTo>
                  <a:lnTo>
                    <a:pt x="60" y="79"/>
                  </a:lnTo>
                  <a:lnTo>
                    <a:pt x="76" y="16"/>
                  </a:lnTo>
                  <a:lnTo>
                    <a:pt x="76" y="0"/>
                  </a:lnTo>
                  <a:lnTo>
                    <a:pt x="46" y="8"/>
                  </a:lnTo>
                  <a:lnTo>
                    <a:pt x="0" y="41"/>
                  </a:lnTo>
                  <a:lnTo>
                    <a:pt x="3" y="52"/>
                  </a:lnTo>
                  <a:lnTo>
                    <a:pt x="27" y="81"/>
                  </a:lnTo>
                  <a:lnTo>
                    <a:pt x="62" y="8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40" name="Freeform 123">
              <a:extLst>
                <a:ext uri="{FF2B5EF4-FFF2-40B4-BE49-F238E27FC236}">
                  <a16:creationId xmlns:a16="http://schemas.microsoft.com/office/drawing/2014/main" id="{1971C6C0-D43C-7C15-B3B4-806D3BEDA68D}"/>
                </a:ext>
              </a:extLst>
            </p:cNvPr>
            <p:cNvSpPr>
              <a:spLocks/>
            </p:cNvSpPr>
            <p:nvPr/>
          </p:nvSpPr>
          <p:spPr bwMode="auto">
            <a:xfrm>
              <a:off x="7749815" y="4638678"/>
              <a:ext cx="86998" cy="44352"/>
            </a:xfrm>
            <a:custGeom>
              <a:avLst/>
              <a:gdLst>
                <a:gd name="T0" fmla="*/ 2147483647 w 111"/>
                <a:gd name="T1" fmla="*/ 2147483647 h 57"/>
                <a:gd name="T2" fmla="*/ 2147483647 w 111"/>
                <a:gd name="T3" fmla="*/ 0 h 57"/>
                <a:gd name="T4" fmla="*/ 2147483647 w 111"/>
                <a:gd name="T5" fmla="*/ 2147483647 h 57"/>
                <a:gd name="T6" fmla="*/ 2147483647 w 111"/>
                <a:gd name="T7" fmla="*/ 2147483647 h 57"/>
                <a:gd name="T8" fmla="*/ 2147483647 w 111"/>
                <a:gd name="T9" fmla="*/ 2147483647 h 57"/>
                <a:gd name="T10" fmla="*/ 2147483647 w 111"/>
                <a:gd name="T11" fmla="*/ 2147483647 h 57"/>
                <a:gd name="T12" fmla="*/ 2147483647 w 111"/>
                <a:gd name="T13" fmla="*/ 2147483647 h 57"/>
                <a:gd name="T14" fmla="*/ 0 w 111"/>
                <a:gd name="T15" fmla="*/ 2147483647 h 57"/>
                <a:gd name="T16" fmla="*/ 2147483647 w 111"/>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57"/>
                <a:gd name="T29" fmla="*/ 111 w 111"/>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57">
                  <a:moveTo>
                    <a:pt x="24" y="3"/>
                  </a:moveTo>
                  <a:lnTo>
                    <a:pt x="84" y="0"/>
                  </a:lnTo>
                  <a:lnTo>
                    <a:pt x="111" y="16"/>
                  </a:lnTo>
                  <a:lnTo>
                    <a:pt x="81" y="24"/>
                  </a:lnTo>
                  <a:lnTo>
                    <a:pt x="35" y="57"/>
                  </a:lnTo>
                  <a:lnTo>
                    <a:pt x="30" y="49"/>
                  </a:lnTo>
                  <a:lnTo>
                    <a:pt x="30" y="43"/>
                  </a:lnTo>
                  <a:lnTo>
                    <a:pt x="0" y="27"/>
                  </a:lnTo>
                  <a:lnTo>
                    <a:pt x="24"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41" name="Freeform 124">
              <a:extLst>
                <a:ext uri="{FF2B5EF4-FFF2-40B4-BE49-F238E27FC236}">
                  <a16:creationId xmlns:a16="http://schemas.microsoft.com/office/drawing/2014/main" id="{8E73B007-E2F0-2AE1-49BE-04A929FEE371}"/>
                </a:ext>
              </a:extLst>
            </p:cNvPr>
            <p:cNvSpPr>
              <a:spLocks/>
            </p:cNvSpPr>
            <p:nvPr/>
          </p:nvSpPr>
          <p:spPr bwMode="auto">
            <a:xfrm>
              <a:off x="8003133" y="4575563"/>
              <a:ext cx="51175" cy="35822"/>
            </a:xfrm>
            <a:custGeom>
              <a:avLst/>
              <a:gdLst>
                <a:gd name="T0" fmla="*/ 2147483647 w 65"/>
                <a:gd name="T1" fmla="*/ 0 h 46"/>
                <a:gd name="T2" fmla="*/ 2147483647 w 65"/>
                <a:gd name="T3" fmla="*/ 2147483647 h 46"/>
                <a:gd name="T4" fmla="*/ 2147483647 w 65"/>
                <a:gd name="T5" fmla="*/ 2147483647 h 46"/>
                <a:gd name="T6" fmla="*/ 2147483647 w 65"/>
                <a:gd name="T7" fmla="*/ 2147483647 h 46"/>
                <a:gd name="T8" fmla="*/ 2147483647 w 65"/>
                <a:gd name="T9" fmla="*/ 2147483647 h 46"/>
                <a:gd name="T10" fmla="*/ 2147483647 w 65"/>
                <a:gd name="T11" fmla="*/ 2147483647 h 46"/>
                <a:gd name="T12" fmla="*/ 2147483647 w 65"/>
                <a:gd name="T13" fmla="*/ 2147483647 h 46"/>
                <a:gd name="T14" fmla="*/ 2147483647 w 65"/>
                <a:gd name="T15" fmla="*/ 2147483647 h 46"/>
                <a:gd name="T16" fmla="*/ 2147483647 w 65"/>
                <a:gd name="T17" fmla="*/ 2147483647 h 46"/>
                <a:gd name="T18" fmla="*/ 2147483647 w 65"/>
                <a:gd name="T19" fmla="*/ 2147483647 h 46"/>
                <a:gd name="T20" fmla="*/ 2147483647 w 65"/>
                <a:gd name="T21" fmla="*/ 2147483647 h 46"/>
                <a:gd name="T22" fmla="*/ 2147483647 w 65"/>
                <a:gd name="T23" fmla="*/ 2147483647 h 46"/>
                <a:gd name="T24" fmla="*/ 2147483647 w 65"/>
                <a:gd name="T25" fmla="*/ 2147483647 h 46"/>
                <a:gd name="T26" fmla="*/ 0 w 65"/>
                <a:gd name="T27" fmla="*/ 2147483647 h 46"/>
                <a:gd name="T28" fmla="*/ 2147483647 w 65"/>
                <a:gd name="T29" fmla="*/ 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46"/>
                <a:gd name="T47" fmla="*/ 65 w 65"/>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46">
                  <a:moveTo>
                    <a:pt x="5" y="0"/>
                  </a:moveTo>
                  <a:lnTo>
                    <a:pt x="38" y="2"/>
                  </a:lnTo>
                  <a:lnTo>
                    <a:pt x="40" y="10"/>
                  </a:lnTo>
                  <a:lnTo>
                    <a:pt x="51" y="10"/>
                  </a:lnTo>
                  <a:lnTo>
                    <a:pt x="43" y="16"/>
                  </a:lnTo>
                  <a:lnTo>
                    <a:pt x="57" y="19"/>
                  </a:lnTo>
                  <a:lnTo>
                    <a:pt x="65" y="27"/>
                  </a:lnTo>
                  <a:lnTo>
                    <a:pt x="57" y="35"/>
                  </a:lnTo>
                  <a:lnTo>
                    <a:pt x="51" y="27"/>
                  </a:lnTo>
                  <a:lnTo>
                    <a:pt x="22" y="32"/>
                  </a:lnTo>
                  <a:lnTo>
                    <a:pt x="24" y="27"/>
                  </a:lnTo>
                  <a:lnTo>
                    <a:pt x="13" y="32"/>
                  </a:lnTo>
                  <a:lnTo>
                    <a:pt x="5" y="46"/>
                  </a:lnTo>
                  <a:lnTo>
                    <a:pt x="0" y="35"/>
                  </a:lnTo>
                  <a:lnTo>
                    <a:pt x="5"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42" name="Freeform 125">
              <a:extLst>
                <a:ext uri="{FF2B5EF4-FFF2-40B4-BE49-F238E27FC236}">
                  <a16:creationId xmlns:a16="http://schemas.microsoft.com/office/drawing/2014/main" id="{CC05BED6-6080-6AB3-74BE-8059755CA115}"/>
                </a:ext>
              </a:extLst>
            </p:cNvPr>
            <p:cNvSpPr>
              <a:spLocks/>
            </p:cNvSpPr>
            <p:nvPr/>
          </p:nvSpPr>
          <p:spPr bwMode="auto">
            <a:xfrm>
              <a:off x="7967310" y="4573004"/>
              <a:ext cx="40087" cy="31557"/>
            </a:xfrm>
            <a:custGeom>
              <a:avLst/>
              <a:gdLst>
                <a:gd name="T0" fmla="*/ 2147483647 w 51"/>
                <a:gd name="T1" fmla="*/ 2147483647 h 41"/>
                <a:gd name="T2" fmla="*/ 2147483647 w 51"/>
                <a:gd name="T3" fmla="*/ 0 h 41"/>
                <a:gd name="T4" fmla="*/ 2147483647 w 51"/>
                <a:gd name="T5" fmla="*/ 2147483647 h 41"/>
                <a:gd name="T6" fmla="*/ 2147483647 w 51"/>
                <a:gd name="T7" fmla="*/ 2147483647 h 41"/>
                <a:gd name="T8" fmla="*/ 2147483647 w 51"/>
                <a:gd name="T9" fmla="*/ 2147483647 h 41"/>
                <a:gd name="T10" fmla="*/ 2147483647 w 51"/>
                <a:gd name="T11" fmla="*/ 2147483647 h 41"/>
                <a:gd name="T12" fmla="*/ 2147483647 w 51"/>
                <a:gd name="T13" fmla="*/ 2147483647 h 41"/>
                <a:gd name="T14" fmla="*/ 0 w 51"/>
                <a:gd name="T15" fmla="*/ 2147483647 h 41"/>
                <a:gd name="T16" fmla="*/ 2147483647 w 51"/>
                <a:gd name="T17" fmla="*/ 2147483647 h 41"/>
                <a:gd name="T18" fmla="*/ 2147483647 w 51"/>
                <a:gd name="T19" fmla="*/ 2147483647 h 41"/>
                <a:gd name="T20" fmla="*/ 2147483647 w 5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41"/>
                <a:gd name="T35" fmla="*/ 51 w 5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41">
                  <a:moveTo>
                    <a:pt x="51" y="3"/>
                  </a:moveTo>
                  <a:lnTo>
                    <a:pt x="27" y="0"/>
                  </a:lnTo>
                  <a:lnTo>
                    <a:pt x="21" y="5"/>
                  </a:lnTo>
                  <a:lnTo>
                    <a:pt x="30" y="5"/>
                  </a:lnTo>
                  <a:lnTo>
                    <a:pt x="38" y="27"/>
                  </a:lnTo>
                  <a:lnTo>
                    <a:pt x="21" y="32"/>
                  </a:lnTo>
                  <a:lnTo>
                    <a:pt x="5" y="27"/>
                  </a:lnTo>
                  <a:lnTo>
                    <a:pt x="0" y="32"/>
                  </a:lnTo>
                  <a:lnTo>
                    <a:pt x="11" y="41"/>
                  </a:lnTo>
                  <a:lnTo>
                    <a:pt x="46" y="38"/>
                  </a:lnTo>
                  <a:lnTo>
                    <a:pt x="51"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43" name="Freeform 126">
              <a:extLst>
                <a:ext uri="{FF2B5EF4-FFF2-40B4-BE49-F238E27FC236}">
                  <a16:creationId xmlns:a16="http://schemas.microsoft.com/office/drawing/2014/main" id="{00C11C67-2B1A-F5BF-8367-3B6B37FBD3BA}"/>
                </a:ext>
              </a:extLst>
            </p:cNvPr>
            <p:cNvSpPr>
              <a:spLocks/>
            </p:cNvSpPr>
            <p:nvPr/>
          </p:nvSpPr>
          <p:spPr bwMode="auto">
            <a:xfrm>
              <a:off x="8227451" y="5376457"/>
              <a:ext cx="68234" cy="73351"/>
            </a:xfrm>
            <a:custGeom>
              <a:avLst/>
              <a:gdLst>
                <a:gd name="T0" fmla="*/ 2147483647 w 87"/>
                <a:gd name="T1" fmla="*/ 2147483647 h 95"/>
                <a:gd name="T2" fmla="*/ 0 w 87"/>
                <a:gd name="T3" fmla="*/ 0 h 95"/>
                <a:gd name="T4" fmla="*/ 2147483647 w 87"/>
                <a:gd name="T5" fmla="*/ 0 h 95"/>
                <a:gd name="T6" fmla="*/ 2147483647 w 87"/>
                <a:gd name="T7" fmla="*/ 2147483647 h 95"/>
                <a:gd name="T8" fmla="*/ 2147483647 w 87"/>
                <a:gd name="T9" fmla="*/ 2147483647 h 95"/>
                <a:gd name="T10" fmla="*/ 2147483647 w 87"/>
                <a:gd name="T11" fmla="*/ 2147483647 h 95"/>
                <a:gd name="T12" fmla="*/ 2147483647 w 87"/>
                <a:gd name="T13" fmla="*/ 2147483647 h 95"/>
                <a:gd name="T14" fmla="*/ 2147483647 w 87"/>
                <a:gd name="T15" fmla="*/ 2147483647 h 95"/>
                <a:gd name="T16" fmla="*/ 2147483647 w 87"/>
                <a:gd name="T17" fmla="*/ 2147483647 h 95"/>
                <a:gd name="T18" fmla="*/ 2147483647 w 87"/>
                <a:gd name="T19" fmla="*/ 2147483647 h 95"/>
                <a:gd name="T20" fmla="*/ 2147483647 w 87"/>
                <a:gd name="T21" fmla="*/ 2147483647 h 95"/>
                <a:gd name="T22" fmla="*/ 2147483647 w 87"/>
                <a:gd name="T23" fmla="*/ 2147483647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95"/>
                <a:gd name="T38" fmla="*/ 87 w 87"/>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95">
                  <a:moveTo>
                    <a:pt x="3" y="79"/>
                  </a:moveTo>
                  <a:lnTo>
                    <a:pt x="0" y="0"/>
                  </a:lnTo>
                  <a:lnTo>
                    <a:pt x="16" y="0"/>
                  </a:lnTo>
                  <a:lnTo>
                    <a:pt x="32" y="16"/>
                  </a:lnTo>
                  <a:lnTo>
                    <a:pt x="38" y="14"/>
                  </a:lnTo>
                  <a:lnTo>
                    <a:pt x="73" y="35"/>
                  </a:lnTo>
                  <a:lnTo>
                    <a:pt x="87" y="52"/>
                  </a:lnTo>
                  <a:lnTo>
                    <a:pt x="87" y="73"/>
                  </a:lnTo>
                  <a:lnTo>
                    <a:pt x="79" y="87"/>
                  </a:lnTo>
                  <a:lnTo>
                    <a:pt x="43" y="95"/>
                  </a:lnTo>
                  <a:lnTo>
                    <a:pt x="3" y="7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44" name="Freeform 127">
              <a:extLst>
                <a:ext uri="{FF2B5EF4-FFF2-40B4-BE49-F238E27FC236}">
                  <a16:creationId xmlns:a16="http://schemas.microsoft.com/office/drawing/2014/main" id="{CEA543BB-EEB1-8563-6B03-FAD9F3F6F4CC}"/>
                </a:ext>
              </a:extLst>
            </p:cNvPr>
            <p:cNvSpPr>
              <a:spLocks/>
            </p:cNvSpPr>
            <p:nvPr/>
          </p:nvSpPr>
          <p:spPr bwMode="auto">
            <a:xfrm>
              <a:off x="7963045" y="4809263"/>
              <a:ext cx="547577" cy="623486"/>
            </a:xfrm>
            <a:custGeom>
              <a:avLst/>
              <a:gdLst>
                <a:gd name="T0" fmla="*/ 2147483647 w 702"/>
                <a:gd name="T1" fmla="*/ 2147483647 h 799"/>
                <a:gd name="T2" fmla="*/ 2147483647 w 702"/>
                <a:gd name="T3" fmla="*/ 2147483647 h 799"/>
                <a:gd name="T4" fmla="*/ 2147483647 w 702"/>
                <a:gd name="T5" fmla="*/ 2147483647 h 799"/>
                <a:gd name="T6" fmla="*/ 2147483647 w 702"/>
                <a:gd name="T7" fmla="*/ 2147483647 h 799"/>
                <a:gd name="T8" fmla="*/ 2147483647 w 702"/>
                <a:gd name="T9" fmla="*/ 2147483647 h 799"/>
                <a:gd name="T10" fmla="*/ 2147483647 w 702"/>
                <a:gd name="T11" fmla="*/ 2147483647 h 799"/>
                <a:gd name="T12" fmla="*/ 2147483647 w 702"/>
                <a:gd name="T13" fmla="*/ 0 h 799"/>
                <a:gd name="T14" fmla="*/ 2147483647 w 702"/>
                <a:gd name="T15" fmla="*/ 2147483647 h 799"/>
                <a:gd name="T16" fmla="*/ 2147483647 w 702"/>
                <a:gd name="T17" fmla="*/ 2147483647 h 799"/>
                <a:gd name="T18" fmla="*/ 2147483647 w 702"/>
                <a:gd name="T19" fmla="*/ 2147483647 h 799"/>
                <a:gd name="T20" fmla="*/ 2147483647 w 702"/>
                <a:gd name="T21" fmla="*/ 2147483647 h 799"/>
                <a:gd name="T22" fmla="*/ 2147483647 w 702"/>
                <a:gd name="T23" fmla="*/ 2147483647 h 799"/>
                <a:gd name="T24" fmla="*/ 2147483647 w 702"/>
                <a:gd name="T25" fmla="*/ 2147483647 h 799"/>
                <a:gd name="T26" fmla="*/ 2147483647 w 702"/>
                <a:gd name="T27" fmla="*/ 2147483647 h 799"/>
                <a:gd name="T28" fmla="*/ 2147483647 w 702"/>
                <a:gd name="T29" fmla="*/ 2147483647 h 799"/>
                <a:gd name="T30" fmla="*/ 2147483647 w 702"/>
                <a:gd name="T31" fmla="*/ 2147483647 h 799"/>
                <a:gd name="T32" fmla="*/ 2147483647 w 702"/>
                <a:gd name="T33" fmla="*/ 2147483647 h 799"/>
                <a:gd name="T34" fmla="*/ 2147483647 w 702"/>
                <a:gd name="T35" fmla="*/ 2147483647 h 799"/>
                <a:gd name="T36" fmla="*/ 2147483647 w 702"/>
                <a:gd name="T37" fmla="*/ 2147483647 h 799"/>
                <a:gd name="T38" fmla="*/ 2147483647 w 702"/>
                <a:gd name="T39" fmla="*/ 2147483647 h 799"/>
                <a:gd name="T40" fmla="*/ 2147483647 w 702"/>
                <a:gd name="T41" fmla="*/ 2147483647 h 799"/>
                <a:gd name="T42" fmla="*/ 2147483647 w 702"/>
                <a:gd name="T43" fmla="*/ 2147483647 h 799"/>
                <a:gd name="T44" fmla="*/ 2147483647 w 702"/>
                <a:gd name="T45" fmla="*/ 2147483647 h 799"/>
                <a:gd name="T46" fmla="*/ 2147483647 w 702"/>
                <a:gd name="T47" fmla="*/ 2147483647 h 799"/>
                <a:gd name="T48" fmla="*/ 2147483647 w 702"/>
                <a:gd name="T49" fmla="*/ 2147483647 h 799"/>
                <a:gd name="T50" fmla="*/ 2147483647 w 702"/>
                <a:gd name="T51" fmla="*/ 2147483647 h 799"/>
                <a:gd name="T52" fmla="*/ 2147483647 w 702"/>
                <a:gd name="T53" fmla="*/ 2147483647 h 799"/>
                <a:gd name="T54" fmla="*/ 2147483647 w 702"/>
                <a:gd name="T55" fmla="*/ 2147483647 h 799"/>
                <a:gd name="T56" fmla="*/ 2147483647 w 702"/>
                <a:gd name="T57" fmla="*/ 2147483647 h 799"/>
                <a:gd name="T58" fmla="*/ 2147483647 w 702"/>
                <a:gd name="T59" fmla="*/ 2147483647 h 799"/>
                <a:gd name="T60" fmla="*/ 2147483647 w 702"/>
                <a:gd name="T61" fmla="*/ 2147483647 h 799"/>
                <a:gd name="T62" fmla="*/ 2147483647 w 702"/>
                <a:gd name="T63" fmla="*/ 2147483647 h 799"/>
                <a:gd name="T64" fmla="*/ 2147483647 w 702"/>
                <a:gd name="T65" fmla="*/ 2147483647 h 799"/>
                <a:gd name="T66" fmla="*/ 2147483647 w 702"/>
                <a:gd name="T67" fmla="*/ 2147483647 h 799"/>
                <a:gd name="T68" fmla="*/ 2147483647 w 702"/>
                <a:gd name="T69" fmla="*/ 2147483647 h 799"/>
                <a:gd name="T70" fmla="*/ 2147483647 w 702"/>
                <a:gd name="T71" fmla="*/ 2147483647 h 799"/>
                <a:gd name="T72" fmla="*/ 2147483647 w 702"/>
                <a:gd name="T73" fmla="*/ 2147483647 h 799"/>
                <a:gd name="T74" fmla="*/ 2147483647 w 702"/>
                <a:gd name="T75" fmla="*/ 2147483647 h 799"/>
                <a:gd name="T76" fmla="*/ 2147483647 w 702"/>
                <a:gd name="T77" fmla="*/ 2147483647 h 799"/>
                <a:gd name="T78" fmla="*/ 2147483647 w 702"/>
                <a:gd name="T79" fmla="*/ 2147483647 h 799"/>
                <a:gd name="T80" fmla="*/ 2147483647 w 702"/>
                <a:gd name="T81" fmla="*/ 2147483647 h 799"/>
                <a:gd name="T82" fmla="*/ 2147483647 w 702"/>
                <a:gd name="T83" fmla="*/ 2147483647 h 799"/>
                <a:gd name="T84" fmla="*/ 2147483647 w 702"/>
                <a:gd name="T85" fmla="*/ 2147483647 h 799"/>
                <a:gd name="T86" fmla="*/ 2147483647 w 702"/>
                <a:gd name="T87" fmla="*/ 2147483647 h 799"/>
                <a:gd name="T88" fmla="*/ 2147483647 w 702"/>
                <a:gd name="T89" fmla="*/ 2147483647 h 799"/>
                <a:gd name="T90" fmla="*/ 2147483647 w 702"/>
                <a:gd name="T91" fmla="*/ 2147483647 h 799"/>
                <a:gd name="T92" fmla="*/ 2147483647 w 702"/>
                <a:gd name="T93" fmla="*/ 2147483647 h 799"/>
                <a:gd name="T94" fmla="*/ 2147483647 w 702"/>
                <a:gd name="T95" fmla="*/ 2147483647 h 799"/>
                <a:gd name="T96" fmla="*/ 2147483647 w 702"/>
                <a:gd name="T97" fmla="*/ 2147483647 h 799"/>
                <a:gd name="T98" fmla="*/ 2147483647 w 702"/>
                <a:gd name="T99" fmla="*/ 2147483647 h 799"/>
                <a:gd name="T100" fmla="*/ 2147483647 w 702"/>
                <a:gd name="T101" fmla="*/ 2147483647 h 799"/>
                <a:gd name="T102" fmla="*/ 2147483647 w 702"/>
                <a:gd name="T103" fmla="*/ 2147483647 h 799"/>
                <a:gd name="T104" fmla="*/ 2147483647 w 702"/>
                <a:gd name="T105" fmla="*/ 2147483647 h 799"/>
                <a:gd name="T106" fmla="*/ 2147483647 w 702"/>
                <a:gd name="T107" fmla="*/ 2147483647 h 799"/>
                <a:gd name="T108" fmla="*/ 2147483647 w 702"/>
                <a:gd name="T109" fmla="*/ 2147483647 h 799"/>
                <a:gd name="T110" fmla="*/ 2147483647 w 702"/>
                <a:gd name="T111" fmla="*/ 2147483647 h 799"/>
                <a:gd name="T112" fmla="*/ 2147483647 w 702"/>
                <a:gd name="T113" fmla="*/ 2147483647 h 799"/>
                <a:gd name="T114" fmla="*/ 2147483647 w 702"/>
                <a:gd name="T115" fmla="*/ 2147483647 h 7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2"/>
                <a:gd name="T175" fmla="*/ 0 h 799"/>
                <a:gd name="T176" fmla="*/ 702 w 702"/>
                <a:gd name="T177" fmla="*/ 799 h 7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2" h="799">
                  <a:moveTo>
                    <a:pt x="399" y="22"/>
                  </a:moveTo>
                  <a:lnTo>
                    <a:pt x="371" y="60"/>
                  </a:lnTo>
                  <a:lnTo>
                    <a:pt x="355" y="65"/>
                  </a:lnTo>
                  <a:lnTo>
                    <a:pt x="347" y="60"/>
                  </a:lnTo>
                  <a:lnTo>
                    <a:pt x="323" y="57"/>
                  </a:lnTo>
                  <a:lnTo>
                    <a:pt x="317" y="68"/>
                  </a:lnTo>
                  <a:lnTo>
                    <a:pt x="309" y="65"/>
                  </a:lnTo>
                  <a:lnTo>
                    <a:pt x="298" y="65"/>
                  </a:lnTo>
                  <a:lnTo>
                    <a:pt x="269" y="79"/>
                  </a:lnTo>
                  <a:lnTo>
                    <a:pt x="258" y="76"/>
                  </a:lnTo>
                  <a:lnTo>
                    <a:pt x="247" y="52"/>
                  </a:lnTo>
                  <a:lnTo>
                    <a:pt x="252" y="19"/>
                  </a:lnTo>
                  <a:lnTo>
                    <a:pt x="247" y="3"/>
                  </a:lnTo>
                  <a:lnTo>
                    <a:pt x="236" y="0"/>
                  </a:lnTo>
                  <a:lnTo>
                    <a:pt x="231" y="11"/>
                  </a:lnTo>
                  <a:lnTo>
                    <a:pt x="190" y="27"/>
                  </a:lnTo>
                  <a:lnTo>
                    <a:pt x="160" y="22"/>
                  </a:lnTo>
                  <a:lnTo>
                    <a:pt x="168" y="33"/>
                  </a:lnTo>
                  <a:lnTo>
                    <a:pt x="168" y="52"/>
                  </a:lnTo>
                  <a:lnTo>
                    <a:pt x="182" y="63"/>
                  </a:lnTo>
                  <a:lnTo>
                    <a:pt x="141" y="90"/>
                  </a:lnTo>
                  <a:lnTo>
                    <a:pt x="128" y="90"/>
                  </a:lnTo>
                  <a:lnTo>
                    <a:pt x="120" y="79"/>
                  </a:lnTo>
                  <a:lnTo>
                    <a:pt x="109" y="68"/>
                  </a:lnTo>
                  <a:lnTo>
                    <a:pt x="68" y="71"/>
                  </a:lnTo>
                  <a:lnTo>
                    <a:pt x="68" y="84"/>
                  </a:lnTo>
                  <a:lnTo>
                    <a:pt x="79" y="95"/>
                  </a:lnTo>
                  <a:lnTo>
                    <a:pt x="63" y="100"/>
                  </a:lnTo>
                  <a:lnTo>
                    <a:pt x="74" y="133"/>
                  </a:lnTo>
                  <a:lnTo>
                    <a:pt x="65" y="193"/>
                  </a:lnTo>
                  <a:lnTo>
                    <a:pt x="25" y="209"/>
                  </a:lnTo>
                  <a:lnTo>
                    <a:pt x="11" y="225"/>
                  </a:lnTo>
                  <a:lnTo>
                    <a:pt x="0" y="263"/>
                  </a:lnTo>
                  <a:lnTo>
                    <a:pt x="17" y="290"/>
                  </a:lnTo>
                  <a:lnTo>
                    <a:pt x="14" y="296"/>
                  </a:lnTo>
                  <a:lnTo>
                    <a:pt x="36" y="312"/>
                  </a:lnTo>
                  <a:lnTo>
                    <a:pt x="57" y="298"/>
                  </a:lnTo>
                  <a:lnTo>
                    <a:pt x="63" y="328"/>
                  </a:lnTo>
                  <a:lnTo>
                    <a:pt x="76" y="328"/>
                  </a:lnTo>
                  <a:lnTo>
                    <a:pt x="101" y="331"/>
                  </a:lnTo>
                  <a:lnTo>
                    <a:pt x="128" y="306"/>
                  </a:lnTo>
                  <a:lnTo>
                    <a:pt x="152" y="306"/>
                  </a:lnTo>
                  <a:lnTo>
                    <a:pt x="155" y="336"/>
                  </a:lnTo>
                  <a:lnTo>
                    <a:pt x="163" y="352"/>
                  </a:lnTo>
                  <a:lnTo>
                    <a:pt x="239" y="385"/>
                  </a:lnTo>
                  <a:lnTo>
                    <a:pt x="252" y="407"/>
                  </a:lnTo>
                  <a:lnTo>
                    <a:pt x="250" y="420"/>
                  </a:lnTo>
                  <a:lnTo>
                    <a:pt x="258" y="436"/>
                  </a:lnTo>
                  <a:lnTo>
                    <a:pt x="288" y="442"/>
                  </a:lnTo>
                  <a:lnTo>
                    <a:pt x="290" y="455"/>
                  </a:lnTo>
                  <a:lnTo>
                    <a:pt x="304" y="480"/>
                  </a:lnTo>
                  <a:lnTo>
                    <a:pt x="301" y="518"/>
                  </a:lnTo>
                  <a:lnTo>
                    <a:pt x="306" y="556"/>
                  </a:lnTo>
                  <a:lnTo>
                    <a:pt x="342" y="564"/>
                  </a:lnTo>
                  <a:lnTo>
                    <a:pt x="350" y="566"/>
                  </a:lnTo>
                  <a:lnTo>
                    <a:pt x="355" y="593"/>
                  </a:lnTo>
                  <a:lnTo>
                    <a:pt x="377" y="599"/>
                  </a:lnTo>
                  <a:lnTo>
                    <a:pt x="377" y="631"/>
                  </a:lnTo>
                  <a:lnTo>
                    <a:pt x="388" y="631"/>
                  </a:lnTo>
                  <a:lnTo>
                    <a:pt x="396" y="659"/>
                  </a:lnTo>
                  <a:lnTo>
                    <a:pt x="380" y="669"/>
                  </a:lnTo>
                  <a:lnTo>
                    <a:pt x="339" y="726"/>
                  </a:lnTo>
                  <a:lnTo>
                    <a:pt x="355" y="726"/>
                  </a:lnTo>
                  <a:lnTo>
                    <a:pt x="371" y="742"/>
                  </a:lnTo>
                  <a:lnTo>
                    <a:pt x="377" y="740"/>
                  </a:lnTo>
                  <a:lnTo>
                    <a:pt x="412" y="761"/>
                  </a:lnTo>
                  <a:lnTo>
                    <a:pt x="426" y="778"/>
                  </a:lnTo>
                  <a:lnTo>
                    <a:pt x="426" y="799"/>
                  </a:lnTo>
                  <a:lnTo>
                    <a:pt x="437" y="772"/>
                  </a:lnTo>
                  <a:lnTo>
                    <a:pt x="458" y="751"/>
                  </a:lnTo>
                  <a:lnTo>
                    <a:pt x="472" y="710"/>
                  </a:lnTo>
                  <a:lnTo>
                    <a:pt x="488" y="691"/>
                  </a:lnTo>
                  <a:lnTo>
                    <a:pt x="483" y="637"/>
                  </a:lnTo>
                  <a:lnTo>
                    <a:pt x="510" y="602"/>
                  </a:lnTo>
                  <a:lnTo>
                    <a:pt x="529" y="591"/>
                  </a:lnTo>
                  <a:lnTo>
                    <a:pt x="534" y="593"/>
                  </a:lnTo>
                  <a:lnTo>
                    <a:pt x="539" y="585"/>
                  </a:lnTo>
                  <a:lnTo>
                    <a:pt x="550" y="585"/>
                  </a:lnTo>
                  <a:lnTo>
                    <a:pt x="545" y="577"/>
                  </a:lnTo>
                  <a:lnTo>
                    <a:pt x="594" y="577"/>
                  </a:lnTo>
                  <a:lnTo>
                    <a:pt x="594" y="566"/>
                  </a:lnTo>
                  <a:lnTo>
                    <a:pt x="610" y="556"/>
                  </a:lnTo>
                  <a:lnTo>
                    <a:pt x="610" y="537"/>
                  </a:lnTo>
                  <a:lnTo>
                    <a:pt x="629" y="507"/>
                  </a:lnTo>
                  <a:lnTo>
                    <a:pt x="629" y="474"/>
                  </a:lnTo>
                  <a:lnTo>
                    <a:pt x="634" y="469"/>
                  </a:lnTo>
                  <a:lnTo>
                    <a:pt x="634" y="380"/>
                  </a:lnTo>
                  <a:lnTo>
                    <a:pt x="691" y="301"/>
                  </a:lnTo>
                  <a:lnTo>
                    <a:pt x="702" y="274"/>
                  </a:lnTo>
                  <a:lnTo>
                    <a:pt x="702" y="249"/>
                  </a:lnTo>
                  <a:lnTo>
                    <a:pt x="691" y="214"/>
                  </a:lnTo>
                  <a:lnTo>
                    <a:pt x="664" y="209"/>
                  </a:lnTo>
                  <a:lnTo>
                    <a:pt x="607" y="166"/>
                  </a:lnTo>
                  <a:lnTo>
                    <a:pt x="580" y="168"/>
                  </a:lnTo>
                  <a:lnTo>
                    <a:pt x="545" y="155"/>
                  </a:lnTo>
                  <a:lnTo>
                    <a:pt x="523" y="166"/>
                  </a:lnTo>
                  <a:lnTo>
                    <a:pt x="529" y="155"/>
                  </a:lnTo>
                  <a:lnTo>
                    <a:pt x="520" y="136"/>
                  </a:lnTo>
                  <a:lnTo>
                    <a:pt x="510" y="141"/>
                  </a:lnTo>
                  <a:lnTo>
                    <a:pt x="507" y="133"/>
                  </a:lnTo>
                  <a:lnTo>
                    <a:pt x="474" y="119"/>
                  </a:lnTo>
                  <a:lnTo>
                    <a:pt x="458" y="122"/>
                  </a:lnTo>
                  <a:lnTo>
                    <a:pt x="453" y="138"/>
                  </a:lnTo>
                  <a:lnTo>
                    <a:pt x="447" y="136"/>
                  </a:lnTo>
                  <a:lnTo>
                    <a:pt x="455" y="111"/>
                  </a:lnTo>
                  <a:lnTo>
                    <a:pt x="445" y="109"/>
                  </a:lnTo>
                  <a:lnTo>
                    <a:pt x="418" y="114"/>
                  </a:lnTo>
                  <a:lnTo>
                    <a:pt x="415" y="141"/>
                  </a:lnTo>
                  <a:lnTo>
                    <a:pt x="409" y="128"/>
                  </a:lnTo>
                  <a:lnTo>
                    <a:pt x="401" y="133"/>
                  </a:lnTo>
                  <a:lnTo>
                    <a:pt x="404" y="109"/>
                  </a:lnTo>
                  <a:lnTo>
                    <a:pt x="426" y="84"/>
                  </a:lnTo>
                  <a:lnTo>
                    <a:pt x="428" y="71"/>
                  </a:lnTo>
                  <a:lnTo>
                    <a:pt x="418" y="68"/>
                  </a:lnTo>
                  <a:lnTo>
                    <a:pt x="409" y="30"/>
                  </a:lnTo>
                  <a:lnTo>
                    <a:pt x="399" y="2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45" name="Freeform 128">
              <a:extLst>
                <a:ext uri="{FF2B5EF4-FFF2-40B4-BE49-F238E27FC236}">
                  <a16:creationId xmlns:a16="http://schemas.microsoft.com/office/drawing/2014/main" id="{CA8BAC2C-F40B-2555-726E-1949EAC913D7}"/>
                </a:ext>
              </a:extLst>
            </p:cNvPr>
            <p:cNvSpPr>
              <a:spLocks/>
            </p:cNvSpPr>
            <p:nvPr/>
          </p:nvSpPr>
          <p:spPr bwMode="auto">
            <a:xfrm>
              <a:off x="8197599" y="5729567"/>
              <a:ext cx="59704" cy="46057"/>
            </a:xfrm>
            <a:custGeom>
              <a:avLst/>
              <a:gdLst>
                <a:gd name="T0" fmla="*/ 0 w 76"/>
                <a:gd name="T1" fmla="*/ 0 h 59"/>
                <a:gd name="T2" fmla="*/ 2147483647 w 76"/>
                <a:gd name="T3" fmla="*/ 2147483647 h 59"/>
                <a:gd name="T4" fmla="*/ 2147483647 w 76"/>
                <a:gd name="T5" fmla="*/ 2147483647 h 59"/>
                <a:gd name="T6" fmla="*/ 2147483647 w 76"/>
                <a:gd name="T7" fmla="*/ 2147483647 h 59"/>
                <a:gd name="T8" fmla="*/ 2147483647 w 76"/>
                <a:gd name="T9" fmla="*/ 2147483647 h 59"/>
                <a:gd name="T10" fmla="*/ 2147483647 w 76"/>
                <a:gd name="T11" fmla="*/ 2147483647 h 59"/>
                <a:gd name="T12" fmla="*/ 2147483647 w 76"/>
                <a:gd name="T13" fmla="*/ 2147483647 h 59"/>
                <a:gd name="T14" fmla="*/ 0 w 76"/>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59"/>
                <a:gd name="T26" fmla="*/ 76 w 76"/>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59">
                  <a:moveTo>
                    <a:pt x="0" y="0"/>
                  </a:moveTo>
                  <a:lnTo>
                    <a:pt x="22" y="21"/>
                  </a:lnTo>
                  <a:lnTo>
                    <a:pt x="76" y="40"/>
                  </a:lnTo>
                  <a:lnTo>
                    <a:pt x="70" y="46"/>
                  </a:lnTo>
                  <a:lnTo>
                    <a:pt x="35" y="51"/>
                  </a:lnTo>
                  <a:lnTo>
                    <a:pt x="41" y="59"/>
                  </a:lnTo>
                  <a:lnTo>
                    <a:pt x="27" y="56"/>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46" name="Freeform 129">
              <a:extLst>
                <a:ext uri="{FF2B5EF4-FFF2-40B4-BE49-F238E27FC236}">
                  <a16:creationId xmlns:a16="http://schemas.microsoft.com/office/drawing/2014/main" id="{0698AD87-B73D-A9C1-2CBA-189A2779AAA1}"/>
                </a:ext>
              </a:extLst>
            </p:cNvPr>
            <p:cNvSpPr>
              <a:spLocks/>
            </p:cNvSpPr>
            <p:nvPr/>
          </p:nvSpPr>
          <p:spPr bwMode="auto">
            <a:xfrm>
              <a:off x="8144718" y="5729567"/>
              <a:ext cx="74204" cy="43499"/>
            </a:xfrm>
            <a:custGeom>
              <a:avLst/>
              <a:gdLst>
                <a:gd name="T0" fmla="*/ 2147483647 w 95"/>
                <a:gd name="T1" fmla="*/ 0 h 56"/>
                <a:gd name="T2" fmla="*/ 2147483647 w 95"/>
                <a:gd name="T3" fmla="*/ 2147483647 h 56"/>
                <a:gd name="T4" fmla="*/ 2147483647 w 95"/>
                <a:gd name="T5" fmla="*/ 2147483647 h 56"/>
                <a:gd name="T6" fmla="*/ 2147483647 w 95"/>
                <a:gd name="T7" fmla="*/ 2147483647 h 56"/>
                <a:gd name="T8" fmla="*/ 2147483647 w 95"/>
                <a:gd name="T9" fmla="*/ 2147483647 h 56"/>
                <a:gd name="T10" fmla="*/ 2147483647 w 95"/>
                <a:gd name="T11" fmla="*/ 2147483647 h 56"/>
                <a:gd name="T12" fmla="*/ 2147483647 w 95"/>
                <a:gd name="T13" fmla="*/ 2147483647 h 56"/>
                <a:gd name="T14" fmla="*/ 2147483647 w 95"/>
                <a:gd name="T15" fmla="*/ 2147483647 h 56"/>
                <a:gd name="T16" fmla="*/ 0 w 95"/>
                <a:gd name="T17" fmla="*/ 2147483647 h 56"/>
                <a:gd name="T18" fmla="*/ 2147483647 w 95"/>
                <a:gd name="T19" fmla="*/ 2147483647 h 56"/>
                <a:gd name="T20" fmla="*/ 2147483647 w 95"/>
                <a:gd name="T21" fmla="*/ 2147483647 h 56"/>
                <a:gd name="T22" fmla="*/ 2147483647 w 95"/>
                <a:gd name="T23" fmla="*/ 2147483647 h 56"/>
                <a:gd name="T24" fmla="*/ 2147483647 w 95"/>
                <a:gd name="T25" fmla="*/ 2147483647 h 56"/>
                <a:gd name="T26" fmla="*/ 2147483647 w 95"/>
                <a:gd name="T27" fmla="*/ 2147483647 h 56"/>
                <a:gd name="T28" fmla="*/ 2147483647 w 95"/>
                <a:gd name="T29" fmla="*/ 2147483647 h 56"/>
                <a:gd name="T30" fmla="*/ 2147483647 w 95"/>
                <a:gd name="T31" fmla="*/ 0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
                <a:gd name="T49" fmla="*/ 0 h 56"/>
                <a:gd name="T50" fmla="*/ 95 w 95"/>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 h="56">
                  <a:moveTo>
                    <a:pt x="68" y="0"/>
                  </a:moveTo>
                  <a:lnTo>
                    <a:pt x="46" y="5"/>
                  </a:lnTo>
                  <a:lnTo>
                    <a:pt x="49" y="13"/>
                  </a:lnTo>
                  <a:lnTo>
                    <a:pt x="68" y="16"/>
                  </a:lnTo>
                  <a:lnTo>
                    <a:pt x="57" y="21"/>
                  </a:lnTo>
                  <a:lnTo>
                    <a:pt x="52" y="21"/>
                  </a:lnTo>
                  <a:lnTo>
                    <a:pt x="49" y="29"/>
                  </a:lnTo>
                  <a:lnTo>
                    <a:pt x="3" y="13"/>
                  </a:lnTo>
                  <a:lnTo>
                    <a:pt x="0" y="19"/>
                  </a:lnTo>
                  <a:lnTo>
                    <a:pt x="14" y="29"/>
                  </a:lnTo>
                  <a:lnTo>
                    <a:pt x="22" y="29"/>
                  </a:lnTo>
                  <a:lnTo>
                    <a:pt x="55" y="46"/>
                  </a:lnTo>
                  <a:lnTo>
                    <a:pt x="73" y="46"/>
                  </a:lnTo>
                  <a:lnTo>
                    <a:pt x="79" y="54"/>
                  </a:lnTo>
                  <a:lnTo>
                    <a:pt x="95" y="56"/>
                  </a:lnTo>
                  <a:lnTo>
                    <a:pt x="68"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47" name="Freeform 130">
              <a:extLst>
                <a:ext uri="{FF2B5EF4-FFF2-40B4-BE49-F238E27FC236}">
                  <a16:creationId xmlns:a16="http://schemas.microsoft.com/office/drawing/2014/main" id="{C3A71E91-5AFE-FF19-2E8C-C0AEE949A978}"/>
                </a:ext>
              </a:extLst>
            </p:cNvPr>
            <p:cNvSpPr>
              <a:spLocks/>
            </p:cNvSpPr>
            <p:nvPr/>
          </p:nvSpPr>
          <p:spPr bwMode="auto">
            <a:xfrm>
              <a:off x="7853871" y="4894556"/>
              <a:ext cx="185085" cy="289141"/>
            </a:xfrm>
            <a:custGeom>
              <a:avLst/>
              <a:gdLst>
                <a:gd name="T0" fmla="*/ 2147483647 w 238"/>
                <a:gd name="T1" fmla="*/ 2147483647 h 371"/>
                <a:gd name="T2" fmla="*/ 0 w 238"/>
                <a:gd name="T3" fmla="*/ 2147483647 h 371"/>
                <a:gd name="T4" fmla="*/ 2147483647 w 238"/>
                <a:gd name="T5" fmla="*/ 2147483647 h 371"/>
                <a:gd name="T6" fmla="*/ 2147483647 w 238"/>
                <a:gd name="T7" fmla="*/ 2147483647 h 371"/>
                <a:gd name="T8" fmla="*/ 2147483647 w 238"/>
                <a:gd name="T9" fmla="*/ 2147483647 h 371"/>
                <a:gd name="T10" fmla="*/ 2147483647 w 238"/>
                <a:gd name="T11" fmla="*/ 2147483647 h 371"/>
                <a:gd name="T12" fmla="*/ 2147483647 w 238"/>
                <a:gd name="T13" fmla="*/ 2147483647 h 371"/>
                <a:gd name="T14" fmla="*/ 2147483647 w 238"/>
                <a:gd name="T15" fmla="*/ 2147483647 h 371"/>
                <a:gd name="T16" fmla="*/ 2147483647 w 238"/>
                <a:gd name="T17" fmla="*/ 2147483647 h 371"/>
                <a:gd name="T18" fmla="*/ 2147483647 w 238"/>
                <a:gd name="T19" fmla="*/ 2147483647 h 371"/>
                <a:gd name="T20" fmla="*/ 2147483647 w 238"/>
                <a:gd name="T21" fmla="*/ 2147483647 h 371"/>
                <a:gd name="T22" fmla="*/ 2147483647 w 238"/>
                <a:gd name="T23" fmla="*/ 2147483647 h 371"/>
                <a:gd name="T24" fmla="*/ 2147483647 w 238"/>
                <a:gd name="T25" fmla="*/ 2147483647 h 371"/>
                <a:gd name="T26" fmla="*/ 2147483647 w 238"/>
                <a:gd name="T27" fmla="*/ 2147483647 h 371"/>
                <a:gd name="T28" fmla="*/ 2147483647 w 238"/>
                <a:gd name="T29" fmla="*/ 2147483647 h 371"/>
                <a:gd name="T30" fmla="*/ 2147483647 w 238"/>
                <a:gd name="T31" fmla="*/ 2147483647 h 371"/>
                <a:gd name="T32" fmla="*/ 2147483647 w 238"/>
                <a:gd name="T33" fmla="*/ 2147483647 h 371"/>
                <a:gd name="T34" fmla="*/ 2147483647 w 238"/>
                <a:gd name="T35" fmla="*/ 2147483647 h 371"/>
                <a:gd name="T36" fmla="*/ 2147483647 w 238"/>
                <a:gd name="T37" fmla="*/ 2147483647 h 371"/>
                <a:gd name="T38" fmla="*/ 2147483647 w 238"/>
                <a:gd name="T39" fmla="*/ 2147483647 h 371"/>
                <a:gd name="T40" fmla="*/ 2147483647 w 238"/>
                <a:gd name="T41" fmla="*/ 2147483647 h 371"/>
                <a:gd name="T42" fmla="*/ 2147483647 w 238"/>
                <a:gd name="T43" fmla="*/ 2147483647 h 371"/>
                <a:gd name="T44" fmla="*/ 2147483647 w 238"/>
                <a:gd name="T45" fmla="*/ 2147483647 h 371"/>
                <a:gd name="T46" fmla="*/ 2147483647 w 238"/>
                <a:gd name="T47" fmla="*/ 2147483647 h 371"/>
                <a:gd name="T48" fmla="*/ 2147483647 w 238"/>
                <a:gd name="T49" fmla="*/ 2147483647 h 371"/>
                <a:gd name="T50" fmla="*/ 2147483647 w 238"/>
                <a:gd name="T51" fmla="*/ 2147483647 h 371"/>
                <a:gd name="T52" fmla="*/ 2147483647 w 238"/>
                <a:gd name="T53" fmla="*/ 2147483647 h 371"/>
                <a:gd name="T54" fmla="*/ 2147483647 w 238"/>
                <a:gd name="T55" fmla="*/ 2147483647 h 371"/>
                <a:gd name="T56" fmla="*/ 2147483647 w 238"/>
                <a:gd name="T57" fmla="*/ 0 h 371"/>
                <a:gd name="T58" fmla="*/ 2147483647 w 238"/>
                <a:gd name="T59" fmla="*/ 2147483647 h 371"/>
                <a:gd name="T60" fmla="*/ 2147483647 w 238"/>
                <a:gd name="T61" fmla="*/ 2147483647 h 371"/>
                <a:gd name="T62" fmla="*/ 2147483647 w 238"/>
                <a:gd name="T63" fmla="*/ 2147483647 h 371"/>
                <a:gd name="T64" fmla="*/ 2147483647 w 238"/>
                <a:gd name="T65" fmla="*/ 2147483647 h 371"/>
                <a:gd name="T66" fmla="*/ 2147483647 w 238"/>
                <a:gd name="T67" fmla="*/ 2147483647 h 371"/>
                <a:gd name="T68" fmla="*/ 2147483647 w 238"/>
                <a:gd name="T69" fmla="*/ 2147483647 h 371"/>
                <a:gd name="T70" fmla="*/ 2147483647 w 238"/>
                <a:gd name="T71" fmla="*/ 2147483647 h 371"/>
                <a:gd name="T72" fmla="*/ 2147483647 w 238"/>
                <a:gd name="T73" fmla="*/ 2147483647 h 3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371"/>
                <a:gd name="T113" fmla="*/ 238 w 238"/>
                <a:gd name="T114" fmla="*/ 371 h 3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371">
                  <a:moveTo>
                    <a:pt x="16" y="67"/>
                  </a:moveTo>
                  <a:lnTo>
                    <a:pt x="0" y="84"/>
                  </a:lnTo>
                  <a:lnTo>
                    <a:pt x="10" y="113"/>
                  </a:lnTo>
                  <a:lnTo>
                    <a:pt x="5" y="122"/>
                  </a:lnTo>
                  <a:lnTo>
                    <a:pt x="27" y="138"/>
                  </a:lnTo>
                  <a:lnTo>
                    <a:pt x="51" y="176"/>
                  </a:lnTo>
                  <a:lnTo>
                    <a:pt x="113" y="298"/>
                  </a:lnTo>
                  <a:lnTo>
                    <a:pt x="214" y="371"/>
                  </a:lnTo>
                  <a:lnTo>
                    <a:pt x="230" y="357"/>
                  </a:lnTo>
                  <a:lnTo>
                    <a:pt x="238" y="336"/>
                  </a:lnTo>
                  <a:lnTo>
                    <a:pt x="230" y="319"/>
                  </a:lnTo>
                  <a:lnTo>
                    <a:pt x="235" y="252"/>
                  </a:lnTo>
                  <a:lnTo>
                    <a:pt x="216" y="219"/>
                  </a:lnTo>
                  <a:lnTo>
                    <a:pt x="203" y="219"/>
                  </a:lnTo>
                  <a:lnTo>
                    <a:pt x="197" y="189"/>
                  </a:lnTo>
                  <a:lnTo>
                    <a:pt x="176" y="203"/>
                  </a:lnTo>
                  <a:lnTo>
                    <a:pt x="154" y="187"/>
                  </a:lnTo>
                  <a:lnTo>
                    <a:pt x="157" y="181"/>
                  </a:lnTo>
                  <a:lnTo>
                    <a:pt x="140" y="154"/>
                  </a:lnTo>
                  <a:lnTo>
                    <a:pt x="151" y="116"/>
                  </a:lnTo>
                  <a:lnTo>
                    <a:pt x="165" y="100"/>
                  </a:lnTo>
                  <a:lnTo>
                    <a:pt x="205" y="84"/>
                  </a:lnTo>
                  <a:lnTo>
                    <a:pt x="195" y="70"/>
                  </a:lnTo>
                  <a:lnTo>
                    <a:pt x="203" y="57"/>
                  </a:lnTo>
                  <a:lnTo>
                    <a:pt x="200" y="51"/>
                  </a:lnTo>
                  <a:lnTo>
                    <a:pt x="189" y="46"/>
                  </a:lnTo>
                  <a:lnTo>
                    <a:pt x="148" y="48"/>
                  </a:lnTo>
                  <a:lnTo>
                    <a:pt x="138" y="24"/>
                  </a:lnTo>
                  <a:lnTo>
                    <a:pt x="108" y="0"/>
                  </a:lnTo>
                  <a:lnTo>
                    <a:pt x="102" y="2"/>
                  </a:lnTo>
                  <a:lnTo>
                    <a:pt x="108" y="16"/>
                  </a:lnTo>
                  <a:lnTo>
                    <a:pt x="100" y="32"/>
                  </a:lnTo>
                  <a:lnTo>
                    <a:pt x="86" y="48"/>
                  </a:lnTo>
                  <a:lnTo>
                    <a:pt x="62" y="62"/>
                  </a:lnTo>
                  <a:lnTo>
                    <a:pt x="37" y="100"/>
                  </a:lnTo>
                  <a:lnTo>
                    <a:pt x="13" y="86"/>
                  </a:lnTo>
                  <a:lnTo>
                    <a:pt x="16" y="6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48" name="Freeform 131">
              <a:extLst>
                <a:ext uri="{FF2B5EF4-FFF2-40B4-BE49-F238E27FC236}">
                  <a16:creationId xmlns:a16="http://schemas.microsoft.com/office/drawing/2014/main" id="{198F5A46-7BF7-DBFF-FC29-742306134BB4}"/>
                </a:ext>
              </a:extLst>
            </p:cNvPr>
            <p:cNvSpPr>
              <a:spLocks/>
            </p:cNvSpPr>
            <p:nvPr/>
          </p:nvSpPr>
          <p:spPr bwMode="auto">
            <a:xfrm>
              <a:off x="7857283" y="4870674"/>
              <a:ext cx="80174" cy="101498"/>
            </a:xfrm>
            <a:custGeom>
              <a:avLst/>
              <a:gdLst>
                <a:gd name="T0" fmla="*/ 2147483647 w 103"/>
                <a:gd name="T1" fmla="*/ 2147483647 h 130"/>
                <a:gd name="T2" fmla="*/ 2147483647 w 103"/>
                <a:gd name="T3" fmla="*/ 2147483647 h 130"/>
                <a:gd name="T4" fmla="*/ 2147483647 w 103"/>
                <a:gd name="T5" fmla="*/ 2147483647 h 130"/>
                <a:gd name="T6" fmla="*/ 2147483647 w 103"/>
                <a:gd name="T7" fmla="*/ 2147483647 h 130"/>
                <a:gd name="T8" fmla="*/ 2147483647 w 103"/>
                <a:gd name="T9" fmla="*/ 2147483647 h 130"/>
                <a:gd name="T10" fmla="*/ 2147483647 w 103"/>
                <a:gd name="T11" fmla="*/ 2147483647 h 130"/>
                <a:gd name="T12" fmla="*/ 2147483647 w 103"/>
                <a:gd name="T13" fmla="*/ 2147483647 h 130"/>
                <a:gd name="T14" fmla="*/ 2147483647 w 103"/>
                <a:gd name="T15" fmla="*/ 2147483647 h 130"/>
                <a:gd name="T16" fmla="*/ 2147483647 w 103"/>
                <a:gd name="T17" fmla="*/ 2147483647 h 130"/>
                <a:gd name="T18" fmla="*/ 2147483647 w 103"/>
                <a:gd name="T19" fmla="*/ 2147483647 h 130"/>
                <a:gd name="T20" fmla="*/ 2147483647 w 103"/>
                <a:gd name="T21" fmla="*/ 2147483647 h 130"/>
                <a:gd name="T22" fmla="*/ 2147483647 w 103"/>
                <a:gd name="T23" fmla="*/ 0 h 130"/>
                <a:gd name="T24" fmla="*/ 2147483647 w 103"/>
                <a:gd name="T25" fmla="*/ 2147483647 h 130"/>
                <a:gd name="T26" fmla="*/ 2147483647 w 103"/>
                <a:gd name="T27" fmla="*/ 2147483647 h 130"/>
                <a:gd name="T28" fmla="*/ 2147483647 w 103"/>
                <a:gd name="T29" fmla="*/ 2147483647 h 130"/>
                <a:gd name="T30" fmla="*/ 2147483647 w 103"/>
                <a:gd name="T31" fmla="*/ 2147483647 h 130"/>
                <a:gd name="T32" fmla="*/ 0 w 103"/>
                <a:gd name="T33" fmla="*/ 2147483647 h 130"/>
                <a:gd name="T34" fmla="*/ 2147483647 w 103"/>
                <a:gd name="T35" fmla="*/ 2147483647 h 130"/>
                <a:gd name="T36" fmla="*/ 2147483647 w 103"/>
                <a:gd name="T37" fmla="*/ 2147483647 h 130"/>
                <a:gd name="T38" fmla="*/ 2147483647 w 103"/>
                <a:gd name="T39" fmla="*/ 2147483647 h 130"/>
                <a:gd name="T40" fmla="*/ 2147483647 w 103"/>
                <a:gd name="T41" fmla="*/ 2147483647 h 130"/>
                <a:gd name="T42" fmla="*/ 2147483647 w 103"/>
                <a:gd name="T43" fmla="*/ 2147483647 h 130"/>
                <a:gd name="T44" fmla="*/ 2147483647 w 103"/>
                <a:gd name="T45" fmla="*/ 2147483647 h 1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130"/>
                <a:gd name="T71" fmla="*/ 103 w 103"/>
                <a:gd name="T72" fmla="*/ 130 h 1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130">
                  <a:moveTo>
                    <a:pt x="11" y="97"/>
                  </a:moveTo>
                  <a:lnTo>
                    <a:pt x="8" y="116"/>
                  </a:lnTo>
                  <a:lnTo>
                    <a:pt x="32" y="130"/>
                  </a:lnTo>
                  <a:lnTo>
                    <a:pt x="57" y="92"/>
                  </a:lnTo>
                  <a:lnTo>
                    <a:pt x="81" y="78"/>
                  </a:lnTo>
                  <a:lnTo>
                    <a:pt x="95" y="62"/>
                  </a:lnTo>
                  <a:lnTo>
                    <a:pt x="103" y="46"/>
                  </a:lnTo>
                  <a:lnTo>
                    <a:pt x="97" y="32"/>
                  </a:lnTo>
                  <a:lnTo>
                    <a:pt x="103" y="30"/>
                  </a:lnTo>
                  <a:lnTo>
                    <a:pt x="92" y="21"/>
                  </a:lnTo>
                  <a:lnTo>
                    <a:pt x="68" y="27"/>
                  </a:lnTo>
                  <a:lnTo>
                    <a:pt x="38" y="0"/>
                  </a:lnTo>
                  <a:lnTo>
                    <a:pt x="19" y="13"/>
                  </a:lnTo>
                  <a:lnTo>
                    <a:pt x="16" y="27"/>
                  </a:lnTo>
                  <a:lnTo>
                    <a:pt x="8" y="32"/>
                  </a:lnTo>
                  <a:lnTo>
                    <a:pt x="8" y="43"/>
                  </a:lnTo>
                  <a:lnTo>
                    <a:pt x="0" y="49"/>
                  </a:lnTo>
                  <a:lnTo>
                    <a:pt x="3" y="76"/>
                  </a:lnTo>
                  <a:lnTo>
                    <a:pt x="16" y="89"/>
                  </a:lnTo>
                  <a:lnTo>
                    <a:pt x="16" y="78"/>
                  </a:lnTo>
                  <a:lnTo>
                    <a:pt x="24" y="78"/>
                  </a:lnTo>
                  <a:lnTo>
                    <a:pt x="19" y="95"/>
                  </a:lnTo>
                  <a:lnTo>
                    <a:pt x="11" y="9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49" name="Freeform 132">
              <a:extLst>
                <a:ext uri="{FF2B5EF4-FFF2-40B4-BE49-F238E27FC236}">
                  <a16:creationId xmlns:a16="http://schemas.microsoft.com/office/drawing/2014/main" id="{7661C8C5-DF3C-89D8-CE5E-ACA566BAFE8B}"/>
                </a:ext>
              </a:extLst>
            </p:cNvPr>
            <p:cNvSpPr>
              <a:spLocks/>
            </p:cNvSpPr>
            <p:nvPr/>
          </p:nvSpPr>
          <p:spPr bwMode="auto">
            <a:xfrm>
              <a:off x="7884576" y="4693266"/>
              <a:ext cx="172290" cy="266965"/>
            </a:xfrm>
            <a:custGeom>
              <a:avLst/>
              <a:gdLst>
                <a:gd name="T0" fmla="*/ 2147483647 w 220"/>
                <a:gd name="T1" fmla="*/ 2147483647 h 342"/>
                <a:gd name="T2" fmla="*/ 0 w 220"/>
                <a:gd name="T3" fmla="*/ 2147483647 h 342"/>
                <a:gd name="T4" fmla="*/ 2147483647 w 220"/>
                <a:gd name="T5" fmla="*/ 2147483647 h 342"/>
                <a:gd name="T6" fmla="*/ 2147483647 w 220"/>
                <a:gd name="T7" fmla="*/ 2147483647 h 342"/>
                <a:gd name="T8" fmla="*/ 2147483647 w 220"/>
                <a:gd name="T9" fmla="*/ 2147483647 h 342"/>
                <a:gd name="T10" fmla="*/ 2147483647 w 220"/>
                <a:gd name="T11" fmla="*/ 2147483647 h 342"/>
                <a:gd name="T12" fmla="*/ 2147483647 w 220"/>
                <a:gd name="T13" fmla="*/ 2147483647 h 342"/>
                <a:gd name="T14" fmla="*/ 2147483647 w 220"/>
                <a:gd name="T15" fmla="*/ 2147483647 h 342"/>
                <a:gd name="T16" fmla="*/ 2147483647 w 220"/>
                <a:gd name="T17" fmla="*/ 2147483647 h 342"/>
                <a:gd name="T18" fmla="*/ 2147483647 w 220"/>
                <a:gd name="T19" fmla="*/ 2147483647 h 342"/>
                <a:gd name="T20" fmla="*/ 2147483647 w 220"/>
                <a:gd name="T21" fmla="*/ 2147483647 h 342"/>
                <a:gd name="T22" fmla="*/ 2147483647 w 220"/>
                <a:gd name="T23" fmla="*/ 2147483647 h 342"/>
                <a:gd name="T24" fmla="*/ 2147483647 w 220"/>
                <a:gd name="T25" fmla="*/ 2147483647 h 342"/>
                <a:gd name="T26" fmla="*/ 2147483647 w 220"/>
                <a:gd name="T27" fmla="*/ 2147483647 h 342"/>
                <a:gd name="T28" fmla="*/ 2147483647 w 220"/>
                <a:gd name="T29" fmla="*/ 2147483647 h 342"/>
                <a:gd name="T30" fmla="*/ 2147483647 w 220"/>
                <a:gd name="T31" fmla="*/ 2147483647 h 342"/>
                <a:gd name="T32" fmla="*/ 2147483647 w 220"/>
                <a:gd name="T33" fmla="*/ 2147483647 h 342"/>
                <a:gd name="T34" fmla="*/ 2147483647 w 220"/>
                <a:gd name="T35" fmla="*/ 2147483647 h 342"/>
                <a:gd name="T36" fmla="*/ 2147483647 w 220"/>
                <a:gd name="T37" fmla="*/ 0 h 342"/>
                <a:gd name="T38" fmla="*/ 2147483647 w 220"/>
                <a:gd name="T39" fmla="*/ 2147483647 h 342"/>
                <a:gd name="T40" fmla="*/ 2147483647 w 220"/>
                <a:gd name="T41" fmla="*/ 2147483647 h 342"/>
                <a:gd name="T42" fmla="*/ 2147483647 w 220"/>
                <a:gd name="T43" fmla="*/ 2147483647 h 342"/>
                <a:gd name="T44" fmla="*/ 2147483647 w 220"/>
                <a:gd name="T45" fmla="*/ 2147483647 h 342"/>
                <a:gd name="T46" fmla="*/ 2147483647 w 220"/>
                <a:gd name="T47" fmla="*/ 2147483647 h 342"/>
                <a:gd name="T48" fmla="*/ 2147483647 w 220"/>
                <a:gd name="T49" fmla="*/ 2147483647 h 342"/>
                <a:gd name="T50" fmla="*/ 2147483647 w 220"/>
                <a:gd name="T51" fmla="*/ 2147483647 h 342"/>
                <a:gd name="T52" fmla="*/ 2147483647 w 220"/>
                <a:gd name="T53" fmla="*/ 2147483647 h 342"/>
                <a:gd name="T54" fmla="*/ 2147483647 w 220"/>
                <a:gd name="T55" fmla="*/ 2147483647 h 342"/>
                <a:gd name="T56" fmla="*/ 2147483647 w 220"/>
                <a:gd name="T57" fmla="*/ 2147483647 h 342"/>
                <a:gd name="T58" fmla="*/ 2147483647 w 220"/>
                <a:gd name="T59" fmla="*/ 2147483647 h 342"/>
                <a:gd name="T60" fmla="*/ 2147483647 w 220"/>
                <a:gd name="T61" fmla="*/ 2147483647 h 342"/>
                <a:gd name="T62" fmla="*/ 2147483647 w 220"/>
                <a:gd name="T63" fmla="*/ 2147483647 h 342"/>
                <a:gd name="T64" fmla="*/ 2147483647 w 220"/>
                <a:gd name="T65" fmla="*/ 2147483647 h 342"/>
                <a:gd name="T66" fmla="*/ 2147483647 w 220"/>
                <a:gd name="T67" fmla="*/ 2147483647 h 342"/>
                <a:gd name="T68" fmla="*/ 2147483647 w 220"/>
                <a:gd name="T69" fmla="*/ 2147483647 h 342"/>
                <a:gd name="T70" fmla="*/ 2147483647 w 220"/>
                <a:gd name="T71" fmla="*/ 2147483647 h 342"/>
                <a:gd name="T72" fmla="*/ 2147483647 w 220"/>
                <a:gd name="T73" fmla="*/ 2147483647 h 342"/>
                <a:gd name="T74" fmla="*/ 2147483647 w 220"/>
                <a:gd name="T75" fmla="*/ 2147483647 h 342"/>
                <a:gd name="T76" fmla="*/ 2147483647 w 220"/>
                <a:gd name="T77" fmla="*/ 2147483647 h 342"/>
                <a:gd name="T78" fmla="*/ 2147483647 w 220"/>
                <a:gd name="T79" fmla="*/ 2147483647 h 342"/>
                <a:gd name="T80" fmla="*/ 2147483647 w 220"/>
                <a:gd name="T81" fmla="*/ 2147483647 h 342"/>
                <a:gd name="T82" fmla="*/ 2147483647 w 220"/>
                <a:gd name="T83" fmla="*/ 2147483647 h 342"/>
                <a:gd name="T84" fmla="*/ 2147483647 w 220"/>
                <a:gd name="T85" fmla="*/ 2147483647 h 342"/>
                <a:gd name="T86" fmla="*/ 2147483647 w 220"/>
                <a:gd name="T87" fmla="*/ 2147483647 h 342"/>
                <a:gd name="T88" fmla="*/ 2147483647 w 220"/>
                <a:gd name="T89" fmla="*/ 2147483647 h 342"/>
                <a:gd name="T90" fmla="*/ 2147483647 w 220"/>
                <a:gd name="T91" fmla="*/ 2147483647 h 342"/>
                <a:gd name="T92" fmla="*/ 2147483647 w 220"/>
                <a:gd name="T93" fmla="*/ 2147483647 h 342"/>
                <a:gd name="T94" fmla="*/ 2147483647 w 220"/>
                <a:gd name="T95" fmla="*/ 2147483647 h 342"/>
                <a:gd name="T96" fmla="*/ 2147483647 w 220"/>
                <a:gd name="T97" fmla="*/ 2147483647 h 342"/>
                <a:gd name="T98" fmla="*/ 2147483647 w 220"/>
                <a:gd name="T99" fmla="*/ 2147483647 h 342"/>
                <a:gd name="T100" fmla="*/ 2147483647 w 220"/>
                <a:gd name="T101" fmla="*/ 2147483647 h 342"/>
                <a:gd name="T102" fmla="*/ 2147483647 w 220"/>
                <a:gd name="T103" fmla="*/ 2147483647 h 3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0"/>
                <a:gd name="T157" fmla="*/ 0 h 342"/>
                <a:gd name="T158" fmla="*/ 220 w 220"/>
                <a:gd name="T159" fmla="*/ 342 h 3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0" h="342">
                  <a:moveTo>
                    <a:pt x="3" y="228"/>
                  </a:moveTo>
                  <a:lnTo>
                    <a:pt x="0" y="220"/>
                  </a:lnTo>
                  <a:lnTo>
                    <a:pt x="8" y="220"/>
                  </a:lnTo>
                  <a:lnTo>
                    <a:pt x="14" y="201"/>
                  </a:lnTo>
                  <a:lnTo>
                    <a:pt x="25" y="201"/>
                  </a:lnTo>
                  <a:lnTo>
                    <a:pt x="35" y="179"/>
                  </a:lnTo>
                  <a:lnTo>
                    <a:pt x="30" y="174"/>
                  </a:lnTo>
                  <a:lnTo>
                    <a:pt x="33" y="119"/>
                  </a:lnTo>
                  <a:lnTo>
                    <a:pt x="25" y="106"/>
                  </a:lnTo>
                  <a:lnTo>
                    <a:pt x="38" y="90"/>
                  </a:lnTo>
                  <a:lnTo>
                    <a:pt x="35" y="79"/>
                  </a:lnTo>
                  <a:lnTo>
                    <a:pt x="46" y="95"/>
                  </a:lnTo>
                  <a:lnTo>
                    <a:pt x="46" y="79"/>
                  </a:lnTo>
                  <a:lnTo>
                    <a:pt x="68" y="60"/>
                  </a:lnTo>
                  <a:lnTo>
                    <a:pt x="76" y="33"/>
                  </a:lnTo>
                  <a:lnTo>
                    <a:pt x="92" y="30"/>
                  </a:lnTo>
                  <a:lnTo>
                    <a:pt x="98" y="25"/>
                  </a:lnTo>
                  <a:lnTo>
                    <a:pt x="108" y="27"/>
                  </a:lnTo>
                  <a:lnTo>
                    <a:pt x="144" y="0"/>
                  </a:lnTo>
                  <a:lnTo>
                    <a:pt x="152" y="6"/>
                  </a:lnTo>
                  <a:lnTo>
                    <a:pt x="138" y="19"/>
                  </a:lnTo>
                  <a:lnTo>
                    <a:pt x="125" y="30"/>
                  </a:lnTo>
                  <a:lnTo>
                    <a:pt x="111" y="63"/>
                  </a:lnTo>
                  <a:lnTo>
                    <a:pt x="125" y="90"/>
                  </a:lnTo>
                  <a:lnTo>
                    <a:pt x="125" y="103"/>
                  </a:lnTo>
                  <a:lnTo>
                    <a:pt x="136" y="109"/>
                  </a:lnTo>
                  <a:lnTo>
                    <a:pt x="165" y="111"/>
                  </a:lnTo>
                  <a:lnTo>
                    <a:pt x="179" y="130"/>
                  </a:lnTo>
                  <a:lnTo>
                    <a:pt x="211" y="130"/>
                  </a:lnTo>
                  <a:lnTo>
                    <a:pt x="203" y="160"/>
                  </a:lnTo>
                  <a:lnTo>
                    <a:pt x="211" y="187"/>
                  </a:lnTo>
                  <a:lnTo>
                    <a:pt x="203" y="195"/>
                  </a:lnTo>
                  <a:lnTo>
                    <a:pt x="220" y="228"/>
                  </a:lnTo>
                  <a:lnTo>
                    <a:pt x="209" y="217"/>
                  </a:lnTo>
                  <a:lnTo>
                    <a:pt x="168" y="220"/>
                  </a:lnTo>
                  <a:lnTo>
                    <a:pt x="168" y="233"/>
                  </a:lnTo>
                  <a:lnTo>
                    <a:pt x="179" y="244"/>
                  </a:lnTo>
                  <a:lnTo>
                    <a:pt x="163" y="249"/>
                  </a:lnTo>
                  <a:lnTo>
                    <a:pt x="174" y="282"/>
                  </a:lnTo>
                  <a:lnTo>
                    <a:pt x="165" y="342"/>
                  </a:lnTo>
                  <a:lnTo>
                    <a:pt x="155" y="328"/>
                  </a:lnTo>
                  <a:lnTo>
                    <a:pt x="163" y="315"/>
                  </a:lnTo>
                  <a:lnTo>
                    <a:pt x="160" y="309"/>
                  </a:lnTo>
                  <a:lnTo>
                    <a:pt x="149" y="304"/>
                  </a:lnTo>
                  <a:lnTo>
                    <a:pt x="108" y="306"/>
                  </a:lnTo>
                  <a:lnTo>
                    <a:pt x="98" y="282"/>
                  </a:lnTo>
                  <a:lnTo>
                    <a:pt x="68" y="258"/>
                  </a:lnTo>
                  <a:lnTo>
                    <a:pt x="57" y="249"/>
                  </a:lnTo>
                  <a:lnTo>
                    <a:pt x="33" y="255"/>
                  </a:lnTo>
                  <a:lnTo>
                    <a:pt x="3" y="22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50" name="Freeform 133">
              <a:extLst>
                <a:ext uri="{FF2B5EF4-FFF2-40B4-BE49-F238E27FC236}">
                  <a16:creationId xmlns:a16="http://schemas.microsoft.com/office/drawing/2014/main" id="{79A74CE4-83F2-837D-6B34-6FE67FB4EA2C}"/>
                </a:ext>
              </a:extLst>
            </p:cNvPr>
            <p:cNvSpPr>
              <a:spLocks/>
            </p:cNvSpPr>
            <p:nvPr/>
          </p:nvSpPr>
          <p:spPr bwMode="auto">
            <a:xfrm>
              <a:off x="7971575" y="4697530"/>
              <a:ext cx="187643" cy="182525"/>
            </a:xfrm>
            <a:custGeom>
              <a:avLst/>
              <a:gdLst>
                <a:gd name="T0" fmla="*/ 2147483647 w 241"/>
                <a:gd name="T1" fmla="*/ 2147483647 h 233"/>
                <a:gd name="T2" fmla="*/ 2147483647 w 241"/>
                <a:gd name="T3" fmla="*/ 2147483647 h 233"/>
                <a:gd name="T4" fmla="*/ 2147483647 w 241"/>
                <a:gd name="T5" fmla="*/ 2147483647 h 233"/>
                <a:gd name="T6" fmla="*/ 2147483647 w 241"/>
                <a:gd name="T7" fmla="*/ 2147483647 h 233"/>
                <a:gd name="T8" fmla="*/ 2147483647 w 241"/>
                <a:gd name="T9" fmla="*/ 2147483647 h 233"/>
                <a:gd name="T10" fmla="*/ 2147483647 w 241"/>
                <a:gd name="T11" fmla="*/ 2147483647 h 233"/>
                <a:gd name="T12" fmla="*/ 2147483647 w 241"/>
                <a:gd name="T13" fmla="*/ 2147483647 h 233"/>
                <a:gd name="T14" fmla="*/ 2147483647 w 241"/>
                <a:gd name="T15" fmla="*/ 2147483647 h 233"/>
                <a:gd name="T16" fmla="*/ 2147483647 w 241"/>
                <a:gd name="T17" fmla="*/ 2147483647 h 233"/>
                <a:gd name="T18" fmla="*/ 2147483647 w 241"/>
                <a:gd name="T19" fmla="*/ 2147483647 h 233"/>
                <a:gd name="T20" fmla="*/ 2147483647 w 241"/>
                <a:gd name="T21" fmla="*/ 2147483647 h 233"/>
                <a:gd name="T22" fmla="*/ 2147483647 w 241"/>
                <a:gd name="T23" fmla="*/ 2147483647 h 233"/>
                <a:gd name="T24" fmla="*/ 2147483647 w 241"/>
                <a:gd name="T25" fmla="*/ 2147483647 h 233"/>
                <a:gd name="T26" fmla="*/ 2147483647 w 241"/>
                <a:gd name="T27" fmla="*/ 2147483647 h 233"/>
                <a:gd name="T28" fmla="*/ 2147483647 w 241"/>
                <a:gd name="T29" fmla="*/ 2147483647 h 233"/>
                <a:gd name="T30" fmla="*/ 2147483647 w 241"/>
                <a:gd name="T31" fmla="*/ 2147483647 h 233"/>
                <a:gd name="T32" fmla="*/ 2147483647 w 241"/>
                <a:gd name="T33" fmla="*/ 2147483647 h 233"/>
                <a:gd name="T34" fmla="*/ 2147483647 w 241"/>
                <a:gd name="T35" fmla="*/ 2147483647 h 233"/>
                <a:gd name="T36" fmla="*/ 2147483647 w 241"/>
                <a:gd name="T37" fmla="*/ 2147483647 h 233"/>
                <a:gd name="T38" fmla="*/ 2147483647 w 241"/>
                <a:gd name="T39" fmla="*/ 2147483647 h 233"/>
                <a:gd name="T40" fmla="*/ 2147483647 w 241"/>
                <a:gd name="T41" fmla="*/ 2147483647 h 233"/>
                <a:gd name="T42" fmla="*/ 2147483647 w 241"/>
                <a:gd name="T43" fmla="*/ 2147483647 h 233"/>
                <a:gd name="T44" fmla="*/ 2147483647 w 241"/>
                <a:gd name="T45" fmla="*/ 2147483647 h 233"/>
                <a:gd name="T46" fmla="*/ 2147483647 w 241"/>
                <a:gd name="T47" fmla="*/ 2147483647 h 233"/>
                <a:gd name="T48" fmla="*/ 2147483647 w 241"/>
                <a:gd name="T49" fmla="*/ 2147483647 h 233"/>
                <a:gd name="T50" fmla="*/ 2147483647 w 241"/>
                <a:gd name="T51" fmla="*/ 2147483647 h 233"/>
                <a:gd name="T52" fmla="*/ 0 w 241"/>
                <a:gd name="T53" fmla="*/ 2147483647 h 233"/>
                <a:gd name="T54" fmla="*/ 2147483647 w 241"/>
                <a:gd name="T55" fmla="*/ 2147483647 h 233"/>
                <a:gd name="T56" fmla="*/ 2147483647 w 241"/>
                <a:gd name="T57" fmla="*/ 2147483647 h 233"/>
                <a:gd name="T58" fmla="*/ 2147483647 w 241"/>
                <a:gd name="T59" fmla="*/ 2147483647 h 233"/>
                <a:gd name="T60" fmla="*/ 2147483647 w 241"/>
                <a:gd name="T61" fmla="*/ 2147483647 h 233"/>
                <a:gd name="T62" fmla="*/ 2147483647 w 241"/>
                <a:gd name="T63" fmla="*/ 2147483647 h 233"/>
                <a:gd name="T64" fmla="*/ 2147483647 w 241"/>
                <a:gd name="T65" fmla="*/ 2147483647 h 233"/>
                <a:gd name="T66" fmla="*/ 2147483647 w 241"/>
                <a:gd name="T67" fmla="*/ 2147483647 h 233"/>
                <a:gd name="T68" fmla="*/ 2147483647 w 241"/>
                <a:gd name="T69" fmla="*/ 2147483647 h 233"/>
                <a:gd name="T70" fmla="*/ 2147483647 w 241"/>
                <a:gd name="T71" fmla="*/ 2147483647 h 233"/>
                <a:gd name="T72" fmla="*/ 2147483647 w 241"/>
                <a:gd name="T73" fmla="*/ 2147483647 h 233"/>
                <a:gd name="T74" fmla="*/ 2147483647 w 241"/>
                <a:gd name="T75" fmla="*/ 0 h 233"/>
                <a:gd name="T76" fmla="*/ 2147483647 w 241"/>
                <a:gd name="T77" fmla="*/ 2147483647 h 233"/>
                <a:gd name="T78" fmla="*/ 2147483647 w 241"/>
                <a:gd name="T79" fmla="*/ 2147483647 h 233"/>
                <a:gd name="T80" fmla="*/ 2147483647 w 241"/>
                <a:gd name="T81" fmla="*/ 2147483647 h 233"/>
                <a:gd name="T82" fmla="*/ 2147483647 w 241"/>
                <a:gd name="T83" fmla="*/ 2147483647 h 233"/>
                <a:gd name="T84" fmla="*/ 2147483647 w 241"/>
                <a:gd name="T85" fmla="*/ 2147483647 h 233"/>
                <a:gd name="T86" fmla="*/ 2147483647 w 241"/>
                <a:gd name="T87" fmla="*/ 2147483647 h 233"/>
                <a:gd name="T88" fmla="*/ 2147483647 w 241"/>
                <a:gd name="T89" fmla="*/ 2147483647 h 233"/>
                <a:gd name="T90" fmla="*/ 2147483647 w 241"/>
                <a:gd name="T91" fmla="*/ 2147483647 h 233"/>
                <a:gd name="T92" fmla="*/ 2147483647 w 241"/>
                <a:gd name="T93" fmla="*/ 2147483647 h 233"/>
                <a:gd name="T94" fmla="*/ 2147483647 w 241"/>
                <a:gd name="T95" fmla="*/ 2147483647 h 233"/>
                <a:gd name="T96" fmla="*/ 2147483647 w 241"/>
                <a:gd name="T97" fmla="*/ 2147483647 h 233"/>
                <a:gd name="T98" fmla="*/ 2147483647 w 241"/>
                <a:gd name="T99" fmla="*/ 2147483647 h 233"/>
                <a:gd name="T100" fmla="*/ 2147483647 w 241"/>
                <a:gd name="T101" fmla="*/ 2147483647 h 2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1"/>
                <a:gd name="T154" fmla="*/ 0 h 233"/>
                <a:gd name="T155" fmla="*/ 241 w 241"/>
                <a:gd name="T156" fmla="*/ 233 h 2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1" h="233">
                  <a:moveTo>
                    <a:pt x="241" y="78"/>
                  </a:moveTo>
                  <a:lnTo>
                    <a:pt x="225" y="92"/>
                  </a:lnTo>
                  <a:lnTo>
                    <a:pt x="222" y="103"/>
                  </a:lnTo>
                  <a:lnTo>
                    <a:pt x="228" y="105"/>
                  </a:lnTo>
                  <a:lnTo>
                    <a:pt x="217" y="113"/>
                  </a:lnTo>
                  <a:lnTo>
                    <a:pt x="214" y="127"/>
                  </a:lnTo>
                  <a:lnTo>
                    <a:pt x="225" y="143"/>
                  </a:lnTo>
                  <a:lnTo>
                    <a:pt x="220" y="154"/>
                  </a:lnTo>
                  <a:lnTo>
                    <a:pt x="179" y="170"/>
                  </a:lnTo>
                  <a:lnTo>
                    <a:pt x="149" y="165"/>
                  </a:lnTo>
                  <a:lnTo>
                    <a:pt x="157" y="176"/>
                  </a:lnTo>
                  <a:lnTo>
                    <a:pt x="157" y="195"/>
                  </a:lnTo>
                  <a:lnTo>
                    <a:pt x="171" y="206"/>
                  </a:lnTo>
                  <a:lnTo>
                    <a:pt x="130" y="233"/>
                  </a:lnTo>
                  <a:lnTo>
                    <a:pt x="117" y="233"/>
                  </a:lnTo>
                  <a:lnTo>
                    <a:pt x="109" y="222"/>
                  </a:lnTo>
                  <a:lnTo>
                    <a:pt x="92" y="189"/>
                  </a:lnTo>
                  <a:lnTo>
                    <a:pt x="100" y="181"/>
                  </a:lnTo>
                  <a:lnTo>
                    <a:pt x="92" y="154"/>
                  </a:lnTo>
                  <a:lnTo>
                    <a:pt x="100" y="124"/>
                  </a:lnTo>
                  <a:lnTo>
                    <a:pt x="68" y="124"/>
                  </a:lnTo>
                  <a:lnTo>
                    <a:pt x="54" y="105"/>
                  </a:lnTo>
                  <a:lnTo>
                    <a:pt x="25" y="103"/>
                  </a:lnTo>
                  <a:lnTo>
                    <a:pt x="14" y="97"/>
                  </a:lnTo>
                  <a:lnTo>
                    <a:pt x="14" y="84"/>
                  </a:lnTo>
                  <a:lnTo>
                    <a:pt x="0" y="57"/>
                  </a:lnTo>
                  <a:lnTo>
                    <a:pt x="14" y="24"/>
                  </a:lnTo>
                  <a:lnTo>
                    <a:pt x="27" y="13"/>
                  </a:lnTo>
                  <a:lnTo>
                    <a:pt x="33" y="32"/>
                  </a:lnTo>
                  <a:lnTo>
                    <a:pt x="22" y="48"/>
                  </a:lnTo>
                  <a:lnTo>
                    <a:pt x="27" y="65"/>
                  </a:lnTo>
                  <a:lnTo>
                    <a:pt x="38" y="59"/>
                  </a:lnTo>
                  <a:lnTo>
                    <a:pt x="35" y="24"/>
                  </a:lnTo>
                  <a:lnTo>
                    <a:pt x="57" y="13"/>
                  </a:lnTo>
                  <a:lnTo>
                    <a:pt x="57" y="5"/>
                  </a:lnTo>
                  <a:lnTo>
                    <a:pt x="63" y="0"/>
                  </a:lnTo>
                  <a:lnTo>
                    <a:pt x="65" y="13"/>
                  </a:lnTo>
                  <a:lnTo>
                    <a:pt x="90" y="21"/>
                  </a:lnTo>
                  <a:lnTo>
                    <a:pt x="92" y="35"/>
                  </a:lnTo>
                  <a:lnTo>
                    <a:pt x="128" y="32"/>
                  </a:lnTo>
                  <a:lnTo>
                    <a:pt x="149" y="43"/>
                  </a:lnTo>
                  <a:lnTo>
                    <a:pt x="168" y="29"/>
                  </a:lnTo>
                  <a:lnTo>
                    <a:pt x="201" y="29"/>
                  </a:lnTo>
                  <a:lnTo>
                    <a:pt x="187" y="32"/>
                  </a:lnTo>
                  <a:lnTo>
                    <a:pt x="198" y="48"/>
                  </a:lnTo>
                  <a:lnTo>
                    <a:pt x="220" y="54"/>
                  </a:lnTo>
                  <a:lnTo>
                    <a:pt x="220" y="76"/>
                  </a:lnTo>
                  <a:lnTo>
                    <a:pt x="233" y="73"/>
                  </a:lnTo>
                  <a:lnTo>
                    <a:pt x="241" y="7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51" name="Freeform 134">
              <a:extLst>
                <a:ext uri="{FF2B5EF4-FFF2-40B4-BE49-F238E27FC236}">
                  <a16:creationId xmlns:a16="http://schemas.microsoft.com/office/drawing/2014/main" id="{67ED74D8-87EE-CFCB-74CE-AFF5A2EBFC58}"/>
                </a:ext>
              </a:extLst>
            </p:cNvPr>
            <p:cNvSpPr>
              <a:spLocks/>
            </p:cNvSpPr>
            <p:nvPr/>
          </p:nvSpPr>
          <p:spPr bwMode="auto">
            <a:xfrm>
              <a:off x="8233422" y="4803293"/>
              <a:ext cx="40940" cy="57146"/>
            </a:xfrm>
            <a:custGeom>
              <a:avLst/>
              <a:gdLst>
                <a:gd name="T0" fmla="*/ 2147483647 w 52"/>
                <a:gd name="T1" fmla="*/ 2147483647 h 73"/>
                <a:gd name="T2" fmla="*/ 2147483647 w 52"/>
                <a:gd name="T3" fmla="*/ 2147483647 h 73"/>
                <a:gd name="T4" fmla="*/ 2147483647 w 52"/>
                <a:gd name="T5" fmla="*/ 2147483647 h 73"/>
                <a:gd name="T6" fmla="*/ 0 w 52"/>
                <a:gd name="T7" fmla="*/ 2147483647 h 73"/>
                <a:gd name="T8" fmla="*/ 2147483647 w 52"/>
                <a:gd name="T9" fmla="*/ 2147483647 h 73"/>
                <a:gd name="T10" fmla="*/ 2147483647 w 52"/>
                <a:gd name="T11" fmla="*/ 2147483647 h 73"/>
                <a:gd name="T12" fmla="*/ 2147483647 w 52"/>
                <a:gd name="T13" fmla="*/ 0 h 73"/>
                <a:gd name="T14" fmla="*/ 2147483647 w 52"/>
                <a:gd name="T15" fmla="*/ 2147483647 h 73"/>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73"/>
                <a:gd name="T26" fmla="*/ 52 w 52"/>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73">
                  <a:moveTo>
                    <a:pt x="52" y="30"/>
                  </a:moveTo>
                  <a:lnTo>
                    <a:pt x="24" y="68"/>
                  </a:lnTo>
                  <a:lnTo>
                    <a:pt x="8" y="73"/>
                  </a:lnTo>
                  <a:lnTo>
                    <a:pt x="0" y="68"/>
                  </a:lnTo>
                  <a:lnTo>
                    <a:pt x="8" y="41"/>
                  </a:lnTo>
                  <a:lnTo>
                    <a:pt x="3" y="14"/>
                  </a:lnTo>
                  <a:lnTo>
                    <a:pt x="8" y="0"/>
                  </a:lnTo>
                  <a:lnTo>
                    <a:pt x="52" y="3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52" name="Freeform 135">
              <a:extLst>
                <a:ext uri="{FF2B5EF4-FFF2-40B4-BE49-F238E27FC236}">
                  <a16:creationId xmlns:a16="http://schemas.microsoft.com/office/drawing/2014/main" id="{57116F12-8BA5-F670-DBA3-FA261CF5D0A4}"/>
                </a:ext>
              </a:extLst>
            </p:cNvPr>
            <p:cNvSpPr>
              <a:spLocks/>
            </p:cNvSpPr>
            <p:nvPr/>
          </p:nvSpPr>
          <p:spPr bwMode="auto">
            <a:xfrm>
              <a:off x="8183099" y="4797322"/>
              <a:ext cx="57146" cy="64822"/>
            </a:xfrm>
            <a:custGeom>
              <a:avLst/>
              <a:gdLst>
                <a:gd name="T0" fmla="*/ 2147483647 w 73"/>
                <a:gd name="T1" fmla="*/ 2147483647 h 84"/>
                <a:gd name="T2" fmla="*/ 2147483647 w 73"/>
                <a:gd name="T3" fmla="*/ 0 h 84"/>
                <a:gd name="T4" fmla="*/ 2147483647 w 73"/>
                <a:gd name="T5" fmla="*/ 0 h 84"/>
                <a:gd name="T6" fmla="*/ 2147483647 w 73"/>
                <a:gd name="T7" fmla="*/ 0 h 84"/>
                <a:gd name="T8" fmla="*/ 0 w 73"/>
                <a:gd name="T9" fmla="*/ 2147483647 h 84"/>
                <a:gd name="T10" fmla="*/ 2147483647 w 73"/>
                <a:gd name="T11" fmla="*/ 2147483647 h 84"/>
                <a:gd name="T12" fmla="*/ 2147483647 w 73"/>
                <a:gd name="T13" fmla="*/ 2147483647 h 84"/>
                <a:gd name="T14" fmla="*/ 2147483647 w 73"/>
                <a:gd name="T15" fmla="*/ 2147483647 h 84"/>
                <a:gd name="T16" fmla="*/ 2147483647 w 73"/>
                <a:gd name="T17" fmla="*/ 2147483647 h 84"/>
                <a:gd name="T18" fmla="*/ 2147483647 w 73"/>
                <a:gd name="T19" fmla="*/ 2147483647 h 84"/>
                <a:gd name="T20" fmla="*/ 2147483647 w 73"/>
                <a:gd name="T21" fmla="*/ 2147483647 h 84"/>
                <a:gd name="T22" fmla="*/ 2147483647 w 73"/>
                <a:gd name="T23" fmla="*/ 2147483647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84"/>
                <a:gd name="T38" fmla="*/ 73 w 73"/>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84">
                  <a:moveTo>
                    <a:pt x="73" y="8"/>
                  </a:moveTo>
                  <a:lnTo>
                    <a:pt x="57" y="0"/>
                  </a:lnTo>
                  <a:lnTo>
                    <a:pt x="19" y="0"/>
                  </a:lnTo>
                  <a:lnTo>
                    <a:pt x="0" y="35"/>
                  </a:lnTo>
                  <a:lnTo>
                    <a:pt x="27" y="81"/>
                  </a:lnTo>
                  <a:lnTo>
                    <a:pt x="35" y="84"/>
                  </a:lnTo>
                  <a:lnTo>
                    <a:pt x="41" y="73"/>
                  </a:lnTo>
                  <a:lnTo>
                    <a:pt x="65" y="76"/>
                  </a:lnTo>
                  <a:lnTo>
                    <a:pt x="73" y="49"/>
                  </a:lnTo>
                  <a:lnTo>
                    <a:pt x="68" y="22"/>
                  </a:lnTo>
                  <a:lnTo>
                    <a:pt x="73"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53" name="Freeform 136">
              <a:extLst>
                <a:ext uri="{FF2B5EF4-FFF2-40B4-BE49-F238E27FC236}">
                  <a16:creationId xmlns:a16="http://schemas.microsoft.com/office/drawing/2014/main" id="{2721A751-7899-D1C7-E74C-B4167DCFCDAB}"/>
                </a:ext>
              </a:extLst>
            </p:cNvPr>
            <p:cNvSpPr>
              <a:spLocks/>
            </p:cNvSpPr>
            <p:nvPr/>
          </p:nvSpPr>
          <p:spPr bwMode="auto">
            <a:xfrm>
              <a:off x="8020191" y="5173461"/>
              <a:ext cx="167173" cy="574869"/>
            </a:xfrm>
            <a:custGeom>
              <a:avLst/>
              <a:gdLst>
                <a:gd name="T0" fmla="*/ 2147483647 w 214"/>
                <a:gd name="T1" fmla="*/ 0 h 737"/>
                <a:gd name="T2" fmla="*/ 2147483647 w 214"/>
                <a:gd name="T3" fmla="*/ 2147483647 h 737"/>
                <a:gd name="T4" fmla="*/ 2147483647 w 214"/>
                <a:gd name="T5" fmla="*/ 2147483647 h 737"/>
                <a:gd name="T6" fmla="*/ 2147483647 w 214"/>
                <a:gd name="T7" fmla="*/ 2147483647 h 737"/>
                <a:gd name="T8" fmla="*/ 2147483647 w 214"/>
                <a:gd name="T9" fmla="*/ 2147483647 h 737"/>
                <a:gd name="T10" fmla="*/ 2147483647 w 214"/>
                <a:gd name="T11" fmla="*/ 2147483647 h 737"/>
                <a:gd name="T12" fmla="*/ 2147483647 w 214"/>
                <a:gd name="T13" fmla="*/ 2147483647 h 737"/>
                <a:gd name="T14" fmla="*/ 2147483647 w 214"/>
                <a:gd name="T15" fmla="*/ 2147483647 h 737"/>
                <a:gd name="T16" fmla="*/ 2147483647 w 214"/>
                <a:gd name="T17" fmla="*/ 2147483647 h 737"/>
                <a:gd name="T18" fmla="*/ 2147483647 w 214"/>
                <a:gd name="T19" fmla="*/ 2147483647 h 737"/>
                <a:gd name="T20" fmla="*/ 2147483647 w 214"/>
                <a:gd name="T21" fmla="*/ 2147483647 h 737"/>
                <a:gd name="T22" fmla="*/ 2147483647 w 214"/>
                <a:gd name="T23" fmla="*/ 2147483647 h 737"/>
                <a:gd name="T24" fmla="*/ 2147483647 w 214"/>
                <a:gd name="T25" fmla="*/ 2147483647 h 737"/>
                <a:gd name="T26" fmla="*/ 2147483647 w 214"/>
                <a:gd name="T27" fmla="*/ 2147483647 h 737"/>
                <a:gd name="T28" fmla="*/ 2147483647 w 214"/>
                <a:gd name="T29" fmla="*/ 2147483647 h 737"/>
                <a:gd name="T30" fmla="*/ 2147483647 w 214"/>
                <a:gd name="T31" fmla="*/ 2147483647 h 737"/>
                <a:gd name="T32" fmla="*/ 2147483647 w 214"/>
                <a:gd name="T33" fmla="*/ 2147483647 h 737"/>
                <a:gd name="T34" fmla="*/ 2147483647 w 214"/>
                <a:gd name="T35" fmla="*/ 2147483647 h 737"/>
                <a:gd name="T36" fmla="*/ 2147483647 w 214"/>
                <a:gd name="T37" fmla="*/ 2147483647 h 737"/>
                <a:gd name="T38" fmla="*/ 2147483647 w 214"/>
                <a:gd name="T39" fmla="*/ 2147483647 h 737"/>
                <a:gd name="T40" fmla="*/ 2147483647 w 214"/>
                <a:gd name="T41" fmla="*/ 2147483647 h 737"/>
                <a:gd name="T42" fmla="*/ 2147483647 w 214"/>
                <a:gd name="T43" fmla="*/ 2147483647 h 737"/>
                <a:gd name="T44" fmla="*/ 2147483647 w 214"/>
                <a:gd name="T45" fmla="*/ 2147483647 h 737"/>
                <a:gd name="T46" fmla="*/ 2147483647 w 214"/>
                <a:gd name="T47" fmla="*/ 2147483647 h 737"/>
                <a:gd name="T48" fmla="*/ 2147483647 w 214"/>
                <a:gd name="T49" fmla="*/ 2147483647 h 737"/>
                <a:gd name="T50" fmla="*/ 2147483647 w 214"/>
                <a:gd name="T51" fmla="*/ 2147483647 h 737"/>
                <a:gd name="T52" fmla="*/ 2147483647 w 214"/>
                <a:gd name="T53" fmla="*/ 2147483647 h 737"/>
                <a:gd name="T54" fmla="*/ 2147483647 w 214"/>
                <a:gd name="T55" fmla="*/ 2147483647 h 737"/>
                <a:gd name="T56" fmla="*/ 2147483647 w 214"/>
                <a:gd name="T57" fmla="*/ 2147483647 h 737"/>
                <a:gd name="T58" fmla="*/ 2147483647 w 214"/>
                <a:gd name="T59" fmla="*/ 2147483647 h 737"/>
                <a:gd name="T60" fmla="*/ 2147483647 w 214"/>
                <a:gd name="T61" fmla="*/ 2147483647 h 737"/>
                <a:gd name="T62" fmla="*/ 2147483647 w 214"/>
                <a:gd name="T63" fmla="*/ 2147483647 h 737"/>
                <a:gd name="T64" fmla="*/ 2147483647 w 214"/>
                <a:gd name="T65" fmla="*/ 2147483647 h 737"/>
                <a:gd name="T66" fmla="*/ 2147483647 w 214"/>
                <a:gd name="T67" fmla="*/ 2147483647 h 737"/>
                <a:gd name="T68" fmla="*/ 2147483647 w 214"/>
                <a:gd name="T69" fmla="*/ 2147483647 h 737"/>
                <a:gd name="T70" fmla="*/ 2147483647 w 214"/>
                <a:gd name="T71" fmla="*/ 2147483647 h 737"/>
                <a:gd name="T72" fmla="*/ 2147483647 w 214"/>
                <a:gd name="T73" fmla="*/ 2147483647 h 737"/>
                <a:gd name="T74" fmla="*/ 2147483647 w 214"/>
                <a:gd name="T75" fmla="*/ 2147483647 h 737"/>
                <a:gd name="T76" fmla="*/ 2147483647 w 214"/>
                <a:gd name="T77" fmla="*/ 2147483647 h 737"/>
                <a:gd name="T78" fmla="*/ 2147483647 w 214"/>
                <a:gd name="T79" fmla="*/ 2147483647 h 737"/>
                <a:gd name="T80" fmla="*/ 2147483647 w 214"/>
                <a:gd name="T81" fmla="*/ 2147483647 h 737"/>
                <a:gd name="T82" fmla="*/ 2147483647 w 214"/>
                <a:gd name="T83" fmla="*/ 2147483647 h 737"/>
                <a:gd name="T84" fmla="*/ 2147483647 w 214"/>
                <a:gd name="T85" fmla="*/ 2147483647 h 737"/>
                <a:gd name="T86" fmla="*/ 0 w 214"/>
                <a:gd name="T87" fmla="*/ 2147483647 h 7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4"/>
                <a:gd name="T133" fmla="*/ 0 h 737"/>
                <a:gd name="T134" fmla="*/ 214 w 214"/>
                <a:gd name="T135" fmla="*/ 737 h 7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4" h="737">
                  <a:moveTo>
                    <a:pt x="0" y="14"/>
                  </a:moveTo>
                  <a:lnTo>
                    <a:pt x="16" y="0"/>
                  </a:lnTo>
                  <a:lnTo>
                    <a:pt x="37" y="35"/>
                  </a:lnTo>
                  <a:lnTo>
                    <a:pt x="37" y="52"/>
                  </a:lnTo>
                  <a:lnTo>
                    <a:pt x="59" y="109"/>
                  </a:lnTo>
                  <a:lnTo>
                    <a:pt x="73" y="109"/>
                  </a:lnTo>
                  <a:lnTo>
                    <a:pt x="73" y="133"/>
                  </a:lnTo>
                  <a:lnTo>
                    <a:pt x="54" y="144"/>
                  </a:lnTo>
                  <a:lnTo>
                    <a:pt x="65" y="187"/>
                  </a:lnTo>
                  <a:lnTo>
                    <a:pt x="48" y="220"/>
                  </a:lnTo>
                  <a:lnTo>
                    <a:pt x="46" y="282"/>
                  </a:lnTo>
                  <a:lnTo>
                    <a:pt x="70" y="336"/>
                  </a:lnTo>
                  <a:lnTo>
                    <a:pt x="65" y="363"/>
                  </a:lnTo>
                  <a:lnTo>
                    <a:pt x="70" y="379"/>
                  </a:lnTo>
                  <a:lnTo>
                    <a:pt x="65" y="396"/>
                  </a:lnTo>
                  <a:lnTo>
                    <a:pt x="78" y="431"/>
                  </a:lnTo>
                  <a:lnTo>
                    <a:pt x="81" y="482"/>
                  </a:lnTo>
                  <a:lnTo>
                    <a:pt x="89" y="501"/>
                  </a:lnTo>
                  <a:lnTo>
                    <a:pt x="92" y="518"/>
                  </a:lnTo>
                  <a:lnTo>
                    <a:pt x="108" y="550"/>
                  </a:lnTo>
                  <a:lnTo>
                    <a:pt x="119" y="558"/>
                  </a:lnTo>
                  <a:lnTo>
                    <a:pt x="111" y="555"/>
                  </a:lnTo>
                  <a:lnTo>
                    <a:pt x="130" y="596"/>
                  </a:lnTo>
                  <a:lnTo>
                    <a:pt x="130" y="658"/>
                  </a:lnTo>
                  <a:lnTo>
                    <a:pt x="138" y="675"/>
                  </a:lnTo>
                  <a:lnTo>
                    <a:pt x="151" y="675"/>
                  </a:lnTo>
                  <a:lnTo>
                    <a:pt x="173" y="702"/>
                  </a:lnTo>
                  <a:lnTo>
                    <a:pt x="211" y="707"/>
                  </a:lnTo>
                  <a:lnTo>
                    <a:pt x="214" y="710"/>
                  </a:lnTo>
                  <a:lnTo>
                    <a:pt x="197" y="715"/>
                  </a:lnTo>
                  <a:lnTo>
                    <a:pt x="205" y="734"/>
                  </a:lnTo>
                  <a:lnTo>
                    <a:pt x="200" y="737"/>
                  </a:lnTo>
                  <a:lnTo>
                    <a:pt x="181" y="729"/>
                  </a:lnTo>
                  <a:lnTo>
                    <a:pt x="192" y="723"/>
                  </a:lnTo>
                  <a:lnTo>
                    <a:pt x="195" y="718"/>
                  </a:lnTo>
                  <a:lnTo>
                    <a:pt x="186" y="715"/>
                  </a:lnTo>
                  <a:lnTo>
                    <a:pt x="178" y="729"/>
                  </a:lnTo>
                  <a:lnTo>
                    <a:pt x="140" y="704"/>
                  </a:lnTo>
                  <a:lnTo>
                    <a:pt x="135" y="710"/>
                  </a:lnTo>
                  <a:lnTo>
                    <a:pt x="127" y="707"/>
                  </a:lnTo>
                  <a:lnTo>
                    <a:pt x="121" y="696"/>
                  </a:lnTo>
                  <a:lnTo>
                    <a:pt x="132" y="696"/>
                  </a:lnTo>
                  <a:lnTo>
                    <a:pt x="132" y="691"/>
                  </a:lnTo>
                  <a:lnTo>
                    <a:pt x="124" y="680"/>
                  </a:lnTo>
                  <a:lnTo>
                    <a:pt x="124" y="688"/>
                  </a:lnTo>
                  <a:lnTo>
                    <a:pt x="116" y="694"/>
                  </a:lnTo>
                  <a:lnTo>
                    <a:pt x="113" y="675"/>
                  </a:lnTo>
                  <a:lnTo>
                    <a:pt x="119" y="675"/>
                  </a:lnTo>
                  <a:lnTo>
                    <a:pt x="113" y="661"/>
                  </a:lnTo>
                  <a:lnTo>
                    <a:pt x="108" y="675"/>
                  </a:lnTo>
                  <a:lnTo>
                    <a:pt x="102" y="658"/>
                  </a:lnTo>
                  <a:lnTo>
                    <a:pt x="94" y="658"/>
                  </a:lnTo>
                  <a:lnTo>
                    <a:pt x="81" y="626"/>
                  </a:lnTo>
                  <a:lnTo>
                    <a:pt x="81" y="618"/>
                  </a:lnTo>
                  <a:lnTo>
                    <a:pt x="86" y="615"/>
                  </a:lnTo>
                  <a:lnTo>
                    <a:pt x="97" y="629"/>
                  </a:lnTo>
                  <a:lnTo>
                    <a:pt x="92" y="599"/>
                  </a:lnTo>
                  <a:lnTo>
                    <a:pt x="75" y="593"/>
                  </a:lnTo>
                  <a:lnTo>
                    <a:pt x="70" y="599"/>
                  </a:lnTo>
                  <a:lnTo>
                    <a:pt x="65" y="593"/>
                  </a:lnTo>
                  <a:lnTo>
                    <a:pt x="75" y="585"/>
                  </a:lnTo>
                  <a:lnTo>
                    <a:pt x="67" y="580"/>
                  </a:lnTo>
                  <a:lnTo>
                    <a:pt x="75" y="577"/>
                  </a:lnTo>
                  <a:lnTo>
                    <a:pt x="65" y="545"/>
                  </a:lnTo>
                  <a:lnTo>
                    <a:pt x="70" y="539"/>
                  </a:lnTo>
                  <a:lnTo>
                    <a:pt x="78" y="545"/>
                  </a:lnTo>
                  <a:lnTo>
                    <a:pt x="81" y="561"/>
                  </a:lnTo>
                  <a:lnTo>
                    <a:pt x="86" y="572"/>
                  </a:lnTo>
                  <a:lnTo>
                    <a:pt x="86" y="537"/>
                  </a:lnTo>
                  <a:lnTo>
                    <a:pt x="75" y="493"/>
                  </a:lnTo>
                  <a:lnTo>
                    <a:pt x="65" y="490"/>
                  </a:lnTo>
                  <a:lnTo>
                    <a:pt x="65" y="496"/>
                  </a:lnTo>
                  <a:lnTo>
                    <a:pt x="59" y="496"/>
                  </a:lnTo>
                  <a:lnTo>
                    <a:pt x="48" y="480"/>
                  </a:lnTo>
                  <a:lnTo>
                    <a:pt x="48" y="450"/>
                  </a:lnTo>
                  <a:lnTo>
                    <a:pt x="27" y="415"/>
                  </a:lnTo>
                  <a:lnTo>
                    <a:pt x="27" y="401"/>
                  </a:lnTo>
                  <a:lnTo>
                    <a:pt x="35" y="401"/>
                  </a:lnTo>
                  <a:lnTo>
                    <a:pt x="37" y="331"/>
                  </a:lnTo>
                  <a:lnTo>
                    <a:pt x="37" y="306"/>
                  </a:lnTo>
                  <a:lnTo>
                    <a:pt x="21" y="271"/>
                  </a:lnTo>
                  <a:lnTo>
                    <a:pt x="27" y="255"/>
                  </a:lnTo>
                  <a:lnTo>
                    <a:pt x="18" y="236"/>
                  </a:lnTo>
                  <a:lnTo>
                    <a:pt x="24" y="179"/>
                  </a:lnTo>
                  <a:lnTo>
                    <a:pt x="16" y="111"/>
                  </a:lnTo>
                  <a:lnTo>
                    <a:pt x="18" y="81"/>
                  </a:lnTo>
                  <a:lnTo>
                    <a:pt x="0" y="1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54" name="Freeform 137">
              <a:extLst>
                <a:ext uri="{FF2B5EF4-FFF2-40B4-BE49-F238E27FC236}">
                  <a16:creationId xmlns:a16="http://schemas.microsoft.com/office/drawing/2014/main" id="{4464ABC7-D018-FB71-DEA7-7EC3D0FA62A4}"/>
                </a:ext>
              </a:extLst>
            </p:cNvPr>
            <p:cNvSpPr>
              <a:spLocks/>
            </p:cNvSpPr>
            <p:nvPr/>
          </p:nvSpPr>
          <p:spPr bwMode="auto">
            <a:xfrm>
              <a:off x="9139226" y="4132895"/>
              <a:ext cx="3412" cy="8529"/>
            </a:xfrm>
            <a:custGeom>
              <a:avLst/>
              <a:gdLst>
                <a:gd name="T0" fmla="*/ 0 w 5"/>
                <a:gd name="T1" fmla="*/ 0 h 11"/>
                <a:gd name="T2" fmla="*/ 2147483647 w 5"/>
                <a:gd name="T3" fmla="*/ 2147483647 h 11"/>
                <a:gd name="T4" fmla="*/ 2147483647 w 5"/>
                <a:gd name="T5" fmla="*/ 2147483647 h 11"/>
                <a:gd name="T6" fmla="*/ 2147483647 w 5"/>
                <a:gd name="T7" fmla="*/ 2147483647 h 11"/>
                <a:gd name="T8" fmla="*/ 2147483647 w 5"/>
                <a:gd name="T9" fmla="*/ 2147483647 h 11"/>
                <a:gd name="T10" fmla="*/ 0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0" y="0"/>
                  </a:moveTo>
                  <a:lnTo>
                    <a:pt x="5" y="11"/>
                  </a:lnTo>
                  <a:lnTo>
                    <a:pt x="5" y="9"/>
                  </a:lnTo>
                  <a:lnTo>
                    <a:pt x="2" y="3"/>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55" name="Freeform 138">
              <a:extLst>
                <a:ext uri="{FF2B5EF4-FFF2-40B4-BE49-F238E27FC236}">
                  <a16:creationId xmlns:a16="http://schemas.microsoft.com/office/drawing/2014/main" id="{DE322F65-D433-1A55-EF88-455A37967104}"/>
                </a:ext>
              </a:extLst>
            </p:cNvPr>
            <p:cNvSpPr>
              <a:spLocks/>
            </p:cNvSpPr>
            <p:nvPr/>
          </p:nvSpPr>
          <p:spPr bwMode="auto">
            <a:xfrm>
              <a:off x="9295309" y="4059544"/>
              <a:ext cx="221760" cy="123673"/>
            </a:xfrm>
            <a:custGeom>
              <a:avLst/>
              <a:gdLst>
                <a:gd name="T0" fmla="*/ 2147483647 w 284"/>
                <a:gd name="T1" fmla="*/ 2147483647 h 159"/>
                <a:gd name="T2" fmla="*/ 2147483647 w 284"/>
                <a:gd name="T3" fmla="*/ 2147483647 h 159"/>
                <a:gd name="T4" fmla="*/ 2147483647 w 284"/>
                <a:gd name="T5" fmla="*/ 2147483647 h 159"/>
                <a:gd name="T6" fmla="*/ 2147483647 w 284"/>
                <a:gd name="T7" fmla="*/ 2147483647 h 159"/>
                <a:gd name="T8" fmla="*/ 2147483647 w 284"/>
                <a:gd name="T9" fmla="*/ 2147483647 h 159"/>
                <a:gd name="T10" fmla="*/ 2147483647 w 284"/>
                <a:gd name="T11" fmla="*/ 2147483647 h 159"/>
                <a:gd name="T12" fmla="*/ 2147483647 w 284"/>
                <a:gd name="T13" fmla="*/ 2147483647 h 159"/>
                <a:gd name="T14" fmla="*/ 2147483647 w 284"/>
                <a:gd name="T15" fmla="*/ 2147483647 h 159"/>
                <a:gd name="T16" fmla="*/ 2147483647 w 284"/>
                <a:gd name="T17" fmla="*/ 2147483647 h 159"/>
                <a:gd name="T18" fmla="*/ 2147483647 w 284"/>
                <a:gd name="T19" fmla="*/ 2147483647 h 159"/>
                <a:gd name="T20" fmla="*/ 2147483647 w 284"/>
                <a:gd name="T21" fmla="*/ 2147483647 h 159"/>
                <a:gd name="T22" fmla="*/ 2147483647 w 284"/>
                <a:gd name="T23" fmla="*/ 2147483647 h 159"/>
                <a:gd name="T24" fmla="*/ 2147483647 w 284"/>
                <a:gd name="T25" fmla="*/ 2147483647 h 159"/>
                <a:gd name="T26" fmla="*/ 2147483647 w 284"/>
                <a:gd name="T27" fmla="*/ 2147483647 h 159"/>
                <a:gd name="T28" fmla="*/ 2147483647 w 284"/>
                <a:gd name="T29" fmla="*/ 2147483647 h 159"/>
                <a:gd name="T30" fmla="*/ 2147483647 w 284"/>
                <a:gd name="T31" fmla="*/ 2147483647 h 159"/>
                <a:gd name="T32" fmla="*/ 2147483647 w 284"/>
                <a:gd name="T33" fmla="*/ 2147483647 h 159"/>
                <a:gd name="T34" fmla="*/ 2147483647 w 284"/>
                <a:gd name="T35" fmla="*/ 2147483647 h 159"/>
                <a:gd name="T36" fmla="*/ 2147483647 w 284"/>
                <a:gd name="T37" fmla="*/ 2147483647 h 159"/>
                <a:gd name="T38" fmla="*/ 2147483647 w 284"/>
                <a:gd name="T39" fmla="*/ 2147483647 h 159"/>
                <a:gd name="T40" fmla="*/ 2147483647 w 284"/>
                <a:gd name="T41" fmla="*/ 2147483647 h 159"/>
                <a:gd name="T42" fmla="*/ 2147483647 w 284"/>
                <a:gd name="T43" fmla="*/ 2147483647 h 159"/>
                <a:gd name="T44" fmla="*/ 2147483647 w 284"/>
                <a:gd name="T45" fmla="*/ 2147483647 h 159"/>
                <a:gd name="T46" fmla="*/ 2147483647 w 284"/>
                <a:gd name="T47" fmla="*/ 2147483647 h 159"/>
                <a:gd name="T48" fmla="*/ 2147483647 w 284"/>
                <a:gd name="T49" fmla="*/ 2147483647 h 159"/>
                <a:gd name="T50" fmla="*/ 2147483647 w 284"/>
                <a:gd name="T51" fmla="*/ 2147483647 h 159"/>
                <a:gd name="T52" fmla="*/ 2147483647 w 284"/>
                <a:gd name="T53" fmla="*/ 2147483647 h 159"/>
                <a:gd name="T54" fmla="*/ 2147483647 w 284"/>
                <a:gd name="T55" fmla="*/ 2147483647 h 159"/>
                <a:gd name="T56" fmla="*/ 2147483647 w 284"/>
                <a:gd name="T57" fmla="*/ 2147483647 h 159"/>
                <a:gd name="T58" fmla="*/ 2147483647 w 284"/>
                <a:gd name="T59" fmla="*/ 2147483647 h 159"/>
                <a:gd name="T60" fmla="*/ 2147483647 w 284"/>
                <a:gd name="T61" fmla="*/ 2147483647 h 159"/>
                <a:gd name="T62" fmla="*/ 2147483647 w 284"/>
                <a:gd name="T63" fmla="*/ 2147483647 h 159"/>
                <a:gd name="T64" fmla="*/ 2147483647 w 284"/>
                <a:gd name="T65" fmla="*/ 2147483647 h 159"/>
                <a:gd name="T66" fmla="*/ 2147483647 w 284"/>
                <a:gd name="T67" fmla="*/ 0 h 159"/>
                <a:gd name="T68" fmla="*/ 2147483647 w 284"/>
                <a:gd name="T69" fmla="*/ 2147483647 h 159"/>
                <a:gd name="T70" fmla="*/ 2147483647 w 284"/>
                <a:gd name="T71" fmla="*/ 2147483647 h 159"/>
                <a:gd name="T72" fmla="*/ 2147483647 w 284"/>
                <a:gd name="T73" fmla="*/ 2147483647 h 159"/>
                <a:gd name="T74" fmla="*/ 2147483647 w 284"/>
                <a:gd name="T75" fmla="*/ 2147483647 h 159"/>
                <a:gd name="T76" fmla="*/ 2147483647 w 284"/>
                <a:gd name="T77" fmla="*/ 2147483647 h 159"/>
                <a:gd name="T78" fmla="*/ 2147483647 w 284"/>
                <a:gd name="T79" fmla="*/ 2147483647 h 159"/>
                <a:gd name="T80" fmla="*/ 2147483647 w 284"/>
                <a:gd name="T81" fmla="*/ 2147483647 h 159"/>
                <a:gd name="T82" fmla="*/ 2147483647 w 284"/>
                <a:gd name="T83" fmla="*/ 2147483647 h 159"/>
                <a:gd name="T84" fmla="*/ 2147483647 w 284"/>
                <a:gd name="T85" fmla="*/ 2147483647 h 159"/>
                <a:gd name="T86" fmla="*/ 0 w 284"/>
                <a:gd name="T87" fmla="*/ 2147483647 h 159"/>
                <a:gd name="T88" fmla="*/ 0 w 284"/>
                <a:gd name="T89" fmla="*/ 2147483647 h 159"/>
                <a:gd name="T90" fmla="*/ 2147483647 w 284"/>
                <a:gd name="T91" fmla="*/ 2147483647 h 159"/>
                <a:gd name="T92" fmla="*/ 2147483647 w 284"/>
                <a:gd name="T93" fmla="*/ 2147483647 h 159"/>
                <a:gd name="T94" fmla="*/ 2147483647 w 284"/>
                <a:gd name="T95" fmla="*/ 2147483647 h 159"/>
                <a:gd name="T96" fmla="*/ 2147483647 w 284"/>
                <a:gd name="T97" fmla="*/ 2147483647 h 159"/>
                <a:gd name="T98" fmla="*/ 2147483647 w 284"/>
                <a:gd name="T99" fmla="*/ 2147483647 h 159"/>
                <a:gd name="T100" fmla="*/ 2147483647 w 284"/>
                <a:gd name="T101" fmla="*/ 2147483647 h 159"/>
                <a:gd name="T102" fmla="*/ 2147483647 w 284"/>
                <a:gd name="T103" fmla="*/ 2147483647 h 159"/>
                <a:gd name="T104" fmla="*/ 2147483647 w 284"/>
                <a:gd name="T105" fmla="*/ 2147483647 h 159"/>
                <a:gd name="T106" fmla="*/ 2147483647 w 284"/>
                <a:gd name="T107" fmla="*/ 2147483647 h 159"/>
                <a:gd name="T108" fmla="*/ 2147483647 w 284"/>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4"/>
                <a:gd name="T166" fmla="*/ 0 h 159"/>
                <a:gd name="T167" fmla="*/ 284 w 284"/>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4" h="159">
                  <a:moveTo>
                    <a:pt x="106" y="132"/>
                  </a:moveTo>
                  <a:lnTo>
                    <a:pt x="106" y="138"/>
                  </a:lnTo>
                  <a:lnTo>
                    <a:pt x="127" y="138"/>
                  </a:lnTo>
                  <a:lnTo>
                    <a:pt x="125" y="132"/>
                  </a:lnTo>
                  <a:lnTo>
                    <a:pt x="133" y="130"/>
                  </a:lnTo>
                  <a:lnTo>
                    <a:pt x="144" y="113"/>
                  </a:lnTo>
                  <a:lnTo>
                    <a:pt x="163" y="113"/>
                  </a:lnTo>
                  <a:lnTo>
                    <a:pt x="160" y="119"/>
                  </a:lnTo>
                  <a:lnTo>
                    <a:pt x="192" y="127"/>
                  </a:lnTo>
                  <a:lnTo>
                    <a:pt x="176" y="138"/>
                  </a:lnTo>
                  <a:lnTo>
                    <a:pt x="190" y="146"/>
                  </a:lnTo>
                  <a:lnTo>
                    <a:pt x="190" y="154"/>
                  </a:lnTo>
                  <a:lnTo>
                    <a:pt x="195" y="159"/>
                  </a:lnTo>
                  <a:lnTo>
                    <a:pt x="222" y="143"/>
                  </a:lnTo>
                  <a:lnTo>
                    <a:pt x="236" y="143"/>
                  </a:lnTo>
                  <a:lnTo>
                    <a:pt x="236" y="140"/>
                  </a:lnTo>
                  <a:lnTo>
                    <a:pt x="222" y="140"/>
                  </a:lnTo>
                  <a:lnTo>
                    <a:pt x="203" y="127"/>
                  </a:lnTo>
                  <a:lnTo>
                    <a:pt x="249" y="103"/>
                  </a:lnTo>
                  <a:lnTo>
                    <a:pt x="260" y="103"/>
                  </a:lnTo>
                  <a:lnTo>
                    <a:pt x="260" y="92"/>
                  </a:lnTo>
                  <a:lnTo>
                    <a:pt x="268" y="86"/>
                  </a:lnTo>
                  <a:lnTo>
                    <a:pt x="282" y="89"/>
                  </a:lnTo>
                  <a:lnTo>
                    <a:pt x="279" y="70"/>
                  </a:lnTo>
                  <a:lnTo>
                    <a:pt x="284" y="67"/>
                  </a:lnTo>
                  <a:lnTo>
                    <a:pt x="276" y="65"/>
                  </a:lnTo>
                  <a:lnTo>
                    <a:pt x="282" y="54"/>
                  </a:lnTo>
                  <a:lnTo>
                    <a:pt x="247" y="46"/>
                  </a:lnTo>
                  <a:lnTo>
                    <a:pt x="238" y="35"/>
                  </a:lnTo>
                  <a:lnTo>
                    <a:pt x="209" y="35"/>
                  </a:lnTo>
                  <a:lnTo>
                    <a:pt x="198" y="21"/>
                  </a:lnTo>
                  <a:lnTo>
                    <a:pt x="184" y="19"/>
                  </a:lnTo>
                  <a:lnTo>
                    <a:pt x="187" y="8"/>
                  </a:lnTo>
                  <a:lnTo>
                    <a:pt x="176" y="0"/>
                  </a:lnTo>
                  <a:lnTo>
                    <a:pt x="144" y="2"/>
                  </a:lnTo>
                  <a:lnTo>
                    <a:pt x="133" y="5"/>
                  </a:lnTo>
                  <a:lnTo>
                    <a:pt x="125" y="19"/>
                  </a:lnTo>
                  <a:lnTo>
                    <a:pt x="103" y="13"/>
                  </a:lnTo>
                  <a:lnTo>
                    <a:pt x="81" y="16"/>
                  </a:lnTo>
                  <a:lnTo>
                    <a:pt x="54" y="5"/>
                  </a:lnTo>
                  <a:lnTo>
                    <a:pt x="19" y="13"/>
                  </a:lnTo>
                  <a:lnTo>
                    <a:pt x="27" y="38"/>
                  </a:lnTo>
                  <a:lnTo>
                    <a:pt x="3" y="62"/>
                  </a:lnTo>
                  <a:lnTo>
                    <a:pt x="0" y="75"/>
                  </a:lnTo>
                  <a:lnTo>
                    <a:pt x="0" y="78"/>
                  </a:lnTo>
                  <a:lnTo>
                    <a:pt x="11" y="86"/>
                  </a:lnTo>
                  <a:lnTo>
                    <a:pt x="46" y="89"/>
                  </a:lnTo>
                  <a:lnTo>
                    <a:pt x="70" y="81"/>
                  </a:lnTo>
                  <a:lnTo>
                    <a:pt x="84" y="75"/>
                  </a:lnTo>
                  <a:lnTo>
                    <a:pt x="111" y="84"/>
                  </a:lnTo>
                  <a:lnTo>
                    <a:pt x="114" y="94"/>
                  </a:lnTo>
                  <a:lnTo>
                    <a:pt x="127" y="108"/>
                  </a:lnTo>
                  <a:lnTo>
                    <a:pt x="127" y="116"/>
                  </a:lnTo>
                  <a:lnTo>
                    <a:pt x="114" y="116"/>
                  </a:lnTo>
                  <a:lnTo>
                    <a:pt x="106" y="13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56" name="Freeform 139">
              <a:extLst>
                <a:ext uri="{FF2B5EF4-FFF2-40B4-BE49-F238E27FC236}">
                  <a16:creationId xmlns:a16="http://schemas.microsoft.com/office/drawing/2014/main" id="{429E1D79-E2BF-315F-3085-56A62C1E58E5}"/>
                </a:ext>
              </a:extLst>
            </p:cNvPr>
            <p:cNvSpPr>
              <a:spLocks/>
            </p:cNvSpPr>
            <p:nvPr/>
          </p:nvSpPr>
          <p:spPr bwMode="auto">
            <a:xfrm>
              <a:off x="9597244" y="4012634"/>
              <a:ext cx="499813" cy="221760"/>
            </a:xfrm>
            <a:custGeom>
              <a:avLst/>
              <a:gdLst>
                <a:gd name="T0" fmla="*/ 2147483647 w 640"/>
                <a:gd name="T1" fmla="*/ 2147483647 h 284"/>
                <a:gd name="T2" fmla="*/ 2147483647 w 640"/>
                <a:gd name="T3" fmla="*/ 2147483647 h 284"/>
                <a:gd name="T4" fmla="*/ 2147483647 w 640"/>
                <a:gd name="T5" fmla="*/ 2147483647 h 284"/>
                <a:gd name="T6" fmla="*/ 2147483647 w 640"/>
                <a:gd name="T7" fmla="*/ 2147483647 h 284"/>
                <a:gd name="T8" fmla="*/ 2147483647 w 640"/>
                <a:gd name="T9" fmla="*/ 2147483647 h 284"/>
                <a:gd name="T10" fmla="*/ 2147483647 w 640"/>
                <a:gd name="T11" fmla="*/ 2147483647 h 284"/>
                <a:gd name="T12" fmla="*/ 2147483647 w 640"/>
                <a:gd name="T13" fmla="*/ 2147483647 h 284"/>
                <a:gd name="T14" fmla="*/ 2147483647 w 640"/>
                <a:gd name="T15" fmla="*/ 2147483647 h 284"/>
                <a:gd name="T16" fmla="*/ 2147483647 w 640"/>
                <a:gd name="T17" fmla="*/ 2147483647 h 284"/>
                <a:gd name="T18" fmla="*/ 2147483647 w 640"/>
                <a:gd name="T19" fmla="*/ 2147483647 h 284"/>
                <a:gd name="T20" fmla="*/ 2147483647 w 640"/>
                <a:gd name="T21" fmla="*/ 0 h 284"/>
                <a:gd name="T22" fmla="*/ 2147483647 w 640"/>
                <a:gd name="T23" fmla="*/ 2147483647 h 284"/>
                <a:gd name="T24" fmla="*/ 2147483647 w 640"/>
                <a:gd name="T25" fmla="*/ 2147483647 h 284"/>
                <a:gd name="T26" fmla="*/ 2147483647 w 640"/>
                <a:gd name="T27" fmla="*/ 2147483647 h 284"/>
                <a:gd name="T28" fmla="*/ 2147483647 w 640"/>
                <a:gd name="T29" fmla="*/ 2147483647 h 284"/>
                <a:gd name="T30" fmla="*/ 2147483647 w 640"/>
                <a:gd name="T31" fmla="*/ 2147483647 h 284"/>
                <a:gd name="T32" fmla="*/ 2147483647 w 640"/>
                <a:gd name="T33" fmla="*/ 2147483647 h 284"/>
                <a:gd name="T34" fmla="*/ 2147483647 w 640"/>
                <a:gd name="T35" fmla="*/ 2147483647 h 284"/>
                <a:gd name="T36" fmla="*/ 2147483647 w 640"/>
                <a:gd name="T37" fmla="*/ 2147483647 h 284"/>
                <a:gd name="T38" fmla="*/ 2147483647 w 640"/>
                <a:gd name="T39" fmla="*/ 2147483647 h 284"/>
                <a:gd name="T40" fmla="*/ 2147483647 w 640"/>
                <a:gd name="T41" fmla="*/ 2147483647 h 284"/>
                <a:gd name="T42" fmla="*/ 2147483647 w 640"/>
                <a:gd name="T43" fmla="*/ 2147483647 h 284"/>
                <a:gd name="T44" fmla="*/ 2147483647 w 640"/>
                <a:gd name="T45" fmla="*/ 2147483647 h 284"/>
                <a:gd name="T46" fmla="*/ 2147483647 w 640"/>
                <a:gd name="T47" fmla="*/ 2147483647 h 284"/>
                <a:gd name="T48" fmla="*/ 2147483647 w 640"/>
                <a:gd name="T49" fmla="*/ 2147483647 h 284"/>
                <a:gd name="T50" fmla="*/ 2147483647 w 640"/>
                <a:gd name="T51" fmla="*/ 2147483647 h 284"/>
                <a:gd name="T52" fmla="*/ 2147483647 w 640"/>
                <a:gd name="T53" fmla="*/ 2147483647 h 284"/>
                <a:gd name="T54" fmla="*/ 2147483647 w 640"/>
                <a:gd name="T55" fmla="*/ 2147483647 h 284"/>
                <a:gd name="T56" fmla="*/ 2147483647 w 640"/>
                <a:gd name="T57" fmla="*/ 2147483647 h 284"/>
                <a:gd name="T58" fmla="*/ 2147483647 w 640"/>
                <a:gd name="T59" fmla="*/ 2147483647 h 284"/>
                <a:gd name="T60" fmla="*/ 2147483647 w 640"/>
                <a:gd name="T61" fmla="*/ 2147483647 h 284"/>
                <a:gd name="T62" fmla="*/ 2147483647 w 640"/>
                <a:gd name="T63" fmla="*/ 2147483647 h 284"/>
                <a:gd name="T64" fmla="*/ 2147483647 w 640"/>
                <a:gd name="T65" fmla="*/ 2147483647 h 284"/>
                <a:gd name="T66" fmla="*/ 2147483647 w 640"/>
                <a:gd name="T67" fmla="*/ 2147483647 h 284"/>
                <a:gd name="T68" fmla="*/ 2147483647 w 640"/>
                <a:gd name="T69" fmla="*/ 2147483647 h 284"/>
                <a:gd name="T70" fmla="*/ 2147483647 w 640"/>
                <a:gd name="T71" fmla="*/ 2147483647 h 284"/>
                <a:gd name="T72" fmla="*/ 2147483647 w 640"/>
                <a:gd name="T73" fmla="*/ 2147483647 h 284"/>
                <a:gd name="T74" fmla="*/ 2147483647 w 640"/>
                <a:gd name="T75" fmla="*/ 2147483647 h 284"/>
                <a:gd name="T76" fmla="*/ 2147483647 w 640"/>
                <a:gd name="T77" fmla="*/ 2147483647 h 284"/>
                <a:gd name="T78" fmla="*/ 2147483647 w 640"/>
                <a:gd name="T79" fmla="*/ 2147483647 h 284"/>
                <a:gd name="T80" fmla="*/ 2147483647 w 640"/>
                <a:gd name="T81" fmla="*/ 2147483647 h 284"/>
                <a:gd name="T82" fmla="*/ 2147483647 w 640"/>
                <a:gd name="T83" fmla="*/ 2147483647 h 284"/>
                <a:gd name="T84" fmla="*/ 2147483647 w 640"/>
                <a:gd name="T85" fmla="*/ 2147483647 h 284"/>
                <a:gd name="T86" fmla="*/ 2147483647 w 640"/>
                <a:gd name="T87" fmla="*/ 2147483647 h 284"/>
                <a:gd name="T88" fmla="*/ 2147483647 w 640"/>
                <a:gd name="T89" fmla="*/ 2147483647 h 284"/>
                <a:gd name="T90" fmla="*/ 2147483647 w 640"/>
                <a:gd name="T91" fmla="*/ 2147483647 h 284"/>
                <a:gd name="T92" fmla="*/ 2147483647 w 640"/>
                <a:gd name="T93" fmla="*/ 2147483647 h 284"/>
                <a:gd name="T94" fmla="*/ 2147483647 w 640"/>
                <a:gd name="T95" fmla="*/ 2147483647 h 284"/>
                <a:gd name="T96" fmla="*/ 2147483647 w 640"/>
                <a:gd name="T97" fmla="*/ 2147483647 h 284"/>
                <a:gd name="T98" fmla="*/ 2147483647 w 640"/>
                <a:gd name="T99" fmla="*/ 2147483647 h 284"/>
                <a:gd name="T100" fmla="*/ 2147483647 w 640"/>
                <a:gd name="T101" fmla="*/ 2147483647 h 2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0"/>
                <a:gd name="T154" fmla="*/ 0 h 284"/>
                <a:gd name="T155" fmla="*/ 640 w 640"/>
                <a:gd name="T156" fmla="*/ 284 h 2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0" h="284">
                  <a:moveTo>
                    <a:pt x="640" y="133"/>
                  </a:moveTo>
                  <a:lnTo>
                    <a:pt x="640" y="122"/>
                  </a:lnTo>
                  <a:lnTo>
                    <a:pt x="629" y="111"/>
                  </a:lnTo>
                  <a:lnTo>
                    <a:pt x="623" y="117"/>
                  </a:lnTo>
                  <a:lnTo>
                    <a:pt x="607" y="114"/>
                  </a:lnTo>
                  <a:lnTo>
                    <a:pt x="569" y="87"/>
                  </a:lnTo>
                  <a:lnTo>
                    <a:pt x="537" y="92"/>
                  </a:lnTo>
                  <a:lnTo>
                    <a:pt x="523" y="81"/>
                  </a:lnTo>
                  <a:lnTo>
                    <a:pt x="515" y="89"/>
                  </a:lnTo>
                  <a:lnTo>
                    <a:pt x="464" y="41"/>
                  </a:lnTo>
                  <a:lnTo>
                    <a:pt x="437" y="27"/>
                  </a:lnTo>
                  <a:lnTo>
                    <a:pt x="437" y="19"/>
                  </a:lnTo>
                  <a:lnTo>
                    <a:pt x="420" y="24"/>
                  </a:lnTo>
                  <a:lnTo>
                    <a:pt x="407" y="35"/>
                  </a:lnTo>
                  <a:lnTo>
                    <a:pt x="393" y="38"/>
                  </a:lnTo>
                  <a:lnTo>
                    <a:pt x="390" y="27"/>
                  </a:lnTo>
                  <a:lnTo>
                    <a:pt x="374" y="27"/>
                  </a:lnTo>
                  <a:lnTo>
                    <a:pt x="366" y="19"/>
                  </a:lnTo>
                  <a:lnTo>
                    <a:pt x="353" y="24"/>
                  </a:lnTo>
                  <a:lnTo>
                    <a:pt x="350" y="14"/>
                  </a:lnTo>
                  <a:lnTo>
                    <a:pt x="336" y="3"/>
                  </a:lnTo>
                  <a:lnTo>
                    <a:pt x="309" y="0"/>
                  </a:lnTo>
                  <a:lnTo>
                    <a:pt x="301" y="8"/>
                  </a:lnTo>
                  <a:lnTo>
                    <a:pt x="271" y="14"/>
                  </a:lnTo>
                  <a:lnTo>
                    <a:pt x="223" y="27"/>
                  </a:lnTo>
                  <a:lnTo>
                    <a:pt x="198" y="27"/>
                  </a:lnTo>
                  <a:lnTo>
                    <a:pt x="201" y="35"/>
                  </a:lnTo>
                  <a:lnTo>
                    <a:pt x="209" y="35"/>
                  </a:lnTo>
                  <a:lnTo>
                    <a:pt x="206" y="46"/>
                  </a:lnTo>
                  <a:lnTo>
                    <a:pt x="201" y="52"/>
                  </a:lnTo>
                  <a:lnTo>
                    <a:pt x="209" y="60"/>
                  </a:lnTo>
                  <a:lnTo>
                    <a:pt x="195" y="68"/>
                  </a:lnTo>
                  <a:lnTo>
                    <a:pt x="225" y="79"/>
                  </a:lnTo>
                  <a:lnTo>
                    <a:pt x="217" y="92"/>
                  </a:lnTo>
                  <a:lnTo>
                    <a:pt x="193" y="92"/>
                  </a:lnTo>
                  <a:lnTo>
                    <a:pt x="174" y="84"/>
                  </a:lnTo>
                  <a:lnTo>
                    <a:pt x="149" y="84"/>
                  </a:lnTo>
                  <a:lnTo>
                    <a:pt x="136" y="92"/>
                  </a:lnTo>
                  <a:lnTo>
                    <a:pt x="117" y="84"/>
                  </a:lnTo>
                  <a:lnTo>
                    <a:pt x="117" y="95"/>
                  </a:lnTo>
                  <a:lnTo>
                    <a:pt x="98" y="76"/>
                  </a:lnTo>
                  <a:lnTo>
                    <a:pt x="76" y="70"/>
                  </a:lnTo>
                  <a:lnTo>
                    <a:pt x="68" y="76"/>
                  </a:lnTo>
                  <a:lnTo>
                    <a:pt x="52" y="73"/>
                  </a:lnTo>
                  <a:lnTo>
                    <a:pt x="36" y="84"/>
                  </a:lnTo>
                  <a:lnTo>
                    <a:pt x="22" y="92"/>
                  </a:lnTo>
                  <a:lnTo>
                    <a:pt x="30" y="106"/>
                  </a:lnTo>
                  <a:lnTo>
                    <a:pt x="25" y="108"/>
                  </a:lnTo>
                  <a:lnTo>
                    <a:pt x="9" y="95"/>
                  </a:lnTo>
                  <a:lnTo>
                    <a:pt x="0" y="135"/>
                  </a:lnTo>
                  <a:lnTo>
                    <a:pt x="9" y="138"/>
                  </a:lnTo>
                  <a:lnTo>
                    <a:pt x="17" y="152"/>
                  </a:lnTo>
                  <a:lnTo>
                    <a:pt x="30" y="152"/>
                  </a:lnTo>
                  <a:lnTo>
                    <a:pt x="44" y="171"/>
                  </a:lnTo>
                  <a:lnTo>
                    <a:pt x="36" y="173"/>
                  </a:lnTo>
                  <a:lnTo>
                    <a:pt x="49" y="179"/>
                  </a:lnTo>
                  <a:lnTo>
                    <a:pt x="46" y="173"/>
                  </a:lnTo>
                  <a:lnTo>
                    <a:pt x="76" y="160"/>
                  </a:lnTo>
                  <a:lnTo>
                    <a:pt x="103" y="163"/>
                  </a:lnTo>
                  <a:lnTo>
                    <a:pt x="125" y="176"/>
                  </a:lnTo>
                  <a:lnTo>
                    <a:pt x="139" y="200"/>
                  </a:lnTo>
                  <a:lnTo>
                    <a:pt x="98" y="198"/>
                  </a:lnTo>
                  <a:lnTo>
                    <a:pt x="90" y="206"/>
                  </a:lnTo>
                  <a:lnTo>
                    <a:pt x="95" y="217"/>
                  </a:lnTo>
                  <a:lnTo>
                    <a:pt x="76" y="214"/>
                  </a:lnTo>
                  <a:lnTo>
                    <a:pt x="76" y="219"/>
                  </a:lnTo>
                  <a:lnTo>
                    <a:pt x="87" y="222"/>
                  </a:lnTo>
                  <a:lnTo>
                    <a:pt x="109" y="249"/>
                  </a:lnTo>
                  <a:lnTo>
                    <a:pt x="120" y="249"/>
                  </a:lnTo>
                  <a:lnTo>
                    <a:pt x="120" y="263"/>
                  </a:lnTo>
                  <a:lnTo>
                    <a:pt x="122" y="268"/>
                  </a:lnTo>
                  <a:lnTo>
                    <a:pt x="130" y="260"/>
                  </a:lnTo>
                  <a:lnTo>
                    <a:pt x="147" y="257"/>
                  </a:lnTo>
                  <a:lnTo>
                    <a:pt x="174" y="282"/>
                  </a:lnTo>
                  <a:lnTo>
                    <a:pt x="182" y="282"/>
                  </a:lnTo>
                  <a:lnTo>
                    <a:pt x="166" y="206"/>
                  </a:lnTo>
                  <a:lnTo>
                    <a:pt x="206" y="192"/>
                  </a:lnTo>
                  <a:lnTo>
                    <a:pt x="271" y="236"/>
                  </a:lnTo>
                  <a:lnTo>
                    <a:pt x="320" y="230"/>
                  </a:lnTo>
                  <a:lnTo>
                    <a:pt x="342" y="247"/>
                  </a:lnTo>
                  <a:lnTo>
                    <a:pt x="347" y="268"/>
                  </a:lnTo>
                  <a:lnTo>
                    <a:pt x="358" y="268"/>
                  </a:lnTo>
                  <a:lnTo>
                    <a:pt x="363" y="282"/>
                  </a:lnTo>
                  <a:lnTo>
                    <a:pt x="396" y="284"/>
                  </a:lnTo>
                  <a:lnTo>
                    <a:pt x="420" y="266"/>
                  </a:lnTo>
                  <a:lnTo>
                    <a:pt x="423" y="260"/>
                  </a:lnTo>
                  <a:lnTo>
                    <a:pt x="423" y="252"/>
                  </a:lnTo>
                  <a:lnTo>
                    <a:pt x="461" y="257"/>
                  </a:lnTo>
                  <a:lnTo>
                    <a:pt x="464" y="247"/>
                  </a:lnTo>
                  <a:lnTo>
                    <a:pt x="472" y="241"/>
                  </a:lnTo>
                  <a:lnTo>
                    <a:pt x="493" y="249"/>
                  </a:lnTo>
                  <a:lnTo>
                    <a:pt x="558" y="249"/>
                  </a:lnTo>
                  <a:lnTo>
                    <a:pt x="577" y="260"/>
                  </a:lnTo>
                  <a:lnTo>
                    <a:pt x="580" y="244"/>
                  </a:lnTo>
                  <a:lnTo>
                    <a:pt x="561" y="211"/>
                  </a:lnTo>
                  <a:lnTo>
                    <a:pt x="564" y="203"/>
                  </a:lnTo>
                  <a:lnTo>
                    <a:pt x="591" y="200"/>
                  </a:lnTo>
                  <a:lnTo>
                    <a:pt x="591" y="163"/>
                  </a:lnTo>
                  <a:lnTo>
                    <a:pt x="623" y="168"/>
                  </a:lnTo>
                  <a:lnTo>
                    <a:pt x="632" y="163"/>
                  </a:lnTo>
                  <a:lnTo>
                    <a:pt x="626" y="138"/>
                  </a:lnTo>
                  <a:lnTo>
                    <a:pt x="640" y="13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57" name="Freeform 140">
              <a:extLst>
                <a:ext uri="{FF2B5EF4-FFF2-40B4-BE49-F238E27FC236}">
                  <a16:creationId xmlns:a16="http://schemas.microsoft.com/office/drawing/2014/main" id="{5E3222E5-9A1B-A78F-119C-73DCE20D9026}"/>
                </a:ext>
              </a:extLst>
            </p:cNvPr>
            <p:cNvSpPr>
              <a:spLocks/>
            </p:cNvSpPr>
            <p:nvPr/>
          </p:nvSpPr>
          <p:spPr bwMode="auto">
            <a:xfrm>
              <a:off x="9339662" y="3705581"/>
              <a:ext cx="1723756" cy="527106"/>
            </a:xfrm>
            <a:custGeom>
              <a:avLst/>
              <a:gdLst>
                <a:gd name="T0" fmla="*/ 2147483647 w 2208"/>
                <a:gd name="T1" fmla="*/ 2147483647 h 675"/>
                <a:gd name="T2" fmla="*/ 2147483647 w 2208"/>
                <a:gd name="T3" fmla="*/ 2147483647 h 675"/>
                <a:gd name="T4" fmla="*/ 2147483647 w 2208"/>
                <a:gd name="T5" fmla="*/ 2147483647 h 675"/>
                <a:gd name="T6" fmla="*/ 2147483647 w 2208"/>
                <a:gd name="T7" fmla="*/ 2147483647 h 675"/>
                <a:gd name="T8" fmla="*/ 2147483647 w 2208"/>
                <a:gd name="T9" fmla="*/ 2147483647 h 675"/>
                <a:gd name="T10" fmla="*/ 2147483647 w 2208"/>
                <a:gd name="T11" fmla="*/ 2147483647 h 675"/>
                <a:gd name="T12" fmla="*/ 2147483647 w 2208"/>
                <a:gd name="T13" fmla="*/ 2147483647 h 675"/>
                <a:gd name="T14" fmla="*/ 2147483647 w 2208"/>
                <a:gd name="T15" fmla="*/ 2147483647 h 675"/>
                <a:gd name="T16" fmla="*/ 2147483647 w 2208"/>
                <a:gd name="T17" fmla="*/ 2147483647 h 675"/>
                <a:gd name="T18" fmla="*/ 2147483647 w 2208"/>
                <a:gd name="T19" fmla="*/ 2147483647 h 675"/>
                <a:gd name="T20" fmla="*/ 0 w 2208"/>
                <a:gd name="T21" fmla="*/ 2147483647 h 675"/>
                <a:gd name="T22" fmla="*/ 2147483647 w 2208"/>
                <a:gd name="T23" fmla="*/ 2147483647 h 675"/>
                <a:gd name="T24" fmla="*/ 2147483647 w 2208"/>
                <a:gd name="T25" fmla="*/ 2147483647 h 675"/>
                <a:gd name="T26" fmla="*/ 2147483647 w 2208"/>
                <a:gd name="T27" fmla="*/ 2147483647 h 675"/>
                <a:gd name="T28" fmla="*/ 2147483647 w 2208"/>
                <a:gd name="T29" fmla="*/ 2147483647 h 675"/>
                <a:gd name="T30" fmla="*/ 2147483647 w 2208"/>
                <a:gd name="T31" fmla="*/ 2147483647 h 675"/>
                <a:gd name="T32" fmla="*/ 2147483647 w 2208"/>
                <a:gd name="T33" fmla="*/ 2147483647 h 675"/>
                <a:gd name="T34" fmla="*/ 2147483647 w 2208"/>
                <a:gd name="T35" fmla="*/ 2147483647 h 675"/>
                <a:gd name="T36" fmla="*/ 2147483647 w 2208"/>
                <a:gd name="T37" fmla="*/ 2147483647 h 675"/>
                <a:gd name="T38" fmla="*/ 2147483647 w 2208"/>
                <a:gd name="T39" fmla="*/ 2147483647 h 675"/>
                <a:gd name="T40" fmla="*/ 2147483647 w 2208"/>
                <a:gd name="T41" fmla="*/ 2147483647 h 675"/>
                <a:gd name="T42" fmla="*/ 2147483647 w 2208"/>
                <a:gd name="T43" fmla="*/ 2147483647 h 675"/>
                <a:gd name="T44" fmla="*/ 2147483647 w 2208"/>
                <a:gd name="T45" fmla="*/ 2147483647 h 675"/>
                <a:gd name="T46" fmla="*/ 2147483647 w 2208"/>
                <a:gd name="T47" fmla="*/ 2147483647 h 675"/>
                <a:gd name="T48" fmla="*/ 2147483647 w 2208"/>
                <a:gd name="T49" fmla="*/ 2147483647 h 675"/>
                <a:gd name="T50" fmla="*/ 2147483647 w 2208"/>
                <a:gd name="T51" fmla="*/ 2147483647 h 675"/>
                <a:gd name="T52" fmla="*/ 2147483647 w 2208"/>
                <a:gd name="T53" fmla="*/ 2147483647 h 675"/>
                <a:gd name="T54" fmla="*/ 2147483647 w 2208"/>
                <a:gd name="T55" fmla="*/ 2147483647 h 675"/>
                <a:gd name="T56" fmla="*/ 2147483647 w 2208"/>
                <a:gd name="T57" fmla="*/ 2147483647 h 675"/>
                <a:gd name="T58" fmla="*/ 2147483647 w 2208"/>
                <a:gd name="T59" fmla="*/ 2147483647 h 675"/>
                <a:gd name="T60" fmla="*/ 2147483647 w 2208"/>
                <a:gd name="T61" fmla="*/ 2147483647 h 675"/>
                <a:gd name="T62" fmla="*/ 2147483647 w 2208"/>
                <a:gd name="T63" fmla="*/ 2147483647 h 675"/>
                <a:gd name="T64" fmla="*/ 2147483647 w 2208"/>
                <a:gd name="T65" fmla="*/ 2147483647 h 675"/>
                <a:gd name="T66" fmla="*/ 2147483647 w 2208"/>
                <a:gd name="T67" fmla="*/ 2147483647 h 675"/>
                <a:gd name="T68" fmla="*/ 2147483647 w 2208"/>
                <a:gd name="T69" fmla="*/ 2147483647 h 675"/>
                <a:gd name="T70" fmla="*/ 2147483647 w 2208"/>
                <a:gd name="T71" fmla="*/ 2147483647 h 675"/>
                <a:gd name="T72" fmla="*/ 2147483647 w 2208"/>
                <a:gd name="T73" fmla="*/ 2147483647 h 675"/>
                <a:gd name="T74" fmla="*/ 2147483647 w 2208"/>
                <a:gd name="T75" fmla="*/ 2147483647 h 675"/>
                <a:gd name="T76" fmla="*/ 2147483647 w 2208"/>
                <a:gd name="T77" fmla="*/ 2147483647 h 675"/>
                <a:gd name="T78" fmla="*/ 2147483647 w 2208"/>
                <a:gd name="T79" fmla="*/ 2147483647 h 675"/>
                <a:gd name="T80" fmla="*/ 2147483647 w 2208"/>
                <a:gd name="T81" fmla="*/ 2147483647 h 675"/>
                <a:gd name="T82" fmla="*/ 2147483647 w 2208"/>
                <a:gd name="T83" fmla="*/ 2147483647 h 675"/>
                <a:gd name="T84" fmla="*/ 2147483647 w 2208"/>
                <a:gd name="T85" fmla="*/ 2147483647 h 675"/>
                <a:gd name="T86" fmla="*/ 2147483647 w 2208"/>
                <a:gd name="T87" fmla="*/ 2147483647 h 675"/>
                <a:gd name="T88" fmla="*/ 2147483647 w 2208"/>
                <a:gd name="T89" fmla="*/ 2147483647 h 675"/>
                <a:gd name="T90" fmla="*/ 2147483647 w 2208"/>
                <a:gd name="T91" fmla="*/ 2147483647 h 675"/>
                <a:gd name="T92" fmla="*/ 2147483647 w 2208"/>
                <a:gd name="T93" fmla="*/ 2147483647 h 675"/>
                <a:gd name="T94" fmla="*/ 2147483647 w 2208"/>
                <a:gd name="T95" fmla="*/ 2147483647 h 675"/>
                <a:gd name="T96" fmla="*/ 2147483647 w 2208"/>
                <a:gd name="T97" fmla="*/ 2147483647 h 675"/>
                <a:gd name="T98" fmla="*/ 2147483647 w 2208"/>
                <a:gd name="T99" fmla="*/ 2147483647 h 675"/>
                <a:gd name="T100" fmla="*/ 2147483647 w 2208"/>
                <a:gd name="T101" fmla="*/ 2147483647 h 675"/>
                <a:gd name="T102" fmla="*/ 2147483647 w 2208"/>
                <a:gd name="T103" fmla="*/ 2147483647 h 675"/>
                <a:gd name="T104" fmla="*/ 2147483647 w 2208"/>
                <a:gd name="T105" fmla="*/ 2147483647 h 675"/>
                <a:gd name="T106" fmla="*/ 2147483647 w 2208"/>
                <a:gd name="T107" fmla="*/ 2147483647 h 675"/>
                <a:gd name="T108" fmla="*/ 2147483647 w 2208"/>
                <a:gd name="T109" fmla="*/ 2147483647 h 675"/>
                <a:gd name="T110" fmla="*/ 2147483647 w 2208"/>
                <a:gd name="T111" fmla="*/ 2147483647 h 675"/>
                <a:gd name="T112" fmla="*/ 2147483647 w 2208"/>
                <a:gd name="T113" fmla="*/ 2147483647 h 675"/>
                <a:gd name="T114" fmla="*/ 2147483647 w 2208"/>
                <a:gd name="T115" fmla="*/ 2147483647 h 675"/>
                <a:gd name="T116" fmla="*/ 2147483647 w 2208"/>
                <a:gd name="T117" fmla="*/ 2147483647 h 675"/>
                <a:gd name="T118" fmla="*/ 2147483647 w 2208"/>
                <a:gd name="T119" fmla="*/ 2147483647 h 675"/>
                <a:gd name="T120" fmla="*/ 2147483647 w 2208"/>
                <a:gd name="T121" fmla="*/ 2147483647 h 6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08"/>
                <a:gd name="T184" fmla="*/ 0 h 675"/>
                <a:gd name="T185" fmla="*/ 2208 w 2208"/>
                <a:gd name="T186" fmla="*/ 675 h 6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08" h="675">
                  <a:moveTo>
                    <a:pt x="580" y="84"/>
                  </a:moveTo>
                  <a:lnTo>
                    <a:pt x="563" y="103"/>
                  </a:lnTo>
                  <a:lnTo>
                    <a:pt x="585" y="114"/>
                  </a:lnTo>
                  <a:lnTo>
                    <a:pt x="585" y="130"/>
                  </a:lnTo>
                  <a:lnTo>
                    <a:pt x="596" y="141"/>
                  </a:lnTo>
                  <a:lnTo>
                    <a:pt x="607" y="147"/>
                  </a:lnTo>
                  <a:lnTo>
                    <a:pt x="620" y="166"/>
                  </a:lnTo>
                  <a:lnTo>
                    <a:pt x="609" y="179"/>
                  </a:lnTo>
                  <a:lnTo>
                    <a:pt x="590" y="190"/>
                  </a:lnTo>
                  <a:lnTo>
                    <a:pt x="571" y="182"/>
                  </a:lnTo>
                  <a:lnTo>
                    <a:pt x="593" y="171"/>
                  </a:lnTo>
                  <a:lnTo>
                    <a:pt x="596" y="149"/>
                  </a:lnTo>
                  <a:lnTo>
                    <a:pt x="577" y="141"/>
                  </a:lnTo>
                  <a:lnTo>
                    <a:pt x="558" y="106"/>
                  </a:lnTo>
                  <a:lnTo>
                    <a:pt x="544" y="100"/>
                  </a:lnTo>
                  <a:lnTo>
                    <a:pt x="544" y="79"/>
                  </a:lnTo>
                  <a:lnTo>
                    <a:pt x="525" y="73"/>
                  </a:lnTo>
                  <a:lnTo>
                    <a:pt x="515" y="65"/>
                  </a:lnTo>
                  <a:lnTo>
                    <a:pt x="504" y="68"/>
                  </a:lnTo>
                  <a:lnTo>
                    <a:pt x="485" y="103"/>
                  </a:lnTo>
                  <a:lnTo>
                    <a:pt x="496" y="117"/>
                  </a:lnTo>
                  <a:lnTo>
                    <a:pt x="498" y="130"/>
                  </a:lnTo>
                  <a:lnTo>
                    <a:pt x="534" y="147"/>
                  </a:lnTo>
                  <a:lnTo>
                    <a:pt x="531" y="155"/>
                  </a:lnTo>
                  <a:lnTo>
                    <a:pt x="390" y="117"/>
                  </a:lnTo>
                  <a:lnTo>
                    <a:pt x="385" y="122"/>
                  </a:lnTo>
                  <a:lnTo>
                    <a:pt x="428" y="141"/>
                  </a:lnTo>
                  <a:lnTo>
                    <a:pt x="412" y="149"/>
                  </a:lnTo>
                  <a:lnTo>
                    <a:pt x="414" y="155"/>
                  </a:lnTo>
                  <a:lnTo>
                    <a:pt x="404" y="152"/>
                  </a:lnTo>
                  <a:lnTo>
                    <a:pt x="401" y="141"/>
                  </a:lnTo>
                  <a:lnTo>
                    <a:pt x="352" y="149"/>
                  </a:lnTo>
                  <a:lnTo>
                    <a:pt x="349" y="157"/>
                  </a:lnTo>
                  <a:lnTo>
                    <a:pt x="333" y="141"/>
                  </a:lnTo>
                  <a:lnTo>
                    <a:pt x="265" y="166"/>
                  </a:lnTo>
                  <a:lnTo>
                    <a:pt x="268" y="176"/>
                  </a:lnTo>
                  <a:lnTo>
                    <a:pt x="257" y="179"/>
                  </a:lnTo>
                  <a:lnTo>
                    <a:pt x="222" y="171"/>
                  </a:lnTo>
                  <a:lnTo>
                    <a:pt x="244" y="163"/>
                  </a:lnTo>
                  <a:lnTo>
                    <a:pt x="236" y="155"/>
                  </a:lnTo>
                  <a:lnTo>
                    <a:pt x="195" y="149"/>
                  </a:lnTo>
                  <a:lnTo>
                    <a:pt x="208" y="155"/>
                  </a:lnTo>
                  <a:lnTo>
                    <a:pt x="208" y="174"/>
                  </a:lnTo>
                  <a:lnTo>
                    <a:pt x="217" y="176"/>
                  </a:lnTo>
                  <a:lnTo>
                    <a:pt x="222" y="187"/>
                  </a:lnTo>
                  <a:lnTo>
                    <a:pt x="214" y="193"/>
                  </a:lnTo>
                  <a:lnTo>
                    <a:pt x="190" y="187"/>
                  </a:lnTo>
                  <a:lnTo>
                    <a:pt x="160" y="203"/>
                  </a:lnTo>
                  <a:lnTo>
                    <a:pt x="176" y="220"/>
                  </a:lnTo>
                  <a:lnTo>
                    <a:pt x="125" y="209"/>
                  </a:lnTo>
                  <a:lnTo>
                    <a:pt x="119" y="214"/>
                  </a:lnTo>
                  <a:lnTo>
                    <a:pt x="141" y="222"/>
                  </a:lnTo>
                  <a:lnTo>
                    <a:pt x="143" y="233"/>
                  </a:lnTo>
                  <a:lnTo>
                    <a:pt x="125" y="233"/>
                  </a:lnTo>
                  <a:lnTo>
                    <a:pt x="95" y="220"/>
                  </a:lnTo>
                  <a:lnTo>
                    <a:pt x="89" y="195"/>
                  </a:lnTo>
                  <a:lnTo>
                    <a:pt x="54" y="174"/>
                  </a:lnTo>
                  <a:lnTo>
                    <a:pt x="138" y="193"/>
                  </a:lnTo>
                  <a:lnTo>
                    <a:pt x="176" y="182"/>
                  </a:lnTo>
                  <a:lnTo>
                    <a:pt x="168" y="166"/>
                  </a:lnTo>
                  <a:lnTo>
                    <a:pt x="108" y="144"/>
                  </a:lnTo>
                  <a:lnTo>
                    <a:pt x="54" y="128"/>
                  </a:lnTo>
                  <a:lnTo>
                    <a:pt x="27" y="130"/>
                  </a:lnTo>
                  <a:lnTo>
                    <a:pt x="5" y="141"/>
                  </a:lnTo>
                  <a:lnTo>
                    <a:pt x="0" y="144"/>
                  </a:lnTo>
                  <a:lnTo>
                    <a:pt x="0" y="155"/>
                  </a:lnTo>
                  <a:lnTo>
                    <a:pt x="22" y="166"/>
                  </a:lnTo>
                  <a:lnTo>
                    <a:pt x="13" y="176"/>
                  </a:lnTo>
                  <a:lnTo>
                    <a:pt x="27" y="195"/>
                  </a:lnTo>
                  <a:lnTo>
                    <a:pt x="24" y="214"/>
                  </a:lnTo>
                  <a:lnTo>
                    <a:pt x="38" y="225"/>
                  </a:lnTo>
                  <a:lnTo>
                    <a:pt x="35" y="236"/>
                  </a:lnTo>
                  <a:lnTo>
                    <a:pt x="54" y="255"/>
                  </a:lnTo>
                  <a:lnTo>
                    <a:pt x="5" y="296"/>
                  </a:lnTo>
                  <a:lnTo>
                    <a:pt x="16" y="296"/>
                  </a:lnTo>
                  <a:lnTo>
                    <a:pt x="30" y="306"/>
                  </a:lnTo>
                  <a:lnTo>
                    <a:pt x="13" y="317"/>
                  </a:lnTo>
                  <a:lnTo>
                    <a:pt x="11" y="323"/>
                  </a:lnTo>
                  <a:lnTo>
                    <a:pt x="0" y="328"/>
                  </a:lnTo>
                  <a:lnTo>
                    <a:pt x="11" y="342"/>
                  </a:lnTo>
                  <a:lnTo>
                    <a:pt x="8" y="350"/>
                  </a:lnTo>
                  <a:lnTo>
                    <a:pt x="24" y="377"/>
                  </a:lnTo>
                  <a:lnTo>
                    <a:pt x="65" y="388"/>
                  </a:lnTo>
                  <a:lnTo>
                    <a:pt x="68" y="404"/>
                  </a:lnTo>
                  <a:lnTo>
                    <a:pt x="84" y="423"/>
                  </a:lnTo>
                  <a:lnTo>
                    <a:pt x="97" y="428"/>
                  </a:lnTo>
                  <a:lnTo>
                    <a:pt x="92" y="436"/>
                  </a:lnTo>
                  <a:lnTo>
                    <a:pt x="76" y="436"/>
                  </a:lnTo>
                  <a:lnTo>
                    <a:pt x="87" y="455"/>
                  </a:lnTo>
                  <a:lnTo>
                    <a:pt x="119" y="453"/>
                  </a:lnTo>
                  <a:lnTo>
                    <a:pt x="130" y="461"/>
                  </a:lnTo>
                  <a:lnTo>
                    <a:pt x="127" y="472"/>
                  </a:lnTo>
                  <a:lnTo>
                    <a:pt x="141" y="474"/>
                  </a:lnTo>
                  <a:lnTo>
                    <a:pt x="152" y="488"/>
                  </a:lnTo>
                  <a:lnTo>
                    <a:pt x="181" y="488"/>
                  </a:lnTo>
                  <a:lnTo>
                    <a:pt x="190" y="499"/>
                  </a:lnTo>
                  <a:lnTo>
                    <a:pt x="225" y="507"/>
                  </a:lnTo>
                  <a:lnTo>
                    <a:pt x="219" y="518"/>
                  </a:lnTo>
                  <a:lnTo>
                    <a:pt x="227" y="520"/>
                  </a:lnTo>
                  <a:lnTo>
                    <a:pt x="222" y="523"/>
                  </a:lnTo>
                  <a:lnTo>
                    <a:pt x="225" y="542"/>
                  </a:lnTo>
                  <a:lnTo>
                    <a:pt x="211" y="539"/>
                  </a:lnTo>
                  <a:lnTo>
                    <a:pt x="203" y="545"/>
                  </a:lnTo>
                  <a:lnTo>
                    <a:pt x="203" y="556"/>
                  </a:lnTo>
                  <a:lnTo>
                    <a:pt x="222" y="556"/>
                  </a:lnTo>
                  <a:lnTo>
                    <a:pt x="195" y="566"/>
                  </a:lnTo>
                  <a:lnTo>
                    <a:pt x="206" y="572"/>
                  </a:lnTo>
                  <a:lnTo>
                    <a:pt x="195" y="591"/>
                  </a:lnTo>
                  <a:lnTo>
                    <a:pt x="184" y="593"/>
                  </a:lnTo>
                  <a:lnTo>
                    <a:pt x="184" y="596"/>
                  </a:lnTo>
                  <a:lnTo>
                    <a:pt x="190" y="596"/>
                  </a:lnTo>
                  <a:lnTo>
                    <a:pt x="241" y="629"/>
                  </a:lnTo>
                  <a:lnTo>
                    <a:pt x="290" y="634"/>
                  </a:lnTo>
                  <a:lnTo>
                    <a:pt x="309" y="648"/>
                  </a:lnTo>
                  <a:lnTo>
                    <a:pt x="328" y="645"/>
                  </a:lnTo>
                  <a:lnTo>
                    <a:pt x="349" y="661"/>
                  </a:lnTo>
                  <a:lnTo>
                    <a:pt x="368" y="675"/>
                  </a:lnTo>
                  <a:lnTo>
                    <a:pt x="376" y="675"/>
                  </a:lnTo>
                  <a:lnTo>
                    <a:pt x="385" y="661"/>
                  </a:lnTo>
                  <a:lnTo>
                    <a:pt x="366" y="640"/>
                  </a:lnTo>
                  <a:lnTo>
                    <a:pt x="363" y="623"/>
                  </a:lnTo>
                  <a:lnTo>
                    <a:pt x="347" y="604"/>
                  </a:lnTo>
                  <a:lnTo>
                    <a:pt x="357" y="577"/>
                  </a:lnTo>
                  <a:lnTo>
                    <a:pt x="368" y="580"/>
                  </a:lnTo>
                  <a:lnTo>
                    <a:pt x="379" y="572"/>
                  </a:lnTo>
                  <a:lnTo>
                    <a:pt x="366" y="566"/>
                  </a:lnTo>
                  <a:lnTo>
                    <a:pt x="374" y="564"/>
                  </a:lnTo>
                  <a:lnTo>
                    <a:pt x="360" y="545"/>
                  </a:lnTo>
                  <a:lnTo>
                    <a:pt x="347" y="545"/>
                  </a:lnTo>
                  <a:lnTo>
                    <a:pt x="339" y="531"/>
                  </a:lnTo>
                  <a:lnTo>
                    <a:pt x="330" y="528"/>
                  </a:lnTo>
                  <a:lnTo>
                    <a:pt x="339" y="488"/>
                  </a:lnTo>
                  <a:lnTo>
                    <a:pt x="355" y="501"/>
                  </a:lnTo>
                  <a:lnTo>
                    <a:pt x="360" y="499"/>
                  </a:lnTo>
                  <a:lnTo>
                    <a:pt x="352" y="485"/>
                  </a:lnTo>
                  <a:lnTo>
                    <a:pt x="366" y="477"/>
                  </a:lnTo>
                  <a:lnTo>
                    <a:pt x="382" y="466"/>
                  </a:lnTo>
                  <a:lnTo>
                    <a:pt x="398" y="469"/>
                  </a:lnTo>
                  <a:lnTo>
                    <a:pt x="406" y="463"/>
                  </a:lnTo>
                  <a:lnTo>
                    <a:pt x="428" y="469"/>
                  </a:lnTo>
                  <a:lnTo>
                    <a:pt x="447" y="488"/>
                  </a:lnTo>
                  <a:lnTo>
                    <a:pt x="447" y="477"/>
                  </a:lnTo>
                  <a:lnTo>
                    <a:pt x="466" y="485"/>
                  </a:lnTo>
                  <a:lnTo>
                    <a:pt x="479" y="477"/>
                  </a:lnTo>
                  <a:lnTo>
                    <a:pt x="504" y="477"/>
                  </a:lnTo>
                  <a:lnTo>
                    <a:pt x="523" y="485"/>
                  </a:lnTo>
                  <a:lnTo>
                    <a:pt x="547" y="485"/>
                  </a:lnTo>
                  <a:lnTo>
                    <a:pt x="555" y="472"/>
                  </a:lnTo>
                  <a:lnTo>
                    <a:pt x="525" y="461"/>
                  </a:lnTo>
                  <a:lnTo>
                    <a:pt x="539" y="453"/>
                  </a:lnTo>
                  <a:lnTo>
                    <a:pt x="531" y="445"/>
                  </a:lnTo>
                  <a:lnTo>
                    <a:pt x="536" y="439"/>
                  </a:lnTo>
                  <a:lnTo>
                    <a:pt x="539" y="428"/>
                  </a:lnTo>
                  <a:lnTo>
                    <a:pt x="531" y="428"/>
                  </a:lnTo>
                  <a:lnTo>
                    <a:pt x="528" y="420"/>
                  </a:lnTo>
                  <a:lnTo>
                    <a:pt x="553" y="420"/>
                  </a:lnTo>
                  <a:lnTo>
                    <a:pt x="601" y="407"/>
                  </a:lnTo>
                  <a:lnTo>
                    <a:pt x="631" y="401"/>
                  </a:lnTo>
                  <a:lnTo>
                    <a:pt x="639" y="393"/>
                  </a:lnTo>
                  <a:lnTo>
                    <a:pt x="666" y="396"/>
                  </a:lnTo>
                  <a:lnTo>
                    <a:pt x="680" y="407"/>
                  </a:lnTo>
                  <a:lnTo>
                    <a:pt x="683" y="417"/>
                  </a:lnTo>
                  <a:lnTo>
                    <a:pt x="696" y="412"/>
                  </a:lnTo>
                  <a:lnTo>
                    <a:pt x="704" y="420"/>
                  </a:lnTo>
                  <a:lnTo>
                    <a:pt x="720" y="420"/>
                  </a:lnTo>
                  <a:lnTo>
                    <a:pt x="723" y="431"/>
                  </a:lnTo>
                  <a:lnTo>
                    <a:pt x="737" y="428"/>
                  </a:lnTo>
                  <a:lnTo>
                    <a:pt x="750" y="417"/>
                  </a:lnTo>
                  <a:lnTo>
                    <a:pt x="767" y="412"/>
                  </a:lnTo>
                  <a:lnTo>
                    <a:pt x="767" y="420"/>
                  </a:lnTo>
                  <a:lnTo>
                    <a:pt x="794" y="434"/>
                  </a:lnTo>
                  <a:lnTo>
                    <a:pt x="845" y="482"/>
                  </a:lnTo>
                  <a:lnTo>
                    <a:pt x="853" y="474"/>
                  </a:lnTo>
                  <a:lnTo>
                    <a:pt x="867" y="485"/>
                  </a:lnTo>
                  <a:lnTo>
                    <a:pt x="899" y="480"/>
                  </a:lnTo>
                  <a:lnTo>
                    <a:pt x="937" y="507"/>
                  </a:lnTo>
                  <a:lnTo>
                    <a:pt x="953" y="510"/>
                  </a:lnTo>
                  <a:lnTo>
                    <a:pt x="959" y="504"/>
                  </a:lnTo>
                  <a:lnTo>
                    <a:pt x="970" y="515"/>
                  </a:lnTo>
                  <a:lnTo>
                    <a:pt x="970" y="526"/>
                  </a:lnTo>
                  <a:lnTo>
                    <a:pt x="983" y="518"/>
                  </a:lnTo>
                  <a:lnTo>
                    <a:pt x="986" y="510"/>
                  </a:lnTo>
                  <a:lnTo>
                    <a:pt x="1032" y="485"/>
                  </a:lnTo>
                  <a:lnTo>
                    <a:pt x="1073" y="491"/>
                  </a:lnTo>
                  <a:lnTo>
                    <a:pt x="1092" y="499"/>
                  </a:lnTo>
                  <a:lnTo>
                    <a:pt x="1132" y="499"/>
                  </a:lnTo>
                  <a:lnTo>
                    <a:pt x="1130" y="485"/>
                  </a:lnTo>
                  <a:lnTo>
                    <a:pt x="1119" y="469"/>
                  </a:lnTo>
                  <a:lnTo>
                    <a:pt x="1132" y="455"/>
                  </a:lnTo>
                  <a:lnTo>
                    <a:pt x="1181" y="469"/>
                  </a:lnTo>
                  <a:lnTo>
                    <a:pt x="1208" y="491"/>
                  </a:lnTo>
                  <a:lnTo>
                    <a:pt x="1249" y="488"/>
                  </a:lnTo>
                  <a:lnTo>
                    <a:pt x="1330" y="512"/>
                  </a:lnTo>
                  <a:lnTo>
                    <a:pt x="1376" y="507"/>
                  </a:lnTo>
                  <a:lnTo>
                    <a:pt x="1395" y="493"/>
                  </a:lnTo>
                  <a:lnTo>
                    <a:pt x="1425" y="499"/>
                  </a:lnTo>
                  <a:lnTo>
                    <a:pt x="1452" y="507"/>
                  </a:lnTo>
                  <a:lnTo>
                    <a:pt x="1468" y="496"/>
                  </a:lnTo>
                  <a:lnTo>
                    <a:pt x="1460" y="469"/>
                  </a:lnTo>
                  <a:lnTo>
                    <a:pt x="1465" y="463"/>
                  </a:lnTo>
                  <a:lnTo>
                    <a:pt x="1449" y="445"/>
                  </a:lnTo>
                  <a:lnTo>
                    <a:pt x="1455" y="436"/>
                  </a:lnTo>
                  <a:lnTo>
                    <a:pt x="1490" y="431"/>
                  </a:lnTo>
                  <a:lnTo>
                    <a:pt x="1533" y="442"/>
                  </a:lnTo>
                  <a:lnTo>
                    <a:pt x="1582" y="480"/>
                  </a:lnTo>
                  <a:lnTo>
                    <a:pt x="1604" y="507"/>
                  </a:lnTo>
                  <a:lnTo>
                    <a:pt x="1631" y="510"/>
                  </a:lnTo>
                  <a:lnTo>
                    <a:pt x="1663" y="523"/>
                  </a:lnTo>
                  <a:lnTo>
                    <a:pt x="1685" y="545"/>
                  </a:lnTo>
                  <a:lnTo>
                    <a:pt x="1701" y="545"/>
                  </a:lnTo>
                  <a:lnTo>
                    <a:pt x="1734" y="528"/>
                  </a:lnTo>
                  <a:lnTo>
                    <a:pt x="1744" y="547"/>
                  </a:lnTo>
                  <a:lnTo>
                    <a:pt x="1739" y="553"/>
                  </a:lnTo>
                  <a:lnTo>
                    <a:pt x="1747" y="599"/>
                  </a:lnTo>
                  <a:lnTo>
                    <a:pt x="1728" y="593"/>
                  </a:lnTo>
                  <a:lnTo>
                    <a:pt x="1720" y="604"/>
                  </a:lnTo>
                  <a:lnTo>
                    <a:pt x="1739" y="631"/>
                  </a:lnTo>
                  <a:lnTo>
                    <a:pt x="1742" y="648"/>
                  </a:lnTo>
                  <a:lnTo>
                    <a:pt x="1744" y="648"/>
                  </a:lnTo>
                  <a:lnTo>
                    <a:pt x="1747" y="634"/>
                  </a:lnTo>
                  <a:lnTo>
                    <a:pt x="1777" y="645"/>
                  </a:lnTo>
                  <a:lnTo>
                    <a:pt x="1799" y="631"/>
                  </a:lnTo>
                  <a:lnTo>
                    <a:pt x="1799" y="612"/>
                  </a:lnTo>
                  <a:lnTo>
                    <a:pt x="1812" y="585"/>
                  </a:lnTo>
                  <a:lnTo>
                    <a:pt x="1818" y="528"/>
                  </a:lnTo>
                  <a:lnTo>
                    <a:pt x="1788" y="480"/>
                  </a:lnTo>
                  <a:lnTo>
                    <a:pt x="1766" y="434"/>
                  </a:lnTo>
                  <a:lnTo>
                    <a:pt x="1723" y="417"/>
                  </a:lnTo>
                  <a:lnTo>
                    <a:pt x="1715" y="417"/>
                  </a:lnTo>
                  <a:lnTo>
                    <a:pt x="1712" y="426"/>
                  </a:lnTo>
                  <a:lnTo>
                    <a:pt x="1701" y="431"/>
                  </a:lnTo>
                  <a:lnTo>
                    <a:pt x="1696" y="415"/>
                  </a:lnTo>
                  <a:lnTo>
                    <a:pt x="1688" y="417"/>
                  </a:lnTo>
                  <a:lnTo>
                    <a:pt x="1688" y="426"/>
                  </a:lnTo>
                  <a:lnTo>
                    <a:pt x="1674" y="409"/>
                  </a:lnTo>
                  <a:lnTo>
                    <a:pt x="1647" y="401"/>
                  </a:lnTo>
                  <a:lnTo>
                    <a:pt x="1663" y="382"/>
                  </a:lnTo>
                  <a:lnTo>
                    <a:pt x="1679" y="323"/>
                  </a:lnTo>
                  <a:lnTo>
                    <a:pt x="1698" y="317"/>
                  </a:lnTo>
                  <a:lnTo>
                    <a:pt x="1777" y="320"/>
                  </a:lnTo>
                  <a:lnTo>
                    <a:pt x="1769" y="312"/>
                  </a:lnTo>
                  <a:lnTo>
                    <a:pt x="1777" y="309"/>
                  </a:lnTo>
                  <a:lnTo>
                    <a:pt x="1804" y="312"/>
                  </a:lnTo>
                  <a:lnTo>
                    <a:pt x="1820" y="328"/>
                  </a:lnTo>
                  <a:lnTo>
                    <a:pt x="1869" y="320"/>
                  </a:lnTo>
                  <a:lnTo>
                    <a:pt x="1847" y="314"/>
                  </a:lnTo>
                  <a:lnTo>
                    <a:pt x="1842" y="306"/>
                  </a:lnTo>
                  <a:lnTo>
                    <a:pt x="1847" y="274"/>
                  </a:lnTo>
                  <a:lnTo>
                    <a:pt x="1891" y="271"/>
                  </a:lnTo>
                  <a:lnTo>
                    <a:pt x="1896" y="282"/>
                  </a:lnTo>
                  <a:lnTo>
                    <a:pt x="1912" y="296"/>
                  </a:lnTo>
                  <a:lnTo>
                    <a:pt x="1923" y="274"/>
                  </a:lnTo>
                  <a:lnTo>
                    <a:pt x="1929" y="274"/>
                  </a:lnTo>
                  <a:lnTo>
                    <a:pt x="1918" y="258"/>
                  </a:lnTo>
                  <a:lnTo>
                    <a:pt x="1940" y="258"/>
                  </a:lnTo>
                  <a:lnTo>
                    <a:pt x="1934" y="263"/>
                  </a:lnTo>
                  <a:lnTo>
                    <a:pt x="1956" y="290"/>
                  </a:lnTo>
                  <a:lnTo>
                    <a:pt x="1942" y="298"/>
                  </a:lnTo>
                  <a:lnTo>
                    <a:pt x="1937" y="344"/>
                  </a:lnTo>
                  <a:lnTo>
                    <a:pt x="1921" y="347"/>
                  </a:lnTo>
                  <a:lnTo>
                    <a:pt x="1934" y="361"/>
                  </a:lnTo>
                  <a:lnTo>
                    <a:pt x="1926" y="366"/>
                  </a:lnTo>
                  <a:lnTo>
                    <a:pt x="1948" y="396"/>
                  </a:lnTo>
                  <a:lnTo>
                    <a:pt x="2042" y="480"/>
                  </a:lnTo>
                  <a:lnTo>
                    <a:pt x="2048" y="466"/>
                  </a:lnTo>
                  <a:lnTo>
                    <a:pt x="2040" y="442"/>
                  </a:lnTo>
                  <a:lnTo>
                    <a:pt x="2042" y="436"/>
                  </a:lnTo>
                  <a:lnTo>
                    <a:pt x="2053" y="436"/>
                  </a:lnTo>
                  <a:lnTo>
                    <a:pt x="2037" y="417"/>
                  </a:lnTo>
                  <a:lnTo>
                    <a:pt x="2037" y="412"/>
                  </a:lnTo>
                  <a:lnTo>
                    <a:pt x="2056" y="409"/>
                  </a:lnTo>
                  <a:lnTo>
                    <a:pt x="2059" y="404"/>
                  </a:lnTo>
                  <a:lnTo>
                    <a:pt x="2029" y="379"/>
                  </a:lnTo>
                  <a:lnTo>
                    <a:pt x="2048" y="377"/>
                  </a:lnTo>
                  <a:lnTo>
                    <a:pt x="2026" y="366"/>
                  </a:lnTo>
                  <a:lnTo>
                    <a:pt x="2015" y="350"/>
                  </a:lnTo>
                  <a:lnTo>
                    <a:pt x="1999" y="347"/>
                  </a:lnTo>
                  <a:lnTo>
                    <a:pt x="1988" y="339"/>
                  </a:lnTo>
                  <a:lnTo>
                    <a:pt x="1986" y="323"/>
                  </a:lnTo>
                  <a:lnTo>
                    <a:pt x="1975" y="309"/>
                  </a:lnTo>
                  <a:lnTo>
                    <a:pt x="1994" y="309"/>
                  </a:lnTo>
                  <a:lnTo>
                    <a:pt x="2005" y="298"/>
                  </a:lnTo>
                  <a:lnTo>
                    <a:pt x="2018" y="309"/>
                  </a:lnTo>
                  <a:lnTo>
                    <a:pt x="2018" y="301"/>
                  </a:lnTo>
                  <a:lnTo>
                    <a:pt x="2029" y="296"/>
                  </a:lnTo>
                  <a:lnTo>
                    <a:pt x="2075" y="306"/>
                  </a:lnTo>
                  <a:lnTo>
                    <a:pt x="2070" y="298"/>
                  </a:lnTo>
                  <a:lnTo>
                    <a:pt x="2097" y="266"/>
                  </a:lnTo>
                  <a:lnTo>
                    <a:pt x="2110" y="258"/>
                  </a:lnTo>
                  <a:lnTo>
                    <a:pt x="2145" y="263"/>
                  </a:lnTo>
                  <a:lnTo>
                    <a:pt x="2145" y="255"/>
                  </a:lnTo>
                  <a:lnTo>
                    <a:pt x="2064" y="217"/>
                  </a:lnTo>
                  <a:lnTo>
                    <a:pt x="2083" y="220"/>
                  </a:lnTo>
                  <a:lnTo>
                    <a:pt x="2091" y="212"/>
                  </a:lnTo>
                  <a:lnTo>
                    <a:pt x="2086" y="201"/>
                  </a:lnTo>
                  <a:lnTo>
                    <a:pt x="2070" y="195"/>
                  </a:lnTo>
                  <a:lnTo>
                    <a:pt x="2075" y="190"/>
                  </a:lnTo>
                  <a:lnTo>
                    <a:pt x="2102" y="203"/>
                  </a:lnTo>
                  <a:lnTo>
                    <a:pt x="2137" y="206"/>
                  </a:lnTo>
                  <a:lnTo>
                    <a:pt x="2208" y="225"/>
                  </a:lnTo>
                  <a:lnTo>
                    <a:pt x="2189" y="203"/>
                  </a:lnTo>
                  <a:lnTo>
                    <a:pt x="2202" y="203"/>
                  </a:lnTo>
                  <a:lnTo>
                    <a:pt x="2205" y="193"/>
                  </a:lnTo>
                  <a:lnTo>
                    <a:pt x="2156" y="179"/>
                  </a:lnTo>
                  <a:lnTo>
                    <a:pt x="2116" y="176"/>
                  </a:lnTo>
                  <a:lnTo>
                    <a:pt x="1991" y="141"/>
                  </a:lnTo>
                  <a:lnTo>
                    <a:pt x="1921" y="128"/>
                  </a:lnTo>
                  <a:lnTo>
                    <a:pt x="1842" y="122"/>
                  </a:lnTo>
                  <a:lnTo>
                    <a:pt x="1872" y="141"/>
                  </a:lnTo>
                  <a:lnTo>
                    <a:pt x="1861" y="147"/>
                  </a:lnTo>
                  <a:lnTo>
                    <a:pt x="1823" y="133"/>
                  </a:lnTo>
                  <a:lnTo>
                    <a:pt x="1837" y="133"/>
                  </a:lnTo>
                  <a:lnTo>
                    <a:pt x="1834" y="128"/>
                  </a:lnTo>
                  <a:lnTo>
                    <a:pt x="1815" y="125"/>
                  </a:lnTo>
                  <a:lnTo>
                    <a:pt x="1812" y="136"/>
                  </a:lnTo>
                  <a:lnTo>
                    <a:pt x="1726" y="133"/>
                  </a:lnTo>
                  <a:lnTo>
                    <a:pt x="1701" y="122"/>
                  </a:lnTo>
                  <a:lnTo>
                    <a:pt x="1669" y="109"/>
                  </a:lnTo>
                  <a:lnTo>
                    <a:pt x="1590" y="111"/>
                  </a:lnTo>
                  <a:lnTo>
                    <a:pt x="1528" y="90"/>
                  </a:lnTo>
                  <a:lnTo>
                    <a:pt x="1395" y="79"/>
                  </a:lnTo>
                  <a:lnTo>
                    <a:pt x="1392" y="84"/>
                  </a:lnTo>
                  <a:lnTo>
                    <a:pt x="1392" y="87"/>
                  </a:lnTo>
                  <a:lnTo>
                    <a:pt x="1419" y="100"/>
                  </a:lnTo>
                  <a:lnTo>
                    <a:pt x="1360" y="95"/>
                  </a:lnTo>
                  <a:lnTo>
                    <a:pt x="1349" y="103"/>
                  </a:lnTo>
                  <a:lnTo>
                    <a:pt x="1311" y="92"/>
                  </a:lnTo>
                  <a:lnTo>
                    <a:pt x="1322" y="106"/>
                  </a:lnTo>
                  <a:lnTo>
                    <a:pt x="1319" y="111"/>
                  </a:lnTo>
                  <a:lnTo>
                    <a:pt x="1265" y="95"/>
                  </a:lnTo>
                  <a:lnTo>
                    <a:pt x="1262" y="79"/>
                  </a:lnTo>
                  <a:lnTo>
                    <a:pt x="1235" y="71"/>
                  </a:lnTo>
                  <a:lnTo>
                    <a:pt x="1159" y="63"/>
                  </a:lnTo>
                  <a:lnTo>
                    <a:pt x="1176" y="73"/>
                  </a:lnTo>
                  <a:lnTo>
                    <a:pt x="1132" y="73"/>
                  </a:lnTo>
                  <a:lnTo>
                    <a:pt x="1111" y="73"/>
                  </a:lnTo>
                  <a:lnTo>
                    <a:pt x="1105" y="65"/>
                  </a:lnTo>
                  <a:lnTo>
                    <a:pt x="1046" y="65"/>
                  </a:lnTo>
                  <a:lnTo>
                    <a:pt x="1024" y="52"/>
                  </a:lnTo>
                  <a:lnTo>
                    <a:pt x="1008" y="49"/>
                  </a:lnTo>
                  <a:lnTo>
                    <a:pt x="1005" y="52"/>
                  </a:lnTo>
                  <a:lnTo>
                    <a:pt x="1035" y="63"/>
                  </a:lnTo>
                  <a:lnTo>
                    <a:pt x="994" y="57"/>
                  </a:lnTo>
                  <a:lnTo>
                    <a:pt x="989" y="63"/>
                  </a:lnTo>
                  <a:lnTo>
                    <a:pt x="1002" y="65"/>
                  </a:lnTo>
                  <a:lnTo>
                    <a:pt x="962" y="73"/>
                  </a:lnTo>
                  <a:lnTo>
                    <a:pt x="964" y="65"/>
                  </a:lnTo>
                  <a:lnTo>
                    <a:pt x="1013" y="38"/>
                  </a:lnTo>
                  <a:lnTo>
                    <a:pt x="1008" y="30"/>
                  </a:lnTo>
                  <a:lnTo>
                    <a:pt x="959" y="17"/>
                  </a:lnTo>
                  <a:lnTo>
                    <a:pt x="905" y="19"/>
                  </a:lnTo>
                  <a:lnTo>
                    <a:pt x="910" y="11"/>
                  </a:lnTo>
                  <a:lnTo>
                    <a:pt x="886" y="3"/>
                  </a:lnTo>
                  <a:lnTo>
                    <a:pt x="856" y="0"/>
                  </a:lnTo>
                  <a:lnTo>
                    <a:pt x="832" y="11"/>
                  </a:lnTo>
                  <a:lnTo>
                    <a:pt x="826" y="25"/>
                  </a:lnTo>
                  <a:lnTo>
                    <a:pt x="753" y="25"/>
                  </a:lnTo>
                  <a:lnTo>
                    <a:pt x="710" y="35"/>
                  </a:lnTo>
                  <a:lnTo>
                    <a:pt x="693" y="46"/>
                  </a:lnTo>
                  <a:lnTo>
                    <a:pt x="707" y="60"/>
                  </a:lnTo>
                  <a:lnTo>
                    <a:pt x="631" y="65"/>
                  </a:lnTo>
                  <a:lnTo>
                    <a:pt x="650" y="84"/>
                  </a:lnTo>
                  <a:lnTo>
                    <a:pt x="683" y="95"/>
                  </a:lnTo>
                  <a:lnTo>
                    <a:pt x="666" y="95"/>
                  </a:lnTo>
                  <a:lnTo>
                    <a:pt x="607" y="82"/>
                  </a:lnTo>
                  <a:lnTo>
                    <a:pt x="596" y="92"/>
                  </a:lnTo>
                  <a:lnTo>
                    <a:pt x="634" y="109"/>
                  </a:lnTo>
                  <a:lnTo>
                    <a:pt x="590" y="103"/>
                  </a:lnTo>
                  <a:lnTo>
                    <a:pt x="580" y="8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58" name="Freeform 141">
              <a:extLst>
                <a:ext uri="{FF2B5EF4-FFF2-40B4-BE49-F238E27FC236}">
                  <a16:creationId xmlns:a16="http://schemas.microsoft.com/office/drawing/2014/main" id="{08E5BF65-E2D8-AC13-81F7-1BA3B41F516C}"/>
                </a:ext>
              </a:extLst>
            </p:cNvPr>
            <p:cNvSpPr>
              <a:spLocks/>
            </p:cNvSpPr>
            <p:nvPr/>
          </p:nvSpPr>
          <p:spPr bwMode="auto">
            <a:xfrm>
              <a:off x="9726888" y="4162747"/>
              <a:ext cx="236260" cy="135615"/>
            </a:xfrm>
            <a:custGeom>
              <a:avLst/>
              <a:gdLst>
                <a:gd name="T0" fmla="*/ 2147483647 w 303"/>
                <a:gd name="T1" fmla="*/ 2147483647 h 174"/>
                <a:gd name="T2" fmla="*/ 2147483647 w 303"/>
                <a:gd name="T3" fmla="*/ 2147483647 h 174"/>
                <a:gd name="T4" fmla="*/ 2147483647 w 303"/>
                <a:gd name="T5" fmla="*/ 2147483647 h 174"/>
                <a:gd name="T6" fmla="*/ 2147483647 w 303"/>
                <a:gd name="T7" fmla="*/ 2147483647 h 174"/>
                <a:gd name="T8" fmla="*/ 2147483647 w 303"/>
                <a:gd name="T9" fmla="*/ 2147483647 h 174"/>
                <a:gd name="T10" fmla="*/ 2147483647 w 303"/>
                <a:gd name="T11" fmla="*/ 2147483647 h 174"/>
                <a:gd name="T12" fmla="*/ 2147483647 w 303"/>
                <a:gd name="T13" fmla="*/ 2147483647 h 174"/>
                <a:gd name="T14" fmla="*/ 2147483647 w 303"/>
                <a:gd name="T15" fmla="*/ 2147483647 h 174"/>
                <a:gd name="T16" fmla="*/ 2147483647 w 303"/>
                <a:gd name="T17" fmla="*/ 2147483647 h 174"/>
                <a:gd name="T18" fmla="*/ 2147483647 w 303"/>
                <a:gd name="T19" fmla="*/ 2147483647 h 174"/>
                <a:gd name="T20" fmla="*/ 2147483647 w 303"/>
                <a:gd name="T21" fmla="*/ 2147483647 h 174"/>
                <a:gd name="T22" fmla="*/ 2147483647 w 303"/>
                <a:gd name="T23" fmla="*/ 2147483647 h 174"/>
                <a:gd name="T24" fmla="*/ 2147483647 w 303"/>
                <a:gd name="T25" fmla="*/ 2147483647 h 174"/>
                <a:gd name="T26" fmla="*/ 2147483647 w 303"/>
                <a:gd name="T27" fmla="*/ 2147483647 h 174"/>
                <a:gd name="T28" fmla="*/ 2147483647 w 303"/>
                <a:gd name="T29" fmla="*/ 2147483647 h 174"/>
                <a:gd name="T30" fmla="*/ 2147483647 w 303"/>
                <a:gd name="T31" fmla="*/ 2147483647 h 174"/>
                <a:gd name="T32" fmla="*/ 2147483647 w 303"/>
                <a:gd name="T33" fmla="*/ 2147483647 h 174"/>
                <a:gd name="T34" fmla="*/ 2147483647 w 303"/>
                <a:gd name="T35" fmla="*/ 2147483647 h 174"/>
                <a:gd name="T36" fmla="*/ 2147483647 w 303"/>
                <a:gd name="T37" fmla="*/ 2147483647 h 174"/>
                <a:gd name="T38" fmla="*/ 2147483647 w 303"/>
                <a:gd name="T39" fmla="*/ 2147483647 h 174"/>
                <a:gd name="T40" fmla="*/ 2147483647 w 303"/>
                <a:gd name="T41" fmla="*/ 2147483647 h 174"/>
                <a:gd name="T42" fmla="*/ 2147483647 w 303"/>
                <a:gd name="T43" fmla="*/ 2147483647 h 174"/>
                <a:gd name="T44" fmla="*/ 2147483647 w 303"/>
                <a:gd name="T45" fmla="*/ 2147483647 h 174"/>
                <a:gd name="T46" fmla="*/ 2147483647 w 303"/>
                <a:gd name="T47" fmla="*/ 2147483647 h 174"/>
                <a:gd name="T48" fmla="*/ 2147483647 w 303"/>
                <a:gd name="T49" fmla="*/ 2147483647 h 174"/>
                <a:gd name="T50" fmla="*/ 2147483647 w 303"/>
                <a:gd name="T51" fmla="*/ 2147483647 h 174"/>
                <a:gd name="T52" fmla="*/ 2147483647 w 303"/>
                <a:gd name="T53" fmla="*/ 2147483647 h 174"/>
                <a:gd name="T54" fmla="*/ 2147483647 w 303"/>
                <a:gd name="T55" fmla="*/ 2147483647 h 174"/>
                <a:gd name="T56" fmla="*/ 2147483647 w 303"/>
                <a:gd name="T57" fmla="*/ 0 h 174"/>
                <a:gd name="T58" fmla="*/ 0 w 303"/>
                <a:gd name="T59" fmla="*/ 2147483647 h 174"/>
                <a:gd name="T60" fmla="*/ 2147483647 w 303"/>
                <a:gd name="T61" fmla="*/ 2147483647 h 174"/>
                <a:gd name="T62" fmla="*/ 2147483647 w 303"/>
                <a:gd name="T63" fmla="*/ 2147483647 h 174"/>
                <a:gd name="T64" fmla="*/ 2147483647 w 303"/>
                <a:gd name="T65" fmla="*/ 2147483647 h 174"/>
                <a:gd name="T66" fmla="*/ 2147483647 w 303"/>
                <a:gd name="T67" fmla="*/ 2147483647 h 174"/>
                <a:gd name="T68" fmla="*/ 2147483647 w 303"/>
                <a:gd name="T69" fmla="*/ 2147483647 h 174"/>
                <a:gd name="T70" fmla="*/ 2147483647 w 303"/>
                <a:gd name="T71" fmla="*/ 2147483647 h 174"/>
                <a:gd name="T72" fmla="*/ 2147483647 w 303"/>
                <a:gd name="T73" fmla="*/ 2147483647 h 174"/>
                <a:gd name="T74" fmla="*/ 2147483647 w 303"/>
                <a:gd name="T75" fmla="*/ 2147483647 h 174"/>
                <a:gd name="T76" fmla="*/ 2147483647 w 303"/>
                <a:gd name="T77" fmla="*/ 2147483647 h 174"/>
                <a:gd name="T78" fmla="*/ 2147483647 w 303"/>
                <a:gd name="T79" fmla="*/ 2147483647 h 174"/>
                <a:gd name="T80" fmla="*/ 2147483647 w 303"/>
                <a:gd name="T81" fmla="*/ 2147483647 h 174"/>
                <a:gd name="T82" fmla="*/ 2147483647 w 303"/>
                <a:gd name="T83" fmla="*/ 2147483647 h 174"/>
                <a:gd name="T84" fmla="*/ 2147483647 w 303"/>
                <a:gd name="T85" fmla="*/ 2147483647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3"/>
                <a:gd name="T130" fmla="*/ 0 h 174"/>
                <a:gd name="T131" fmla="*/ 303 w 303"/>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3" h="174">
                  <a:moveTo>
                    <a:pt x="208" y="168"/>
                  </a:moveTo>
                  <a:lnTo>
                    <a:pt x="230" y="174"/>
                  </a:lnTo>
                  <a:lnTo>
                    <a:pt x="235" y="152"/>
                  </a:lnTo>
                  <a:lnTo>
                    <a:pt x="227" y="136"/>
                  </a:lnTo>
                  <a:lnTo>
                    <a:pt x="214" y="128"/>
                  </a:lnTo>
                  <a:lnTo>
                    <a:pt x="216" y="122"/>
                  </a:lnTo>
                  <a:lnTo>
                    <a:pt x="233" y="122"/>
                  </a:lnTo>
                  <a:lnTo>
                    <a:pt x="233" y="114"/>
                  </a:lnTo>
                  <a:lnTo>
                    <a:pt x="241" y="111"/>
                  </a:lnTo>
                  <a:lnTo>
                    <a:pt x="241" y="101"/>
                  </a:lnTo>
                  <a:lnTo>
                    <a:pt x="257" y="92"/>
                  </a:lnTo>
                  <a:lnTo>
                    <a:pt x="262" y="111"/>
                  </a:lnTo>
                  <a:lnTo>
                    <a:pt x="268" y="111"/>
                  </a:lnTo>
                  <a:lnTo>
                    <a:pt x="284" y="109"/>
                  </a:lnTo>
                  <a:lnTo>
                    <a:pt x="303" y="98"/>
                  </a:lnTo>
                  <a:lnTo>
                    <a:pt x="273" y="84"/>
                  </a:lnTo>
                  <a:lnTo>
                    <a:pt x="273" y="92"/>
                  </a:lnTo>
                  <a:lnTo>
                    <a:pt x="252" y="84"/>
                  </a:lnTo>
                  <a:lnTo>
                    <a:pt x="262" y="71"/>
                  </a:lnTo>
                  <a:lnTo>
                    <a:pt x="257" y="68"/>
                  </a:lnTo>
                  <a:lnTo>
                    <a:pt x="254" y="74"/>
                  </a:lnTo>
                  <a:lnTo>
                    <a:pt x="230" y="92"/>
                  </a:lnTo>
                  <a:lnTo>
                    <a:pt x="197" y="90"/>
                  </a:lnTo>
                  <a:lnTo>
                    <a:pt x="192" y="76"/>
                  </a:lnTo>
                  <a:lnTo>
                    <a:pt x="181" y="76"/>
                  </a:lnTo>
                  <a:lnTo>
                    <a:pt x="176" y="55"/>
                  </a:lnTo>
                  <a:lnTo>
                    <a:pt x="154" y="38"/>
                  </a:lnTo>
                  <a:lnTo>
                    <a:pt x="105" y="44"/>
                  </a:lnTo>
                  <a:lnTo>
                    <a:pt x="40" y="0"/>
                  </a:lnTo>
                  <a:lnTo>
                    <a:pt x="0" y="14"/>
                  </a:lnTo>
                  <a:lnTo>
                    <a:pt x="16" y="90"/>
                  </a:lnTo>
                  <a:lnTo>
                    <a:pt x="32" y="90"/>
                  </a:lnTo>
                  <a:lnTo>
                    <a:pt x="29" y="76"/>
                  </a:lnTo>
                  <a:lnTo>
                    <a:pt x="46" y="63"/>
                  </a:lnTo>
                  <a:lnTo>
                    <a:pt x="51" y="57"/>
                  </a:lnTo>
                  <a:lnTo>
                    <a:pt x="78" y="68"/>
                  </a:lnTo>
                  <a:lnTo>
                    <a:pt x="84" y="87"/>
                  </a:lnTo>
                  <a:lnTo>
                    <a:pt x="116" y="92"/>
                  </a:lnTo>
                  <a:lnTo>
                    <a:pt x="132" y="117"/>
                  </a:lnTo>
                  <a:lnTo>
                    <a:pt x="187" y="149"/>
                  </a:lnTo>
                  <a:lnTo>
                    <a:pt x="206" y="155"/>
                  </a:lnTo>
                  <a:lnTo>
                    <a:pt x="208" y="16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59" name="Freeform 142">
              <a:extLst>
                <a:ext uri="{FF2B5EF4-FFF2-40B4-BE49-F238E27FC236}">
                  <a16:creationId xmlns:a16="http://schemas.microsoft.com/office/drawing/2014/main" id="{E537AF12-0DE2-8774-12C5-B6637499DB89}"/>
                </a:ext>
              </a:extLst>
            </p:cNvPr>
            <p:cNvSpPr>
              <a:spLocks/>
            </p:cNvSpPr>
            <p:nvPr/>
          </p:nvSpPr>
          <p:spPr bwMode="auto">
            <a:xfrm>
              <a:off x="9894061" y="4234393"/>
              <a:ext cx="104909" cy="69939"/>
            </a:xfrm>
            <a:custGeom>
              <a:avLst/>
              <a:gdLst>
                <a:gd name="T0" fmla="*/ 2147483647 w 135"/>
                <a:gd name="T1" fmla="*/ 2147483647 h 90"/>
                <a:gd name="T2" fmla="*/ 2147483647 w 135"/>
                <a:gd name="T3" fmla="*/ 2147483647 h 90"/>
                <a:gd name="T4" fmla="*/ 2147483647 w 135"/>
                <a:gd name="T5" fmla="*/ 2147483647 h 90"/>
                <a:gd name="T6" fmla="*/ 2147483647 w 135"/>
                <a:gd name="T7" fmla="*/ 2147483647 h 90"/>
                <a:gd name="T8" fmla="*/ 2147483647 w 135"/>
                <a:gd name="T9" fmla="*/ 2147483647 h 90"/>
                <a:gd name="T10" fmla="*/ 2147483647 w 135"/>
                <a:gd name="T11" fmla="*/ 2147483647 h 90"/>
                <a:gd name="T12" fmla="*/ 2147483647 w 135"/>
                <a:gd name="T13" fmla="*/ 2147483647 h 90"/>
                <a:gd name="T14" fmla="*/ 2147483647 w 135"/>
                <a:gd name="T15" fmla="*/ 2147483647 h 90"/>
                <a:gd name="T16" fmla="*/ 2147483647 w 135"/>
                <a:gd name="T17" fmla="*/ 2147483647 h 90"/>
                <a:gd name="T18" fmla="*/ 2147483647 w 135"/>
                <a:gd name="T19" fmla="*/ 2147483647 h 90"/>
                <a:gd name="T20" fmla="*/ 2147483647 w 135"/>
                <a:gd name="T21" fmla="*/ 2147483647 h 90"/>
                <a:gd name="T22" fmla="*/ 2147483647 w 135"/>
                <a:gd name="T23" fmla="*/ 2147483647 h 90"/>
                <a:gd name="T24" fmla="*/ 2147483647 w 135"/>
                <a:gd name="T25" fmla="*/ 2147483647 h 90"/>
                <a:gd name="T26" fmla="*/ 2147483647 w 135"/>
                <a:gd name="T27" fmla="*/ 2147483647 h 90"/>
                <a:gd name="T28" fmla="*/ 2147483647 w 135"/>
                <a:gd name="T29" fmla="*/ 2147483647 h 90"/>
                <a:gd name="T30" fmla="*/ 2147483647 w 135"/>
                <a:gd name="T31" fmla="*/ 2147483647 h 90"/>
                <a:gd name="T32" fmla="*/ 2147483647 w 135"/>
                <a:gd name="T33" fmla="*/ 2147483647 h 90"/>
                <a:gd name="T34" fmla="*/ 2147483647 w 135"/>
                <a:gd name="T35" fmla="*/ 2147483647 h 90"/>
                <a:gd name="T36" fmla="*/ 2147483647 w 135"/>
                <a:gd name="T37" fmla="*/ 2147483647 h 90"/>
                <a:gd name="T38" fmla="*/ 2147483647 w 135"/>
                <a:gd name="T39" fmla="*/ 2147483647 h 90"/>
                <a:gd name="T40" fmla="*/ 2147483647 w 135"/>
                <a:gd name="T41" fmla="*/ 0 h 90"/>
                <a:gd name="T42" fmla="*/ 2147483647 w 135"/>
                <a:gd name="T43" fmla="*/ 2147483647 h 90"/>
                <a:gd name="T44" fmla="*/ 2147483647 w 135"/>
                <a:gd name="T45" fmla="*/ 2147483647 h 90"/>
                <a:gd name="T46" fmla="*/ 2147483647 w 135"/>
                <a:gd name="T47" fmla="*/ 2147483647 h 90"/>
                <a:gd name="T48" fmla="*/ 2147483647 w 135"/>
                <a:gd name="T49" fmla="*/ 2147483647 h 90"/>
                <a:gd name="T50" fmla="*/ 2147483647 w 135"/>
                <a:gd name="T51" fmla="*/ 2147483647 h 90"/>
                <a:gd name="T52" fmla="*/ 0 w 135"/>
                <a:gd name="T53" fmla="*/ 2147483647 h 90"/>
                <a:gd name="T54" fmla="*/ 2147483647 w 135"/>
                <a:gd name="T55" fmla="*/ 2147483647 h 90"/>
                <a:gd name="T56" fmla="*/ 2147483647 w 135"/>
                <a:gd name="T57" fmla="*/ 2147483647 h 90"/>
                <a:gd name="T58" fmla="*/ 2147483647 w 135"/>
                <a:gd name="T59" fmla="*/ 2147483647 h 90"/>
                <a:gd name="T60" fmla="*/ 2147483647 w 135"/>
                <a:gd name="T61" fmla="*/ 2147483647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
                <a:gd name="T94" fmla="*/ 0 h 90"/>
                <a:gd name="T95" fmla="*/ 135 w 135"/>
                <a:gd name="T96" fmla="*/ 90 h 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 h="90">
                  <a:moveTo>
                    <a:pt x="21" y="84"/>
                  </a:moveTo>
                  <a:lnTo>
                    <a:pt x="40" y="79"/>
                  </a:lnTo>
                  <a:lnTo>
                    <a:pt x="46" y="71"/>
                  </a:lnTo>
                  <a:lnTo>
                    <a:pt x="57" y="74"/>
                  </a:lnTo>
                  <a:lnTo>
                    <a:pt x="65" y="55"/>
                  </a:lnTo>
                  <a:lnTo>
                    <a:pt x="78" y="65"/>
                  </a:lnTo>
                  <a:lnTo>
                    <a:pt x="84" y="90"/>
                  </a:lnTo>
                  <a:lnTo>
                    <a:pt x="111" y="74"/>
                  </a:lnTo>
                  <a:lnTo>
                    <a:pt x="135" y="79"/>
                  </a:lnTo>
                  <a:lnTo>
                    <a:pt x="130" y="55"/>
                  </a:lnTo>
                  <a:lnTo>
                    <a:pt x="116" y="55"/>
                  </a:lnTo>
                  <a:lnTo>
                    <a:pt x="108" y="47"/>
                  </a:lnTo>
                  <a:lnTo>
                    <a:pt x="108" y="33"/>
                  </a:lnTo>
                  <a:lnTo>
                    <a:pt x="81" y="38"/>
                  </a:lnTo>
                  <a:lnTo>
                    <a:pt x="67" y="30"/>
                  </a:lnTo>
                  <a:lnTo>
                    <a:pt x="32" y="30"/>
                  </a:lnTo>
                  <a:lnTo>
                    <a:pt x="29" y="22"/>
                  </a:lnTo>
                  <a:lnTo>
                    <a:pt x="48" y="22"/>
                  </a:lnTo>
                  <a:lnTo>
                    <a:pt x="54" y="19"/>
                  </a:lnTo>
                  <a:lnTo>
                    <a:pt x="48" y="19"/>
                  </a:lnTo>
                  <a:lnTo>
                    <a:pt x="43" y="0"/>
                  </a:lnTo>
                  <a:lnTo>
                    <a:pt x="27" y="9"/>
                  </a:lnTo>
                  <a:lnTo>
                    <a:pt x="27" y="19"/>
                  </a:lnTo>
                  <a:lnTo>
                    <a:pt x="19" y="22"/>
                  </a:lnTo>
                  <a:lnTo>
                    <a:pt x="19" y="30"/>
                  </a:lnTo>
                  <a:lnTo>
                    <a:pt x="2" y="30"/>
                  </a:lnTo>
                  <a:lnTo>
                    <a:pt x="0" y="36"/>
                  </a:lnTo>
                  <a:lnTo>
                    <a:pt x="13" y="44"/>
                  </a:lnTo>
                  <a:lnTo>
                    <a:pt x="21" y="60"/>
                  </a:lnTo>
                  <a:lnTo>
                    <a:pt x="16" y="82"/>
                  </a:lnTo>
                  <a:lnTo>
                    <a:pt x="21" y="8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60" name="Freeform 143">
              <a:extLst>
                <a:ext uri="{FF2B5EF4-FFF2-40B4-BE49-F238E27FC236}">
                  <a16:creationId xmlns:a16="http://schemas.microsoft.com/office/drawing/2014/main" id="{44D8620B-AD60-89CC-CAA0-856730736E02}"/>
                </a:ext>
              </a:extLst>
            </p:cNvPr>
            <p:cNvSpPr>
              <a:spLocks/>
            </p:cNvSpPr>
            <p:nvPr/>
          </p:nvSpPr>
          <p:spPr bwMode="auto">
            <a:xfrm>
              <a:off x="9916237" y="4200276"/>
              <a:ext cx="131350" cy="63969"/>
            </a:xfrm>
            <a:custGeom>
              <a:avLst/>
              <a:gdLst>
                <a:gd name="T0" fmla="*/ 2147483647 w 168"/>
                <a:gd name="T1" fmla="*/ 2147483647 h 81"/>
                <a:gd name="T2" fmla="*/ 2147483647 w 168"/>
                <a:gd name="T3" fmla="*/ 2147483647 h 81"/>
                <a:gd name="T4" fmla="*/ 0 w 168"/>
                <a:gd name="T5" fmla="*/ 2147483647 h 81"/>
                <a:gd name="T6" fmla="*/ 2147483647 w 168"/>
                <a:gd name="T7" fmla="*/ 2147483647 h 81"/>
                <a:gd name="T8" fmla="*/ 2147483647 w 168"/>
                <a:gd name="T9" fmla="*/ 2147483647 h 81"/>
                <a:gd name="T10" fmla="*/ 2147483647 w 168"/>
                <a:gd name="T11" fmla="*/ 2147483647 h 81"/>
                <a:gd name="T12" fmla="*/ 2147483647 w 168"/>
                <a:gd name="T13" fmla="*/ 2147483647 h 81"/>
                <a:gd name="T14" fmla="*/ 2147483647 w 168"/>
                <a:gd name="T15" fmla="*/ 2147483647 h 81"/>
                <a:gd name="T16" fmla="*/ 2147483647 w 168"/>
                <a:gd name="T17" fmla="*/ 2147483647 h 81"/>
                <a:gd name="T18" fmla="*/ 2147483647 w 168"/>
                <a:gd name="T19" fmla="*/ 2147483647 h 81"/>
                <a:gd name="T20" fmla="*/ 2147483647 w 168"/>
                <a:gd name="T21" fmla="*/ 2147483647 h 81"/>
                <a:gd name="T22" fmla="*/ 2147483647 w 168"/>
                <a:gd name="T23" fmla="*/ 2147483647 h 81"/>
                <a:gd name="T24" fmla="*/ 2147483647 w 168"/>
                <a:gd name="T25" fmla="*/ 2147483647 h 81"/>
                <a:gd name="T26" fmla="*/ 2147483647 w 168"/>
                <a:gd name="T27" fmla="*/ 2147483647 h 81"/>
                <a:gd name="T28" fmla="*/ 2147483647 w 168"/>
                <a:gd name="T29" fmla="*/ 2147483647 h 81"/>
                <a:gd name="T30" fmla="*/ 2147483647 w 168"/>
                <a:gd name="T31" fmla="*/ 2147483647 h 81"/>
                <a:gd name="T32" fmla="*/ 2147483647 w 168"/>
                <a:gd name="T33" fmla="*/ 0 h 81"/>
                <a:gd name="T34" fmla="*/ 2147483647 w 168"/>
                <a:gd name="T35" fmla="*/ 2147483647 h 81"/>
                <a:gd name="T36" fmla="*/ 2147483647 w 168"/>
                <a:gd name="T37" fmla="*/ 2147483647 h 81"/>
                <a:gd name="T38" fmla="*/ 2147483647 w 168"/>
                <a:gd name="T39" fmla="*/ 2147483647 h 81"/>
                <a:gd name="T40" fmla="*/ 2147483647 w 168"/>
                <a:gd name="T41" fmla="*/ 2147483647 h 81"/>
                <a:gd name="T42" fmla="*/ 2147483647 w 168"/>
                <a:gd name="T43" fmla="*/ 2147483647 h 81"/>
                <a:gd name="T44" fmla="*/ 2147483647 w 168"/>
                <a:gd name="T45" fmla="*/ 2147483647 h 81"/>
                <a:gd name="T46" fmla="*/ 2147483647 w 168"/>
                <a:gd name="T47" fmla="*/ 2147483647 h 81"/>
                <a:gd name="T48" fmla="*/ 2147483647 w 168"/>
                <a:gd name="T49" fmla="*/ 2147483647 h 81"/>
                <a:gd name="T50" fmla="*/ 2147483647 w 168"/>
                <a:gd name="T51" fmla="*/ 2147483647 h 81"/>
                <a:gd name="T52" fmla="*/ 2147483647 w 168"/>
                <a:gd name="T53" fmla="*/ 2147483647 h 81"/>
                <a:gd name="T54" fmla="*/ 2147483647 w 168"/>
                <a:gd name="T55" fmla="*/ 2147483647 h 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81"/>
                <a:gd name="T86" fmla="*/ 168 w 168"/>
                <a:gd name="T87" fmla="*/ 81 h 8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81">
                  <a:moveTo>
                    <a:pt x="25" y="62"/>
                  </a:moveTo>
                  <a:lnTo>
                    <a:pt x="19" y="65"/>
                  </a:lnTo>
                  <a:lnTo>
                    <a:pt x="0" y="65"/>
                  </a:lnTo>
                  <a:lnTo>
                    <a:pt x="3" y="73"/>
                  </a:lnTo>
                  <a:lnTo>
                    <a:pt x="38" y="73"/>
                  </a:lnTo>
                  <a:lnTo>
                    <a:pt x="52" y="81"/>
                  </a:lnTo>
                  <a:lnTo>
                    <a:pt x="79" y="76"/>
                  </a:lnTo>
                  <a:lnTo>
                    <a:pt x="79" y="65"/>
                  </a:lnTo>
                  <a:lnTo>
                    <a:pt x="93" y="57"/>
                  </a:lnTo>
                  <a:lnTo>
                    <a:pt x="120" y="57"/>
                  </a:lnTo>
                  <a:lnTo>
                    <a:pt x="122" y="46"/>
                  </a:lnTo>
                  <a:lnTo>
                    <a:pt x="141" y="46"/>
                  </a:lnTo>
                  <a:lnTo>
                    <a:pt x="168" y="27"/>
                  </a:lnTo>
                  <a:lnTo>
                    <a:pt x="168" y="19"/>
                  </a:lnTo>
                  <a:lnTo>
                    <a:pt x="149" y="8"/>
                  </a:lnTo>
                  <a:lnTo>
                    <a:pt x="84" y="8"/>
                  </a:lnTo>
                  <a:lnTo>
                    <a:pt x="63" y="0"/>
                  </a:lnTo>
                  <a:lnTo>
                    <a:pt x="55" y="6"/>
                  </a:lnTo>
                  <a:lnTo>
                    <a:pt x="52" y="16"/>
                  </a:lnTo>
                  <a:lnTo>
                    <a:pt x="14" y="11"/>
                  </a:lnTo>
                  <a:lnTo>
                    <a:pt x="14" y="19"/>
                  </a:lnTo>
                  <a:lnTo>
                    <a:pt x="19" y="22"/>
                  </a:lnTo>
                  <a:lnTo>
                    <a:pt x="9" y="35"/>
                  </a:lnTo>
                  <a:lnTo>
                    <a:pt x="30" y="43"/>
                  </a:lnTo>
                  <a:lnTo>
                    <a:pt x="30" y="35"/>
                  </a:lnTo>
                  <a:lnTo>
                    <a:pt x="60" y="49"/>
                  </a:lnTo>
                  <a:lnTo>
                    <a:pt x="41" y="60"/>
                  </a:lnTo>
                  <a:lnTo>
                    <a:pt x="25" y="6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61" name="Freeform 144">
              <a:extLst>
                <a:ext uri="{FF2B5EF4-FFF2-40B4-BE49-F238E27FC236}">
                  <a16:creationId xmlns:a16="http://schemas.microsoft.com/office/drawing/2014/main" id="{EBC38ED7-4D29-CF2C-9570-F0980CB47D09}"/>
                </a:ext>
              </a:extLst>
            </p:cNvPr>
            <p:cNvSpPr>
              <a:spLocks/>
            </p:cNvSpPr>
            <p:nvPr/>
          </p:nvSpPr>
          <p:spPr bwMode="auto">
            <a:xfrm>
              <a:off x="9692771" y="4207100"/>
              <a:ext cx="196172" cy="115998"/>
            </a:xfrm>
            <a:custGeom>
              <a:avLst/>
              <a:gdLst>
                <a:gd name="T0" fmla="*/ 2147483647 w 252"/>
                <a:gd name="T1" fmla="*/ 2147483647 h 149"/>
                <a:gd name="T2" fmla="*/ 2147483647 w 252"/>
                <a:gd name="T3" fmla="*/ 2147483647 h 149"/>
                <a:gd name="T4" fmla="*/ 2147483647 w 252"/>
                <a:gd name="T5" fmla="*/ 2147483647 h 149"/>
                <a:gd name="T6" fmla="*/ 2147483647 w 252"/>
                <a:gd name="T7" fmla="*/ 2147483647 h 149"/>
                <a:gd name="T8" fmla="*/ 2147483647 w 252"/>
                <a:gd name="T9" fmla="*/ 2147483647 h 149"/>
                <a:gd name="T10" fmla="*/ 2147483647 w 252"/>
                <a:gd name="T11" fmla="*/ 0 h 149"/>
                <a:gd name="T12" fmla="*/ 2147483647 w 252"/>
                <a:gd name="T13" fmla="*/ 2147483647 h 149"/>
                <a:gd name="T14" fmla="*/ 2147483647 w 252"/>
                <a:gd name="T15" fmla="*/ 2147483647 h 149"/>
                <a:gd name="T16" fmla="*/ 2147483647 w 252"/>
                <a:gd name="T17" fmla="*/ 2147483647 h 149"/>
                <a:gd name="T18" fmla="*/ 2147483647 w 252"/>
                <a:gd name="T19" fmla="*/ 2147483647 h 149"/>
                <a:gd name="T20" fmla="*/ 2147483647 w 252"/>
                <a:gd name="T21" fmla="*/ 2147483647 h 149"/>
                <a:gd name="T22" fmla="*/ 2147483647 w 252"/>
                <a:gd name="T23" fmla="*/ 2147483647 h 149"/>
                <a:gd name="T24" fmla="*/ 2147483647 w 252"/>
                <a:gd name="T25" fmla="*/ 2147483647 h 149"/>
                <a:gd name="T26" fmla="*/ 2147483647 w 252"/>
                <a:gd name="T27" fmla="*/ 2147483647 h 149"/>
                <a:gd name="T28" fmla="*/ 2147483647 w 252"/>
                <a:gd name="T29" fmla="*/ 2147483647 h 149"/>
                <a:gd name="T30" fmla="*/ 2147483647 w 252"/>
                <a:gd name="T31" fmla="*/ 2147483647 h 149"/>
                <a:gd name="T32" fmla="*/ 2147483647 w 252"/>
                <a:gd name="T33" fmla="*/ 2147483647 h 149"/>
                <a:gd name="T34" fmla="*/ 2147483647 w 252"/>
                <a:gd name="T35" fmla="*/ 2147483647 h 149"/>
                <a:gd name="T36" fmla="*/ 2147483647 w 252"/>
                <a:gd name="T37" fmla="*/ 2147483647 h 149"/>
                <a:gd name="T38" fmla="*/ 2147483647 w 252"/>
                <a:gd name="T39" fmla="*/ 2147483647 h 149"/>
                <a:gd name="T40" fmla="*/ 2147483647 w 252"/>
                <a:gd name="T41" fmla="*/ 2147483647 h 149"/>
                <a:gd name="T42" fmla="*/ 2147483647 w 252"/>
                <a:gd name="T43" fmla="*/ 2147483647 h 149"/>
                <a:gd name="T44" fmla="*/ 2147483647 w 252"/>
                <a:gd name="T45" fmla="*/ 2147483647 h 149"/>
                <a:gd name="T46" fmla="*/ 2147483647 w 252"/>
                <a:gd name="T47" fmla="*/ 2147483647 h 149"/>
                <a:gd name="T48" fmla="*/ 2147483647 w 252"/>
                <a:gd name="T49" fmla="*/ 2147483647 h 149"/>
                <a:gd name="T50" fmla="*/ 2147483647 w 252"/>
                <a:gd name="T51" fmla="*/ 2147483647 h 149"/>
                <a:gd name="T52" fmla="*/ 2147483647 w 252"/>
                <a:gd name="T53" fmla="*/ 2147483647 h 149"/>
                <a:gd name="T54" fmla="*/ 2147483647 w 252"/>
                <a:gd name="T55" fmla="*/ 2147483647 h 149"/>
                <a:gd name="T56" fmla="*/ 2147483647 w 252"/>
                <a:gd name="T57" fmla="*/ 2147483647 h 149"/>
                <a:gd name="T58" fmla="*/ 2147483647 w 252"/>
                <a:gd name="T59" fmla="*/ 2147483647 h 149"/>
                <a:gd name="T60" fmla="*/ 2147483647 w 252"/>
                <a:gd name="T61" fmla="*/ 2147483647 h 149"/>
                <a:gd name="T62" fmla="*/ 2147483647 w 252"/>
                <a:gd name="T63" fmla="*/ 2147483647 h 149"/>
                <a:gd name="T64" fmla="*/ 2147483647 w 252"/>
                <a:gd name="T65" fmla="*/ 2147483647 h 149"/>
                <a:gd name="T66" fmla="*/ 2147483647 w 252"/>
                <a:gd name="T67" fmla="*/ 2147483647 h 149"/>
                <a:gd name="T68" fmla="*/ 2147483647 w 252"/>
                <a:gd name="T69" fmla="*/ 2147483647 h 149"/>
                <a:gd name="T70" fmla="*/ 2147483647 w 252"/>
                <a:gd name="T71" fmla="*/ 2147483647 h 149"/>
                <a:gd name="T72" fmla="*/ 0 w 252"/>
                <a:gd name="T73" fmla="*/ 2147483647 h 149"/>
                <a:gd name="T74" fmla="*/ 2147483647 w 252"/>
                <a:gd name="T75" fmla="*/ 2147483647 h 149"/>
                <a:gd name="T76" fmla="*/ 2147483647 w 252"/>
                <a:gd name="T77" fmla="*/ 2147483647 h 149"/>
                <a:gd name="T78" fmla="*/ 2147483647 w 252"/>
                <a:gd name="T79" fmla="*/ 2147483647 h 149"/>
                <a:gd name="T80" fmla="*/ 2147483647 w 252"/>
                <a:gd name="T81" fmla="*/ 2147483647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2"/>
                <a:gd name="T124" fmla="*/ 0 h 149"/>
                <a:gd name="T125" fmla="*/ 252 w 252"/>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2" h="149">
                  <a:moveTo>
                    <a:pt x="60" y="33"/>
                  </a:moveTo>
                  <a:lnTo>
                    <a:pt x="76" y="33"/>
                  </a:lnTo>
                  <a:lnTo>
                    <a:pt x="73" y="19"/>
                  </a:lnTo>
                  <a:lnTo>
                    <a:pt x="90" y="6"/>
                  </a:lnTo>
                  <a:lnTo>
                    <a:pt x="95" y="0"/>
                  </a:lnTo>
                  <a:lnTo>
                    <a:pt x="122" y="11"/>
                  </a:lnTo>
                  <a:lnTo>
                    <a:pt x="128" y="30"/>
                  </a:lnTo>
                  <a:lnTo>
                    <a:pt x="160" y="35"/>
                  </a:lnTo>
                  <a:lnTo>
                    <a:pt x="176" y="60"/>
                  </a:lnTo>
                  <a:lnTo>
                    <a:pt x="231" y="92"/>
                  </a:lnTo>
                  <a:lnTo>
                    <a:pt x="250" y="98"/>
                  </a:lnTo>
                  <a:lnTo>
                    <a:pt x="252" y="111"/>
                  </a:lnTo>
                  <a:lnTo>
                    <a:pt x="239" y="109"/>
                  </a:lnTo>
                  <a:lnTo>
                    <a:pt x="236" y="114"/>
                  </a:lnTo>
                  <a:lnTo>
                    <a:pt x="228" y="114"/>
                  </a:lnTo>
                  <a:lnTo>
                    <a:pt x="225" y="133"/>
                  </a:lnTo>
                  <a:lnTo>
                    <a:pt x="206" y="141"/>
                  </a:lnTo>
                  <a:lnTo>
                    <a:pt x="198" y="149"/>
                  </a:lnTo>
                  <a:lnTo>
                    <a:pt x="171" y="141"/>
                  </a:lnTo>
                  <a:lnTo>
                    <a:pt x="168" y="130"/>
                  </a:lnTo>
                  <a:lnTo>
                    <a:pt x="90" y="92"/>
                  </a:lnTo>
                  <a:lnTo>
                    <a:pt x="63" y="95"/>
                  </a:lnTo>
                  <a:lnTo>
                    <a:pt x="41" y="109"/>
                  </a:lnTo>
                  <a:lnTo>
                    <a:pt x="36" y="76"/>
                  </a:lnTo>
                  <a:lnTo>
                    <a:pt x="30" y="76"/>
                  </a:lnTo>
                  <a:lnTo>
                    <a:pt x="25" y="57"/>
                  </a:lnTo>
                  <a:lnTo>
                    <a:pt x="11" y="57"/>
                  </a:lnTo>
                  <a:lnTo>
                    <a:pt x="8" y="52"/>
                  </a:lnTo>
                  <a:lnTo>
                    <a:pt x="11" y="41"/>
                  </a:lnTo>
                  <a:lnTo>
                    <a:pt x="33" y="44"/>
                  </a:lnTo>
                  <a:lnTo>
                    <a:pt x="41" y="38"/>
                  </a:lnTo>
                  <a:lnTo>
                    <a:pt x="19" y="17"/>
                  </a:lnTo>
                  <a:lnTo>
                    <a:pt x="8" y="17"/>
                  </a:lnTo>
                  <a:lnTo>
                    <a:pt x="8" y="33"/>
                  </a:lnTo>
                  <a:lnTo>
                    <a:pt x="0" y="19"/>
                  </a:lnTo>
                  <a:lnTo>
                    <a:pt x="8" y="11"/>
                  </a:lnTo>
                  <a:lnTo>
                    <a:pt x="25" y="8"/>
                  </a:lnTo>
                  <a:lnTo>
                    <a:pt x="52" y="33"/>
                  </a:lnTo>
                  <a:lnTo>
                    <a:pt x="60" y="3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62" name="Freeform 145">
              <a:extLst>
                <a:ext uri="{FF2B5EF4-FFF2-40B4-BE49-F238E27FC236}">
                  <a16:creationId xmlns:a16="http://schemas.microsoft.com/office/drawing/2014/main" id="{A58C81DC-710C-1FE9-1979-4DA2224BAEA9}"/>
                </a:ext>
              </a:extLst>
            </p:cNvPr>
            <p:cNvSpPr>
              <a:spLocks/>
            </p:cNvSpPr>
            <p:nvPr/>
          </p:nvSpPr>
          <p:spPr bwMode="auto">
            <a:xfrm>
              <a:off x="9306398" y="3999840"/>
              <a:ext cx="109174" cy="74204"/>
            </a:xfrm>
            <a:custGeom>
              <a:avLst/>
              <a:gdLst>
                <a:gd name="T0" fmla="*/ 2147483647 w 140"/>
                <a:gd name="T1" fmla="*/ 2147483647 h 95"/>
                <a:gd name="T2" fmla="*/ 0 w 140"/>
                <a:gd name="T3" fmla="*/ 2147483647 h 95"/>
                <a:gd name="T4" fmla="*/ 2147483647 w 140"/>
                <a:gd name="T5" fmla="*/ 2147483647 h 95"/>
                <a:gd name="T6" fmla="*/ 2147483647 w 140"/>
                <a:gd name="T7" fmla="*/ 2147483647 h 95"/>
                <a:gd name="T8" fmla="*/ 2147483647 w 140"/>
                <a:gd name="T9" fmla="*/ 2147483647 h 95"/>
                <a:gd name="T10" fmla="*/ 2147483647 w 140"/>
                <a:gd name="T11" fmla="*/ 2147483647 h 95"/>
                <a:gd name="T12" fmla="*/ 2147483647 w 140"/>
                <a:gd name="T13" fmla="*/ 2147483647 h 95"/>
                <a:gd name="T14" fmla="*/ 2147483647 w 140"/>
                <a:gd name="T15" fmla="*/ 2147483647 h 95"/>
                <a:gd name="T16" fmla="*/ 2147483647 w 140"/>
                <a:gd name="T17" fmla="*/ 2147483647 h 95"/>
                <a:gd name="T18" fmla="*/ 2147483647 w 140"/>
                <a:gd name="T19" fmla="*/ 2147483647 h 95"/>
                <a:gd name="T20" fmla="*/ 2147483647 w 140"/>
                <a:gd name="T21" fmla="*/ 2147483647 h 95"/>
                <a:gd name="T22" fmla="*/ 2147483647 w 140"/>
                <a:gd name="T23" fmla="*/ 2147483647 h 95"/>
                <a:gd name="T24" fmla="*/ 2147483647 w 140"/>
                <a:gd name="T25" fmla="*/ 2147483647 h 95"/>
                <a:gd name="T26" fmla="*/ 2147483647 w 140"/>
                <a:gd name="T27" fmla="*/ 2147483647 h 95"/>
                <a:gd name="T28" fmla="*/ 2147483647 w 140"/>
                <a:gd name="T29" fmla="*/ 2147483647 h 95"/>
                <a:gd name="T30" fmla="*/ 2147483647 w 140"/>
                <a:gd name="T31" fmla="*/ 0 h 95"/>
                <a:gd name="T32" fmla="*/ 2147483647 w 140"/>
                <a:gd name="T33" fmla="*/ 2147483647 h 95"/>
                <a:gd name="T34" fmla="*/ 2147483647 w 140"/>
                <a:gd name="T35" fmla="*/ 2147483647 h 95"/>
                <a:gd name="T36" fmla="*/ 2147483647 w 140"/>
                <a:gd name="T37" fmla="*/ 2147483647 h 95"/>
                <a:gd name="T38" fmla="*/ 2147483647 w 140"/>
                <a:gd name="T39" fmla="*/ 2147483647 h 95"/>
                <a:gd name="T40" fmla="*/ 0 w 140"/>
                <a:gd name="T41" fmla="*/ 2147483647 h 95"/>
                <a:gd name="T42" fmla="*/ 2147483647 w 140"/>
                <a:gd name="T43" fmla="*/ 2147483647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0"/>
                <a:gd name="T67" fmla="*/ 0 h 95"/>
                <a:gd name="T68" fmla="*/ 140 w 140"/>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0" h="95">
                  <a:moveTo>
                    <a:pt x="8" y="65"/>
                  </a:moveTo>
                  <a:lnTo>
                    <a:pt x="0" y="78"/>
                  </a:lnTo>
                  <a:lnTo>
                    <a:pt x="5" y="89"/>
                  </a:lnTo>
                  <a:lnTo>
                    <a:pt x="40" y="81"/>
                  </a:lnTo>
                  <a:lnTo>
                    <a:pt x="67" y="92"/>
                  </a:lnTo>
                  <a:lnTo>
                    <a:pt x="89" y="89"/>
                  </a:lnTo>
                  <a:lnTo>
                    <a:pt x="111" y="95"/>
                  </a:lnTo>
                  <a:lnTo>
                    <a:pt x="119" y="81"/>
                  </a:lnTo>
                  <a:lnTo>
                    <a:pt x="130" y="78"/>
                  </a:lnTo>
                  <a:lnTo>
                    <a:pt x="119" y="59"/>
                  </a:lnTo>
                  <a:lnTo>
                    <a:pt x="135" y="59"/>
                  </a:lnTo>
                  <a:lnTo>
                    <a:pt x="140" y="51"/>
                  </a:lnTo>
                  <a:lnTo>
                    <a:pt x="127" y="46"/>
                  </a:lnTo>
                  <a:lnTo>
                    <a:pt x="111" y="27"/>
                  </a:lnTo>
                  <a:lnTo>
                    <a:pt x="108" y="11"/>
                  </a:lnTo>
                  <a:lnTo>
                    <a:pt x="67" y="0"/>
                  </a:lnTo>
                  <a:lnTo>
                    <a:pt x="46" y="11"/>
                  </a:lnTo>
                  <a:lnTo>
                    <a:pt x="46" y="21"/>
                  </a:lnTo>
                  <a:lnTo>
                    <a:pt x="32" y="24"/>
                  </a:lnTo>
                  <a:lnTo>
                    <a:pt x="35" y="38"/>
                  </a:lnTo>
                  <a:lnTo>
                    <a:pt x="0" y="40"/>
                  </a:lnTo>
                  <a:lnTo>
                    <a:pt x="8" y="6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63" name="Freeform 146">
              <a:extLst>
                <a:ext uri="{FF2B5EF4-FFF2-40B4-BE49-F238E27FC236}">
                  <a16:creationId xmlns:a16="http://schemas.microsoft.com/office/drawing/2014/main" id="{2135838D-F3A6-0EEF-E419-E0DF0C833207}"/>
                </a:ext>
              </a:extLst>
            </p:cNvPr>
            <p:cNvSpPr>
              <a:spLocks/>
            </p:cNvSpPr>
            <p:nvPr/>
          </p:nvSpPr>
          <p:spPr bwMode="auto">
            <a:xfrm>
              <a:off x="9298721" y="3949517"/>
              <a:ext cx="51175" cy="29852"/>
            </a:xfrm>
            <a:custGeom>
              <a:avLst/>
              <a:gdLst>
                <a:gd name="T0" fmla="*/ 2147483647 w 65"/>
                <a:gd name="T1" fmla="*/ 2147483647 h 38"/>
                <a:gd name="T2" fmla="*/ 2147483647 w 65"/>
                <a:gd name="T3" fmla="*/ 2147483647 h 38"/>
                <a:gd name="T4" fmla="*/ 2147483647 w 65"/>
                <a:gd name="T5" fmla="*/ 2147483647 h 38"/>
                <a:gd name="T6" fmla="*/ 0 w 65"/>
                <a:gd name="T7" fmla="*/ 2147483647 h 38"/>
                <a:gd name="T8" fmla="*/ 2147483647 w 65"/>
                <a:gd name="T9" fmla="*/ 0 h 38"/>
                <a:gd name="T10" fmla="*/ 2147483647 w 65"/>
                <a:gd name="T11" fmla="*/ 2147483647 h 38"/>
                <a:gd name="T12" fmla="*/ 2147483647 w 65"/>
                <a:gd name="T13" fmla="*/ 2147483647 h 38"/>
                <a:gd name="T14" fmla="*/ 2147483647 w 65"/>
                <a:gd name="T15" fmla="*/ 2147483647 h 38"/>
                <a:gd name="T16" fmla="*/ 2147483647 w 65"/>
                <a:gd name="T17" fmla="*/ 2147483647 h 38"/>
                <a:gd name="T18" fmla="*/ 2147483647 w 65"/>
                <a:gd name="T19" fmla="*/ 2147483647 h 38"/>
                <a:gd name="T20" fmla="*/ 2147483647 w 65"/>
                <a:gd name="T21" fmla="*/ 2147483647 h 38"/>
                <a:gd name="T22" fmla="*/ 2147483647 w 65"/>
                <a:gd name="T23" fmla="*/ 2147483647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38"/>
                <a:gd name="T38" fmla="*/ 65 w 65"/>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38">
                  <a:moveTo>
                    <a:pt x="17" y="32"/>
                  </a:moveTo>
                  <a:lnTo>
                    <a:pt x="14" y="27"/>
                  </a:lnTo>
                  <a:lnTo>
                    <a:pt x="6" y="24"/>
                  </a:lnTo>
                  <a:lnTo>
                    <a:pt x="0" y="8"/>
                  </a:lnTo>
                  <a:lnTo>
                    <a:pt x="36" y="0"/>
                  </a:lnTo>
                  <a:lnTo>
                    <a:pt x="65" y="5"/>
                  </a:lnTo>
                  <a:lnTo>
                    <a:pt x="63" y="11"/>
                  </a:lnTo>
                  <a:lnTo>
                    <a:pt x="52" y="16"/>
                  </a:lnTo>
                  <a:lnTo>
                    <a:pt x="63" y="30"/>
                  </a:lnTo>
                  <a:lnTo>
                    <a:pt x="60" y="38"/>
                  </a:lnTo>
                  <a:lnTo>
                    <a:pt x="28" y="30"/>
                  </a:lnTo>
                  <a:lnTo>
                    <a:pt x="17" y="3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64" name="Freeform 147">
              <a:extLst>
                <a:ext uri="{FF2B5EF4-FFF2-40B4-BE49-F238E27FC236}">
                  <a16:creationId xmlns:a16="http://schemas.microsoft.com/office/drawing/2014/main" id="{D998B432-21A2-5161-764F-EC450B157580}"/>
                </a:ext>
              </a:extLst>
            </p:cNvPr>
            <p:cNvSpPr>
              <a:spLocks/>
            </p:cNvSpPr>
            <p:nvPr/>
          </p:nvSpPr>
          <p:spPr bwMode="auto">
            <a:xfrm>
              <a:off x="9273987" y="3972547"/>
              <a:ext cx="84439" cy="35822"/>
            </a:xfrm>
            <a:custGeom>
              <a:avLst/>
              <a:gdLst>
                <a:gd name="T0" fmla="*/ 0 w 108"/>
                <a:gd name="T1" fmla="*/ 2147483647 h 46"/>
                <a:gd name="T2" fmla="*/ 0 w 108"/>
                <a:gd name="T3" fmla="*/ 2147483647 h 46"/>
                <a:gd name="T4" fmla="*/ 2147483647 w 108"/>
                <a:gd name="T5" fmla="*/ 2147483647 h 46"/>
                <a:gd name="T6" fmla="*/ 2147483647 w 108"/>
                <a:gd name="T7" fmla="*/ 2147483647 h 46"/>
                <a:gd name="T8" fmla="*/ 2147483647 w 108"/>
                <a:gd name="T9" fmla="*/ 2147483647 h 46"/>
                <a:gd name="T10" fmla="*/ 2147483647 w 108"/>
                <a:gd name="T11" fmla="*/ 2147483647 h 46"/>
                <a:gd name="T12" fmla="*/ 2147483647 w 108"/>
                <a:gd name="T13" fmla="*/ 2147483647 h 46"/>
                <a:gd name="T14" fmla="*/ 2147483647 w 108"/>
                <a:gd name="T15" fmla="*/ 0 h 46"/>
                <a:gd name="T16" fmla="*/ 2147483647 w 108"/>
                <a:gd name="T17" fmla="*/ 2147483647 h 46"/>
                <a:gd name="T18" fmla="*/ 2147483647 w 108"/>
                <a:gd name="T19" fmla="*/ 2147483647 h 46"/>
                <a:gd name="T20" fmla="*/ 2147483647 w 108"/>
                <a:gd name="T21" fmla="*/ 2147483647 h 46"/>
                <a:gd name="T22" fmla="*/ 2147483647 w 108"/>
                <a:gd name="T23" fmla="*/ 2147483647 h 46"/>
                <a:gd name="T24" fmla="*/ 2147483647 w 108"/>
                <a:gd name="T25" fmla="*/ 2147483647 h 46"/>
                <a:gd name="T26" fmla="*/ 0 w 108"/>
                <a:gd name="T27" fmla="*/ 2147483647 h 46"/>
                <a:gd name="T28" fmla="*/ 0 w 108"/>
                <a:gd name="T29" fmla="*/ 2147483647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46"/>
                <a:gd name="T47" fmla="*/ 108 w 108"/>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46">
                  <a:moveTo>
                    <a:pt x="0" y="37"/>
                  </a:moveTo>
                  <a:lnTo>
                    <a:pt x="0" y="24"/>
                  </a:lnTo>
                  <a:lnTo>
                    <a:pt x="8" y="8"/>
                  </a:lnTo>
                  <a:lnTo>
                    <a:pt x="19" y="8"/>
                  </a:lnTo>
                  <a:lnTo>
                    <a:pt x="41" y="19"/>
                  </a:lnTo>
                  <a:lnTo>
                    <a:pt x="49" y="16"/>
                  </a:lnTo>
                  <a:lnTo>
                    <a:pt x="49" y="2"/>
                  </a:lnTo>
                  <a:lnTo>
                    <a:pt x="60" y="0"/>
                  </a:lnTo>
                  <a:lnTo>
                    <a:pt x="92" y="8"/>
                  </a:lnTo>
                  <a:lnTo>
                    <a:pt x="108" y="35"/>
                  </a:lnTo>
                  <a:lnTo>
                    <a:pt x="87" y="46"/>
                  </a:lnTo>
                  <a:lnTo>
                    <a:pt x="57" y="29"/>
                  </a:lnTo>
                  <a:lnTo>
                    <a:pt x="16" y="29"/>
                  </a:lnTo>
                  <a:lnTo>
                    <a:pt x="0" y="3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65" name="Freeform 148">
              <a:extLst>
                <a:ext uri="{FF2B5EF4-FFF2-40B4-BE49-F238E27FC236}">
                  <a16:creationId xmlns:a16="http://schemas.microsoft.com/office/drawing/2014/main" id="{9875A728-6838-3FD8-B3A8-160ED5C59EC0}"/>
                </a:ext>
              </a:extLst>
            </p:cNvPr>
            <p:cNvSpPr>
              <a:spLocks/>
            </p:cNvSpPr>
            <p:nvPr/>
          </p:nvSpPr>
          <p:spPr bwMode="auto">
            <a:xfrm>
              <a:off x="9271428" y="3995575"/>
              <a:ext cx="70792" cy="35822"/>
            </a:xfrm>
            <a:custGeom>
              <a:avLst/>
              <a:gdLst>
                <a:gd name="T0" fmla="*/ 2147483647 w 90"/>
                <a:gd name="T1" fmla="*/ 2147483647 h 46"/>
                <a:gd name="T2" fmla="*/ 2147483647 w 90"/>
                <a:gd name="T3" fmla="*/ 2147483647 h 46"/>
                <a:gd name="T4" fmla="*/ 2147483647 w 90"/>
                <a:gd name="T5" fmla="*/ 2147483647 h 46"/>
                <a:gd name="T6" fmla="*/ 0 w 90"/>
                <a:gd name="T7" fmla="*/ 2147483647 h 46"/>
                <a:gd name="T8" fmla="*/ 2147483647 w 90"/>
                <a:gd name="T9" fmla="*/ 2147483647 h 46"/>
                <a:gd name="T10" fmla="*/ 2147483647 w 90"/>
                <a:gd name="T11" fmla="*/ 2147483647 h 46"/>
                <a:gd name="T12" fmla="*/ 2147483647 w 90"/>
                <a:gd name="T13" fmla="*/ 0 h 46"/>
                <a:gd name="T14" fmla="*/ 2147483647 w 90"/>
                <a:gd name="T15" fmla="*/ 0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46"/>
                <a:gd name="T41" fmla="*/ 90 w 90"/>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46">
                  <a:moveTo>
                    <a:pt x="44" y="46"/>
                  </a:moveTo>
                  <a:lnTo>
                    <a:pt x="33" y="41"/>
                  </a:lnTo>
                  <a:lnTo>
                    <a:pt x="27" y="27"/>
                  </a:lnTo>
                  <a:lnTo>
                    <a:pt x="0" y="27"/>
                  </a:lnTo>
                  <a:lnTo>
                    <a:pt x="3" y="8"/>
                  </a:lnTo>
                  <a:lnTo>
                    <a:pt x="19" y="0"/>
                  </a:lnTo>
                  <a:lnTo>
                    <a:pt x="60" y="0"/>
                  </a:lnTo>
                  <a:lnTo>
                    <a:pt x="90" y="17"/>
                  </a:lnTo>
                  <a:lnTo>
                    <a:pt x="90" y="27"/>
                  </a:lnTo>
                  <a:lnTo>
                    <a:pt x="76" y="30"/>
                  </a:lnTo>
                  <a:lnTo>
                    <a:pt x="79" y="44"/>
                  </a:lnTo>
                  <a:lnTo>
                    <a:pt x="44" y="4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66" name="Freeform 149">
              <a:extLst>
                <a:ext uri="{FF2B5EF4-FFF2-40B4-BE49-F238E27FC236}">
                  <a16:creationId xmlns:a16="http://schemas.microsoft.com/office/drawing/2014/main" id="{8C864623-FB07-173D-5FC0-847B6CCE1479}"/>
                </a:ext>
              </a:extLst>
            </p:cNvPr>
            <p:cNvSpPr>
              <a:spLocks/>
            </p:cNvSpPr>
            <p:nvPr/>
          </p:nvSpPr>
          <p:spPr bwMode="auto">
            <a:xfrm>
              <a:off x="9259487" y="4016899"/>
              <a:ext cx="38382" cy="10235"/>
            </a:xfrm>
            <a:custGeom>
              <a:avLst/>
              <a:gdLst>
                <a:gd name="T0" fmla="*/ 0 w 49"/>
                <a:gd name="T1" fmla="*/ 2147483647 h 14"/>
                <a:gd name="T2" fmla="*/ 2147483647 w 49"/>
                <a:gd name="T3" fmla="*/ 2147483647 h 14"/>
                <a:gd name="T4" fmla="*/ 2147483647 w 49"/>
                <a:gd name="T5" fmla="*/ 0 h 14"/>
                <a:gd name="T6" fmla="*/ 2147483647 w 49"/>
                <a:gd name="T7" fmla="*/ 0 h 14"/>
                <a:gd name="T8" fmla="*/ 0 w 49"/>
                <a:gd name="T9" fmla="*/ 2147483647 h 14"/>
                <a:gd name="T10" fmla="*/ 0 60000 65536"/>
                <a:gd name="T11" fmla="*/ 0 60000 65536"/>
                <a:gd name="T12" fmla="*/ 0 60000 65536"/>
                <a:gd name="T13" fmla="*/ 0 60000 65536"/>
                <a:gd name="T14" fmla="*/ 0 60000 65536"/>
                <a:gd name="T15" fmla="*/ 0 w 49"/>
                <a:gd name="T16" fmla="*/ 0 h 14"/>
                <a:gd name="T17" fmla="*/ 49 w 49"/>
                <a:gd name="T18" fmla="*/ 14 h 14"/>
              </a:gdLst>
              <a:ahLst/>
              <a:cxnLst>
                <a:cxn ang="T10">
                  <a:pos x="T0" y="T1"/>
                </a:cxn>
                <a:cxn ang="T11">
                  <a:pos x="T2" y="T3"/>
                </a:cxn>
                <a:cxn ang="T12">
                  <a:pos x="T4" y="T5"/>
                </a:cxn>
                <a:cxn ang="T13">
                  <a:pos x="T6" y="T7"/>
                </a:cxn>
                <a:cxn ang="T14">
                  <a:pos x="T8" y="T9"/>
                </a:cxn>
              </a:cxnLst>
              <a:rect l="T15" t="T16" r="T17" b="T18"/>
              <a:pathLst>
                <a:path w="49" h="14">
                  <a:moveTo>
                    <a:pt x="0" y="11"/>
                  </a:moveTo>
                  <a:lnTo>
                    <a:pt x="49" y="14"/>
                  </a:lnTo>
                  <a:lnTo>
                    <a:pt x="43" y="0"/>
                  </a:lnTo>
                  <a:lnTo>
                    <a:pt x="16" y="0"/>
                  </a:lnTo>
                  <a:lnTo>
                    <a:pt x="0"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67" name="Freeform 150">
              <a:extLst>
                <a:ext uri="{FF2B5EF4-FFF2-40B4-BE49-F238E27FC236}">
                  <a16:creationId xmlns:a16="http://schemas.microsoft.com/office/drawing/2014/main" id="{6B6587F4-E5E1-D5DF-7737-1C36D6E49263}"/>
                </a:ext>
              </a:extLst>
            </p:cNvPr>
            <p:cNvSpPr>
              <a:spLocks/>
            </p:cNvSpPr>
            <p:nvPr/>
          </p:nvSpPr>
          <p:spPr bwMode="auto">
            <a:xfrm>
              <a:off x="9349897" y="4118395"/>
              <a:ext cx="44352" cy="44352"/>
            </a:xfrm>
            <a:custGeom>
              <a:avLst/>
              <a:gdLst>
                <a:gd name="T0" fmla="*/ 2147483647 w 57"/>
                <a:gd name="T1" fmla="*/ 2147483647 h 57"/>
                <a:gd name="T2" fmla="*/ 2147483647 w 57"/>
                <a:gd name="T3" fmla="*/ 2147483647 h 57"/>
                <a:gd name="T4" fmla="*/ 2147483647 w 57"/>
                <a:gd name="T5" fmla="*/ 2147483647 h 57"/>
                <a:gd name="T6" fmla="*/ 0 w 57"/>
                <a:gd name="T7" fmla="*/ 2147483647 h 57"/>
                <a:gd name="T8" fmla="*/ 2147483647 w 57"/>
                <a:gd name="T9" fmla="*/ 0 h 57"/>
                <a:gd name="T10" fmla="*/ 2147483647 w 57"/>
                <a:gd name="T11" fmla="*/ 2147483647 h 57"/>
                <a:gd name="T12" fmla="*/ 2147483647 w 57"/>
                <a:gd name="T13" fmla="*/ 2147483647 h 57"/>
                <a:gd name="T14" fmla="*/ 2147483647 w 57"/>
                <a:gd name="T15" fmla="*/ 2147483647 h 57"/>
                <a:gd name="T16" fmla="*/ 2147483647 w 57"/>
                <a:gd name="T17" fmla="*/ 2147483647 h 57"/>
                <a:gd name="T18" fmla="*/ 2147483647 w 57"/>
                <a:gd name="T19" fmla="*/ 2147483647 h 57"/>
                <a:gd name="T20" fmla="*/ 2147483647 w 57"/>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57"/>
                <a:gd name="T35" fmla="*/ 57 w 57"/>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57">
                  <a:moveTo>
                    <a:pt x="36" y="57"/>
                  </a:moveTo>
                  <a:lnTo>
                    <a:pt x="28" y="33"/>
                  </a:lnTo>
                  <a:lnTo>
                    <a:pt x="9" y="6"/>
                  </a:lnTo>
                  <a:lnTo>
                    <a:pt x="0" y="6"/>
                  </a:lnTo>
                  <a:lnTo>
                    <a:pt x="14" y="0"/>
                  </a:lnTo>
                  <a:lnTo>
                    <a:pt x="41" y="9"/>
                  </a:lnTo>
                  <a:lnTo>
                    <a:pt x="44" y="19"/>
                  </a:lnTo>
                  <a:lnTo>
                    <a:pt x="57" y="33"/>
                  </a:lnTo>
                  <a:lnTo>
                    <a:pt x="57" y="41"/>
                  </a:lnTo>
                  <a:lnTo>
                    <a:pt x="44" y="41"/>
                  </a:lnTo>
                  <a:lnTo>
                    <a:pt x="36" y="5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68" name="Freeform 151">
              <a:extLst>
                <a:ext uri="{FF2B5EF4-FFF2-40B4-BE49-F238E27FC236}">
                  <a16:creationId xmlns:a16="http://schemas.microsoft.com/office/drawing/2014/main" id="{BEC7CE38-53A0-17AA-F02E-015B64C43E1D}"/>
                </a:ext>
              </a:extLst>
            </p:cNvPr>
            <p:cNvSpPr>
              <a:spLocks/>
            </p:cNvSpPr>
            <p:nvPr/>
          </p:nvSpPr>
          <p:spPr bwMode="auto">
            <a:xfrm>
              <a:off x="9528158" y="4196864"/>
              <a:ext cx="88704" cy="37529"/>
            </a:xfrm>
            <a:custGeom>
              <a:avLst/>
              <a:gdLst>
                <a:gd name="T0" fmla="*/ 2147483647 w 114"/>
                <a:gd name="T1" fmla="*/ 2147483647 h 48"/>
                <a:gd name="T2" fmla="*/ 2147483647 w 114"/>
                <a:gd name="T3" fmla="*/ 2147483647 h 48"/>
                <a:gd name="T4" fmla="*/ 2147483647 w 114"/>
                <a:gd name="T5" fmla="*/ 2147483647 h 48"/>
                <a:gd name="T6" fmla="*/ 2147483647 w 114"/>
                <a:gd name="T7" fmla="*/ 2147483647 h 48"/>
                <a:gd name="T8" fmla="*/ 2147483647 w 114"/>
                <a:gd name="T9" fmla="*/ 2147483647 h 48"/>
                <a:gd name="T10" fmla="*/ 2147483647 w 114"/>
                <a:gd name="T11" fmla="*/ 2147483647 h 48"/>
                <a:gd name="T12" fmla="*/ 2147483647 w 114"/>
                <a:gd name="T13" fmla="*/ 2147483647 h 48"/>
                <a:gd name="T14" fmla="*/ 2147483647 w 114"/>
                <a:gd name="T15" fmla="*/ 2147483647 h 48"/>
                <a:gd name="T16" fmla="*/ 2147483647 w 114"/>
                <a:gd name="T17" fmla="*/ 2147483647 h 48"/>
                <a:gd name="T18" fmla="*/ 0 w 114"/>
                <a:gd name="T19" fmla="*/ 0 h 48"/>
                <a:gd name="T20" fmla="*/ 2147483647 w 114"/>
                <a:gd name="T21" fmla="*/ 2147483647 h 48"/>
                <a:gd name="T22" fmla="*/ 2147483647 w 114"/>
                <a:gd name="T23" fmla="*/ 2147483647 h 48"/>
                <a:gd name="T24" fmla="*/ 2147483647 w 114"/>
                <a:gd name="T25" fmla="*/ 2147483647 h 48"/>
                <a:gd name="T26" fmla="*/ 2147483647 w 114"/>
                <a:gd name="T27" fmla="*/ 2147483647 h 48"/>
                <a:gd name="T28" fmla="*/ 2147483647 w 114"/>
                <a:gd name="T29" fmla="*/ 2147483647 h 48"/>
                <a:gd name="T30" fmla="*/ 2147483647 w 114"/>
                <a:gd name="T31" fmla="*/ 2147483647 h 48"/>
                <a:gd name="T32" fmla="*/ 2147483647 w 114"/>
                <a:gd name="T33" fmla="*/ 2147483647 h 48"/>
                <a:gd name="T34" fmla="*/ 2147483647 w 114"/>
                <a:gd name="T35" fmla="*/ 2147483647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48"/>
                <a:gd name="T56" fmla="*/ 114 w 11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48">
                  <a:moveTo>
                    <a:pt x="87" y="43"/>
                  </a:moveTo>
                  <a:lnTo>
                    <a:pt x="92" y="40"/>
                  </a:lnTo>
                  <a:lnTo>
                    <a:pt x="114" y="46"/>
                  </a:lnTo>
                  <a:lnTo>
                    <a:pt x="106" y="38"/>
                  </a:lnTo>
                  <a:lnTo>
                    <a:pt x="108" y="32"/>
                  </a:lnTo>
                  <a:lnTo>
                    <a:pt x="87" y="16"/>
                  </a:lnTo>
                  <a:lnTo>
                    <a:pt x="68" y="19"/>
                  </a:lnTo>
                  <a:lnTo>
                    <a:pt x="49" y="5"/>
                  </a:lnTo>
                  <a:lnTo>
                    <a:pt x="0" y="0"/>
                  </a:lnTo>
                  <a:lnTo>
                    <a:pt x="19" y="11"/>
                  </a:lnTo>
                  <a:lnTo>
                    <a:pt x="33" y="30"/>
                  </a:lnTo>
                  <a:lnTo>
                    <a:pt x="33" y="38"/>
                  </a:lnTo>
                  <a:lnTo>
                    <a:pt x="57" y="40"/>
                  </a:lnTo>
                  <a:lnTo>
                    <a:pt x="62" y="48"/>
                  </a:lnTo>
                  <a:lnTo>
                    <a:pt x="87" y="4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69" name="Freeform 152">
              <a:extLst>
                <a:ext uri="{FF2B5EF4-FFF2-40B4-BE49-F238E27FC236}">
                  <a16:creationId xmlns:a16="http://schemas.microsoft.com/office/drawing/2014/main" id="{6C648C0D-FF1F-675F-B746-D424FCD9C5A1}"/>
                </a:ext>
              </a:extLst>
            </p:cNvPr>
            <p:cNvSpPr>
              <a:spLocks/>
            </p:cNvSpPr>
            <p:nvPr/>
          </p:nvSpPr>
          <p:spPr bwMode="auto">
            <a:xfrm>
              <a:off x="9575922" y="4230129"/>
              <a:ext cx="46911" cy="38381"/>
            </a:xfrm>
            <a:custGeom>
              <a:avLst/>
              <a:gdLst>
                <a:gd name="T0" fmla="*/ 2147483647 w 60"/>
                <a:gd name="T1" fmla="*/ 2147483647 h 49"/>
                <a:gd name="T2" fmla="*/ 2147483647 w 60"/>
                <a:gd name="T3" fmla="*/ 2147483647 h 49"/>
                <a:gd name="T4" fmla="*/ 0 w 60"/>
                <a:gd name="T5" fmla="*/ 2147483647 h 49"/>
                <a:gd name="T6" fmla="*/ 0 w 60"/>
                <a:gd name="T7" fmla="*/ 2147483647 h 49"/>
                <a:gd name="T8" fmla="*/ 2147483647 w 60"/>
                <a:gd name="T9" fmla="*/ 0 h 49"/>
                <a:gd name="T10" fmla="*/ 2147483647 w 60"/>
                <a:gd name="T11" fmla="*/ 2147483647 h 49"/>
                <a:gd name="T12" fmla="*/ 2147483647 w 60"/>
                <a:gd name="T13" fmla="*/ 2147483647 h 49"/>
                <a:gd name="T14" fmla="*/ 2147483647 w 60"/>
                <a:gd name="T15" fmla="*/ 2147483647 h 49"/>
                <a:gd name="T16" fmla="*/ 2147483647 w 60"/>
                <a:gd name="T17" fmla="*/ 2147483647 h 49"/>
                <a:gd name="T18" fmla="*/ 2147483647 w 60"/>
                <a:gd name="T19" fmla="*/ 2147483647 h 49"/>
                <a:gd name="T20" fmla="*/ 2147483647 w 60"/>
                <a:gd name="T21" fmla="*/ 2147483647 h 49"/>
                <a:gd name="T22" fmla="*/ 2147483647 w 60"/>
                <a:gd name="T23" fmla="*/ 2147483647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49"/>
                <a:gd name="T38" fmla="*/ 60 w 60"/>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49">
                  <a:moveTo>
                    <a:pt x="25" y="30"/>
                  </a:moveTo>
                  <a:lnTo>
                    <a:pt x="11" y="22"/>
                  </a:lnTo>
                  <a:lnTo>
                    <a:pt x="0" y="5"/>
                  </a:lnTo>
                  <a:lnTo>
                    <a:pt x="25" y="0"/>
                  </a:lnTo>
                  <a:lnTo>
                    <a:pt x="44" y="19"/>
                  </a:lnTo>
                  <a:lnTo>
                    <a:pt x="44" y="24"/>
                  </a:lnTo>
                  <a:lnTo>
                    <a:pt x="54" y="30"/>
                  </a:lnTo>
                  <a:lnTo>
                    <a:pt x="60" y="49"/>
                  </a:lnTo>
                  <a:lnTo>
                    <a:pt x="52" y="49"/>
                  </a:lnTo>
                  <a:lnTo>
                    <a:pt x="44" y="33"/>
                  </a:lnTo>
                  <a:lnTo>
                    <a:pt x="25" y="3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70" name="Freeform 153">
              <a:extLst>
                <a:ext uri="{FF2B5EF4-FFF2-40B4-BE49-F238E27FC236}">
                  <a16:creationId xmlns:a16="http://schemas.microsoft.com/office/drawing/2014/main" id="{465C573F-E9D0-EDD9-3B53-36F8E3D28CE3}"/>
                </a:ext>
              </a:extLst>
            </p:cNvPr>
            <p:cNvSpPr>
              <a:spLocks/>
            </p:cNvSpPr>
            <p:nvPr/>
          </p:nvSpPr>
          <p:spPr bwMode="auto">
            <a:xfrm>
              <a:off x="9595539" y="4254011"/>
              <a:ext cx="21323" cy="14499"/>
            </a:xfrm>
            <a:custGeom>
              <a:avLst/>
              <a:gdLst>
                <a:gd name="T0" fmla="*/ 2147483647 w 27"/>
                <a:gd name="T1" fmla="*/ 2147483647 h 19"/>
                <a:gd name="T2" fmla="*/ 2147483647 w 27"/>
                <a:gd name="T3" fmla="*/ 2147483647 h 19"/>
                <a:gd name="T4" fmla="*/ 0 w 27"/>
                <a:gd name="T5" fmla="*/ 0 h 19"/>
                <a:gd name="T6" fmla="*/ 2147483647 w 27"/>
                <a:gd name="T7" fmla="*/ 2147483647 h 19"/>
                <a:gd name="T8" fmla="*/ 2147483647 w 27"/>
                <a:gd name="T9" fmla="*/ 2147483647 h 19"/>
                <a:gd name="T10" fmla="*/ 0 60000 65536"/>
                <a:gd name="T11" fmla="*/ 0 60000 65536"/>
                <a:gd name="T12" fmla="*/ 0 60000 65536"/>
                <a:gd name="T13" fmla="*/ 0 60000 65536"/>
                <a:gd name="T14" fmla="*/ 0 60000 65536"/>
                <a:gd name="T15" fmla="*/ 0 w 27"/>
                <a:gd name="T16" fmla="*/ 0 h 19"/>
                <a:gd name="T17" fmla="*/ 27 w 27"/>
                <a:gd name="T18" fmla="*/ 19 h 19"/>
              </a:gdLst>
              <a:ahLst/>
              <a:cxnLst>
                <a:cxn ang="T10">
                  <a:pos x="T0" y="T1"/>
                </a:cxn>
                <a:cxn ang="T11">
                  <a:pos x="T2" y="T3"/>
                </a:cxn>
                <a:cxn ang="T12">
                  <a:pos x="T4" y="T5"/>
                </a:cxn>
                <a:cxn ang="T13">
                  <a:pos x="T6" y="T7"/>
                </a:cxn>
                <a:cxn ang="T14">
                  <a:pos x="T8" y="T9"/>
                </a:cxn>
              </a:cxnLst>
              <a:rect l="T15" t="T16" r="T17" b="T18"/>
              <a:pathLst>
                <a:path w="27" h="19">
                  <a:moveTo>
                    <a:pt x="27" y="19"/>
                  </a:moveTo>
                  <a:lnTo>
                    <a:pt x="16" y="19"/>
                  </a:lnTo>
                  <a:lnTo>
                    <a:pt x="0" y="0"/>
                  </a:lnTo>
                  <a:lnTo>
                    <a:pt x="19" y="3"/>
                  </a:lnTo>
                  <a:lnTo>
                    <a:pt x="27"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71" name="Freeform 154">
              <a:extLst>
                <a:ext uri="{FF2B5EF4-FFF2-40B4-BE49-F238E27FC236}">
                  <a16:creationId xmlns:a16="http://schemas.microsoft.com/office/drawing/2014/main" id="{EEADFE55-5D8B-3B71-8937-6F99DF9499F7}"/>
                </a:ext>
              </a:extLst>
            </p:cNvPr>
            <p:cNvSpPr>
              <a:spLocks/>
            </p:cNvSpPr>
            <p:nvPr/>
          </p:nvSpPr>
          <p:spPr bwMode="auto">
            <a:xfrm>
              <a:off x="9595539" y="4221599"/>
              <a:ext cx="73351" cy="52881"/>
            </a:xfrm>
            <a:custGeom>
              <a:avLst/>
              <a:gdLst>
                <a:gd name="T0" fmla="*/ 2147483647 w 94"/>
                <a:gd name="T1" fmla="*/ 0 h 68"/>
                <a:gd name="T2" fmla="*/ 2147483647 w 94"/>
                <a:gd name="T3" fmla="*/ 2147483647 h 68"/>
                <a:gd name="T4" fmla="*/ 2147483647 w 94"/>
                <a:gd name="T5" fmla="*/ 2147483647 h 68"/>
                <a:gd name="T6" fmla="*/ 2147483647 w 94"/>
                <a:gd name="T7" fmla="*/ 2147483647 h 68"/>
                <a:gd name="T8" fmla="*/ 2147483647 w 94"/>
                <a:gd name="T9" fmla="*/ 2147483647 h 68"/>
                <a:gd name="T10" fmla="*/ 2147483647 w 94"/>
                <a:gd name="T11" fmla="*/ 2147483647 h 68"/>
                <a:gd name="T12" fmla="*/ 2147483647 w 94"/>
                <a:gd name="T13" fmla="*/ 2147483647 h 68"/>
                <a:gd name="T14" fmla="*/ 2147483647 w 94"/>
                <a:gd name="T15" fmla="*/ 2147483647 h 68"/>
                <a:gd name="T16" fmla="*/ 2147483647 w 94"/>
                <a:gd name="T17" fmla="*/ 2147483647 h 68"/>
                <a:gd name="T18" fmla="*/ 2147483647 w 94"/>
                <a:gd name="T19" fmla="*/ 2147483647 h 68"/>
                <a:gd name="T20" fmla="*/ 2147483647 w 94"/>
                <a:gd name="T21" fmla="*/ 2147483647 h 68"/>
                <a:gd name="T22" fmla="*/ 2147483647 w 94"/>
                <a:gd name="T23" fmla="*/ 2147483647 h 68"/>
                <a:gd name="T24" fmla="*/ 2147483647 w 94"/>
                <a:gd name="T25" fmla="*/ 2147483647 h 68"/>
                <a:gd name="T26" fmla="*/ 2147483647 w 94"/>
                <a:gd name="T27" fmla="*/ 2147483647 h 68"/>
                <a:gd name="T28" fmla="*/ 2147483647 w 94"/>
                <a:gd name="T29" fmla="*/ 2147483647 h 68"/>
                <a:gd name="T30" fmla="*/ 2147483647 w 94"/>
                <a:gd name="T31" fmla="*/ 2147483647 h 68"/>
                <a:gd name="T32" fmla="*/ 0 w 94"/>
                <a:gd name="T33" fmla="*/ 2147483647 h 68"/>
                <a:gd name="T34" fmla="*/ 2147483647 w 94"/>
                <a:gd name="T35" fmla="*/ 2147483647 h 68"/>
                <a:gd name="T36" fmla="*/ 2147483647 w 94"/>
                <a:gd name="T37" fmla="*/ 2147483647 h 68"/>
                <a:gd name="T38" fmla="*/ 2147483647 w 94"/>
                <a:gd name="T39" fmla="*/ 2147483647 h 68"/>
                <a:gd name="T40" fmla="*/ 2147483647 w 94"/>
                <a:gd name="T41" fmla="*/ 0 h 68"/>
                <a:gd name="T42" fmla="*/ 2147483647 w 94"/>
                <a:gd name="T43" fmla="*/ 0 h 68"/>
                <a:gd name="T44" fmla="*/ 2147483647 w 94"/>
                <a:gd name="T45" fmla="*/ 2147483647 h 68"/>
                <a:gd name="T46" fmla="*/ 2147483647 w 94"/>
                <a:gd name="T47" fmla="*/ 2147483647 h 68"/>
                <a:gd name="T48" fmla="*/ 2147483647 w 94"/>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68"/>
                <a:gd name="T77" fmla="*/ 94 w 94"/>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68">
                  <a:moveTo>
                    <a:pt x="57" y="0"/>
                  </a:moveTo>
                  <a:lnTo>
                    <a:pt x="73" y="19"/>
                  </a:lnTo>
                  <a:lnTo>
                    <a:pt x="94" y="30"/>
                  </a:lnTo>
                  <a:lnTo>
                    <a:pt x="81" y="38"/>
                  </a:lnTo>
                  <a:lnTo>
                    <a:pt x="78" y="57"/>
                  </a:lnTo>
                  <a:lnTo>
                    <a:pt x="73" y="57"/>
                  </a:lnTo>
                  <a:lnTo>
                    <a:pt x="76" y="68"/>
                  </a:lnTo>
                  <a:lnTo>
                    <a:pt x="62" y="60"/>
                  </a:lnTo>
                  <a:lnTo>
                    <a:pt x="62" y="46"/>
                  </a:lnTo>
                  <a:lnTo>
                    <a:pt x="57" y="46"/>
                  </a:lnTo>
                  <a:lnTo>
                    <a:pt x="38" y="60"/>
                  </a:lnTo>
                  <a:lnTo>
                    <a:pt x="35" y="60"/>
                  </a:lnTo>
                  <a:lnTo>
                    <a:pt x="29" y="41"/>
                  </a:lnTo>
                  <a:lnTo>
                    <a:pt x="19" y="35"/>
                  </a:lnTo>
                  <a:lnTo>
                    <a:pt x="19" y="30"/>
                  </a:lnTo>
                  <a:lnTo>
                    <a:pt x="0" y="11"/>
                  </a:lnTo>
                  <a:lnTo>
                    <a:pt x="5" y="8"/>
                  </a:lnTo>
                  <a:lnTo>
                    <a:pt x="27" y="14"/>
                  </a:lnTo>
                  <a:lnTo>
                    <a:pt x="19" y="6"/>
                  </a:lnTo>
                  <a:lnTo>
                    <a:pt x="21" y="0"/>
                  </a:lnTo>
                  <a:lnTo>
                    <a:pt x="40" y="14"/>
                  </a:lnTo>
                  <a:lnTo>
                    <a:pt x="48" y="14"/>
                  </a:lnTo>
                  <a:lnTo>
                    <a:pt x="57"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72" name="Freeform 155">
              <a:extLst>
                <a:ext uri="{FF2B5EF4-FFF2-40B4-BE49-F238E27FC236}">
                  <a16:creationId xmlns:a16="http://schemas.microsoft.com/office/drawing/2014/main" id="{DBFBB5F1-DD72-89C1-938F-7F91C418CE30}"/>
                </a:ext>
              </a:extLst>
            </p:cNvPr>
            <p:cNvSpPr>
              <a:spLocks/>
            </p:cNvSpPr>
            <p:nvPr/>
          </p:nvSpPr>
          <p:spPr bwMode="auto">
            <a:xfrm>
              <a:off x="8021897" y="5048081"/>
              <a:ext cx="178260" cy="209819"/>
            </a:xfrm>
            <a:custGeom>
              <a:avLst/>
              <a:gdLst>
                <a:gd name="T0" fmla="*/ 0 w 228"/>
                <a:gd name="T1" fmla="*/ 2147483647 h 269"/>
                <a:gd name="T2" fmla="*/ 2147483647 w 228"/>
                <a:gd name="T3" fmla="*/ 2147483647 h 269"/>
                <a:gd name="T4" fmla="*/ 2147483647 w 228"/>
                <a:gd name="T5" fmla="*/ 0 h 269"/>
                <a:gd name="T6" fmla="*/ 2147483647 w 228"/>
                <a:gd name="T7" fmla="*/ 0 h 269"/>
                <a:gd name="T8" fmla="*/ 2147483647 w 228"/>
                <a:gd name="T9" fmla="*/ 2147483647 h 269"/>
                <a:gd name="T10" fmla="*/ 2147483647 w 228"/>
                <a:gd name="T11" fmla="*/ 2147483647 h 269"/>
                <a:gd name="T12" fmla="*/ 2147483647 w 228"/>
                <a:gd name="T13" fmla="*/ 2147483647 h 269"/>
                <a:gd name="T14" fmla="*/ 2147483647 w 228"/>
                <a:gd name="T15" fmla="*/ 2147483647 h 269"/>
                <a:gd name="T16" fmla="*/ 2147483647 w 228"/>
                <a:gd name="T17" fmla="*/ 2147483647 h 269"/>
                <a:gd name="T18" fmla="*/ 2147483647 w 228"/>
                <a:gd name="T19" fmla="*/ 2147483647 h 269"/>
                <a:gd name="T20" fmla="*/ 2147483647 w 228"/>
                <a:gd name="T21" fmla="*/ 2147483647 h 269"/>
                <a:gd name="T22" fmla="*/ 2147483647 w 228"/>
                <a:gd name="T23" fmla="*/ 2147483647 h 269"/>
                <a:gd name="T24" fmla="*/ 2147483647 w 228"/>
                <a:gd name="T25" fmla="*/ 2147483647 h 269"/>
                <a:gd name="T26" fmla="*/ 2147483647 w 228"/>
                <a:gd name="T27" fmla="*/ 2147483647 h 269"/>
                <a:gd name="T28" fmla="*/ 2147483647 w 228"/>
                <a:gd name="T29" fmla="*/ 2147483647 h 269"/>
                <a:gd name="T30" fmla="*/ 2147483647 w 228"/>
                <a:gd name="T31" fmla="*/ 2147483647 h 269"/>
                <a:gd name="T32" fmla="*/ 2147483647 w 228"/>
                <a:gd name="T33" fmla="*/ 2147483647 h 269"/>
                <a:gd name="T34" fmla="*/ 2147483647 w 228"/>
                <a:gd name="T35" fmla="*/ 2147483647 h 269"/>
                <a:gd name="T36" fmla="*/ 2147483647 w 228"/>
                <a:gd name="T37" fmla="*/ 2147483647 h 269"/>
                <a:gd name="T38" fmla="*/ 2147483647 w 228"/>
                <a:gd name="T39" fmla="*/ 2147483647 h 269"/>
                <a:gd name="T40" fmla="*/ 2147483647 w 228"/>
                <a:gd name="T41" fmla="*/ 2147483647 h 269"/>
                <a:gd name="T42" fmla="*/ 2147483647 w 228"/>
                <a:gd name="T43" fmla="*/ 2147483647 h 269"/>
                <a:gd name="T44" fmla="*/ 2147483647 w 228"/>
                <a:gd name="T45" fmla="*/ 2147483647 h 269"/>
                <a:gd name="T46" fmla="*/ 2147483647 w 228"/>
                <a:gd name="T47" fmla="*/ 2147483647 h 269"/>
                <a:gd name="T48" fmla="*/ 2147483647 w 228"/>
                <a:gd name="T49" fmla="*/ 2147483647 h 269"/>
                <a:gd name="T50" fmla="*/ 2147483647 w 228"/>
                <a:gd name="T51" fmla="*/ 2147483647 h 269"/>
                <a:gd name="T52" fmla="*/ 2147483647 w 228"/>
                <a:gd name="T53" fmla="*/ 2147483647 h 269"/>
                <a:gd name="T54" fmla="*/ 2147483647 w 228"/>
                <a:gd name="T55" fmla="*/ 2147483647 h 269"/>
                <a:gd name="T56" fmla="*/ 2147483647 w 228"/>
                <a:gd name="T57" fmla="*/ 2147483647 h 269"/>
                <a:gd name="T58" fmla="*/ 0 w 228"/>
                <a:gd name="T59" fmla="*/ 2147483647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8"/>
                <a:gd name="T91" fmla="*/ 0 h 269"/>
                <a:gd name="T92" fmla="*/ 228 w 228"/>
                <a:gd name="T93" fmla="*/ 269 h 2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8" h="269">
                  <a:moveTo>
                    <a:pt x="0" y="22"/>
                  </a:moveTo>
                  <a:lnTo>
                    <a:pt x="25" y="25"/>
                  </a:lnTo>
                  <a:lnTo>
                    <a:pt x="52" y="0"/>
                  </a:lnTo>
                  <a:lnTo>
                    <a:pt x="76" y="0"/>
                  </a:lnTo>
                  <a:lnTo>
                    <a:pt x="79" y="30"/>
                  </a:lnTo>
                  <a:lnTo>
                    <a:pt x="87" y="46"/>
                  </a:lnTo>
                  <a:lnTo>
                    <a:pt x="163" y="79"/>
                  </a:lnTo>
                  <a:lnTo>
                    <a:pt x="176" y="101"/>
                  </a:lnTo>
                  <a:lnTo>
                    <a:pt x="174" y="114"/>
                  </a:lnTo>
                  <a:lnTo>
                    <a:pt x="182" y="130"/>
                  </a:lnTo>
                  <a:lnTo>
                    <a:pt x="212" y="136"/>
                  </a:lnTo>
                  <a:lnTo>
                    <a:pt x="214" y="149"/>
                  </a:lnTo>
                  <a:lnTo>
                    <a:pt x="228" y="174"/>
                  </a:lnTo>
                  <a:lnTo>
                    <a:pt x="225" y="212"/>
                  </a:lnTo>
                  <a:lnTo>
                    <a:pt x="206" y="195"/>
                  </a:lnTo>
                  <a:lnTo>
                    <a:pt x="157" y="206"/>
                  </a:lnTo>
                  <a:lnTo>
                    <a:pt x="149" y="258"/>
                  </a:lnTo>
                  <a:lnTo>
                    <a:pt x="128" y="252"/>
                  </a:lnTo>
                  <a:lnTo>
                    <a:pt x="122" y="260"/>
                  </a:lnTo>
                  <a:lnTo>
                    <a:pt x="87" y="247"/>
                  </a:lnTo>
                  <a:lnTo>
                    <a:pt x="71" y="269"/>
                  </a:lnTo>
                  <a:lnTo>
                    <a:pt x="57" y="269"/>
                  </a:lnTo>
                  <a:lnTo>
                    <a:pt x="35" y="212"/>
                  </a:lnTo>
                  <a:lnTo>
                    <a:pt x="35" y="195"/>
                  </a:lnTo>
                  <a:lnTo>
                    <a:pt x="14" y="160"/>
                  </a:lnTo>
                  <a:lnTo>
                    <a:pt x="22" y="139"/>
                  </a:lnTo>
                  <a:lnTo>
                    <a:pt x="14" y="122"/>
                  </a:lnTo>
                  <a:lnTo>
                    <a:pt x="19" y="55"/>
                  </a:lnTo>
                  <a:lnTo>
                    <a:pt x="0" y="2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73" name="Freeform 156">
              <a:extLst>
                <a:ext uri="{FF2B5EF4-FFF2-40B4-BE49-F238E27FC236}">
                  <a16:creationId xmlns:a16="http://schemas.microsoft.com/office/drawing/2014/main" id="{F95027CA-9C6D-F1BC-46F1-05F9F1C7552A}"/>
                </a:ext>
              </a:extLst>
            </p:cNvPr>
            <p:cNvSpPr>
              <a:spLocks/>
            </p:cNvSpPr>
            <p:nvPr/>
          </p:nvSpPr>
          <p:spPr bwMode="auto">
            <a:xfrm>
              <a:off x="8138747" y="5200755"/>
              <a:ext cx="118556" cy="130497"/>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0 h 168"/>
                <a:gd name="T16" fmla="*/ 2147483647 w 152"/>
                <a:gd name="T17" fmla="*/ 2147483647 h 168"/>
                <a:gd name="T18" fmla="*/ 0 w 152"/>
                <a:gd name="T19" fmla="*/ 2147483647 h 168"/>
                <a:gd name="T20" fmla="*/ 0 w 152"/>
                <a:gd name="T21" fmla="*/ 2147483647 h 168"/>
                <a:gd name="T22" fmla="*/ 2147483647 w 152"/>
                <a:gd name="T23" fmla="*/ 2147483647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2147483647 w 152"/>
                <a:gd name="T35" fmla="*/ 2147483647 h 168"/>
                <a:gd name="T36" fmla="*/ 2147483647 w 152"/>
                <a:gd name="T37" fmla="*/ 2147483647 h 168"/>
                <a:gd name="T38" fmla="*/ 2147483647 w 152"/>
                <a:gd name="T39" fmla="*/ 2147483647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2"/>
                <a:gd name="T61" fmla="*/ 0 h 168"/>
                <a:gd name="T62" fmla="*/ 152 w 152"/>
                <a:gd name="T63" fmla="*/ 168 h 1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2" h="168">
                  <a:moveTo>
                    <a:pt x="152" y="130"/>
                  </a:moveTo>
                  <a:lnTo>
                    <a:pt x="152" y="98"/>
                  </a:lnTo>
                  <a:lnTo>
                    <a:pt x="130" y="92"/>
                  </a:lnTo>
                  <a:lnTo>
                    <a:pt x="125" y="65"/>
                  </a:lnTo>
                  <a:lnTo>
                    <a:pt x="117" y="63"/>
                  </a:lnTo>
                  <a:lnTo>
                    <a:pt x="81" y="55"/>
                  </a:lnTo>
                  <a:lnTo>
                    <a:pt x="76" y="17"/>
                  </a:lnTo>
                  <a:lnTo>
                    <a:pt x="57" y="0"/>
                  </a:lnTo>
                  <a:lnTo>
                    <a:pt x="8" y="11"/>
                  </a:lnTo>
                  <a:lnTo>
                    <a:pt x="0" y="63"/>
                  </a:lnTo>
                  <a:lnTo>
                    <a:pt x="38" y="98"/>
                  </a:lnTo>
                  <a:lnTo>
                    <a:pt x="60" y="103"/>
                  </a:lnTo>
                  <a:lnTo>
                    <a:pt x="90" y="120"/>
                  </a:lnTo>
                  <a:lnTo>
                    <a:pt x="95" y="133"/>
                  </a:lnTo>
                  <a:lnTo>
                    <a:pt x="87" y="160"/>
                  </a:lnTo>
                  <a:lnTo>
                    <a:pt x="122" y="168"/>
                  </a:lnTo>
                  <a:lnTo>
                    <a:pt x="136" y="166"/>
                  </a:lnTo>
                  <a:lnTo>
                    <a:pt x="149" y="152"/>
                  </a:lnTo>
                  <a:lnTo>
                    <a:pt x="152" y="13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74" name="Freeform 157">
              <a:extLst>
                <a:ext uri="{FF2B5EF4-FFF2-40B4-BE49-F238E27FC236}">
                  <a16:creationId xmlns:a16="http://schemas.microsoft.com/office/drawing/2014/main" id="{F031299A-4C90-C000-58CC-8AB17D6B7F10}"/>
                </a:ext>
              </a:extLst>
            </p:cNvPr>
            <p:cNvSpPr>
              <a:spLocks/>
            </p:cNvSpPr>
            <p:nvPr/>
          </p:nvSpPr>
          <p:spPr bwMode="auto">
            <a:xfrm>
              <a:off x="8056866" y="5240841"/>
              <a:ext cx="214937" cy="484460"/>
            </a:xfrm>
            <a:custGeom>
              <a:avLst/>
              <a:gdLst>
                <a:gd name="T0" fmla="*/ 2147483647 w 276"/>
                <a:gd name="T1" fmla="*/ 2147483647 h 620"/>
                <a:gd name="T2" fmla="*/ 2147483647 w 276"/>
                <a:gd name="T3" fmla="*/ 2147483647 h 620"/>
                <a:gd name="T4" fmla="*/ 2147483647 w 276"/>
                <a:gd name="T5" fmla="*/ 2147483647 h 620"/>
                <a:gd name="T6" fmla="*/ 2147483647 w 276"/>
                <a:gd name="T7" fmla="*/ 2147483647 h 620"/>
                <a:gd name="T8" fmla="*/ 2147483647 w 276"/>
                <a:gd name="T9" fmla="*/ 2147483647 h 620"/>
                <a:gd name="T10" fmla="*/ 2147483647 w 276"/>
                <a:gd name="T11" fmla="*/ 2147483647 h 620"/>
                <a:gd name="T12" fmla="*/ 2147483647 w 276"/>
                <a:gd name="T13" fmla="*/ 2147483647 h 620"/>
                <a:gd name="T14" fmla="*/ 2147483647 w 276"/>
                <a:gd name="T15" fmla="*/ 2147483647 h 620"/>
                <a:gd name="T16" fmla="*/ 2147483647 w 276"/>
                <a:gd name="T17" fmla="*/ 2147483647 h 620"/>
                <a:gd name="T18" fmla="*/ 2147483647 w 276"/>
                <a:gd name="T19" fmla="*/ 2147483647 h 620"/>
                <a:gd name="T20" fmla="*/ 2147483647 w 276"/>
                <a:gd name="T21" fmla="*/ 2147483647 h 620"/>
                <a:gd name="T22" fmla="*/ 2147483647 w 276"/>
                <a:gd name="T23" fmla="*/ 2147483647 h 620"/>
                <a:gd name="T24" fmla="*/ 2147483647 w 276"/>
                <a:gd name="T25" fmla="*/ 2147483647 h 620"/>
                <a:gd name="T26" fmla="*/ 2147483647 w 276"/>
                <a:gd name="T27" fmla="*/ 2147483647 h 620"/>
                <a:gd name="T28" fmla="*/ 2147483647 w 276"/>
                <a:gd name="T29" fmla="*/ 2147483647 h 620"/>
                <a:gd name="T30" fmla="*/ 2147483647 w 276"/>
                <a:gd name="T31" fmla="*/ 2147483647 h 620"/>
                <a:gd name="T32" fmla="*/ 2147483647 w 276"/>
                <a:gd name="T33" fmla="*/ 2147483647 h 620"/>
                <a:gd name="T34" fmla="*/ 2147483647 w 276"/>
                <a:gd name="T35" fmla="*/ 2147483647 h 620"/>
                <a:gd name="T36" fmla="*/ 2147483647 w 276"/>
                <a:gd name="T37" fmla="*/ 2147483647 h 620"/>
                <a:gd name="T38" fmla="*/ 2147483647 w 276"/>
                <a:gd name="T39" fmla="*/ 2147483647 h 620"/>
                <a:gd name="T40" fmla="*/ 2147483647 w 276"/>
                <a:gd name="T41" fmla="*/ 2147483647 h 620"/>
                <a:gd name="T42" fmla="*/ 2147483647 w 276"/>
                <a:gd name="T43" fmla="*/ 2147483647 h 620"/>
                <a:gd name="T44" fmla="*/ 2147483647 w 276"/>
                <a:gd name="T45" fmla="*/ 2147483647 h 620"/>
                <a:gd name="T46" fmla="*/ 2147483647 w 276"/>
                <a:gd name="T47" fmla="*/ 2147483647 h 620"/>
                <a:gd name="T48" fmla="*/ 2147483647 w 276"/>
                <a:gd name="T49" fmla="*/ 2147483647 h 620"/>
                <a:gd name="T50" fmla="*/ 2147483647 w 276"/>
                <a:gd name="T51" fmla="*/ 2147483647 h 620"/>
                <a:gd name="T52" fmla="*/ 2147483647 w 276"/>
                <a:gd name="T53" fmla="*/ 2147483647 h 620"/>
                <a:gd name="T54" fmla="*/ 2147483647 w 276"/>
                <a:gd name="T55" fmla="*/ 2147483647 h 620"/>
                <a:gd name="T56" fmla="*/ 2147483647 w 276"/>
                <a:gd name="T57" fmla="*/ 2147483647 h 620"/>
                <a:gd name="T58" fmla="*/ 2147483647 w 276"/>
                <a:gd name="T59" fmla="*/ 2147483647 h 620"/>
                <a:gd name="T60" fmla="*/ 2147483647 w 276"/>
                <a:gd name="T61" fmla="*/ 2147483647 h 620"/>
                <a:gd name="T62" fmla="*/ 2147483647 w 276"/>
                <a:gd name="T63" fmla="*/ 2147483647 h 620"/>
                <a:gd name="T64" fmla="*/ 2147483647 w 276"/>
                <a:gd name="T65" fmla="*/ 2147483647 h 620"/>
                <a:gd name="T66" fmla="*/ 2147483647 w 276"/>
                <a:gd name="T67" fmla="*/ 2147483647 h 620"/>
                <a:gd name="T68" fmla="*/ 2147483647 w 276"/>
                <a:gd name="T69" fmla="*/ 2147483647 h 620"/>
                <a:gd name="T70" fmla="*/ 2147483647 w 276"/>
                <a:gd name="T71" fmla="*/ 2147483647 h 620"/>
                <a:gd name="T72" fmla="*/ 2147483647 w 276"/>
                <a:gd name="T73" fmla="*/ 2147483647 h 620"/>
                <a:gd name="T74" fmla="*/ 2147483647 w 276"/>
                <a:gd name="T75" fmla="*/ 2147483647 h 620"/>
                <a:gd name="T76" fmla="*/ 2147483647 w 276"/>
                <a:gd name="T77" fmla="*/ 2147483647 h 620"/>
                <a:gd name="T78" fmla="*/ 2147483647 w 276"/>
                <a:gd name="T79" fmla="*/ 2147483647 h 620"/>
                <a:gd name="T80" fmla="*/ 2147483647 w 276"/>
                <a:gd name="T81" fmla="*/ 2147483647 h 6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6"/>
                <a:gd name="T124" fmla="*/ 0 h 620"/>
                <a:gd name="T125" fmla="*/ 276 w 276"/>
                <a:gd name="T126" fmla="*/ 620 h 6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6" h="620">
                  <a:moveTo>
                    <a:pt x="219" y="173"/>
                  </a:moveTo>
                  <a:lnTo>
                    <a:pt x="222" y="252"/>
                  </a:lnTo>
                  <a:lnTo>
                    <a:pt x="224" y="263"/>
                  </a:lnTo>
                  <a:lnTo>
                    <a:pt x="249" y="279"/>
                  </a:lnTo>
                  <a:lnTo>
                    <a:pt x="246" y="287"/>
                  </a:lnTo>
                  <a:lnTo>
                    <a:pt x="260" y="298"/>
                  </a:lnTo>
                  <a:lnTo>
                    <a:pt x="265" y="309"/>
                  </a:lnTo>
                  <a:lnTo>
                    <a:pt x="257" y="336"/>
                  </a:lnTo>
                  <a:lnTo>
                    <a:pt x="211" y="349"/>
                  </a:lnTo>
                  <a:lnTo>
                    <a:pt x="186" y="352"/>
                  </a:lnTo>
                  <a:lnTo>
                    <a:pt x="181" y="347"/>
                  </a:lnTo>
                  <a:lnTo>
                    <a:pt x="189" y="363"/>
                  </a:lnTo>
                  <a:lnTo>
                    <a:pt x="192" y="393"/>
                  </a:lnTo>
                  <a:lnTo>
                    <a:pt x="170" y="398"/>
                  </a:lnTo>
                  <a:lnTo>
                    <a:pt x="149" y="387"/>
                  </a:lnTo>
                  <a:lnTo>
                    <a:pt x="146" y="393"/>
                  </a:lnTo>
                  <a:lnTo>
                    <a:pt x="157" y="414"/>
                  </a:lnTo>
                  <a:lnTo>
                    <a:pt x="165" y="420"/>
                  </a:lnTo>
                  <a:lnTo>
                    <a:pt x="176" y="414"/>
                  </a:lnTo>
                  <a:lnTo>
                    <a:pt x="184" y="425"/>
                  </a:lnTo>
                  <a:lnTo>
                    <a:pt x="184" y="431"/>
                  </a:lnTo>
                  <a:lnTo>
                    <a:pt x="176" y="431"/>
                  </a:lnTo>
                  <a:lnTo>
                    <a:pt x="168" y="425"/>
                  </a:lnTo>
                  <a:lnTo>
                    <a:pt x="162" y="431"/>
                  </a:lnTo>
                  <a:lnTo>
                    <a:pt x="173" y="433"/>
                  </a:lnTo>
                  <a:lnTo>
                    <a:pt x="162" y="447"/>
                  </a:lnTo>
                  <a:lnTo>
                    <a:pt x="170" y="463"/>
                  </a:lnTo>
                  <a:lnTo>
                    <a:pt x="165" y="468"/>
                  </a:lnTo>
                  <a:lnTo>
                    <a:pt x="168" y="474"/>
                  </a:lnTo>
                  <a:lnTo>
                    <a:pt x="149" y="479"/>
                  </a:lnTo>
                  <a:lnTo>
                    <a:pt x="143" y="496"/>
                  </a:lnTo>
                  <a:lnTo>
                    <a:pt x="149" y="504"/>
                  </a:lnTo>
                  <a:lnTo>
                    <a:pt x="170" y="517"/>
                  </a:lnTo>
                  <a:lnTo>
                    <a:pt x="181" y="517"/>
                  </a:lnTo>
                  <a:lnTo>
                    <a:pt x="186" y="525"/>
                  </a:lnTo>
                  <a:lnTo>
                    <a:pt x="186" y="534"/>
                  </a:lnTo>
                  <a:lnTo>
                    <a:pt x="168" y="555"/>
                  </a:lnTo>
                  <a:lnTo>
                    <a:pt x="170" y="574"/>
                  </a:lnTo>
                  <a:lnTo>
                    <a:pt x="157" y="585"/>
                  </a:lnTo>
                  <a:lnTo>
                    <a:pt x="159" y="593"/>
                  </a:lnTo>
                  <a:lnTo>
                    <a:pt x="184" y="620"/>
                  </a:lnTo>
                  <a:lnTo>
                    <a:pt x="165" y="620"/>
                  </a:lnTo>
                  <a:lnTo>
                    <a:pt x="127" y="615"/>
                  </a:lnTo>
                  <a:lnTo>
                    <a:pt x="105" y="588"/>
                  </a:lnTo>
                  <a:lnTo>
                    <a:pt x="92" y="588"/>
                  </a:lnTo>
                  <a:lnTo>
                    <a:pt x="84" y="571"/>
                  </a:lnTo>
                  <a:lnTo>
                    <a:pt x="84" y="509"/>
                  </a:lnTo>
                  <a:lnTo>
                    <a:pt x="65" y="468"/>
                  </a:lnTo>
                  <a:lnTo>
                    <a:pt x="73" y="471"/>
                  </a:lnTo>
                  <a:lnTo>
                    <a:pt x="62" y="463"/>
                  </a:lnTo>
                  <a:lnTo>
                    <a:pt x="46" y="431"/>
                  </a:lnTo>
                  <a:lnTo>
                    <a:pt x="43" y="414"/>
                  </a:lnTo>
                  <a:lnTo>
                    <a:pt x="35" y="395"/>
                  </a:lnTo>
                  <a:lnTo>
                    <a:pt x="32" y="344"/>
                  </a:lnTo>
                  <a:lnTo>
                    <a:pt x="19" y="309"/>
                  </a:lnTo>
                  <a:lnTo>
                    <a:pt x="24" y="292"/>
                  </a:lnTo>
                  <a:lnTo>
                    <a:pt x="19" y="276"/>
                  </a:lnTo>
                  <a:lnTo>
                    <a:pt x="24" y="249"/>
                  </a:lnTo>
                  <a:lnTo>
                    <a:pt x="0" y="195"/>
                  </a:lnTo>
                  <a:lnTo>
                    <a:pt x="2" y="133"/>
                  </a:lnTo>
                  <a:lnTo>
                    <a:pt x="19" y="100"/>
                  </a:lnTo>
                  <a:lnTo>
                    <a:pt x="8" y="57"/>
                  </a:lnTo>
                  <a:lnTo>
                    <a:pt x="27" y="46"/>
                  </a:lnTo>
                  <a:lnTo>
                    <a:pt x="27" y="22"/>
                  </a:lnTo>
                  <a:lnTo>
                    <a:pt x="43" y="0"/>
                  </a:lnTo>
                  <a:lnTo>
                    <a:pt x="78" y="13"/>
                  </a:lnTo>
                  <a:lnTo>
                    <a:pt x="84" y="5"/>
                  </a:lnTo>
                  <a:lnTo>
                    <a:pt x="105" y="11"/>
                  </a:lnTo>
                  <a:lnTo>
                    <a:pt x="143" y="46"/>
                  </a:lnTo>
                  <a:lnTo>
                    <a:pt x="165" y="51"/>
                  </a:lnTo>
                  <a:lnTo>
                    <a:pt x="195" y="68"/>
                  </a:lnTo>
                  <a:lnTo>
                    <a:pt x="200" y="81"/>
                  </a:lnTo>
                  <a:lnTo>
                    <a:pt x="192" y="108"/>
                  </a:lnTo>
                  <a:lnTo>
                    <a:pt x="227" y="116"/>
                  </a:lnTo>
                  <a:lnTo>
                    <a:pt x="241" y="114"/>
                  </a:lnTo>
                  <a:lnTo>
                    <a:pt x="254" y="100"/>
                  </a:lnTo>
                  <a:lnTo>
                    <a:pt x="257" y="78"/>
                  </a:lnTo>
                  <a:lnTo>
                    <a:pt x="268" y="78"/>
                  </a:lnTo>
                  <a:lnTo>
                    <a:pt x="276" y="106"/>
                  </a:lnTo>
                  <a:lnTo>
                    <a:pt x="260" y="116"/>
                  </a:lnTo>
                  <a:lnTo>
                    <a:pt x="219" y="17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75" name="Freeform 158">
              <a:extLst>
                <a:ext uri="{FF2B5EF4-FFF2-40B4-BE49-F238E27FC236}">
                  <a16:creationId xmlns:a16="http://schemas.microsoft.com/office/drawing/2014/main" id="{DA2E533A-24B1-56B1-674C-EC8E213E7E32}"/>
                </a:ext>
              </a:extLst>
            </p:cNvPr>
            <p:cNvSpPr>
              <a:spLocks/>
            </p:cNvSpPr>
            <p:nvPr/>
          </p:nvSpPr>
          <p:spPr bwMode="auto">
            <a:xfrm>
              <a:off x="8138747" y="4758941"/>
              <a:ext cx="65675" cy="111733"/>
            </a:xfrm>
            <a:custGeom>
              <a:avLst/>
              <a:gdLst>
                <a:gd name="T0" fmla="*/ 2147483647 w 84"/>
                <a:gd name="T1" fmla="*/ 0 h 144"/>
                <a:gd name="T2" fmla="*/ 2147483647 w 84"/>
                <a:gd name="T3" fmla="*/ 2147483647 h 144"/>
                <a:gd name="T4" fmla="*/ 2147483647 w 84"/>
                <a:gd name="T5" fmla="*/ 2147483647 h 144"/>
                <a:gd name="T6" fmla="*/ 2147483647 w 84"/>
                <a:gd name="T7" fmla="*/ 2147483647 h 144"/>
                <a:gd name="T8" fmla="*/ 2147483647 w 84"/>
                <a:gd name="T9" fmla="*/ 2147483647 h 144"/>
                <a:gd name="T10" fmla="*/ 0 w 84"/>
                <a:gd name="T11" fmla="*/ 2147483647 h 144"/>
                <a:gd name="T12" fmla="*/ 2147483647 w 84"/>
                <a:gd name="T13" fmla="*/ 2147483647 h 144"/>
                <a:gd name="T14" fmla="*/ 2147483647 w 84"/>
                <a:gd name="T15" fmla="*/ 2147483647 h 144"/>
                <a:gd name="T16" fmla="*/ 2147483647 w 84"/>
                <a:gd name="T17" fmla="*/ 2147483647 h 144"/>
                <a:gd name="T18" fmla="*/ 2147483647 w 84"/>
                <a:gd name="T19" fmla="*/ 2147483647 h 144"/>
                <a:gd name="T20" fmla="*/ 2147483647 w 84"/>
                <a:gd name="T21" fmla="*/ 2147483647 h 144"/>
                <a:gd name="T22" fmla="*/ 2147483647 w 84"/>
                <a:gd name="T23" fmla="*/ 2147483647 h 144"/>
                <a:gd name="T24" fmla="*/ 2147483647 w 84"/>
                <a:gd name="T25" fmla="*/ 2147483647 h 144"/>
                <a:gd name="T26" fmla="*/ 2147483647 w 84"/>
                <a:gd name="T27" fmla="*/ 2147483647 h 144"/>
                <a:gd name="T28" fmla="*/ 2147483647 w 84"/>
                <a:gd name="T29" fmla="*/ 2147483647 h 144"/>
                <a:gd name="T30" fmla="*/ 2147483647 w 84"/>
                <a:gd name="T31" fmla="*/ 2147483647 h 144"/>
                <a:gd name="T32" fmla="*/ 2147483647 w 84"/>
                <a:gd name="T33" fmla="*/ 2147483647 h 144"/>
                <a:gd name="T34" fmla="*/ 2147483647 w 84"/>
                <a:gd name="T35" fmla="*/ 2147483647 h 144"/>
                <a:gd name="T36" fmla="*/ 2147483647 w 84"/>
                <a:gd name="T37" fmla="*/ 2147483647 h 144"/>
                <a:gd name="T38" fmla="*/ 2147483647 w 84"/>
                <a:gd name="T39" fmla="*/ 2147483647 h 144"/>
                <a:gd name="T40" fmla="*/ 2147483647 w 84"/>
                <a:gd name="T41" fmla="*/ 0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44"/>
                <a:gd name="T65" fmla="*/ 84 w 84"/>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44">
                  <a:moveTo>
                    <a:pt x="27" y="0"/>
                  </a:moveTo>
                  <a:lnTo>
                    <a:pt x="11" y="14"/>
                  </a:lnTo>
                  <a:lnTo>
                    <a:pt x="8" y="25"/>
                  </a:lnTo>
                  <a:lnTo>
                    <a:pt x="14" y="27"/>
                  </a:lnTo>
                  <a:lnTo>
                    <a:pt x="3" y="35"/>
                  </a:lnTo>
                  <a:lnTo>
                    <a:pt x="0" y="49"/>
                  </a:lnTo>
                  <a:lnTo>
                    <a:pt x="11" y="65"/>
                  </a:lnTo>
                  <a:lnTo>
                    <a:pt x="22" y="68"/>
                  </a:lnTo>
                  <a:lnTo>
                    <a:pt x="27" y="84"/>
                  </a:lnTo>
                  <a:lnTo>
                    <a:pt x="22" y="117"/>
                  </a:lnTo>
                  <a:lnTo>
                    <a:pt x="33" y="141"/>
                  </a:lnTo>
                  <a:lnTo>
                    <a:pt x="44" y="144"/>
                  </a:lnTo>
                  <a:lnTo>
                    <a:pt x="73" y="130"/>
                  </a:lnTo>
                  <a:lnTo>
                    <a:pt x="84" y="130"/>
                  </a:lnTo>
                  <a:lnTo>
                    <a:pt x="57" y="84"/>
                  </a:lnTo>
                  <a:lnTo>
                    <a:pt x="76" y="49"/>
                  </a:lnTo>
                  <a:lnTo>
                    <a:pt x="54" y="30"/>
                  </a:lnTo>
                  <a:lnTo>
                    <a:pt x="49" y="33"/>
                  </a:lnTo>
                  <a:lnTo>
                    <a:pt x="46" y="14"/>
                  </a:lnTo>
                  <a:lnTo>
                    <a:pt x="27"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76" name="Freeform 159">
              <a:extLst>
                <a:ext uri="{FF2B5EF4-FFF2-40B4-BE49-F238E27FC236}">
                  <a16:creationId xmlns:a16="http://schemas.microsoft.com/office/drawing/2014/main" id="{03595081-6CE1-919B-B62D-7FCAFE8D9C88}"/>
                </a:ext>
              </a:extLst>
            </p:cNvPr>
            <p:cNvSpPr>
              <a:spLocks/>
            </p:cNvSpPr>
            <p:nvPr/>
          </p:nvSpPr>
          <p:spPr bwMode="auto">
            <a:xfrm>
              <a:off x="8933671" y="4016899"/>
              <a:ext cx="24735" cy="17058"/>
            </a:xfrm>
            <a:custGeom>
              <a:avLst/>
              <a:gdLst>
                <a:gd name="T0" fmla="*/ 2147483647 w 32"/>
                <a:gd name="T1" fmla="*/ 0 h 22"/>
                <a:gd name="T2" fmla="*/ 0 w 32"/>
                <a:gd name="T3" fmla="*/ 2147483647 h 22"/>
                <a:gd name="T4" fmla="*/ 2147483647 w 32"/>
                <a:gd name="T5" fmla="*/ 2147483647 h 22"/>
                <a:gd name="T6" fmla="*/ 2147483647 w 32"/>
                <a:gd name="T7" fmla="*/ 2147483647 h 22"/>
                <a:gd name="T8" fmla="*/ 2147483647 w 32"/>
                <a:gd name="T9" fmla="*/ 2147483647 h 22"/>
                <a:gd name="T10" fmla="*/ 2147483647 w 32"/>
                <a:gd name="T11" fmla="*/ 2147483647 h 22"/>
                <a:gd name="T12" fmla="*/ 2147483647 w 32"/>
                <a:gd name="T13" fmla="*/ 0 h 22"/>
                <a:gd name="T14" fmla="*/ 2147483647 w 32"/>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2"/>
                <a:gd name="T26" fmla="*/ 32 w 32"/>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2">
                  <a:moveTo>
                    <a:pt x="5" y="0"/>
                  </a:moveTo>
                  <a:lnTo>
                    <a:pt x="0" y="11"/>
                  </a:lnTo>
                  <a:lnTo>
                    <a:pt x="8" y="19"/>
                  </a:lnTo>
                  <a:lnTo>
                    <a:pt x="24" y="14"/>
                  </a:lnTo>
                  <a:lnTo>
                    <a:pt x="27" y="22"/>
                  </a:lnTo>
                  <a:lnTo>
                    <a:pt x="32" y="17"/>
                  </a:lnTo>
                  <a:lnTo>
                    <a:pt x="27" y="0"/>
                  </a:lnTo>
                  <a:lnTo>
                    <a:pt x="5"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77" name="Freeform 160">
              <a:extLst>
                <a:ext uri="{FF2B5EF4-FFF2-40B4-BE49-F238E27FC236}">
                  <a16:creationId xmlns:a16="http://schemas.microsoft.com/office/drawing/2014/main" id="{153A5887-CCEF-B5AA-17DF-A53CEA5AEDF4}"/>
                </a:ext>
              </a:extLst>
            </p:cNvPr>
            <p:cNvSpPr>
              <a:spLocks/>
            </p:cNvSpPr>
            <p:nvPr/>
          </p:nvSpPr>
          <p:spPr bwMode="auto">
            <a:xfrm>
              <a:off x="9123873" y="3979370"/>
              <a:ext cx="31557" cy="41793"/>
            </a:xfrm>
            <a:custGeom>
              <a:avLst/>
              <a:gdLst>
                <a:gd name="T0" fmla="*/ 2147483647 w 40"/>
                <a:gd name="T1" fmla="*/ 2147483647 h 54"/>
                <a:gd name="T2" fmla="*/ 2147483647 w 40"/>
                <a:gd name="T3" fmla="*/ 2147483647 h 54"/>
                <a:gd name="T4" fmla="*/ 2147483647 w 40"/>
                <a:gd name="T5" fmla="*/ 2147483647 h 54"/>
                <a:gd name="T6" fmla="*/ 2147483647 w 40"/>
                <a:gd name="T7" fmla="*/ 2147483647 h 54"/>
                <a:gd name="T8" fmla="*/ 2147483647 w 40"/>
                <a:gd name="T9" fmla="*/ 2147483647 h 54"/>
                <a:gd name="T10" fmla="*/ 2147483647 w 40"/>
                <a:gd name="T11" fmla="*/ 2147483647 h 54"/>
                <a:gd name="T12" fmla="*/ 2147483647 w 40"/>
                <a:gd name="T13" fmla="*/ 2147483647 h 54"/>
                <a:gd name="T14" fmla="*/ 2147483647 w 40"/>
                <a:gd name="T15" fmla="*/ 0 h 54"/>
                <a:gd name="T16" fmla="*/ 2147483647 w 40"/>
                <a:gd name="T17" fmla="*/ 2147483647 h 54"/>
                <a:gd name="T18" fmla="*/ 0 w 40"/>
                <a:gd name="T19" fmla="*/ 2147483647 h 54"/>
                <a:gd name="T20" fmla="*/ 0 w 40"/>
                <a:gd name="T21" fmla="*/ 2147483647 h 54"/>
                <a:gd name="T22" fmla="*/ 2147483647 w 40"/>
                <a:gd name="T23" fmla="*/ 2147483647 h 54"/>
                <a:gd name="T24" fmla="*/ 2147483647 w 40"/>
                <a:gd name="T25" fmla="*/ 2147483647 h 54"/>
                <a:gd name="T26" fmla="*/ 2147483647 w 40"/>
                <a:gd name="T27" fmla="*/ 2147483647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54"/>
                <a:gd name="T44" fmla="*/ 40 w 40"/>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54">
                  <a:moveTo>
                    <a:pt x="10" y="54"/>
                  </a:moveTo>
                  <a:lnTo>
                    <a:pt x="21" y="54"/>
                  </a:lnTo>
                  <a:lnTo>
                    <a:pt x="29" y="32"/>
                  </a:lnTo>
                  <a:lnTo>
                    <a:pt x="40" y="27"/>
                  </a:lnTo>
                  <a:lnTo>
                    <a:pt x="40" y="21"/>
                  </a:lnTo>
                  <a:lnTo>
                    <a:pt x="32" y="21"/>
                  </a:lnTo>
                  <a:lnTo>
                    <a:pt x="35" y="0"/>
                  </a:lnTo>
                  <a:lnTo>
                    <a:pt x="8" y="11"/>
                  </a:lnTo>
                  <a:lnTo>
                    <a:pt x="0" y="21"/>
                  </a:lnTo>
                  <a:lnTo>
                    <a:pt x="0" y="38"/>
                  </a:lnTo>
                  <a:lnTo>
                    <a:pt x="8" y="43"/>
                  </a:lnTo>
                  <a:lnTo>
                    <a:pt x="10" y="5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78" name="Freeform 161">
              <a:extLst>
                <a:ext uri="{FF2B5EF4-FFF2-40B4-BE49-F238E27FC236}">
                  <a16:creationId xmlns:a16="http://schemas.microsoft.com/office/drawing/2014/main" id="{4D9979AF-B676-65BC-18F9-177EA6178743}"/>
                </a:ext>
              </a:extLst>
            </p:cNvPr>
            <p:cNvSpPr>
              <a:spLocks/>
            </p:cNvSpPr>
            <p:nvPr/>
          </p:nvSpPr>
          <p:spPr bwMode="auto">
            <a:xfrm>
              <a:off x="9092314" y="4092808"/>
              <a:ext cx="5971" cy="8529"/>
            </a:xfrm>
            <a:custGeom>
              <a:avLst/>
              <a:gdLst>
                <a:gd name="T0" fmla="*/ 0 w 8"/>
                <a:gd name="T1" fmla="*/ 2147483647 h 11"/>
                <a:gd name="T2" fmla="*/ 2147483647 w 8"/>
                <a:gd name="T3" fmla="*/ 0 h 11"/>
                <a:gd name="T4" fmla="*/ 2147483647 w 8"/>
                <a:gd name="T5" fmla="*/ 2147483647 h 11"/>
                <a:gd name="T6" fmla="*/ 2147483647 w 8"/>
                <a:gd name="T7" fmla="*/ 2147483647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5" y="0"/>
                  </a:lnTo>
                  <a:lnTo>
                    <a:pt x="8" y="11"/>
                  </a:lnTo>
                  <a:lnTo>
                    <a:pt x="0"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79" name="Freeform 162">
              <a:extLst>
                <a:ext uri="{FF2B5EF4-FFF2-40B4-BE49-F238E27FC236}">
                  <a16:creationId xmlns:a16="http://schemas.microsoft.com/office/drawing/2014/main" id="{E5D25B4F-05D2-03E9-30FD-9F6600BE99CC}"/>
                </a:ext>
              </a:extLst>
            </p:cNvPr>
            <p:cNvSpPr>
              <a:spLocks/>
            </p:cNvSpPr>
            <p:nvPr/>
          </p:nvSpPr>
          <p:spPr bwMode="auto">
            <a:xfrm>
              <a:off x="9139226" y="4109867"/>
              <a:ext cx="94674" cy="40087"/>
            </a:xfrm>
            <a:custGeom>
              <a:avLst/>
              <a:gdLst>
                <a:gd name="T0" fmla="*/ 0 w 121"/>
                <a:gd name="T1" fmla="*/ 2147483647 h 51"/>
                <a:gd name="T2" fmla="*/ 2147483647 w 121"/>
                <a:gd name="T3" fmla="*/ 2147483647 h 51"/>
                <a:gd name="T4" fmla="*/ 2147483647 w 121"/>
                <a:gd name="T5" fmla="*/ 2147483647 h 51"/>
                <a:gd name="T6" fmla="*/ 2147483647 w 121"/>
                <a:gd name="T7" fmla="*/ 2147483647 h 51"/>
                <a:gd name="T8" fmla="*/ 2147483647 w 121"/>
                <a:gd name="T9" fmla="*/ 2147483647 h 51"/>
                <a:gd name="T10" fmla="*/ 2147483647 w 121"/>
                <a:gd name="T11" fmla="*/ 2147483647 h 51"/>
                <a:gd name="T12" fmla="*/ 2147483647 w 121"/>
                <a:gd name="T13" fmla="*/ 2147483647 h 51"/>
                <a:gd name="T14" fmla="*/ 2147483647 w 121"/>
                <a:gd name="T15" fmla="*/ 2147483647 h 51"/>
                <a:gd name="T16" fmla="*/ 2147483647 w 121"/>
                <a:gd name="T17" fmla="*/ 2147483647 h 51"/>
                <a:gd name="T18" fmla="*/ 2147483647 w 121"/>
                <a:gd name="T19" fmla="*/ 2147483647 h 51"/>
                <a:gd name="T20" fmla="*/ 2147483647 w 121"/>
                <a:gd name="T21" fmla="*/ 2147483647 h 51"/>
                <a:gd name="T22" fmla="*/ 2147483647 w 121"/>
                <a:gd name="T23" fmla="*/ 2147483647 h 51"/>
                <a:gd name="T24" fmla="*/ 2147483647 w 121"/>
                <a:gd name="T25" fmla="*/ 2147483647 h 51"/>
                <a:gd name="T26" fmla="*/ 2147483647 w 121"/>
                <a:gd name="T27" fmla="*/ 0 h 51"/>
                <a:gd name="T28" fmla="*/ 2147483647 w 121"/>
                <a:gd name="T29" fmla="*/ 2147483647 h 51"/>
                <a:gd name="T30" fmla="*/ 2147483647 w 121"/>
                <a:gd name="T31" fmla="*/ 2147483647 h 51"/>
                <a:gd name="T32" fmla="*/ 2147483647 w 121"/>
                <a:gd name="T33" fmla="*/ 2147483647 h 51"/>
                <a:gd name="T34" fmla="*/ 2147483647 w 121"/>
                <a:gd name="T35" fmla="*/ 2147483647 h 51"/>
                <a:gd name="T36" fmla="*/ 0 w 121"/>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51"/>
                <a:gd name="T59" fmla="*/ 121 w 121"/>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51">
                  <a:moveTo>
                    <a:pt x="0" y="29"/>
                  </a:moveTo>
                  <a:lnTo>
                    <a:pt x="2" y="32"/>
                  </a:lnTo>
                  <a:lnTo>
                    <a:pt x="5" y="38"/>
                  </a:lnTo>
                  <a:lnTo>
                    <a:pt x="5" y="40"/>
                  </a:lnTo>
                  <a:lnTo>
                    <a:pt x="13" y="43"/>
                  </a:lnTo>
                  <a:lnTo>
                    <a:pt x="16" y="43"/>
                  </a:lnTo>
                  <a:lnTo>
                    <a:pt x="40" y="38"/>
                  </a:lnTo>
                  <a:lnTo>
                    <a:pt x="43" y="43"/>
                  </a:lnTo>
                  <a:lnTo>
                    <a:pt x="67" y="51"/>
                  </a:lnTo>
                  <a:lnTo>
                    <a:pt x="105" y="43"/>
                  </a:lnTo>
                  <a:lnTo>
                    <a:pt x="121" y="19"/>
                  </a:lnTo>
                  <a:lnTo>
                    <a:pt x="116" y="5"/>
                  </a:lnTo>
                  <a:lnTo>
                    <a:pt x="89" y="0"/>
                  </a:lnTo>
                  <a:lnTo>
                    <a:pt x="84" y="8"/>
                  </a:lnTo>
                  <a:lnTo>
                    <a:pt x="67" y="5"/>
                  </a:lnTo>
                  <a:lnTo>
                    <a:pt x="51" y="19"/>
                  </a:lnTo>
                  <a:lnTo>
                    <a:pt x="54" y="27"/>
                  </a:lnTo>
                  <a:lnTo>
                    <a:pt x="0" y="2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80" name="Freeform 163">
              <a:extLst>
                <a:ext uri="{FF2B5EF4-FFF2-40B4-BE49-F238E27FC236}">
                  <a16:creationId xmlns:a16="http://schemas.microsoft.com/office/drawing/2014/main" id="{A3B41F44-B6FA-70C9-72CF-8115D5E1703E}"/>
                </a:ext>
              </a:extLst>
            </p:cNvPr>
            <p:cNvSpPr>
              <a:spLocks/>
            </p:cNvSpPr>
            <p:nvPr/>
          </p:nvSpPr>
          <p:spPr bwMode="auto">
            <a:xfrm>
              <a:off x="9094874" y="4131190"/>
              <a:ext cx="54587" cy="27294"/>
            </a:xfrm>
            <a:custGeom>
              <a:avLst/>
              <a:gdLst>
                <a:gd name="T0" fmla="*/ 2147483647 w 70"/>
                <a:gd name="T1" fmla="*/ 2147483647 h 35"/>
                <a:gd name="T2" fmla="*/ 2147483647 w 70"/>
                <a:gd name="T3" fmla="*/ 2147483647 h 35"/>
                <a:gd name="T4" fmla="*/ 2147483647 w 70"/>
                <a:gd name="T5" fmla="*/ 2147483647 h 35"/>
                <a:gd name="T6" fmla="*/ 0 w 70"/>
                <a:gd name="T7" fmla="*/ 2147483647 h 35"/>
                <a:gd name="T8" fmla="*/ 2147483647 w 70"/>
                <a:gd name="T9" fmla="*/ 2147483647 h 35"/>
                <a:gd name="T10" fmla="*/ 2147483647 w 70"/>
                <a:gd name="T11" fmla="*/ 0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
                <a:gd name="T46" fmla="*/ 0 h 35"/>
                <a:gd name="T47" fmla="*/ 70 w 70"/>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 h="35">
                  <a:moveTo>
                    <a:pt x="16" y="35"/>
                  </a:moveTo>
                  <a:lnTo>
                    <a:pt x="10" y="24"/>
                  </a:lnTo>
                  <a:lnTo>
                    <a:pt x="2" y="30"/>
                  </a:lnTo>
                  <a:lnTo>
                    <a:pt x="0" y="24"/>
                  </a:lnTo>
                  <a:lnTo>
                    <a:pt x="16" y="2"/>
                  </a:lnTo>
                  <a:lnTo>
                    <a:pt x="27" y="0"/>
                  </a:lnTo>
                  <a:lnTo>
                    <a:pt x="57" y="2"/>
                  </a:lnTo>
                  <a:lnTo>
                    <a:pt x="62" y="13"/>
                  </a:lnTo>
                  <a:lnTo>
                    <a:pt x="70" y="16"/>
                  </a:lnTo>
                  <a:lnTo>
                    <a:pt x="65" y="27"/>
                  </a:lnTo>
                  <a:lnTo>
                    <a:pt x="54" y="24"/>
                  </a:lnTo>
                  <a:lnTo>
                    <a:pt x="48" y="32"/>
                  </a:lnTo>
                  <a:lnTo>
                    <a:pt x="40" y="27"/>
                  </a:lnTo>
                  <a:lnTo>
                    <a:pt x="16" y="3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81" name="Freeform 164">
              <a:extLst>
                <a:ext uri="{FF2B5EF4-FFF2-40B4-BE49-F238E27FC236}">
                  <a16:creationId xmlns:a16="http://schemas.microsoft.com/office/drawing/2014/main" id="{F19D5D20-20C6-C039-E6A9-BD92A0614645}"/>
                </a:ext>
              </a:extLst>
            </p:cNvPr>
            <p:cNvSpPr>
              <a:spLocks/>
            </p:cNvSpPr>
            <p:nvPr/>
          </p:nvSpPr>
          <p:spPr bwMode="auto">
            <a:xfrm>
              <a:off x="9265457" y="4209659"/>
              <a:ext cx="23882" cy="47764"/>
            </a:xfrm>
            <a:custGeom>
              <a:avLst/>
              <a:gdLst>
                <a:gd name="T0" fmla="*/ 2147483647 w 30"/>
                <a:gd name="T1" fmla="*/ 2147483647 h 62"/>
                <a:gd name="T2" fmla="*/ 2147483647 w 30"/>
                <a:gd name="T3" fmla="*/ 2147483647 h 62"/>
                <a:gd name="T4" fmla="*/ 2147483647 w 30"/>
                <a:gd name="T5" fmla="*/ 2147483647 h 62"/>
                <a:gd name="T6" fmla="*/ 2147483647 w 30"/>
                <a:gd name="T7" fmla="*/ 2147483647 h 62"/>
                <a:gd name="T8" fmla="*/ 2147483647 w 30"/>
                <a:gd name="T9" fmla="*/ 2147483647 h 62"/>
                <a:gd name="T10" fmla="*/ 0 w 30"/>
                <a:gd name="T11" fmla="*/ 2147483647 h 62"/>
                <a:gd name="T12" fmla="*/ 0 w 30"/>
                <a:gd name="T13" fmla="*/ 2147483647 h 62"/>
                <a:gd name="T14" fmla="*/ 0 w 30"/>
                <a:gd name="T15" fmla="*/ 2147483647 h 62"/>
                <a:gd name="T16" fmla="*/ 2147483647 w 30"/>
                <a:gd name="T17" fmla="*/ 0 h 62"/>
                <a:gd name="T18" fmla="*/ 2147483647 w 30"/>
                <a:gd name="T19" fmla="*/ 2147483647 h 62"/>
                <a:gd name="T20" fmla="*/ 2147483647 w 30"/>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62"/>
                <a:gd name="T35" fmla="*/ 30 w 30"/>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62">
                  <a:moveTo>
                    <a:pt x="19" y="22"/>
                  </a:moveTo>
                  <a:lnTo>
                    <a:pt x="30" y="38"/>
                  </a:lnTo>
                  <a:lnTo>
                    <a:pt x="30" y="43"/>
                  </a:lnTo>
                  <a:lnTo>
                    <a:pt x="14" y="62"/>
                  </a:lnTo>
                  <a:lnTo>
                    <a:pt x="0" y="49"/>
                  </a:lnTo>
                  <a:lnTo>
                    <a:pt x="0" y="16"/>
                  </a:lnTo>
                  <a:lnTo>
                    <a:pt x="6" y="0"/>
                  </a:lnTo>
                  <a:lnTo>
                    <a:pt x="11" y="3"/>
                  </a:lnTo>
                  <a:lnTo>
                    <a:pt x="19" y="2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82" name="Freeform 165">
              <a:extLst>
                <a:ext uri="{FF2B5EF4-FFF2-40B4-BE49-F238E27FC236}">
                  <a16:creationId xmlns:a16="http://schemas.microsoft.com/office/drawing/2014/main" id="{AA5E40EF-DE6E-4940-FAD0-337AC8D45264}"/>
                </a:ext>
              </a:extLst>
            </p:cNvPr>
            <p:cNvSpPr>
              <a:spLocks/>
            </p:cNvSpPr>
            <p:nvPr/>
          </p:nvSpPr>
          <p:spPr bwMode="auto">
            <a:xfrm>
              <a:off x="9265457" y="4209659"/>
              <a:ext cx="23882" cy="47764"/>
            </a:xfrm>
            <a:custGeom>
              <a:avLst/>
              <a:gdLst>
                <a:gd name="T0" fmla="*/ 2147483647 w 30"/>
                <a:gd name="T1" fmla="*/ 2147483647 h 62"/>
                <a:gd name="T2" fmla="*/ 2147483647 w 30"/>
                <a:gd name="T3" fmla="*/ 2147483647 h 62"/>
                <a:gd name="T4" fmla="*/ 2147483647 w 30"/>
                <a:gd name="T5" fmla="*/ 2147483647 h 62"/>
                <a:gd name="T6" fmla="*/ 2147483647 w 30"/>
                <a:gd name="T7" fmla="*/ 2147483647 h 62"/>
                <a:gd name="T8" fmla="*/ 2147483647 w 30"/>
                <a:gd name="T9" fmla="*/ 2147483647 h 62"/>
                <a:gd name="T10" fmla="*/ 0 w 30"/>
                <a:gd name="T11" fmla="*/ 2147483647 h 62"/>
                <a:gd name="T12" fmla="*/ 0 w 30"/>
                <a:gd name="T13" fmla="*/ 2147483647 h 62"/>
                <a:gd name="T14" fmla="*/ 0 w 30"/>
                <a:gd name="T15" fmla="*/ 2147483647 h 62"/>
                <a:gd name="T16" fmla="*/ 2147483647 w 30"/>
                <a:gd name="T17" fmla="*/ 0 h 62"/>
                <a:gd name="T18" fmla="*/ 2147483647 w 30"/>
                <a:gd name="T19" fmla="*/ 2147483647 h 62"/>
                <a:gd name="T20" fmla="*/ 2147483647 w 30"/>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62"/>
                <a:gd name="T35" fmla="*/ 30 w 30"/>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62">
                  <a:moveTo>
                    <a:pt x="19" y="22"/>
                  </a:moveTo>
                  <a:lnTo>
                    <a:pt x="30" y="38"/>
                  </a:lnTo>
                  <a:lnTo>
                    <a:pt x="30" y="43"/>
                  </a:lnTo>
                  <a:lnTo>
                    <a:pt x="14" y="62"/>
                  </a:lnTo>
                  <a:lnTo>
                    <a:pt x="0" y="49"/>
                  </a:lnTo>
                  <a:lnTo>
                    <a:pt x="0" y="16"/>
                  </a:lnTo>
                  <a:lnTo>
                    <a:pt x="6" y="0"/>
                  </a:lnTo>
                  <a:lnTo>
                    <a:pt x="11" y="3"/>
                  </a:lnTo>
                  <a:lnTo>
                    <a:pt x="19" y="22"/>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83" name="Freeform 166">
              <a:extLst>
                <a:ext uri="{FF2B5EF4-FFF2-40B4-BE49-F238E27FC236}">
                  <a16:creationId xmlns:a16="http://schemas.microsoft.com/office/drawing/2014/main" id="{E431A30A-3CFA-03FA-C99B-C068AAC45B2F}"/>
                </a:ext>
              </a:extLst>
            </p:cNvPr>
            <p:cNvSpPr>
              <a:spLocks/>
            </p:cNvSpPr>
            <p:nvPr/>
          </p:nvSpPr>
          <p:spPr bwMode="auto">
            <a:xfrm>
              <a:off x="9221105" y="4118395"/>
              <a:ext cx="82733" cy="42646"/>
            </a:xfrm>
            <a:custGeom>
              <a:avLst/>
              <a:gdLst>
                <a:gd name="T0" fmla="*/ 2147483647 w 106"/>
                <a:gd name="T1" fmla="*/ 2147483647 h 55"/>
                <a:gd name="T2" fmla="*/ 2147483647 w 106"/>
                <a:gd name="T3" fmla="*/ 2147483647 h 55"/>
                <a:gd name="T4" fmla="*/ 2147483647 w 106"/>
                <a:gd name="T5" fmla="*/ 2147483647 h 55"/>
                <a:gd name="T6" fmla="*/ 2147483647 w 106"/>
                <a:gd name="T7" fmla="*/ 2147483647 h 55"/>
                <a:gd name="T8" fmla="*/ 2147483647 w 106"/>
                <a:gd name="T9" fmla="*/ 2147483647 h 55"/>
                <a:gd name="T10" fmla="*/ 2147483647 w 106"/>
                <a:gd name="T11" fmla="*/ 2147483647 h 55"/>
                <a:gd name="T12" fmla="*/ 2147483647 w 106"/>
                <a:gd name="T13" fmla="*/ 2147483647 h 55"/>
                <a:gd name="T14" fmla="*/ 2147483647 w 106"/>
                <a:gd name="T15" fmla="*/ 0 h 55"/>
                <a:gd name="T16" fmla="*/ 2147483647 w 106"/>
                <a:gd name="T17" fmla="*/ 0 h 55"/>
                <a:gd name="T18" fmla="*/ 2147483647 w 106"/>
                <a:gd name="T19" fmla="*/ 2147483647 h 55"/>
                <a:gd name="T20" fmla="*/ 2147483647 w 106"/>
                <a:gd name="T21" fmla="*/ 2147483647 h 55"/>
                <a:gd name="T22" fmla="*/ 0 w 106"/>
                <a:gd name="T23" fmla="*/ 2147483647 h 55"/>
                <a:gd name="T24" fmla="*/ 2147483647 w 106"/>
                <a:gd name="T25" fmla="*/ 2147483647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55"/>
                <a:gd name="T41" fmla="*/ 106 w 106"/>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55">
                  <a:moveTo>
                    <a:pt x="6" y="36"/>
                  </a:moveTo>
                  <a:lnTo>
                    <a:pt x="30" y="55"/>
                  </a:lnTo>
                  <a:lnTo>
                    <a:pt x="68" y="47"/>
                  </a:lnTo>
                  <a:lnTo>
                    <a:pt x="81" y="44"/>
                  </a:lnTo>
                  <a:lnTo>
                    <a:pt x="98" y="17"/>
                  </a:lnTo>
                  <a:lnTo>
                    <a:pt x="106" y="11"/>
                  </a:lnTo>
                  <a:lnTo>
                    <a:pt x="95" y="3"/>
                  </a:lnTo>
                  <a:lnTo>
                    <a:pt x="95" y="0"/>
                  </a:lnTo>
                  <a:lnTo>
                    <a:pt x="73" y="0"/>
                  </a:lnTo>
                  <a:lnTo>
                    <a:pt x="35" y="14"/>
                  </a:lnTo>
                  <a:lnTo>
                    <a:pt x="16" y="9"/>
                  </a:lnTo>
                  <a:lnTo>
                    <a:pt x="0" y="33"/>
                  </a:lnTo>
                  <a:lnTo>
                    <a:pt x="6" y="3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84" name="Freeform 167">
              <a:extLst>
                <a:ext uri="{FF2B5EF4-FFF2-40B4-BE49-F238E27FC236}">
                  <a16:creationId xmlns:a16="http://schemas.microsoft.com/office/drawing/2014/main" id="{440C97E1-2DC8-25E0-6D50-FEC664DAB3C3}"/>
                </a:ext>
              </a:extLst>
            </p:cNvPr>
            <p:cNvSpPr>
              <a:spLocks/>
            </p:cNvSpPr>
            <p:nvPr/>
          </p:nvSpPr>
          <p:spPr bwMode="auto">
            <a:xfrm>
              <a:off x="9221105" y="4118395"/>
              <a:ext cx="82733" cy="42646"/>
            </a:xfrm>
            <a:custGeom>
              <a:avLst/>
              <a:gdLst>
                <a:gd name="T0" fmla="*/ 2147483647 w 106"/>
                <a:gd name="T1" fmla="*/ 2147483647 h 55"/>
                <a:gd name="T2" fmla="*/ 2147483647 w 106"/>
                <a:gd name="T3" fmla="*/ 2147483647 h 55"/>
                <a:gd name="T4" fmla="*/ 2147483647 w 106"/>
                <a:gd name="T5" fmla="*/ 2147483647 h 55"/>
                <a:gd name="T6" fmla="*/ 2147483647 w 106"/>
                <a:gd name="T7" fmla="*/ 2147483647 h 55"/>
                <a:gd name="T8" fmla="*/ 2147483647 w 106"/>
                <a:gd name="T9" fmla="*/ 2147483647 h 55"/>
                <a:gd name="T10" fmla="*/ 2147483647 w 106"/>
                <a:gd name="T11" fmla="*/ 2147483647 h 55"/>
                <a:gd name="T12" fmla="*/ 2147483647 w 106"/>
                <a:gd name="T13" fmla="*/ 2147483647 h 55"/>
                <a:gd name="T14" fmla="*/ 2147483647 w 106"/>
                <a:gd name="T15" fmla="*/ 0 h 55"/>
                <a:gd name="T16" fmla="*/ 2147483647 w 106"/>
                <a:gd name="T17" fmla="*/ 0 h 55"/>
                <a:gd name="T18" fmla="*/ 2147483647 w 106"/>
                <a:gd name="T19" fmla="*/ 2147483647 h 55"/>
                <a:gd name="T20" fmla="*/ 2147483647 w 106"/>
                <a:gd name="T21" fmla="*/ 2147483647 h 55"/>
                <a:gd name="T22" fmla="*/ 0 w 106"/>
                <a:gd name="T23" fmla="*/ 2147483647 h 55"/>
                <a:gd name="T24" fmla="*/ 2147483647 w 106"/>
                <a:gd name="T25" fmla="*/ 2147483647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55"/>
                <a:gd name="T41" fmla="*/ 106 w 106"/>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55">
                  <a:moveTo>
                    <a:pt x="6" y="36"/>
                  </a:moveTo>
                  <a:lnTo>
                    <a:pt x="30" y="55"/>
                  </a:lnTo>
                  <a:lnTo>
                    <a:pt x="68" y="47"/>
                  </a:lnTo>
                  <a:lnTo>
                    <a:pt x="81" y="44"/>
                  </a:lnTo>
                  <a:lnTo>
                    <a:pt x="98" y="17"/>
                  </a:lnTo>
                  <a:lnTo>
                    <a:pt x="106" y="11"/>
                  </a:lnTo>
                  <a:lnTo>
                    <a:pt x="95" y="3"/>
                  </a:lnTo>
                  <a:lnTo>
                    <a:pt x="95" y="0"/>
                  </a:lnTo>
                  <a:lnTo>
                    <a:pt x="73" y="0"/>
                  </a:lnTo>
                  <a:lnTo>
                    <a:pt x="35" y="14"/>
                  </a:lnTo>
                  <a:lnTo>
                    <a:pt x="16" y="9"/>
                  </a:lnTo>
                  <a:lnTo>
                    <a:pt x="0" y="33"/>
                  </a:lnTo>
                  <a:lnTo>
                    <a:pt x="6" y="36"/>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85" name="Freeform 168">
              <a:extLst>
                <a:ext uri="{FF2B5EF4-FFF2-40B4-BE49-F238E27FC236}">
                  <a16:creationId xmlns:a16="http://schemas.microsoft.com/office/drawing/2014/main" id="{D5E8CDEC-2983-262E-B18A-2898C6A0E6B1}"/>
                </a:ext>
              </a:extLst>
            </p:cNvPr>
            <p:cNvSpPr>
              <a:spLocks/>
            </p:cNvSpPr>
            <p:nvPr/>
          </p:nvSpPr>
          <p:spPr bwMode="auto">
            <a:xfrm>
              <a:off x="9641596" y="4414360"/>
              <a:ext cx="25587" cy="21322"/>
            </a:xfrm>
            <a:custGeom>
              <a:avLst/>
              <a:gdLst>
                <a:gd name="T0" fmla="*/ 0 w 33"/>
                <a:gd name="T1" fmla="*/ 2147483647 h 27"/>
                <a:gd name="T2" fmla="*/ 2147483647 w 33"/>
                <a:gd name="T3" fmla="*/ 0 h 27"/>
                <a:gd name="T4" fmla="*/ 2147483647 w 33"/>
                <a:gd name="T5" fmla="*/ 0 h 27"/>
                <a:gd name="T6" fmla="*/ 2147483647 w 33"/>
                <a:gd name="T7" fmla="*/ 0 h 27"/>
                <a:gd name="T8" fmla="*/ 2147483647 w 33"/>
                <a:gd name="T9" fmla="*/ 2147483647 h 27"/>
                <a:gd name="T10" fmla="*/ 2147483647 w 33"/>
                <a:gd name="T11" fmla="*/ 2147483647 h 27"/>
                <a:gd name="T12" fmla="*/ 2147483647 w 33"/>
                <a:gd name="T13" fmla="*/ 2147483647 h 27"/>
                <a:gd name="T14" fmla="*/ 2147483647 w 33"/>
                <a:gd name="T15" fmla="*/ 2147483647 h 27"/>
                <a:gd name="T16" fmla="*/ 0 w 33"/>
                <a:gd name="T17" fmla="*/ 2147483647 h 27"/>
                <a:gd name="T18" fmla="*/ 0 w 33"/>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7"/>
                <a:gd name="T32" fmla="*/ 33 w 33"/>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7">
                  <a:moveTo>
                    <a:pt x="0" y="13"/>
                  </a:moveTo>
                  <a:lnTo>
                    <a:pt x="14" y="0"/>
                  </a:lnTo>
                  <a:lnTo>
                    <a:pt x="33" y="0"/>
                  </a:lnTo>
                  <a:lnTo>
                    <a:pt x="30" y="5"/>
                  </a:lnTo>
                  <a:lnTo>
                    <a:pt x="19" y="8"/>
                  </a:lnTo>
                  <a:lnTo>
                    <a:pt x="33" y="27"/>
                  </a:lnTo>
                  <a:lnTo>
                    <a:pt x="0" y="1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86" name="Freeform 169">
              <a:extLst>
                <a:ext uri="{FF2B5EF4-FFF2-40B4-BE49-F238E27FC236}">
                  <a16:creationId xmlns:a16="http://schemas.microsoft.com/office/drawing/2014/main" id="{200CF4E2-3059-389C-CD98-CC09373AAC70}"/>
                </a:ext>
              </a:extLst>
            </p:cNvPr>
            <p:cNvSpPr>
              <a:spLocks/>
            </p:cNvSpPr>
            <p:nvPr/>
          </p:nvSpPr>
          <p:spPr bwMode="auto">
            <a:xfrm>
              <a:off x="9618567" y="4421183"/>
              <a:ext cx="23029" cy="9382"/>
            </a:xfrm>
            <a:custGeom>
              <a:avLst/>
              <a:gdLst>
                <a:gd name="T0" fmla="*/ 0 w 30"/>
                <a:gd name="T1" fmla="*/ 2147483647 h 13"/>
                <a:gd name="T2" fmla="*/ 2147483647 w 30"/>
                <a:gd name="T3" fmla="*/ 0 h 13"/>
                <a:gd name="T4" fmla="*/ 2147483647 w 30"/>
                <a:gd name="T5" fmla="*/ 2147483647 h 13"/>
                <a:gd name="T6" fmla="*/ 2147483647 w 30"/>
                <a:gd name="T7" fmla="*/ 2147483647 h 13"/>
                <a:gd name="T8" fmla="*/ 2147483647 w 30"/>
                <a:gd name="T9" fmla="*/ 2147483647 h 13"/>
                <a:gd name="T10" fmla="*/ 0 w 30"/>
                <a:gd name="T11" fmla="*/ 2147483647 h 13"/>
                <a:gd name="T12" fmla="*/ 0 60000 65536"/>
                <a:gd name="T13" fmla="*/ 0 60000 65536"/>
                <a:gd name="T14" fmla="*/ 0 60000 65536"/>
                <a:gd name="T15" fmla="*/ 0 60000 65536"/>
                <a:gd name="T16" fmla="*/ 0 60000 65536"/>
                <a:gd name="T17" fmla="*/ 0 60000 65536"/>
                <a:gd name="T18" fmla="*/ 0 w 30"/>
                <a:gd name="T19" fmla="*/ 0 h 13"/>
                <a:gd name="T20" fmla="*/ 30 w 3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0" h="13">
                  <a:moveTo>
                    <a:pt x="0" y="5"/>
                  </a:moveTo>
                  <a:lnTo>
                    <a:pt x="11" y="0"/>
                  </a:lnTo>
                  <a:lnTo>
                    <a:pt x="30" y="5"/>
                  </a:lnTo>
                  <a:lnTo>
                    <a:pt x="11" y="13"/>
                  </a:lnTo>
                  <a:lnTo>
                    <a:pt x="0"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87" name="Freeform 170">
              <a:extLst>
                <a:ext uri="{FF2B5EF4-FFF2-40B4-BE49-F238E27FC236}">
                  <a16:creationId xmlns:a16="http://schemas.microsoft.com/office/drawing/2014/main" id="{1D3A57D0-AE39-5985-0F77-0EABD95F09DA}"/>
                </a:ext>
              </a:extLst>
            </p:cNvPr>
            <p:cNvSpPr>
              <a:spLocks/>
            </p:cNvSpPr>
            <p:nvPr/>
          </p:nvSpPr>
          <p:spPr bwMode="auto">
            <a:xfrm>
              <a:off x="8829615" y="4319685"/>
              <a:ext cx="163761" cy="128791"/>
            </a:xfrm>
            <a:custGeom>
              <a:avLst/>
              <a:gdLst>
                <a:gd name="T0" fmla="*/ 2147483647 w 209"/>
                <a:gd name="T1" fmla="*/ 2147483647 h 165"/>
                <a:gd name="T2" fmla="*/ 2147483647 w 209"/>
                <a:gd name="T3" fmla="*/ 2147483647 h 165"/>
                <a:gd name="T4" fmla="*/ 2147483647 w 209"/>
                <a:gd name="T5" fmla="*/ 2147483647 h 165"/>
                <a:gd name="T6" fmla="*/ 2147483647 w 209"/>
                <a:gd name="T7" fmla="*/ 2147483647 h 165"/>
                <a:gd name="T8" fmla="*/ 2147483647 w 209"/>
                <a:gd name="T9" fmla="*/ 2147483647 h 165"/>
                <a:gd name="T10" fmla="*/ 2147483647 w 209"/>
                <a:gd name="T11" fmla="*/ 2147483647 h 165"/>
                <a:gd name="T12" fmla="*/ 2147483647 w 209"/>
                <a:gd name="T13" fmla="*/ 2147483647 h 165"/>
                <a:gd name="T14" fmla="*/ 2147483647 w 209"/>
                <a:gd name="T15" fmla="*/ 2147483647 h 165"/>
                <a:gd name="T16" fmla="*/ 0 w 209"/>
                <a:gd name="T17" fmla="*/ 2147483647 h 165"/>
                <a:gd name="T18" fmla="*/ 2147483647 w 209"/>
                <a:gd name="T19" fmla="*/ 2147483647 h 165"/>
                <a:gd name="T20" fmla="*/ 2147483647 w 209"/>
                <a:gd name="T21" fmla="*/ 2147483647 h 165"/>
                <a:gd name="T22" fmla="*/ 2147483647 w 209"/>
                <a:gd name="T23" fmla="*/ 2147483647 h 165"/>
                <a:gd name="T24" fmla="*/ 2147483647 w 209"/>
                <a:gd name="T25" fmla="*/ 2147483647 h 165"/>
                <a:gd name="T26" fmla="*/ 2147483647 w 209"/>
                <a:gd name="T27" fmla="*/ 2147483647 h 165"/>
                <a:gd name="T28" fmla="*/ 2147483647 w 209"/>
                <a:gd name="T29" fmla="*/ 2147483647 h 165"/>
                <a:gd name="T30" fmla="*/ 2147483647 w 209"/>
                <a:gd name="T31" fmla="*/ 2147483647 h 165"/>
                <a:gd name="T32" fmla="*/ 2147483647 w 209"/>
                <a:gd name="T33" fmla="*/ 0 h 165"/>
                <a:gd name="T34" fmla="*/ 2147483647 w 209"/>
                <a:gd name="T35" fmla="*/ 0 h 165"/>
                <a:gd name="T36" fmla="*/ 2147483647 w 209"/>
                <a:gd name="T37" fmla="*/ 2147483647 h 165"/>
                <a:gd name="T38" fmla="*/ 2147483647 w 209"/>
                <a:gd name="T39" fmla="*/ 2147483647 h 165"/>
                <a:gd name="T40" fmla="*/ 2147483647 w 209"/>
                <a:gd name="T41" fmla="*/ 2147483647 h 165"/>
                <a:gd name="T42" fmla="*/ 2147483647 w 209"/>
                <a:gd name="T43" fmla="*/ 2147483647 h 1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9"/>
                <a:gd name="T67" fmla="*/ 0 h 165"/>
                <a:gd name="T68" fmla="*/ 209 w 209"/>
                <a:gd name="T69" fmla="*/ 165 h 1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9" h="165">
                  <a:moveTo>
                    <a:pt x="203" y="19"/>
                  </a:moveTo>
                  <a:lnTo>
                    <a:pt x="209" y="70"/>
                  </a:lnTo>
                  <a:lnTo>
                    <a:pt x="165" y="84"/>
                  </a:lnTo>
                  <a:lnTo>
                    <a:pt x="165" y="95"/>
                  </a:lnTo>
                  <a:lnTo>
                    <a:pt x="135" y="116"/>
                  </a:lnTo>
                  <a:lnTo>
                    <a:pt x="89" y="133"/>
                  </a:lnTo>
                  <a:lnTo>
                    <a:pt x="79" y="141"/>
                  </a:lnTo>
                  <a:lnTo>
                    <a:pt x="79" y="165"/>
                  </a:lnTo>
                  <a:lnTo>
                    <a:pt x="0" y="165"/>
                  </a:lnTo>
                  <a:lnTo>
                    <a:pt x="27" y="154"/>
                  </a:lnTo>
                  <a:lnTo>
                    <a:pt x="57" y="124"/>
                  </a:lnTo>
                  <a:lnTo>
                    <a:pt x="62" y="111"/>
                  </a:lnTo>
                  <a:lnTo>
                    <a:pt x="60" y="89"/>
                  </a:lnTo>
                  <a:lnTo>
                    <a:pt x="70" y="68"/>
                  </a:lnTo>
                  <a:lnTo>
                    <a:pt x="84" y="51"/>
                  </a:lnTo>
                  <a:lnTo>
                    <a:pt x="114" y="35"/>
                  </a:lnTo>
                  <a:lnTo>
                    <a:pt x="133" y="0"/>
                  </a:lnTo>
                  <a:lnTo>
                    <a:pt x="141" y="0"/>
                  </a:lnTo>
                  <a:lnTo>
                    <a:pt x="154" y="13"/>
                  </a:lnTo>
                  <a:lnTo>
                    <a:pt x="182" y="8"/>
                  </a:lnTo>
                  <a:lnTo>
                    <a:pt x="198" y="11"/>
                  </a:lnTo>
                  <a:lnTo>
                    <a:pt x="203"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88" name="Freeform 171">
              <a:extLst>
                <a:ext uri="{FF2B5EF4-FFF2-40B4-BE49-F238E27FC236}">
                  <a16:creationId xmlns:a16="http://schemas.microsoft.com/office/drawing/2014/main" id="{1245909B-9DA6-F678-B9D1-8BDB7F7C8E1D}"/>
                </a:ext>
              </a:extLst>
            </p:cNvPr>
            <p:cNvSpPr>
              <a:spLocks/>
            </p:cNvSpPr>
            <p:nvPr/>
          </p:nvSpPr>
          <p:spPr bwMode="auto">
            <a:xfrm>
              <a:off x="9591274" y="4689001"/>
              <a:ext cx="20470" cy="29852"/>
            </a:xfrm>
            <a:custGeom>
              <a:avLst/>
              <a:gdLst>
                <a:gd name="T0" fmla="*/ 2147483647 w 27"/>
                <a:gd name="T1" fmla="*/ 2147483647 h 38"/>
                <a:gd name="T2" fmla="*/ 2147483647 w 27"/>
                <a:gd name="T3" fmla="*/ 2147483647 h 38"/>
                <a:gd name="T4" fmla="*/ 2147483647 w 27"/>
                <a:gd name="T5" fmla="*/ 2147483647 h 38"/>
                <a:gd name="T6" fmla="*/ 2147483647 w 27"/>
                <a:gd name="T7" fmla="*/ 2147483647 h 38"/>
                <a:gd name="T8" fmla="*/ 2147483647 w 27"/>
                <a:gd name="T9" fmla="*/ 0 h 38"/>
                <a:gd name="T10" fmla="*/ 2147483647 w 27"/>
                <a:gd name="T11" fmla="*/ 0 h 38"/>
                <a:gd name="T12" fmla="*/ 2147483647 w 27"/>
                <a:gd name="T13" fmla="*/ 2147483647 h 38"/>
                <a:gd name="T14" fmla="*/ 0 w 27"/>
                <a:gd name="T15" fmla="*/ 2147483647 h 38"/>
                <a:gd name="T16" fmla="*/ 2147483647 w 27"/>
                <a:gd name="T17" fmla="*/ 2147483647 h 38"/>
                <a:gd name="T18" fmla="*/ 2147483647 w 27"/>
                <a:gd name="T19" fmla="*/ 2147483647 h 38"/>
                <a:gd name="T20" fmla="*/ 2147483647 w 27"/>
                <a:gd name="T21" fmla="*/ 2147483647 h 38"/>
                <a:gd name="T22" fmla="*/ 2147483647 w 27"/>
                <a:gd name="T23" fmla="*/ 2147483647 h 38"/>
                <a:gd name="T24" fmla="*/ 2147483647 w 27"/>
                <a:gd name="T25" fmla="*/ 214748364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38"/>
                <a:gd name="T41" fmla="*/ 27 w 27"/>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38">
                  <a:moveTo>
                    <a:pt x="25" y="27"/>
                  </a:moveTo>
                  <a:lnTo>
                    <a:pt x="19" y="22"/>
                  </a:lnTo>
                  <a:lnTo>
                    <a:pt x="27" y="16"/>
                  </a:lnTo>
                  <a:lnTo>
                    <a:pt x="25" y="5"/>
                  </a:lnTo>
                  <a:lnTo>
                    <a:pt x="19" y="0"/>
                  </a:lnTo>
                  <a:lnTo>
                    <a:pt x="8" y="8"/>
                  </a:lnTo>
                  <a:lnTo>
                    <a:pt x="0" y="30"/>
                  </a:lnTo>
                  <a:lnTo>
                    <a:pt x="3" y="35"/>
                  </a:lnTo>
                  <a:lnTo>
                    <a:pt x="19" y="35"/>
                  </a:lnTo>
                  <a:lnTo>
                    <a:pt x="19" y="38"/>
                  </a:lnTo>
                  <a:lnTo>
                    <a:pt x="25" y="2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89" name="Freeform 172">
              <a:extLst>
                <a:ext uri="{FF2B5EF4-FFF2-40B4-BE49-F238E27FC236}">
                  <a16:creationId xmlns:a16="http://schemas.microsoft.com/office/drawing/2014/main" id="{2F331F18-6913-79F0-E106-7B527FF7147E}"/>
                </a:ext>
              </a:extLst>
            </p:cNvPr>
            <p:cNvSpPr>
              <a:spLocks/>
            </p:cNvSpPr>
            <p:nvPr/>
          </p:nvSpPr>
          <p:spPr bwMode="auto">
            <a:xfrm>
              <a:off x="9582745" y="4701794"/>
              <a:ext cx="139026" cy="214937"/>
            </a:xfrm>
            <a:custGeom>
              <a:avLst/>
              <a:gdLst>
                <a:gd name="T0" fmla="*/ 2147483647 w 179"/>
                <a:gd name="T1" fmla="*/ 2147483647 h 276"/>
                <a:gd name="T2" fmla="*/ 0 w 179"/>
                <a:gd name="T3" fmla="*/ 2147483647 h 276"/>
                <a:gd name="T4" fmla="*/ 0 w 179"/>
                <a:gd name="T5" fmla="*/ 2147483647 h 276"/>
                <a:gd name="T6" fmla="*/ 2147483647 w 179"/>
                <a:gd name="T7" fmla="*/ 2147483647 h 276"/>
                <a:gd name="T8" fmla="*/ 2147483647 w 179"/>
                <a:gd name="T9" fmla="*/ 2147483647 h 276"/>
                <a:gd name="T10" fmla="*/ 2147483647 w 179"/>
                <a:gd name="T11" fmla="*/ 2147483647 h 276"/>
                <a:gd name="T12" fmla="*/ 2147483647 w 179"/>
                <a:gd name="T13" fmla="*/ 2147483647 h 276"/>
                <a:gd name="T14" fmla="*/ 2147483647 w 179"/>
                <a:gd name="T15" fmla="*/ 2147483647 h 276"/>
                <a:gd name="T16" fmla="*/ 2147483647 w 179"/>
                <a:gd name="T17" fmla="*/ 2147483647 h 276"/>
                <a:gd name="T18" fmla="*/ 2147483647 w 179"/>
                <a:gd name="T19" fmla="*/ 2147483647 h 276"/>
                <a:gd name="T20" fmla="*/ 2147483647 w 179"/>
                <a:gd name="T21" fmla="*/ 2147483647 h 276"/>
                <a:gd name="T22" fmla="*/ 2147483647 w 179"/>
                <a:gd name="T23" fmla="*/ 0 h 276"/>
                <a:gd name="T24" fmla="*/ 2147483647 w 179"/>
                <a:gd name="T25" fmla="*/ 2147483647 h 276"/>
                <a:gd name="T26" fmla="*/ 2147483647 w 179"/>
                <a:gd name="T27" fmla="*/ 2147483647 h 276"/>
                <a:gd name="T28" fmla="*/ 2147483647 w 179"/>
                <a:gd name="T29" fmla="*/ 2147483647 h 276"/>
                <a:gd name="T30" fmla="*/ 2147483647 w 179"/>
                <a:gd name="T31" fmla="*/ 2147483647 h 276"/>
                <a:gd name="T32" fmla="*/ 2147483647 w 179"/>
                <a:gd name="T33" fmla="*/ 2147483647 h 276"/>
                <a:gd name="T34" fmla="*/ 2147483647 w 179"/>
                <a:gd name="T35" fmla="*/ 2147483647 h 276"/>
                <a:gd name="T36" fmla="*/ 2147483647 w 179"/>
                <a:gd name="T37" fmla="*/ 2147483647 h 276"/>
                <a:gd name="T38" fmla="*/ 2147483647 w 179"/>
                <a:gd name="T39" fmla="*/ 2147483647 h 276"/>
                <a:gd name="T40" fmla="*/ 2147483647 w 179"/>
                <a:gd name="T41" fmla="*/ 2147483647 h 276"/>
                <a:gd name="T42" fmla="*/ 2147483647 w 179"/>
                <a:gd name="T43" fmla="*/ 2147483647 h 276"/>
                <a:gd name="T44" fmla="*/ 2147483647 w 179"/>
                <a:gd name="T45" fmla="*/ 2147483647 h 276"/>
                <a:gd name="T46" fmla="*/ 2147483647 w 179"/>
                <a:gd name="T47" fmla="*/ 2147483647 h 276"/>
                <a:gd name="T48" fmla="*/ 2147483647 w 179"/>
                <a:gd name="T49" fmla="*/ 2147483647 h 276"/>
                <a:gd name="T50" fmla="*/ 2147483647 w 179"/>
                <a:gd name="T51" fmla="*/ 2147483647 h 276"/>
                <a:gd name="T52" fmla="*/ 2147483647 w 179"/>
                <a:gd name="T53" fmla="*/ 2147483647 h 276"/>
                <a:gd name="T54" fmla="*/ 2147483647 w 179"/>
                <a:gd name="T55" fmla="*/ 2147483647 h 2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9"/>
                <a:gd name="T85" fmla="*/ 0 h 276"/>
                <a:gd name="T86" fmla="*/ 179 w 179"/>
                <a:gd name="T87" fmla="*/ 276 h 2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9" h="276">
                  <a:moveTo>
                    <a:pt x="14" y="163"/>
                  </a:moveTo>
                  <a:lnTo>
                    <a:pt x="0" y="190"/>
                  </a:lnTo>
                  <a:lnTo>
                    <a:pt x="0" y="257"/>
                  </a:lnTo>
                  <a:lnTo>
                    <a:pt x="9" y="276"/>
                  </a:lnTo>
                  <a:lnTo>
                    <a:pt x="11" y="276"/>
                  </a:lnTo>
                  <a:lnTo>
                    <a:pt x="38" y="236"/>
                  </a:lnTo>
                  <a:lnTo>
                    <a:pt x="93" y="190"/>
                  </a:lnTo>
                  <a:lnTo>
                    <a:pt x="120" y="157"/>
                  </a:lnTo>
                  <a:lnTo>
                    <a:pt x="141" y="125"/>
                  </a:lnTo>
                  <a:lnTo>
                    <a:pt x="177" y="30"/>
                  </a:lnTo>
                  <a:lnTo>
                    <a:pt x="179" y="3"/>
                  </a:lnTo>
                  <a:lnTo>
                    <a:pt x="168" y="0"/>
                  </a:lnTo>
                  <a:lnTo>
                    <a:pt x="160" y="8"/>
                  </a:lnTo>
                  <a:lnTo>
                    <a:pt x="141" y="16"/>
                  </a:lnTo>
                  <a:lnTo>
                    <a:pt x="111" y="16"/>
                  </a:lnTo>
                  <a:lnTo>
                    <a:pt x="65" y="33"/>
                  </a:lnTo>
                  <a:lnTo>
                    <a:pt x="55" y="30"/>
                  </a:lnTo>
                  <a:lnTo>
                    <a:pt x="36" y="11"/>
                  </a:lnTo>
                  <a:lnTo>
                    <a:pt x="30" y="22"/>
                  </a:lnTo>
                  <a:lnTo>
                    <a:pt x="30" y="33"/>
                  </a:lnTo>
                  <a:lnTo>
                    <a:pt x="52" y="57"/>
                  </a:lnTo>
                  <a:lnTo>
                    <a:pt x="109" y="79"/>
                  </a:lnTo>
                  <a:lnTo>
                    <a:pt x="122" y="79"/>
                  </a:lnTo>
                  <a:lnTo>
                    <a:pt x="74" y="141"/>
                  </a:lnTo>
                  <a:lnTo>
                    <a:pt x="46" y="144"/>
                  </a:lnTo>
                  <a:lnTo>
                    <a:pt x="14" y="16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90" name="Freeform 173">
              <a:extLst>
                <a:ext uri="{FF2B5EF4-FFF2-40B4-BE49-F238E27FC236}">
                  <a16:creationId xmlns:a16="http://schemas.microsoft.com/office/drawing/2014/main" id="{DEC9CA4D-77BD-86BA-109C-1B90C316CE69}"/>
                </a:ext>
              </a:extLst>
            </p:cNvPr>
            <p:cNvSpPr>
              <a:spLocks/>
            </p:cNvSpPr>
            <p:nvPr/>
          </p:nvSpPr>
          <p:spPr bwMode="auto">
            <a:xfrm>
              <a:off x="8768204" y="4668531"/>
              <a:ext cx="40940" cy="14499"/>
            </a:xfrm>
            <a:custGeom>
              <a:avLst/>
              <a:gdLst>
                <a:gd name="T0" fmla="*/ 0 w 52"/>
                <a:gd name="T1" fmla="*/ 2147483647 h 19"/>
                <a:gd name="T2" fmla="*/ 2147483647 w 52"/>
                <a:gd name="T3" fmla="*/ 2147483647 h 19"/>
                <a:gd name="T4" fmla="*/ 2147483647 w 52"/>
                <a:gd name="T5" fmla="*/ 2147483647 h 19"/>
                <a:gd name="T6" fmla="*/ 2147483647 w 52"/>
                <a:gd name="T7" fmla="*/ 2147483647 h 19"/>
                <a:gd name="T8" fmla="*/ 2147483647 w 52"/>
                <a:gd name="T9" fmla="*/ 0 h 19"/>
                <a:gd name="T10" fmla="*/ 0 w 52"/>
                <a:gd name="T11" fmla="*/ 2147483647 h 19"/>
                <a:gd name="T12" fmla="*/ 0 w 52"/>
                <a:gd name="T13" fmla="*/ 2147483647 h 19"/>
                <a:gd name="T14" fmla="*/ 0 w 52"/>
                <a:gd name="T15" fmla="*/ 2147483647 h 19"/>
                <a:gd name="T16" fmla="*/ 0 w 52"/>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19"/>
                <a:gd name="T29" fmla="*/ 52 w 5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19">
                  <a:moveTo>
                    <a:pt x="0" y="19"/>
                  </a:moveTo>
                  <a:lnTo>
                    <a:pt x="28" y="11"/>
                  </a:lnTo>
                  <a:lnTo>
                    <a:pt x="49" y="13"/>
                  </a:lnTo>
                  <a:lnTo>
                    <a:pt x="52" y="8"/>
                  </a:lnTo>
                  <a:lnTo>
                    <a:pt x="28" y="0"/>
                  </a:lnTo>
                  <a:lnTo>
                    <a:pt x="0" y="5"/>
                  </a:lnTo>
                  <a:lnTo>
                    <a:pt x="0" y="16"/>
                  </a:lnTo>
                  <a:lnTo>
                    <a:pt x="0"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91" name="Freeform 174">
              <a:extLst>
                <a:ext uri="{FF2B5EF4-FFF2-40B4-BE49-F238E27FC236}">
                  <a16:creationId xmlns:a16="http://schemas.microsoft.com/office/drawing/2014/main" id="{EF255D8A-551B-AC5F-1926-436870344C90}"/>
                </a:ext>
              </a:extLst>
            </p:cNvPr>
            <p:cNvSpPr>
              <a:spLocks/>
            </p:cNvSpPr>
            <p:nvPr/>
          </p:nvSpPr>
          <p:spPr bwMode="auto">
            <a:xfrm>
              <a:off x="8768204" y="4689001"/>
              <a:ext cx="43499" cy="27294"/>
            </a:xfrm>
            <a:custGeom>
              <a:avLst/>
              <a:gdLst>
                <a:gd name="T0" fmla="*/ 2147483647 w 55"/>
                <a:gd name="T1" fmla="*/ 0 h 35"/>
                <a:gd name="T2" fmla="*/ 2147483647 w 55"/>
                <a:gd name="T3" fmla="*/ 2147483647 h 35"/>
                <a:gd name="T4" fmla="*/ 2147483647 w 55"/>
                <a:gd name="T5" fmla="*/ 2147483647 h 35"/>
                <a:gd name="T6" fmla="*/ 2147483647 w 55"/>
                <a:gd name="T7" fmla="*/ 2147483647 h 35"/>
                <a:gd name="T8" fmla="*/ 2147483647 w 55"/>
                <a:gd name="T9" fmla="*/ 2147483647 h 35"/>
                <a:gd name="T10" fmla="*/ 2147483647 w 55"/>
                <a:gd name="T11" fmla="*/ 2147483647 h 35"/>
                <a:gd name="T12" fmla="*/ 2147483647 w 55"/>
                <a:gd name="T13" fmla="*/ 2147483647 h 35"/>
                <a:gd name="T14" fmla="*/ 2147483647 w 55"/>
                <a:gd name="T15" fmla="*/ 2147483647 h 35"/>
                <a:gd name="T16" fmla="*/ 0 w 55"/>
                <a:gd name="T17" fmla="*/ 2147483647 h 35"/>
                <a:gd name="T18" fmla="*/ 0 w 55"/>
                <a:gd name="T19" fmla="*/ 2147483647 h 35"/>
                <a:gd name="T20" fmla="*/ 2147483647 w 55"/>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35"/>
                <a:gd name="T35" fmla="*/ 55 w 55"/>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35">
                  <a:moveTo>
                    <a:pt x="55" y="0"/>
                  </a:moveTo>
                  <a:lnTo>
                    <a:pt x="52" y="19"/>
                  </a:lnTo>
                  <a:lnTo>
                    <a:pt x="38" y="24"/>
                  </a:lnTo>
                  <a:lnTo>
                    <a:pt x="30" y="35"/>
                  </a:lnTo>
                  <a:lnTo>
                    <a:pt x="22" y="30"/>
                  </a:lnTo>
                  <a:lnTo>
                    <a:pt x="22" y="16"/>
                  </a:lnTo>
                  <a:lnTo>
                    <a:pt x="14" y="16"/>
                  </a:lnTo>
                  <a:lnTo>
                    <a:pt x="0" y="5"/>
                  </a:lnTo>
                  <a:lnTo>
                    <a:pt x="55"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92" name="Freeform 175">
              <a:extLst>
                <a:ext uri="{FF2B5EF4-FFF2-40B4-BE49-F238E27FC236}">
                  <a16:creationId xmlns:a16="http://schemas.microsoft.com/office/drawing/2014/main" id="{D23AD6EA-48D3-9BA5-717F-F1225F6E8B51}"/>
                </a:ext>
              </a:extLst>
            </p:cNvPr>
            <p:cNvSpPr>
              <a:spLocks/>
            </p:cNvSpPr>
            <p:nvPr/>
          </p:nvSpPr>
          <p:spPr bwMode="auto">
            <a:xfrm>
              <a:off x="8815115" y="4731647"/>
              <a:ext cx="42646" cy="50322"/>
            </a:xfrm>
            <a:custGeom>
              <a:avLst/>
              <a:gdLst>
                <a:gd name="T0" fmla="*/ 0 w 54"/>
                <a:gd name="T1" fmla="*/ 2147483647 h 65"/>
                <a:gd name="T2" fmla="*/ 2147483647 w 54"/>
                <a:gd name="T3" fmla="*/ 2147483647 h 65"/>
                <a:gd name="T4" fmla="*/ 2147483647 w 54"/>
                <a:gd name="T5" fmla="*/ 2147483647 h 65"/>
                <a:gd name="T6" fmla="*/ 2147483647 w 54"/>
                <a:gd name="T7" fmla="*/ 2147483647 h 65"/>
                <a:gd name="T8" fmla="*/ 2147483647 w 54"/>
                <a:gd name="T9" fmla="*/ 2147483647 h 65"/>
                <a:gd name="T10" fmla="*/ 2147483647 w 54"/>
                <a:gd name="T11" fmla="*/ 2147483647 h 65"/>
                <a:gd name="T12" fmla="*/ 2147483647 w 54"/>
                <a:gd name="T13" fmla="*/ 2147483647 h 65"/>
                <a:gd name="T14" fmla="*/ 2147483647 w 54"/>
                <a:gd name="T15" fmla="*/ 0 h 65"/>
                <a:gd name="T16" fmla="*/ 2147483647 w 54"/>
                <a:gd name="T17" fmla="*/ 0 h 65"/>
                <a:gd name="T18" fmla="*/ 0 w 54"/>
                <a:gd name="T19" fmla="*/ 2147483647 h 65"/>
                <a:gd name="T20" fmla="*/ 0 w 54"/>
                <a:gd name="T21" fmla="*/ 2147483647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65"/>
                <a:gd name="T35" fmla="*/ 54 w 54"/>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65">
                  <a:moveTo>
                    <a:pt x="0" y="16"/>
                  </a:moveTo>
                  <a:lnTo>
                    <a:pt x="5" y="46"/>
                  </a:lnTo>
                  <a:lnTo>
                    <a:pt x="33" y="65"/>
                  </a:lnTo>
                  <a:lnTo>
                    <a:pt x="33" y="62"/>
                  </a:lnTo>
                  <a:lnTo>
                    <a:pt x="54" y="33"/>
                  </a:lnTo>
                  <a:lnTo>
                    <a:pt x="49" y="33"/>
                  </a:lnTo>
                  <a:lnTo>
                    <a:pt x="52" y="22"/>
                  </a:lnTo>
                  <a:lnTo>
                    <a:pt x="35" y="0"/>
                  </a:lnTo>
                  <a:lnTo>
                    <a:pt x="16" y="0"/>
                  </a:lnTo>
                  <a:lnTo>
                    <a:pt x="0"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93" name="Freeform 176">
              <a:extLst>
                <a:ext uri="{FF2B5EF4-FFF2-40B4-BE49-F238E27FC236}">
                  <a16:creationId xmlns:a16="http://schemas.microsoft.com/office/drawing/2014/main" id="{33F9F432-13FB-F062-81C5-F39D3B26568B}"/>
                </a:ext>
              </a:extLst>
            </p:cNvPr>
            <p:cNvSpPr>
              <a:spLocks/>
            </p:cNvSpPr>
            <p:nvPr/>
          </p:nvSpPr>
          <p:spPr bwMode="auto">
            <a:xfrm>
              <a:off x="9415572" y="4930378"/>
              <a:ext cx="21322" cy="31558"/>
            </a:xfrm>
            <a:custGeom>
              <a:avLst/>
              <a:gdLst>
                <a:gd name="T0" fmla="*/ 0 w 28"/>
                <a:gd name="T1" fmla="*/ 2147483647 h 40"/>
                <a:gd name="T2" fmla="*/ 2147483647 w 28"/>
                <a:gd name="T3" fmla="*/ 0 h 40"/>
                <a:gd name="T4" fmla="*/ 2147483647 w 28"/>
                <a:gd name="T5" fmla="*/ 2147483647 h 40"/>
                <a:gd name="T6" fmla="*/ 2147483647 w 28"/>
                <a:gd name="T7" fmla="*/ 2147483647 h 40"/>
                <a:gd name="T8" fmla="*/ 2147483647 w 28"/>
                <a:gd name="T9" fmla="*/ 2147483647 h 40"/>
                <a:gd name="T10" fmla="*/ 2147483647 w 28"/>
                <a:gd name="T11" fmla="*/ 2147483647 h 40"/>
                <a:gd name="T12" fmla="*/ 0 w 28"/>
                <a:gd name="T13" fmla="*/ 2147483647 h 40"/>
                <a:gd name="T14" fmla="*/ 0 60000 65536"/>
                <a:gd name="T15" fmla="*/ 0 60000 65536"/>
                <a:gd name="T16" fmla="*/ 0 60000 65536"/>
                <a:gd name="T17" fmla="*/ 0 60000 65536"/>
                <a:gd name="T18" fmla="*/ 0 60000 65536"/>
                <a:gd name="T19" fmla="*/ 0 60000 65536"/>
                <a:gd name="T20" fmla="*/ 0 60000 65536"/>
                <a:gd name="T21" fmla="*/ 0 w 28"/>
                <a:gd name="T22" fmla="*/ 0 h 40"/>
                <a:gd name="T23" fmla="*/ 28 w 2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0">
                  <a:moveTo>
                    <a:pt x="0" y="5"/>
                  </a:moveTo>
                  <a:lnTo>
                    <a:pt x="28" y="0"/>
                  </a:lnTo>
                  <a:lnTo>
                    <a:pt x="28" y="19"/>
                  </a:lnTo>
                  <a:lnTo>
                    <a:pt x="9" y="40"/>
                  </a:lnTo>
                  <a:lnTo>
                    <a:pt x="6" y="40"/>
                  </a:lnTo>
                  <a:lnTo>
                    <a:pt x="3" y="19"/>
                  </a:lnTo>
                  <a:lnTo>
                    <a:pt x="0"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94" name="Freeform 177">
              <a:extLst>
                <a:ext uri="{FF2B5EF4-FFF2-40B4-BE49-F238E27FC236}">
                  <a16:creationId xmlns:a16="http://schemas.microsoft.com/office/drawing/2014/main" id="{B24B9B3A-B964-6384-4AA2-D5983D10C9BB}"/>
                </a:ext>
              </a:extLst>
            </p:cNvPr>
            <p:cNvSpPr>
              <a:spLocks/>
            </p:cNvSpPr>
            <p:nvPr/>
          </p:nvSpPr>
          <p:spPr bwMode="auto">
            <a:xfrm>
              <a:off x="9413867" y="4909055"/>
              <a:ext cx="24734" cy="25587"/>
            </a:xfrm>
            <a:custGeom>
              <a:avLst/>
              <a:gdLst>
                <a:gd name="T0" fmla="*/ 2147483647 w 32"/>
                <a:gd name="T1" fmla="*/ 2147483647 h 32"/>
                <a:gd name="T2" fmla="*/ 2147483647 w 32"/>
                <a:gd name="T3" fmla="*/ 2147483647 h 32"/>
                <a:gd name="T4" fmla="*/ 0 w 32"/>
                <a:gd name="T5" fmla="*/ 2147483647 h 32"/>
                <a:gd name="T6" fmla="*/ 2147483647 w 32"/>
                <a:gd name="T7" fmla="*/ 2147483647 h 32"/>
                <a:gd name="T8" fmla="*/ 2147483647 w 32"/>
                <a:gd name="T9" fmla="*/ 0 h 32"/>
                <a:gd name="T10" fmla="*/ 2147483647 w 32"/>
                <a:gd name="T11" fmla="*/ 0 h 32"/>
                <a:gd name="T12" fmla="*/ 2147483647 w 32"/>
                <a:gd name="T13" fmla="*/ 2147483647 h 32"/>
                <a:gd name="T14" fmla="*/ 2147483647 w 3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2"/>
                <a:gd name="T26" fmla="*/ 32 w 3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2">
                  <a:moveTo>
                    <a:pt x="30" y="27"/>
                  </a:moveTo>
                  <a:lnTo>
                    <a:pt x="2" y="32"/>
                  </a:lnTo>
                  <a:lnTo>
                    <a:pt x="0" y="27"/>
                  </a:lnTo>
                  <a:lnTo>
                    <a:pt x="11" y="5"/>
                  </a:lnTo>
                  <a:lnTo>
                    <a:pt x="24" y="0"/>
                  </a:lnTo>
                  <a:lnTo>
                    <a:pt x="32" y="16"/>
                  </a:lnTo>
                  <a:lnTo>
                    <a:pt x="30" y="2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95" name="Freeform 178">
              <a:extLst>
                <a:ext uri="{FF2B5EF4-FFF2-40B4-BE49-F238E27FC236}">
                  <a16:creationId xmlns:a16="http://schemas.microsoft.com/office/drawing/2014/main" id="{F3DC2661-A766-FCD0-90AF-CB3B0FFBFC09}"/>
                </a:ext>
              </a:extLst>
            </p:cNvPr>
            <p:cNvSpPr>
              <a:spLocks/>
            </p:cNvSpPr>
            <p:nvPr/>
          </p:nvSpPr>
          <p:spPr bwMode="auto">
            <a:xfrm>
              <a:off x="9430071" y="5303958"/>
              <a:ext cx="15352" cy="23882"/>
            </a:xfrm>
            <a:custGeom>
              <a:avLst/>
              <a:gdLst>
                <a:gd name="T0" fmla="*/ 2147483647 w 19"/>
                <a:gd name="T1" fmla="*/ 2147483647 h 30"/>
                <a:gd name="T2" fmla="*/ 2147483647 w 19"/>
                <a:gd name="T3" fmla="*/ 0 h 30"/>
                <a:gd name="T4" fmla="*/ 2147483647 w 19"/>
                <a:gd name="T5" fmla="*/ 2147483647 h 30"/>
                <a:gd name="T6" fmla="*/ 0 w 19"/>
                <a:gd name="T7" fmla="*/ 2147483647 h 30"/>
                <a:gd name="T8" fmla="*/ 2147483647 w 19"/>
                <a:gd name="T9" fmla="*/ 2147483647 h 30"/>
                <a:gd name="T10" fmla="*/ 2147483647 w 19"/>
                <a:gd name="T11" fmla="*/ 2147483647 h 30"/>
                <a:gd name="T12" fmla="*/ 0 60000 65536"/>
                <a:gd name="T13" fmla="*/ 0 60000 65536"/>
                <a:gd name="T14" fmla="*/ 0 60000 65536"/>
                <a:gd name="T15" fmla="*/ 0 60000 65536"/>
                <a:gd name="T16" fmla="*/ 0 60000 65536"/>
                <a:gd name="T17" fmla="*/ 0 60000 65536"/>
                <a:gd name="T18" fmla="*/ 0 w 19"/>
                <a:gd name="T19" fmla="*/ 0 h 30"/>
                <a:gd name="T20" fmla="*/ 19 w 1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9" h="30">
                  <a:moveTo>
                    <a:pt x="19" y="19"/>
                  </a:moveTo>
                  <a:lnTo>
                    <a:pt x="19" y="0"/>
                  </a:lnTo>
                  <a:lnTo>
                    <a:pt x="6" y="3"/>
                  </a:lnTo>
                  <a:lnTo>
                    <a:pt x="0" y="22"/>
                  </a:lnTo>
                  <a:lnTo>
                    <a:pt x="9" y="30"/>
                  </a:lnTo>
                  <a:lnTo>
                    <a:pt x="19"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96" name="Freeform 179">
              <a:extLst>
                <a:ext uri="{FF2B5EF4-FFF2-40B4-BE49-F238E27FC236}">
                  <a16:creationId xmlns:a16="http://schemas.microsoft.com/office/drawing/2014/main" id="{4237729C-E133-5B77-CDD9-7EAC93912D33}"/>
                </a:ext>
              </a:extLst>
            </p:cNvPr>
            <p:cNvSpPr>
              <a:spLocks/>
            </p:cNvSpPr>
            <p:nvPr/>
          </p:nvSpPr>
          <p:spPr bwMode="auto">
            <a:xfrm>
              <a:off x="9280811" y="5177725"/>
              <a:ext cx="130497" cy="143291"/>
            </a:xfrm>
            <a:custGeom>
              <a:avLst/>
              <a:gdLst>
                <a:gd name="T0" fmla="*/ 2147483647 w 168"/>
                <a:gd name="T1" fmla="*/ 0 h 184"/>
                <a:gd name="T2" fmla="*/ 2147483647 w 168"/>
                <a:gd name="T3" fmla="*/ 2147483647 h 184"/>
                <a:gd name="T4" fmla="*/ 2147483647 w 168"/>
                <a:gd name="T5" fmla="*/ 2147483647 h 184"/>
                <a:gd name="T6" fmla="*/ 2147483647 w 168"/>
                <a:gd name="T7" fmla="*/ 2147483647 h 184"/>
                <a:gd name="T8" fmla="*/ 2147483647 w 168"/>
                <a:gd name="T9" fmla="*/ 2147483647 h 184"/>
                <a:gd name="T10" fmla="*/ 2147483647 w 168"/>
                <a:gd name="T11" fmla="*/ 2147483647 h 184"/>
                <a:gd name="T12" fmla="*/ 2147483647 w 168"/>
                <a:gd name="T13" fmla="*/ 2147483647 h 184"/>
                <a:gd name="T14" fmla="*/ 2147483647 w 168"/>
                <a:gd name="T15" fmla="*/ 2147483647 h 184"/>
                <a:gd name="T16" fmla="*/ 2147483647 w 168"/>
                <a:gd name="T17" fmla="*/ 2147483647 h 184"/>
                <a:gd name="T18" fmla="*/ 2147483647 w 168"/>
                <a:gd name="T19" fmla="*/ 2147483647 h 184"/>
                <a:gd name="T20" fmla="*/ 2147483647 w 168"/>
                <a:gd name="T21" fmla="*/ 2147483647 h 184"/>
                <a:gd name="T22" fmla="*/ 2147483647 w 168"/>
                <a:gd name="T23" fmla="*/ 2147483647 h 184"/>
                <a:gd name="T24" fmla="*/ 2147483647 w 168"/>
                <a:gd name="T25" fmla="*/ 2147483647 h 184"/>
                <a:gd name="T26" fmla="*/ 0 w 168"/>
                <a:gd name="T27" fmla="*/ 2147483647 h 184"/>
                <a:gd name="T28" fmla="*/ 0 w 168"/>
                <a:gd name="T29" fmla="*/ 2147483647 h 184"/>
                <a:gd name="T30" fmla="*/ 0 w 168"/>
                <a:gd name="T31" fmla="*/ 2147483647 h 184"/>
                <a:gd name="T32" fmla="*/ 2147483647 w 168"/>
                <a:gd name="T33" fmla="*/ 2147483647 h 184"/>
                <a:gd name="T34" fmla="*/ 2147483647 w 168"/>
                <a:gd name="T35" fmla="*/ 2147483647 h 184"/>
                <a:gd name="T36" fmla="*/ 2147483647 w 168"/>
                <a:gd name="T37" fmla="*/ 2147483647 h 184"/>
                <a:gd name="T38" fmla="*/ 2147483647 w 168"/>
                <a:gd name="T39" fmla="*/ 2147483647 h 184"/>
                <a:gd name="T40" fmla="*/ 2147483647 w 168"/>
                <a:gd name="T41" fmla="*/ 2147483647 h 184"/>
                <a:gd name="T42" fmla="*/ 2147483647 w 168"/>
                <a:gd name="T43" fmla="*/ 2147483647 h 184"/>
                <a:gd name="T44" fmla="*/ 2147483647 w 168"/>
                <a:gd name="T45" fmla="*/ 0 h 1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8"/>
                <a:gd name="T70" fmla="*/ 0 h 184"/>
                <a:gd name="T71" fmla="*/ 168 w 168"/>
                <a:gd name="T72" fmla="*/ 184 h 1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8" h="184">
                  <a:moveTo>
                    <a:pt x="95" y="0"/>
                  </a:moveTo>
                  <a:lnTo>
                    <a:pt x="111" y="32"/>
                  </a:lnTo>
                  <a:lnTo>
                    <a:pt x="141" y="56"/>
                  </a:lnTo>
                  <a:lnTo>
                    <a:pt x="146" y="78"/>
                  </a:lnTo>
                  <a:lnTo>
                    <a:pt x="168" y="86"/>
                  </a:lnTo>
                  <a:lnTo>
                    <a:pt x="135" y="111"/>
                  </a:lnTo>
                  <a:lnTo>
                    <a:pt x="95" y="159"/>
                  </a:lnTo>
                  <a:lnTo>
                    <a:pt x="79" y="159"/>
                  </a:lnTo>
                  <a:lnTo>
                    <a:pt x="62" y="154"/>
                  </a:lnTo>
                  <a:lnTo>
                    <a:pt x="38" y="181"/>
                  </a:lnTo>
                  <a:lnTo>
                    <a:pt x="22" y="184"/>
                  </a:lnTo>
                  <a:lnTo>
                    <a:pt x="11" y="178"/>
                  </a:lnTo>
                  <a:lnTo>
                    <a:pt x="14" y="154"/>
                  </a:lnTo>
                  <a:lnTo>
                    <a:pt x="0" y="140"/>
                  </a:lnTo>
                  <a:lnTo>
                    <a:pt x="0" y="89"/>
                  </a:lnTo>
                  <a:lnTo>
                    <a:pt x="19" y="81"/>
                  </a:lnTo>
                  <a:lnTo>
                    <a:pt x="22" y="10"/>
                  </a:lnTo>
                  <a:lnTo>
                    <a:pt x="57" y="5"/>
                  </a:lnTo>
                  <a:lnTo>
                    <a:pt x="62" y="5"/>
                  </a:lnTo>
                  <a:lnTo>
                    <a:pt x="65" y="16"/>
                  </a:lnTo>
                  <a:lnTo>
                    <a:pt x="76" y="5"/>
                  </a:lnTo>
                  <a:lnTo>
                    <a:pt x="95"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897" name="Line 201">
              <a:extLst>
                <a:ext uri="{FF2B5EF4-FFF2-40B4-BE49-F238E27FC236}">
                  <a16:creationId xmlns:a16="http://schemas.microsoft.com/office/drawing/2014/main" id="{3DFEE78A-530C-2BD4-BD83-DD3874FC4E59}"/>
                </a:ext>
              </a:extLst>
            </p:cNvPr>
            <p:cNvSpPr>
              <a:spLocks noChangeShapeType="1"/>
            </p:cNvSpPr>
            <p:nvPr/>
          </p:nvSpPr>
          <p:spPr bwMode="auto">
            <a:xfrm>
              <a:off x="7508438" y="532784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898" name="Line 202">
              <a:extLst>
                <a:ext uri="{FF2B5EF4-FFF2-40B4-BE49-F238E27FC236}">
                  <a16:creationId xmlns:a16="http://schemas.microsoft.com/office/drawing/2014/main" id="{04F8D72D-6D9C-0B77-6999-A25B0406FCF0}"/>
                </a:ext>
              </a:extLst>
            </p:cNvPr>
            <p:cNvSpPr>
              <a:spLocks noChangeShapeType="1"/>
            </p:cNvSpPr>
            <p:nvPr/>
          </p:nvSpPr>
          <p:spPr bwMode="auto">
            <a:xfrm>
              <a:off x="7508438" y="532784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899" name="Line 203">
              <a:extLst>
                <a:ext uri="{FF2B5EF4-FFF2-40B4-BE49-F238E27FC236}">
                  <a16:creationId xmlns:a16="http://schemas.microsoft.com/office/drawing/2014/main" id="{F795BC61-364C-C8F3-E9CF-8F984E84B563}"/>
                </a:ext>
              </a:extLst>
            </p:cNvPr>
            <p:cNvSpPr>
              <a:spLocks noChangeShapeType="1"/>
            </p:cNvSpPr>
            <p:nvPr/>
          </p:nvSpPr>
          <p:spPr bwMode="auto">
            <a:xfrm>
              <a:off x="7563025" y="5315046"/>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00" name="Line 204">
              <a:extLst>
                <a:ext uri="{FF2B5EF4-FFF2-40B4-BE49-F238E27FC236}">
                  <a16:creationId xmlns:a16="http://schemas.microsoft.com/office/drawing/2014/main" id="{6F2EF6EE-3353-7EE7-DACC-FFA45099AA77}"/>
                </a:ext>
              </a:extLst>
            </p:cNvPr>
            <p:cNvSpPr>
              <a:spLocks noChangeShapeType="1"/>
            </p:cNvSpPr>
            <p:nvPr/>
          </p:nvSpPr>
          <p:spPr bwMode="auto">
            <a:xfrm>
              <a:off x="7563025" y="5315046"/>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01" name="Line 205">
              <a:extLst>
                <a:ext uri="{FF2B5EF4-FFF2-40B4-BE49-F238E27FC236}">
                  <a16:creationId xmlns:a16="http://schemas.microsoft.com/office/drawing/2014/main" id="{F9C24A3A-22EC-6096-94B6-FEF7939508FE}"/>
                </a:ext>
              </a:extLst>
            </p:cNvPr>
            <p:cNvSpPr>
              <a:spLocks noChangeShapeType="1"/>
            </p:cNvSpPr>
            <p:nvPr/>
          </p:nvSpPr>
          <p:spPr bwMode="auto">
            <a:xfrm>
              <a:off x="7772843" y="4803293"/>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02" name="Line 206">
              <a:extLst>
                <a:ext uri="{FF2B5EF4-FFF2-40B4-BE49-F238E27FC236}">
                  <a16:creationId xmlns:a16="http://schemas.microsoft.com/office/drawing/2014/main" id="{0D999347-42FA-0EA8-AC38-4B1ABEFBA5B5}"/>
                </a:ext>
              </a:extLst>
            </p:cNvPr>
            <p:cNvSpPr>
              <a:spLocks noChangeShapeType="1"/>
            </p:cNvSpPr>
            <p:nvPr/>
          </p:nvSpPr>
          <p:spPr bwMode="auto">
            <a:xfrm>
              <a:off x="7772843" y="4803293"/>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03" name="Line 207">
              <a:extLst>
                <a:ext uri="{FF2B5EF4-FFF2-40B4-BE49-F238E27FC236}">
                  <a16:creationId xmlns:a16="http://schemas.microsoft.com/office/drawing/2014/main" id="{FA869261-75DC-40AF-237D-BBCBF1F2CDAA}"/>
                </a:ext>
              </a:extLst>
            </p:cNvPr>
            <p:cNvSpPr>
              <a:spLocks noChangeShapeType="1"/>
            </p:cNvSpPr>
            <p:nvPr/>
          </p:nvSpPr>
          <p:spPr bwMode="auto">
            <a:xfrm>
              <a:off x="7848754" y="482888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04" name="Line 208">
              <a:extLst>
                <a:ext uri="{FF2B5EF4-FFF2-40B4-BE49-F238E27FC236}">
                  <a16:creationId xmlns:a16="http://schemas.microsoft.com/office/drawing/2014/main" id="{54F93328-A6BF-C861-FF9E-20C62FE91203}"/>
                </a:ext>
              </a:extLst>
            </p:cNvPr>
            <p:cNvSpPr>
              <a:spLocks noChangeShapeType="1"/>
            </p:cNvSpPr>
            <p:nvPr/>
          </p:nvSpPr>
          <p:spPr bwMode="auto">
            <a:xfrm>
              <a:off x="7848754" y="482888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05" name="Line 209">
              <a:extLst>
                <a:ext uri="{FF2B5EF4-FFF2-40B4-BE49-F238E27FC236}">
                  <a16:creationId xmlns:a16="http://schemas.microsoft.com/office/drawing/2014/main" id="{5499E244-7DEF-0072-7189-07D843B145A6}"/>
                </a:ext>
              </a:extLst>
            </p:cNvPr>
            <p:cNvSpPr>
              <a:spLocks noChangeShapeType="1"/>
            </p:cNvSpPr>
            <p:nvPr/>
          </p:nvSpPr>
          <p:spPr bwMode="auto">
            <a:xfrm>
              <a:off x="7911870" y="5315046"/>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06" name="Line 210">
              <a:extLst>
                <a:ext uri="{FF2B5EF4-FFF2-40B4-BE49-F238E27FC236}">
                  <a16:creationId xmlns:a16="http://schemas.microsoft.com/office/drawing/2014/main" id="{8A2D6A16-5327-EF94-D5FC-F4A711F35D1E}"/>
                </a:ext>
              </a:extLst>
            </p:cNvPr>
            <p:cNvSpPr>
              <a:spLocks noChangeShapeType="1"/>
            </p:cNvSpPr>
            <p:nvPr/>
          </p:nvSpPr>
          <p:spPr bwMode="auto">
            <a:xfrm>
              <a:off x="7911870" y="5315046"/>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07" name="Line 211">
              <a:extLst>
                <a:ext uri="{FF2B5EF4-FFF2-40B4-BE49-F238E27FC236}">
                  <a16:creationId xmlns:a16="http://schemas.microsoft.com/office/drawing/2014/main" id="{85EA63D4-C38D-7D24-F4E0-836889BC2A3B}"/>
                </a:ext>
              </a:extLst>
            </p:cNvPr>
            <p:cNvSpPr>
              <a:spLocks noChangeShapeType="1"/>
            </p:cNvSpPr>
            <p:nvPr/>
          </p:nvSpPr>
          <p:spPr bwMode="auto">
            <a:xfrm>
              <a:off x="7928928" y="5432749"/>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08" name="Line 212">
              <a:extLst>
                <a:ext uri="{FF2B5EF4-FFF2-40B4-BE49-F238E27FC236}">
                  <a16:creationId xmlns:a16="http://schemas.microsoft.com/office/drawing/2014/main" id="{8CC5117F-7CB2-B050-9541-662E0C6F793B}"/>
                </a:ext>
              </a:extLst>
            </p:cNvPr>
            <p:cNvSpPr>
              <a:spLocks noChangeShapeType="1"/>
            </p:cNvSpPr>
            <p:nvPr/>
          </p:nvSpPr>
          <p:spPr bwMode="auto">
            <a:xfrm>
              <a:off x="7928928" y="5432749"/>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09" name="Line 213">
              <a:extLst>
                <a:ext uri="{FF2B5EF4-FFF2-40B4-BE49-F238E27FC236}">
                  <a16:creationId xmlns:a16="http://schemas.microsoft.com/office/drawing/2014/main" id="{B968E257-5241-3C43-3D34-5D6939469461}"/>
                </a:ext>
              </a:extLst>
            </p:cNvPr>
            <p:cNvSpPr>
              <a:spLocks noChangeShapeType="1"/>
            </p:cNvSpPr>
            <p:nvPr/>
          </p:nvSpPr>
          <p:spPr bwMode="auto">
            <a:xfrm>
              <a:off x="7952810" y="5431044"/>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10" name="Line 214">
              <a:extLst>
                <a:ext uri="{FF2B5EF4-FFF2-40B4-BE49-F238E27FC236}">
                  <a16:creationId xmlns:a16="http://schemas.microsoft.com/office/drawing/2014/main" id="{06825373-C6A5-C2F8-91E6-5DDC5D6417F5}"/>
                </a:ext>
              </a:extLst>
            </p:cNvPr>
            <p:cNvSpPr>
              <a:spLocks noChangeShapeType="1"/>
            </p:cNvSpPr>
            <p:nvPr/>
          </p:nvSpPr>
          <p:spPr bwMode="auto">
            <a:xfrm>
              <a:off x="7952810" y="5431044"/>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11" name="Freeform 215">
              <a:extLst>
                <a:ext uri="{FF2B5EF4-FFF2-40B4-BE49-F238E27FC236}">
                  <a16:creationId xmlns:a16="http://schemas.microsoft.com/office/drawing/2014/main" id="{4FDDFAE8-601A-CAB3-A6DF-2692753C6819}"/>
                </a:ext>
              </a:extLst>
            </p:cNvPr>
            <p:cNvSpPr>
              <a:spLocks/>
            </p:cNvSpPr>
            <p:nvPr/>
          </p:nvSpPr>
          <p:spPr bwMode="auto">
            <a:xfrm>
              <a:off x="8060278" y="5559834"/>
              <a:ext cx="12795" cy="25587"/>
            </a:xfrm>
            <a:custGeom>
              <a:avLst/>
              <a:gdLst>
                <a:gd name="T0" fmla="*/ 0 w 16"/>
                <a:gd name="T1" fmla="*/ 0 h 32"/>
                <a:gd name="T2" fmla="*/ 2147483647 w 16"/>
                <a:gd name="T3" fmla="*/ 2147483647 h 32"/>
                <a:gd name="T4" fmla="*/ 2147483647 w 16"/>
                <a:gd name="T5" fmla="*/ 2147483647 h 32"/>
                <a:gd name="T6" fmla="*/ 2147483647 w 16"/>
                <a:gd name="T7" fmla="*/ 2147483647 h 32"/>
                <a:gd name="T8" fmla="*/ 0 w 16"/>
                <a:gd name="T9" fmla="*/ 0 h 32"/>
                <a:gd name="T10" fmla="*/ 0 60000 65536"/>
                <a:gd name="T11" fmla="*/ 0 60000 65536"/>
                <a:gd name="T12" fmla="*/ 0 60000 65536"/>
                <a:gd name="T13" fmla="*/ 0 60000 65536"/>
                <a:gd name="T14" fmla="*/ 0 60000 65536"/>
                <a:gd name="T15" fmla="*/ 0 w 16"/>
                <a:gd name="T16" fmla="*/ 0 h 32"/>
                <a:gd name="T17" fmla="*/ 16 w 16"/>
                <a:gd name="T18" fmla="*/ 32 h 32"/>
              </a:gdLst>
              <a:ahLst/>
              <a:cxnLst>
                <a:cxn ang="T10">
                  <a:pos x="T0" y="T1"/>
                </a:cxn>
                <a:cxn ang="T11">
                  <a:pos x="T2" y="T3"/>
                </a:cxn>
                <a:cxn ang="T12">
                  <a:pos x="T4" y="T5"/>
                </a:cxn>
                <a:cxn ang="T13">
                  <a:pos x="T6" y="T7"/>
                </a:cxn>
                <a:cxn ang="T14">
                  <a:pos x="T8" y="T9"/>
                </a:cxn>
              </a:cxnLst>
              <a:rect l="T15" t="T16" r="T17" b="T18"/>
              <a:pathLst>
                <a:path w="16" h="32">
                  <a:moveTo>
                    <a:pt x="0" y="0"/>
                  </a:moveTo>
                  <a:lnTo>
                    <a:pt x="8" y="32"/>
                  </a:lnTo>
                  <a:lnTo>
                    <a:pt x="16" y="32"/>
                  </a:lnTo>
                  <a:lnTo>
                    <a:pt x="16" y="11"/>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12" name="Freeform 217">
              <a:extLst>
                <a:ext uri="{FF2B5EF4-FFF2-40B4-BE49-F238E27FC236}">
                  <a16:creationId xmlns:a16="http://schemas.microsoft.com/office/drawing/2014/main" id="{BD29955E-7E41-9C67-EE50-EE9C2BDE76B5}"/>
                </a:ext>
              </a:extLst>
            </p:cNvPr>
            <p:cNvSpPr>
              <a:spLocks/>
            </p:cNvSpPr>
            <p:nvPr/>
          </p:nvSpPr>
          <p:spPr bwMode="auto">
            <a:xfrm>
              <a:off x="8284598" y="5709949"/>
              <a:ext cx="40087" cy="15352"/>
            </a:xfrm>
            <a:custGeom>
              <a:avLst/>
              <a:gdLst>
                <a:gd name="T0" fmla="*/ 0 w 52"/>
                <a:gd name="T1" fmla="*/ 2147483647 h 19"/>
                <a:gd name="T2" fmla="*/ 2147483647 w 52"/>
                <a:gd name="T3" fmla="*/ 2147483647 h 19"/>
                <a:gd name="T4" fmla="*/ 2147483647 w 52"/>
                <a:gd name="T5" fmla="*/ 2147483647 h 19"/>
                <a:gd name="T6" fmla="*/ 2147483647 w 52"/>
                <a:gd name="T7" fmla="*/ 0 h 19"/>
                <a:gd name="T8" fmla="*/ 2147483647 w 52"/>
                <a:gd name="T9" fmla="*/ 0 h 19"/>
                <a:gd name="T10" fmla="*/ 2147483647 w 52"/>
                <a:gd name="T11" fmla="*/ 2147483647 h 19"/>
                <a:gd name="T12" fmla="*/ 2147483647 w 52"/>
                <a:gd name="T13" fmla="*/ 2147483647 h 19"/>
                <a:gd name="T14" fmla="*/ 2147483647 w 52"/>
                <a:gd name="T15" fmla="*/ 2147483647 h 19"/>
                <a:gd name="T16" fmla="*/ 0 w 52"/>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19"/>
                <a:gd name="T29" fmla="*/ 52 w 5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19">
                  <a:moveTo>
                    <a:pt x="0" y="8"/>
                  </a:moveTo>
                  <a:lnTo>
                    <a:pt x="30" y="19"/>
                  </a:lnTo>
                  <a:lnTo>
                    <a:pt x="52" y="8"/>
                  </a:lnTo>
                  <a:lnTo>
                    <a:pt x="41" y="0"/>
                  </a:lnTo>
                  <a:lnTo>
                    <a:pt x="19" y="0"/>
                  </a:lnTo>
                  <a:lnTo>
                    <a:pt x="6" y="3"/>
                  </a:lnTo>
                  <a:lnTo>
                    <a:pt x="14" y="8"/>
                  </a:lnTo>
                  <a:lnTo>
                    <a:pt x="11" y="14"/>
                  </a:lnTo>
                  <a:lnTo>
                    <a:pt x="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13" name="Line 225">
              <a:extLst>
                <a:ext uri="{FF2B5EF4-FFF2-40B4-BE49-F238E27FC236}">
                  <a16:creationId xmlns:a16="http://schemas.microsoft.com/office/drawing/2014/main" id="{4440D21C-0AFC-255D-A295-4BA0FA32BE9D}"/>
                </a:ext>
              </a:extLst>
            </p:cNvPr>
            <p:cNvSpPr>
              <a:spLocks noChangeShapeType="1"/>
            </p:cNvSpPr>
            <p:nvPr/>
          </p:nvSpPr>
          <p:spPr bwMode="auto">
            <a:xfrm>
              <a:off x="8798056" y="5018229"/>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14" name="Line 226">
              <a:extLst>
                <a:ext uri="{FF2B5EF4-FFF2-40B4-BE49-F238E27FC236}">
                  <a16:creationId xmlns:a16="http://schemas.microsoft.com/office/drawing/2014/main" id="{3A5F589E-9F91-B904-349A-CECE9F853F02}"/>
                </a:ext>
              </a:extLst>
            </p:cNvPr>
            <p:cNvSpPr>
              <a:spLocks noChangeShapeType="1"/>
            </p:cNvSpPr>
            <p:nvPr/>
          </p:nvSpPr>
          <p:spPr bwMode="auto">
            <a:xfrm>
              <a:off x="8798056" y="5018229"/>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15" name="Line 227">
              <a:extLst>
                <a:ext uri="{FF2B5EF4-FFF2-40B4-BE49-F238E27FC236}">
                  <a16:creationId xmlns:a16="http://schemas.microsoft.com/office/drawing/2014/main" id="{4B2702C0-DBF5-94AF-EEA9-D1F2495F02F3}"/>
                </a:ext>
              </a:extLst>
            </p:cNvPr>
            <p:cNvSpPr>
              <a:spLocks noChangeShapeType="1"/>
            </p:cNvSpPr>
            <p:nvPr/>
          </p:nvSpPr>
          <p:spPr bwMode="auto">
            <a:xfrm>
              <a:off x="8925141" y="5146168"/>
              <a:ext cx="85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16" name="Line 228">
              <a:extLst>
                <a:ext uri="{FF2B5EF4-FFF2-40B4-BE49-F238E27FC236}">
                  <a16:creationId xmlns:a16="http://schemas.microsoft.com/office/drawing/2014/main" id="{C623DAB9-5B3A-D3E9-377E-D93B82A96165}"/>
                </a:ext>
              </a:extLst>
            </p:cNvPr>
            <p:cNvSpPr>
              <a:spLocks noChangeShapeType="1"/>
            </p:cNvSpPr>
            <p:nvPr/>
          </p:nvSpPr>
          <p:spPr bwMode="auto">
            <a:xfrm>
              <a:off x="8925141" y="5146168"/>
              <a:ext cx="85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17" name="Line 229">
              <a:extLst>
                <a:ext uri="{FF2B5EF4-FFF2-40B4-BE49-F238E27FC236}">
                  <a16:creationId xmlns:a16="http://schemas.microsoft.com/office/drawing/2014/main" id="{CD7DAEEB-0344-2514-C220-EB0C3D390382}"/>
                </a:ext>
              </a:extLst>
            </p:cNvPr>
            <p:cNvSpPr>
              <a:spLocks noChangeShapeType="1"/>
            </p:cNvSpPr>
            <p:nvPr/>
          </p:nvSpPr>
          <p:spPr bwMode="auto">
            <a:xfrm>
              <a:off x="8597619" y="5220371"/>
              <a:ext cx="85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18" name="Line 230">
              <a:extLst>
                <a:ext uri="{FF2B5EF4-FFF2-40B4-BE49-F238E27FC236}">
                  <a16:creationId xmlns:a16="http://schemas.microsoft.com/office/drawing/2014/main" id="{88EEB19D-AD7E-093E-50C5-BE7A8061A20A}"/>
                </a:ext>
              </a:extLst>
            </p:cNvPr>
            <p:cNvSpPr>
              <a:spLocks noChangeShapeType="1"/>
            </p:cNvSpPr>
            <p:nvPr/>
          </p:nvSpPr>
          <p:spPr bwMode="auto">
            <a:xfrm>
              <a:off x="8597619" y="5220371"/>
              <a:ext cx="85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19" name="Freeform 231">
              <a:extLst>
                <a:ext uri="{FF2B5EF4-FFF2-40B4-BE49-F238E27FC236}">
                  <a16:creationId xmlns:a16="http://schemas.microsoft.com/office/drawing/2014/main" id="{8F20B9C4-AD32-6854-ED78-84C8E7A4CC2E}"/>
                </a:ext>
              </a:extLst>
            </p:cNvPr>
            <p:cNvSpPr>
              <a:spLocks/>
            </p:cNvSpPr>
            <p:nvPr/>
          </p:nvSpPr>
          <p:spPr bwMode="auto">
            <a:xfrm>
              <a:off x="8131924" y="4718853"/>
              <a:ext cx="12795" cy="12795"/>
            </a:xfrm>
            <a:custGeom>
              <a:avLst/>
              <a:gdLst>
                <a:gd name="T0" fmla="*/ 0 w 16"/>
                <a:gd name="T1" fmla="*/ 2147483647 h 16"/>
                <a:gd name="T2" fmla="*/ 2147483647 w 16"/>
                <a:gd name="T3" fmla="*/ 2147483647 h 16"/>
                <a:gd name="T4" fmla="*/ 2147483647 w 16"/>
                <a:gd name="T5" fmla="*/ 0 h 16"/>
                <a:gd name="T6" fmla="*/ 2147483647 w 16"/>
                <a:gd name="T7" fmla="*/ 2147483647 h 16"/>
                <a:gd name="T8" fmla="*/ 2147483647 w 16"/>
                <a:gd name="T9" fmla="*/ 2147483647 h 16"/>
                <a:gd name="T10" fmla="*/ 0 w 16"/>
                <a:gd name="T11" fmla="*/ 2147483647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0" y="16"/>
                  </a:moveTo>
                  <a:lnTo>
                    <a:pt x="11" y="16"/>
                  </a:lnTo>
                  <a:lnTo>
                    <a:pt x="16" y="0"/>
                  </a:lnTo>
                  <a:lnTo>
                    <a:pt x="3" y="2"/>
                  </a:lnTo>
                  <a:lnTo>
                    <a:pt x="8" y="13"/>
                  </a:lnTo>
                  <a:lnTo>
                    <a:pt x="0"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20" name="Line 232">
              <a:extLst>
                <a:ext uri="{FF2B5EF4-FFF2-40B4-BE49-F238E27FC236}">
                  <a16:creationId xmlns:a16="http://schemas.microsoft.com/office/drawing/2014/main" id="{F17D5562-A15C-E5C2-9F54-D2B6B0297B2B}"/>
                </a:ext>
              </a:extLst>
            </p:cNvPr>
            <p:cNvSpPr>
              <a:spLocks noChangeShapeType="1"/>
            </p:cNvSpPr>
            <p:nvPr/>
          </p:nvSpPr>
          <p:spPr bwMode="auto">
            <a:xfrm>
              <a:off x="8043220" y="469753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21" name="Line 233">
              <a:extLst>
                <a:ext uri="{FF2B5EF4-FFF2-40B4-BE49-F238E27FC236}">
                  <a16:creationId xmlns:a16="http://schemas.microsoft.com/office/drawing/2014/main" id="{E41E84E0-7CB9-979E-15DD-9190CD722381}"/>
                </a:ext>
              </a:extLst>
            </p:cNvPr>
            <p:cNvSpPr>
              <a:spLocks noChangeShapeType="1"/>
            </p:cNvSpPr>
            <p:nvPr/>
          </p:nvSpPr>
          <p:spPr bwMode="auto">
            <a:xfrm>
              <a:off x="8043220" y="469753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22" name="Freeform 234">
              <a:extLst>
                <a:ext uri="{FF2B5EF4-FFF2-40B4-BE49-F238E27FC236}">
                  <a16:creationId xmlns:a16="http://schemas.microsoft.com/office/drawing/2014/main" id="{2E609523-5B03-8F35-1D2A-AB365CFA579B}"/>
                </a:ext>
              </a:extLst>
            </p:cNvPr>
            <p:cNvSpPr>
              <a:spLocks/>
            </p:cNvSpPr>
            <p:nvPr/>
          </p:nvSpPr>
          <p:spPr bwMode="auto">
            <a:xfrm>
              <a:off x="8032984" y="4693266"/>
              <a:ext cx="4265" cy="5971"/>
            </a:xfrm>
            <a:custGeom>
              <a:avLst/>
              <a:gdLst>
                <a:gd name="T0" fmla="*/ 0 w 5"/>
                <a:gd name="T1" fmla="*/ 0 h 8"/>
                <a:gd name="T2" fmla="*/ 2147483647 w 5"/>
                <a:gd name="T3" fmla="*/ 2147483647 h 8"/>
                <a:gd name="T4" fmla="*/ 0 w 5"/>
                <a:gd name="T5" fmla="*/ 0 h 8"/>
                <a:gd name="T6" fmla="*/ 0 60000 65536"/>
                <a:gd name="T7" fmla="*/ 0 60000 65536"/>
                <a:gd name="T8" fmla="*/ 0 60000 65536"/>
                <a:gd name="T9" fmla="*/ 0 w 5"/>
                <a:gd name="T10" fmla="*/ 0 h 8"/>
                <a:gd name="T11" fmla="*/ 5 w 5"/>
                <a:gd name="T12" fmla="*/ 8 h 8"/>
              </a:gdLst>
              <a:ahLst/>
              <a:cxnLst>
                <a:cxn ang="T6">
                  <a:pos x="T0" y="T1"/>
                </a:cxn>
                <a:cxn ang="T7">
                  <a:pos x="T2" y="T3"/>
                </a:cxn>
                <a:cxn ang="T8">
                  <a:pos x="T4" y="T5"/>
                </a:cxn>
              </a:cxnLst>
              <a:rect l="T9" t="T10" r="T11" b="T12"/>
              <a:pathLst>
                <a:path w="5" h="8">
                  <a:moveTo>
                    <a:pt x="0" y="0"/>
                  </a:moveTo>
                  <a:lnTo>
                    <a:pt x="5" y="8"/>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23" name="Line 235">
              <a:extLst>
                <a:ext uri="{FF2B5EF4-FFF2-40B4-BE49-F238E27FC236}">
                  <a16:creationId xmlns:a16="http://schemas.microsoft.com/office/drawing/2014/main" id="{220CCA76-FB02-5192-A814-510145B41DB1}"/>
                </a:ext>
              </a:extLst>
            </p:cNvPr>
            <p:cNvSpPr>
              <a:spLocks noChangeShapeType="1"/>
            </p:cNvSpPr>
            <p:nvPr/>
          </p:nvSpPr>
          <p:spPr bwMode="auto">
            <a:xfrm>
              <a:off x="8032984" y="4693266"/>
              <a:ext cx="4265" cy="5971"/>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24" name="Line 236">
              <a:extLst>
                <a:ext uri="{FF2B5EF4-FFF2-40B4-BE49-F238E27FC236}">
                  <a16:creationId xmlns:a16="http://schemas.microsoft.com/office/drawing/2014/main" id="{E17788D4-2C80-AE61-5A7A-91C28CFF5D57}"/>
                </a:ext>
              </a:extLst>
            </p:cNvPr>
            <p:cNvSpPr>
              <a:spLocks noChangeShapeType="1"/>
            </p:cNvSpPr>
            <p:nvPr/>
          </p:nvSpPr>
          <p:spPr bwMode="auto">
            <a:xfrm>
              <a:off x="8020191" y="4691559"/>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25" name="Line 237">
              <a:extLst>
                <a:ext uri="{FF2B5EF4-FFF2-40B4-BE49-F238E27FC236}">
                  <a16:creationId xmlns:a16="http://schemas.microsoft.com/office/drawing/2014/main" id="{7685636A-B801-1D0D-3FEB-B46EC406D8F5}"/>
                </a:ext>
              </a:extLst>
            </p:cNvPr>
            <p:cNvSpPr>
              <a:spLocks noChangeShapeType="1"/>
            </p:cNvSpPr>
            <p:nvPr/>
          </p:nvSpPr>
          <p:spPr bwMode="auto">
            <a:xfrm>
              <a:off x="8020191" y="4691559"/>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26" name="Freeform 238">
              <a:extLst>
                <a:ext uri="{FF2B5EF4-FFF2-40B4-BE49-F238E27FC236}">
                  <a16:creationId xmlns:a16="http://schemas.microsoft.com/office/drawing/2014/main" id="{1945B034-24C9-E214-93B4-0524ABCDB54A}"/>
                </a:ext>
              </a:extLst>
            </p:cNvPr>
            <p:cNvSpPr>
              <a:spLocks/>
            </p:cNvSpPr>
            <p:nvPr/>
          </p:nvSpPr>
          <p:spPr bwMode="auto">
            <a:xfrm>
              <a:off x="7911870" y="4596033"/>
              <a:ext cx="29852" cy="12795"/>
            </a:xfrm>
            <a:custGeom>
              <a:avLst/>
              <a:gdLst>
                <a:gd name="T0" fmla="*/ 0 w 38"/>
                <a:gd name="T1" fmla="*/ 2147483647 h 16"/>
                <a:gd name="T2" fmla="*/ 2147483647 w 38"/>
                <a:gd name="T3" fmla="*/ 2147483647 h 16"/>
                <a:gd name="T4" fmla="*/ 2147483647 w 38"/>
                <a:gd name="T5" fmla="*/ 2147483647 h 16"/>
                <a:gd name="T6" fmla="*/ 2147483647 w 38"/>
                <a:gd name="T7" fmla="*/ 2147483647 h 16"/>
                <a:gd name="T8" fmla="*/ 2147483647 w 38"/>
                <a:gd name="T9" fmla="*/ 0 h 16"/>
                <a:gd name="T10" fmla="*/ 0 w 38"/>
                <a:gd name="T11" fmla="*/ 2147483647 h 16"/>
                <a:gd name="T12" fmla="*/ 0 60000 65536"/>
                <a:gd name="T13" fmla="*/ 0 60000 65536"/>
                <a:gd name="T14" fmla="*/ 0 60000 65536"/>
                <a:gd name="T15" fmla="*/ 0 60000 65536"/>
                <a:gd name="T16" fmla="*/ 0 60000 65536"/>
                <a:gd name="T17" fmla="*/ 0 60000 65536"/>
                <a:gd name="T18" fmla="*/ 0 w 38"/>
                <a:gd name="T19" fmla="*/ 0 h 16"/>
                <a:gd name="T20" fmla="*/ 38 w 3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8" h="16">
                  <a:moveTo>
                    <a:pt x="0" y="5"/>
                  </a:moveTo>
                  <a:lnTo>
                    <a:pt x="19" y="16"/>
                  </a:lnTo>
                  <a:lnTo>
                    <a:pt x="38" y="13"/>
                  </a:lnTo>
                  <a:lnTo>
                    <a:pt x="36" y="5"/>
                  </a:lnTo>
                  <a:lnTo>
                    <a:pt x="11" y="0"/>
                  </a:lnTo>
                  <a:lnTo>
                    <a:pt x="0"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27" name="Freeform 239">
              <a:extLst>
                <a:ext uri="{FF2B5EF4-FFF2-40B4-BE49-F238E27FC236}">
                  <a16:creationId xmlns:a16="http://schemas.microsoft.com/office/drawing/2014/main" id="{6EF7457E-8CDF-3036-41F3-8CEE6A443E65}"/>
                </a:ext>
              </a:extLst>
            </p:cNvPr>
            <p:cNvSpPr>
              <a:spLocks/>
            </p:cNvSpPr>
            <p:nvPr/>
          </p:nvSpPr>
          <p:spPr bwMode="auto">
            <a:xfrm>
              <a:off x="7854724" y="4540592"/>
              <a:ext cx="9382" cy="9382"/>
            </a:xfrm>
            <a:custGeom>
              <a:avLst/>
              <a:gdLst>
                <a:gd name="T0" fmla="*/ 0 w 11"/>
                <a:gd name="T1" fmla="*/ 2147483647 h 11"/>
                <a:gd name="T2" fmla="*/ 0 w 11"/>
                <a:gd name="T3" fmla="*/ 2147483647 h 11"/>
                <a:gd name="T4" fmla="*/ 2147483647 w 11"/>
                <a:gd name="T5" fmla="*/ 2147483647 h 11"/>
                <a:gd name="T6" fmla="*/ 2147483647 w 11"/>
                <a:gd name="T7" fmla="*/ 0 h 11"/>
                <a:gd name="T8" fmla="*/ 0 w 11"/>
                <a:gd name="T9" fmla="*/ 2147483647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3"/>
                  </a:moveTo>
                  <a:lnTo>
                    <a:pt x="0" y="11"/>
                  </a:lnTo>
                  <a:lnTo>
                    <a:pt x="11" y="8"/>
                  </a:lnTo>
                  <a:lnTo>
                    <a:pt x="6"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28" name="Freeform 240">
              <a:extLst>
                <a:ext uri="{FF2B5EF4-FFF2-40B4-BE49-F238E27FC236}">
                  <a16:creationId xmlns:a16="http://schemas.microsoft.com/office/drawing/2014/main" id="{5FD64866-8DA8-3E7B-C244-1188EBB87A66}"/>
                </a:ext>
              </a:extLst>
            </p:cNvPr>
            <p:cNvSpPr>
              <a:spLocks/>
            </p:cNvSpPr>
            <p:nvPr/>
          </p:nvSpPr>
          <p:spPr bwMode="auto">
            <a:xfrm>
              <a:off x="7829989" y="4521829"/>
              <a:ext cx="145850" cy="53734"/>
            </a:xfrm>
            <a:custGeom>
              <a:avLst/>
              <a:gdLst>
                <a:gd name="T0" fmla="*/ 0 w 187"/>
                <a:gd name="T1" fmla="*/ 2147483647 h 68"/>
                <a:gd name="T2" fmla="*/ 2147483647 w 187"/>
                <a:gd name="T3" fmla="*/ 2147483647 h 68"/>
                <a:gd name="T4" fmla="*/ 2147483647 w 187"/>
                <a:gd name="T5" fmla="*/ 2147483647 h 68"/>
                <a:gd name="T6" fmla="*/ 2147483647 w 187"/>
                <a:gd name="T7" fmla="*/ 2147483647 h 68"/>
                <a:gd name="T8" fmla="*/ 2147483647 w 187"/>
                <a:gd name="T9" fmla="*/ 2147483647 h 68"/>
                <a:gd name="T10" fmla="*/ 2147483647 w 187"/>
                <a:gd name="T11" fmla="*/ 2147483647 h 68"/>
                <a:gd name="T12" fmla="*/ 2147483647 w 187"/>
                <a:gd name="T13" fmla="*/ 2147483647 h 68"/>
                <a:gd name="T14" fmla="*/ 2147483647 w 187"/>
                <a:gd name="T15" fmla="*/ 2147483647 h 68"/>
                <a:gd name="T16" fmla="*/ 2147483647 w 187"/>
                <a:gd name="T17" fmla="*/ 2147483647 h 68"/>
                <a:gd name="T18" fmla="*/ 2147483647 w 187"/>
                <a:gd name="T19" fmla="*/ 2147483647 h 68"/>
                <a:gd name="T20" fmla="*/ 2147483647 w 187"/>
                <a:gd name="T21" fmla="*/ 2147483647 h 68"/>
                <a:gd name="T22" fmla="*/ 2147483647 w 187"/>
                <a:gd name="T23" fmla="*/ 2147483647 h 68"/>
                <a:gd name="T24" fmla="*/ 2147483647 w 187"/>
                <a:gd name="T25" fmla="*/ 2147483647 h 68"/>
                <a:gd name="T26" fmla="*/ 2147483647 w 187"/>
                <a:gd name="T27" fmla="*/ 2147483647 h 68"/>
                <a:gd name="T28" fmla="*/ 2147483647 w 187"/>
                <a:gd name="T29" fmla="*/ 2147483647 h 68"/>
                <a:gd name="T30" fmla="*/ 2147483647 w 187"/>
                <a:gd name="T31" fmla="*/ 2147483647 h 68"/>
                <a:gd name="T32" fmla="*/ 2147483647 w 187"/>
                <a:gd name="T33" fmla="*/ 2147483647 h 68"/>
                <a:gd name="T34" fmla="*/ 2147483647 w 187"/>
                <a:gd name="T35" fmla="*/ 0 h 68"/>
                <a:gd name="T36" fmla="*/ 2147483647 w 187"/>
                <a:gd name="T37" fmla="*/ 2147483647 h 68"/>
                <a:gd name="T38" fmla="*/ 0 w 187"/>
                <a:gd name="T39" fmla="*/ 2147483647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7"/>
                <a:gd name="T61" fmla="*/ 0 h 68"/>
                <a:gd name="T62" fmla="*/ 187 w 187"/>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7" h="68">
                  <a:moveTo>
                    <a:pt x="0" y="27"/>
                  </a:moveTo>
                  <a:lnTo>
                    <a:pt x="13" y="27"/>
                  </a:lnTo>
                  <a:lnTo>
                    <a:pt x="40" y="8"/>
                  </a:lnTo>
                  <a:lnTo>
                    <a:pt x="62" y="13"/>
                  </a:lnTo>
                  <a:lnTo>
                    <a:pt x="51" y="16"/>
                  </a:lnTo>
                  <a:lnTo>
                    <a:pt x="57" y="22"/>
                  </a:lnTo>
                  <a:lnTo>
                    <a:pt x="108" y="32"/>
                  </a:lnTo>
                  <a:lnTo>
                    <a:pt x="119" y="51"/>
                  </a:lnTo>
                  <a:lnTo>
                    <a:pt x="132" y="51"/>
                  </a:lnTo>
                  <a:lnTo>
                    <a:pt x="135" y="57"/>
                  </a:lnTo>
                  <a:lnTo>
                    <a:pt x="122" y="68"/>
                  </a:lnTo>
                  <a:lnTo>
                    <a:pt x="187" y="62"/>
                  </a:lnTo>
                  <a:lnTo>
                    <a:pt x="176" y="51"/>
                  </a:lnTo>
                  <a:lnTo>
                    <a:pt x="160" y="51"/>
                  </a:lnTo>
                  <a:lnTo>
                    <a:pt x="162" y="43"/>
                  </a:lnTo>
                  <a:lnTo>
                    <a:pt x="146" y="41"/>
                  </a:lnTo>
                  <a:lnTo>
                    <a:pt x="119" y="19"/>
                  </a:lnTo>
                  <a:lnTo>
                    <a:pt x="65" y="0"/>
                  </a:lnTo>
                  <a:lnTo>
                    <a:pt x="27" y="5"/>
                  </a:lnTo>
                  <a:lnTo>
                    <a:pt x="0" y="2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29" name="Freeform 241">
              <a:extLst>
                <a:ext uri="{FF2B5EF4-FFF2-40B4-BE49-F238E27FC236}">
                  <a16:creationId xmlns:a16="http://schemas.microsoft.com/office/drawing/2014/main" id="{5350A1A4-602D-E3FB-3D65-0C43C9B367BD}"/>
                </a:ext>
              </a:extLst>
            </p:cNvPr>
            <p:cNvSpPr>
              <a:spLocks/>
            </p:cNvSpPr>
            <p:nvPr/>
          </p:nvSpPr>
          <p:spPr bwMode="auto">
            <a:xfrm>
              <a:off x="8068808" y="4596033"/>
              <a:ext cx="21323" cy="8529"/>
            </a:xfrm>
            <a:custGeom>
              <a:avLst/>
              <a:gdLst>
                <a:gd name="T0" fmla="*/ 0 w 27"/>
                <a:gd name="T1" fmla="*/ 2147483647 h 11"/>
                <a:gd name="T2" fmla="*/ 2147483647 w 27"/>
                <a:gd name="T3" fmla="*/ 2147483647 h 11"/>
                <a:gd name="T4" fmla="*/ 2147483647 w 27"/>
                <a:gd name="T5" fmla="*/ 2147483647 h 11"/>
                <a:gd name="T6" fmla="*/ 2147483647 w 27"/>
                <a:gd name="T7" fmla="*/ 0 h 11"/>
                <a:gd name="T8" fmla="*/ 0 w 27"/>
                <a:gd name="T9" fmla="*/ 0 h 11"/>
                <a:gd name="T10" fmla="*/ 0 w 27"/>
                <a:gd name="T11" fmla="*/ 2147483647 h 11"/>
                <a:gd name="T12" fmla="*/ 0 60000 65536"/>
                <a:gd name="T13" fmla="*/ 0 60000 65536"/>
                <a:gd name="T14" fmla="*/ 0 60000 65536"/>
                <a:gd name="T15" fmla="*/ 0 60000 65536"/>
                <a:gd name="T16" fmla="*/ 0 60000 65536"/>
                <a:gd name="T17" fmla="*/ 0 60000 65536"/>
                <a:gd name="T18" fmla="*/ 0 w 27"/>
                <a:gd name="T19" fmla="*/ 0 h 11"/>
                <a:gd name="T20" fmla="*/ 27 w 2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7" h="11">
                  <a:moveTo>
                    <a:pt x="0" y="11"/>
                  </a:moveTo>
                  <a:lnTo>
                    <a:pt x="21" y="11"/>
                  </a:lnTo>
                  <a:lnTo>
                    <a:pt x="27" y="5"/>
                  </a:lnTo>
                  <a:lnTo>
                    <a:pt x="21" y="0"/>
                  </a:lnTo>
                  <a:lnTo>
                    <a:pt x="0" y="0"/>
                  </a:lnTo>
                  <a:lnTo>
                    <a:pt x="0"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30" name="Line 242">
              <a:extLst>
                <a:ext uri="{FF2B5EF4-FFF2-40B4-BE49-F238E27FC236}">
                  <a16:creationId xmlns:a16="http://schemas.microsoft.com/office/drawing/2014/main" id="{697BF4C7-3C41-42A0-553F-96CEEC75A3C5}"/>
                </a:ext>
              </a:extLst>
            </p:cNvPr>
            <p:cNvSpPr>
              <a:spLocks noChangeShapeType="1"/>
            </p:cNvSpPr>
            <p:nvPr/>
          </p:nvSpPr>
          <p:spPr bwMode="auto">
            <a:xfrm>
              <a:off x="8100366" y="4608826"/>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31" name="Line 243">
              <a:extLst>
                <a:ext uri="{FF2B5EF4-FFF2-40B4-BE49-F238E27FC236}">
                  <a16:creationId xmlns:a16="http://schemas.microsoft.com/office/drawing/2014/main" id="{78EA77CE-6E4F-70FC-0477-FF7DB40654B5}"/>
                </a:ext>
              </a:extLst>
            </p:cNvPr>
            <p:cNvSpPr>
              <a:spLocks noChangeShapeType="1"/>
            </p:cNvSpPr>
            <p:nvPr/>
          </p:nvSpPr>
          <p:spPr bwMode="auto">
            <a:xfrm>
              <a:off x="8100366" y="4608826"/>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32" name="Line 244">
              <a:extLst>
                <a:ext uri="{FF2B5EF4-FFF2-40B4-BE49-F238E27FC236}">
                  <a16:creationId xmlns:a16="http://schemas.microsoft.com/office/drawing/2014/main" id="{BD212E82-6F3B-7363-C3D7-109738220E9A}"/>
                </a:ext>
              </a:extLst>
            </p:cNvPr>
            <p:cNvSpPr>
              <a:spLocks noChangeShapeType="1"/>
            </p:cNvSpPr>
            <p:nvPr/>
          </p:nvSpPr>
          <p:spPr bwMode="auto">
            <a:xfrm>
              <a:off x="8108895" y="4591768"/>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33" name="Line 245">
              <a:extLst>
                <a:ext uri="{FF2B5EF4-FFF2-40B4-BE49-F238E27FC236}">
                  <a16:creationId xmlns:a16="http://schemas.microsoft.com/office/drawing/2014/main" id="{D1317A3C-F689-B22B-3A1E-88B9B19808AD}"/>
                </a:ext>
              </a:extLst>
            </p:cNvPr>
            <p:cNvSpPr>
              <a:spLocks noChangeShapeType="1"/>
            </p:cNvSpPr>
            <p:nvPr/>
          </p:nvSpPr>
          <p:spPr bwMode="auto">
            <a:xfrm>
              <a:off x="8108895" y="4591768"/>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34" name="Line 246">
              <a:extLst>
                <a:ext uri="{FF2B5EF4-FFF2-40B4-BE49-F238E27FC236}">
                  <a16:creationId xmlns:a16="http://schemas.microsoft.com/office/drawing/2014/main" id="{901A3905-036F-0570-418D-5E87C90EDDAB}"/>
                </a:ext>
              </a:extLst>
            </p:cNvPr>
            <p:cNvSpPr>
              <a:spLocks noChangeShapeType="1"/>
            </p:cNvSpPr>
            <p:nvPr/>
          </p:nvSpPr>
          <p:spPr bwMode="auto">
            <a:xfrm>
              <a:off x="8121688" y="4594326"/>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35" name="Line 247">
              <a:extLst>
                <a:ext uri="{FF2B5EF4-FFF2-40B4-BE49-F238E27FC236}">
                  <a16:creationId xmlns:a16="http://schemas.microsoft.com/office/drawing/2014/main" id="{41D6C83C-E584-EF98-C5D1-1649672487D9}"/>
                </a:ext>
              </a:extLst>
            </p:cNvPr>
            <p:cNvSpPr>
              <a:spLocks noChangeShapeType="1"/>
            </p:cNvSpPr>
            <p:nvPr/>
          </p:nvSpPr>
          <p:spPr bwMode="auto">
            <a:xfrm>
              <a:off x="8121688" y="4594326"/>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36" name="Line 248">
              <a:extLst>
                <a:ext uri="{FF2B5EF4-FFF2-40B4-BE49-F238E27FC236}">
                  <a16:creationId xmlns:a16="http://schemas.microsoft.com/office/drawing/2014/main" id="{3FCAF8C5-53A0-669B-B176-82D0B6E466D1}"/>
                </a:ext>
              </a:extLst>
            </p:cNvPr>
            <p:cNvSpPr>
              <a:spLocks noChangeShapeType="1"/>
            </p:cNvSpPr>
            <p:nvPr/>
          </p:nvSpPr>
          <p:spPr bwMode="auto">
            <a:xfrm>
              <a:off x="8125953" y="4600298"/>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37" name="Line 249">
              <a:extLst>
                <a:ext uri="{FF2B5EF4-FFF2-40B4-BE49-F238E27FC236}">
                  <a16:creationId xmlns:a16="http://schemas.microsoft.com/office/drawing/2014/main" id="{FA3B2626-F232-6B12-292F-8F0E65A88938}"/>
                </a:ext>
              </a:extLst>
            </p:cNvPr>
            <p:cNvSpPr>
              <a:spLocks noChangeShapeType="1"/>
            </p:cNvSpPr>
            <p:nvPr/>
          </p:nvSpPr>
          <p:spPr bwMode="auto">
            <a:xfrm>
              <a:off x="8125953" y="4600298"/>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38" name="Line 250">
              <a:extLst>
                <a:ext uri="{FF2B5EF4-FFF2-40B4-BE49-F238E27FC236}">
                  <a16:creationId xmlns:a16="http://schemas.microsoft.com/office/drawing/2014/main" id="{CA293DB8-C1DA-7E46-AAAE-66615B65C20E}"/>
                </a:ext>
              </a:extLst>
            </p:cNvPr>
            <p:cNvSpPr>
              <a:spLocks noChangeShapeType="1"/>
            </p:cNvSpPr>
            <p:nvPr/>
          </p:nvSpPr>
          <p:spPr bwMode="auto">
            <a:xfrm>
              <a:off x="8128512" y="4613091"/>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39" name="Line 251">
              <a:extLst>
                <a:ext uri="{FF2B5EF4-FFF2-40B4-BE49-F238E27FC236}">
                  <a16:creationId xmlns:a16="http://schemas.microsoft.com/office/drawing/2014/main" id="{B5CBC3C5-3EFC-6869-7A07-079AE8D87F48}"/>
                </a:ext>
              </a:extLst>
            </p:cNvPr>
            <p:cNvSpPr>
              <a:spLocks noChangeShapeType="1"/>
            </p:cNvSpPr>
            <p:nvPr/>
          </p:nvSpPr>
          <p:spPr bwMode="auto">
            <a:xfrm>
              <a:off x="8128512" y="4613091"/>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40" name="Line 252">
              <a:extLst>
                <a:ext uri="{FF2B5EF4-FFF2-40B4-BE49-F238E27FC236}">
                  <a16:creationId xmlns:a16="http://schemas.microsoft.com/office/drawing/2014/main" id="{B2A43C64-BA32-70E3-D04A-2A261027A5A5}"/>
                </a:ext>
              </a:extLst>
            </p:cNvPr>
            <p:cNvSpPr>
              <a:spLocks noChangeShapeType="1"/>
            </p:cNvSpPr>
            <p:nvPr/>
          </p:nvSpPr>
          <p:spPr bwMode="auto">
            <a:xfrm>
              <a:off x="8143012" y="4619061"/>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41" name="Line 253">
              <a:extLst>
                <a:ext uri="{FF2B5EF4-FFF2-40B4-BE49-F238E27FC236}">
                  <a16:creationId xmlns:a16="http://schemas.microsoft.com/office/drawing/2014/main" id="{2E42135D-4844-0E43-316E-D5C9A2B30953}"/>
                </a:ext>
              </a:extLst>
            </p:cNvPr>
            <p:cNvSpPr>
              <a:spLocks noChangeShapeType="1"/>
            </p:cNvSpPr>
            <p:nvPr/>
          </p:nvSpPr>
          <p:spPr bwMode="auto">
            <a:xfrm>
              <a:off x="8143012" y="4619061"/>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42" name="Freeform 254">
              <a:extLst>
                <a:ext uri="{FF2B5EF4-FFF2-40B4-BE49-F238E27FC236}">
                  <a16:creationId xmlns:a16="http://schemas.microsoft.com/office/drawing/2014/main" id="{E43B8FFB-D1D5-33AD-0789-C74A80DD9936}"/>
                </a:ext>
              </a:extLst>
            </p:cNvPr>
            <p:cNvSpPr>
              <a:spLocks/>
            </p:cNvSpPr>
            <p:nvPr/>
          </p:nvSpPr>
          <p:spPr bwMode="auto">
            <a:xfrm>
              <a:off x="8140453" y="4630150"/>
              <a:ext cx="6823" cy="8529"/>
            </a:xfrm>
            <a:custGeom>
              <a:avLst/>
              <a:gdLst>
                <a:gd name="T0" fmla="*/ 0 w 8"/>
                <a:gd name="T1" fmla="*/ 2147483647 h 11"/>
                <a:gd name="T2" fmla="*/ 0 w 8"/>
                <a:gd name="T3" fmla="*/ 2147483647 h 11"/>
                <a:gd name="T4" fmla="*/ 2147483647 w 8"/>
                <a:gd name="T5" fmla="*/ 2147483647 h 11"/>
                <a:gd name="T6" fmla="*/ 2147483647 w 8"/>
                <a:gd name="T7" fmla="*/ 0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3"/>
                  </a:moveTo>
                  <a:lnTo>
                    <a:pt x="0" y="11"/>
                  </a:lnTo>
                  <a:lnTo>
                    <a:pt x="8" y="5"/>
                  </a:lnTo>
                  <a:lnTo>
                    <a:pt x="5"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43" name="Line 255">
              <a:extLst>
                <a:ext uri="{FF2B5EF4-FFF2-40B4-BE49-F238E27FC236}">
                  <a16:creationId xmlns:a16="http://schemas.microsoft.com/office/drawing/2014/main" id="{0DD72DA4-CCA6-2CD7-EDF8-EF91492E7CFF}"/>
                </a:ext>
              </a:extLst>
            </p:cNvPr>
            <p:cNvSpPr>
              <a:spLocks noChangeShapeType="1"/>
            </p:cNvSpPr>
            <p:nvPr/>
          </p:nvSpPr>
          <p:spPr bwMode="auto">
            <a:xfrm>
              <a:off x="8144718" y="4644650"/>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44" name="Line 256">
              <a:extLst>
                <a:ext uri="{FF2B5EF4-FFF2-40B4-BE49-F238E27FC236}">
                  <a16:creationId xmlns:a16="http://schemas.microsoft.com/office/drawing/2014/main" id="{435BAB69-CC02-2539-51FF-32994F5ECEC9}"/>
                </a:ext>
              </a:extLst>
            </p:cNvPr>
            <p:cNvSpPr>
              <a:spLocks noChangeShapeType="1"/>
            </p:cNvSpPr>
            <p:nvPr/>
          </p:nvSpPr>
          <p:spPr bwMode="auto">
            <a:xfrm>
              <a:off x="8144718" y="4644650"/>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45" name="Freeform 257">
              <a:extLst>
                <a:ext uri="{FF2B5EF4-FFF2-40B4-BE49-F238E27FC236}">
                  <a16:creationId xmlns:a16="http://schemas.microsoft.com/office/drawing/2014/main" id="{D3A99BE6-ADA0-0B10-D32D-927B06FE96D6}"/>
                </a:ext>
              </a:extLst>
            </p:cNvPr>
            <p:cNvSpPr>
              <a:spLocks/>
            </p:cNvSpPr>
            <p:nvPr/>
          </p:nvSpPr>
          <p:spPr bwMode="auto">
            <a:xfrm>
              <a:off x="8147277" y="4655737"/>
              <a:ext cx="3412" cy="4265"/>
            </a:xfrm>
            <a:custGeom>
              <a:avLst/>
              <a:gdLst>
                <a:gd name="T0" fmla="*/ 0 w 5"/>
                <a:gd name="T1" fmla="*/ 0 h 5"/>
                <a:gd name="T2" fmla="*/ 2147483647 w 5"/>
                <a:gd name="T3" fmla="*/ 2147483647 h 5"/>
                <a:gd name="T4" fmla="*/ 0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0"/>
                  </a:moveTo>
                  <a:lnTo>
                    <a:pt x="5" y="5"/>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46" name="Line 258">
              <a:extLst>
                <a:ext uri="{FF2B5EF4-FFF2-40B4-BE49-F238E27FC236}">
                  <a16:creationId xmlns:a16="http://schemas.microsoft.com/office/drawing/2014/main" id="{3F1C83BE-BBAF-84FD-96F9-09526FC41B9C}"/>
                </a:ext>
              </a:extLst>
            </p:cNvPr>
            <p:cNvSpPr>
              <a:spLocks noChangeShapeType="1"/>
            </p:cNvSpPr>
            <p:nvPr/>
          </p:nvSpPr>
          <p:spPr bwMode="auto">
            <a:xfrm>
              <a:off x="8147277" y="4655737"/>
              <a:ext cx="3412" cy="4265"/>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47" name="Line 259">
              <a:extLst>
                <a:ext uri="{FF2B5EF4-FFF2-40B4-BE49-F238E27FC236}">
                  <a16:creationId xmlns:a16="http://schemas.microsoft.com/office/drawing/2014/main" id="{3114C435-7299-0A2D-1557-A41D909702DE}"/>
                </a:ext>
              </a:extLst>
            </p:cNvPr>
            <p:cNvSpPr>
              <a:spLocks noChangeShapeType="1"/>
            </p:cNvSpPr>
            <p:nvPr/>
          </p:nvSpPr>
          <p:spPr bwMode="auto">
            <a:xfrm>
              <a:off x="8148982" y="4669384"/>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48" name="Line 260">
              <a:extLst>
                <a:ext uri="{FF2B5EF4-FFF2-40B4-BE49-F238E27FC236}">
                  <a16:creationId xmlns:a16="http://schemas.microsoft.com/office/drawing/2014/main" id="{EDB0182A-D210-7556-7C5E-3CB7B68F7A77}"/>
                </a:ext>
              </a:extLst>
            </p:cNvPr>
            <p:cNvSpPr>
              <a:spLocks noChangeShapeType="1"/>
            </p:cNvSpPr>
            <p:nvPr/>
          </p:nvSpPr>
          <p:spPr bwMode="auto">
            <a:xfrm>
              <a:off x="8148982" y="4669384"/>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49" name="Line 261">
              <a:extLst>
                <a:ext uri="{FF2B5EF4-FFF2-40B4-BE49-F238E27FC236}">
                  <a16:creationId xmlns:a16="http://schemas.microsoft.com/office/drawing/2014/main" id="{B861C7F6-B1B7-BFD1-E3C3-B4348D3C620E}"/>
                </a:ext>
              </a:extLst>
            </p:cNvPr>
            <p:cNvSpPr>
              <a:spLocks noChangeShapeType="1"/>
            </p:cNvSpPr>
            <p:nvPr/>
          </p:nvSpPr>
          <p:spPr bwMode="auto">
            <a:xfrm>
              <a:off x="8144718" y="4680472"/>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50" name="Line 262">
              <a:extLst>
                <a:ext uri="{FF2B5EF4-FFF2-40B4-BE49-F238E27FC236}">
                  <a16:creationId xmlns:a16="http://schemas.microsoft.com/office/drawing/2014/main" id="{0AA84106-54D9-DC7E-566E-CCA7787E8CFA}"/>
                </a:ext>
              </a:extLst>
            </p:cNvPr>
            <p:cNvSpPr>
              <a:spLocks noChangeShapeType="1"/>
            </p:cNvSpPr>
            <p:nvPr/>
          </p:nvSpPr>
          <p:spPr bwMode="auto">
            <a:xfrm>
              <a:off x="8144718" y="4680472"/>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51" name="Line 263">
              <a:extLst>
                <a:ext uri="{FF2B5EF4-FFF2-40B4-BE49-F238E27FC236}">
                  <a16:creationId xmlns:a16="http://schemas.microsoft.com/office/drawing/2014/main" id="{1CB837F9-78E0-27FF-46A2-1471F7788BB1}"/>
                </a:ext>
              </a:extLst>
            </p:cNvPr>
            <p:cNvSpPr>
              <a:spLocks noChangeShapeType="1"/>
            </p:cNvSpPr>
            <p:nvPr/>
          </p:nvSpPr>
          <p:spPr bwMode="auto">
            <a:xfrm>
              <a:off x="8137042" y="469753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52" name="Line 264">
              <a:extLst>
                <a:ext uri="{FF2B5EF4-FFF2-40B4-BE49-F238E27FC236}">
                  <a16:creationId xmlns:a16="http://schemas.microsoft.com/office/drawing/2014/main" id="{1C7ED323-329C-072F-A2E6-90D846061AC4}"/>
                </a:ext>
              </a:extLst>
            </p:cNvPr>
            <p:cNvSpPr>
              <a:spLocks noChangeShapeType="1"/>
            </p:cNvSpPr>
            <p:nvPr/>
          </p:nvSpPr>
          <p:spPr bwMode="auto">
            <a:xfrm>
              <a:off x="8137042" y="469753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53" name="Line 265">
              <a:extLst>
                <a:ext uri="{FF2B5EF4-FFF2-40B4-BE49-F238E27FC236}">
                  <a16:creationId xmlns:a16="http://schemas.microsoft.com/office/drawing/2014/main" id="{4BA0C146-459A-B1DE-9DE0-87F80FBD0828}"/>
                </a:ext>
              </a:extLst>
            </p:cNvPr>
            <p:cNvSpPr>
              <a:spLocks noChangeShapeType="1"/>
            </p:cNvSpPr>
            <p:nvPr/>
          </p:nvSpPr>
          <p:spPr bwMode="auto">
            <a:xfrm>
              <a:off x="8167747" y="4680472"/>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54" name="Line 266">
              <a:extLst>
                <a:ext uri="{FF2B5EF4-FFF2-40B4-BE49-F238E27FC236}">
                  <a16:creationId xmlns:a16="http://schemas.microsoft.com/office/drawing/2014/main" id="{7D1D0C11-77E1-2A6D-F187-4FD7DA6D3B38}"/>
                </a:ext>
              </a:extLst>
            </p:cNvPr>
            <p:cNvSpPr>
              <a:spLocks noChangeShapeType="1"/>
            </p:cNvSpPr>
            <p:nvPr/>
          </p:nvSpPr>
          <p:spPr bwMode="auto">
            <a:xfrm>
              <a:off x="8167747" y="4680472"/>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55" name="Line 267">
              <a:extLst>
                <a:ext uri="{FF2B5EF4-FFF2-40B4-BE49-F238E27FC236}">
                  <a16:creationId xmlns:a16="http://schemas.microsoft.com/office/drawing/2014/main" id="{FB106AD2-0749-7B6D-EB6B-7B5F2777C0DA}"/>
                </a:ext>
              </a:extLst>
            </p:cNvPr>
            <p:cNvSpPr>
              <a:spLocks noChangeShapeType="1"/>
            </p:cNvSpPr>
            <p:nvPr/>
          </p:nvSpPr>
          <p:spPr bwMode="auto">
            <a:xfrm>
              <a:off x="8150688" y="4712883"/>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56" name="Line 268">
              <a:extLst>
                <a:ext uri="{FF2B5EF4-FFF2-40B4-BE49-F238E27FC236}">
                  <a16:creationId xmlns:a16="http://schemas.microsoft.com/office/drawing/2014/main" id="{ADF4FC80-4AAF-D12D-77B2-6419CB0BCD2A}"/>
                </a:ext>
              </a:extLst>
            </p:cNvPr>
            <p:cNvSpPr>
              <a:spLocks noChangeShapeType="1"/>
            </p:cNvSpPr>
            <p:nvPr/>
          </p:nvSpPr>
          <p:spPr bwMode="auto">
            <a:xfrm>
              <a:off x="8150688" y="4712883"/>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57" name="Freeform 269">
              <a:extLst>
                <a:ext uri="{FF2B5EF4-FFF2-40B4-BE49-F238E27FC236}">
                  <a16:creationId xmlns:a16="http://schemas.microsoft.com/office/drawing/2014/main" id="{458FD8FE-8BCF-42F9-D720-55CE041BD57F}"/>
                </a:ext>
              </a:extLst>
            </p:cNvPr>
            <p:cNvSpPr>
              <a:spLocks/>
            </p:cNvSpPr>
            <p:nvPr/>
          </p:nvSpPr>
          <p:spPr bwMode="auto">
            <a:xfrm>
              <a:off x="7927223" y="4490270"/>
              <a:ext cx="8529" cy="23029"/>
            </a:xfrm>
            <a:custGeom>
              <a:avLst/>
              <a:gdLst>
                <a:gd name="T0" fmla="*/ 2147483647 w 11"/>
                <a:gd name="T1" fmla="*/ 0 h 30"/>
                <a:gd name="T2" fmla="*/ 0 w 11"/>
                <a:gd name="T3" fmla="*/ 2147483647 h 30"/>
                <a:gd name="T4" fmla="*/ 2147483647 w 11"/>
                <a:gd name="T5" fmla="*/ 2147483647 h 30"/>
                <a:gd name="T6" fmla="*/ 2147483647 w 11"/>
                <a:gd name="T7" fmla="*/ 2147483647 h 30"/>
                <a:gd name="T8" fmla="*/ 2147483647 w 11"/>
                <a:gd name="T9" fmla="*/ 0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6" y="0"/>
                  </a:moveTo>
                  <a:lnTo>
                    <a:pt x="0" y="11"/>
                  </a:lnTo>
                  <a:lnTo>
                    <a:pt x="11" y="30"/>
                  </a:lnTo>
                  <a:lnTo>
                    <a:pt x="11" y="8"/>
                  </a:lnTo>
                  <a:lnTo>
                    <a:pt x="6"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58" name="Freeform 270">
              <a:extLst>
                <a:ext uri="{FF2B5EF4-FFF2-40B4-BE49-F238E27FC236}">
                  <a16:creationId xmlns:a16="http://schemas.microsoft.com/office/drawing/2014/main" id="{96F9D5F8-70D6-3598-3E2B-A2BB2C28A80B}"/>
                </a:ext>
              </a:extLst>
            </p:cNvPr>
            <p:cNvSpPr>
              <a:spLocks/>
            </p:cNvSpPr>
            <p:nvPr/>
          </p:nvSpPr>
          <p:spPr bwMode="auto">
            <a:xfrm>
              <a:off x="7983515" y="4549974"/>
              <a:ext cx="11088" cy="8529"/>
            </a:xfrm>
            <a:custGeom>
              <a:avLst/>
              <a:gdLst>
                <a:gd name="T0" fmla="*/ 0 w 14"/>
                <a:gd name="T1" fmla="*/ 2147483647 h 11"/>
                <a:gd name="T2" fmla="*/ 2147483647 w 14"/>
                <a:gd name="T3" fmla="*/ 2147483647 h 11"/>
                <a:gd name="T4" fmla="*/ 2147483647 w 14"/>
                <a:gd name="T5" fmla="*/ 0 h 11"/>
                <a:gd name="T6" fmla="*/ 0 w 14"/>
                <a:gd name="T7" fmla="*/ 2147483647 h 11"/>
                <a:gd name="T8" fmla="*/ 0 60000 65536"/>
                <a:gd name="T9" fmla="*/ 0 60000 65536"/>
                <a:gd name="T10" fmla="*/ 0 60000 65536"/>
                <a:gd name="T11" fmla="*/ 0 60000 65536"/>
                <a:gd name="T12" fmla="*/ 0 w 14"/>
                <a:gd name="T13" fmla="*/ 0 h 11"/>
                <a:gd name="T14" fmla="*/ 14 w 14"/>
                <a:gd name="T15" fmla="*/ 11 h 11"/>
              </a:gdLst>
              <a:ahLst/>
              <a:cxnLst>
                <a:cxn ang="T8">
                  <a:pos x="T0" y="T1"/>
                </a:cxn>
                <a:cxn ang="T9">
                  <a:pos x="T2" y="T3"/>
                </a:cxn>
                <a:cxn ang="T10">
                  <a:pos x="T4" y="T5"/>
                </a:cxn>
                <a:cxn ang="T11">
                  <a:pos x="T6" y="T7"/>
                </a:cxn>
              </a:cxnLst>
              <a:rect l="T12" t="T13" r="T14" b="T15"/>
              <a:pathLst>
                <a:path w="14" h="11">
                  <a:moveTo>
                    <a:pt x="0" y="11"/>
                  </a:moveTo>
                  <a:lnTo>
                    <a:pt x="9" y="11"/>
                  </a:lnTo>
                  <a:lnTo>
                    <a:pt x="14" y="0"/>
                  </a:lnTo>
                  <a:lnTo>
                    <a:pt x="0"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59" name="Freeform 271">
              <a:extLst>
                <a:ext uri="{FF2B5EF4-FFF2-40B4-BE49-F238E27FC236}">
                  <a16:creationId xmlns:a16="http://schemas.microsoft.com/office/drawing/2014/main" id="{9D61DB77-33CD-9922-9D83-481AA24B44FE}"/>
                </a:ext>
              </a:extLst>
            </p:cNvPr>
            <p:cNvSpPr>
              <a:spLocks/>
            </p:cNvSpPr>
            <p:nvPr/>
          </p:nvSpPr>
          <p:spPr bwMode="auto">
            <a:xfrm>
              <a:off x="7925517" y="4465535"/>
              <a:ext cx="14500" cy="3412"/>
            </a:xfrm>
            <a:custGeom>
              <a:avLst/>
              <a:gdLst>
                <a:gd name="T0" fmla="*/ 0 w 19"/>
                <a:gd name="T1" fmla="*/ 0 h 5"/>
                <a:gd name="T2" fmla="*/ 2147483647 w 19"/>
                <a:gd name="T3" fmla="*/ 2147483647 h 5"/>
                <a:gd name="T4" fmla="*/ 0 w 19"/>
                <a:gd name="T5" fmla="*/ 0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0" y="0"/>
                  </a:moveTo>
                  <a:lnTo>
                    <a:pt x="19" y="5"/>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60" name="Line 272">
              <a:extLst>
                <a:ext uri="{FF2B5EF4-FFF2-40B4-BE49-F238E27FC236}">
                  <a16:creationId xmlns:a16="http://schemas.microsoft.com/office/drawing/2014/main" id="{E57E02C9-4736-F384-9BDB-378959219655}"/>
                </a:ext>
              </a:extLst>
            </p:cNvPr>
            <p:cNvSpPr>
              <a:spLocks noChangeShapeType="1"/>
            </p:cNvSpPr>
            <p:nvPr/>
          </p:nvSpPr>
          <p:spPr bwMode="auto">
            <a:xfrm>
              <a:off x="7925517" y="4465535"/>
              <a:ext cx="14500" cy="341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61" name="Freeform 273">
              <a:extLst>
                <a:ext uri="{FF2B5EF4-FFF2-40B4-BE49-F238E27FC236}">
                  <a16:creationId xmlns:a16="http://schemas.microsoft.com/office/drawing/2014/main" id="{FE80D68F-1FF2-6F74-5EED-EF4A0936E9E1}"/>
                </a:ext>
              </a:extLst>
            </p:cNvPr>
            <p:cNvSpPr>
              <a:spLocks/>
            </p:cNvSpPr>
            <p:nvPr/>
          </p:nvSpPr>
          <p:spPr bwMode="auto">
            <a:xfrm>
              <a:off x="7944281" y="4462977"/>
              <a:ext cx="5971" cy="5971"/>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62" name="Line 274">
              <a:extLst>
                <a:ext uri="{FF2B5EF4-FFF2-40B4-BE49-F238E27FC236}">
                  <a16:creationId xmlns:a16="http://schemas.microsoft.com/office/drawing/2014/main" id="{80471791-FE99-23A5-5A0E-AF3F69F00F27}"/>
                </a:ext>
              </a:extLst>
            </p:cNvPr>
            <p:cNvSpPr>
              <a:spLocks noChangeShapeType="1"/>
            </p:cNvSpPr>
            <p:nvPr/>
          </p:nvSpPr>
          <p:spPr bwMode="auto">
            <a:xfrm>
              <a:off x="7944281" y="4462977"/>
              <a:ext cx="5971" cy="5971"/>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63" name="Freeform 275">
              <a:extLst>
                <a:ext uri="{FF2B5EF4-FFF2-40B4-BE49-F238E27FC236}">
                  <a16:creationId xmlns:a16="http://schemas.microsoft.com/office/drawing/2014/main" id="{5D663B87-3ABE-EA61-EBDD-B9E71CEF5DDA}"/>
                </a:ext>
              </a:extLst>
            </p:cNvPr>
            <p:cNvSpPr>
              <a:spLocks/>
            </p:cNvSpPr>
            <p:nvPr/>
          </p:nvSpPr>
          <p:spPr bwMode="auto">
            <a:xfrm>
              <a:off x="7946840" y="4468947"/>
              <a:ext cx="3412" cy="6823"/>
            </a:xfrm>
            <a:custGeom>
              <a:avLst/>
              <a:gdLst>
                <a:gd name="T0" fmla="*/ 2147483647 w 5"/>
                <a:gd name="T1" fmla="*/ 0 h 8"/>
                <a:gd name="T2" fmla="*/ 0 w 5"/>
                <a:gd name="T3" fmla="*/ 2147483647 h 8"/>
                <a:gd name="T4" fmla="*/ 2147483647 w 5"/>
                <a:gd name="T5" fmla="*/ 0 h 8"/>
                <a:gd name="T6" fmla="*/ 0 60000 65536"/>
                <a:gd name="T7" fmla="*/ 0 60000 65536"/>
                <a:gd name="T8" fmla="*/ 0 60000 65536"/>
                <a:gd name="T9" fmla="*/ 0 w 5"/>
                <a:gd name="T10" fmla="*/ 0 h 8"/>
                <a:gd name="T11" fmla="*/ 5 w 5"/>
                <a:gd name="T12" fmla="*/ 8 h 8"/>
              </a:gdLst>
              <a:ahLst/>
              <a:cxnLst>
                <a:cxn ang="T6">
                  <a:pos x="T0" y="T1"/>
                </a:cxn>
                <a:cxn ang="T7">
                  <a:pos x="T2" y="T3"/>
                </a:cxn>
                <a:cxn ang="T8">
                  <a:pos x="T4" y="T5"/>
                </a:cxn>
              </a:cxnLst>
              <a:rect l="T9" t="T10" r="T11" b="T12"/>
              <a:pathLst>
                <a:path w="5" h="8">
                  <a:moveTo>
                    <a:pt x="5" y="0"/>
                  </a:moveTo>
                  <a:lnTo>
                    <a:pt x="0" y="8"/>
                  </a:lnTo>
                  <a:lnTo>
                    <a:pt x="5"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64" name="Line 276">
              <a:extLst>
                <a:ext uri="{FF2B5EF4-FFF2-40B4-BE49-F238E27FC236}">
                  <a16:creationId xmlns:a16="http://schemas.microsoft.com/office/drawing/2014/main" id="{F063B3AD-5D2A-DF9A-51F6-65A1AD572CD3}"/>
                </a:ext>
              </a:extLst>
            </p:cNvPr>
            <p:cNvSpPr>
              <a:spLocks noChangeShapeType="1"/>
            </p:cNvSpPr>
            <p:nvPr/>
          </p:nvSpPr>
          <p:spPr bwMode="auto">
            <a:xfrm flipH="1">
              <a:off x="7946840" y="4468947"/>
              <a:ext cx="3412" cy="682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65" name="Line 277">
              <a:extLst>
                <a:ext uri="{FF2B5EF4-FFF2-40B4-BE49-F238E27FC236}">
                  <a16:creationId xmlns:a16="http://schemas.microsoft.com/office/drawing/2014/main" id="{DF0DE8E2-3F7E-F185-29B4-3630DFB591F2}"/>
                </a:ext>
              </a:extLst>
            </p:cNvPr>
            <p:cNvSpPr>
              <a:spLocks noChangeShapeType="1"/>
            </p:cNvSpPr>
            <p:nvPr/>
          </p:nvSpPr>
          <p:spPr bwMode="auto">
            <a:xfrm>
              <a:off x="7941723" y="449027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66" name="Line 278">
              <a:extLst>
                <a:ext uri="{FF2B5EF4-FFF2-40B4-BE49-F238E27FC236}">
                  <a16:creationId xmlns:a16="http://schemas.microsoft.com/office/drawing/2014/main" id="{767FAAD8-1A84-64F7-CED7-00B8920C1100}"/>
                </a:ext>
              </a:extLst>
            </p:cNvPr>
            <p:cNvSpPr>
              <a:spLocks noChangeShapeType="1"/>
            </p:cNvSpPr>
            <p:nvPr/>
          </p:nvSpPr>
          <p:spPr bwMode="auto">
            <a:xfrm>
              <a:off x="7941723" y="449027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67" name="Freeform 279">
              <a:extLst>
                <a:ext uri="{FF2B5EF4-FFF2-40B4-BE49-F238E27FC236}">
                  <a16:creationId xmlns:a16="http://schemas.microsoft.com/office/drawing/2014/main" id="{FF34DD3D-26A7-36EA-6A85-A83DE16D3C51}"/>
                </a:ext>
              </a:extLst>
            </p:cNvPr>
            <p:cNvSpPr>
              <a:spLocks/>
            </p:cNvSpPr>
            <p:nvPr/>
          </p:nvSpPr>
          <p:spPr bwMode="auto">
            <a:xfrm>
              <a:off x="7952810" y="4484300"/>
              <a:ext cx="5971" cy="5970"/>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68" name="Line 280">
              <a:extLst>
                <a:ext uri="{FF2B5EF4-FFF2-40B4-BE49-F238E27FC236}">
                  <a16:creationId xmlns:a16="http://schemas.microsoft.com/office/drawing/2014/main" id="{2CB547B0-404E-1209-841E-067319A06A88}"/>
                </a:ext>
              </a:extLst>
            </p:cNvPr>
            <p:cNvSpPr>
              <a:spLocks noChangeShapeType="1"/>
            </p:cNvSpPr>
            <p:nvPr/>
          </p:nvSpPr>
          <p:spPr bwMode="auto">
            <a:xfrm>
              <a:off x="7952810" y="4484300"/>
              <a:ext cx="5971" cy="597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69" name="Freeform 281">
              <a:extLst>
                <a:ext uri="{FF2B5EF4-FFF2-40B4-BE49-F238E27FC236}">
                  <a16:creationId xmlns:a16="http://schemas.microsoft.com/office/drawing/2014/main" id="{91D86A56-0E30-4B52-D92B-43B3AA67FF84}"/>
                </a:ext>
              </a:extLst>
            </p:cNvPr>
            <p:cNvSpPr>
              <a:spLocks/>
            </p:cNvSpPr>
            <p:nvPr/>
          </p:nvSpPr>
          <p:spPr bwMode="auto">
            <a:xfrm>
              <a:off x="7958781" y="4490270"/>
              <a:ext cx="852" cy="5971"/>
            </a:xfrm>
            <a:custGeom>
              <a:avLst/>
              <a:gdLst>
                <a:gd name="T0" fmla="*/ 0 w 1588"/>
                <a:gd name="T1" fmla="*/ 0 h 8"/>
                <a:gd name="T2" fmla="*/ 0 w 1588"/>
                <a:gd name="T3" fmla="*/ 2147483647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70" name="Line 282">
              <a:extLst>
                <a:ext uri="{FF2B5EF4-FFF2-40B4-BE49-F238E27FC236}">
                  <a16:creationId xmlns:a16="http://schemas.microsoft.com/office/drawing/2014/main" id="{54607DAE-FCE7-5EDA-4D8F-A90FAB15C317}"/>
                </a:ext>
              </a:extLst>
            </p:cNvPr>
            <p:cNvSpPr>
              <a:spLocks noChangeShapeType="1"/>
            </p:cNvSpPr>
            <p:nvPr/>
          </p:nvSpPr>
          <p:spPr bwMode="auto">
            <a:xfrm>
              <a:off x="7958781" y="4490270"/>
              <a:ext cx="852" cy="5971"/>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71" name="Freeform 283">
              <a:extLst>
                <a:ext uri="{FF2B5EF4-FFF2-40B4-BE49-F238E27FC236}">
                  <a16:creationId xmlns:a16="http://schemas.microsoft.com/office/drawing/2014/main" id="{4BE27CBA-ABA0-AC87-5E60-F889E5ADCDF6}"/>
                </a:ext>
              </a:extLst>
            </p:cNvPr>
            <p:cNvSpPr>
              <a:spLocks/>
            </p:cNvSpPr>
            <p:nvPr/>
          </p:nvSpPr>
          <p:spPr bwMode="auto">
            <a:xfrm>
              <a:off x="7965605" y="4496240"/>
              <a:ext cx="3412" cy="8529"/>
            </a:xfrm>
            <a:custGeom>
              <a:avLst/>
              <a:gdLst>
                <a:gd name="T0" fmla="*/ 0 w 5"/>
                <a:gd name="T1" fmla="*/ 0 h 11"/>
                <a:gd name="T2" fmla="*/ 2147483647 w 5"/>
                <a:gd name="T3" fmla="*/ 2147483647 h 11"/>
                <a:gd name="T4" fmla="*/ 0 w 5"/>
                <a:gd name="T5" fmla="*/ 0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0" y="0"/>
                  </a:moveTo>
                  <a:lnTo>
                    <a:pt x="5" y="11"/>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72" name="Line 284">
              <a:extLst>
                <a:ext uri="{FF2B5EF4-FFF2-40B4-BE49-F238E27FC236}">
                  <a16:creationId xmlns:a16="http://schemas.microsoft.com/office/drawing/2014/main" id="{D30785FA-612E-3312-F4AC-36FC064571DB}"/>
                </a:ext>
              </a:extLst>
            </p:cNvPr>
            <p:cNvSpPr>
              <a:spLocks noChangeShapeType="1"/>
            </p:cNvSpPr>
            <p:nvPr/>
          </p:nvSpPr>
          <p:spPr bwMode="auto">
            <a:xfrm>
              <a:off x="7965605" y="4496240"/>
              <a:ext cx="3412" cy="8529"/>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73" name="Line 285">
              <a:extLst>
                <a:ext uri="{FF2B5EF4-FFF2-40B4-BE49-F238E27FC236}">
                  <a16:creationId xmlns:a16="http://schemas.microsoft.com/office/drawing/2014/main" id="{92DB3E44-B94A-7B8A-C87F-78D9EDAC45AE}"/>
                </a:ext>
              </a:extLst>
            </p:cNvPr>
            <p:cNvSpPr>
              <a:spLocks noChangeShapeType="1"/>
            </p:cNvSpPr>
            <p:nvPr/>
          </p:nvSpPr>
          <p:spPr bwMode="auto">
            <a:xfrm>
              <a:off x="7977545" y="4507329"/>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74" name="Line 286">
              <a:extLst>
                <a:ext uri="{FF2B5EF4-FFF2-40B4-BE49-F238E27FC236}">
                  <a16:creationId xmlns:a16="http://schemas.microsoft.com/office/drawing/2014/main" id="{5EF2CE29-1E62-3428-99FA-363555428FAC}"/>
                </a:ext>
              </a:extLst>
            </p:cNvPr>
            <p:cNvSpPr>
              <a:spLocks noChangeShapeType="1"/>
            </p:cNvSpPr>
            <p:nvPr/>
          </p:nvSpPr>
          <p:spPr bwMode="auto">
            <a:xfrm>
              <a:off x="7977545" y="4507329"/>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75" name="Freeform 287">
              <a:extLst>
                <a:ext uri="{FF2B5EF4-FFF2-40B4-BE49-F238E27FC236}">
                  <a16:creationId xmlns:a16="http://schemas.microsoft.com/office/drawing/2014/main" id="{810EA670-93EC-C162-BB25-3A2A6772244C}"/>
                </a:ext>
              </a:extLst>
            </p:cNvPr>
            <p:cNvSpPr>
              <a:spLocks/>
            </p:cNvSpPr>
            <p:nvPr/>
          </p:nvSpPr>
          <p:spPr bwMode="auto">
            <a:xfrm>
              <a:off x="7967310" y="4513299"/>
              <a:ext cx="4264" cy="12794"/>
            </a:xfrm>
            <a:custGeom>
              <a:avLst/>
              <a:gdLst>
                <a:gd name="T0" fmla="*/ 0 w 5"/>
                <a:gd name="T1" fmla="*/ 0 h 16"/>
                <a:gd name="T2" fmla="*/ 2147483647 w 5"/>
                <a:gd name="T3" fmla="*/ 2147483647 h 16"/>
                <a:gd name="T4" fmla="*/ 0 w 5"/>
                <a:gd name="T5" fmla="*/ 0 h 16"/>
                <a:gd name="T6" fmla="*/ 0 60000 65536"/>
                <a:gd name="T7" fmla="*/ 0 60000 65536"/>
                <a:gd name="T8" fmla="*/ 0 60000 65536"/>
                <a:gd name="T9" fmla="*/ 0 w 5"/>
                <a:gd name="T10" fmla="*/ 0 h 16"/>
                <a:gd name="T11" fmla="*/ 5 w 5"/>
                <a:gd name="T12" fmla="*/ 16 h 16"/>
              </a:gdLst>
              <a:ahLst/>
              <a:cxnLst>
                <a:cxn ang="T6">
                  <a:pos x="T0" y="T1"/>
                </a:cxn>
                <a:cxn ang="T7">
                  <a:pos x="T2" y="T3"/>
                </a:cxn>
                <a:cxn ang="T8">
                  <a:pos x="T4" y="T5"/>
                </a:cxn>
              </a:cxnLst>
              <a:rect l="T9" t="T10" r="T11" b="T12"/>
              <a:pathLst>
                <a:path w="5" h="16">
                  <a:moveTo>
                    <a:pt x="0" y="0"/>
                  </a:moveTo>
                  <a:lnTo>
                    <a:pt x="5" y="16"/>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76" name="Line 288">
              <a:extLst>
                <a:ext uri="{FF2B5EF4-FFF2-40B4-BE49-F238E27FC236}">
                  <a16:creationId xmlns:a16="http://schemas.microsoft.com/office/drawing/2014/main" id="{77E59D46-13CB-EBAC-4B35-31E161B30952}"/>
                </a:ext>
              </a:extLst>
            </p:cNvPr>
            <p:cNvSpPr>
              <a:spLocks noChangeShapeType="1"/>
            </p:cNvSpPr>
            <p:nvPr/>
          </p:nvSpPr>
          <p:spPr bwMode="auto">
            <a:xfrm>
              <a:off x="7967310" y="4513299"/>
              <a:ext cx="4264" cy="12794"/>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77" name="Freeform 289">
              <a:extLst>
                <a:ext uri="{FF2B5EF4-FFF2-40B4-BE49-F238E27FC236}">
                  <a16:creationId xmlns:a16="http://schemas.microsoft.com/office/drawing/2014/main" id="{F96E99BC-2002-0DBD-6F6E-F40215962032}"/>
                </a:ext>
              </a:extLst>
            </p:cNvPr>
            <p:cNvSpPr>
              <a:spLocks/>
            </p:cNvSpPr>
            <p:nvPr/>
          </p:nvSpPr>
          <p:spPr bwMode="auto">
            <a:xfrm>
              <a:off x="7977545" y="4526092"/>
              <a:ext cx="5970" cy="5117"/>
            </a:xfrm>
            <a:custGeom>
              <a:avLst/>
              <a:gdLst>
                <a:gd name="T0" fmla="*/ 0 w 8"/>
                <a:gd name="T1" fmla="*/ 0 h 6"/>
                <a:gd name="T2" fmla="*/ 2147483647 w 8"/>
                <a:gd name="T3" fmla="*/ 2147483647 h 6"/>
                <a:gd name="T4" fmla="*/ 0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0" y="0"/>
                  </a:moveTo>
                  <a:lnTo>
                    <a:pt x="8" y="6"/>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78" name="Line 290">
              <a:extLst>
                <a:ext uri="{FF2B5EF4-FFF2-40B4-BE49-F238E27FC236}">
                  <a16:creationId xmlns:a16="http://schemas.microsoft.com/office/drawing/2014/main" id="{9DC79010-84A7-1E09-9530-90ADBC3B94E9}"/>
                </a:ext>
              </a:extLst>
            </p:cNvPr>
            <p:cNvSpPr>
              <a:spLocks noChangeShapeType="1"/>
            </p:cNvSpPr>
            <p:nvPr/>
          </p:nvSpPr>
          <p:spPr bwMode="auto">
            <a:xfrm>
              <a:off x="7977545" y="4526092"/>
              <a:ext cx="5970" cy="5117"/>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79" name="Freeform 291">
              <a:extLst>
                <a:ext uri="{FF2B5EF4-FFF2-40B4-BE49-F238E27FC236}">
                  <a16:creationId xmlns:a16="http://schemas.microsoft.com/office/drawing/2014/main" id="{F08A7566-55FB-4390-82BB-7FAC8B8C236A}"/>
                </a:ext>
              </a:extLst>
            </p:cNvPr>
            <p:cNvSpPr>
              <a:spLocks/>
            </p:cNvSpPr>
            <p:nvPr/>
          </p:nvSpPr>
          <p:spPr bwMode="auto">
            <a:xfrm>
              <a:off x="7977545" y="4531211"/>
              <a:ext cx="5970" cy="5971"/>
            </a:xfrm>
            <a:custGeom>
              <a:avLst/>
              <a:gdLst>
                <a:gd name="T0" fmla="*/ 2147483647 w 8"/>
                <a:gd name="T1" fmla="*/ 0 h 8"/>
                <a:gd name="T2" fmla="*/ 0 w 8"/>
                <a:gd name="T3" fmla="*/ 2147483647 h 8"/>
                <a:gd name="T4" fmla="*/ 2147483647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8" y="0"/>
                  </a:moveTo>
                  <a:lnTo>
                    <a:pt x="0" y="8"/>
                  </a:lnTo>
                  <a:lnTo>
                    <a:pt x="8"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80" name="Line 292">
              <a:extLst>
                <a:ext uri="{FF2B5EF4-FFF2-40B4-BE49-F238E27FC236}">
                  <a16:creationId xmlns:a16="http://schemas.microsoft.com/office/drawing/2014/main" id="{40A36082-D68C-0DB1-E2F9-C7A775BC144A}"/>
                </a:ext>
              </a:extLst>
            </p:cNvPr>
            <p:cNvSpPr>
              <a:spLocks noChangeShapeType="1"/>
            </p:cNvSpPr>
            <p:nvPr/>
          </p:nvSpPr>
          <p:spPr bwMode="auto">
            <a:xfrm flipH="1">
              <a:off x="7977545" y="4531211"/>
              <a:ext cx="5970" cy="5971"/>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81" name="Freeform 293">
              <a:extLst>
                <a:ext uri="{FF2B5EF4-FFF2-40B4-BE49-F238E27FC236}">
                  <a16:creationId xmlns:a16="http://schemas.microsoft.com/office/drawing/2014/main" id="{18D49819-9386-1DCB-BEE7-311E2DFAEB4C}"/>
                </a:ext>
              </a:extLst>
            </p:cNvPr>
            <p:cNvSpPr>
              <a:spLocks/>
            </p:cNvSpPr>
            <p:nvPr/>
          </p:nvSpPr>
          <p:spPr bwMode="auto">
            <a:xfrm>
              <a:off x="7994604" y="4532064"/>
              <a:ext cx="4264" cy="2559"/>
            </a:xfrm>
            <a:custGeom>
              <a:avLst/>
              <a:gdLst>
                <a:gd name="T0" fmla="*/ 0 w 5"/>
                <a:gd name="T1" fmla="*/ 0 h 3"/>
                <a:gd name="T2" fmla="*/ 2147483647 w 5"/>
                <a:gd name="T3" fmla="*/ 2147483647 h 3"/>
                <a:gd name="T4" fmla="*/ 0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0" y="0"/>
                  </a:moveTo>
                  <a:lnTo>
                    <a:pt x="5" y="3"/>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82" name="Line 294">
              <a:extLst>
                <a:ext uri="{FF2B5EF4-FFF2-40B4-BE49-F238E27FC236}">
                  <a16:creationId xmlns:a16="http://schemas.microsoft.com/office/drawing/2014/main" id="{BF4310CD-3387-E040-7895-562D4805A782}"/>
                </a:ext>
              </a:extLst>
            </p:cNvPr>
            <p:cNvSpPr>
              <a:spLocks noChangeShapeType="1"/>
            </p:cNvSpPr>
            <p:nvPr/>
          </p:nvSpPr>
          <p:spPr bwMode="auto">
            <a:xfrm>
              <a:off x="7994604" y="4532064"/>
              <a:ext cx="4264" cy="2559"/>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83" name="Freeform 295">
              <a:extLst>
                <a:ext uri="{FF2B5EF4-FFF2-40B4-BE49-F238E27FC236}">
                  <a16:creationId xmlns:a16="http://schemas.microsoft.com/office/drawing/2014/main" id="{03092BCA-3232-C3A2-1B3C-414C6F356C64}"/>
                </a:ext>
              </a:extLst>
            </p:cNvPr>
            <p:cNvSpPr>
              <a:spLocks/>
            </p:cNvSpPr>
            <p:nvPr/>
          </p:nvSpPr>
          <p:spPr bwMode="auto">
            <a:xfrm>
              <a:off x="8001427" y="4540592"/>
              <a:ext cx="5970" cy="5117"/>
            </a:xfrm>
            <a:custGeom>
              <a:avLst/>
              <a:gdLst>
                <a:gd name="T0" fmla="*/ 0 w 8"/>
                <a:gd name="T1" fmla="*/ 2147483647 h 6"/>
                <a:gd name="T2" fmla="*/ 2147483647 w 8"/>
                <a:gd name="T3" fmla="*/ 0 h 6"/>
                <a:gd name="T4" fmla="*/ 0 w 8"/>
                <a:gd name="T5" fmla="*/ 2147483647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0" y="6"/>
                  </a:moveTo>
                  <a:lnTo>
                    <a:pt x="8" y="0"/>
                  </a:lnTo>
                  <a:lnTo>
                    <a:pt x="0" y="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84" name="Line 296">
              <a:extLst>
                <a:ext uri="{FF2B5EF4-FFF2-40B4-BE49-F238E27FC236}">
                  <a16:creationId xmlns:a16="http://schemas.microsoft.com/office/drawing/2014/main" id="{42835ACB-C343-5372-709D-CFABDF2B5503}"/>
                </a:ext>
              </a:extLst>
            </p:cNvPr>
            <p:cNvSpPr>
              <a:spLocks noChangeShapeType="1"/>
            </p:cNvSpPr>
            <p:nvPr/>
          </p:nvSpPr>
          <p:spPr bwMode="auto">
            <a:xfrm flipV="1">
              <a:off x="8001427" y="4540592"/>
              <a:ext cx="5970" cy="5117"/>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85" name="Freeform 297">
              <a:extLst>
                <a:ext uri="{FF2B5EF4-FFF2-40B4-BE49-F238E27FC236}">
                  <a16:creationId xmlns:a16="http://schemas.microsoft.com/office/drawing/2014/main" id="{EC040D07-2E4B-A04E-BD9B-3E9A4AAF2B93}"/>
                </a:ext>
              </a:extLst>
            </p:cNvPr>
            <p:cNvSpPr>
              <a:spLocks/>
            </p:cNvSpPr>
            <p:nvPr/>
          </p:nvSpPr>
          <p:spPr bwMode="auto">
            <a:xfrm>
              <a:off x="8007397" y="4540592"/>
              <a:ext cx="8529" cy="5117"/>
            </a:xfrm>
            <a:custGeom>
              <a:avLst/>
              <a:gdLst>
                <a:gd name="T0" fmla="*/ 0 w 11"/>
                <a:gd name="T1" fmla="*/ 0 h 6"/>
                <a:gd name="T2" fmla="*/ 2147483647 w 11"/>
                <a:gd name="T3" fmla="*/ 2147483647 h 6"/>
                <a:gd name="T4" fmla="*/ 0 w 11"/>
                <a:gd name="T5" fmla="*/ 0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0" y="0"/>
                  </a:moveTo>
                  <a:lnTo>
                    <a:pt x="11" y="6"/>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86" name="Line 298">
              <a:extLst>
                <a:ext uri="{FF2B5EF4-FFF2-40B4-BE49-F238E27FC236}">
                  <a16:creationId xmlns:a16="http://schemas.microsoft.com/office/drawing/2014/main" id="{17F4A230-9431-36B2-6A86-400C93C963A5}"/>
                </a:ext>
              </a:extLst>
            </p:cNvPr>
            <p:cNvSpPr>
              <a:spLocks noChangeShapeType="1"/>
            </p:cNvSpPr>
            <p:nvPr/>
          </p:nvSpPr>
          <p:spPr bwMode="auto">
            <a:xfrm>
              <a:off x="8007397" y="4540592"/>
              <a:ext cx="8529" cy="5117"/>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87" name="Line 299">
              <a:extLst>
                <a:ext uri="{FF2B5EF4-FFF2-40B4-BE49-F238E27FC236}">
                  <a16:creationId xmlns:a16="http://schemas.microsoft.com/office/drawing/2014/main" id="{2E9A7432-3C43-119E-1F71-D23F025F8ACB}"/>
                </a:ext>
              </a:extLst>
            </p:cNvPr>
            <p:cNvSpPr>
              <a:spLocks noChangeShapeType="1"/>
            </p:cNvSpPr>
            <p:nvPr/>
          </p:nvSpPr>
          <p:spPr bwMode="auto">
            <a:xfrm>
              <a:off x="8020191" y="4547416"/>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88" name="Line 300">
              <a:extLst>
                <a:ext uri="{FF2B5EF4-FFF2-40B4-BE49-F238E27FC236}">
                  <a16:creationId xmlns:a16="http://schemas.microsoft.com/office/drawing/2014/main" id="{25AB4121-03DE-BA10-8CB6-5FBD36C07A1D}"/>
                </a:ext>
              </a:extLst>
            </p:cNvPr>
            <p:cNvSpPr>
              <a:spLocks noChangeShapeType="1"/>
            </p:cNvSpPr>
            <p:nvPr/>
          </p:nvSpPr>
          <p:spPr bwMode="auto">
            <a:xfrm>
              <a:off x="8020191" y="4547416"/>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89" name="Line 301">
              <a:extLst>
                <a:ext uri="{FF2B5EF4-FFF2-40B4-BE49-F238E27FC236}">
                  <a16:creationId xmlns:a16="http://schemas.microsoft.com/office/drawing/2014/main" id="{D87933F9-7FEC-0BE0-6473-9F1E35BB78F4}"/>
                </a:ext>
              </a:extLst>
            </p:cNvPr>
            <p:cNvSpPr>
              <a:spLocks noChangeShapeType="1"/>
            </p:cNvSpPr>
            <p:nvPr/>
          </p:nvSpPr>
          <p:spPr bwMode="auto">
            <a:xfrm>
              <a:off x="8138747" y="4375979"/>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90" name="Line 302">
              <a:extLst>
                <a:ext uri="{FF2B5EF4-FFF2-40B4-BE49-F238E27FC236}">
                  <a16:creationId xmlns:a16="http://schemas.microsoft.com/office/drawing/2014/main" id="{BAB9F1B2-AFAB-3A6C-1748-42C5663E5140}"/>
                </a:ext>
              </a:extLst>
            </p:cNvPr>
            <p:cNvSpPr>
              <a:spLocks noChangeShapeType="1"/>
            </p:cNvSpPr>
            <p:nvPr/>
          </p:nvSpPr>
          <p:spPr bwMode="auto">
            <a:xfrm>
              <a:off x="8138747" y="4375979"/>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91" name="Freeform 303">
              <a:extLst>
                <a:ext uri="{FF2B5EF4-FFF2-40B4-BE49-F238E27FC236}">
                  <a16:creationId xmlns:a16="http://schemas.microsoft.com/office/drawing/2014/main" id="{5A1CCBB0-CD6F-E5DC-6A40-A521AF76F887}"/>
                </a:ext>
              </a:extLst>
            </p:cNvPr>
            <p:cNvSpPr>
              <a:spLocks/>
            </p:cNvSpPr>
            <p:nvPr/>
          </p:nvSpPr>
          <p:spPr bwMode="auto">
            <a:xfrm>
              <a:off x="7881164" y="4496240"/>
              <a:ext cx="5971" cy="2559"/>
            </a:xfrm>
            <a:custGeom>
              <a:avLst/>
              <a:gdLst>
                <a:gd name="T0" fmla="*/ 0 w 8"/>
                <a:gd name="T1" fmla="*/ 2147483647 h 3"/>
                <a:gd name="T2" fmla="*/ 2147483647 w 8"/>
                <a:gd name="T3" fmla="*/ 0 h 3"/>
                <a:gd name="T4" fmla="*/ 0 w 8"/>
                <a:gd name="T5" fmla="*/ 2147483647 h 3"/>
                <a:gd name="T6" fmla="*/ 0 60000 65536"/>
                <a:gd name="T7" fmla="*/ 0 60000 65536"/>
                <a:gd name="T8" fmla="*/ 0 60000 65536"/>
                <a:gd name="T9" fmla="*/ 0 w 8"/>
                <a:gd name="T10" fmla="*/ 0 h 3"/>
                <a:gd name="T11" fmla="*/ 8 w 8"/>
                <a:gd name="T12" fmla="*/ 3 h 3"/>
              </a:gdLst>
              <a:ahLst/>
              <a:cxnLst>
                <a:cxn ang="T6">
                  <a:pos x="T0" y="T1"/>
                </a:cxn>
                <a:cxn ang="T7">
                  <a:pos x="T2" y="T3"/>
                </a:cxn>
                <a:cxn ang="T8">
                  <a:pos x="T4" y="T5"/>
                </a:cxn>
              </a:cxnLst>
              <a:rect l="T9" t="T10" r="T11" b="T12"/>
              <a:pathLst>
                <a:path w="8" h="3">
                  <a:moveTo>
                    <a:pt x="0" y="3"/>
                  </a:moveTo>
                  <a:lnTo>
                    <a:pt x="8"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92" name="Line 304">
              <a:extLst>
                <a:ext uri="{FF2B5EF4-FFF2-40B4-BE49-F238E27FC236}">
                  <a16:creationId xmlns:a16="http://schemas.microsoft.com/office/drawing/2014/main" id="{F71E7B7E-B114-FAA2-4C24-6377CD6648A3}"/>
                </a:ext>
              </a:extLst>
            </p:cNvPr>
            <p:cNvSpPr>
              <a:spLocks noChangeShapeType="1"/>
            </p:cNvSpPr>
            <p:nvPr/>
          </p:nvSpPr>
          <p:spPr bwMode="auto">
            <a:xfrm flipV="1">
              <a:off x="7881164" y="4496240"/>
              <a:ext cx="5971" cy="2559"/>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993" name="Freeform 305">
              <a:extLst>
                <a:ext uri="{FF2B5EF4-FFF2-40B4-BE49-F238E27FC236}">
                  <a16:creationId xmlns:a16="http://schemas.microsoft.com/office/drawing/2014/main" id="{3E1D4EF6-B1B3-3E93-3150-DD6A104F2657}"/>
                </a:ext>
              </a:extLst>
            </p:cNvPr>
            <p:cNvSpPr>
              <a:spLocks/>
            </p:cNvSpPr>
            <p:nvPr/>
          </p:nvSpPr>
          <p:spPr bwMode="auto">
            <a:xfrm>
              <a:off x="8054308" y="4232688"/>
              <a:ext cx="27294" cy="10235"/>
            </a:xfrm>
            <a:custGeom>
              <a:avLst/>
              <a:gdLst>
                <a:gd name="T0" fmla="*/ 0 w 35"/>
                <a:gd name="T1" fmla="*/ 2147483647 h 13"/>
                <a:gd name="T2" fmla="*/ 2147483647 w 35"/>
                <a:gd name="T3" fmla="*/ 2147483647 h 13"/>
                <a:gd name="T4" fmla="*/ 2147483647 w 35"/>
                <a:gd name="T5" fmla="*/ 0 h 13"/>
                <a:gd name="T6" fmla="*/ 0 w 35"/>
                <a:gd name="T7" fmla="*/ 2147483647 h 13"/>
                <a:gd name="T8" fmla="*/ 0 60000 65536"/>
                <a:gd name="T9" fmla="*/ 0 60000 65536"/>
                <a:gd name="T10" fmla="*/ 0 60000 65536"/>
                <a:gd name="T11" fmla="*/ 0 60000 65536"/>
                <a:gd name="T12" fmla="*/ 0 w 35"/>
                <a:gd name="T13" fmla="*/ 0 h 13"/>
                <a:gd name="T14" fmla="*/ 35 w 35"/>
                <a:gd name="T15" fmla="*/ 13 h 13"/>
              </a:gdLst>
              <a:ahLst/>
              <a:cxnLst>
                <a:cxn ang="T8">
                  <a:pos x="T0" y="T1"/>
                </a:cxn>
                <a:cxn ang="T9">
                  <a:pos x="T2" y="T3"/>
                </a:cxn>
                <a:cxn ang="T10">
                  <a:pos x="T4" y="T5"/>
                </a:cxn>
                <a:cxn ang="T11">
                  <a:pos x="T6" y="T7"/>
                </a:cxn>
              </a:cxnLst>
              <a:rect l="T12" t="T13" r="T14" b="T15"/>
              <a:pathLst>
                <a:path w="35" h="13">
                  <a:moveTo>
                    <a:pt x="0" y="13"/>
                  </a:moveTo>
                  <a:lnTo>
                    <a:pt x="35" y="5"/>
                  </a:lnTo>
                  <a:lnTo>
                    <a:pt x="32" y="0"/>
                  </a:lnTo>
                  <a:lnTo>
                    <a:pt x="0" y="1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94" name="Freeform 306">
              <a:extLst>
                <a:ext uri="{FF2B5EF4-FFF2-40B4-BE49-F238E27FC236}">
                  <a16:creationId xmlns:a16="http://schemas.microsoft.com/office/drawing/2014/main" id="{52B5A3AF-9709-D714-05CF-6C78CDCAFBA9}"/>
                </a:ext>
              </a:extLst>
            </p:cNvPr>
            <p:cNvSpPr>
              <a:spLocks/>
            </p:cNvSpPr>
            <p:nvPr/>
          </p:nvSpPr>
          <p:spPr bwMode="auto">
            <a:xfrm>
              <a:off x="8231716" y="4097073"/>
              <a:ext cx="28999" cy="12794"/>
            </a:xfrm>
            <a:custGeom>
              <a:avLst/>
              <a:gdLst>
                <a:gd name="T0" fmla="*/ 0 w 38"/>
                <a:gd name="T1" fmla="*/ 0 h 17"/>
                <a:gd name="T2" fmla="*/ 2147483647 w 38"/>
                <a:gd name="T3" fmla="*/ 2147483647 h 17"/>
                <a:gd name="T4" fmla="*/ 2147483647 w 38"/>
                <a:gd name="T5" fmla="*/ 2147483647 h 17"/>
                <a:gd name="T6" fmla="*/ 2147483647 w 38"/>
                <a:gd name="T7" fmla="*/ 2147483647 h 17"/>
                <a:gd name="T8" fmla="*/ 0 w 38"/>
                <a:gd name="T9" fmla="*/ 0 h 17"/>
                <a:gd name="T10" fmla="*/ 0 60000 65536"/>
                <a:gd name="T11" fmla="*/ 0 60000 65536"/>
                <a:gd name="T12" fmla="*/ 0 60000 65536"/>
                <a:gd name="T13" fmla="*/ 0 60000 65536"/>
                <a:gd name="T14" fmla="*/ 0 60000 65536"/>
                <a:gd name="T15" fmla="*/ 0 w 38"/>
                <a:gd name="T16" fmla="*/ 0 h 17"/>
                <a:gd name="T17" fmla="*/ 38 w 38"/>
                <a:gd name="T18" fmla="*/ 17 h 17"/>
              </a:gdLst>
              <a:ahLst/>
              <a:cxnLst>
                <a:cxn ang="T10">
                  <a:pos x="T0" y="T1"/>
                </a:cxn>
                <a:cxn ang="T11">
                  <a:pos x="T2" y="T3"/>
                </a:cxn>
                <a:cxn ang="T12">
                  <a:pos x="T4" y="T5"/>
                </a:cxn>
                <a:cxn ang="T13">
                  <a:pos x="T6" y="T7"/>
                </a:cxn>
                <a:cxn ang="T14">
                  <a:pos x="T8" y="T9"/>
                </a:cxn>
              </a:cxnLst>
              <a:rect l="T15" t="T16" r="T17" b="T18"/>
              <a:pathLst>
                <a:path w="38" h="17">
                  <a:moveTo>
                    <a:pt x="0" y="0"/>
                  </a:moveTo>
                  <a:lnTo>
                    <a:pt x="17" y="14"/>
                  </a:lnTo>
                  <a:lnTo>
                    <a:pt x="38" y="17"/>
                  </a:lnTo>
                  <a:lnTo>
                    <a:pt x="19" y="3"/>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95" name="Freeform 307">
              <a:extLst>
                <a:ext uri="{FF2B5EF4-FFF2-40B4-BE49-F238E27FC236}">
                  <a16:creationId xmlns:a16="http://schemas.microsoft.com/office/drawing/2014/main" id="{A3C1FA4E-89B0-B464-9FD9-84C4940855DF}"/>
                </a:ext>
              </a:extLst>
            </p:cNvPr>
            <p:cNvSpPr>
              <a:spLocks/>
            </p:cNvSpPr>
            <p:nvPr/>
          </p:nvSpPr>
          <p:spPr bwMode="auto">
            <a:xfrm>
              <a:off x="8214657" y="4143984"/>
              <a:ext cx="25587" cy="14500"/>
            </a:xfrm>
            <a:custGeom>
              <a:avLst/>
              <a:gdLst>
                <a:gd name="T0" fmla="*/ 0 w 32"/>
                <a:gd name="T1" fmla="*/ 2147483647 h 19"/>
                <a:gd name="T2" fmla="*/ 2147483647 w 32"/>
                <a:gd name="T3" fmla="*/ 2147483647 h 19"/>
                <a:gd name="T4" fmla="*/ 2147483647 w 32"/>
                <a:gd name="T5" fmla="*/ 2147483647 h 19"/>
                <a:gd name="T6" fmla="*/ 2147483647 w 32"/>
                <a:gd name="T7" fmla="*/ 2147483647 h 19"/>
                <a:gd name="T8" fmla="*/ 2147483647 w 32"/>
                <a:gd name="T9" fmla="*/ 2147483647 h 19"/>
                <a:gd name="T10" fmla="*/ 2147483647 w 32"/>
                <a:gd name="T11" fmla="*/ 0 h 19"/>
                <a:gd name="T12" fmla="*/ 0 w 32"/>
                <a:gd name="T13" fmla="*/ 2147483647 h 19"/>
                <a:gd name="T14" fmla="*/ 0 60000 65536"/>
                <a:gd name="T15" fmla="*/ 0 60000 65536"/>
                <a:gd name="T16" fmla="*/ 0 60000 65536"/>
                <a:gd name="T17" fmla="*/ 0 60000 65536"/>
                <a:gd name="T18" fmla="*/ 0 60000 65536"/>
                <a:gd name="T19" fmla="*/ 0 60000 65536"/>
                <a:gd name="T20" fmla="*/ 0 60000 65536"/>
                <a:gd name="T21" fmla="*/ 0 w 32"/>
                <a:gd name="T22" fmla="*/ 0 h 19"/>
                <a:gd name="T23" fmla="*/ 32 w 3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9">
                  <a:moveTo>
                    <a:pt x="0" y="5"/>
                  </a:moveTo>
                  <a:lnTo>
                    <a:pt x="21" y="19"/>
                  </a:lnTo>
                  <a:lnTo>
                    <a:pt x="32" y="8"/>
                  </a:lnTo>
                  <a:lnTo>
                    <a:pt x="11" y="8"/>
                  </a:lnTo>
                  <a:lnTo>
                    <a:pt x="2" y="5"/>
                  </a:lnTo>
                  <a:lnTo>
                    <a:pt x="5" y="0"/>
                  </a:lnTo>
                  <a:lnTo>
                    <a:pt x="0"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96" name="Freeform 308">
              <a:extLst>
                <a:ext uri="{FF2B5EF4-FFF2-40B4-BE49-F238E27FC236}">
                  <a16:creationId xmlns:a16="http://schemas.microsoft.com/office/drawing/2014/main" id="{60B8C3F1-2133-9D68-20DE-A41751173E88}"/>
                </a:ext>
              </a:extLst>
            </p:cNvPr>
            <p:cNvSpPr>
              <a:spLocks/>
            </p:cNvSpPr>
            <p:nvPr/>
          </p:nvSpPr>
          <p:spPr bwMode="auto">
            <a:xfrm>
              <a:off x="8111453" y="3902606"/>
              <a:ext cx="25587" cy="11087"/>
            </a:xfrm>
            <a:custGeom>
              <a:avLst/>
              <a:gdLst>
                <a:gd name="T0" fmla="*/ 0 w 33"/>
                <a:gd name="T1" fmla="*/ 2147483647 h 14"/>
                <a:gd name="T2" fmla="*/ 2147483647 w 33"/>
                <a:gd name="T3" fmla="*/ 0 h 14"/>
                <a:gd name="T4" fmla="*/ 2147483647 w 33"/>
                <a:gd name="T5" fmla="*/ 2147483647 h 14"/>
                <a:gd name="T6" fmla="*/ 0 w 33"/>
                <a:gd name="T7" fmla="*/ 2147483647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0" y="14"/>
                  </a:moveTo>
                  <a:lnTo>
                    <a:pt x="33" y="0"/>
                  </a:lnTo>
                  <a:lnTo>
                    <a:pt x="11" y="6"/>
                  </a:lnTo>
                  <a:lnTo>
                    <a:pt x="0" y="1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97" name="Freeform 309">
              <a:extLst>
                <a:ext uri="{FF2B5EF4-FFF2-40B4-BE49-F238E27FC236}">
                  <a16:creationId xmlns:a16="http://schemas.microsoft.com/office/drawing/2014/main" id="{951F40E7-E119-98A1-04A9-EFFB57123CA2}"/>
                </a:ext>
              </a:extLst>
            </p:cNvPr>
            <p:cNvSpPr>
              <a:spLocks/>
            </p:cNvSpPr>
            <p:nvPr/>
          </p:nvSpPr>
          <p:spPr bwMode="auto">
            <a:xfrm>
              <a:off x="8144718" y="3911136"/>
              <a:ext cx="17058" cy="11087"/>
            </a:xfrm>
            <a:custGeom>
              <a:avLst/>
              <a:gdLst>
                <a:gd name="T0" fmla="*/ 2147483647 w 22"/>
                <a:gd name="T1" fmla="*/ 0 h 14"/>
                <a:gd name="T2" fmla="*/ 0 w 22"/>
                <a:gd name="T3" fmla="*/ 2147483647 h 14"/>
                <a:gd name="T4" fmla="*/ 2147483647 w 22"/>
                <a:gd name="T5" fmla="*/ 2147483647 h 14"/>
                <a:gd name="T6" fmla="*/ 2147483647 w 22"/>
                <a:gd name="T7" fmla="*/ 0 h 14"/>
                <a:gd name="T8" fmla="*/ 2147483647 w 22"/>
                <a:gd name="T9" fmla="*/ 0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8" y="0"/>
                  </a:moveTo>
                  <a:lnTo>
                    <a:pt x="0" y="11"/>
                  </a:lnTo>
                  <a:lnTo>
                    <a:pt x="3" y="14"/>
                  </a:lnTo>
                  <a:lnTo>
                    <a:pt x="22" y="0"/>
                  </a:lnTo>
                  <a:lnTo>
                    <a:pt x="8"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98" name="Freeform 310">
              <a:extLst>
                <a:ext uri="{FF2B5EF4-FFF2-40B4-BE49-F238E27FC236}">
                  <a16:creationId xmlns:a16="http://schemas.microsoft.com/office/drawing/2014/main" id="{A7F88346-C5BA-E69E-0C16-AE266700063A}"/>
                </a:ext>
              </a:extLst>
            </p:cNvPr>
            <p:cNvSpPr>
              <a:spLocks/>
            </p:cNvSpPr>
            <p:nvPr/>
          </p:nvSpPr>
          <p:spPr bwMode="auto">
            <a:xfrm>
              <a:off x="8282038" y="4069780"/>
              <a:ext cx="82734" cy="77616"/>
            </a:xfrm>
            <a:custGeom>
              <a:avLst/>
              <a:gdLst>
                <a:gd name="T0" fmla="*/ 0 w 106"/>
                <a:gd name="T1" fmla="*/ 2147483647 h 100"/>
                <a:gd name="T2" fmla="*/ 0 w 106"/>
                <a:gd name="T3" fmla="*/ 2147483647 h 100"/>
                <a:gd name="T4" fmla="*/ 2147483647 w 106"/>
                <a:gd name="T5" fmla="*/ 2147483647 h 100"/>
                <a:gd name="T6" fmla="*/ 2147483647 w 106"/>
                <a:gd name="T7" fmla="*/ 2147483647 h 100"/>
                <a:gd name="T8" fmla="*/ 2147483647 w 106"/>
                <a:gd name="T9" fmla="*/ 2147483647 h 100"/>
                <a:gd name="T10" fmla="*/ 2147483647 w 106"/>
                <a:gd name="T11" fmla="*/ 2147483647 h 100"/>
                <a:gd name="T12" fmla="*/ 2147483647 w 106"/>
                <a:gd name="T13" fmla="*/ 2147483647 h 100"/>
                <a:gd name="T14" fmla="*/ 2147483647 w 106"/>
                <a:gd name="T15" fmla="*/ 2147483647 h 100"/>
                <a:gd name="T16" fmla="*/ 2147483647 w 106"/>
                <a:gd name="T17" fmla="*/ 2147483647 h 100"/>
                <a:gd name="T18" fmla="*/ 2147483647 w 106"/>
                <a:gd name="T19" fmla="*/ 2147483647 h 100"/>
                <a:gd name="T20" fmla="*/ 2147483647 w 106"/>
                <a:gd name="T21" fmla="*/ 2147483647 h 100"/>
                <a:gd name="T22" fmla="*/ 2147483647 w 106"/>
                <a:gd name="T23" fmla="*/ 2147483647 h 100"/>
                <a:gd name="T24" fmla="*/ 2147483647 w 106"/>
                <a:gd name="T25" fmla="*/ 2147483647 h 100"/>
                <a:gd name="T26" fmla="*/ 2147483647 w 106"/>
                <a:gd name="T27" fmla="*/ 2147483647 h 100"/>
                <a:gd name="T28" fmla="*/ 2147483647 w 106"/>
                <a:gd name="T29" fmla="*/ 2147483647 h 100"/>
                <a:gd name="T30" fmla="*/ 2147483647 w 106"/>
                <a:gd name="T31" fmla="*/ 2147483647 h 100"/>
                <a:gd name="T32" fmla="*/ 2147483647 w 106"/>
                <a:gd name="T33" fmla="*/ 2147483647 h 100"/>
                <a:gd name="T34" fmla="*/ 2147483647 w 106"/>
                <a:gd name="T35" fmla="*/ 2147483647 h 100"/>
                <a:gd name="T36" fmla="*/ 2147483647 w 106"/>
                <a:gd name="T37" fmla="*/ 2147483647 h 100"/>
                <a:gd name="T38" fmla="*/ 2147483647 w 106"/>
                <a:gd name="T39" fmla="*/ 2147483647 h 100"/>
                <a:gd name="T40" fmla="*/ 2147483647 w 106"/>
                <a:gd name="T41" fmla="*/ 2147483647 h 100"/>
                <a:gd name="T42" fmla="*/ 2147483647 w 106"/>
                <a:gd name="T43" fmla="*/ 2147483647 h 100"/>
                <a:gd name="T44" fmla="*/ 2147483647 w 106"/>
                <a:gd name="T45" fmla="*/ 2147483647 h 100"/>
                <a:gd name="T46" fmla="*/ 2147483647 w 106"/>
                <a:gd name="T47" fmla="*/ 2147483647 h 100"/>
                <a:gd name="T48" fmla="*/ 2147483647 w 106"/>
                <a:gd name="T49" fmla="*/ 2147483647 h 100"/>
                <a:gd name="T50" fmla="*/ 2147483647 w 106"/>
                <a:gd name="T51" fmla="*/ 0 h 100"/>
                <a:gd name="T52" fmla="*/ 2147483647 w 106"/>
                <a:gd name="T53" fmla="*/ 2147483647 h 100"/>
                <a:gd name="T54" fmla="*/ 2147483647 w 106"/>
                <a:gd name="T55" fmla="*/ 2147483647 h 100"/>
                <a:gd name="T56" fmla="*/ 2147483647 w 106"/>
                <a:gd name="T57" fmla="*/ 2147483647 h 100"/>
                <a:gd name="T58" fmla="*/ 0 w 106"/>
                <a:gd name="T59" fmla="*/ 2147483647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6"/>
                <a:gd name="T91" fmla="*/ 0 h 100"/>
                <a:gd name="T92" fmla="*/ 106 w 106"/>
                <a:gd name="T93" fmla="*/ 100 h 1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6" h="100">
                  <a:moveTo>
                    <a:pt x="0" y="73"/>
                  </a:moveTo>
                  <a:lnTo>
                    <a:pt x="0" y="81"/>
                  </a:lnTo>
                  <a:lnTo>
                    <a:pt x="60" y="81"/>
                  </a:lnTo>
                  <a:lnTo>
                    <a:pt x="49" y="95"/>
                  </a:lnTo>
                  <a:lnTo>
                    <a:pt x="57" y="95"/>
                  </a:lnTo>
                  <a:lnTo>
                    <a:pt x="68" y="84"/>
                  </a:lnTo>
                  <a:lnTo>
                    <a:pt x="82" y="84"/>
                  </a:lnTo>
                  <a:lnTo>
                    <a:pt x="76" y="95"/>
                  </a:lnTo>
                  <a:lnTo>
                    <a:pt x="84" y="90"/>
                  </a:lnTo>
                  <a:lnTo>
                    <a:pt x="82" y="100"/>
                  </a:lnTo>
                  <a:lnTo>
                    <a:pt x="93" y="100"/>
                  </a:lnTo>
                  <a:lnTo>
                    <a:pt x="103" y="79"/>
                  </a:lnTo>
                  <a:lnTo>
                    <a:pt x="95" y="81"/>
                  </a:lnTo>
                  <a:lnTo>
                    <a:pt x="103" y="71"/>
                  </a:lnTo>
                  <a:lnTo>
                    <a:pt x="87" y="81"/>
                  </a:lnTo>
                  <a:lnTo>
                    <a:pt x="87" y="79"/>
                  </a:lnTo>
                  <a:lnTo>
                    <a:pt x="106" y="60"/>
                  </a:lnTo>
                  <a:lnTo>
                    <a:pt x="93" y="62"/>
                  </a:lnTo>
                  <a:lnTo>
                    <a:pt x="93" y="57"/>
                  </a:lnTo>
                  <a:lnTo>
                    <a:pt x="103" y="46"/>
                  </a:lnTo>
                  <a:lnTo>
                    <a:pt x="74" y="46"/>
                  </a:lnTo>
                  <a:lnTo>
                    <a:pt x="68" y="38"/>
                  </a:lnTo>
                  <a:lnTo>
                    <a:pt x="76" y="35"/>
                  </a:lnTo>
                  <a:lnTo>
                    <a:pt x="68" y="30"/>
                  </a:lnTo>
                  <a:lnTo>
                    <a:pt x="55" y="38"/>
                  </a:lnTo>
                  <a:lnTo>
                    <a:pt x="87" y="0"/>
                  </a:lnTo>
                  <a:lnTo>
                    <a:pt x="68" y="6"/>
                  </a:lnTo>
                  <a:lnTo>
                    <a:pt x="14" y="60"/>
                  </a:lnTo>
                  <a:lnTo>
                    <a:pt x="19" y="62"/>
                  </a:lnTo>
                  <a:lnTo>
                    <a:pt x="0" y="7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999" name="Freeform 311">
              <a:extLst>
                <a:ext uri="{FF2B5EF4-FFF2-40B4-BE49-F238E27FC236}">
                  <a16:creationId xmlns:a16="http://schemas.microsoft.com/office/drawing/2014/main" id="{69348BF7-8B44-86BD-4DE0-72857D9DE851}"/>
                </a:ext>
              </a:extLst>
            </p:cNvPr>
            <p:cNvSpPr>
              <a:spLocks/>
            </p:cNvSpPr>
            <p:nvPr/>
          </p:nvSpPr>
          <p:spPr bwMode="auto">
            <a:xfrm>
              <a:off x="8087572" y="3856549"/>
              <a:ext cx="78469" cy="41793"/>
            </a:xfrm>
            <a:custGeom>
              <a:avLst/>
              <a:gdLst>
                <a:gd name="T0" fmla="*/ 0 w 100"/>
                <a:gd name="T1" fmla="*/ 2147483647 h 54"/>
                <a:gd name="T2" fmla="*/ 2147483647 w 100"/>
                <a:gd name="T3" fmla="*/ 2147483647 h 54"/>
                <a:gd name="T4" fmla="*/ 2147483647 w 100"/>
                <a:gd name="T5" fmla="*/ 2147483647 h 54"/>
                <a:gd name="T6" fmla="*/ 2147483647 w 100"/>
                <a:gd name="T7" fmla="*/ 2147483647 h 54"/>
                <a:gd name="T8" fmla="*/ 2147483647 w 100"/>
                <a:gd name="T9" fmla="*/ 2147483647 h 54"/>
                <a:gd name="T10" fmla="*/ 2147483647 w 100"/>
                <a:gd name="T11" fmla="*/ 2147483647 h 54"/>
                <a:gd name="T12" fmla="*/ 2147483647 w 100"/>
                <a:gd name="T13" fmla="*/ 2147483647 h 54"/>
                <a:gd name="T14" fmla="*/ 2147483647 w 100"/>
                <a:gd name="T15" fmla="*/ 2147483647 h 54"/>
                <a:gd name="T16" fmla="*/ 2147483647 w 100"/>
                <a:gd name="T17" fmla="*/ 0 h 54"/>
                <a:gd name="T18" fmla="*/ 2147483647 w 100"/>
                <a:gd name="T19" fmla="*/ 2147483647 h 54"/>
                <a:gd name="T20" fmla="*/ 2147483647 w 100"/>
                <a:gd name="T21" fmla="*/ 2147483647 h 54"/>
                <a:gd name="T22" fmla="*/ 0 w 100"/>
                <a:gd name="T23" fmla="*/ 2147483647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54"/>
                <a:gd name="T38" fmla="*/ 100 w 100"/>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54">
                  <a:moveTo>
                    <a:pt x="0" y="43"/>
                  </a:moveTo>
                  <a:lnTo>
                    <a:pt x="19" y="43"/>
                  </a:lnTo>
                  <a:lnTo>
                    <a:pt x="14" y="54"/>
                  </a:lnTo>
                  <a:lnTo>
                    <a:pt x="54" y="38"/>
                  </a:lnTo>
                  <a:lnTo>
                    <a:pt x="65" y="38"/>
                  </a:lnTo>
                  <a:lnTo>
                    <a:pt x="81" y="48"/>
                  </a:lnTo>
                  <a:lnTo>
                    <a:pt x="100" y="40"/>
                  </a:lnTo>
                  <a:lnTo>
                    <a:pt x="63" y="10"/>
                  </a:lnTo>
                  <a:lnTo>
                    <a:pt x="65" y="0"/>
                  </a:lnTo>
                  <a:lnTo>
                    <a:pt x="35" y="16"/>
                  </a:lnTo>
                  <a:lnTo>
                    <a:pt x="22" y="38"/>
                  </a:lnTo>
                  <a:lnTo>
                    <a:pt x="0" y="4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00" name="Freeform 312">
              <a:extLst>
                <a:ext uri="{FF2B5EF4-FFF2-40B4-BE49-F238E27FC236}">
                  <a16:creationId xmlns:a16="http://schemas.microsoft.com/office/drawing/2014/main" id="{3B241DFE-F4AD-E2BC-E34C-A12FB3E151D4}"/>
                </a:ext>
              </a:extLst>
            </p:cNvPr>
            <p:cNvSpPr>
              <a:spLocks/>
            </p:cNvSpPr>
            <p:nvPr/>
          </p:nvSpPr>
          <p:spPr bwMode="auto">
            <a:xfrm>
              <a:off x="8235981" y="3826697"/>
              <a:ext cx="29852" cy="15352"/>
            </a:xfrm>
            <a:custGeom>
              <a:avLst/>
              <a:gdLst>
                <a:gd name="T0" fmla="*/ 0 w 38"/>
                <a:gd name="T1" fmla="*/ 2147483647 h 19"/>
                <a:gd name="T2" fmla="*/ 0 w 38"/>
                <a:gd name="T3" fmla="*/ 2147483647 h 19"/>
                <a:gd name="T4" fmla="*/ 2147483647 w 38"/>
                <a:gd name="T5" fmla="*/ 2147483647 h 19"/>
                <a:gd name="T6" fmla="*/ 2147483647 w 38"/>
                <a:gd name="T7" fmla="*/ 2147483647 h 19"/>
                <a:gd name="T8" fmla="*/ 2147483647 w 38"/>
                <a:gd name="T9" fmla="*/ 0 h 19"/>
                <a:gd name="T10" fmla="*/ 2147483647 w 38"/>
                <a:gd name="T11" fmla="*/ 0 h 19"/>
                <a:gd name="T12" fmla="*/ 0 w 38"/>
                <a:gd name="T13" fmla="*/ 2147483647 h 19"/>
                <a:gd name="T14" fmla="*/ 0 60000 65536"/>
                <a:gd name="T15" fmla="*/ 0 60000 65536"/>
                <a:gd name="T16" fmla="*/ 0 60000 65536"/>
                <a:gd name="T17" fmla="*/ 0 60000 65536"/>
                <a:gd name="T18" fmla="*/ 0 60000 65536"/>
                <a:gd name="T19" fmla="*/ 0 60000 65536"/>
                <a:gd name="T20" fmla="*/ 0 60000 65536"/>
                <a:gd name="T21" fmla="*/ 0 w 38"/>
                <a:gd name="T22" fmla="*/ 0 h 19"/>
                <a:gd name="T23" fmla="*/ 38 w 3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9">
                  <a:moveTo>
                    <a:pt x="0" y="11"/>
                  </a:moveTo>
                  <a:lnTo>
                    <a:pt x="0" y="19"/>
                  </a:lnTo>
                  <a:lnTo>
                    <a:pt x="16" y="19"/>
                  </a:lnTo>
                  <a:lnTo>
                    <a:pt x="38" y="5"/>
                  </a:lnTo>
                  <a:lnTo>
                    <a:pt x="35" y="0"/>
                  </a:lnTo>
                  <a:lnTo>
                    <a:pt x="19" y="0"/>
                  </a:lnTo>
                  <a:lnTo>
                    <a:pt x="0"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01" name="Freeform 313">
              <a:extLst>
                <a:ext uri="{FF2B5EF4-FFF2-40B4-BE49-F238E27FC236}">
                  <a16:creationId xmlns:a16="http://schemas.microsoft.com/office/drawing/2014/main" id="{C53F6942-94B1-4C0F-BA88-195339A6CAF1}"/>
                </a:ext>
              </a:extLst>
            </p:cNvPr>
            <p:cNvSpPr>
              <a:spLocks/>
            </p:cNvSpPr>
            <p:nvPr/>
          </p:nvSpPr>
          <p:spPr bwMode="auto">
            <a:xfrm>
              <a:off x="8153247" y="3752493"/>
              <a:ext cx="238819" cy="162908"/>
            </a:xfrm>
            <a:custGeom>
              <a:avLst/>
              <a:gdLst>
                <a:gd name="T0" fmla="*/ 0 w 306"/>
                <a:gd name="T1" fmla="*/ 2147483647 h 208"/>
                <a:gd name="T2" fmla="*/ 2147483647 w 306"/>
                <a:gd name="T3" fmla="*/ 2147483647 h 208"/>
                <a:gd name="T4" fmla="*/ 2147483647 w 306"/>
                <a:gd name="T5" fmla="*/ 2147483647 h 208"/>
                <a:gd name="T6" fmla="*/ 2147483647 w 306"/>
                <a:gd name="T7" fmla="*/ 2147483647 h 208"/>
                <a:gd name="T8" fmla="*/ 2147483647 w 306"/>
                <a:gd name="T9" fmla="*/ 2147483647 h 208"/>
                <a:gd name="T10" fmla="*/ 2147483647 w 306"/>
                <a:gd name="T11" fmla="*/ 2147483647 h 208"/>
                <a:gd name="T12" fmla="*/ 2147483647 w 306"/>
                <a:gd name="T13" fmla="*/ 2147483647 h 208"/>
                <a:gd name="T14" fmla="*/ 2147483647 w 306"/>
                <a:gd name="T15" fmla="*/ 2147483647 h 208"/>
                <a:gd name="T16" fmla="*/ 2147483647 w 306"/>
                <a:gd name="T17" fmla="*/ 2147483647 h 208"/>
                <a:gd name="T18" fmla="*/ 2147483647 w 306"/>
                <a:gd name="T19" fmla="*/ 2147483647 h 208"/>
                <a:gd name="T20" fmla="*/ 2147483647 w 306"/>
                <a:gd name="T21" fmla="*/ 2147483647 h 208"/>
                <a:gd name="T22" fmla="*/ 2147483647 w 306"/>
                <a:gd name="T23" fmla="*/ 2147483647 h 208"/>
                <a:gd name="T24" fmla="*/ 2147483647 w 306"/>
                <a:gd name="T25" fmla="*/ 2147483647 h 208"/>
                <a:gd name="T26" fmla="*/ 2147483647 w 306"/>
                <a:gd name="T27" fmla="*/ 2147483647 h 208"/>
                <a:gd name="T28" fmla="*/ 2147483647 w 306"/>
                <a:gd name="T29" fmla="*/ 2147483647 h 208"/>
                <a:gd name="T30" fmla="*/ 2147483647 w 306"/>
                <a:gd name="T31" fmla="*/ 2147483647 h 208"/>
                <a:gd name="T32" fmla="*/ 2147483647 w 306"/>
                <a:gd name="T33" fmla="*/ 2147483647 h 208"/>
                <a:gd name="T34" fmla="*/ 2147483647 w 306"/>
                <a:gd name="T35" fmla="*/ 2147483647 h 208"/>
                <a:gd name="T36" fmla="*/ 2147483647 w 306"/>
                <a:gd name="T37" fmla="*/ 2147483647 h 208"/>
                <a:gd name="T38" fmla="*/ 2147483647 w 306"/>
                <a:gd name="T39" fmla="*/ 2147483647 h 208"/>
                <a:gd name="T40" fmla="*/ 2147483647 w 306"/>
                <a:gd name="T41" fmla="*/ 2147483647 h 208"/>
                <a:gd name="T42" fmla="*/ 2147483647 w 306"/>
                <a:gd name="T43" fmla="*/ 2147483647 h 208"/>
                <a:gd name="T44" fmla="*/ 2147483647 w 306"/>
                <a:gd name="T45" fmla="*/ 2147483647 h 208"/>
                <a:gd name="T46" fmla="*/ 2147483647 w 306"/>
                <a:gd name="T47" fmla="*/ 2147483647 h 208"/>
                <a:gd name="T48" fmla="*/ 2147483647 w 306"/>
                <a:gd name="T49" fmla="*/ 2147483647 h 208"/>
                <a:gd name="T50" fmla="*/ 2147483647 w 306"/>
                <a:gd name="T51" fmla="*/ 2147483647 h 208"/>
                <a:gd name="T52" fmla="*/ 2147483647 w 306"/>
                <a:gd name="T53" fmla="*/ 2147483647 h 208"/>
                <a:gd name="T54" fmla="*/ 2147483647 w 306"/>
                <a:gd name="T55" fmla="*/ 2147483647 h 208"/>
                <a:gd name="T56" fmla="*/ 2147483647 w 306"/>
                <a:gd name="T57" fmla="*/ 2147483647 h 208"/>
                <a:gd name="T58" fmla="*/ 2147483647 w 306"/>
                <a:gd name="T59" fmla="*/ 2147483647 h 208"/>
                <a:gd name="T60" fmla="*/ 2147483647 w 306"/>
                <a:gd name="T61" fmla="*/ 2147483647 h 208"/>
                <a:gd name="T62" fmla="*/ 2147483647 w 306"/>
                <a:gd name="T63" fmla="*/ 2147483647 h 208"/>
                <a:gd name="T64" fmla="*/ 2147483647 w 306"/>
                <a:gd name="T65" fmla="*/ 2147483647 h 208"/>
                <a:gd name="T66" fmla="*/ 2147483647 w 306"/>
                <a:gd name="T67" fmla="*/ 2147483647 h 208"/>
                <a:gd name="T68" fmla="*/ 2147483647 w 306"/>
                <a:gd name="T69" fmla="*/ 2147483647 h 208"/>
                <a:gd name="T70" fmla="*/ 2147483647 w 306"/>
                <a:gd name="T71" fmla="*/ 2147483647 h 208"/>
                <a:gd name="T72" fmla="*/ 2147483647 w 306"/>
                <a:gd name="T73" fmla="*/ 2147483647 h 208"/>
                <a:gd name="T74" fmla="*/ 2147483647 w 306"/>
                <a:gd name="T75" fmla="*/ 2147483647 h 208"/>
                <a:gd name="T76" fmla="*/ 2147483647 w 306"/>
                <a:gd name="T77" fmla="*/ 2147483647 h 208"/>
                <a:gd name="T78" fmla="*/ 2147483647 w 306"/>
                <a:gd name="T79" fmla="*/ 2147483647 h 208"/>
                <a:gd name="T80" fmla="*/ 2147483647 w 306"/>
                <a:gd name="T81" fmla="*/ 2147483647 h 208"/>
                <a:gd name="T82" fmla="*/ 2147483647 w 306"/>
                <a:gd name="T83" fmla="*/ 2147483647 h 208"/>
                <a:gd name="T84" fmla="*/ 2147483647 w 306"/>
                <a:gd name="T85" fmla="*/ 2147483647 h 208"/>
                <a:gd name="T86" fmla="*/ 2147483647 w 306"/>
                <a:gd name="T87" fmla="*/ 2147483647 h 208"/>
                <a:gd name="T88" fmla="*/ 2147483647 w 306"/>
                <a:gd name="T89" fmla="*/ 2147483647 h 208"/>
                <a:gd name="T90" fmla="*/ 2147483647 w 306"/>
                <a:gd name="T91" fmla="*/ 2147483647 h 208"/>
                <a:gd name="T92" fmla="*/ 2147483647 w 306"/>
                <a:gd name="T93" fmla="*/ 2147483647 h 208"/>
                <a:gd name="T94" fmla="*/ 2147483647 w 306"/>
                <a:gd name="T95" fmla="*/ 2147483647 h 208"/>
                <a:gd name="T96" fmla="*/ 2147483647 w 306"/>
                <a:gd name="T97" fmla="*/ 2147483647 h 208"/>
                <a:gd name="T98" fmla="*/ 2147483647 w 306"/>
                <a:gd name="T99" fmla="*/ 2147483647 h 208"/>
                <a:gd name="T100" fmla="*/ 2147483647 w 306"/>
                <a:gd name="T101" fmla="*/ 2147483647 h 208"/>
                <a:gd name="T102" fmla="*/ 2147483647 w 306"/>
                <a:gd name="T103" fmla="*/ 2147483647 h 208"/>
                <a:gd name="T104" fmla="*/ 2147483647 w 306"/>
                <a:gd name="T105" fmla="*/ 2147483647 h 208"/>
                <a:gd name="T106" fmla="*/ 2147483647 w 306"/>
                <a:gd name="T107" fmla="*/ 2147483647 h 208"/>
                <a:gd name="T108" fmla="*/ 2147483647 w 306"/>
                <a:gd name="T109" fmla="*/ 2147483647 h 208"/>
                <a:gd name="T110" fmla="*/ 2147483647 w 306"/>
                <a:gd name="T111" fmla="*/ 2147483647 h 208"/>
                <a:gd name="T112" fmla="*/ 2147483647 w 306"/>
                <a:gd name="T113" fmla="*/ 2147483647 h 208"/>
                <a:gd name="T114" fmla="*/ 2147483647 w 306"/>
                <a:gd name="T115" fmla="*/ 2147483647 h 208"/>
                <a:gd name="T116" fmla="*/ 2147483647 w 306"/>
                <a:gd name="T117" fmla="*/ 2147483647 h 208"/>
                <a:gd name="T118" fmla="*/ 2147483647 w 306"/>
                <a:gd name="T119" fmla="*/ 0 h 208"/>
                <a:gd name="T120" fmla="*/ 2147483647 w 306"/>
                <a:gd name="T121" fmla="*/ 2147483647 h 208"/>
                <a:gd name="T122" fmla="*/ 0 w 306"/>
                <a:gd name="T123" fmla="*/ 2147483647 h 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6"/>
                <a:gd name="T187" fmla="*/ 0 h 208"/>
                <a:gd name="T188" fmla="*/ 306 w 306"/>
                <a:gd name="T189" fmla="*/ 208 h 2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6" h="208">
                  <a:moveTo>
                    <a:pt x="0" y="35"/>
                  </a:moveTo>
                  <a:lnTo>
                    <a:pt x="14" y="57"/>
                  </a:lnTo>
                  <a:lnTo>
                    <a:pt x="30" y="62"/>
                  </a:lnTo>
                  <a:lnTo>
                    <a:pt x="84" y="65"/>
                  </a:lnTo>
                  <a:lnTo>
                    <a:pt x="98" y="73"/>
                  </a:lnTo>
                  <a:lnTo>
                    <a:pt x="130" y="62"/>
                  </a:lnTo>
                  <a:lnTo>
                    <a:pt x="133" y="68"/>
                  </a:lnTo>
                  <a:lnTo>
                    <a:pt x="149" y="76"/>
                  </a:lnTo>
                  <a:lnTo>
                    <a:pt x="133" y="89"/>
                  </a:lnTo>
                  <a:lnTo>
                    <a:pt x="155" y="81"/>
                  </a:lnTo>
                  <a:lnTo>
                    <a:pt x="157" y="89"/>
                  </a:lnTo>
                  <a:lnTo>
                    <a:pt x="171" y="97"/>
                  </a:lnTo>
                  <a:lnTo>
                    <a:pt x="168" y="114"/>
                  </a:lnTo>
                  <a:lnTo>
                    <a:pt x="122" y="133"/>
                  </a:lnTo>
                  <a:lnTo>
                    <a:pt x="130" y="141"/>
                  </a:lnTo>
                  <a:lnTo>
                    <a:pt x="111" y="146"/>
                  </a:lnTo>
                  <a:lnTo>
                    <a:pt x="76" y="143"/>
                  </a:lnTo>
                  <a:lnTo>
                    <a:pt x="49" y="160"/>
                  </a:lnTo>
                  <a:lnTo>
                    <a:pt x="52" y="165"/>
                  </a:lnTo>
                  <a:lnTo>
                    <a:pt x="87" y="162"/>
                  </a:lnTo>
                  <a:lnTo>
                    <a:pt x="122" y="171"/>
                  </a:lnTo>
                  <a:lnTo>
                    <a:pt x="130" y="176"/>
                  </a:lnTo>
                  <a:lnTo>
                    <a:pt x="125" y="184"/>
                  </a:lnTo>
                  <a:lnTo>
                    <a:pt x="133" y="189"/>
                  </a:lnTo>
                  <a:lnTo>
                    <a:pt x="165" y="206"/>
                  </a:lnTo>
                  <a:lnTo>
                    <a:pt x="190" y="208"/>
                  </a:lnTo>
                  <a:lnTo>
                    <a:pt x="195" y="203"/>
                  </a:lnTo>
                  <a:lnTo>
                    <a:pt x="174" y="181"/>
                  </a:lnTo>
                  <a:lnTo>
                    <a:pt x="174" y="173"/>
                  </a:lnTo>
                  <a:lnTo>
                    <a:pt x="209" y="192"/>
                  </a:lnTo>
                  <a:lnTo>
                    <a:pt x="225" y="192"/>
                  </a:lnTo>
                  <a:lnTo>
                    <a:pt x="236" y="179"/>
                  </a:lnTo>
                  <a:lnTo>
                    <a:pt x="230" y="171"/>
                  </a:lnTo>
                  <a:lnTo>
                    <a:pt x="233" y="162"/>
                  </a:lnTo>
                  <a:lnTo>
                    <a:pt x="217" y="138"/>
                  </a:lnTo>
                  <a:lnTo>
                    <a:pt x="228" y="127"/>
                  </a:lnTo>
                  <a:lnTo>
                    <a:pt x="244" y="138"/>
                  </a:lnTo>
                  <a:lnTo>
                    <a:pt x="244" y="146"/>
                  </a:lnTo>
                  <a:lnTo>
                    <a:pt x="258" y="154"/>
                  </a:lnTo>
                  <a:lnTo>
                    <a:pt x="306" y="122"/>
                  </a:lnTo>
                  <a:lnTo>
                    <a:pt x="274" y="97"/>
                  </a:lnTo>
                  <a:lnTo>
                    <a:pt x="252" y="97"/>
                  </a:lnTo>
                  <a:lnTo>
                    <a:pt x="239" y="89"/>
                  </a:lnTo>
                  <a:lnTo>
                    <a:pt x="247" y="81"/>
                  </a:lnTo>
                  <a:lnTo>
                    <a:pt x="266" y="78"/>
                  </a:lnTo>
                  <a:lnTo>
                    <a:pt x="255" y="73"/>
                  </a:lnTo>
                  <a:lnTo>
                    <a:pt x="266" y="65"/>
                  </a:lnTo>
                  <a:lnTo>
                    <a:pt x="236" y="40"/>
                  </a:lnTo>
                  <a:lnTo>
                    <a:pt x="203" y="35"/>
                  </a:lnTo>
                  <a:lnTo>
                    <a:pt x="211" y="22"/>
                  </a:lnTo>
                  <a:lnTo>
                    <a:pt x="171" y="19"/>
                  </a:lnTo>
                  <a:lnTo>
                    <a:pt x="119" y="30"/>
                  </a:lnTo>
                  <a:lnTo>
                    <a:pt x="141" y="5"/>
                  </a:lnTo>
                  <a:lnTo>
                    <a:pt x="122" y="3"/>
                  </a:lnTo>
                  <a:lnTo>
                    <a:pt x="79" y="13"/>
                  </a:lnTo>
                  <a:lnTo>
                    <a:pt x="57" y="35"/>
                  </a:lnTo>
                  <a:lnTo>
                    <a:pt x="52" y="30"/>
                  </a:lnTo>
                  <a:lnTo>
                    <a:pt x="62" y="19"/>
                  </a:lnTo>
                  <a:lnTo>
                    <a:pt x="109" y="3"/>
                  </a:lnTo>
                  <a:lnTo>
                    <a:pt x="73" y="0"/>
                  </a:lnTo>
                  <a:lnTo>
                    <a:pt x="35" y="13"/>
                  </a:lnTo>
                  <a:lnTo>
                    <a:pt x="0" y="3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02" name="Freeform 314">
              <a:extLst>
                <a:ext uri="{FF2B5EF4-FFF2-40B4-BE49-F238E27FC236}">
                  <a16:creationId xmlns:a16="http://schemas.microsoft.com/office/drawing/2014/main" id="{60471C9F-873E-FAA8-7EC9-46776B86C16C}"/>
                </a:ext>
              </a:extLst>
            </p:cNvPr>
            <p:cNvSpPr>
              <a:spLocks/>
            </p:cNvSpPr>
            <p:nvPr/>
          </p:nvSpPr>
          <p:spPr bwMode="auto">
            <a:xfrm>
              <a:off x="8260716" y="3755051"/>
              <a:ext cx="45204" cy="12795"/>
            </a:xfrm>
            <a:custGeom>
              <a:avLst/>
              <a:gdLst>
                <a:gd name="T0" fmla="*/ 2147483647 w 57"/>
                <a:gd name="T1" fmla="*/ 0 h 16"/>
                <a:gd name="T2" fmla="*/ 0 w 57"/>
                <a:gd name="T3" fmla="*/ 2147483647 h 16"/>
                <a:gd name="T4" fmla="*/ 2147483647 w 57"/>
                <a:gd name="T5" fmla="*/ 2147483647 h 16"/>
                <a:gd name="T6" fmla="*/ 2147483647 w 57"/>
                <a:gd name="T7" fmla="*/ 2147483647 h 16"/>
                <a:gd name="T8" fmla="*/ 2147483647 w 57"/>
                <a:gd name="T9" fmla="*/ 2147483647 h 16"/>
                <a:gd name="T10" fmla="*/ 2147483647 w 57"/>
                <a:gd name="T11" fmla="*/ 0 h 16"/>
                <a:gd name="T12" fmla="*/ 0 60000 65536"/>
                <a:gd name="T13" fmla="*/ 0 60000 65536"/>
                <a:gd name="T14" fmla="*/ 0 60000 65536"/>
                <a:gd name="T15" fmla="*/ 0 60000 65536"/>
                <a:gd name="T16" fmla="*/ 0 60000 65536"/>
                <a:gd name="T17" fmla="*/ 0 60000 65536"/>
                <a:gd name="T18" fmla="*/ 0 w 57"/>
                <a:gd name="T19" fmla="*/ 0 h 16"/>
                <a:gd name="T20" fmla="*/ 57 w 57"/>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7" h="16">
                  <a:moveTo>
                    <a:pt x="14" y="0"/>
                  </a:moveTo>
                  <a:lnTo>
                    <a:pt x="0" y="10"/>
                  </a:lnTo>
                  <a:lnTo>
                    <a:pt x="17" y="16"/>
                  </a:lnTo>
                  <a:lnTo>
                    <a:pt x="49" y="13"/>
                  </a:lnTo>
                  <a:lnTo>
                    <a:pt x="57" y="2"/>
                  </a:lnTo>
                  <a:lnTo>
                    <a:pt x="14"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03" name="Freeform 315">
              <a:extLst>
                <a:ext uri="{FF2B5EF4-FFF2-40B4-BE49-F238E27FC236}">
                  <a16:creationId xmlns:a16="http://schemas.microsoft.com/office/drawing/2014/main" id="{878294F3-9EFE-4191-61D1-824751E299D9}"/>
                </a:ext>
              </a:extLst>
            </p:cNvPr>
            <p:cNvSpPr>
              <a:spLocks/>
            </p:cNvSpPr>
            <p:nvPr/>
          </p:nvSpPr>
          <p:spPr bwMode="auto">
            <a:xfrm>
              <a:off x="8134483" y="3732023"/>
              <a:ext cx="29852" cy="9382"/>
            </a:xfrm>
            <a:custGeom>
              <a:avLst/>
              <a:gdLst>
                <a:gd name="T0" fmla="*/ 0 w 38"/>
                <a:gd name="T1" fmla="*/ 2147483647 h 13"/>
                <a:gd name="T2" fmla="*/ 2147483647 w 38"/>
                <a:gd name="T3" fmla="*/ 2147483647 h 13"/>
                <a:gd name="T4" fmla="*/ 2147483647 w 38"/>
                <a:gd name="T5" fmla="*/ 2147483647 h 13"/>
                <a:gd name="T6" fmla="*/ 2147483647 w 38"/>
                <a:gd name="T7" fmla="*/ 0 h 13"/>
                <a:gd name="T8" fmla="*/ 2147483647 w 38"/>
                <a:gd name="T9" fmla="*/ 0 h 13"/>
                <a:gd name="T10" fmla="*/ 0 w 38"/>
                <a:gd name="T11" fmla="*/ 2147483647 h 13"/>
                <a:gd name="T12" fmla="*/ 0 60000 65536"/>
                <a:gd name="T13" fmla="*/ 0 60000 65536"/>
                <a:gd name="T14" fmla="*/ 0 60000 65536"/>
                <a:gd name="T15" fmla="*/ 0 60000 65536"/>
                <a:gd name="T16" fmla="*/ 0 60000 65536"/>
                <a:gd name="T17" fmla="*/ 0 60000 65536"/>
                <a:gd name="T18" fmla="*/ 0 w 38"/>
                <a:gd name="T19" fmla="*/ 0 h 13"/>
                <a:gd name="T20" fmla="*/ 38 w 3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8" h="13">
                  <a:moveTo>
                    <a:pt x="0" y="8"/>
                  </a:moveTo>
                  <a:lnTo>
                    <a:pt x="27" y="13"/>
                  </a:lnTo>
                  <a:lnTo>
                    <a:pt x="38" y="5"/>
                  </a:lnTo>
                  <a:lnTo>
                    <a:pt x="35" y="0"/>
                  </a:lnTo>
                  <a:lnTo>
                    <a:pt x="21" y="0"/>
                  </a:lnTo>
                  <a:lnTo>
                    <a:pt x="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04" name="Freeform 316">
              <a:extLst>
                <a:ext uri="{FF2B5EF4-FFF2-40B4-BE49-F238E27FC236}">
                  <a16:creationId xmlns:a16="http://schemas.microsoft.com/office/drawing/2014/main" id="{7DD79074-5926-346E-67A6-C7F01CD453D7}"/>
                </a:ext>
              </a:extLst>
            </p:cNvPr>
            <p:cNvSpPr>
              <a:spLocks/>
            </p:cNvSpPr>
            <p:nvPr/>
          </p:nvSpPr>
          <p:spPr bwMode="auto">
            <a:xfrm>
              <a:off x="8161777" y="3714111"/>
              <a:ext cx="137320" cy="32411"/>
            </a:xfrm>
            <a:custGeom>
              <a:avLst/>
              <a:gdLst>
                <a:gd name="T0" fmla="*/ 2147483647 w 176"/>
                <a:gd name="T1" fmla="*/ 0 h 41"/>
                <a:gd name="T2" fmla="*/ 0 w 176"/>
                <a:gd name="T3" fmla="*/ 2147483647 h 41"/>
                <a:gd name="T4" fmla="*/ 2147483647 w 176"/>
                <a:gd name="T5" fmla="*/ 2147483647 h 41"/>
                <a:gd name="T6" fmla="*/ 2147483647 w 176"/>
                <a:gd name="T7" fmla="*/ 2147483647 h 41"/>
                <a:gd name="T8" fmla="*/ 2147483647 w 176"/>
                <a:gd name="T9" fmla="*/ 2147483647 h 41"/>
                <a:gd name="T10" fmla="*/ 2147483647 w 176"/>
                <a:gd name="T11" fmla="*/ 2147483647 h 41"/>
                <a:gd name="T12" fmla="*/ 2147483647 w 176"/>
                <a:gd name="T13" fmla="*/ 2147483647 h 41"/>
                <a:gd name="T14" fmla="*/ 2147483647 w 176"/>
                <a:gd name="T15" fmla="*/ 2147483647 h 41"/>
                <a:gd name="T16" fmla="*/ 2147483647 w 176"/>
                <a:gd name="T17" fmla="*/ 2147483647 h 41"/>
                <a:gd name="T18" fmla="*/ 2147483647 w 176"/>
                <a:gd name="T19" fmla="*/ 2147483647 h 41"/>
                <a:gd name="T20" fmla="*/ 2147483647 w 176"/>
                <a:gd name="T21" fmla="*/ 2147483647 h 41"/>
                <a:gd name="T22" fmla="*/ 2147483647 w 176"/>
                <a:gd name="T23" fmla="*/ 2147483647 h 41"/>
                <a:gd name="T24" fmla="*/ 2147483647 w 176"/>
                <a:gd name="T25" fmla="*/ 2147483647 h 41"/>
                <a:gd name="T26" fmla="*/ 2147483647 w 176"/>
                <a:gd name="T27" fmla="*/ 2147483647 h 41"/>
                <a:gd name="T28" fmla="*/ 2147483647 w 176"/>
                <a:gd name="T29" fmla="*/ 2147483647 h 41"/>
                <a:gd name="T30" fmla="*/ 2147483647 w 176"/>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6"/>
                <a:gd name="T49" fmla="*/ 0 h 41"/>
                <a:gd name="T50" fmla="*/ 176 w 176"/>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6" h="41">
                  <a:moveTo>
                    <a:pt x="8" y="0"/>
                  </a:moveTo>
                  <a:lnTo>
                    <a:pt x="0" y="6"/>
                  </a:lnTo>
                  <a:lnTo>
                    <a:pt x="5" y="11"/>
                  </a:lnTo>
                  <a:lnTo>
                    <a:pt x="38" y="14"/>
                  </a:lnTo>
                  <a:lnTo>
                    <a:pt x="16" y="35"/>
                  </a:lnTo>
                  <a:lnTo>
                    <a:pt x="35" y="38"/>
                  </a:lnTo>
                  <a:lnTo>
                    <a:pt x="98" y="41"/>
                  </a:lnTo>
                  <a:lnTo>
                    <a:pt x="116" y="35"/>
                  </a:lnTo>
                  <a:lnTo>
                    <a:pt x="133" y="38"/>
                  </a:lnTo>
                  <a:lnTo>
                    <a:pt x="154" y="35"/>
                  </a:lnTo>
                  <a:lnTo>
                    <a:pt x="176" y="24"/>
                  </a:lnTo>
                  <a:lnTo>
                    <a:pt x="73" y="19"/>
                  </a:lnTo>
                  <a:lnTo>
                    <a:pt x="60" y="16"/>
                  </a:lnTo>
                  <a:lnTo>
                    <a:pt x="68" y="14"/>
                  </a:lnTo>
                  <a:lnTo>
                    <a:pt x="60" y="6"/>
                  </a:lnTo>
                  <a:lnTo>
                    <a:pt x="8"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05" name="Freeform 317">
              <a:extLst>
                <a:ext uri="{FF2B5EF4-FFF2-40B4-BE49-F238E27FC236}">
                  <a16:creationId xmlns:a16="http://schemas.microsoft.com/office/drawing/2014/main" id="{FC9DEFFD-EC1A-3727-E59E-0BFC598DAC36}"/>
                </a:ext>
              </a:extLst>
            </p:cNvPr>
            <p:cNvSpPr>
              <a:spLocks/>
            </p:cNvSpPr>
            <p:nvPr/>
          </p:nvSpPr>
          <p:spPr bwMode="auto">
            <a:xfrm>
              <a:off x="8216364" y="3666347"/>
              <a:ext cx="85292" cy="33264"/>
            </a:xfrm>
            <a:custGeom>
              <a:avLst/>
              <a:gdLst>
                <a:gd name="T0" fmla="*/ 2147483647 w 109"/>
                <a:gd name="T1" fmla="*/ 2147483647 h 43"/>
                <a:gd name="T2" fmla="*/ 2147483647 w 109"/>
                <a:gd name="T3" fmla="*/ 2147483647 h 43"/>
                <a:gd name="T4" fmla="*/ 0 w 109"/>
                <a:gd name="T5" fmla="*/ 2147483647 h 43"/>
                <a:gd name="T6" fmla="*/ 2147483647 w 109"/>
                <a:gd name="T7" fmla="*/ 2147483647 h 43"/>
                <a:gd name="T8" fmla="*/ 2147483647 w 109"/>
                <a:gd name="T9" fmla="*/ 2147483647 h 43"/>
                <a:gd name="T10" fmla="*/ 2147483647 w 109"/>
                <a:gd name="T11" fmla="*/ 2147483647 h 43"/>
                <a:gd name="T12" fmla="*/ 2147483647 w 109"/>
                <a:gd name="T13" fmla="*/ 2147483647 h 43"/>
                <a:gd name="T14" fmla="*/ 2147483647 w 109"/>
                <a:gd name="T15" fmla="*/ 2147483647 h 43"/>
                <a:gd name="T16" fmla="*/ 2147483647 w 109"/>
                <a:gd name="T17" fmla="*/ 2147483647 h 43"/>
                <a:gd name="T18" fmla="*/ 2147483647 w 109"/>
                <a:gd name="T19" fmla="*/ 0 h 43"/>
                <a:gd name="T20" fmla="*/ 2147483647 w 109"/>
                <a:gd name="T21" fmla="*/ 0 h 43"/>
                <a:gd name="T22" fmla="*/ 2147483647 w 109"/>
                <a:gd name="T23" fmla="*/ 214748364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43"/>
                <a:gd name="T38" fmla="*/ 109 w 109"/>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43">
                  <a:moveTo>
                    <a:pt x="14" y="16"/>
                  </a:moveTo>
                  <a:lnTo>
                    <a:pt x="19" y="27"/>
                  </a:lnTo>
                  <a:lnTo>
                    <a:pt x="0" y="38"/>
                  </a:lnTo>
                  <a:lnTo>
                    <a:pt x="9" y="43"/>
                  </a:lnTo>
                  <a:lnTo>
                    <a:pt x="41" y="43"/>
                  </a:lnTo>
                  <a:lnTo>
                    <a:pt x="109" y="21"/>
                  </a:lnTo>
                  <a:lnTo>
                    <a:pt x="90" y="21"/>
                  </a:lnTo>
                  <a:lnTo>
                    <a:pt x="103" y="16"/>
                  </a:lnTo>
                  <a:lnTo>
                    <a:pt x="76" y="11"/>
                  </a:lnTo>
                  <a:lnTo>
                    <a:pt x="71" y="0"/>
                  </a:lnTo>
                  <a:lnTo>
                    <a:pt x="52" y="0"/>
                  </a:lnTo>
                  <a:lnTo>
                    <a:pt x="14"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06" name="Freeform 318">
              <a:extLst>
                <a:ext uri="{FF2B5EF4-FFF2-40B4-BE49-F238E27FC236}">
                  <a16:creationId xmlns:a16="http://schemas.microsoft.com/office/drawing/2014/main" id="{ADA48A2A-376B-88D2-1E4B-5893BCF50190}"/>
                </a:ext>
              </a:extLst>
            </p:cNvPr>
            <p:cNvSpPr>
              <a:spLocks/>
            </p:cNvSpPr>
            <p:nvPr/>
          </p:nvSpPr>
          <p:spPr bwMode="auto">
            <a:xfrm>
              <a:off x="8216364" y="3666347"/>
              <a:ext cx="85292" cy="33264"/>
            </a:xfrm>
            <a:custGeom>
              <a:avLst/>
              <a:gdLst>
                <a:gd name="T0" fmla="*/ 2147483647 w 109"/>
                <a:gd name="T1" fmla="*/ 2147483647 h 43"/>
                <a:gd name="T2" fmla="*/ 2147483647 w 109"/>
                <a:gd name="T3" fmla="*/ 2147483647 h 43"/>
                <a:gd name="T4" fmla="*/ 0 w 109"/>
                <a:gd name="T5" fmla="*/ 2147483647 h 43"/>
                <a:gd name="T6" fmla="*/ 2147483647 w 109"/>
                <a:gd name="T7" fmla="*/ 2147483647 h 43"/>
                <a:gd name="T8" fmla="*/ 2147483647 w 109"/>
                <a:gd name="T9" fmla="*/ 2147483647 h 43"/>
                <a:gd name="T10" fmla="*/ 2147483647 w 109"/>
                <a:gd name="T11" fmla="*/ 2147483647 h 43"/>
                <a:gd name="T12" fmla="*/ 2147483647 w 109"/>
                <a:gd name="T13" fmla="*/ 2147483647 h 43"/>
                <a:gd name="T14" fmla="*/ 2147483647 w 109"/>
                <a:gd name="T15" fmla="*/ 2147483647 h 43"/>
                <a:gd name="T16" fmla="*/ 2147483647 w 109"/>
                <a:gd name="T17" fmla="*/ 2147483647 h 43"/>
                <a:gd name="T18" fmla="*/ 2147483647 w 109"/>
                <a:gd name="T19" fmla="*/ 0 h 43"/>
                <a:gd name="T20" fmla="*/ 2147483647 w 109"/>
                <a:gd name="T21" fmla="*/ 0 h 43"/>
                <a:gd name="T22" fmla="*/ 2147483647 w 109"/>
                <a:gd name="T23" fmla="*/ 214748364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43"/>
                <a:gd name="T38" fmla="*/ 109 w 109"/>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43">
                  <a:moveTo>
                    <a:pt x="14" y="16"/>
                  </a:moveTo>
                  <a:lnTo>
                    <a:pt x="19" y="27"/>
                  </a:lnTo>
                  <a:lnTo>
                    <a:pt x="0" y="38"/>
                  </a:lnTo>
                  <a:lnTo>
                    <a:pt x="9" y="43"/>
                  </a:lnTo>
                  <a:lnTo>
                    <a:pt x="41" y="43"/>
                  </a:lnTo>
                  <a:lnTo>
                    <a:pt x="109" y="21"/>
                  </a:lnTo>
                  <a:lnTo>
                    <a:pt x="90" y="21"/>
                  </a:lnTo>
                  <a:lnTo>
                    <a:pt x="103" y="16"/>
                  </a:lnTo>
                  <a:lnTo>
                    <a:pt x="76" y="11"/>
                  </a:lnTo>
                  <a:lnTo>
                    <a:pt x="71" y="0"/>
                  </a:lnTo>
                  <a:lnTo>
                    <a:pt x="52" y="0"/>
                  </a:lnTo>
                  <a:lnTo>
                    <a:pt x="14" y="16"/>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07" name="Freeform 319">
              <a:extLst>
                <a:ext uri="{FF2B5EF4-FFF2-40B4-BE49-F238E27FC236}">
                  <a16:creationId xmlns:a16="http://schemas.microsoft.com/office/drawing/2014/main" id="{F3B57437-40E5-6F4F-5C61-9A7FDA386FF7}"/>
                </a:ext>
              </a:extLst>
            </p:cNvPr>
            <p:cNvSpPr>
              <a:spLocks/>
            </p:cNvSpPr>
            <p:nvPr/>
          </p:nvSpPr>
          <p:spPr bwMode="auto">
            <a:xfrm>
              <a:off x="8221481" y="3649289"/>
              <a:ext cx="327522" cy="75910"/>
            </a:xfrm>
            <a:custGeom>
              <a:avLst/>
              <a:gdLst>
                <a:gd name="T0" fmla="*/ 2147483647 w 420"/>
                <a:gd name="T1" fmla="*/ 2147483647 h 98"/>
                <a:gd name="T2" fmla="*/ 2147483647 w 420"/>
                <a:gd name="T3" fmla="*/ 2147483647 h 98"/>
                <a:gd name="T4" fmla="*/ 2147483647 w 420"/>
                <a:gd name="T5" fmla="*/ 2147483647 h 98"/>
                <a:gd name="T6" fmla="*/ 2147483647 w 420"/>
                <a:gd name="T7" fmla="*/ 2147483647 h 98"/>
                <a:gd name="T8" fmla="*/ 2147483647 w 420"/>
                <a:gd name="T9" fmla="*/ 2147483647 h 98"/>
                <a:gd name="T10" fmla="*/ 2147483647 w 420"/>
                <a:gd name="T11" fmla="*/ 2147483647 h 98"/>
                <a:gd name="T12" fmla="*/ 2147483647 w 420"/>
                <a:gd name="T13" fmla="*/ 2147483647 h 98"/>
                <a:gd name="T14" fmla="*/ 2147483647 w 420"/>
                <a:gd name="T15" fmla="*/ 2147483647 h 98"/>
                <a:gd name="T16" fmla="*/ 2147483647 w 420"/>
                <a:gd name="T17" fmla="*/ 2147483647 h 98"/>
                <a:gd name="T18" fmla="*/ 2147483647 w 420"/>
                <a:gd name="T19" fmla="*/ 2147483647 h 98"/>
                <a:gd name="T20" fmla="*/ 2147483647 w 420"/>
                <a:gd name="T21" fmla="*/ 2147483647 h 98"/>
                <a:gd name="T22" fmla="*/ 2147483647 w 420"/>
                <a:gd name="T23" fmla="*/ 2147483647 h 98"/>
                <a:gd name="T24" fmla="*/ 2147483647 w 420"/>
                <a:gd name="T25" fmla="*/ 2147483647 h 98"/>
                <a:gd name="T26" fmla="*/ 0 w 420"/>
                <a:gd name="T27" fmla="*/ 2147483647 h 98"/>
                <a:gd name="T28" fmla="*/ 2147483647 w 420"/>
                <a:gd name="T29" fmla="*/ 2147483647 h 98"/>
                <a:gd name="T30" fmla="*/ 2147483647 w 420"/>
                <a:gd name="T31" fmla="*/ 2147483647 h 98"/>
                <a:gd name="T32" fmla="*/ 2147483647 w 420"/>
                <a:gd name="T33" fmla="*/ 2147483647 h 98"/>
                <a:gd name="T34" fmla="*/ 2147483647 w 420"/>
                <a:gd name="T35" fmla="*/ 2147483647 h 98"/>
                <a:gd name="T36" fmla="*/ 2147483647 w 420"/>
                <a:gd name="T37" fmla="*/ 2147483647 h 98"/>
                <a:gd name="T38" fmla="*/ 2147483647 w 420"/>
                <a:gd name="T39" fmla="*/ 2147483647 h 98"/>
                <a:gd name="T40" fmla="*/ 2147483647 w 420"/>
                <a:gd name="T41" fmla="*/ 2147483647 h 98"/>
                <a:gd name="T42" fmla="*/ 2147483647 w 420"/>
                <a:gd name="T43" fmla="*/ 2147483647 h 98"/>
                <a:gd name="T44" fmla="*/ 2147483647 w 420"/>
                <a:gd name="T45" fmla="*/ 2147483647 h 98"/>
                <a:gd name="T46" fmla="*/ 2147483647 w 420"/>
                <a:gd name="T47" fmla="*/ 0 h 98"/>
                <a:gd name="T48" fmla="*/ 2147483647 w 420"/>
                <a:gd name="T49" fmla="*/ 0 h 98"/>
                <a:gd name="T50" fmla="*/ 2147483647 w 420"/>
                <a:gd name="T51" fmla="*/ 2147483647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0"/>
                <a:gd name="T79" fmla="*/ 0 h 98"/>
                <a:gd name="T80" fmla="*/ 420 w 420"/>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0" h="98">
                  <a:moveTo>
                    <a:pt x="84" y="19"/>
                  </a:moveTo>
                  <a:lnTo>
                    <a:pt x="81" y="27"/>
                  </a:lnTo>
                  <a:lnTo>
                    <a:pt x="95" y="30"/>
                  </a:lnTo>
                  <a:lnTo>
                    <a:pt x="116" y="33"/>
                  </a:lnTo>
                  <a:lnTo>
                    <a:pt x="97" y="41"/>
                  </a:lnTo>
                  <a:lnTo>
                    <a:pt x="111" y="43"/>
                  </a:lnTo>
                  <a:lnTo>
                    <a:pt x="103" y="54"/>
                  </a:lnTo>
                  <a:lnTo>
                    <a:pt x="54" y="65"/>
                  </a:lnTo>
                  <a:lnTo>
                    <a:pt x="73" y="71"/>
                  </a:lnTo>
                  <a:lnTo>
                    <a:pt x="43" y="71"/>
                  </a:lnTo>
                  <a:lnTo>
                    <a:pt x="35" y="76"/>
                  </a:lnTo>
                  <a:lnTo>
                    <a:pt x="46" y="81"/>
                  </a:lnTo>
                  <a:lnTo>
                    <a:pt x="8" y="87"/>
                  </a:lnTo>
                  <a:lnTo>
                    <a:pt x="0" y="92"/>
                  </a:lnTo>
                  <a:lnTo>
                    <a:pt x="95" y="92"/>
                  </a:lnTo>
                  <a:lnTo>
                    <a:pt x="97" y="98"/>
                  </a:lnTo>
                  <a:lnTo>
                    <a:pt x="146" y="87"/>
                  </a:lnTo>
                  <a:lnTo>
                    <a:pt x="135" y="81"/>
                  </a:lnTo>
                  <a:lnTo>
                    <a:pt x="160" y="76"/>
                  </a:lnTo>
                  <a:lnTo>
                    <a:pt x="162" y="71"/>
                  </a:lnTo>
                  <a:lnTo>
                    <a:pt x="189" y="68"/>
                  </a:lnTo>
                  <a:lnTo>
                    <a:pt x="236" y="46"/>
                  </a:lnTo>
                  <a:lnTo>
                    <a:pt x="420" y="8"/>
                  </a:lnTo>
                  <a:lnTo>
                    <a:pt x="336" y="0"/>
                  </a:lnTo>
                  <a:lnTo>
                    <a:pt x="260" y="0"/>
                  </a:lnTo>
                  <a:lnTo>
                    <a:pt x="84"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08" name="Freeform 320">
              <a:extLst>
                <a:ext uri="{FF2B5EF4-FFF2-40B4-BE49-F238E27FC236}">
                  <a16:creationId xmlns:a16="http://schemas.microsoft.com/office/drawing/2014/main" id="{142EA33B-BB1B-9E29-E8CA-E7FFDACA7049}"/>
                </a:ext>
              </a:extLst>
            </p:cNvPr>
            <p:cNvSpPr>
              <a:spLocks/>
            </p:cNvSpPr>
            <p:nvPr/>
          </p:nvSpPr>
          <p:spPr bwMode="auto">
            <a:xfrm>
              <a:off x="8185658" y="3678288"/>
              <a:ext cx="11940" cy="4265"/>
            </a:xfrm>
            <a:custGeom>
              <a:avLst/>
              <a:gdLst>
                <a:gd name="T0" fmla="*/ 0 w 16"/>
                <a:gd name="T1" fmla="*/ 2147483647 h 5"/>
                <a:gd name="T2" fmla="*/ 2147483647 w 16"/>
                <a:gd name="T3" fmla="*/ 2147483647 h 5"/>
                <a:gd name="T4" fmla="*/ 2147483647 w 16"/>
                <a:gd name="T5" fmla="*/ 0 h 5"/>
                <a:gd name="T6" fmla="*/ 0 w 16"/>
                <a:gd name="T7" fmla="*/ 2147483647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0" y="3"/>
                  </a:moveTo>
                  <a:lnTo>
                    <a:pt x="16" y="5"/>
                  </a:lnTo>
                  <a:lnTo>
                    <a:pt x="13"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09" name="Freeform 321">
              <a:extLst>
                <a:ext uri="{FF2B5EF4-FFF2-40B4-BE49-F238E27FC236}">
                  <a16:creationId xmlns:a16="http://schemas.microsoft.com/office/drawing/2014/main" id="{70F50DA8-E337-8A1E-F271-ADC5DBB83AEC}"/>
                </a:ext>
              </a:extLst>
            </p:cNvPr>
            <p:cNvSpPr>
              <a:spLocks/>
            </p:cNvSpPr>
            <p:nvPr/>
          </p:nvSpPr>
          <p:spPr bwMode="auto">
            <a:xfrm>
              <a:off x="8113160" y="3689376"/>
              <a:ext cx="81881" cy="16205"/>
            </a:xfrm>
            <a:custGeom>
              <a:avLst/>
              <a:gdLst>
                <a:gd name="T0" fmla="*/ 0 w 105"/>
                <a:gd name="T1" fmla="*/ 0 h 21"/>
                <a:gd name="T2" fmla="*/ 2147483647 w 105"/>
                <a:gd name="T3" fmla="*/ 2147483647 h 21"/>
                <a:gd name="T4" fmla="*/ 0 w 105"/>
                <a:gd name="T5" fmla="*/ 2147483647 h 21"/>
                <a:gd name="T6" fmla="*/ 2147483647 w 105"/>
                <a:gd name="T7" fmla="*/ 2147483647 h 21"/>
                <a:gd name="T8" fmla="*/ 2147483647 w 105"/>
                <a:gd name="T9" fmla="*/ 2147483647 h 21"/>
                <a:gd name="T10" fmla="*/ 2147483647 w 105"/>
                <a:gd name="T11" fmla="*/ 2147483647 h 21"/>
                <a:gd name="T12" fmla="*/ 2147483647 w 105"/>
                <a:gd name="T13" fmla="*/ 2147483647 h 21"/>
                <a:gd name="T14" fmla="*/ 2147483647 w 105"/>
                <a:gd name="T15" fmla="*/ 2147483647 h 21"/>
                <a:gd name="T16" fmla="*/ 2147483647 w 105"/>
                <a:gd name="T17" fmla="*/ 2147483647 h 21"/>
                <a:gd name="T18" fmla="*/ 2147483647 w 105"/>
                <a:gd name="T19" fmla="*/ 2147483647 h 21"/>
                <a:gd name="T20" fmla="*/ 2147483647 w 105"/>
                <a:gd name="T21" fmla="*/ 2147483647 h 21"/>
                <a:gd name="T22" fmla="*/ 2147483647 w 105"/>
                <a:gd name="T23" fmla="*/ 0 h 21"/>
                <a:gd name="T24" fmla="*/ 0 w 10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21"/>
                <a:gd name="T41" fmla="*/ 105 w 10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21">
                  <a:moveTo>
                    <a:pt x="0" y="0"/>
                  </a:moveTo>
                  <a:lnTo>
                    <a:pt x="16" y="5"/>
                  </a:lnTo>
                  <a:lnTo>
                    <a:pt x="0" y="8"/>
                  </a:lnTo>
                  <a:lnTo>
                    <a:pt x="2" y="13"/>
                  </a:lnTo>
                  <a:lnTo>
                    <a:pt x="38" y="13"/>
                  </a:lnTo>
                  <a:lnTo>
                    <a:pt x="40" y="21"/>
                  </a:lnTo>
                  <a:lnTo>
                    <a:pt x="105" y="13"/>
                  </a:lnTo>
                  <a:lnTo>
                    <a:pt x="86" y="2"/>
                  </a:lnTo>
                  <a:lnTo>
                    <a:pt x="65" y="16"/>
                  </a:lnTo>
                  <a:lnTo>
                    <a:pt x="54" y="13"/>
                  </a:lnTo>
                  <a:lnTo>
                    <a:pt x="65" y="2"/>
                  </a:lnTo>
                  <a:lnTo>
                    <a:pt x="54" y="0"/>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10" name="Freeform 322">
              <a:extLst>
                <a:ext uri="{FF2B5EF4-FFF2-40B4-BE49-F238E27FC236}">
                  <a16:creationId xmlns:a16="http://schemas.microsoft.com/office/drawing/2014/main" id="{713F1D0A-C6ED-CE61-1A34-B48B62E691A5}"/>
                </a:ext>
              </a:extLst>
            </p:cNvPr>
            <p:cNvSpPr>
              <a:spLocks/>
            </p:cNvSpPr>
            <p:nvPr/>
          </p:nvSpPr>
          <p:spPr bwMode="auto">
            <a:xfrm>
              <a:off x="8170305" y="3704729"/>
              <a:ext cx="44352" cy="5970"/>
            </a:xfrm>
            <a:custGeom>
              <a:avLst/>
              <a:gdLst>
                <a:gd name="T0" fmla="*/ 0 w 57"/>
                <a:gd name="T1" fmla="*/ 2147483647 h 8"/>
                <a:gd name="T2" fmla="*/ 2147483647 w 57"/>
                <a:gd name="T3" fmla="*/ 2147483647 h 8"/>
                <a:gd name="T4" fmla="*/ 2147483647 w 57"/>
                <a:gd name="T5" fmla="*/ 0 h 8"/>
                <a:gd name="T6" fmla="*/ 0 w 57"/>
                <a:gd name="T7" fmla="*/ 2147483647 h 8"/>
                <a:gd name="T8" fmla="*/ 0 60000 65536"/>
                <a:gd name="T9" fmla="*/ 0 60000 65536"/>
                <a:gd name="T10" fmla="*/ 0 60000 65536"/>
                <a:gd name="T11" fmla="*/ 0 60000 65536"/>
                <a:gd name="T12" fmla="*/ 0 w 57"/>
                <a:gd name="T13" fmla="*/ 0 h 8"/>
                <a:gd name="T14" fmla="*/ 57 w 57"/>
                <a:gd name="T15" fmla="*/ 8 h 8"/>
              </a:gdLst>
              <a:ahLst/>
              <a:cxnLst>
                <a:cxn ang="T8">
                  <a:pos x="T0" y="T1"/>
                </a:cxn>
                <a:cxn ang="T9">
                  <a:pos x="T2" y="T3"/>
                </a:cxn>
                <a:cxn ang="T10">
                  <a:pos x="T4" y="T5"/>
                </a:cxn>
                <a:cxn ang="T11">
                  <a:pos x="T6" y="T7"/>
                </a:cxn>
              </a:cxnLst>
              <a:rect l="T12" t="T13" r="T14" b="T15"/>
              <a:pathLst>
                <a:path w="57" h="8">
                  <a:moveTo>
                    <a:pt x="0" y="2"/>
                  </a:moveTo>
                  <a:lnTo>
                    <a:pt x="40" y="8"/>
                  </a:lnTo>
                  <a:lnTo>
                    <a:pt x="57" y="0"/>
                  </a:lnTo>
                  <a:lnTo>
                    <a:pt x="0" y="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11" name="Freeform 323">
              <a:extLst>
                <a:ext uri="{FF2B5EF4-FFF2-40B4-BE49-F238E27FC236}">
                  <a16:creationId xmlns:a16="http://schemas.microsoft.com/office/drawing/2014/main" id="{2470F65E-EA19-4BC6-02E3-C2BEC9565801}"/>
                </a:ext>
              </a:extLst>
            </p:cNvPr>
            <p:cNvSpPr>
              <a:spLocks/>
            </p:cNvSpPr>
            <p:nvPr/>
          </p:nvSpPr>
          <p:spPr bwMode="auto">
            <a:xfrm>
              <a:off x="8085013" y="3705581"/>
              <a:ext cx="15352" cy="6823"/>
            </a:xfrm>
            <a:custGeom>
              <a:avLst/>
              <a:gdLst>
                <a:gd name="T0" fmla="*/ 2147483647 w 19"/>
                <a:gd name="T1" fmla="*/ 0 h 8"/>
                <a:gd name="T2" fmla="*/ 0 w 19"/>
                <a:gd name="T3" fmla="*/ 2147483647 h 8"/>
                <a:gd name="T4" fmla="*/ 2147483647 w 19"/>
                <a:gd name="T5" fmla="*/ 2147483647 h 8"/>
                <a:gd name="T6" fmla="*/ 2147483647 w 19"/>
                <a:gd name="T7" fmla="*/ 0 h 8"/>
                <a:gd name="T8" fmla="*/ 2147483647 w 19"/>
                <a:gd name="T9" fmla="*/ 0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9" y="0"/>
                  </a:moveTo>
                  <a:lnTo>
                    <a:pt x="0" y="8"/>
                  </a:lnTo>
                  <a:lnTo>
                    <a:pt x="14" y="8"/>
                  </a:lnTo>
                  <a:lnTo>
                    <a:pt x="19" y="0"/>
                  </a:lnTo>
                  <a:lnTo>
                    <a:pt x="9"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12" name="Freeform 324">
              <a:extLst>
                <a:ext uri="{FF2B5EF4-FFF2-40B4-BE49-F238E27FC236}">
                  <a16:creationId xmlns:a16="http://schemas.microsoft.com/office/drawing/2014/main" id="{BB569309-FBB5-E0B2-41DB-48837C47415F}"/>
                </a:ext>
              </a:extLst>
            </p:cNvPr>
            <p:cNvSpPr>
              <a:spLocks/>
            </p:cNvSpPr>
            <p:nvPr/>
          </p:nvSpPr>
          <p:spPr bwMode="auto">
            <a:xfrm>
              <a:off x="8079043" y="3716670"/>
              <a:ext cx="61411" cy="21322"/>
            </a:xfrm>
            <a:custGeom>
              <a:avLst/>
              <a:gdLst>
                <a:gd name="T0" fmla="*/ 0 w 79"/>
                <a:gd name="T1" fmla="*/ 2147483647 h 27"/>
                <a:gd name="T2" fmla="*/ 0 w 79"/>
                <a:gd name="T3" fmla="*/ 2147483647 h 27"/>
                <a:gd name="T4" fmla="*/ 2147483647 w 79"/>
                <a:gd name="T5" fmla="*/ 2147483647 h 27"/>
                <a:gd name="T6" fmla="*/ 2147483647 w 79"/>
                <a:gd name="T7" fmla="*/ 2147483647 h 27"/>
                <a:gd name="T8" fmla="*/ 2147483647 w 79"/>
                <a:gd name="T9" fmla="*/ 2147483647 h 27"/>
                <a:gd name="T10" fmla="*/ 2147483647 w 79"/>
                <a:gd name="T11" fmla="*/ 2147483647 h 27"/>
                <a:gd name="T12" fmla="*/ 2147483647 w 79"/>
                <a:gd name="T13" fmla="*/ 0 h 27"/>
                <a:gd name="T14" fmla="*/ 2147483647 w 79"/>
                <a:gd name="T15" fmla="*/ 2147483647 h 27"/>
                <a:gd name="T16" fmla="*/ 2147483647 w 79"/>
                <a:gd name="T17" fmla="*/ 2147483647 h 27"/>
                <a:gd name="T18" fmla="*/ 0 w 79"/>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27"/>
                <a:gd name="T32" fmla="*/ 79 w 79"/>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27">
                  <a:moveTo>
                    <a:pt x="0" y="3"/>
                  </a:moveTo>
                  <a:lnTo>
                    <a:pt x="0" y="21"/>
                  </a:lnTo>
                  <a:lnTo>
                    <a:pt x="22" y="19"/>
                  </a:lnTo>
                  <a:lnTo>
                    <a:pt x="22" y="27"/>
                  </a:lnTo>
                  <a:lnTo>
                    <a:pt x="49" y="27"/>
                  </a:lnTo>
                  <a:lnTo>
                    <a:pt x="79" y="5"/>
                  </a:lnTo>
                  <a:lnTo>
                    <a:pt x="46" y="0"/>
                  </a:lnTo>
                  <a:lnTo>
                    <a:pt x="25" y="11"/>
                  </a:lnTo>
                  <a:lnTo>
                    <a:pt x="14" y="3"/>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13" name="Freeform 325">
              <a:extLst>
                <a:ext uri="{FF2B5EF4-FFF2-40B4-BE49-F238E27FC236}">
                  <a16:creationId xmlns:a16="http://schemas.microsoft.com/office/drawing/2014/main" id="{95A3E1B0-DA6D-3A06-8376-4D03C0402A21}"/>
                </a:ext>
              </a:extLst>
            </p:cNvPr>
            <p:cNvSpPr>
              <a:spLocks/>
            </p:cNvSpPr>
            <p:nvPr/>
          </p:nvSpPr>
          <p:spPr bwMode="auto">
            <a:xfrm>
              <a:off x="8057719" y="3732875"/>
              <a:ext cx="11087" cy="5117"/>
            </a:xfrm>
            <a:custGeom>
              <a:avLst/>
              <a:gdLst>
                <a:gd name="T0" fmla="*/ 0 w 14"/>
                <a:gd name="T1" fmla="*/ 2147483647 h 6"/>
                <a:gd name="T2" fmla="*/ 2147483647 w 14"/>
                <a:gd name="T3" fmla="*/ 2147483647 h 6"/>
                <a:gd name="T4" fmla="*/ 2147483647 w 14"/>
                <a:gd name="T5" fmla="*/ 0 h 6"/>
                <a:gd name="T6" fmla="*/ 0 w 14"/>
                <a:gd name="T7" fmla="*/ 2147483647 h 6"/>
                <a:gd name="T8" fmla="*/ 0 60000 65536"/>
                <a:gd name="T9" fmla="*/ 0 60000 65536"/>
                <a:gd name="T10" fmla="*/ 0 60000 65536"/>
                <a:gd name="T11" fmla="*/ 0 60000 65536"/>
                <a:gd name="T12" fmla="*/ 0 w 14"/>
                <a:gd name="T13" fmla="*/ 0 h 6"/>
                <a:gd name="T14" fmla="*/ 14 w 14"/>
                <a:gd name="T15" fmla="*/ 6 h 6"/>
              </a:gdLst>
              <a:ahLst/>
              <a:cxnLst>
                <a:cxn ang="T8">
                  <a:pos x="T0" y="T1"/>
                </a:cxn>
                <a:cxn ang="T9">
                  <a:pos x="T2" y="T3"/>
                </a:cxn>
                <a:cxn ang="T10">
                  <a:pos x="T4" y="T5"/>
                </a:cxn>
                <a:cxn ang="T11">
                  <a:pos x="T6" y="T7"/>
                </a:cxn>
              </a:cxnLst>
              <a:rect l="T12" t="T13" r="T14" b="T15"/>
              <a:pathLst>
                <a:path w="14" h="6">
                  <a:moveTo>
                    <a:pt x="0" y="6"/>
                  </a:moveTo>
                  <a:lnTo>
                    <a:pt x="14" y="6"/>
                  </a:lnTo>
                  <a:lnTo>
                    <a:pt x="14" y="0"/>
                  </a:lnTo>
                  <a:lnTo>
                    <a:pt x="0" y="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14" name="Freeform 326">
              <a:extLst>
                <a:ext uri="{FF2B5EF4-FFF2-40B4-BE49-F238E27FC236}">
                  <a16:creationId xmlns:a16="http://schemas.microsoft.com/office/drawing/2014/main" id="{ECD5500F-D620-BEB6-064D-361338528CEB}"/>
                </a:ext>
              </a:extLst>
            </p:cNvPr>
            <p:cNvSpPr>
              <a:spLocks/>
            </p:cNvSpPr>
            <p:nvPr/>
          </p:nvSpPr>
          <p:spPr bwMode="auto">
            <a:xfrm>
              <a:off x="8041514" y="3750787"/>
              <a:ext cx="67381" cy="35822"/>
            </a:xfrm>
            <a:custGeom>
              <a:avLst/>
              <a:gdLst>
                <a:gd name="T0" fmla="*/ 0 w 86"/>
                <a:gd name="T1" fmla="*/ 2147483647 h 46"/>
                <a:gd name="T2" fmla="*/ 0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0 h 46"/>
                <a:gd name="T18" fmla="*/ 2147483647 w 86"/>
                <a:gd name="T19" fmla="*/ 2147483647 h 46"/>
                <a:gd name="T20" fmla="*/ 2147483647 w 86"/>
                <a:gd name="T21" fmla="*/ 2147483647 h 46"/>
                <a:gd name="T22" fmla="*/ 2147483647 w 86"/>
                <a:gd name="T23" fmla="*/ 2147483647 h 46"/>
                <a:gd name="T24" fmla="*/ 0 w 86"/>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46"/>
                <a:gd name="T41" fmla="*/ 86 w 86"/>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46">
                  <a:moveTo>
                    <a:pt x="0" y="19"/>
                  </a:moveTo>
                  <a:lnTo>
                    <a:pt x="0" y="30"/>
                  </a:lnTo>
                  <a:lnTo>
                    <a:pt x="13" y="30"/>
                  </a:lnTo>
                  <a:lnTo>
                    <a:pt x="21" y="46"/>
                  </a:lnTo>
                  <a:lnTo>
                    <a:pt x="62" y="38"/>
                  </a:lnTo>
                  <a:lnTo>
                    <a:pt x="81" y="16"/>
                  </a:lnTo>
                  <a:lnTo>
                    <a:pt x="65" y="16"/>
                  </a:lnTo>
                  <a:lnTo>
                    <a:pt x="86" y="6"/>
                  </a:lnTo>
                  <a:lnTo>
                    <a:pt x="86" y="0"/>
                  </a:lnTo>
                  <a:lnTo>
                    <a:pt x="38" y="3"/>
                  </a:lnTo>
                  <a:lnTo>
                    <a:pt x="29" y="8"/>
                  </a:lnTo>
                  <a:lnTo>
                    <a:pt x="32" y="16"/>
                  </a:lnTo>
                  <a:lnTo>
                    <a:pt x="0"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15" name="Freeform 327">
              <a:extLst>
                <a:ext uri="{FF2B5EF4-FFF2-40B4-BE49-F238E27FC236}">
                  <a16:creationId xmlns:a16="http://schemas.microsoft.com/office/drawing/2014/main" id="{80D5C32F-9382-B653-F34C-6EEC24BD23E0}"/>
                </a:ext>
              </a:extLst>
            </p:cNvPr>
            <p:cNvSpPr>
              <a:spLocks/>
            </p:cNvSpPr>
            <p:nvPr/>
          </p:nvSpPr>
          <p:spPr bwMode="auto">
            <a:xfrm>
              <a:off x="8028721" y="3697053"/>
              <a:ext cx="46911" cy="2559"/>
            </a:xfrm>
            <a:custGeom>
              <a:avLst/>
              <a:gdLst>
                <a:gd name="T0" fmla="*/ 0 w 60"/>
                <a:gd name="T1" fmla="*/ 2147483647 h 3"/>
                <a:gd name="T2" fmla="*/ 2147483647 w 60"/>
                <a:gd name="T3" fmla="*/ 0 h 3"/>
                <a:gd name="T4" fmla="*/ 0 w 60"/>
                <a:gd name="T5" fmla="*/ 2147483647 h 3"/>
                <a:gd name="T6" fmla="*/ 0 60000 65536"/>
                <a:gd name="T7" fmla="*/ 0 60000 65536"/>
                <a:gd name="T8" fmla="*/ 0 60000 65536"/>
                <a:gd name="T9" fmla="*/ 0 w 60"/>
                <a:gd name="T10" fmla="*/ 0 h 3"/>
                <a:gd name="T11" fmla="*/ 60 w 60"/>
                <a:gd name="T12" fmla="*/ 3 h 3"/>
              </a:gdLst>
              <a:ahLst/>
              <a:cxnLst>
                <a:cxn ang="T6">
                  <a:pos x="T0" y="T1"/>
                </a:cxn>
                <a:cxn ang="T7">
                  <a:pos x="T2" y="T3"/>
                </a:cxn>
                <a:cxn ang="T8">
                  <a:pos x="T4" y="T5"/>
                </a:cxn>
              </a:cxnLst>
              <a:rect l="T9" t="T10" r="T11" b="T12"/>
              <a:pathLst>
                <a:path w="60" h="3">
                  <a:moveTo>
                    <a:pt x="0" y="3"/>
                  </a:moveTo>
                  <a:lnTo>
                    <a:pt x="60"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16" name="Freeform 328">
              <a:extLst>
                <a:ext uri="{FF2B5EF4-FFF2-40B4-BE49-F238E27FC236}">
                  <a16:creationId xmlns:a16="http://schemas.microsoft.com/office/drawing/2014/main" id="{CDBC2C73-AD8A-2F36-48BB-36A38CCFD435}"/>
                </a:ext>
              </a:extLst>
            </p:cNvPr>
            <p:cNvSpPr>
              <a:spLocks/>
            </p:cNvSpPr>
            <p:nvPr/>
          </p:nvSpPr>
          <p:spPr bwMode="auto">
            <a:xfrm>
              <a:off x="8028721" y="3697053"/>
              <a:ext cx="46911" cy="2559"/>
            </a:xfrm>
            <a:custGeom>
              <a:avLst/>
              <a:gdLst>
                <a:gd name="T0" fmla="*/ 0 w 60"/>
                <a:gd name="T1" fmla="*/ 2147483647 h 3"/>
                <a:gd name="T2" fmla="*/ 2147483647 w 60"/>
                <a:gd name="T3" fmla="*/ 0 h 3"/>
                <a:gd name="T4" fmla="*/ 0 w 60"/>
                <a:gd name="T5" fmla="*/ 2147483647 h 3"/>
                <a:gd name="T6" fmla="*/ 0 60000 65536"/>
                <a:gd name="T7" fmla="*/ 0 60000 65536"/>
                <a:gd name="T8" fmla="*/ 0 60000 65536"/>
                <a:gd name="T9" fmla="*/ 0 w 60"/>
                <a:gd name="T10" fmla="*/ 0 h 3"/>
                <a:gd name="T11" fmla="*/ 60 w 60"/>
                <a:gd name="T12" fmla="*/ 3 h 3"/>
              </a:gdLst>
              <a:ahLst/>
              <a:cxnLst>
                <a:cxn ang="T6">
                  <a:pos x="T0" y="T1"/>
                </a:cxn>
                <a:cxn ang="T7">
                  <a:pos x="T2" y="T3"/>
                </a:cxn>
                <a:cxn ang="T8">
                  <a:pos x="T4" y="T5"/>
                </a:cxn>
              </a:cxnLst>
              <a:rect l="T9" t="T10" r="T11" b="T12"/>
              <a:pathLst>
                <a:path w="60" h="3">
                  <a:moveTo>
                    <a:pt x="0" y="3"/>
                  </a:moveTo>
                  <a:lnTo>
                    <a:pt x="60" y="0"/>
                  </a:lnTo>
                  <a:lnTo>
                    <a:pt x="0" y="3"/>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17" name="Freeform 329">
              <a:extLst>
                <a:ext uri="{FF2B5EF4-FFF2-40B4-BE49-F238E27FC236}">
                  <a16:creationId xmlns:a16="http://schemas.microsoft.com/office/drawing/2014/main" id="{281CAF81-C32E-9430-70A6-BC2E1F83EA1A}"/>
                </a:ext>
              </a:extLst>
            </p:cNvPr>
            <p:cNvSpPr>
              <a:spLocks/>
            </p:cNvSpPr>
            <p:nvPr/>
          </p:nvSpPr>
          <p:spPr bwMode="auto">
            <a:xfrm>
              <a:off x="8005691" y="3702170"/>
              <a:ext cx="14500" cy="3412"/>
            </a:xfrm>
            <a:custGeom>
              <a:avLst/>
              <a:gdLst>
                <a:gd name="T0" fmla="*/ 0 w 19"/>
                <a:gd name="T1" fmla="*/ 2147483647 h 5"/>
                <a:gd name="T2" fmla="*/ 2147483647 w 19"/>
                <a:gd name="T3" fmla="*/ 2147483647 h 5"/>
                <a:gd name="T4" fmla="*/ 2147483647 w 19"/>
                <a:gd name="T5" fmla="*/ 0 h 5"/>
                <a:gd name="T6" fmla="*/ 0 w 19"/>
                <a:gd name="T7" fmla="*/ 2147483647 h 5"/>
                <a:gd name="T8" fmla="*/ 0 60000 65536"/>
                <a:gd name="T9" fmla="*/ 0 60000 65536"/>
                <a:gd name="T10" fmla="*/ 0 60000 65536"/>
                <a:gd name="T11" fmla="*/ 0 60000 65536"/>
                <a:gd name="T12" fmla="*/ 0 w 19"/>
                <a:gd name="T13" fmla="*/ 0 h 5"/>
                <a:gd name="T14" fmla="*/ 19 w 19"/>
                <a:gd name="T15" fmla="*/ 5 h 5"/>
              </a:gdLst>
              <a:ahLst/>
              <a:cxnLst>
                <a:cxn ang="T8">
                  <a:pos x="T0" y="T1"/>
                </a:cxn>
                <a:cxn ang="T9">
                  <a:pos x="T2" y="T3"/>
                </a:cxn>
                <a:cxn ang="T10">
                  <a:pos x="T4" y="T5"/>
                </a:cxn>
                <a:cxn ang="T11">
                  <a:pos x="T6" y="T7"/>
                </a:cxn>
              </a:cxnLst>
              <a:rect l="T12" t="T13" r="T14" b="T15"/>
              <a:pathLst>
                <a:path w="19" h="5">
                  <a:moveTo>
                    <a:pt x="0" y="3"/>
                  </a:moveTo>
                  <a:lnTo>
                    <a:pt x="13" y="5"/>
                  </a:lnTo>
                  <a:lnTo>
                    <a:pt x="19"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18" name="Freeform 330">
              <a:extLst>
                <a:ext uri="{FF2B5EF4-FFF2-40B4-BE49-F238E27FC236}">
                  <a16:creationId xmlns:a16="http://schemas.microsoft.com/office/drawing/2014/main" id="{A8C139E9-1178-6AFE-71D0-63C19081E348}"/>
                </a:ext>
              </a:extLst>
            </p:cNvPr>
            <p:cNvSpPr>
              <a:spLocks/>
            </p:cNvSpPr>
            <p:nvPr/>
          </p:nvSpPr>
          <p:spPr bwMode="auto">
            <a:xfrm>
              <a:off x="8018485" y="3702170"/>
              <a:ext cx="39234" cy="8529"/>
            </a:xfrm>
            <a:custGeom>
              <a:avLst/>
              <a:gdLst>
                <a:gd name="T0" fmla="*/ 2147483647 w 51"/>
                <a:gd name="T1" fmla="*/ 2147483647 h 11"/>
                <a:gd name="T2" fmla="*/ 0 w 51"/>
                <a:gd name="T3" fmla="*/ 2147483647 h 11"/>
                <a:gd name="T4" fmla="*/ 2147483647 w 51"/>
                <a:gd name="T5" fmla="*/ 2147483647 h 11"/>
                <a:gd name="T6" fmla="*/ 2147483647 w 51"/>
                <a:gd name="T7" fmla="*/ 0 h 11"/>
                <a:gd name="T8" fmla="*/ 2147483647 w 51"/>
                <a:gd name="T9" fmla="*/ 2147483647 h 11"/>
                <a:gd name="T10" fmla="*/ 0 60000 65536"/>
                <a:gd name="T11" fmla="*/ 0 60000 65536"/>
                <a:gd name="T12" fmla="*/ 0 60000 65536"/>
                <a:gd name="T13" fmla="*/ 0 60000 65536"/>
                <a:gd name="T14" fmla="*/ 0 60000 65536"/>
                <a:gd name="T15" fmla="*/ 0 w 51"/>
                <a:gd name="T16" fmla="*/ 0 h 11"/>
                <a:gd name="T17" fmla="*/ 51 w 51"/>
                <a:gd name="T18" fmla="*/ 11 h 11"/>
              </a:gdLst>
              <a:ahLst/>
              <a:cxnLst>
                <a:cxn ang="T10">
                  <a:pos x="T0" y="T1"/>
                </a:cxn>
                <a:cxn ang="T11">
                  <a:pos x="T2" y="T3"/>
                </a:cxn>
                <a:cxn ang="T12">
                  <a:pos x="T4" y="T5"/>
                </a:cxn>
                <a:cxn ang="T13">
                  <a:pos x="T6" y="T7"/>
                </a:cxn>
                <a:cxn ang="T14">
                  <a:pos x="T8" y="T9"/>
                </a:cxn>
              </a:cxnLst>
              <a:rect l="T15" t="T16" r="T17" b="T18"/>
              <a:pathLst>
                <a:path w="51" h="11">
                  <a:moveTo>
                    <a:pt x="3" y="5"/>
                  </a:moveTo>
                  <a:lnTo>
                    <a:pt x="0" y="8"/>
                  </a:lnTo>
                  <a:lnTo>
                    <a:pt x="13" y="11"/>
                  </a:lnTo>
                  <a:lnTo>
                    <a:pt x="51" y="0"/>
                  </a:lnTo>
                  <a:lnTo>
                    <a:pt x="3"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19" name="Freeform 331">
              <a:extLst>
                <a:ext uri="{FF2B5EF4-FFF2-40B4-BE49-F238E27FC236}">
                  <a16:creationId xmlns:a16="http://schemas.microsoft.com/office/drawing/2014/main" id="{418C44EB-FB39-B44F-C01D-DD222C5A7060}"/>
                </a:ext>
              </a:extLst>
            </p:cNvPr>
            <p:cNvSpPr>
              <a:spLocks/>
            </p:cNvSpPr>
            <p:nvPr/>
          </p:nvSpPr>
          <p:spPr bwMode="auto">
            <a:xfrm>
              <a:off x="7927223" y="3725199"/>
              <a:ext cx="25587" cy="7676"/>
            </a:xfrm>
            <a:custGeom>
              <a:avLst/>
              <a:gdLst>
                <a:gd name="T0" fmla="*/ 0 w 33"/>
                <a:gd name="T1" fmla="*/ 2147483647 h 10"/>
                <a:gd name="T2" fmla="*/ 2147483647 w 33"/>
                <a:gd name="T3" fmla="*/ 2147483647 h 10"/>
                <a:gd name="T4" fmla="*/ 2147483647 w 33"/>
                <a:gd name="T5" fmla="*/ 0 h 10"/>
                <a:gd name="T6" fmla="*/ 0 w 33"/>
                <a:gd name="T7" fmla="*/ 2147483647 h 10"/>
                <a:gd name="T8" fmla="*/ 0 60000 65536"/>
                <a:gd name="T9" fmla="*/ 0 60000 65536"/>
                <a:gd name="T10" fmla="*/ 0 60000 65536"/>
                <a:gd name="T11" fmla="*/ 0 60000 65536"/>
                <a:gd name="T12" fmla="*/ 0 w 33"/>
                <a:gd name="T13" fmla="*/ 0 h 10"/>
                <a:gd name="T14" fmla="*/ 33 w 33"/>
                <a:gd name="T15" fmla="*/ 10 h 10"/>
              </a:gdLst>
              <a:ahLst/>
              <a:cxnLst>
                <a:cxn ang="T8">
                  <a:pos x="T0" y="T1"/>
                </a:cxn>
                <a:cxn ang="T9">
                  <a:pos x="T2" y="T3"/>
                </a:cxn>
                <a:cxn ang="T10">
                  <a:pos x="T4" y="T5"/>
                </a:cxn>
                <a:cxn ang="T11">
                  <a:pos x="T6" y="T7"/>
                </a:cxn>
              </a:cxnLst>
              <a:rect l="T12" t="T13" r="T14" b="T15"/>
              <a:pathLst>
                <a:path w="33" h="10">
                  <a:moveTo>
                    <a:pt x="0" y="8"/>
                  </a:moveTo>
                  <a:lnTo>
                    <a:pt x="8" y="10"/>
                  </a:lnTo>
                  <a:lnTo>
                    <a:pt x="33" y="0"/>
                  </a:lnTo>
                  <a:lnTo>
                    <a:pt x="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20" name="Freeform 332">
              <a:extLst>
                <a:ext uri="{FF2B5EF4-FFF2-40B4-BE49-F238E27FC236}">
                  <a16:creationId xmlns:a16="http://schemas.microsoft.com/office/drawing/2014/main" id="{28F9ED9A-DE04-C6ED-271C-A11BCCD570FD}"/>
                </a:ext>
              </a:extLst>
            </p:cNvPr>
            <p:cNvSpPr>
              <a:spLocks/>
            </p:cNvSpPr>
            <p:nvPr/>
          </p:nvSpPr>
          <p:spPr bwMode="auto">
            <a:xfrm>
              <a:off x="7895664" y="3710699"/>
              <a:ext cx="98939" cy="18764"/>
            </a:xfrm>
            <a:custGeom>
              <a:avLst/>
              <a:gdLst>
                <a:gd name="T0" fmla="*/ 0 w 127"/>
                <a:gd name="T1" fmla="*/ 2147483647 h 24"/>
                <a:gd name="T2" fmla="*/ 2147483647 w 127"/>
                <a:gd name="T3" fmla="*/ 2147483647 h 24"/>
                <a:gd name="T4" fmla="*/ 2147483647 w 127"/>
                <a:gd name="T5" fmla="*/ 2147483647 h 24"/>
                <a:gd name="T6" fmla="*/ 2147483647 w 127"/>
                <a:gd name="T7" fmla="*/ 2147483647 h 24"/>
                <a:gd name="T8" fmla="*/ 2147483647 w 127"/>
                <a:gd name="T9" fmla="*/ 2147483647 h 24"/>
                <a:gd name="T10" fmla="*/ 2147483647 w 127"/>
                <a:gd name="T11" fmla="*/ 0 h 24"/>
                <a:gd name="T12" fmla="*/ 2147483647 w 127"/>
                <a:gd name="T13" fmla="*/ 0 h 24"/>
                <a:gd name="T14" fmla="*/ 0 w 127"/>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24"/>
                <a:gd name="T26" fmla="*/ 127 w 12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24">
                  <a:moveTo>
                    <a:pt x="0" y="16"/>
                  </a:moveTo>
                  <a:lnTo>
                    <a:pt x="2" y="21"/>
                  </a:lnTo>
                  <a:lnTo>
                    <a:pt x="32" y="24"/>
                  </a:lnTo>
                  <a:lnTo>
                    <a:pt x="67" y="13"/>
                  </a:lnTo>
                  <a:lnTo>
                    <a:pt x="78" y="16"/>
                  </a:lnTo>
                  <a:lnTo>
                    <a:pt x="127" y="0"/>
                  </a:lnTo>
                  <a:lnTo>
                    <a:pt x="84" y="0"/>
                  </a:lnTo>
                  <a:lnTo>
                    <a:pt x="0"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21" name="Freeform 333">
              <a:extLst>
                <a:ext uri="{FF2B5EF4-FFF2-40B4-BE49-F238E27FC236}">
                  <a16:creationId xmlns:a16="http://schemas.microsoft.com/office/drawing/2014/main" id="{5DB39D4B-1873-BD40-27DF-882905DCD827}"/>
                </a:ext>
              </a:extLst>
            </p:cNvPr>
            <p:cNvSpPr>
              <a:spLocks/>
            </p:cNvSpPr>
            <p:nvPr/>
          </p:nvSpPr>
          <p:spPr bwMode="auto">
            <a:xfrm>
              <a:off x="7935752" y="3716670"/>
              <a:ext cx="124526" cy="29852"/>
            </a:xfrm>
            <a:custGeom>
              <a:avLst/>
              <a:gdLst>
                <a:gd name="T0" fmla="*/ 0 w 160"/>
                <a:gd name="T1" fmla="*/ 2147483647 h 38"/>
                <a:gd name="T2" fmla="*/ 2147483647 w 160"/>
                <a:gd name="T3" fmla="*/ 2147483647 h 38"/>
                <a:gd name="T4" fmla="*/ 2147483647 w 160"/>
                <a:gd name="T5" fmla="*/ 2147483647 h 38"/>
                <a:gd name="T6" fmla="*/ 2147483647 w 160"/>
                <a:gd name="T7" fmla="*/ 2147483647 h 38"/>
                <a:gd name="T8" fmla="*/ 2147483647 w 160"/>
                <a:gd name="T9" fmla="*/ 2147483647 h 38"/>
                <a:gd name="T10" fmla="*/ 2147483647 w 160"/>
                <a:gd name="T11" fmla="*/ 2147483647 h 38"/>
                <a:gd name="T12" fmla="*/ 2147483647 w 160"/>
                <a:gd name="T13" fmla="*/ 2147483647 h 38"/>
                <a:gd name="T14" fmla="*/ 2147483647 w 160"/>
                <a:gd name="T15" fmla="*/ 2147483647 h 38"/>
                <a:gd name="T16" fmla="*/ 2147483647 w 160"/>
                <a:gd name="T17" fmla="*/ 2147483647 h 38"/>
                <a:gd name="T18" fmla="*/ 2147483647 w 160"/>
                <a:gd name="T19" fmla="*/ 0 h 38"/>
                <a:gd name="T20" fmla="*/ 2147483647 w 160"/>
                <a:gd name="T21" fmla="*/ 2147483647 h 38"/>
                <a:gd name="T22" fmla="*/ 2147483647 w 160"/>
                <a:gd name="T23" fmla="*/ 2147483647 h 38"/>
                <a:gd name="T24" fmla="*/ 2147483647 w 160"/>
                <a:gd name="T25" fmla="*/ 2147483647 h 38"/>
                <a:gd name="T26" fmla="*/ 2147483647 w 160"/>
                <a:gd name="T27" fmla="*/ 2147483647 h 38"/>
                <a:gd name="T28" fmla="*/ 2147483647 w 160"/>
                <a:gd name="T29" fmla="*/ 2147483647 h 38"/>
                <a:gd name="T30" fmla="*/ 2147483647 w 160"/>
                <a:gd name="T31" fmla="*/ 2147483647 h 38"/>
                <a:gd name="T32" fmla="*/ 2147483647 w 160"/>
                <a:gd name="T33" fmla="*/ 2147483647 h 38"/>
                <a:gd name="T34" fmla="*/ 0 w 160"/>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0"/>
                <a:gd name="T55" fmla="*/ 0 h 38"/>
                <a:gd name="T56" fmla="*/ 160 w 160"/>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0" h="38">
                  <a:moveTo>
                    <a:pt x="0" y="24"/>
                  </a:moveTo>
                  <a:lnTo>
                    <a:pt x="25" y="27"/>
                  </a:lnTo>
                  <a:lnTo>
                    <a:pt x="43" y="24"/>
                  </a:lnTo>
                  <a:lnTo>
                    <a:pt x="49" y="30"/>
                  </a:lnTo>
                  <a:lnTo>
                    <a:pt x="30" y="32"/>
                  </a:lnTo>
                  <a:lnTo>
                    <a:pt x="43" y="38"/>
                  </a:lnTo>
                  <a:lnTo>
                    <a:pt x="138" y="27"/>
                  </a:lnTo>
                  <a:lnTo>
                    <a:pt x="160" y="13"/>
                  </a:lnTo>
                  <a:lnTo>
                    <a:pt x="136" y="8"/>
                  </a:lnTo>
                  <a:lnTo>
                    <a:pt x="138" y="0"/>
                  </a:lnTo>
                  <a:lnTo>
                    <a:pt x="109" y="8"/>
                  </a:lnTo>
                  <a:lnTo>
                    <a:pt x="117" y="11"/>
                  </a:lnTo>
                  <a:lnTo>
                    <a:pt x="109" y="16"/>
                  </a:lnTo>
                  <a:lnTo>
                    <a:pt x="109" y="21"/>
                  </a:lnTo>
                  <a:lnTo>
                    <a:pt x="84" y="19"/>
                  </a:lnTo>
                  <a:lnTo>
                    <a:pt x="81" y="11"/>
                  </a:lnTo>
                  <a:lnTo>
                    <a:pt x="54" y="5"/>
                  </a:lnTo>
                  <a:lnTo>
                    <a:pt x="0" y="2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22" name="Freeform 334">
              <a:extLst>
                <a:ext uri="{FF2B5EF4-FFF2-40B4-BE49-F238E27FC236}">
                  <a16:creationId xmlns:a16="http://schemas.microsoft.com/office/drawing/2014/main" id="{3FADA3B7-5994-DDE8-6741-DEA827839D91}"/>
                </a:ext>
              </a:extLst>
            </p:cNvPr>
            <p:cNvSpPr>
              <a:spLocks/>
            </p:cNvSpPr>
            <p:nvPr/>
          </p:nvSpPr>
          <p:spPr bwMode="auto">
            <a:xfrm>
              <a:off x="7854724" y="3755051"/>
              <a:ext cx="182525" cy="67381"/>
            </a:xfrm>
            <a:custGeom>
              <a:avLst/>
              <a:gdLst>
                <a:gd name="T0" fmla="*/ 2147483647 w 233"/>
                <a:gd name="T1" fmla="*/ 2147483647 h 86"/>
                <a:gd name="T2" fmla="*/ 2147483647 w 233"/>
                <a:gd name="T3" fmla="*/ 2147483647 h 86"/>
                <a:gd name="T4" fmla="*/ 2147483647 w 233"/>
                <a:gd name="T5" fmla="*/ 2147483647 h 86"/>
                <a:gd name="T6" fmla="*/ 2147483647 w 233"/>
                <a:gd name="T7" fmla="*/ 2147483647 h 86"/>
                <a:gd name="T8" fmla="*/ 2147483647 w 233"/>
                <a:gd name="T9" fmla="*/ 2147483647 h 86"/>
                <a:gd name="T10" fmla="*/ 2147483647 w 233"/>
                <a:gd name="T11" fmla="*/ 2147483647 h 86"/>
                <a:gd name="T12" fmla="*/ 0 w 233"/>
                <a:gd name="T13" fmla="*/ 2147483647 h 86"/>
                <a:gd name="T14" fmla="*/ 2147483647 w 233"/>
                <a:gd name="T15" fmla="*/ 2147483647 h 86"/>
                <a:gd name="T16" fmla="*/ 2147483647 w 233"/>
                <a:gd name="T17" fmla="*/ 2147483647 h 86"/>
                <a:gd name="T18" fmla="*/ 2147483647 w 233"/>
                <a:gd name="T19" fmla="*/ 2147483647 h 86"/>
                <a:gd name="T20" fmla="*/ 2147483647 w 233"/>
                <a:gd name="T21" fmla="*/ 2147483647 h 86"/>
                <a:gd name="T22" fmla="*/ 2147483647 w 233"/>
                <a:gd name="T23" fmla="*/ 2147483647 h 86"/>
                <a:gd name="T24" fmla="*/ 2147483647 w 233"/>
                <a:gd name="T25" fmla="*/ 2147483647 h 86"/>
                <a:gd name="T26" fmla="*/ 2147483647 w 233"/>
                <a:gd name="T27" fmla="*/ 2147483647 h 86"/>
                <a:gd name="T28" fmla="*/ 2147483647 w 233"/>
                <a:gd name="T29" fmla="*/ 2147483647 h 86"/>
                <a:gd name="T30" fmla="*/ 2147483647 w 233"/>
                <a:gd name="T31" fmla="*/ 2147483647 h 86"/>
                <a:gd name="T32" fmla="*/ 2147483647 w 233"/>
                <a:gd name="T33" fmla="*/ 2147483647 h 86"/>
                <a:gd name="T34" fmla="*/ 2147483647 w 233"/>
                <a:gd name="T35" fmla="*/ 2147483647 h 86"/>
                <a:gd name="T36" fmla="*/ 2147483647 w 233"/>
                <a:gd name="T37" fmla="*/ 0 h 86"/>
                <a:gd name="T38" fmla="*/ 2147483647 w 233"/>
                <a:gd name="T39" fmla="*/ 2147483647 h 86"/>
                <a:gd name="T40" fmla="*/ 2147483647 w 233"/>
                <a:gd name="T41" fmla="*/ 2147483647 h 86"/>
                <a:gd name="T42" fmla="*/ 2147483647 w 233"/>
                <a:gd name="T43" fmla="*/ 2147483647 h 86"/>
                <a:gd name="T44" fmla="*/ 2147483647 w 233"/>
                <a:gd name="T45" fmla="*/ 2147483647 h 86"/>
                <a:gd name="T46" fmla="*/ 2147483647 w 233"/>
                <a:gd name="T47" fmla="*/ 2147483647 h 86"/>
                <a:gd name="T48" fmla="*/ 2147483647 w 233"/>
                <a:gd name="T49" fmla="*/ 2147483647 h 86"/>
                <a:gd name="T50" fmla="*/ 2147483647 w 233"/>
                <a:gd name="T51" fmla="*/ 2147483647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3"/>
                <a:gd name="T79" fmla="*/ 0 h 86"/>
                <a:gd name="T80" fmla="*/ 233 w 233"/>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3" h="86">
                  <a:moveTo>
                    <a:pt x="11" y="35"/>
                  </a:moveTo>
                  <a:lnTo>
                    <a:pt x="22" y="37"/>
                  </a:lnTo>
                  <a:lnTo>
                    <a:pt x="11" y="43"/>
                  </a:lnTo>
                  <a:lnTo>
                    <a:pt x="16" y="48"/>
                  </a:lnTo>
                  <a:lnTo>
                    <a:pt x="68" y="54"/>
                  </a:lnTo>
                  <a:lnTo>
                    <a:pt x="8" y="59"/>
                  </a:lnTo>
                  <a:lnTo>
                    <a:pt x="0" y="70"/>
                  </a:lnTo>
                  <a:lnTo>
                    <a:pt x="30" y="75"/>
                  </a:lnTo>
                  <a:lnTo>
                    <a:pt x="27" y="86"/>
                  </a:lnTo>
                  <a:lnTo>
                    <a:pt x="136" y="70"/>
                  </a:lnTo>
                  <a:lnTo>
                    <a:pt x="155" y="81"/>
                  </a:lnTo>
                  <a:lnTo>
                    <a:pt x="174" y="78"/>
                  </a:lnTo>
                  <a:lnTo>
                    <a:pt x="220" y="59"/>
                  </a:lnTo>
                  <a:lnTo>
                    <a:pt x="187" y="51"/>
                  </a:lnTo>
                  <a:lnTo>
                    <a:pt x="182" y="43"/>
                  </a:lnTo>
                  <a:lnTo>
                    <a:pt x="195" y="35"/>
                  </a:lnTo>
                  <a:lnTo>
                    <a:pt x="201" y="19"/>
                  </a:lnTo>
                  <a:lnTo>
                    <a:pt x="233" y="5"/>
                  </a:lnTo>
                  <a:lnTo>
                    <a:pt x="209" y="0"/>
                  </a:lnTo>
                  <a:lnTo>
                    <a:pt x="171" y="16"/>
                  </a:lnTo>
                  <a:lnTo>
                    <a:pt x="130" y="10"/>
                  </a:lnTo>
                  <a:lnTo>
                    <a:pt x="106" y="16"/>
                  </a:lnTo>
                  <a:lnTo>
                    <a:pt x="114" y="5"/>
                  </a:lnTo>
                  <a:lnTo>
                    <a:pt x="98" y="5"/>
                  </a:lnTo>
                  <a:lnTo>
                    <a:pt x="44" y="19"/>
                  </a:lnTo>
                  <a:lnTo>
                    <a:pt x="11" y="3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23" name="Freeform 335">
              <a:extLst>
                <a:ext uri="{FF2B5EF4-FFF2-40B4-BE49-F238E27FC236}">
                  <a16:creationId xmlns:a16="http://schemas.microsoft.com/office/drawing/2014/main" id="{7EE26AE2-4EE6-24A5-1046-4ACE6608CFB7}"/>
                </a:ext>
              </a:extLst>
            </p:cNvPr>
            <p:cNvSpPr>
              <a:spLocks/>
            </p:cNvSpPr>
            <p:nvPr/>
          </p:nvSpPr>
          <p:spPr bwMode="auto">
            <a:xfrm>
              <a:off x="7808667" y="3743963"/>
              <a:ext cx="122821" cy="44352"/>
            </a:xfrm>
            <a:custGeom>
              <a:avLst/>
              <a:gdLst>
                <a:gd name="T0" fmla="*/ 0 w 157"/>
                <a:gd name="T1" fmla="*/ 2147483647 h 57"/>
                <a:gd name="T2" fmla="*/ 2147483647 w 157"/>
                <a:gd name="T3" fmla="*/ 2147483647 h 57"/>
                <a:gd name="T4" fmla="*/ 2147483647 w 157"/>
                <a:gd name="T5" fmla="*/ 2147483647 h 57"/>
                <a:gd name="T6" fmla="*/ 2147483647 w 157"/>
                <a:gd name="T7" fmla="*/ 2147483647 h 57"/>
                <a:gd name="T8" fmla="*/ 2147483647 w 157"/>
                <a:gd name="T9" fmla="*/ 2147483647 h 57"/>
                <a:gd name="T10" fmla="*/ 2147483647 w 157"/>
                <a:gd name="T11" fmla="*/ 2147483647 h 57"/>
                <a:gd name="T12" fmla="*/ 2147483647 w 157"/>
                <a:gd name="T13" fmla="*/ 2147483647 h 57"/>
                <a:gd name="T14" fmla="*/ 2147483647 w 157"/>
                <a:gd name="T15" fmla="*/ 0 h 57"/>
                <a:gd name="T16" fmla="*/ 2147483647 w 157"/>
                <a:gd name="T17" fmla="*/ 2147483647 h 57"/>
                <a:gd name="T18" fmla="*/ 2147483647 w 157"/>
                <a:gd name="T19" fmla="*/ 2147483647 h 57"/>
                <a:gd name="T20" fmla="*/ 0 w 157"/>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57"/>
                <a:gd name="T35" fmla="*/ 157 w 157"/>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57">
                  <a:moveTo>
                    <a:pt x="0" y="41"/>
                  </a:moveTo>
                  <a:lnTo>
                    <a:pt x="8" y="46"/>
                  </a:lnTo>
                  <a:lnTo>
                    <a:pt x="5" y="57"/>
                  </a:lnTo>
                  <a:lnTo>
                    <a:pt x="43" y="51"/>
                  </a:lnTo>
                  <a:lnTo>
                    <a:pt x="86" y="33"/>
                  </a:lnTo>
                  <a:lnTo>
                    <a:pt x="157" y="16"/>
                  </a:lnTo>
                  <a:lnTo>
                    <a:pt x="143" y="5"/>
                  </a:lnTo>
                  <a:lnTo>
                    <a:pt x="105" y="0"/>
                  </a:lnTo>
                  <a:lnTo>
                    <a:pt x="54" y="8"/>
                  </a:lnTo>
                  <a:lnTo>
                    <a:pt x="51" y="16"/>
                  </a:lnTo>
                  <a:lnTo>
                    <a:pt x="0" y="4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24" name="Freeform 336">
              <a:extLst>
                <a:ext uri="{FF2B5EF4-FFF2-40B4-BE49-F238E27FC236}">
                  <a16:creationId xmlns:a16="http://schemas.microsoft.com/office/drawing/2014/main" id="{4208B2ED-26F5-F087-C796-A926156593FB}"/>
                </a:ext>
              </a:extLst>
            </p:cNvPr>
            <p:cNvSpPr>
              <a:spLocks/>
            </p:cNvSpPr>
            <p:nvPr/>
          </p:nvSpPr>
          <p:spPr bwMode="auto">
            <a:xfrm>
              <a:off x="10982390" y="4015192"/>
              <a:ext cx="18764" cy="8529"/>
            </a:xfrm>
            <a:custGeom>
              <a:avLst/>
              <a:gdLst>
                <a:gd name="T0" fmla="*/ 0 w 24"/>
                <a:gd name="T1" fmla="*/ 0 h 11"/>
                <a:gd name="T2" fmla="*/ 2147483647 w 24"/>
                <a:gd name="T3" fmla="*/ 2147483647 h 11"/>
                <a:gd name="T4" fmla="*/ 0 w 24"/>
                <a:gd name="T5" fmla="*/ 0 h 11"/>
                <a:gd name="T6" fmla="*/ 0 60000 65536"/>
                <a:gd name="T7" fmla="*/ 0 60000 65536"/>
                <a:gd name="T8" fmla="*/ 0 60000 65536"/>
                <a:gd name="T9" fmla="*/ 0 w 24"/>
                <a:gd name="T10" fmla="*/ 0 h 11"/>
                <a:gd name="T11" fmla="*/ 24 w 24"/>
                <a:gd name="T12" fmla="*/ 11 h 11"/>
              </a:gdLst>
              <a:ahLst/>
              <a:cxnLst>
                <a:cxn ang="T6">
                  <a:pos x="T0" y="T1"/>
                </a:cxn>
                <a:cxn ang="T7">
                  <a:pos x="T2" y="T3"/>
                </a:cxn>
                <a:cxn ang="T8">
                  <a:pos x="T4" y="T5"/>
                </a:cxn>
              </a:cxnLst>
              <a:rect l="T9" t="T10" r="T11" b="T12"/>
              <a:pathLst>
                <a:path w="24" h="11">
                  <a:moveTo>
                    <a:pt x="0" y="0"/>
                  </a:moveTo>
                  <a:lnTo>
                    <a:pt x="24" y="11"/>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25" name="Line 337">
              <a:extLst>
                <a:ext uri="{FF2B5EF4-FFF2-40B4-BE49-F238E27FC236}">
                  <a16:creationId xmlns:a16="http://schemas.microsoft.com/office/drawing/2014/main" id="{632FE9F7-9757-B3CE-87AC-596B095EAFE4}"/>
                </a:ext>
              </a:extLst>
            </p:cNvPr>
            <p:cNvSpPr>
              <a:spLocks noChangeShapeType="1"/>
            </p:cNvSpPr>
            <p:nvPr/>
          </p:nvSpPr>
          <p:spPr bwMode="auto">
            <a:xfrm>
              <a:off x="10982390" y="4015192"/>
              <a:ext cx="18764" cy="8529"/>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26" name="Freeform 338">
              <a:extLst>
                <a:ext uri="{FF2B5EF4-FFF2-40B4-BE49-F238E27FC236}">
                  <a16:creationId xmlns:a16="http://schemas.microsoft.com/office/drawing/2014/main" id="{CAF77EA8-E043-9FCE-3338-3CC6186E4DB7}"/>
                </a:ext>
              </a:extLst>
            </p:cNvPr>
            <p:cNvSpPr>
              <a:spLocks/>
            </p:cNvSpPr>
            <p:nvPr/>
          </p:nvSpPr>
          <p:spPr bwMode="auto">
            <a:xfrm>
              <a:off x="11096681" y="4051016"/>
              <a:ext cx="11088" cy="852"/>
            </a:xfrm>
            <a:custGeom>
              <a:avLst/>
              <a:gdLst>
                <a:gd name="T0" fmla="*/ 0 w 14"/>
                <a:gd name="T1" fmla="*/ 0 h 1588"/>
                <a:gd name="T2" fmla="*/ 2147483647 w 14"/>
                <a:gd name="T3" fmla="*/ 0 h 1588"/>
                <a:gd name="T4" fmla="*/ 0 w 14"/>
                <a:gd name="T5" fmla="*/ 0 h 1588"/>
                <a:gd name="T6" fmla="*/ 0 60000 65536"/>
                <a:gd name="T7" fmla="*/ 0 60000 65536"/>
                <a:gd name="T8" fmla="*/ 0 60000 65536"/>
                <a:gd name="T9" fmla="*/ 0 w 14"/>
                <a:gd name="T10" fmla="*/ 0 h 1588"/>
                <a:gd name="T11" fmla="*/ 14 w 14"/>
                <a:gd name="T12" fmla="*/ 1588 h 1588"/>
              </a:gdLst>
              <a:ahLst/>
              <a:cxnLst>
                <a:cxn ang="T6">
                  <a:pos x="T0" y="T1"/>
                </a:cxn>
                <a:cxn ang="T7">
                  <a:pos x="T2" y="T3"/>
                </a:cxn>
                <a:cxn ang="T8">
                  <a:pos x="T4" y="T5"/>
                </a:cxn>
              </a:cxnLst>
              <a:rect l="T9" t="T10" r="T11" b="T12"/>
              <a:pathLst>
                <a:path w="14" h="1588">
                  <a:moveTo>
                    <a:pt x="0" y="0"/>
                  </a:moveTo>
                  <a:lnTo>
                    <a:pt x="14" y="0"/>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27" name="Freeform 339">
              <a:extLst>
                <a:ext uri="{FF2B5EF4-FFF2-40B4-BE49-F238E27FC236}">
                  <a16:creationId xmlns:a16="http://schemas.microsoft.com/office/drawing/2014/main" id="{D0F56DD0-5659-8F29-8065-37B9EDCC2F44}"/>
                </a:ext>
              </a:extLst>
            </p:cNvPr>
            <p:cNvSpPr>
              <a:spLocks/>
            </p:cNvSpPr>
            <p:nvPr/>
          </p:nvSpPr>
          <p:spPr bwMode="auto">
            <a:xfrm>
              <a:off x="11096681" y="4051016"/>
              <a:ext cx="11088" cy="852"/>
            </a:xfrm>
            <a:custGeom>
              <a:avLst/>
              <a:gdLst>
                <a:gd name="T0" fmla="*/ 0 w 14"/>
                <a:gd name="T1" fmla="*/ 0 h 1588"/>
                <a:gd name="T2" fmla="*/ 2147483647 w 14"/>
                <a:gd name="T3" fmla="*/ 0 h 1588"/>
                <a:gd name="T4" fmla="*/ 0 w 14"/>
                <a:gd name="T5" fmla="*/ 0 h 1588"/>
                <a:gd name="T6" fmla="*/ 0 60000 65536"/>
                <a:gd name="T7" fmla="*/ 0 60000 65536"/>
                <a:gd name="T8" fmla="*/ 0 60000 65536"/>
                <a:gd name="T9" fmla="*/ 0 w 14"/>
                <a:gd name="T10" fmla="*/ 0 h 1588"/>
                <a:gd name="T11" fmla="*/ 14 w 14"/>
                <a:gd name="T12" fmla="*/ 1588 h 1588"/>
              </a:gdLst>
              <a:ahLst/>
              <a:cxnLst>
                <a:cxn ang="T6">
                  <a:pos x="T0" y="T1"/>
                </a:cxn>
                <a:cxn ang="T7">
                  <a:pos x="T2" y="T3"/>
                </a:cxn>
                <a:cxn ang="T8">
                  <a:pos x="T4" y="T5"/>
                </a:cxn>
              </a:cxnLst>
              <a:rect l="T9" t="T10" r="T11" b="T12"/>
              <a:pathLst>
                <a:path w="14" h="1588">
                  <a:moveTo>
                    <a:pt x="0" y="0"/>
                  </a:moveTo>
                  <a:lnTo>
                    <a:pt x="14" y="0"/>
                  </a:lnTo>
                  <a:lnTo>
                    <a:pt x="0" y="0"/>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28" name="Line 340">
              <a:extLst>
                <a:ext uri="{FF2B5EF4-FFF2-40B4-BE49-F238E27FC236}">
                  <a16:creationId xmlns:a16="http://schemas.microsoft.com/office/drawing/2014/main" id="{AC1AC6C4-9A5B-4E16-25B0-0CDD91BC19AF}"/>
                </a:ext>
              </a:extLst>
            </p:cNvPr>
            <p:cNvSpPr>
              <a:spLocks noChangeShapeType="1"/>
            </p:cNvSpPr>
            <p:nvPr/>
          </p:nvSpPr>
          <p:spPr bwMode="auto">
            <a:xfrm>
              <a:off x="11173444" y="4065515"/>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29" name="Line 341">
              <a:extLst>
                <a:ext uri="{FF2B5EF4-FFF2-40B4-BE49-F238E27FC236}">
                  <a16:creationId xmlns:a16="http://schemas.microsoft.com/office/drawing/2014/main" id="{D48166A7-E918-BCBC-CC55-15B6EE0FF7C2}"/>
                </a:ext>
              </a:extLst>
            </p:cNvPr>
            <p:cNvSpPr>
              <a:spLocks noChangeShapeType="1"/>
            </p:cNvSpPr>
            <p:nvPr/>
          </p:nvSpPr>
          <p:spPr bwMode="auto">
            <a:xfrm>
              <a:off x="11173444" y="4065515"/>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30" name="Freeform 342">
              <a:extLst>
                <a:ext uri="{FF2B5EF4-FFF2-40B4-BE49-F238E27FC236}">
                  <a16:creationId xmlns:a16="http://schemas.microsoft.com/office/drawing/2014/main" id="{4C7A08F3-CE1B-6C29-31A7-AC9BF9DDD5F1}"/>
                </a:ext>
              </a:extLst>
            </p:cNvPr>
            <p:cNvSpPr>
              <a:spLocks/>
            </p:cNvSpPr>
            <p:nvPr/>
          </p:nvSpPr>
          <p:spPr bwMode="auto">
            <a:xfrm>
              <a:off x="11223767" y="4065515"/>
              <a:ext cx="7676" cy="4265"/>
            </a:xfrm>
            <a:custGeom>
              <a:avLst/>
              <a:gdLst>
                <a:gd name="T0" fmla="*/ 0 w 10"/>
                <a:gd name="T1" fmla="*/ 0 h 5"/>
                <a:gd name="T2" fmla="*/ 2147483647 w 10"/>
                <a:gd name="T3" fmla="*/ 2147483647 h 5"/>
                <a:gd name="T4" fmla="*/ 0 w 10"/>
                <a:gd name="T5" fmla="*/ 0 h 5"/>
                <a:gd name="T6" fmla="*/ 0 60000 65536"/>
                <a:gd name="T7" fmla="*/ 0 60000 65536"/>
                <a:gd name="T8" fmla="*/ 0 60000 65536"/>
                <a:gd name="T9" fmla="*/ 0 w 10"/>
                <a:gd name="T10" fmla="*/ 0 h 5"/>
                <a:gd name="T11" fmla="*/ 10 w 10"/>
                <a:gd name="T12" fmla="*/ 5 h 5"/>
              </a:gdLst>
              <a:ahLst/>
              <a:cxnLst>
                <a:cxn ang="T6">
                  <a:pos x="T0" y="T1"/>
                </a:cxn>
                <a:cxn ang="T7">
                  <a:pos x="T2" y="T3"/>
                </a:cxn>
                <a:cxn ang="T8">
                  <a:pos x="T4" y="T5"/>
                </a:cxn>
              </a:cxnLst>
              <a:rect l="T9" t="T10" r="T11" b="T12"/>
              <a:pathLst>
                <a:path w="10" h="5">
                  <a:moveTo>
                    <a:pt x="0" y="0"/>
                  </a:moveTo>
                  <a:lnTo>
                    <a:pt x="10" y="5"/>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31" name="Line 343">
              <a:extLst>
                <a:ext uri="{FF2B5EF4-FFF2-40B4-BE49-F238E27FC236}">
                  <a16:creationId xmlns:a16="http://schemas.microsoft.com/office/drawing/2014/main" id="{C16B3DA9-3EB5-D3A2-B9A2-64510B71783C}"/>
                </a:ext>
              </a:extLst>
            </p:cNvPr>
            <p:cNvSpPr>
              <a:spLocks noChangeShapeType="1"/>
            </p:cNvSpPr>
            <p:nvPr/>
          </p:nvSpPr>
          <p:spPr bwMode="auto">
            <a:xfrm>
              <a:off x="11223767" y="4065515"/>
              <a:ext cx="7676" cy="4265"/>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32" name="Freeform 344">
              <a:extLst>
                <a:ext uri="{FF2B5EF4-FFF2-40B4-BE49-F238E27FC236}">
                  <a16:creationId xmlns:a16="http://schemas.microsoft.com/office/drawing/2014/main" id="{D0324C4B-41C7-D911-577B-F1A465957DE3}"/>
                </a:ext>
              </a:extLst>
            </p:cNvPr>
            <p:cNvSpPr>
              <a:spLocks/>
            </p:cNvSpPr>
            <p:nvPr/>
          </p:nvSpPr>
          <p:spPr bwMode="auto">
            <a:xfrm>
              <a:off x="11242531" y="4065515"/>
              <a:ext cx="8529" cy="4265"/>
            </a:xfrm>
            <a:custGeom>
              <a:avLst/>
              <a:gdLst>
                <a:gd name="T0" fmla="*/ 2147483647 w 11"/>
                <a:gd name="T1" fmla="*/ 2147483647 h 5"/>
                <a:gd name="T2" fmla="*/ 2147483647 w 11"/>
                <a:gd name="T3" fmla="*/ 2147483647 h 5"/>
                <a:gd name="T4" fmla="*/ 0 w 11"/>
                <a:gd name="T5" fmla="*/ 0 h 5"/>
                <a:gd name="T6" fmla="*/ 2147483647 w 11"/>
                <a:gd name="T7" fmla="*/ 2147483647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3" y="5"/>
                  </a:moveTo>
                  <a:lnTo>
                    <a:pt x="11" y="2"/>
                  </a:lnTo>
                  <a:lnTo>
                    <a:pt x="0" y="0"/>
                  </a:lnTo>
                  <a:lnTo>
                    <a:pt x="3"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33" name="Freeform 345">
              <a:extLst>
                <a:ext uri="{FF2B5EF4-FFF2-40B4-BE49-F238E27FC236}">
                  <a16:creationId xmlns:a16="http://schemas.microsoft.com/office/drawing/2014/main" id="{DBA6C8F5-F097-FBFE-75A4-E8EE4DAB3A6D}"/>
                </a:ext>
              </a:extLst>
            </p:cNvPr>
            <p:cNvSpPr>
              <a:spLocks/>
            </p:cNvSpPr>
            <p:nvPr/>
          </p:nvSpPr>
          <p:spPr bwMode="auto">
            <a:xfrm>
              <a:off x="11263854" y="4061251"/>
              <a:ext cx="3412" cy="1705"/>
            </a:xfrm>
            <a:custGeom>
              <a:avLst/>
              <a:gdLst>
                <a:gd name="T0" fmla="*/ 0 w 5"/>
                <a:gd name="T1" fmla="*/ 2147483647 h 3"/>
                <a:gd name="T2" fmla="*/ 2147483647 w 5"/>
                <a:gd name="T3" fmla="*/ 0 h 3"/>
                <a:gd name="T4" fmla="*/ 0 w 5"/>
                <a:gd name="T5" fmla="*/ 2147483647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0" y="3"/>
                  </a:moveTo>
                  <a:lnTo>
                    <a:pt x="5"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34" name="Line 346">
              <a:extLst>
                <a:ext uri="{FF2B5EF4-FFF2-40B4-BE49-F238E27FC236}">
                  <a16:creationId xmlns:a16="http://schemas.microsoft.com/office/drawing/2014/main" id="{1CC6767B-F792-C630-8005-94B95C05DA00}"/>
                </a:ext>
              </a:extLst>
            </p:cNvPr>
            <p:cNvSpPr>
              <a:spLocks noChangeShapeType="1"/>
            </p:cNvSpPr>
            <p:nvPr/>
          </p:nvSpPr>
          <p:spPr bwMode="auto">
            <a:xfrm flipV="1">
              <a:off x="11263854" y="4061251"/>
              <a:ext cx="3412" cy="1705"/>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35" name="Freeform 347">
              <a:extLst>
                <a:ext uri="{FF2B5EF4-FFF2-40B4-BE49-F238E27FC236}">
                  <a16:creationId xmlns:a16="http://schemas.microsoft.com/office/drawing/2014/main" id="{FF61EB04-4649-0385-C176-C5A2C6FC9DEE}"/>
                </a:ext>
              </a:extLst>
            </p:cNvPr>
            <p:cNvSpPr>
              <a:spLocks/>
            </p:cNvSpPr>
            <p:nvPr/>
          </p:nvSpPr>
          <p:spPr bwMode="auto">
            <a:xfrm>
              <a:off x="11266413" y="4056986"/>
              <a:ext cx="852" cy="4265"/>
            </a:xfrm>
            <a:custGeom>
              <a:avLst/>
              <a:gdLst>
                <a:gd name="T0" fmla="*/ 2147483647 w 2"/>
                <a:gd name="T1" fmla="*/ 2147483647 h 5"/>
                <a:gd name="T2" fmla="*/ 0 w 2"/>
                <a:gd name="T3" fmla="*/ 0 h 5"/>
                <a:gd name="T4" fmla="*/ 2147483647 w 2"/>
                <a:gd name="T5" fmla="*/ 2147483647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2" y="5"/>
                  </a:moveTo>
                  <a:lnTo>
                    <a:pt x="0" y="0"/>
                  </a:lnTo>
                  <a:lnTo>
                    <a:pt x="2"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36" name="Line 348">
              <a:extLst>
                <a:ext uri="{FF2B5EF4-FFF2-40B4-BE49-F238E27FC236}">
                  <a16:creationId xmlns:a16="http://schemas.microsoft.com/office/drawing/2014/main" id="{ED57AF80-A93C-C008-404B-FDD7EC7BC004}"/>
                </a:ext>
              </a:extLst>
            </p:cNvPr>
            <p:cNvSpPr>
              <a:spLocks noChangeShapeType="1"/>
            </p:cNvSpPr>
            <p:nvPr/>
          </p:nvSpPr>
          <p:spPr bwMode="auto">
            <a:xfrm flipH="1" flipV="1">
              <a:off x="11266413" y="4056986"/>
              <a:ext cx="852" cy="4265"/>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37" name="Line 349">
              <a:extLst>
                <a:ext uri="{FF2B5EF4-FFF2-40B4-BE49-F238E27FC236}">
                  <a16:creationId xmlns:a16="http://schemas.microsoft.com/office/drawing/2014/main" id="{B9FB4A9C-D96D-9494-66C8-9A49952B1268}"/>
                </a:ext>
              </a:extLst>
            </p:cNvPr>
            <p:cNvSpPr>
              <a:spLocks noChangeShapeType="1"/>
            </p:cNvSpPr>
            <p:nvPr/>
          </p:nvSpPr>
          <p:spPr bwMode="auto">
            <a:xfrm>
              <a:off x="11286883" y="4059544"/>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38" name="Line 350">
              <a:extLst>
                <a:ext uri="{FF2B5EF4-FFF2-40B4-BE49-F238E27FC236}">
                  <a16:creationId xmlns:a16="http://schemas.microsoft.com/office/drawing/2014/main" id="{77F4C15D-4862-FBE0-80E7-79C3920D766F}"/>
                </a:ext>
              </a:extLst>
            </p:cNvPr>
            <p:cNvSpPr>
              <a:spLocks noChangeShapeType="1"/>
            </p:cNvSpPr>
            <p:nvPr/>
          </p:nvSpPr>
          <p:spPr bwMode="auto">
            <a:xfrm>
              <a:off x="11286883" y="4059544"/>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39" name="Freeform 351">
              <a:extLst>
                <a:ext uri="{FF2B5EF4-FFF2-40B4-BE49-F238E27FC236}">
                  <a16:creationId xmlns:a16="http://schemas.microsoft.com/office/drawing/2014/main" id="{ED1BFA07-9630-A4AD-BBC0-3EAB242E0CA9}"/>
                </a:ext>
              </a:extLst>
            </p:cNvPr>
            <p:cNvSpPr>
              <a:spLocks/>
            </p:cNvSpPr>
            <p:nvPr/>
          </p:nvSpPr>
          <p:spPr bwMode="auto">
            <a:xfrm>
              <a:off x="11321000" y="4051016"/>
              <a:ext cx="852" cy="2559"/>
            </a:xfrm>
            <a:custGeom>
              <a:avLst/>
              <a:gdLst>
                <a:gd name="T0" fmla="*/ 0 w 1588"/>
                <a:gd name="T1" fmla="*/ 2147483647 h 3"/>
                <a:gd name="T2" fmla="*/ 0 w 1588"/>
                <a:gd name="T3" fmla="*/ 0 h 3"/>
                <a:gd name="T4" fmla="*/ 0 w 1588"/>
                <a:gd name="T5" fmla="*/ 2147483647 h 3"/>
                <a:gd name="T6" fmla="*/ 0 60000 65536"/>
                <a:gd name="T7" fmla="*/ 0 60000 65536"/>
                <a:gd name="T8" fmla="*/ 0 60000 65536"/>
                <a:gd name="T9" fmla="*/ 0 w 1588"/>
                <a:gd name="T10" fmla="*/ 0 h 3"/>
                <a:gd name="T11" fmla="*/ 1588 w 1588"/>
                <a:gd name="T12" fmla="*/ 3 h 3"/>
              </a:gdLst>
              <a:ahLst/>
              <a:cxnLst>
                <a:cxn ang="T6">
                  <a:pos x="T0" y="T1"/>
                </a:cxn>
                <a:cxn ang="T7">
                  <a:pos x="T2" y="T3"/>
                </a:cxn>
                <a:cxn ang="T8">
                  <a:pos x="T4" y="T5"/>
                </a:cxn>
              </a:cxnLst>
              <a:rect l="T9" t="T10" r="T11" b="T12"/>
              <a:pathLst>
                <a:path w="1588" h="3">
                  <a:moveTo>
                    <a:pt x="0" y="3"/>
                  </a:moveTo>
                  <a:lnTo>
                    <a:pt x="0"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40" name="Line 352">
              <a:extLst>
                <a:ext uri="{FF2B5EF4-FFF2-40B4-BE49-F238E27FC236}">
                  <a16:creationId xmlns:a16="http://schemas.microsoft.com/office/drawing/2014/main" id="{3FA766D3-B0C1-1AA8-E9AA-F37550E0C29C}"/>
                </a:ext>
              </a:extLst>
            </p:cNvPr>
            <p:cNvSpPr>
              <a:spLocks noChangeShapeType="1"/>
            </p:cNvSpPr>
            <p:nvPr/>
          </p:nvSpPr>
          <p:spPr bwMode="auto">
            <a:xfrm flipV="1">
              <a:off x="11321000" y="4051016"/>
              <a:ext cx="852" cy="2559"/>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41" name="Freeform 353">
              <a:extLst>
                <a:ext uri="{FF2B5EF4-FFF2-40B4-BE49-F238E27FC236}">
                  <a16:creationId xmlns:a16="http://schemas.microsoft.com/office/drawing/2014/main" id="{C5151406-D750-6C72-5890-3C7EBB4B1508}"/>
                </a:ext>
              </a:extLst>
            </p:cNvPr>
            <p:cNvSpPr>
              <a:spLocks/>
            </p:cNvSpPr>
            <p:nvPr/>
          </p:nvSpPr>
          <p:spPr bwMode="auto">
            <a:xfrm>
              <a:off x="6994979" y="4039927"/>
              <a:ext cx="24734" cy="11088"/>
            </a:xfrm>
            <a:custGeom>
              <a:avLst/>
              <a:gdLst>
                <a:gd name="T0" fmla="*/ 0 w 32"/>
                <a:gd name="T1" fmla="*/ 2147483647 h 14"/>
                <a:gd name="T2" fmla="*/ 2147483647 w 32"/>
                <a:gd name="T3" fmla="*/ 0 h 14"/>
                <a:gd name="T4" fmla="*/ 2147483647 w 32"/>
                <a:gd name="T5" fmla="*/ 2147483647 h 14"/>
                <a:gd name="T6" fmla="*/ 0 w 32"/>
                <a:gd name="T7" fmla="*/ 2147483647 h 14"/>
                <a:gd name="T8" fmla="*/ 0 60000 65536"/>
                <a:gd name="T9" fmla="*/ 0 60000 65536"/>
                <a:gd name="T10" fmla="*/ 0 60000 65536"/>
                <a:gd name="T11" fmla="*/ 0 60000 65536"/>
                <a:gd name="T12" fmla="*/ 0 w 32"/>
                <a:gd name="T13" fmla="*/ 0 h 14"/>
                <a:gd name="T14" fmla="*/ 32 w 32"/>
                <a:gd name="T15" fmla="*/ 14 h 14"/>
              </a:gdLst>
              <a:ahLst/>
              <a:cxnLst>
                <a:cxn ang="T8">
                  <a:pos x="T0" y="T1"/>
                </a:cxn>
                <a:cxn ang="T9">
                  <a:pos x="T2" y="T3"/>
                </a:cxn>
                <a:cxn ang="T10">
                  <a:pos x="T4" y="T5"/>
                </a:cxn>
                <a:cxn ang="T11">
                  <a:pos x="T6" y="T7"/>
                </a:cxn>
              </a:cxnLst>
              <a:rect l="T12" t="T13" r="T14" b="T15"/>
              <a:pathLst>
                <a:path w="32" h="14">
                  <a:moveTo>
                    <a:pt x="0" y="14"/>
                  </a:moveTo>
                  <a:lnTo>
                    <a:pt x="32" y="0"/>
                  </a:lnTo>
                  <a:lnTo>
                    <a:pt x="2" y="14"/>
                  </a:lnTo>
                  <a:lnTo>
                    <a:pt x="0" y="1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42" name="Freeform 354">
              <a:extLst>
                <a:ext uri="{FF2B5EF4-FFF2-40B4-BE49-F238E27FC236}">
                  <a16:creationId xmlns:a16="http://schemas.microsoft.com/office/drawing/2014/main" id="{6D71502E-355B-039B-EE25-1FE4F584ACC8}"/>
                </a:ext>
              </a:extLst>
            </p:cNvPr>
            <p:cNvSpPr>
              <a:spLocks/>
            </p:cNvSpPr>
            <p:nvPr/>
          </p:nvSpPr>
          <p:spPr bwMode="auto">
            <a:xfrm>
              <a:off x="6994979" y="4039927"/>
              <a:ext cx="24734" cy="11088"/>
            </a:xfrm>
            <a:custGeom>
              <a:avLst/>
              <a:gdLst>
                <a:gd name="T0" fmla="*/ 0 w 32"/>
                <a:gd name="T1" fmla="*/ 2147483647 h 14"/>
                <a:gd name="T2" fmla="*/ 2147483647 w 32"/>
                <a:gd name="T3" fmla="*/ 0 h 14"/>
                <a:gd name="T4" fmla="*/ 2147483647 w 32"/>
                <a:gd name="T5" fmla="*/ 2147483647 h 14"/>
                <a:gd name="T6" fmla="*/ 0 60000 65536"/>
                <a:gd name="T7" fmla="*/ 0 60000 65536"/>
                <a:gd name="T8" fmla="*/ 0 60000 65536"/>
                <a:gd name="T9" fmla="*/ 0 w 32"/>
                <a:gd name="T10" fmla="*/ 0 h 14"/>
                <a:gd name="T11" fmla="*/ 32 w 32"/>
                <a:gd name="T12" fmla="*/ 14 h 14"/>
              </a:gdLst>
              <a:ahLst/>
              <a:cxnLst>
                <a:cxn ang="T6">
                  <a:pos x="T0" y="T1"/>
                </a:cxn>
                <a:cxn ang="T7">
                  <a:pos x="T2" y="T3"/>
                </a:cxn>
                <a:cxn ang="T8">
                  <a:pos x="T4" y="T5"/>
                </a:cxn>
              </a:cxnLst>
              <a:rect l="T9" t="T10" r="T11" b="T12"/>
              <a:pathLst>
                <a:path w="32" h="14">
                  <a:moveTo>
                    <a:pt x="0" y="14"/>
                  </a:moveTo>
                  <a:lnTo>
                    <a:pt x="32" y="0"/>
                  </a:lnTo>
                  <a:lnTo>
                    <a:pt x="2" y="14"/>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43" name="Freeform 355">
              <a:extLst>
                <a:ext uri="{FF2B5EF4-FFF2-40B4-BE49-F238E27FC236}">
                  <a16:creationId xmlns:a16="http://schemas.microsoft.com/office/drawing/2014/main" id="{88DB2F1C-8FAC-AA8F-9D35-153B5DC7C2EF}"/>
                </a:ext>
              </a:extLst>
            </p:cNvPr>
            <p:cNvSpPr>
              <a:spLocks/>
            </p:cNvSpPr>
            <p:nvPr/>
          </p:nvSpPr>
          <p:spPr bwMode="auto">
            <a:xfrm>
              <a:off x="11318441" y="4051016"/>
              <a:ext cx="2559" cy="2559"/>
            </a:xfrm>
            <a:custGeom>
              <a:avLst/>
              <a:gdLst>
                <a:gd name="T0" fmla="*/ 0 w 3"/>
                <a:gd name="T1" fmla="*/ 0 h 3"/>
                <a:gd name="T2" fmla="*/ 2147483647 w 3"/>
                <a:gd name="T3" fmla="*/ 2147483647 h 3"/>
                <a:gd name="T4" fmla="*/ 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lnTo>
                    <a:pt x="3" y="3"/>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44" name="Line 356">
              <a:extLst>
                <a:ext uri="{FF2B5EF4-FFF2-40B4-BE49-F238E27FC236}">
                  <a16:creationId xmlns:a16="http://schemas.microsoft.com/office/drawing/2014/main" id="{DD6FF563-ABE9-FB70-5D39-C63D943F7969}"/>
                </a:ext>
              </a:extLst>
            </p:cNvPr>
            <p:cNvSpPr>
              <a:spLocks noChangeShapeType="1"/>
            </p:cNvSpPr>
            <p:nvPr/>
          </p:nvSpPr>
          <p:spPr bwMode="auto">
            <a:xfrm>
              <a:off x="11318441" y="4051016"/>
              <a:ext cx="2559" cy="2559"/>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45" name="Freeform 357">
              <a:extLst>
                <a:ext uri="{FF2B5EF4-FFF2-40B4-BE49-F238E27FC236}">
                  <a16:creationId xmlns:a16="http://schemas.microsoft.com/office/drawing/2014/main" id="{FC7C7E70-B110-DB4B-24BF-0F282DA9B6D5}"/>
                </a:ext>
              </a:extLst>
            </p:cNvPr>
            <p:cNvSpPr>
              <a:spLocks/>
            </p:cNvSpPr>
            <p:nvPr/>
          </p:nvSpPr>
          <p:spPr bwMode="auto">
            <a:xfrm>
              <a:off x="7018008" y="4033957"/>
              <a:ext cx="27294" cy="10235"/>
            </a:xfrm>
            <a:custGeom>
              <a:avLst/>
              <a:gdLst>
                <a:gd name="T0" fmla="*/ 0 w 36"/>
                <a:gd name="T1" fmla="*/ 2147483647 h 14"/>
                <a:gd name="T2" fmla="*/ 2147483647 w 36"/>
                <a:gd name="T3" fmla="*/ 0 h 14"/>
                <a:gd name="T4" fmla="*/ 2147483647 w 36"/>
                <a:gd name="T5" fmla="*/ 0 h 14"/>
                <a:gd name="T6" fmla="*/ 0 w 36"/>
                <a:gd name="T7" fmla="*/ 2147483647 h 14"/>
                <a:gd name="T8" fmla="*/ 0 60000 65536"/>
                <a:gd name="T9" fmla="*/ 0 60000 65536"/>
                <a:gd name="T10" fmla="*/ 0 60000 65536"/>
                <a:gd name="T11" fmla="*/ 0 60000 65536"/>
                <a:gd name="T12" fmla="*/ 0 w 36"/>
                <a:gd name="T13" fmla="*/ 0 h 14"/>
                <a:gd name="T14" fmla="*/ 36 w 36"/>
                <a:gd name="T15" fmla="*/ 14 h 14"/>
              </a:gdLst>
              <a:ahLst/>
              <a:cxnLst>
                <a:cxn ang="T8">
                  <a:pos x="T0" y="T1"/>
                </a:cxn>
                <a:cxn ang="T9">
                  <a:pos x="T2" y="T3"/>
                </a:cxn>
                <a:cxn ang="T10">
                  <a:pos x="T4" y="T5"/>
                </a:cxn>
                <a:cxn ang="T11">
                  <a:pos x="T6" y="T7"/>
                </a:cxn>
              </a:cxnLst>
              <a:rect l="T12" t="T13" r="T14" b="T15"/>
              <a:pathLst>
                <a:path w="36" h="14">
                  <a:moveTo>
                    <a:pt x="0" y="14"/>
                  </a:moveTo>
                  <a:lnTo>
                    <a:pt x="36" y="0"/>
                  </a:lnTo>
                  <a:lnTo>
                    <a:pt x="25" y="0"/>
                  </a:lnTo>
                  <a:lnTo>
                    <a:pt x="0" y="1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46" name="Freeform 358">
              <a:extLst>
                <a:ext uri="{FF2B5EF4-FFF2-40B4-BE49-F238E27FC236}">
                  <a16:creationId xmlns:a16="http://schemas.microsoft.com/office/drawing/2014/main" id="{F2BDC949-3412-BD57-A13D-966CD7F811B3}"/>
                </a:ext>
              </a:extLst>
            </p:cNvPr>
            <p:cNvSpPr>
              <a:spLocks/>
            </p:cNvSpPr>
            <p:nvPr/>
          </p:nvSpPr>
          <p:spPr bwMode="auto">
            <a:xfrm>
              <a:off x="11088153" y="3889813"/>
              <a:ext cx="38382" cy="8529"/>
            </a:xfrm>
            <a:custGeom>
              <a:avLst/>
              <a:gdLst>
                <a:gd name="T0" fmla="*/ 0 w 49"/>
                <a:gd name="T1" fmla="*/ 0 h 11"/>
                <a:gd name="T2" fmla="*/ 2147483647 w 49"/>
                <a:gd name="T3" fmla="*/ 2147483647 h 11"/>
                <a:gd name="T4" fmla="*/ 2147483647 w 49"/>
                <a:gd name="T5" fmla="*/ 2147483647 h 11"/>
                <a:gd name="T6" fmla="*/ 2147483647 w 49"/>
                <a:gd name="T7" fmla="*/ 2147483647 h 11"/>
                <a:gd name="T8" fmla="*/ 0 w 49"/>
                <a:gd name="T9" fmla="*/ 0 h 11"/>
                <a:gd name="T10" fmla="*/ 0 60000 65536"/>
                <a:gd name="T11" fmla="*/ 0 60000 65536"/>
                <a:gd name="T12" fmla="*/ 0 60000 65536"/>
                <a:gd name="T13" fmla="*/ 0 60000 65536"/>
                <a:gd name="T14" fmla="*/ 0 60000 65536"/>
                <a:gd name="T15" fmla="*/ 0 w 49"/>
                <a:gd name="T16" fmla="*/ 0 h 11"/>
                <a:gd name="T17" fmla="*/ 49 w 49"/>
                <a:gd name="T18" fmla="*/ 11 h 11"/>
              </a:gdLst>
              <a:ahLst/>
              <a:cxnLst>
                <a:cxn ang="T10">
                  <a:pos x="T0" y="T1"/>
                </a:cxn>
                <a:cxn ang="T11">
                  <a:pos x="T2" y="T3"/>
                </a:cxn>
                <a:cxn ang="T12">
                  <a:pos x="T4" y="T5"/>
                </a:cxn>
                <a:cxn ang="T13">
                  <a:pos x="T6" y="T7"/>
                </a:cxn>
                <a:cxn ang="T14">
                  <a:pos x="T8" y="T9"/>
                </a:cxn>
              </a:cxnLst>
              <a:rect l="T15" t="T16" r="T17" b="T18"/>
              <a:pathLst>
                <a:path w="49" h="11">
                  <a:moveTo>
                    <a:pt x="0" y="0"/>
                  </a:moveTo>
                  <a:lnTo>
                    <a:pt x="8" y="8"/>
                  </a:lnTo>
                  <a:lnTo>
                    <a:pt x="41" y="11"/>
                  </a:lnTo>
                  <a:lnTo>
                    <a:pt x="49" y="8"/>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47" name="Freeform 359">
              <a:extLst>
                <a:ext uri="{FF2B5EF4-FFF2-40B4-BE49-F238E27FC236}">
                  <a16:creationId xmlns:a16="http://schemas.microsoft.com/office/drawing/2014/main" id="{893E9A29-0519-F76C-446C-280B452AF09F}"/>
                </a:ext>
              </a:extLst>
            </p:cNvPr>
            <p:cNvSpPr>
              <a:spLocks/>
            </p:cNvSpPr>
            <p:nvPr/>
          </p:nvSpPr>
          <p:spPr bwMode="auto">
            <a:xfrm>
              <a:off x="11088153" y="3889813"/>
              <a:ext cx="38382" cy="8529"/>
            </a:xfrm>
            <a:custGeom>
              <a:avLst/>
              <a:gdLst>
                <a:gd name="T0" fmla="*/ 0 w 49"/>
                <a:gd name="T1" fmla="*/ 0 h 11"/>
                <a:gd name="T2" fmla="*/ 2147483647 w 49"/>
                <a:gd name="T3" fmla="*/ 2147483647 h 11"/>
                <a:gd name="T4" fmla="*/ 2147483647 w 49"/>
                <a:gd name="T5" fmla="*/ 2147483647 h 11"/>
                <a:gd name="T6" fmla="*/ 2147483647 w 49"/>
                <a:gd name="T7" fmla="*/ 2147483647 h 11"/>
                <a:gd name="T8" fmla="*/ 0 60000 65536"/>
                <a:gd name="T9" fmla="*/ 0 60000 65536"/>
                <a:gd name="T10" fmla="*/ 0 60000 65536"/>
                <a:gd name="T11" fmla="*/ 0 60000 65536"/>
                <a:gd name="T12" fmla="*/ 0 w 49"/>
                <a:gd name="T13" fmla="*/ 0 h 11"/>
                <a:gd name="T14" fmla="*/ 49 w 49"/>
                <a:gd name="T15" fmla="*/ 11 h 11"/>
              </a:gdLst>
              <a:ahLst/>
              <a:cxnLst>
                <a:cxn ang="T8">
                  <a:pos x="T0" y="T1"/>
                </a:cxn>
                <a:cxn ang="T9">
                  <a:pos x="T2" y="T3"/>
                </a:cxn>
                <a:cxn ang="T10">
                  <a:pos x="T4" y="T5"/>
                </a:cxn>
                <a:cxn ang="T11">
                  <a:pos x="T6" y="T7"/>
                </a:cxn>
              </a:cxnLst>
              <a:rect l="T12" t="T13" r="T14" b="T15"/>
              <a:pathLst>
                <a:path w="49" h="11">
                  <a:moveTo>
                    <a:pt x="0" y="0"/>
                  </a:moveTo>
                  <a:lnTo>
                    <a:pt x="8" y="8"/>
                  </a:lnTo>
                  <a:lnTo>
                    <a:pt x="41" y="11"/>
                  </a:lnTo>
                  <a:lnTo>
                    <a:pt x="49" y="8"/>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48" name="Freeform 360">
              <a:extLst>
                <a:ext uri="{FF2B5EF4-FFF2-40B4-BE49-F238E27FC236}">
                  <a16:creationId xmlns:a16="http://schemas.microsoft.com/office/drawing/2014/main" id="{DE4FF762-E6FB-D7F6-F4E2-69F28E8BEF3B}"/>
                </a:ext>
              </a:extLst>
            </p:cNvPr>
            <p:cNvSpPr>
              <a:spLocks/>
            </p:cNvSpPr>
            <p:nvPr/>
          </p:nvSpPr>
          <p:spPr bwMode="auto">
            <a:xfrm>
              <a:off x="7189445" y="3894078"/>
              <a:ext cx="2559" cy="2559"/>
            </a:xfrm>
            <a:custGeom>
              <a:avLst/>
              <a:gdLst>
                <a:gd name="T0" fmla="*/ 0 w 3"/>
                <a:gd name="T1" fmla="*/ 2147483647 h 3"/>
                <a:gd name="T2" fmla="*/ 2147483647 w 3"/>
                <a:gd name="T3" fmla="*/ 0 h 3"/>
                <a:gd name="T4" fmla="*/ 0 w 3"/>
                <a:gd name="T5" fmla="*/ 214748364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lnTo>
                    <a:pt x="3"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49" name="Line 361">
              <a:extLst>
                <a:ext uri="{FF2B5EF4-FFF2-40B4-BE49-F238E27FC236}">
                  <a16:creationId xmlns:a16="http://schemas.microsoft.com/office/drawing/2014/main" id="{802674CE-EC3B-8170-3F84-CAE653B847F4}"/>
                </a:ext>
              </a:extLst>
            </p:cNvPr>
            <p:cNvSpPr>
              <a:spLocks noChangeShapeType="1"/>
            </p:cNvSpPr>
            <p:nvPr/>
          </p:nvSpPr>
          <p:spPr bwMode="auto">
            <a:xfrm flipV="1">
              <a:off x="7189445" y="3894078"/>
              <a:ext cx="2559" cy="2559"/>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50" name="Freeform 362">
              <a:extLst>
                <a:ext uri="{FF2B5EF4-FFF2-40B4-BE49-F238E27FC236}">
                  <a16:creationId xmlns:a16="http://schemas.microsoft.com/office/drawing/2014/main" id="{E73F29D3-2C52-773C-2361-B2572CA57957}"/>
                </a:ext>
              </a:extLst>
            </p:cNvPr>
            <p:cNvSpPr>
              <a:spLocks/>
            </p:cNvSpPr>
            <p:nvPr/>
          </p:nvSpPr>
          <p:spPr bwMode="auto">
            <a:xfrm>
              <a:off x="11088153" y="3889813"/>
              <a:ext cx="35822" cy="4265"/>
            </a:xfrm>
            <a:custGeom>
              <a:avLst/>
              <a:gdLst>
                <a:gd name="T0" fmla="*/ 2147483647 w 46"/>
                <a:gd name="T1" fmla="*/ 2147483647 h 5"/>
                <a:gd name="T2" fmla="*/ 0 w 46"/>
                <a:gd name="T3" fmla="*/ 0 h 5"/>
                <a:gd name="T4" fmla="*/ 2147483647 w 46"/>
                <a:gd name="T5" fmla="*/ 2147483647 h 5"/>
                <a:gd name="T6" fmla="*/ 0 60000 65536"/>
                <a:gd name="T7" fmla="*/ 0 60000 65536"/>
                <a:gd name="T8" fmla="*/ 0 60000 65536"/>
                <a:gd name="T9" fmla="*/ 0 w 46"/>
                <a:gd name="T10" fmla="*/ 0 h 5"/>
                <a:gd name="T11" fmla="*/ 46 w 46"/>
                <a:gd name="T12" fmla="*/ 5 h 5"/>
              </a:gdLst>
              <a:ahLst/>
              <a:cxnLst>
                <a:cxn ang="T6">
                  <a:pos x="T0" y="T1"/>
                </a:cxn>
                <a:cxn ang="T7">
                  <a:pos x="T2" y="T3"/>
                </a:cxn>
                <a:cxn ang="T8">
                  <a:pos x="T4" y="T5"/>
                </a:cxn>
              </a:cxnLst>
              <a:rect l="T9" t="T10" r="T11" b="T12"/>
              <a:pathLst>
                <a:path w="46" h="5">
                  <a:moveTo>
                    <a:pt x="46" y="5"/>
                  </a:moveTo>
                  <a:lnTo>
                    <a:pt x="0" y="0"/>
                  </a:lnTo>
                  <a:lnTo>
                    <a:pt x="46"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51" name="Line 363">
              <a:extLst>
                <a:ext uri="{FF2B5EF4-FFF2-40B4-BE49-F238E27FC236}">
                  <a16:creationId xmlns:a16="http://schemas.microsoft.com/office/drawing/2014/main" id="{ED0D416B-B39C-DCE4-CEC2-F0C14B78D066}"/>
                </a:ext>
              </a:extLst>
            </p:cNvPr>
            <p:cNvSpPr>
              <a:spLocks noChangeShapeType="1"/>
            </p:cNvSpPr>
            <p:nvPr/>
          </p:nvSpPr>
          <p:spPr bwMode="auto">
            <a:xfrm flipH="1" flipV="1">
              <a:off x="11088153" y="3889813"/>
              <a:ext cx="35822" cy="4265"/>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52" name="Freeform 364">
              <a:extLst>
                <a:ext uri="{FF2B5EF4-FFF2-40B4-BE49-F238E27FC236}">
                  <a16:creationId xmlns:a16="http://schemas.microsoft.com/office/drawing/2014/main" id="{9BE39365-5E97-87F5-BF36-1D16CCBA36B5}"/>
                </a:ext>
              </a:extLst>
            </p:cNvPr>
            <p:cNvSpPr>
              <a:spLocks/>
            </p:cNvSpPr>
            <p:nvPr/>
          </p:nvSpPr>
          <p:spPr bwMode="auto">
            <a:xfrm>
              <a:off x="7146799" y="3940988"/>
              <a:ext cx="23882" cy="5971"/>
            </a:xfrm>
            <a:custGeom>
              <a:avLst/>
              <a:gdLst>
                <a:gd name="T0" fmla="*/ 0 w 30"/>
                <a:gd name="T1" fmla="*/ 0 h 8"/>
                <a:gd name="T2" fmla="*/ 2147483647 w 30"/>
                <a:gd name="T3" fmla="*/ 2147483647 h 8"/>
                <a:gd name="T4" fmla="*/ 2147483647 w 30"/>
                <a:gd name="T5" fmla="*/ 0 h 8"/>
                <a:gd name="T6" fmla="*/ 0 w 30"/>
                <a:gd name="T7" fmla="*/ 0 h 8"/>
                <a:gd name="T8" fmla="*/ 0 60000 65536"/>
                <a:gd name="T9" fmla="*/ 0 60000 65536"/>
                <a:gd name="T10" fmla="*/ 0 60000 65536"/>
                <a:gd name="T11" fmla="*/ 0 60000 65536"/>
                <a:gd name="T12" fmla="*/ 0 w 30"/>
                <a:gd name="T13" fmla="*/ 0 h 8"/>
                <a:gd name="T14" fmla="*/ 30 w 30"/>
                <a:gd name="T15" fmla="*/ 8 h 8"/>
              </a:gdLst>
              <a:ahLst/>
              <a:cxnLst>
                <a:cxn ang="T8">
                  <a:pos x="T0" y="T1"/>
                </a:cxn>
                <a:cxn ang="T9">
                  <a:pos x="T2" y="T3"/>
                </a:cxn>
                <a:cxn ang="T10">
                  <a:pos x="T4" y="T5"/>
                </a:cxn>
                <a:cxn ang="T11">
                  <a:pos x="T6" y="T7"/>
                </a:cxn>
              </a:cxnLst>
              <a:rect l="T12" t="T13" r="T14" b="T15"/>
              <a:pathLst>
                <a:path w="30" h="8">
                  <a:moveTo>
                    <a:pt x="0" y="0"/>
                  </a:moveTo>
                  <a:lnTo>
                    <a:pt x="8" y="8"/>
                  </a:lnTo>
                  <a:lnTo>
                    <a:pt x="30" y="0"/>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53" name="Freeform 365">
              <a:extLst>
                <a:ext uri="{FF2B5EF4-FFF2-40B4-BE49-F238E27FC236}">
                  <a16:creationId xmlns:a16="http://schemas.microsoft.com/office/drawing/2014/main" id="{E90E14F2-83F0-FE59-B887-FDAB7DF3CC1D}"/>
                </a:ext>
              </a:extLst>
            </p:cNvPr>
            <p:cNvSpPr>
              <a:spLocks/>
            </p:cNvSpPr>
            <p:nvPr/>
          </p:nvSpPr>
          <p:spPr bwMode="auto">
            <a:xfrm>
              <a:off x="7238062" y="3965723"/>
              <a:ext cx="46911" cy="25587"/>
            </a:xfrm>
            <a:custGeom>
              <a:avLst/>
              <a:gdLst>
                <a:gd name="T0" fmla="*/ 0 w 60"/>
                <a:gd name="T1" fmla="*/ 2147483647 h 33"/>
                <a:gd name="T2" fmla="*/ 0 w 60"/>
                <a:gd name="T3" fmla="*/ 2147483647 h 33"/>
                <a:gd name="T4" fmla="*/ 2147483647 w 60"/>
                <a:gd name="T5" fmla="*/ 2147483647 h 33"/>
                <a:gd name="T6" fmla="*/ 2147483647 w 60"/>
                <a:gd name="T7" fmla="*/ 2147483647 h 33"/>
                <a:gd name="T8" fmla="*/ 2147483647 w 60"/>
                <a:gd name="T9" fmla="*/ 2147483647 h 33"/>
                <a:gd name="T10" fmla="*/ 2147483647 w 60"/>
                <a:gd name="T11" fmla="*/ 2147483647 h 33"/>
                <a:gd name="T12" fmla="*/ 2147483647 w 60"/>
                <a:gd name="T13" fmla="*/ 0 h 33"/>
                <a:gd name="T14" fmla="*/ 0 w 60"/>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33"/>
                <a:gd name="T26" fmla="*/ 60 w 60"/>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33">
                  <a:moveTo>
                    <a:pt x="0" y="25"/>
                  </a:moveTo>
                  <a:lnTo>
                    <a:pt x="0" y="33"/>
                  </a:lnTo>
                  <a:lnTo>
                    <a:pt x="44" y="19"/>
                  </a:lnTo>
                  <a:lnTo>
                    <a:pt x="46" y="14"/>
                  </a:lnTo>
                  <a:lnTo>
                    <a:pt x="41" y="11"/>
                  </a:lnTo>
                  <a:lnTo>
                    <a:pt x="60" y="6"/>
                  </a:lnTo>
                  <a:lnTo>
                    <a:pt x="60" y="0"/>
                  </a:lnTo>
                  <a:lnTo>
                    <a:pt x="0" y="2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54" name="Freeform 366">
              <a:extLst>
                <a:ext uri="{FF2B5EF4-FFF2-40B4-BE49-F238E27FC236}">
                  <a16:creationId xmlns:a16="http://schemas.microsoft.com/office/drawing/2014/main" id="{E1C87B20-6AD1-96FB-0D3D-CDEF004D7C8E}"/>
                </a:ext>
              </a:extLst>
            </p:cNvPr>
            <p:cNvSpPr>
              <a:spLocks/>
            </p:cNvSpPr>
            <p:nvPr/>
          </p:nvSpPr>
          <p:spPr bwMode="auto">
            <a:xfrm>
              <a:off x="7436792" y="4031398"/>
              <a:ext cx="23029" cy="31558"/>
            </a:xfrm>
            <a:custGeom>
              <a:avLst/>
              <a:gdLst>
                <a:gd name="T0" fmla="*/ 2147483647 w 30"/>
                <a:gd name="T1" fmla="*/ 0 h 41"/>
                <a:gd name="T2" fmla="*/ 0 w 30"/>
                <a:gd name="T3" fmla="*/ 2147483647 h 41"/>
                <a:gd name="T4" fmla="*/ 0 w 30"/>
                <a:gd name="T5" fmla="*/ 2147483647 h 41"/>
                <a:gd name="T6" fmla="*/ 2147483647 w 30"/>
                <a:gd name="T7" fmla="*/ 2147483647 h 41"/>
                <a:gd name="T8" fmla="*/ 2147483647 w 30"/>
                <a:gd name="T9" fmla="*/ 2147483647 h 41"/>
                <a:gd name="T10" fmla="*/ 2147483647 w 30"/>
                <a:gd name="T11" fmla="*/ 0 h 41"/>
                <a:gd name="T12" fmla="*/ 2147483647 w 30"/>
                <a:gd name="T13" fmla="*/ 0 h 41"/>
                <a:gd name="T14" fmla="*/ 0 60000 65536"/>
                <a:gd name="T15" fmla="*/ 0 60000 65536"/>
                <a:gd name="T16" fmla="*/ 0 60000 65536"/>
                <a:gd name="T17" fmla="*/ 0 60000 65536"/>
                <a:gd name="T18" fmla="*/ 0 60000 65536"/>
                <a:gd name="T19" fmla="*/ 0 60000 65536"/>
                <a:gd name="T20" fmla="*/ 0 60000 65536"/>
                <a:gd name="T21" fmla="*/ 0 w 30"/>
                <a:gd name="T22" fmla="*/ 0 h 41"/>
                <a:gd name="T23" fmla="*/ 30 w 30"/>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1">
                  <a:moveTo>
                    <a:pt x="11" y="0"/>
                  </a:moveTo>
                  <a:lnTo>
                    <a:pt x="0" y="11"/>
                  </a:lnTo>
                  <a:lnTo>
                    <a:pt x="0" y="33"/>
                  </a:lnTo>
                  <a:lnTo>
                    <a:pt x="5" y="41"/>
                  </a:lnTo>
                  <a:lnTo>
                    <a:pt x="5" y="28"/>
                  </a:lnTo>
                  <a:lnTo>
                    <a:pt x="30" y="0"/>
                  </a:lnTo>
                  <a:lnTo>
                    <a:pt x="11"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55" name="Freeform 367">
              <a:extLst>
                <a:ext uri="{FF2B5EF4-FFF2-40B4-BE49-F238E27FC236}">
                  <a16:creationId xmlns:a16="http://schemas.microsoft.com/office/drawing/2014/main" id="{9731300C-8EC4-1DD3-239D-A7372C96024B}"/>
                </a:ext>
              </a:extLst>
            </p:cNvPr>
            <p:cNvSpPr>
              <a:spLocks/>
            </p:cNvSpPr>
            <p:nvPr/>
          </p:nvSpPr>
          <p:spPr bwMode="auto">
            <a:xfrm>
              <a:off x="7455557" y="4081721"/>
              <a:ext cx="38381" cy="38381"/>
            </a:xfrm>
            <a:custGeom>
              <a:avLst/>
              <a:gdLst>
                <a:gd name="T0" fmla="*/ 0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2147483647 h 49"/>
                <a:gd name="T18" fmla="*/ 2147483647 w 49"/>
                <a:gd name="T19" fmla="*/ 0 h 49"/>
                <a:gd name="T20" fmla="*/ 0 w 49"/>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9"/>
                <a:gd name="T35" fmla="*/ 49 w 49"/>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9">
                  <a:moveTo>
                    <a:pt x="0" y="3"/>
                  </a:moveTo>
                  <a:lnTo>
                    <a:pt x="3" y="14"/>
                  </a:lnTo>
                  <a:lnTo>
                    <a:pt x="14" y="22"/>
                  </a:lnTo>
                  <a:lnTo>
                    <a:pt x="11" y="28"/>
                  </a:lnTo>
                  <a:lnTo>
                    <a:pt x="27" y="36"/>
                  </a:lnTo>
                  <a:lnTo>
                    <a:pt x="25" y="41"/>
                  </a:lnTo>
                  <a:lnTo>
                    <a:pt x="41" y="49"/>
                  </a:lnTo>
                  <a:lnTo>
                    <a:pt x="49" y="46"/>
                  </a:lnTo>
                  <a:lnTo>
                    <a:pt x="38" y="11"/>
                  </a:lnTo>
                  <a:lnTo>
                    <a:pt x="8"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56" name="Freeform 368">
              <a:extLst>
                <a:ext uri="{FF2B5EF4-FFF2-40B4-BE49-F238E27FC236}">
                  <a16:creationId xmlns:a16="http://schemas.microsoft.com/office/drawing/2014/main" id="{07D3E3B4-0249-C90A-B263-E8B74BCB8BFA}"/>
                </a:ext>
              </a:extLst>
            </p:cNvPr>
            <p:cNvSpPr>
              <a:spLocks/>
            </p:cNvSpPr>
            <p:nvPr/>
          </p:nvSpPr>
          <p:spPr bwMode="auto">
            <a:xfrm>
              <a:off x="8397183" y="3645024"/>
              <a:ext cx="566340" cy="301935"/>
            </a:xfrm>
            <a:custGeom>
              <a:avLst/>
              <a:gdLst>
                <a:gd name="T0" fmla="*/ 2147483647 w 726"/>
                <a:gd name="T1" fmla="*/ 2147483647 h 387"/>
                <a:gd name="T2" fmla="*/ 2147483647 w 726"/>
                <a:gd name="T3" fmla="*/ 2147483647 h 387"/>
                <a:gd name="T4" fmla="*/ 2147483647 w 726"/>
                <a:gd name="T5" fmla="*/ 2147483647 h 387"/>
                <a:gd name="T6" fmla="*/ 2147483647 w 726"/>
                <a:gd name="T7" fmla="*/ 2147483647 h 387"/>
                <a:gd name="T8" fmla="*/ 2147483647 w 726"/>
                <a:gd name="T9" fmla="*/ 2147483647 h 387"/>
                <a:gd name="T10" fmla="*/ 2147483647 w 726"/>
                <a:gd name="T11" fmla="*/ 2147483647 h 387"/>
                <a:gd name="T12" fmla="*/ 2147483647 w 726"/>
                <a:gd name="T13" fmla="*/ 2147483647 h 387"/>
                <a:gd name="T14" fmla="*/ 2147483647 w 726"/>
                <a:gd name="T15" fmla="*/ 2147483647 h 387"/>
                <a:gd name="T16" fmla="*/ 2147483647 w 726"/>
                <a:gd name="T17" fmla="*/ 2147483647 h 387"/>
                <a:gd name="T18" fmla="*/ 2147483647 w 726"/>
                <a:gd name="T19" fmla="*/ 2147483647 h 387"/>
                <a:gd name="T20" fmla="*/ 2147483647 w 726"/>
                <a:gd name="T21" fmla="*/ 2147483647 h 387"/>
                <a:gd name="T22" fmla="*/ 2147483647 w 726"/>
                <a:gd name="T23" fmla="*/ 2147483647 h 387"/>
                <a:gd name="T24" fmla="*/ 2147483647 w 726"/>
                <a:gd name="T25" fmla="*/ 2147483647 h 387"/>
                <a:gd name="T26" fmla="*/ 2147483647 w 726"/>
                <a:gd name="T27" fmla="*/ 2147483647 h 387"/>
                <a:gd name="T28" fmla="*/ 2147483647 w 726"/>
                <a:gd name="T29" fmla="*/ 2147483647 h 387"/>
                <a:gd name="T30" fmla="*/ 2147483647 w 726"/>
                <a:gd name="T31" fmla="*/ 2147483647 h 387"/>
                <a:gd name="T32" fmla="*/ 2147483647 w 726"/>
                <a:gd name="T33" fmla="*/ 2147483647 h 387"/>
                <a:gd name="T34" fmla="*/ 2147483647 w 726"/>
                <a:gd name="T35" fmla="*/ 2147483647 h 387"/>
                <a:gd name="T36" fmla="*/ 2147483647 w 726"/>
                <a:gd name="T37" fmla="*/ 2147483647 h 387"/>
                <a:gd name="T38" fmla="*/ 2147483647 w 726"/>
                <a:gd name="T39" fmla="*/ 2147483647 h 387"/>
                <a:gd name="T40" fmla="*/ 2147483647 w 726"/>
                <a:gd name="T41" fmla="*/ 2147483647 h 387"/>
                <a:gd name="T42" fmla="*/ 2147483647 w 726"/>
                <a:gd name="T43" fmla="*/ 2147483647 h 387"/>
                <a:gd name="T44" fmla="*/ 2147483647 w 726"/>
                <a:gd name="T45" fmla="*/ 2147483647 h 387"/>
                <a:gd name="T46" fmla="*/ 2147483647 w 726"/>
                <a:gd name="T47" fmla="*/ 2147483647 h 387"/>
                <a:gd name="T48" fmla="*/ 2147483647 w 726"/>
                <a:gd name="T49" fmla="*/ 2147483647 h 387"/>
                <a:gd name="T50" fmla="*/ 2147483647 w 726"/>
                <a:gd name="T51" fmla="*/ 2147483647 h 387"/>
                <a:gd name="T52" fmla="*/ 2147483647 w 726"/>
                <a:gd name="T53" fmla="*/ 2147483647 h 387"/>
                <a:gd name="T54" fmla="*/ 2147483647 w 726"/>
                <a:gd name="T55" fmla="*/ 2147483647 h 387"/>
                <a:gd name="T56" fmla="*/ 2147483647 w 726"/>
                <a:gd name="T57" fmla="*/ 2147483647 h 387"/>
                <a:gd name="T58" fmla="*/ 2147483647 w 726"/>
                <a:gd name="T59" fmla="*/ 2147483647 h 387"/>
                <a:gd name="T60" fmla="*/ 2147483647 w 726"/>
                <a:gd name="T61" fmla="*/ 2147483647 h 387"/>
                <a:gd name="T62" fmla="*/ 2147483647 w 726"/>
                <a:gd name="T63" fmla="*/ 2147483647 h 387"/>
                <a:gd name="T64" fmla="*/ 2147483647 w 726"/>
                <a:gd name="T65" fmla="*/ 2147483647 h 387"/>
                <a:gd name="T66" fmla="*/ 2147483647 w 726"/>
                <a:gd name="T67" fmla="*/ 2147483647 h 387"/>
                <a:gd name="T68" fmla="*/ 2147483647 w 726"/>
                <a:gd name="T69" fmla="*/ 2147483647 h 387"/>
                <a:gd name="T70" fmla="*/ 2147483647 w 726"/>
                <a:gd name="T71" fmla="*/ 2147483647 h 387"/>
                <a:gd name="T72" fmla="*/ 2147483647 w 726"/>
                <a:gd name="T73" fmla="*/ 2147483647 h 387"/>
                <a:gd name="T74" fmla="*/ 2147483647 w 726"/>
                <a:gd name="T75" fmla="*/ 2147483647 h 387"/>
                <a:gd name="T76" fmla="*/ 2147483647 w 726"/>
                <a:gd name="T77" fmla="*/ 2147483647 h 387"/>
                <a:gd name="T78" fmla="*/ 2147483647 w 726"/>
                <a:gd name="T79" fmla="*/ 2147483647 h 387"/>
                <a:gd name="T80" fmla="*/ 2147483647 w 726"/>
                <a:gd name="T81" fmla="*/ 2147483647 h 387"/>
                <a:gd name="T82" fmla="*/ 2147483647 w 726"/>
                <a:gd name="T83" fmla="*/ 2147483647 h 387"/>
                <a:gd name="T84" fmla="*/ 2147483647 w 726"/>
                <a:gd name="T85" fmla="*/ 2147483647 h 387"/>
                <a:gd name="T86" fmla="*/ 2147483647 w 726"/>
                <a:gd name="T87" fmla="*/ 2147483647 h 387"/>
                <a:gd name="T88" fmla="*/ 2147483647 w 726"/>
                <a:gd name="T89" fmla="*/ 2147483647 h 387"/>
                <a:gd name="T90" fmla="*/ 2147483647 w 726"/>
                <a:gd name="T91" fmla="*/ 2147483647 h 387"/>
                <a:gd name="T92" fmla="*/ 2147483647 w 726"/>
                <a:gd name="T93" fmla="*/ 2147483647 h 387"/>
                <a:gd name="T94" fmla="*/ 2147483647 w 726"/>
                <a:gd name="T95" fmla="*/ 2147483647 h 387"/>
                <a:gd name="T96" fmla="*/ 2147483647 w 726"/>
                <a:gd name="T97" fmla="*/ 2147483647 h 387"/>
                <a:gd name="T98" fmla="*/ 2147483647 w 726"/>
                <a:gd name="T99" fmla="*/ 2147483647 h 387"/>
                <a:gd name="T100" fmla="*/ 0 w 726"/>
                <a:gd name="T101" fmla="*/ 2147483647 h 3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6"/>
                <a:gd name="T154" fmla="*/ 0 h 387"/>
                <a:gd name="T155" fmla="*/ 726 w 726"/>
                <a:gd name="T156" fmla="*/ 387 h 3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6" h="387">
                  <a:moveTo>
                    <a:pt x="0" y="70"/>
                  </a:moveTo>
                  <a:lnTo>
                    <a:pt x="27" y="76"/>
                  </a:lnTo>
                  <a:lnTo>
                    <a:pt x="27" y="81"/>
                  </a:lnTo>
                  <a:lnTo>
                    <a:pt x="40" y="84"/>
                  </a:lnTo>
                  <a:lnTo>
                    <a:pt x="2" y="89"/>
                  </a:lnTo>
                  <a:lnTo>
                    <a:pt x="27" y="95"/>
                  </a:lnTo>
                  <a:lnTo>
                    <a:pt x="13" y="97"/>
                  </a:lnTo>
                  <a:lnTo>
                    <a:pt x="21" y="103"/>
                  </a:lnTo>
                  <a:lnTo>
                    <a:pt x="103" y="103"/>
                  </a:lnTo>
                  <a:lnTo>
                    <a:pt x="138" y="108"/>
                  </a:lnTo>
                  <a:lnTo>
                    <a:pt x="132" y="113"/>
                  </a:lnTo>
                  <a:lnTo>
                    <a:pt x="146" y="127"/>
                  </a:lnTo>
                  <a:lnTo>
                    <a:pt x="141" y="135"/>
                  </a:lnTo>
                  <a:lnTo>
                    <a:pt x="146" y="143"/>
                  </a:lnTo>
                  <a:lnTo>
                    <a:pt x="132" y="160"/>
                  </a:lnTo>
                  <a:lnTo>
                    <a:pt x="135" y="168"/>
                  </a:lnTo>
                  <a:lnTo>
                    <a:pt x="124" y="173"/>
                  </a:lnTo>
                  <a:lnTo>
                    <a:pt x="143" y="178"/>
                  </a:lnTo>
                  <a:lnTo>
                    <a:pt x="157" y="173"/>
                  </a:lnTo>
                  <a:lnTo>
                    <a:pt x="157" y="184"/>
                  </a:lnTo>
                  <a:lnTo>
                    <a:pt x="170" y="187"/>
                  </a:lnTo>
                  <a:lnTo>
                    <a:pt x="170" y="195"/>
                  </a:lnTo>
                  <a:lnTo>
                    <a:pt x="135" y="189"/>
                  </a:lnTo>
                  <a:lnTo>
                    <a:pt x="113" y="208"/>
                  </a:lnTo>
                  <a:lnTo>
                    <a:pt x="127" y="216"/>
                  </a:lnTo>
                  <a:lnTo>
                    <a:pt x="162" y="206"/>
                  </a:lnTo>
                  <a:lnTo>
                    <a:pt x="165" y="214"/>
                  </a:lnTo>
                  <a:lnTo>
                    <a:pt x="154" y="227"/>
                  </a:lnTo>
                  <a:lnTo>
                    <a:pt x="132" y="227"/>
                  </a:lnTo>
                  <a:lnTo>
                    <a:pt x="119" y="235"/>
                  </a:lnTo>
                  <a:lnTo>
                    <a:pt x="97" y="273"/>
                  </a:lnTo>
                  <a:lnTo>
                    <a:pt x="108" y="281"/>
                  </a:lnTo>
                  <a:lnTo>
                    <a:pt x="103" y="303"/>
                  </a:lnTo>
                  <a:lnTo>
                    <a:pt x="108" y="309"/>
                  </a:lnTo>
                  <a:lnTo>
                    <a:pt x="105" y="317"/>
                  </a:lnTo>
                  <a:lnTo>
                    <a:pt x="119" y="357"/>
                  </a:lnTo>
                  <a:lnTo>
                    <a:pt x="127" y="368"/>
                  </a:lnTo>
                  <a:lnTo>
                    <a:pt x="157" y="374"/>
                  </a:lnTo>
                  <a:lnTo>
                    <a:pt x="178" y="387"/>
                  </a:lnTo>
                  <a:lnTo>
                    <a:pt x="189" y="384"/>
                  </a:lnTo>
                  <a:lnTo>
                    <a:pt x="222" y="346"/>
                  </a:lnTo>
                  <a:lnTo>
                    <a:pt x="222" y="333"/>
                  </a:lnTo>
                  <a:lnTo>
                    <a:pt x="252" y="319"/>
                  </a:lnTo>
                  <a:lnTo>
                    <a:pt x="265" y="300"/>
                  </a:lnTo>
                  <a:lnTo>
                    <a:pt x="260" y="287"/>
                  </a:lnTo>
                  <a:lnTo>
                    <a:pt x="273" y="290"/>
                  </a:lnTo>
                  <a:lnTo>
                    <a:pt x="281" y="281"/>
                  </a:lnTo>
                  <a:lnTo>
                    <a:pt x="341" y="273"/>
                  </a:lnTo>
                  <a:lnTo>
                    <a:pt x="401" y="238"/>
                  </a:lnTo>
                  <a:lnTo>
                    <a:pt x="482" y="222"/>
                  </a:lnTo>
                  <a:lnTo>
                    <a:pt x="528" y="206"/>
                  </a:lnTo>
                  <a:lnTo>
                    <a:pt x="539" y="200"/>
                  </a:lnTo>
                  <a:lnTo>
                    <a:pt x="509" y="195"/>
                  </a:lnTo>
                  <a:lnTo>
                    <a:pt x="490" y="200"/>
                  </a:lnTo>
                  <a:lnTo>
                    <a:pt x="506" y="192"/>
                  </a:lnTo>
                  <a:lnTo>
                    <a:pt x="506" y="184"/>
                  </a:lnTo>
                  <a:lnTo>
                    <a:pt x="520" y="181"/>
                  </a:lnTo>
                  <a:lnTo>
                    <a:pt x="523" y="192"/>
                  </a:lnTo>
                  <a:lnTo>
                    <a:pt x="550" y="195"/>
                  </a:lnTo>
                  <a:lnTo>
                    <a:pt x="555" y="178"/>
                  </a:lnTo>
                  <a:lnTo>
                    <a:pt x="525" y="162"/>
                  </a:lnTo>
                  <a:lnTo>
                    <a:pt x="558" y="168"/>
                  </a:lnTo>
                  <a:lnTo>
                    <a:pt x="560" y="154"/>
                  </a:lnTo>
                  <a:lnTo>
                    <a:pt x="550" y="151"/>
                  </a:lnTo>
                  <a:lnTo>
                    <a:pt x="585" y="146"/>
                  </a:lnTo>
                  <a:lnTo>
                    <a:pt x="588" y="138"/>
                  </a:lnTo>
                  <a:lnTo>
                    <a:pt x="574" y="135"/>
                  </a:lnTo>
                  <a:lnTo>
                    <a:pt x="601" y="132"/>
                  </a:lnTo>
                  <a:lnTo>
                    <a:pt x="609" y="124"/>
                  </a:lnTo>
                  <a:lnTo>
                    <a:pt x="593" y="124"/>
                  </a:lnTo>
                  <a:lnTo>
                    <a:pt x="607" y="108"/>
                  </a:lnTo>
                  <a:lnTo>
                    <a:pt x="604" y="103"/>
                  </a:lnTo>
                  <a:lnTo>
                    <a:pt x="585" y="100"/>
                  </a:lnTo>
                  <a:lnTo>
                    <a:pt x="590" y="95"/>
                  </a:lnTo>
                  <a:lnTo>
                    <a:pt x="625" y="92"/>
                  </a:lnTo>
                  <a:lnTo>
                    <a:pt x="631" y="86"/>
                  </a:lnTo>
                  <a:lnTo>
                    <a:pt x="617" y="76"/>
                  </a:lnTo>
                  <a:lnTo>
                    <a:pt x="625" y="67"/>
                  </a:lnTo>
                  <a:lnTo>
                    <a:pt x="625" y="62"/>
                  </a:lnTo>
                  <a:lnTo>
                    <a:pt x="674" y="38"/>
                  </a:lnTo>
                  <a:lnTo>
                    <a:pt x="726" y="27"/>
                  </a:lnTo>
                  <a:lnTo>
                    <a:pt x="677" y="21"/>
                  </a:lnTo>
                  <a:lnTo>
                    <a:pt x="577" y="32"/>
                  </a:lnTo>
                  <a:lnTo>
                    <a:pt x="623" y="21"/>
                  </a:lnTo>
                  <a:lnTo>
                    <a:pt x="620" y="16"/>
                  </a:lnTo>
                  <a:lnTo>
                    <a:pt x="577" y="21"/>
                  </a:lnTo>
                  <a:lnTo>
                    <a:pt x="579" y="16"/>
                  </a:lnTo>
                  <a:lnTo>
                    <a:pt x="639" y="11"/>
                  </a:lnTo>
                  <a:lnTo>
                    <a:pt x="569" y="0"/>
                  </a:lnTo>
                  <a:lnTo>
                    <a:pt x="387" y="5"/>
                  </a:lnTo>
                  <a:lnTo>
                    <a:pt x="298" y="19"/>
                  </a:lnTo>
                  <a:lnTo>
                    <a:pt x="265" y="13"/>
                  </a:lnTo>
                  <a:lnTo>
                    <a:pt x="176" y="21"/>
                  </a:lnTo>
                  <a:lnTo>
                    <a:pt x="181" y="27"/>
                  </a:lnTo>
                  <a:lnTo>
                    <a:pt x="170" y="30"/>
                  </a:lnTo>
                  <a:lnTo>
                    <a:pt x="149" y="30"/>
                  </a:lnTo>
                  <a:lnTo>
                    <a:pt x="92" y="43"/>
                  </a:lnTo>
                  <a:lnTo>
                    <a:pt x="122" y="43"/>
                  </a:lnTo>
                  <a:lnTo>
                    <a:pt x="122" y="48"/>
                  </a:lnTo>
                  <a:lnTo>
                    <a:pt x="100" y="57"/>
                  </a:lnTo>
                  <a:lnTo>
                    <a:pt x="13" y="65"/>
                  </a:lnTo>
                  <a:lnTo>
                    <a:pt x="0" y="7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57" name="Freeform 369">
              <a:extLst>
                <a:ext uri="{FF2B5EF4-FFF2-40B4-BE49-F238E27FC236}">
                  <a16:creationId xmlns:a16="http://schemas.microsoft.com/office/drawing/2014/main" id="{2D1B6955-7BCD-941C-6C6F-4BA257506017}"/>
                </a:ext>
              </a:extLst>
            </p:cNvPr>
            <p:cNvSpPr>
              <a:spLocks/>
            </p:cNvSpPr>
            <p:nvPr/>
          </p:nvSpPr>
          <p:spPr bwMode="auto">
            <a:xfrm>
              <a:off x="8781851" y="3851431"/>
              <a:ext cx="111733" cy="42646"/>
            </a:xfrm>
            <a:custGeom>
              <a:avLst/>
              <a:gdLst>
                <a:gd name="T0" fmla="*/ 0 w 143"/>
                <a:gd name="T1" fmla="*/ 2147483647 h 54"/>
                <a:gd name="T2" fmla="*/ 2147483647 w 143"/>
                <a:gd name="T3" fmla="*/ 2147483647 h 54"/>
                <a:gd name="T4" fmla="*/ 0 w 143"/>
                <a:gd name="T5" fmla="*/ 2147483647 h 54"/>
                <a:gd name="T6" fmla="*/ 2147483647 w 143"/>
                <a:gd name="T7" fmla="*/ 2147483647 h 54"/>
                <a:gd name="T8" fmla="*/ 2147483647 w 143"/>
                <a:gd name="T9" fmla="*/ 2147483647 h 54"/>
                <a:gd name="T10" fmla="*/ 2147483647 w 143"/>
                <a:gd name="T11" fmla="*/ 2147483647 h 54"/>
                <a:gd name="T12" fmla="*/ 2147483647 w 143"/>
                <a:gd name="T13" fmla="*/ 2147483647 h 54"/>
                <a:gd name="T14" fmla="*/ 2147483647 w 143"/>
                <a:gd name="T15" fmla="*/ 2147483647 h 54"/>
                <a:gd name="T16" fmla="*/ 2147483647 w 143"/>
                <a:gd name="T17" fmla="*/ 2147483647 h 54"/>
                <a:gd name="T18" fmla="*/ 2147483647 w 143"/>
                <a:gd name="T19" fmla="*/ 2147483647 h 54"/>
                <a:gd name="T20" fmla="*/ 2147483647 w 143"/>
                <a:gd name="T21" fmla="*/ 2147483647 h 54"/>
                <a:gd name="T22" fmla="*/ 2147483647 w 143"/>
                <a:gd name="T23" fmla="*/ 2147483647 h 54"/>
                <a:gd name="T24" fmla="*/ 2147483647 w 143"/>
                <a:gd name="T25" fmla="*/ 0 h 54"/>
                <a:gd name="T26" fmla="*/ 2147483647 w 143"/>
                <a:gd name="T27" fmla="*/ 2147483647 h 54"/>
                <a:gd name="T28" fmla="*/ 2147483647 w 143"/>
                <a:gd name="T29" fmla="*/ 2147483647 h 54"/>
                <a:gd name="T30" fmla="*/ 2147483647 w 143"/>
                <a:gd name="T31" fmla="*/ 2147483647 h 54"/>
                <a:gd name="T32" fmla="*/ 2147483647 w 143"/>
                <a:gd name="T33" fmla="*/ 2147483647 h 54"/>
                <a:gd name="T34" fmla="*/ 2147483647 w 143"/>
                <a:gd name="T35" fmla="*/ 2147483647 h 54"/>
                <a:gd name="T36" fmla="*/ 2147483647 w 143"/>
                <a:gd name="T37" fmla="*/ 2147483647 h 54"/>
                <a:gd name="T38" fmla="*/ 2147483647 w 143"/>
                <a:gd name="T39" fmla="*/ 0 h 54"/>
                <a:gd name="T40" fmla="*/ 0 w 143"/>
                <a:gd name="T41" fmla="*/ 2147483647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54"/>
                <a:gd name="T65" fmla="*/ 143 w 143"/>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54">
                  <a:moveTo>
                    <a:pt x="0" y="16"/>
                  </a:moveTo>
                  <a:lnTo>
                    <a:pt x="30" y="19"/>
                  </a:lnTo>
                  <a:lnTo>
                    <a:pt x="0" y="30"/>
                  </a:lnTo>
                  <a:lnTo>
                    <a:pt x="19" y="30"/>
                  </a:lnTo>
                  <a:lnTo>
                    <a:pt x="24" y="38"/>
                  </a:lnTo>
                  <a:lnTo>
                    <a:pt x="11" y="46"/>
                  </a:lnTo>
                  <a:lnTo>
                    <a:pt x="65" y="54"/>
                  </a:lnTo>
                  <a:lnTo>
                    <a:pt x="130" y="35"/>
                  </a:lnTo>
                  <a:lnTo>
                    <a:pt x="141" y="27"/>
                  </a:lnTo>
                  <a:lnTo>
                    <a:pt x="143" y="16"/>
                  </a:lnTo>
                  <a:lnTo>
                    <a:pt x="132" y="11"/>
                  </a:lnTo>
                  <a:lnTo>
                    <a:pt x="132" y="3"/>
                  </a:lnTo>
                  <a:lnTo>
                    <a:pt x="114" y="0"/>
                  </a:lnTo>
                  <a:lnTo>
                    <a:pt x="92" y="8"/>
                  </a:lnTo>
                  <a:lnTo>
                    <a:pt x="65" y="11"/>
                  </a:lnTo>
                  <a:lnTo>
                    <a:pt x="57" y="6"/>
                  </a:lnTo>
                  <a:lnTo>
                    <a:pt x="54" y="16"/>
                  </a:lnTo>
                  <a:lnTo>
                    <a:pt x="38" y="19"/>
                  </a:lnTo>
                  <a:lnTo>
                    <a:pt x="40" y="8"/>
                  </a:lnTo>
                  <a:lnTo>
                    <a:pt x="21" y="0"/>
                  </a:lnTo>
                  <a:lnTo>
                    <a:pt x="0"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58" name="Freeform 370">
              <a:extLst>
                <a:ext uri="{FF2B5EF4-FFF2-40B4-BE49-F238E27FC236}">
                  <a16:creationId xmlns:a16="http://schemas.microsoft.com/office/drawing/2014/main" id="{1EB662B7-29C9-DC21-6568-4FD24608B436}"/>
                </a:ext>
              </a:extLst>
            </p:cNvPr>
            <p:cNvSpPr>
              <a:spLocks/>
            </p:cNvSpPr>
            <p:nvPr/>
          </p:nvSpPr>
          <p:spPr bwMode="auto">
            <a:xfrm>
              <a:off x="8957553" y="3788315"/>
              <a:ext cx="10235" cy="4264"/>
            </a:xfrm>
            <a:custGeom>
              <a:avLst/>
              <a:gdLst>
                <a:gd name="T0" fmla="*/ 0 w 13"/>
                <a:gd name="T1" fmla="*/ 2147483647 h 5"/>
                <a:gd name="T2" fmla="*/ 2147483647 w 13"/>
                <a:gd name="T3" fmla="*/ 0 h 5"/>
                <a:gd name="T4" fmla="*/ 0 w 13"/>
                <a:gd name="T5" fmla="*/ 2147483647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0" y="5"/>
                  </a:moveTo>
                  <a:lnTo>
                    <a:pt x="13" y="0"/>
                  </a:lnTo>
                  <a:lnTo>
                    <a:pt x="0"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59" name="Line 371">
              <a:extLst>
                <a:ext uri="{FF2B5EF4-FFF2-40B4-BE49-F238E27FC236}">
                  <a16:creationId xmlns:a16="http://schemas.microsoft.com/office/drawing/2014/main" id="{C41F58D0-1B3B-7261-04E2-165FD8591F65}"/>
                </a:ext>
              </a:extLst>
            </p:cNvPr>
            <p:cNvSpPr>
              <a:spLocks noChangeShapeType="1"/>
            </p:cNvSpPr>
            <p:nvPr/>
          </p:nvSpPr>
          <p:spPr bwMode="auto">
            <a:xfrm flipV="1">
              <a:off x="8957553" y="3788315"/>
              <a:ext cx="10235" cy="4264"/>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60" name="Freeform 372">
              <a:extLst>
                <a:ext uri="{FF2B5EF4-FFF2-40B4-BE49-F238E27FC236}">
                  <a16:creationId xmlns:a16="http://schemas.microsoft.com/office/drawing/2014/main" id="{FDF56208-1EC4-2A51-C63F-07C1F9BEFAFC}"/>
                </a:ext>
              </a:extLst>
            </p:cNvPr>
            <p:cNvSpPr>
              <a:spLocks/>
            </p:cNvSpPr>
            <p:nvPr/>
          </p:nvSpPr>
          <p:spPr bwMode="auto">
            <a:xfrm>
              <a:off x="8874819" y="3732875"/>
              <a:ext cx="8529" cy="5117"/>
            </a:xfrm>
            <a:custGeom>
              <a:avLst/>
              <a:gdLst>
                <a:gd name="T0" fmla="*/ 0 w 11"/>
                <a:gd name="T1" fmla="*/ 0 h 6"/>
                <a:gd name="T2" fmla="*/ 0 w 11"/>
                <a:gd name="T3" fmla="*/ 2147483647 h 6"/>
                <a:gd name="T4" fmla="*/ 2147483647 w 11"/>
                <a:gd name="T5" fmla="*/ 2147483647 h 6"/>
                <a:gd name="T6" fmla="*/ 0 w 11"/>
                <a:gd name="T7" fmla="*/ 0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0" y="0"/>
                  </a:moveTo>
                  <a:lnTo>
                    <a:pt x="0" y="6"/>
                  </a:lnTo>
                  <a:lnTo>
                    <a:pt x="11" y="6"/>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61" name="Freeform 373">
              <a:extLst>
                <a:ext uri="{FF2B5EF4-FFF2-40B4-BE49-F238E27FC236}">
                  <a16:creationId xmlns:a16="http://schemas.microsoft.com/office/drawing/2014/main" id="{147DA626-7966-2497-0D80-A9F61D0B75FC}"/>
                </a:ext>
              </a:extLst>
            </p:cNvPr>
            <p:cNvSpPr>
              <a:spLocks/>
            </p:cNvSpPr>
            <p:nvPr/>
          </p:nvSpPr>
          <p:spPr bwMode="auto">
            <a:xfrm>
              <a:off x="9604067" y="5083904"/>
              <a:ext cx="105763" cy="218348"/>
            </a:xfrm>
            <a:custGeom>
              <a:avLst/>
              <a:gdLst>
                <a:gd name="T0" fmla="*/ 0 w 135"/>
                <a:gd name="T1" fmla="*/ 2147483647 h 279"/>
                <a:gd name="T2" fmla="*/ 2147483647 w 135"/>
                <a:gd name="T3" fmla="*/ 2147483647 h 279"/>
                <a:gd name="T4" fmla="*/ 2147483647 w 135"/>
                <a:gd name="T5" fmla="*/ 2147483647 h 279"/>
                <a:gd name="T6" fmla="*/ 2147483647 w 135"/>
                <a:gd name="T7" fmla="*/ 2147483647 h 279"/>
                <a:gd name="T8" fmla="*/ 2147483647 w 135"/>
                <a:gd name="T9" fmla="*/ 2147483647 h 279"/>
                <a:gd name="T10" fmla="*/ 2147483647 w 135"/>
                <a:gd name="T11" fmla="*/ 2147483647 h 279"/>
                <a:gd name="T12" fmla="*/ 2147483647 w 135"/>
                <a:gd name="T13" fmla="*/ 2147483647 h 279"/>
                <a:gd name="T14" fmla="*/ 2147483647 w 135"/>
                <a:gd name="T15" fmla="*/ 2147483647 h 279"/>
                <a:gd name="T16" fmla="*/ 2147483647 w 135"/>
                <a:gd name="T17" fmla="*/ 2147483647 h 279"/>
                <a:gd name="T18" fmla="*/ 2147483647 w 135"/>
                <a:gd name="T19" fmla="*/ 2147483647 h 279"/>
                <a:gd name="T20" fmla="*/ 2147483647 w 135"/>
                <a:gd name="T21" fmla="*/ 2147483647 h 279"/>
                <a:gd name="T22" fmla="*/ 2147483647 w 135"/>
                <a:gd name="T23" fmla="*/ 0 h 279"/>
                <a:gd name="T24" fmla="*/ 2147483647 w 135"/>
                <a:gd name="T25" fmla="*/ 2147483647 h 279"/>
                <a:gd name="T26" fmla="*/ 2147483647 w 135"/>
                <a:gd name="T27" fmla="*/ 2147483647 h 279"/>
                <a:gd name="T28" fmla="*/ 2147483647 w 135"/>
                <a:gd name="T29" fmla="*/ 2147483647 h 279"/>
                <a:gd name="T30" fmla="*/ 2147483647 w 135"/>
                <a:gd name="T31" fmla="*/ 2147483647 h 279"/>
                <a:gd name="T32" fmla="*/ 2147483647 w 135"/>
                <a:gd name="T33" fmla="*/ 2147483647 h 279"/>
                <a:gd name="T34" fmla="*/ 2147483647 w 135"/>
                <a:gd name="T35" fmla="*/ 2147483647 h 279"/>
                <a:gd name="T36" fmla="*/ 2147483647 w 135"/>
                <a:gd name="T37" fmla="*/ 2147483647 h 279"/>
                <a:gd name="T38" fmla="*/ 0 w 135"/>
                <a:gd name="T39" fmla="*/ 2147483647 h 2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5"/>
                <a:gd name="T61" fmla="*/ 0 h 279"/>
                <a:gd name="T62" fmla="*/ 135 w 135"/>
                <a:gd name="T63" fmla="*/ 279 h 2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5" h="279">
                  <a:moveTo>
                    <a:pt x="0" y="204"/>
                  </a:moveTo>
                  <a:lnTo>
                    <a:pt x="5" y="258"/>
                  </a:lnTo>
                  <a:lnTo>
                    <a:pt x="18" y="274"/>
                  </a:lnTo>
                  <a:lnTo>
                    <a:pt x="27" y="279"/>
                  </a:lnTo>
                  <a:lnTo>
                    <a:pt x="59" y="269"/>
                  </a:lnTo>
                  <a:lnTo>
                    <a:pt x="67" y="260"/>
                  </a:lnTo>
                  <a:lnTo>
                    <a:pt x="111" y="133"/>
                  </a:lnTo>
                  <a:lnTo>
                    <a:pt x="121" y="71"/>
                  </a:lnTo>
                  <a:lnTo>
                    <a:pt x="127" y="79"/>
                  </a:lnTo>
                  <a:lnTo>
                    <a:pt x="135" y="71"/>
                  </a:lnTo>
                  <a:lnTo>
                    <a:pt x="127" y="19"/>
                  </a:lnTo>
                  <a:lnTo>
                    <a:pt x="116" y="0"/>
                  </a:lnTo>
                  <a:lnTo>
                    <a:pt x="108" y="9"/>
                  </a:lnTo>
                  <a:lnTo>
                    <a:pt x="105" y="28"/>
                  </a:lnTo>
                  <a:lnTo>
                    <a:pt x="89" y="33"/>
                  </a:lnTo>
                  <a:lnTo>
                    <a:pt x="86" y="57"/>
                  </a:lnTo>
                  <a:lnTo>
                    <a:pt x="29" y="84"/>
                  </a:lnTo>
                  <a:lnTo>
                    <a:pt x="16" y="111"/>
                  </a:lnTo>
                  <a:lnTo>
                    <a:pt x="24" y="166"/>
                  </a:lnTo>
                  <a:lnTo>
                    <a:pt x="0" y="20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62" name="Freeform 374">
              <a:extLst>
                <a:ext uri="{FF2B5EF4-FFF2-40B4-BE49-F238E27FC236}">
                  <a16:creationId xmlns:a16="http://schemas.microsoft.com/office/drawing/2014/main" id="{22060051-0A66-EF43-8B7B-631B6DA0FEB0}"/>
                </a:ext>
              </a:extLst>
            </p:cNvPr>
            <p:cNvSpPr>
              <a:spLocks/>
            </p:cNvSpPr>
            <p:nvPr/>
          </p:nvSpPr>
          <p:spPr bwMode="auto">
            <a:xfrm>
              <a:off x="9771240" y="5228901"/>
              <a:ext cx="7677" cy="5971"/>
            </a:xfrm>
            <a:custGeom>
              <a:avLst/>
              <a:gdLst>
                <a:gd name="T0" fmla="*/ 0 w 10"/>
                <a:gd name="T1" fmla="*/ 0 h 8"/>
                <a:gd name="T2" fmla="*/ 0 w 10"/>
                <a:gd name="T3" fmla="*/ 2147483647 h 8"/>
                <a:gd name="T4" fmla="*/ 2147483647 w 10"/>
                <a:gd name="T5" fmla="*/ 2147483647 h 8"/>
                <a:gd name="T6" fmla="*/ 0 w 10"/>
                <a:gd name="T7" fmla="*/ 0 h 8"/>
                <a:gd name="T8" fmla="*/ 0 60000 65536"/>
                <a:gd name="T9" fmla="*/ 0 60000 65536"/>
                <a:gd name="T10" fmla="*/ 0 60000 65536"/>
                <a:gd name="T11" fmla="*/ 0 60000 65536"/>
                <a:gd name="T12" fmla="*/ 0 w 10"/>
                <a:gd name="T13" fmla="*/ 0 h 8"/>
                <a:gd name="T14" fmla="*/ 10 w 10"/>
                <a:gd name="T15" fmla="*/ 8 h 8"/>
              </a:gdLst>
              <a:ahLst/>
              <a:cxnLst>
                <a:cxn ang="T8">
                  <a:pos x="T0" y="T1"/>
                </a:cxn>
                <a:cxn ang="T9">
                  <a:pos x="T2" y="T3"/>
                </a:cxn>
                <a:cxn ang="T10">
                  <a:pos x="T4" y="T5"/>
                </a:cxn>
                <a:cxn ang="T11">
                  <a:pos x="T6" y="T7"/>
                </a:cxn>
              </a:cxnLst>
              <a:rect l="T12" t="T13" r="T14" b="T15"/>
              <a:pathLst>
                <a:path w="10" h="8">
                  <a:moveTo>
                    <a:pt x="0" y="0"/>
                  </a:moveTo>
                  <a:lnTo>
                    <a:pt x="0" y="8"/>
                  </a:lnTo>
                  <a:lnTo>
                    <a:pt x="10" y="2"/>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63" name="Freeform 375">
              <a:extLst>
                <a:ext uri="{FF2B5EF4-FFF2-40B4-BE49-F238E27FC236}">
                  <a16:creationId xmlns:a16="http://schemas.microsoft.com/office/drawing/2014/main" id="{7AD99C59-2A33-CC24-6C8C-840DD3F6B2AA}"/>
                </a:ext>
              </a:extLst>
            </p:cNvPr>
            <p:cNvSpPr>
              <a:spLocks/>
            </p:cNvSpPr>
            <p:nvPr/>
          </p:nvSpPr>
          <p:spPr bwMode="auto">
            <a:xfrm>
              <a:off x="9800239" y="5213548"/>
              <a:ext cx="6823" cy="6823"/>
            </a:xfrm>
            <a:custGeom>
              <a:avLst/>
              <a:gdLst>
                <a:gd name="T0" fmla="*/ 0 w 9"/>
                <a:gd name="T1" fmla="*/ 2147483647 h 8"/>
                <a:gd name="T2" fmla="*/ 2147483647 w 9"/>
                <a:gd name="T3" fmla="*/ 2147483647 h 8"/>
                <a:gd name="T4" fmla="*/ 2147483647 w 9"/>
                <a:gd name="T5" fmla="*/ 0 h 8"/>
                <a:gd name="T6" fmla="*/ 0 w 9"/>
                <a:gd name="T7" fmla="*/ 2147483647 h 8"/>
                <a:gd name="T8" fmla="*/ 0 60000 65536"/>
                <a:gd name="T9" fmla="*/ 0 60000 65536"/>
                <a:gd name="T10" fmla="*/ 0 60000 65536"/>
                <a:gd name="T11" fmla="*/ 0 60000 65536"/>
                <a:gd name="T12" fmla="*/ 0 w 9"/>
                <a:gd name="T13" fmla="*/ 0 h 8"/>
                <a:gd name="T14" fmla="*/ 9 w 9"/>
                <a:gd name="T15" fmla="*/ 8 h 8"/>
              </a:gdLst>
              <a:ahLst/>
              <a:cxnLst>
                <a:cxn ang="T8">
                  <a:pos x="T0" y="T1"/>
                </a:cxn>
                <a:cxn ang="T9">
                  <a:pos x="T2" y="T3"/>
                </a:cxn>
                <a:cxn ang="T10">
                  <a:pos x="T4" y="T5"/>
                </a:cxn>
                <a:cxn ang="T11">
                  <a:pos x="T6" y="T7"/>
                </a:cxn>
              </a:cxnLst>
              <a:rect l="T12" t="T13" r="T14" b="T15"/>
              <a:pathLst>
                <a:path w="9" h="8">
                  <a:moveTo>
                    <a:pt x="0" y="8"/>
                  </a:moveTo>
                  <a:lnTo>
                    <a:pt x="9" y="8"/>
                  </a:lnTo>
                  <a:lnTo>
                    <a:pt x="6" y="0"/>
                  </a:lnTo>
                  <a:lnTo>
                    <a:pt x="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64" name="Line 376">
              <a:extLst>
                <a:ext uri="{FF2B5EF4-FFF2-40B4-BE49-F238E27FC236}">
                  <a16:creationId xmlns:a16="http://schemas.microsoft.com/office/drawing/2014/main" id="{4A855165-61D5-4D4F-9E4E-B7D8A6F59677}"/>
                </a:ext>
              </a:extLst>
            </p:cNvPr>
            <p:cNvSpPr>
              <a:spLocks noChangeShapeType="1"/>
            </p:cNvSpPr>
            <p:nvPr/>
          </p:nvSpPr>
          <p:spPr bwMode="auto">
            <a:xfrm>
              <a:off x="9785740" y="496620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65" name="Line 377">
              <a:extLst>
                <a:ext uri="{FF2B5EF4-FFF2-40B4-BE49-F238E27FC236}">
                  <a16:creationId xmlns:a16="http://schemas.microsoft.com/office/drawing/2014/main" id="{BC7444FC-CA8B-7BBD-DB5B-30145455B3EA}"/>
                </a:ext>
              </a:extLst>
            </p:cNvPr>
            <p:cNvSpPr>
              <a:spLocks noChangeShapeType="1"/>
            </p:cNvSpPr>
            <p:nvPr/>
          </p:nvSpPr>
          <p:spPr bwMode="auto">
            <a:xfrm>
              <a:off x="9785740" y="496620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66" name="Line 378">
              <a:extLst>
                <a:ext uri="{FF2B5EF4-FFF2-40B4-BE49-F238E27FC236}">
                  <a16:creationId xmlns:a16="http://schemas.microsoft.com/office/drawing/2014/main" id="{DB8C4895-9684-DABC-C669-7301EC151153}"/>
                </a:ext>
              </a:extLst>
            </p:cNvPr>
            <p:cNvSpPr>
              <a:spLocks noChangeShapeType="1"/>
            </p:cNvSpPr>
            <p:nvPr/>
          </p:nvSpPr>
          <p:spPr bwMode="auto">
            <a:xfrm>
              <a:off x="10010058" y="4997759"/>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67" name="Line 379">
              <a:extLst>
                <a:ext uri="{FF2B5EF4-FFF2-40B4-BE49-F238E27FC236}">
                  <a16:creationId xmlns:a16="http://schemas.microsoft.com/office/drawing/2014/main" id="{47E9FFFE-143F-95FF-D28F-6FB1B0D4AA06}"/>
                </a:ext>
              </a:extLst>
            </p:cNvPr>
            <p:cNvSpPr>
              <a:spLocks noChangeShapeType="1"/>
            </p:cNvSpPr>
            <p:nvPr/>
          </p:nvSpPr>
          <p:spPr bwMode="auto">
            <a:xfrm>
              <a:off x="10010058" y="4997759"/>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68" name="Line 380">
              <a:extLst>
                <a:ext uri="{FF2B5EF4-FFF2-40B4-BE49-F238E27FC236}">
                  <a16:creationId xmlns:a16="http://schemas.microsoft.com/office/drawing/2014/main" id="{D4AC4995-936B-D71B-42F0-AA73D7ACC1DB}"/>
                </a:ext>
              </a:extLst>
            </p:cNvPr>
            <p:cNvSpPr>
              <a:spLocks noChangeShapeType="1"/>
            </p:cNvSpPr>
            <p:nvPr/>
          </p:nvSpPr>
          <p:spPr bwMode="auto">
            <a:xfrm>
              <a:off x="10041616" y="4824615"/>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69" name="Line 381">
              <a:extLst>
                <a:ext uri="{FF2B5EF4-FFF2-40B4-BE49-F238E27FC236}">
                  <a16:creationId xmlns:a16="http://schemas.microsoft.com/office/drawing/2014/main" id="{59FD56F7-BD9D-BAEF-AC57-A7101F8D89DA}"/>
                </a:ext>
              </a:extLst>
            </p:cNvPr>
            <p:cNvSpPr>
              <a:spLocks noChangeShapeType="1"/>
            </p:cNvSpPr>
            <p:nvPr/>
          </p:nvSpPr>
          <p:spPr bwMode="auto">
            <a:xfrm>
              <a:off x="10041616" y="4824615"/>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70" name="Freeform 382">
              <a:extLst>
                <a:ext uri="{FF2B5EF4-FFF2-40B4-BE49-F238E27FC236}">
                  <a16:creationId xmlns:a16="http://schemas.microsoft.com/office/drawing/2014/main" id="{18779D68-456E-B855-BBFE-56C077264B92}"/>
                </a:ext>
              </a:extLst>
            </p:cNvPr>
            <p:cNvSpPr>
              <a:spLocks/>
            </p:cNvSpPr>
            <p:nvPr/>
          </p:nvSpPr>
          <p:spPr bwMode="auto">
            <a:xfrm>
              <a:off x="9751623" y="4689001"/>
              <a:ext cx="19617" cy="6823"/>
            </a:xfrm>
            <a:custGeom>
              <a:avLst/>
              <a:gdLst>
                <a:gd name="T0" fmla="*/ 0 w 25"/>
                <a:gd name="T1" fmla="*/ 2147483647 h 8"/>
                <a:gd name="T2" fmla="*/ 2147483647 w 25"/>
                <a:gd name="T3" fmla="*/ 2147483647 h 8"/>
                <a:gd name="T4" fmla="*/ 2147483647 w 25"/>
                <a:gd name="T5" fmla="*/ 2147483647 h 8"/>
                <a:gd name="T6" fmla="*/ 2147483647 w 25"/>
                <a:gd name="T7" fmla="*/ 0 h 8"/>
                <a:gd name="T8" fmla="*/ 0 w 25"/>
                <a:gd name="T9" fmla="*/ 2147483647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0" y="5"/>
                  </a:moveTo>
                  <a:lnTo>
                    <a:pt x="14" y="8"/>
                  </a:lnTo>
                  <a:lnTo>
                    <a:pt x="25" y="3"/>
                  </a:lnTo>
                  <a:lnTo>
                    <a:pt x="6" y="0"/>
                  </a:lnTo>
                  <a:lnTo>
                    <a:pt x="0"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71" name="Freeform 383">
              <a:extLst>
                <a:ext uri="{FF2B5EF4-FFF2-40B4-BE49-F238E27FC236}">
                  <a16:creationId xmlns:a16="http://schemas.microsoft.com/office/drawing/2014/main" id="{9E79EB24-F73C-4458-6601-F7B0E42C1133}"/>
                </a:ext>
              </a:extLst>
            </p:cNvPr>
            <p:cNvSpPr>
              <a:spLocks/>
            </p:cNvSpPr>
            <p:nvPr/>
          </p:nvSpPr>
          <p:spPr bwMode="auto">
            <a:xfrm>
              <a:off x="10306022" y="4677912"/>
              <a:ext cx="2559" cy="23882"/>
            </a:xfrm>
            <a:custGeom>
              <a:avLst/>
              <a:gdLst>
                <a:gd name="T0" fmla="*/ 2147483647 w 3"/>
                <a:gd name="T1" fmla="*/ 0 h 30"/>
                <a:gd name="T2" fmla="*/ 0 w 3"/>
                <a:gd name="T3" fmla="*/ 2147483647 h 30"/>
                <a:gd name="T4" fmla="*/ 2147483647 w 3"/>
                <a:gd name="T5" fmla="*/ 0 h 30"/>
                <a:gd name="T6" fmla="*/ 0 60000 65536"/>
                <a:gd name="T7" fmla="*/ 0 60000 65536"/>
                <a:gd name="T8" fmla="*/ 0 60000 65536"/>
                <a:gd name="T9" fmla="*/ 0 w 3"/>
                <a:gd name="T10" fmla="*/ 0 h 30"/>
                <a:gd name="T11" fmla="*/ 3 w 3"/>
                <a:gd name="T12" fmla="*/ 30 h 30"/>
              </a:gdLst>
              <a:ahLst/>
              <a:cxnLst>
                <a:cxn ang="T6">
                  <a:pos x="T0" y="T1"/>
                </a:cxn>
                <a:cxn ang="T7">
                  <a:pos x="T2" y="T3"/>
                </a:cxn>
                <a:cxn ang="T8">
                  <a:pos x="T4" y="T5"/>
                </a:cxn>
              </a:cxnLst>
              <a:rect l="T9" t="T10" r="T11" b="T12"/>
              <a:pathLst>
                <a:path w="3" h="30">
                  <a:moveTo>
                    <a:pt x="3" y="0"/>
                  </a:moveTo>
                  <a:lnTo>
                    <a:pt x="0" y="30"/>
                  </a:lnTo>
                  <a:lnTo>
                    <a:pt x="3"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72" name="Line 385">
              <a:extLst>
                <a:ext uri="{FF2B5EF4-FFF2-40B4-BE49-F238E27FC236}">
                  <a16:creationId xmlns:a16="http://schemas.microsoft.com/office/drawing/2014/main" id="{2EC11AF9-9C20-84E3-E468-9E6C7FFD4BB2}"/>
                </a:ext>
              </a:extLst>
            </p:cNvPr>
            <p:cNvSpPr>
              <a:spLocks noChangeShapeType="1"/>
            </p:cNvSpPr>
            <p:nvPr/>
          </p:nvSpPr>
          <p:spPr bwMode="auto">
            <a:xfrm>
              <a:off x="10303464" y="4720559"/>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73" name="Line 386">
              <a:extLst>
                <a:ext uri="{FF2B5EF4-FFF2-40B4-BE49-F238E27FC236}">
                  <a16:creationId xmlns:a16="http://schemas.microsoft.com/office/drawing/2014/main" id="{249C18D2-1BF0-9DBB-80E3-35E2B1E6865C}"/>
                </a:ext>
              </a:extLst>
            </p:cNvPr>
            <p:cNvSpPr>
              <a:spLocks noChangeShapeType="1"/>
            </p:cNvSpPr>
            <p:nvPr/>
          </p:nvSpPr>
          <p:spPr bwMode="auto">
            <a:xfrm>
              <a:off x="10303464" y="4720559"/>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74" name="Line 387">
              <a:extLst>
                <a:ext uri="{FF2B5EF4-FFF2-40B4-BE49-F238E27FC236}">
                  <a16:creationId xmlns:a16="http://schemas.microsoft.com/office/drawing/2014/main" id="{C311CD7D-E522-6696-6FCA-C6AA320FD2BB}"/>
                </a:ext>
              </a:extLst>
            </p:cNvPr>
            <p:cNvSpPr>
              <a:spLocks noChangeShapeType="1"/>
            </p:cNvSpPr>
            <p:nvPr/>
          </p:nvSpPr>
          <p:spPr bwMode="auto">
            <a:xfrm>
              <a:off x="10324787" y="4778558"/>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75" name="Line 388">
              <a:extLst>
                <a:ext uri="{FF2B5EF4-FFF2-40B4-BE49-F238E27FC236}">
                  <a16:creationId xmlns:a16="http://schemas.microsoft.com/office/drawing/2014/main" id="{9C189621-70E2-A7F4-7D15-613BEB44163B}"/>
                </a:ext>
              </a:extLst>
            </p:cNvPr>
            <p:cNvSpPr>
              <a:spLocks noChangeShapeType="1"/>
            </p:cNvSpPr>
            <p:nvPr/>
          </p:nvSpPr>
          <p:spPr bwMode="auto">
            <a:xfrm>
              <a:off x="10324787" y="4778558"/>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76" name="Freeform 389">
              <a:extLst>
                <a:ext uri="{FF2B5EF4-FFF2-40B4-BE49-F238E27FC236}">
                  <a16:creationId xmlns:a16="http://schemas.microsoft.com/office/drawing/2014/main" id="{E2C53C63-FD28-B5B5-1361-B66120540678}"/>
                </a:ext>
              </a:extLst>
            </p:cNvPr>
            <p:cNvSpPr>
              <a:spLocks/>
            </p:cNvSpPr>
            <p:nvPr/>
          </p:nvSpPr>
          <p:spPr bwMode="auto">
            <a:xfrm>
              <a:off x="10358904" y="4847645"/>
              <a:ext cx="7676" cy="5970"/>
            </a:xfrm>
            <a:custGeom>
              <a:avLst/>
              <a:gdLst>
                <a:gd name="T0" fmla="*/ 0 w 10"/>
                <a:gd name="T1" fmla="*/ 0 h 8"/>
                <a:gd name="T2" fmla="*/ 2147483647 w 10"/>
                <a:gd name="T3" fmla="*/ 2147483647 h 8"/>
                <a:gd name="T4" fmla="*/ 0 w 10"/>
                <a:gd name="T5" fmla="*/ 0 h 8"/>
                <a:gd name="T6" fmla="*/ 0 60000 65536"/>
                <a:gd name="T7" fmla="*/ 0 60000 65536"/>
                <a:gd name="T8" fmla="*/ 0 60000 65536"/>
                <a:gd name="T9" fmla="*/ 0 w 10"/>
                <a:gd name="T10" fmla="*/ 0 h 8"/>
                <a:gd name="T11" fmla="*/ 10 w 10"/>
                <a:gd name="T12" fmla="*/ 8 h 8"/>
              </a:gdLst>
              <a:ahLst/>
              <a:cxnLst>
                <a:cxn ang="T6">
                  <a:pos x="T0" y="T1"/>
                </a:cxn>
                <a:cxn ang="T7">
                  <a:pos x="T2" y="T3"/>
                </a:cxn>
                <a:cxn ang="T8">
                  <a:pos x="T4" y="T5"/>
                </a:cxn>
              </a:cxnLst>
              <a:rect l="T9" t="T10" r="T11" b="T12"/>
              <a:pathLst>
                <a:path w="10" h="8">
                  <a:moveTo>
                    <a:pt x="0" y="0"/>
                  </a:moveTo>
                  <a:lnTo>
                    <a:pt x="10" y="8"/>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77" name="Line 390">
              <a:extLst>
                <a:ext uri="{FF2B5EF4-FFF2-40B4-BE49-F238E27FC236}">
                  <a16:creationId xmlns:a16="http://schemas.microsoft.com/office/drawing/2014/main" id="{E7EACC0D-6C6B-6618-E72D-BB2BAF5D8771}"/>
                </a:ext>
              </a:extLst>
            </p:cNvPr>
            <p:cNvSpPr>
              <a:spLocks noChangeShapeType="1"/>
            </p:cNvSpPr>
            <p:nvPr/>
          </p:nvSpPr>
          <p:spPr bwMode="auto">
            <a:xfrm>
              <a:off x="10358904" y="4847645"/>
              <a:ext cx="7676" cy="597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78" name="Freeform 391">
              <a:extLst>
                <a:ext uri="{FF2B5EF4-FFF2-40B4-BE49-F238E27FC236}">
                  <a16:creationId xmlns:a16="http://schemas.microsoft.com/office/drawing/2014/main" id="{C2748E8B-00C9-1AC7-8C92-EE8AF38B1A51}"/>
                </a:ext>
              </a:extLst>
            </p:cNvPr>
            <p:cNvSpPr>
              <a:spLocks/>
            </p:cNvSpPr>
            <p:nvPr/>
          </p:nvSpPr>
          <p:spPr bwMode="auto">
            <a:xfrm>
              <a:off x="10377668" y="4868967"/>
              <a:ext cx="11087" cy="14500"/>
            </a:xfrm>
            <a:custGeom>
              <a:avLst/>
              <a:gdLst>
                <a:gd name="T0" fmla="*/ 0 w 14"/>
                <a:gd name="T1" fmla="*/ 2147483647 h 19"/>
                <a:gd name="T2" fmla="*/ 2147483647 w 14"/>
                <a:gd name="T3" fmla="*/ 2147483647 h 19"/>
                <a:gd name="T4" fmla="*/ 2147483647 w 14"/>
                <a:gd name="T5" fmla="*/ 2147483647 h 19"/>
                <a:gd name="T6" fmla="*/ 2147483647 w 14"/>
                <a:gd name="T7" fmla="*/ 0 h 19"/>
                <a:gd name="T8" fmla="*/ 0 w 14"/>
                <a:gd name="T9" fmla="*/ 2147483647 h 19"/>
                <a:gd name="T10" fmla="*/ 0 60000 65536"/>
                <a:gd name="T11" fmla="*/ 0 60000 65536"/>
                <a:gd name="T12" fmla="*/ 0 60000 65536"/>
                <a:gd name="T13" fmla="*/ 0 60000 65536"/>
                <a:gd name="T14" fmla="*/ 0 60000 65536"/>
                <a:gd name="T15" fmla="*/ 0 w 14"/>
                <a:gd name="T16" fmla="*/ 0 h 19"/>
                <a:gd name="T17" fmla="*/ 14 w 14"/>
                <a:gd name="T18" fmla="*/ 19 h 19"/>
              </a:gdLst>
              <a:ahLst/>
              <a:cxnLst>
                <a:cxn ang="T10">
                  <a:pos x="T0" y="T1"/>
                </a:cxn>
                <a:cxn ang="T11">
                  <a:pos x="T2" y="T3"/>
                </a:cxn>
                <a:cxn ang="T12">
                  <a:pos x="T4" y="T5"/>
                </a:cxn>
                <a:cxn ang="T13">
                  <a:pos x="T6" y="T7"/>
                </a:cxn>
                <a:cxn ang="T14">
                  <a:pos x="T8" y="T9"/>
                </a:cxn>
              </a:cxnLst>
              <a:rect l="T15" t="T16" r="T17" b="T18"/>
              <a:pathLst>
                <a:path w="14" h="19">
                  <a:moveTo>
                    <a:pt x="0" y="3"/>
                  </a:moveTo>
                  <a:lnTo>
                    <a:pt x="14" y="19"/>
                  </a:lnTo>
                  <a:lnTo>
                    <a:pt x="14" y="8"/>
                  </a:lnTo>
                  <a:lnTo>
                    <a:pt x="3"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79" name="Freeform 392">
              <a:extLst>
                <a:ext uri="{FF2B5EF4-FFF2-40B4-BE49-F238E27FC236}">
                  <a16:creationId xmlns:a16="http://schemas.microsoft.com/office/drawing/2014/main" id="{4E923EE4-211E-25D7-D410-E29CB46D89CF}"/>
                </a:ext>
              </a:extLst>
            </p:cNvPr>
            <p:cNvSpPr>
              <a:spLocks/>
            </p:cNvSpPr>
            <p:nvPr/>
          </p:nvSpPr>
          <p:spPr bwMode="auto">
            <a:xfrm>
              <a:off x="10398991" y="4907349"/>
              <a:ext cx="8529" cy="11940"/>
            </a:xfrm>
            <a:custGeom>
              <a:avLst/>
              <a:gdLst>
                <a:gd name="T0" fmla="*/ 0 w 11"/>
                <a:gd name="T1" fmla="*/ 2147483647 h 16"/>
                <a:gd name="T2" fmla="*/ 2147483647 w 11"/>
                <a:gd name="T3" fmla="*/ 2147483647 h 16"/>
                <a:gd name="T4" fmla="*/ 2147483647 w 11"/>
                <a:gd name="T5" fmla="*/ 2147483647 h 16"/>
                <a:gd name="T6" fmla="*/ 2147483647 w 11"/>
                <a:gd name="T7" fmla="*/ 0 h 16"/>
                <a:gd name="T8" fmla="*/ 0 w 11"/>
                <a:gd name="T9" fmla="*/ 2147483647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0" y="3"/>
                  </a:moveTo>
                  <a:lnTo>
                    <a:pt x="6" y="16"/>
                  </a:lnTo>
                  <a:lnTo>
                    <a:pt x="11" y="16"/>
                  </a:lnTo>
                  <a:lnTo>
                    <a:pt x="3"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80" name="Line 393">
              <a:extLst>
                <a:ext uri="{FF2B5EF4-FFF2-40B4-BE49-F238E27FC236}">
                  <a16:creationId xmlns:a16="http://schemas.microsoft.com/office/drawing/2014/main" id="{CBFF8C28-2062-E984-5759-5FC503A89992}"/>
                </a:ext>
              </a:extLst>
            </p:cNvPr>
            <p:cNvSpPr>
              <a:spLocks noChangeShapeType="1"/>
            </p:cNvSpPr>
            <p:nvPr/>
          </p:nvSpPr>
          <p:spPr bwMode="auto">
            <a:xfrm>
              <a:off x="10447608" y="4978995"/>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81" name="Line 394">
              <a:extLst>
                <a:ext uri="{FF2B5EF4-FFF2-40B4-BE49-F238E27FC236}">
                  <a16:creationId xmlns:a16="http://schemas.microsoft.com/office/drawing/2014/main" id="{F53E9E7A-9A26-DD07-81B2-2B69292D3B0B}"/>
                </a:ext>
              </a:extLst>
            </p:cNvPr>
            <p:cNvSpPr>
              <a:spLocks noChangeShapeType="1"/>
            </p:cNvSpPr>
            <p:nvPr/>
          </p:nvSpPr>
          <p:spPr bwMode="auto">
            <a:xfrm>
              <a:off x="10447608" y="4978995"/>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82" name="Line 395">
              <a:extLst>
                <a:ext uri="{FF2B5EF4-FFF2-40B4-BE49-F238E27FC236}">
                  <a16:creationId xmlns:a16="http://schemas.microsoft.com/office/drawing/2014/main" id="{3CF6E15E-53FF-F028-22B6-07233E3750F4}"/>
                </a:ext>
              </a:extLst>
            </p:cNvPr>
            <p:cNvSpPr>
              <a:spLocks noChangeShapeType="1"/>
            </p:cNvSpPr>
            <p:nvPr/>
          </p:nvSpPr>
          <p:spPr bwMode="auto">
            <a:xfrm>
              <a:off x="10490254" y="5059169"/>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83" name="Line 396">
              <a:extLst>
                <a:ext uri="{FF2B5EF4-FFF2-40B4-BE49-F238E27FC236}">
                  <a16:creationId xmlns:a16="http://schemas.microsoft.com/office/drawing/2014/main" id="{28D8E342-782F-478D-E6AC-B11273350DD4}"/>
                </a:ext>
              </a:extLst>
            </p:cNvPr>
            <p:cNvSpPr>
              <a:spLocks noChangeShapeType="1"/>
            </p:cNvSpPr>
            <p:nvPr/>
          </p:nvSpPr>
          <p:spPr bwMode="auto">
            <a:xfrm>
              <a:off x="10490254" y="5059169"/>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84" name="Freeform 397">
              <a:extLst>
                <a:ext uri="{FF2B5EF4-FFF2-40B4-BE49-F238E27FC236}">
                  <a16:creationId xmlns:a16="http://schemas.microsoft.com/office/drawing/2014/main" id="{8B7312B5-2676-AB05-C6AB-A9D2CB69FB65}"/>
                </a:ext>
              </a:extLst>
            </p:cNvPr>
            <p:cNvSpPr>
              <a:spLocks/>
            </p:cNvSpPr>
            <p:nvPr/>
          </p:nvSpPr>
          <p:spPr bwMode="auto">
            <a:xfrm>
              <a:off x="10126909" y="4735059"/>
              <a:ext cx="28999" cy="59704"/>
            </a:xfrm>
            <a:custGeom>
              <a:avLst/>
              <a:gdLst>
                <a:gd name="T0" fmla="*/ 0 w 38"/>
                <a:gd name="T1" fmla="*/ 2147483647 h 76"/>
                <a:gd name="T2" fmla="*/ 2147483647 w 38"/>
                <a:gd name="T3" fmla="*/ 2147483647 h 76"/>
                <a:gd name="T4" fmla="*/ 2147483647 w 38"/>
                <a:gd name="T5" fmla="*/ 2147483647 h 76"/>
                <a:gd name="T6" fmla="*/ 2147483647 w 38"/>
                <a:gd name="T7" fmla="*/ 2147483647 h 76"/>
                <a:gd name="T8" fmla="*/ 2147483647 w 38"/>
                <a:gd name="T9" fmla="*/ 2147483647 h 76"/>
                <a:gd name="T10" fmla="*/ 2147483647 w 38"/>
                <a:gd name="T11" fmla="*/ 2147483647 h 76"/>
                <a:gd name="T12" fmla="*/ 2147483647 w 38"/>
                <a:gd name="T13" fmla="*/ 0 h 76"/>
                <a:gd name="T14" fmla="*/ 2147483647 w 38"/>
                <a:gd name="T15" fmla="*/ 2147483647 h 76"/>
                <a:gd name="T16" fmla="*/ 0 w 38"/>
                <a:gd name="T17" fmla="*/ 214748364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6"/>
                <a:gd name="T29" fmla="*/ 38 w 38"/>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6">
                  <a:moveTo>
                    <a:pt x="0" y="36"/>
                  </a:moveTo>
                  <a:lnTo>
                    <a:pt x="10" y="76"/>
                  </a:lnTo>
                  <a:lnTo>
                    <a:pt x="29" y="74"/>
                  </a:lnTo>
                  <a:lnTo>
                    <a:pt x="38" y="68"/>
                  </a:lnTo>
                  <a:lnTo>
                    <a:pt x="38" y="44"/>
                  </a:lnTo>
                  <a:lnTo>
                    <a:pt x="13" y="6"/>
                  </a:lnTo>
                  <a:lnTo>
                    <a:pt x="2" y="0"/>
                  </a:lnTo>
                  <a:lnTo>
                    <a:pt x="8" y="9"/>
                  </a:lnTo>
                  <a:lnTo>
                    <a:pt x="0" y="3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85" name="Freeform 398">
              <a:extLst>
                <a:ext uri="{FF2B5EF4-FFF2-40B4-BE49-F238E27FC236}">
                  <a16:creationId xmlns:a16="http://schemas.microsoft.com/office/drawing/2014/main" id="{66EC4EA8-71A8-7DDF-867F-1364472DC854}"/>
                </a:ext>
              </a:extLst>
            </p:cNvPr>
            <p:cNvSpPr>
              <a:spLocks/>
            </p:cNvSpPr>
            <p:nvPr/>
          </p:nvSpPr>
          <p:spPr bwMode="auto">
            <a:xfrm>
              <a:off x="10514989" y="4570445"/>
              <a:ext cx="32411" cy="29852"/>
            </a:xfrm>
            <a:custGeom>
              <a:avLst/>
              <a:gdLst>
                <a:gd name="T0" fmla="*/ 0 w 41"/>
                <a:gd name="T1" fmla="*/ 2147483647 h 38"/>
                <a:gd name="T2" fmla="*/ 2147483647 w 41"/>
                <a:gd name="T3" fmla="*/ 2147483647 h 38"/>
                <a:gd name="T4" fmla="*/ 2147483647 w 41"/>
                <a:gd name="T5" fmla="*/ 2147483647 h 38"/>
                <a:gd name="T6" fmla="*/ 2147483647 w 41"/>
                <a:gd name="T7" fmla="*/ 2147483647 h 38"/>
                <a:gd name="T8" fmla="*/ 2147483647 w 41"/>
                <a:gd name="T9" fmla="*/ 0 h 38"/>
                <a:gd name="T10" fmla="*/ 2147483647 w 41"/>
                <a:gd name="T11" fmla="*/ 2147483647 h 38"/>
                <a:gd name="T12" fmla="*/ 0 w 41"/>
                <a:gd name="T13" fmla="*/ 2147483647 h 38"/>
                <a:gd name="T14" fmla="*/ 0 60000 65536"/>
                <a:gd name="T15" fmla="*/ 0 60000 65536"/>
                <a:gd name="T16" fmla="*/ 0 60000 65536"/>
                <a:gd name="T17" fmla="*/ 0 60000 65536"/>
                <a:gd name="T18" fmla="*/ 0 60000 65536"/>
                <a:gd name="T19" fmla="*/ 0 60000 65536"/>
                <a:gd name="T20" fmla="*/ 0 60000 65536"/>
                <a:gd name="T21" fmla="*/ 0 w 41"/>
                <a:gd name="T22" fmla="*/ 0 h 38"/>
                <a:gd name="T23" fmla="*/ 41 w 4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8">
                  <a:moveTo>
                    <a:pt x="0" y="16"/>
                  </a:moveTo>
                  <a:lnTo>
                    <a:pt x="5" y="33"/>
                  </a:lnTo>
                  <a:lnTo>
                    <a:pt x="22" y="38"/>
                  </a:lnTo>
                  <a:lnTo>
                    <a:pt x="35" y="27"/>
                  </a:lnTo>
                  <a:lnTo>
                    <a:pt x="41" y="0"/>
                  </a:lnTo>
                  <a:lnTo>
                    <a:pt x="16" y="3"/>
                  </a:lnTo>
                  <a:lnTo>
                    <a:pt x="0"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86" name="Freeform 399">
              <a:extLst>
                <a:ext uri="{FF2B5EF4-FFF2-40B4-BE49-F238E27FC236}">
                  <a16:creationId xmlns:a16="http://schemas.microsoft.com/office/drawing/2014/main" id="{F2503D04-EA11-4F15-38F6-824D25D00CB1}"/>
                </a:ext>
              </a:extLst>
            </p:cNvPr>
            <p:cNvSpPr>
              <a:spLocks/>
            </p:cNvSpPr>
            <p:nvPr/>
          </p:nvSpPr>
          <p:spPr bwMode="auto">
            <a:xfrm>
              <a:off x="10663397" y="4488564"/>
              <a:ext cx="21323" cy="52029"/>
            </a:xfrm>
            <a:custGeom>
              <a:avLst/>
              <a:gdLst>
                <a:gd name="T0" fmla="*/ 0 w 27"/>
                <a:gd name="T1" fmla="*/ 2147483647 h 67"/>
                <a:gd name="T2" fmla="*/ 2147483647 w 27"/>
                <a:gd name="T3" fmla="*/ 2147483647 h 67"/>
                <a:gd name="T4" fmla="*/ 2147483647 w 27"/>
                <a:gd name="T5" fmla="*/ 2147483647 h 67"/>
                <a:gd name="T6" fmla="*/ 2147483647 w 27"/>
                <a:gd name="T7" fmla="*/ 2147483647 h 67"/>
                <a:gd name="T8" fmla="*/ 2147483647 w 27"/>
                <a:gd name="T9" fmla="*/ 0 h 67"/>
                <a:gd name="T10" fmla="*/ 2147483647 w 27"/>
                <a:gd name="T11" fmla="*/ 2147483647 h 67"/>
                <a:gd name="T12" fmla="*/ 0 w 27"/>
                <a:gd name="T13" fmla="*/ 2147483647 h 67"/>
                <a:gd name="T14" fmla="*/ 0 60000 65536"/>
                <a:gd name="T15" fmla="*/ 0 60000 65536"/>
                <a:gd name="T16" fmla="*/ 0 60000 65536"/>
                <a:gd name="T17" fmla="*/ 0 60000 65536"/>
                <a:gd name="T18" fmla="*/ 0 60000 65536"/>
                <a:gd name="T19" fmla="*/ 0 60000 65536"/>
                <a:gd name="T20" fmla="*/ 0 60000 65536"/>
                <a:gd name="T21" fmla="*/ 0 w 27"/>
                <a:gd name="T22" fmla="*/ 0 h 67"/>
                <a:gd name="T23" fmla="*/ 27 w 27"/>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67">
                  <a:moveTo>
                    <a:pt x="0" y="32"/>
                  </a:moveTo>
                  <a:lnTo>
                    <a:pt x="8" y="54"/>
                  </a:lnTo>
                  <a:lnTo>
                    <a:pt x="19" y="67"/>
                  </a:lnTo>
                  <a:lnTo>
                    <a:pt x="27" y="2"/>
                  </a:lnTo>
                  <a:lnTo>
                    <a:pt x="19" y="0"/>
                  </a:lnTo>
                  <a:lnTo>
                    <a:pt x="11" y="5"/>
                  </a:lnTo>
                  <a:lnTo>
                    <a:pt x="0" y="32"/>
                  </a:lnTo>
                  <a:close/>
                </a:path>
              </a:pathLst>
            </a:custGeom>
            <a:solidFill>
              <a:schemeClr val="accent1"/>
            </a:solidFill>
            <a:ln w="3">
              <a:solidFill>
                <a:schemeClr val="accent1"/>
              </a:solidFill>
              <a:round/>
              <a:headEnd/>
              <a:tailEnd/>
            </a:ln>
          </p:spPr>
          <p:txBody>
            <a:bodyPr/>
            <a:lstStyle/>
            <a:p>
              <a:endParaRPr lang="en-GB" noProof="0" dirty="0"/>
            </a:p>
          </p:txBody>
        </p:sp>
        <p:sp>
          <p:nvSpPr>
            <p:cNvPr id="1087" name="Freeform 400">
              <a:extLst>
                <a:ext uri="{FF2B5EF4-FFF2-40B4-BE49-F238E27FC236}">
                  <a16:creationId xmlns:a16="http://schemas.microsoft.com/office/drawing/2014/main" id="{53BB8CBA-EA08-49E4-C49C-74EE1F398AAD}"/>
                </a:ext>
              </a:extLst>
            </p:cNvPr>
            <p:cNvSpPr>
              <a:spLocks/>
            </p:cNvSpPr>
            <p:nvPr/>
          </p:nvSpPr>
          <p:spPr bwMode="auto">
            <a:xfrm>
              <a:off x="10747836" y="4350391"/>
              <a:ext cx="35822" cy="44352"/>
            </a:xfrm>
            <a:custGeom>
              <a:avLst/>
              <a:gdLst>
                <a:gd name="T0" fmla="*/ 0 w 46"/>
                <a:gd name="T1" fmla="*/ 2147483647 h 57"/>
                <a:gd name="T2" fmla="*/ 2147483647 w 46"/>
                <a:gd name="T3" fmla="*/ 2147483647 h 57"/>
                <a:gd name="T4" fmla="*/ 2147483647 w 46"/>
                <a:gd name="T5" fmla="*/ 2147483647 h 57"/>
                <a:gd name="T6" fmla="*/ 2147483647 w 46"/>
                <a:gd name="T7" fmla="*/ 2147483647 h 57"/>
                <a:gd name="T8" fmla="*/ 2147483647 w 46"/>
                <a:gd name="T9" fmla="*/ 2147483647 h 57"/>
                <a:gd name="T10" fmla="*/ 2147483647 w 46"/>
                <a:gd name="T11" fmla="*/ 2147483647 h 57"/>
                <a:gd name="T12" fmla="*/ 2147483647 w 46"/>
                <a:gd name="T13" fmla="*/ 2147483647 h 57"/>
                <a:gd name="T14" fmla="*/ 2147483647 w 46"/>
                <a:gd name="T15" fmla="*/ 2147483647 h 57"/>
                <a:gd name="T16" fmla="*/ 2147483647 w 46"/>
                <a:gd name="T17" fmla="*/ 2147483647 h 57"/>
                <a:gd name="T18" fmla="*/ 2147483647 w 46"/>
                <a:gd name="T19" fmla="*/ 2147483647 h 57"/>
                <a:gd name="T20" fmla="*/ 2147483647 w 46"/>
                <a:gd name="T21" fmla="*/ 0 h 57"/>
                <a:gd name="T22" fmla="*/ 0 w 46"/>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7"/>
                <a:gd name="T38" fmla="*/ 46 w 46"/>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7">
                  <a:moveTo>
                    <a:pt x="0" y="11"/>
                  </a:moveTo>
                  <a:lnTo>
                    <a:pt x="8" y="22"/>
                  </a:lnTo>
                  <a:lnTo>
                    <a:pt x="16" y="22"/>
                  </a:lnTo>
                  <a:lnTo>
                    <a:pt x="16" y="17"/>
                  </a:lnTo>
                  <a:lnTo>
                    <a:pt x="22" y="22"/>
                  </a:lnTo>
                  <a:lnTo>
                    <a:pt x="27" y="52"/>
                  </a:lnTo>
                  <a:lnTo>
                    <a:pt x="38" y="57"/>
                  </a:lnTo>
                  <a:lnTo>
                    <a:pt x="46" y="49"/>
                  </a:lnTo>
                  <a:lnTo>
                    <a:pt x="46" y="19"/>
                  </a:lnTo>
                  <a:lnTo>
                    <a:pt x="33" y="3"/>
                  </a:lnTo>
                  <a:lnTo>
                    <a:pt x="11" y="0"/>
                  </a:lnTo>
                  <a:lnTo>
                    <a:pt x="0"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88" name="Freeform 401">
              <a:extLst>
                <a:ext uri="{FF2B5EF4-FFF2-40B4-BE49-F238E27FC236}">
                  <a16:creationId xmlns:a16="http://schemas.microsoft.com/office/drawing/2014/main" id="{CCBFD4BF-98BB-4BBC-5F5F-B0C8ACE3B6B5}"/>
                </a:ext>
              </a:extLst>
            </p:cNvPr>
            <p:cNvSpPr>
              <a:spLocks/>
            </p:cNvSpPr>
            <p:nvPr/>
          </p:nvSpPr>
          <p:spPr bwMode="auto">
            <a:xfrm>
              <a:off x="10783660" y="4344420"/>
              <a:ext cx="29852" cy="23029"/>
            </a:xfrm>
            <a:custGeom>
              <a:avLst/>
              <a:gdLst>
                <a:gd name="T0" fmla="*/ 0 w 38"/>
                <a:gd name="T1" fmla="*/ 2147483647 h 30"/>
                <a:gd name="T2" fmla="*/ 2147483647 w 38"/>
                <a:gd name="T3" fmla="*/ 2147483647 h 30"/>
                <a:gd name="T4" fmla="*/ 2147483647 w 38"/>
                <a:gd name="T5" fmla="*/ 2147483647 h 30"/>
                <a:gd name="T6" fmla="*/ 2147483647 w 38"/>
                <a:gd name="T7" fmla="*/ 2147483647 h 30"/>
                <a:gd name="T8" fmla="*/ 2147483647 w 38"/>
                <a:gd name="T9" fmla="*/ 2147483647 h 30"/>
                <a:gd name="T10" fmla="*/ 2147483647 w 38"/>
                <a:gd name="T11" fmla="*/ 2147483647 h 30"/>
                <a:gd name="T12" fmla="*/ 2147483647 w 38"/>
                <a:gd name="T13" fmla="*/ 0 h 30"/>
                <a:gd name="T14" fmla="*/ 2147483647 w 38"/>
                <a:gd name="T15" fmla="*/ 0 h 30"/>
                <a:gd name="T16" fmla="*/ 2147483647 w 38"/>
                <a:gd name="T17" fmla="*/ 2147483647 h 30"/>
                <a:gd name="T18" fmla="*/ 2147483647 w 38"/>
                <a:gd name="T19" fmla="*/ 2147483647 h 30"/>
                <a:gd name="T20" fmla="*/ 0 w 3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0"/>
                <a:gd name="T35" fmla="*/ 38 w 3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0">
                  <a:moveTo>
                    <a:pt x="0" y="17"/>
                  </a:moveTo>
                  <a:lnTo>
                    <a:pt x="16" y="30"/>
                  </a:lnTo>
                  <a:lnTo>
                    <a:pt x="19" y="19"/>
                  </a:lnTo>
                  <a:lnTo>
                    <a:pt x="24" y="14"/>
                  </a:lnTo>
                  <a:lnTo>
                    <a:pt x="33" y="19"/>
                  </a:lnTo>
                  <a:lnTo>
                    <a:pt x="38" y="8"/>
                  </a:lnTo>
                  <a:lnTo>
                    <a:pt x="35" y="0"/>
                  </a:lnTo>
                  <a:lnTo>
                    <a:pt x="16" y="0"/>
                  </a:lnTo>
                  <a:lnTo>
                    <a:pt x="16" y="6"/>
                  </a:lnTo>
                  <a:lnTo>
                    <a:pt x="6" y="3"/>
                  </a:lnTo>
                  <a:lnTo>
                    <a:pt x="0" y="1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89" name="Freeform 402">
              <a:extLst>
                <a:ext uri="{FF2B5EF4-FFF2-40B4-BE49-F238E27FC236}">
                  <a16:creationId xmlns:a16="http://schemas.microsoft.com/office/drawing/2014/main" id="{4A9FAD2A-0008-72F4-1E84-6678AC748162}"/>
                </a:ext>
              </a:extLst>
            </p:cNvPr>
            <p:cNvSpPr>
              <a:spLocks/>
            </p:cNvSpPr>
            <p:nvPr/>
          </p:nvSpPr>
          <p:spPr bwMode="auto">
            <a:xfrm>
              <a:off x="10760630" y="4228423"/>
              <a:ext cx="121968" cy="128791"/>
            </a:xfrm>
            <a:custGeom>
              <a:avLst/>
              <a:gdLst>
                <a:gd name="T0" fmla="*/ 0 w 157"/>
                <a:gd name="T1" fmla="*/ 2147483647 h 166"/>
                <a:gd name="T2" fmla="*/ 2147483647 w 157"/>
                <a:gd name="T3" fmla="*/ 2147483647 h 166"/>
                <a:gd name="T4" fmla="*/ 2147483647 w 157"/>
                <a:gd name="T5" fmla="*/ 2147483647 h 166"/>
                <a:gd name="T6" fmla="*/ 2147483647 w 157"/>
                <a:gd name="T7" fmla="*/ 2147483647 h 166"/>
                <a:gd name="T8" fmla="*/ 2147483647 w 157"/>
                <a:gd name="T9" fmla="*/ 2147483647 h 166"/>
                <a:gd name="T10" fmla="*/ 2147483647 w 157"/>
                <a:gd name="T11" fmla="*/ 2147483647 h 166"/>
                <a:gd name="T12" fmla="*/ 2147483647 w 157"/>
                <a:gd name="T13" fmla="*/ 2147483647 h 166"/>
                <a:gd name="T14" fmla="*/ 2147483647 w 157"/>
                <a:gd name="T15" fmla="*/ 2147483647 h 166"/>
                <a:gd name="T16" fmla="*/ 2147483647 w 157"/>
                <a:gd name="T17" fmla="*/ 2147483647 h 166"/>
                <a:gd name="T18" fmla="*/ 2147483647 w 157"/>
                <a:gd name="T19" fmla="*/ 2147483647 h 166"/>
                <a:gd name="T20" fmla="*/ 2147483647 w 157"/>
                <a:gd name="T21" fmla="*/ 2147483647 h 166"/>
                <a:gd name="T22" fmla="*/ 2147483647 w 157"/>
                <a:gd name="T23" fmla="*/ 2147483647 h 166"/>
                <a:gd name="T24" fmla="*/ 2147483647 w 157"/>
                <a:gd name="T25" fmla="*/ 2147483647 h 166"/>
                <a:gd name="T26" fmla="*/ 2147483647 w 157"/>
                <a:gd name="T27" fmla="*/ 2147483647 h 166"/>
                <a:gd name="T28" fmla="*/ 2147483647 w 157"/>
                <a:gd name="T29" fmla="*/ 2147483647 h 166"/>
                <a:gd name="T30" fmla="*/ 2147483647 w 157"/>
                <a:gd name="T31" fmla="*/ 2147483647 h 166"/>
                <a:gd name="T32" fmla="*/ 2147483647 w 157"/>
                <a:gd name="T33" fmla="*/ 2147483647 h 166"/>
                <a:gd name="T34" fmla="*/ 2147483647 w 157"/>
                <a:gd name="T35" fmla="*/ 2147483647 h 166"/>
                <a:gd name="T36" fmla="*/ 2147483647 w 157"/>
                <a:gd name="T37" fmla="*/ 2147483647 h 166"/>
                <a:gd name="T38" fmla="*/ 2147483647 w 157"/>
                <a:gd name="T39" fmla="*/ 2147483647 h 166"/>
                <a:gd name="T40" fmla="*/ 2147483647 w 157"/>
                <a:gd name="T41" fmla="*/ 2147483647 h 166"/>
                <a:gd name="T42" fmla="*/ 2147483647 w 157"/>
                <a:gd name="T43" fmla="*/ 2147483647 h 166"/>
                <a:gd name="T44" fmla="*/ 2147483647 w 157"/>
                <a:gd name="T45" fmla="*/ 2147483647 h 166"/>
                <a:gd name="T46" fmla="*/ 2147483647 w 157"/>
                <a:gd name="T47" fmla="*/ 2147483647 h 166"/>
                <a:gd name="T48" fmla="*/ 2147483647 w 157"/>
                <a:gd name="T49" fmla="*/ 2147483647 h 166"/>
                <a:gd name="T50" fmla="*/ 2147483647 w 157"/>
                <a:gd name="T51" fmla="*/ 0 h 166"/>
                <a:gd name="T52" fmla="*/ 2147483647 w 157"/>
                <a:gd name="T53" fmla="*/ 2147483647 h 166"/>
                <a:gd name="T54" fmla="*/ 2147483647 w 157"/>
                <a:gd name="T55" fmla="*/ 2147483647 h 166"/>
                <a:gd name="T56" fmla="*/ 2147483647 w 157"/>
                <a:gd name="T57" fmla="*/ 2147483647 h 166"/>
                <a:gd name="T58" fmla="*/ 2147483647 w 157"/>
                <a:gd name="T59" fmla="*/ 2147483647 h 166"/>
                <a:gd name="T60" fmla="*/ 2147483647 w 157"/>
                <a:gd name="T61" fmla="*/ 2147483647 h 166"/>
                <a:gd name="T62" fmla="*/ 2147483647 w 157"/>
                <a:gd name="T63" fmla="*/ 2147483647 h 166"/>
                <a:gd name="T64" fmla="*/ 2147483647 w 157"/>
                <a:gd name="T65" fmla="*/ 2147483647 h 166"/>
                <a:gd name="T66" fmla="*/ 2147483647 w 157"/>
                <a:gd name="T67" fmla="*/ 2147483647 h 166"/>
                <a:gd name="T68" fmla="*/ 2147483647 w 157"/>
                <a:gd name="T69" fmla="*/ 2147483647 h 166"/>
                <a:gd name="T70" fmla="*/ 2147483647 w 157"/>
                <a:gd name="T71" fmla="*/ 2147483647 h 166"/>
                <a:gd name="T72" fmla="*/ 2147483647 w 157"/>
                <a:gd name="T73" fmla="*/ 2147483647 h 166"/>
                <a:gd name="T74" fmla="*/ 0 w 157"/>
                <a:gd name="T75" fmla="*/ 2147483647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66"/>
                <a:gd name="T116" fmla="*/ 157 w 157"/>
                <a:gd name="T117" fmla="*/ 166 h 1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66">
                  <a:moveTo>
                    <a:pt x="0" y="147"/>
                  </a:moveTo>
                  <a:lnTo>
                    <a:pt x="3" y="155"/>
                  </a:lnTo>
                  <a:lnTo>
                    <a:pt x="22" y="155"/>
                  </a:lnTo>
                  <a:lnTo>
                    <a:pt x="25" y="149"/>
                  </a:lnTo>
                  <a:lnTo>
                    <a:pt x="57" y="136"/>
                  </a:lnTo>
                  <a:lnTo>
                    <a:pt x="76" y="138"/>
                  </a:lnTo>
                  <a:lnTo>
                    <a:pt x="76" y="155"/>
                  </a:lnTo>
                  <a:lnTo>
                    <a:pt x="92" y="166"/>
                  </a:lnTo>
                  <a:lnTo>
                    <a:pt x="101" y="147"/>
                  </a:lnTo>
                  <a:lnTo>
                    <a:pt x="92" y="141"/>
                  </a:lnTo>
                  <a:lnTo>
                    <a:pt x="95" y="133"/>
                  </a:lnTo>
                  <a:lnTo>
                    <a:pt x="106" y="141"/>
                  </a:lnTo>
                  <a:lnTo>
                    <a:pt x="120" y="141"/>
                  </a:lnTo>
                  <a:lnTo>
                    <a:pt x="128" y="130"/>
                  </a:lnTo>
                  <a:lnTo>
                    <a:pt x="133" y="141"/>
                  </a:lnTo>
                  <a:lnTo>
                    <a:pt x="133" y="128"/>
                  </a:lnTo>
                  <a:lnTo>
                    <a:pt x="141" y="122"/>
                  </a:lnTo>
                  <a:lnTo>
                    <a:pt x="147" y="136"/>
                  </a:lnTo>
                  <a:lnTo>
                    <a:pt x="155" y="130"/>
                  </a:lnTo>
                  <a:lnTo>
                    <a:pt x="157" y="117"/>
                  </a:lnTo>
                  <a:lnTo>
                    <a:pt x="136" y="71"/>
                  </a:lnTo>
                  <a:lnTo>
                    <a:pt x="136" y="65"/>
                  </a:lnTo>
                  <a:lnTo>
                    <a:pt x="144" y="65"/>
                  </a:lnTo>
                  <a:lnTo>
                    <a:pt x="141" y="49"/>
                  </a:lnTo>
                  <a:lnTo>
                    <a:pt x="109" y="3"/>
                  </a:lnTo>
                  <a:lnTo>
                    <a:pt x="98" y="0"/>
                  </a:lnTo>
                  <a:lnTo>
                    <a:pt x="109" y="11"/>
                  </a:lnTo>
                  <a:lnTo>
                    <a:pt x="92" y="6"/>
                  </a:lnTo>
                  <a:lnTo>
                    <a:pt x="109" y="52"/>
                  </a:lnTo>
                  <a:lnTo>
                    <a:pt x="103" y="84"/>
                  </a:lnTo>
                  <a:lnTo>
                    <a:pt x="82" y="98"/>
                  </a:lnTo>
                  <a:lnTo>
                    <a:pt x="79" y="82"/>
                  </a:lnTo>
                  <a:lnTo>
                    <a:pt x="73" y="87"/>
                  </a:lnTo>
                  <a:lnTo>
                    <a:pt x="76" y="120"/>
                  </a:lnTo>
                  <a:lnTo>
                    <a:pt x="71" y="122"/>
                  </a:lnTo>
                  <a:lnTo>
                    <a:pt x="63" y="117"/>
                  </a:lnTo>
                  <a:lnTo>
                    <a:pt x="22" y="122"/>
                  </a:lnTo>
                  <a:lnTo>
                    <a:pt x="0" y="14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90" name="Freeform 403">
              <a:extLst>
                <a:ext uri="{FF2B5EF4-FFF2-40B4-BE49-F238E27FC236}">
                  <a16:creationId xmlns:a16="http://schemas.microsoft.com/office/drawing/2014/main" id="{663FB2C2-430A-7438-1BF4-D005BEE8A08B}"/>
                </a:ext>
              </a:extLst>
            </p:cNvPr>
            <p:cNvSpPr>
              <a:spLocks/>
            </p:cNvSpPr>
            <p:nvPr/>
          </p:nvSpPr>
          <p:spPr bwMode="auto">
            <a:xfrm>
              <a:off x="10809247" y="4164454"/>
              <a:ext cx="73351" cy="65675"/>
            </a:xfrm>
            <a:custGeom>
              <a:avLst/>
              <a:gdLst>
                <a:gd name="T0" fmla="*/ 2147483647 w 94"/>
                <a:gd name="T1" fmla="*/ 2147483647 h 84"/>
                <a:gd name="T2" fmla="*/ 2147483647 w 94"/>
                <a:gd name="T3" fmla="*/ 2147483647 h 84"/>
                <a:gd name="T4" fmla="*/ 2147483647 w 94"/>
                <a:gd name="T5" fmla="*/ 2147483647 h 84"/>
                <a:gd name="T6" fmla="*/ 2147483647 w 94"/>
                <a:gd name="T7" fmla="*/ 2147483647 h 84"/>
                <a:gd name="T8" fmla="*/ 2147483647 w 94"/>
                <a:gd name="T9" fmla="*/ 2147483647 h 84"/>
                <a:gd name="T10" fmla="*/ 2147483647 w 94"/>
                <a:gd name="T11" fmla="*/ 2147483647 h 84"/>
                <a:gd name="T12" fmla="*/ 2147483647 w 94"/>
                <a:gd name="T13" fmla="*/ 2147483647 h 84"/>
                <a:gd name="T14" fmla="*/ 2147483647 w 94"/>
                <a:gd name="T15" fmla="*/ 2147483647 h 84"/>
                <a:gd name="T16" fmla="*/ 2147483647 w 94"/>
                <a:gd name="T17" fmla="*/ 2147483647 h 84"/>
                <a:gd name="T18" fmla="*/ 2147483647 w 94"/>
                <a:gd name="T19" fmla="*/ 2147483647 h 84"/>
                <a:gd name="T20" fmla="*/ 2147483647 w 94"/>
                <a:gd name="T21" fmla="*/ 2147483647 h 84"/>
                <a:gd name="T22" fmla="*/ 2147483647 w 94"/>
                <a:gd name="T23" fmla="*/ 2147483647 h 84"/>
                <a:gd name="T24" fmla="*/ 2147483647 w 94"/>
                <a:gd name="T25" fmla="*/ 2147483647 h 84"/>
                <a:gd name="T26" fmla="*/ 2147483647 w 94"/>
                <a:gd name="T27" fmla="*/ 2147483647 h 84"/>
                <a:gd name="T28" fmla="*/ 2147483647 w 94"/>
                <a:gd name="T29" fmla="*/ 2147483647 h 84"/>
                <a:gd name="T30" fmla="*/ 2147483647 w 94"/>
                <a:gd name="T31" fmla="*/ 0 h 84"/>
                <a:gd name="T32" fmla="*/ 0 w 94"/>
                <a:gd name="T33" fmla="*/ 2147483647 h 84"/>
                <a:gd name="T34" fmla="*/ 2147483647 w 94"/>
                <a:gd name="T35" fmla="*/ 2147483647 h 84"/>
                <a:gd name="T36" fmla="*/ 2147483647 w 94"/>
                <a:gd name="T37" fmla="*/ 2147483647 h 84"/>
                <a:gd name="T38" fmla="*/ 2147483647 w 94"/>
                <a:gd name="T39" fmla="*/ 2147483647 h 84"/>
                <a:gd name="T40" fmla="*/ 2147483647 w 94"/>
                <a:gd name="T41" fmla="*/ 2147483647 h 84"/>
                <a:gd name="T42" fmla="*/ 2147483647 w 94"/>
                <a:gd name="T43" fmla="*/ 2147483647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84"/>
                <a:gd name="T68" fmla="*/ 94 w 94"/>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84">
                  <a:moveTo>
                    <a:pt x="5" y="60"/>
                  </a:moveTo>
                  <a:lnTo>
                    <a:pt x="21" y="84"/>
                  </a:lnTo>
                  <a:lnTo>
                    <a:pt x="35" y="76"/>
                  </a:lnTo>
                  <a:lnTo>
                    <a:pt x="16" y="60"/>
                  </a:lnTo>
                  <a:lnTo>
                    <a:pt x="27" y="65"/>
                  </a:lnTo>
                  <a:lnTo>
                    <a:pt x="38" y="60"/>
                  </a:lnTo>
                  <a:lnTo>
                    <a:pt x="67" y="71"/>
                  </a:lnTo>
                  <a:lnTo>
                    <a:pt x="73" y="52"/>
                  </a:lnTo>
                  <a:lnTo>
                    <a:pt x="84" y="52"/>
                  </a:lnTo>
                  <a:lnTo>
                    <a:pt x="94" y="43"/>
                  </a:lnTo>
                  <a:lnTo>
                    <a:pt x="86" y="43"/>
                  </a:lnTo>
                  <a:lnTo>
                    <a:pt x="75" y="35"/>
                  </a:lnTo>
                  <a:lnTo>
                    <a:pt x="75" y="27"/>
                  </a:lnTo>
                  <a:lnTo>
                    <a:pt x="67" y="33"/>
                  </a:lnTo>
                  <a:lnTo>
                    <a:pt x="48" y="27"/>
                  </a:lnTo>
                  <a:lnTo>
                    <a:pt x="2" y="0"/>
                  </a:lnTo>
                  <a:lnTo>
                    <a:pt x="0" y="5"/>
                  </a:lnTo>
                  <a:lnTo>
                    <a:pt x="10" y="16"/>
                  </a:lnTo>
                  <a:lnTo>
                    <a:pt x="21" y="49"/>
                  </a:lnTo>
                  <a:lnTo>
                    <a:pt x="5" y="46"/>
                  </a:lnTo>
                  <a:lnTo>
                    <a:pt x="10" y="52"/>
                  </a:lnTo>
                  <a:lnTo>
                    <a:pt x="5" y="6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91" name="Line 404">
              <a:extLst>
                <a:ext uri="{FF2B5EF4-FFF2-40B4-BE49-F238E27FC236}">
                  <a16:creationId xmlns:a16="http://schemas.microsoft.com/office/drawing/2014/main" id="{2EB01C5A-1ADD-0894-FB1F-72D45CB18E17}"/>
                </a:ext>
              </a:extLst>
            </p:cNvPr>
            <p:cNvSpPr>
              <a:spLocks noChangeShapeType="1"/>
            </p:cNvSpPr>
            <p:nvPr/>
          </p:nvSpPr>
          <p:spPr bwMode="auto">
            <a:xfrm>
              <a:off x="10712014" y="4503064"/>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92" name="Line 405">
              <a:extLst>
                <a:ext uri="{FF2B5EF4-FFF2-40B4-BE49-F238E27FC236}">
                  <a16:creationId xmlns:a16="http://schemas.microsoft.com/office/drawing/2014/main" id="{B42EE04D-0894-3596-FCEC-23BB128ACDA4}"/>
                </a:ext>
              </a:extLst>
            </p:cNvPr>
            <p:cNvSpPr>
              <a:spLocks noChangeShapeType="1"/>
            </p:cNvSpPr>
            <p:nvPr/>
          </p:nvSpPr>
          <p:spPr bwMode="auto">
            <a:xfrm>
              <a:off x="10712014" y="4503064"/>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93" name="Line 406">
              <a:extLst>
                <a:ext uri="{FF2B5EF4-FFF2-40B4-BE49-F238E27FC236}">
                  <a16:creationId xmlns:a16="http://schemas.microsoft.com/office/drawing/2014/main" id="{9704EC64-8F3A-4AFD-C206-FA0CE7D01538}"/>
                </a:ext>
              </a:extLst>
            </p:cNvPr>
            <p:cNvSpPr>
              <a:spLocks noChangeShapeType="1"/>
            </p:cNvSpPr>
            <p:nvPr/>
          </p:nvSpPr>
          <p:spPr bwMode="auto">
            <a:xfrm>
              <a:off x="10733336" y="449624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94" name="Line 407">
              <a:extLst>
                <a:ext uri="{FF2B5EF4-FFF2-40B4-BE49-F238E27FC236}">
                  <a16:creationId xmlns:a16="http://schemas.microsoft.com/office/drawing/2014/main" id="{006075EE-1E35-5523-4837-798C7FD0C6CB}"/>
                </a:ext>
              </a:extLst>
            </p:cNvPr>
            <p:cNvSpPr>
              <a:spLocks noChangeShapeType="1"/>
            </p:cNvSpPr>
            <p:nvPr/>
          </p:nvSpPr>
          <p:spPr bwMode="auto">
            <a:xfrm>
              <a:off x="10733336" y="449624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95" name="Freeform 408">
              <a:extLst>
                <a:ext uri="{FF2B5EF4-FFF2-40B4-BE49-F238E27FC236}">
                  <a16:creationId xmlns:a16="http://schemas.microsoft.com/office/drawing/2014/main" id="{A8B1F621-97BF-0095-E64D-FF9629183A84}"/>
                </a:ext>
              </a:extLst>
            </p:cNvPr>
            <p:cNvSpPr>
              <a:spLocks/>
            </p:cNvSpPr>
            <p:nvPr/>
          </p:nvSpPr>
          <p:spPr bwMode="auto">
            <a:xfrm>
              <a:off x="10760630" y="4462977"/>
              <a:ext cx="4265" cy="11088"/>
            </a:xfrm>
            <a:custGeom>
              <a:avLst/>
              <a:gdLst>
                <a:gd name="T0" fmla="*/ 0 w 6"/>
                <a:gd name="T1" fmla="*/ 2147483647 h 14"/>
                <a:gd name="T2" fmla="*/ 2147483647 w 6"/>
                <a:gd name="T3" fmla="*/ 0 h 14"/>
                <a:gd name="T4" fmla="*/ 0 w 6"/>
                <a:gd name="T5" fmla="*/ 2147483647 h 14"/>
                <a:gd name="T6" fmla="*/ 0 60000 65536"/>
                <a:gd name="T7" fmla="*/ 0 60000 65536"/>
                <a:gd name="T8" fmla="*/ 0 60000 65536"/>
                <a:gd name="T9" fmla="*/ 0 w 6"/>
                <a:gd name="T10" fmla="*/ 0 h 14"/>
                <a:gd name="T11" fmla="*/ 6 w 6"/>
                <a:gd name="T12" fmla="*/ 14 h 14"/>
              </a:gdLst>
              <a:ahLst/>
              <a:cxnLst>
                <a:cxn ang="T6">
                  <a:pos x="T0" y="T1"/>
                </a:cxn>
                <a:cxn ang="T7">
                  <a:pos x="T2" y="T3"/>
                </a:cxn>
                <a:cxn ang="T8">
                  <a:pos x="T4" y="T5"/>
                </a:cxn>
              </a:cxnLst>
              <a:rect l="T9" t="T10" r="T11" b="T12"/>
              <a:pathLst>
                <a:path w="6" h="14">
                  <a:moveTo>
                    <a:pt x="0" y="14"/>
                  </a:moveTo>
                  <a:lnTo>
                    <a:pt x="6" y="0"/>
                  </a:lnTo>
                  <a:lnTo>
                    <a:pt x="0" y="1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96" name="Line 409">
              <a:extLst>
                <a:ext uri="{FF2B5EF4-FFF2-40B4-BE49-F238E27FC236}">
                  <a16:creationId xmlns:a16="http://schemas.microsoft.com/office/drawing/2014/main" id="{187D677D-DB42-9748-D35C-B29C6215A99C}"/>
                </a:ext>
              </a:extLst>
            </p:cNvPr>
            <p:cNvSpPr>
              <a:spLocks noChangeShapeType="1"/>
            </p:cNvSpPr>
            <p:nvPr/>
          </p:nvSpPr>
          <p:spPr bwMode="auto">
            <a:xfrm flipV="1">
              <a:off x="10760630" y="4462977"/>
              <a:ext cx="4265" cy="11088"/>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97" name="Freeform 410">
              <a:extLst>
                <a:ext uri="{FF2B5EF4-FFF2-40B4-BE49-F238E27FC236}">
                  <a16:creationId xmlns:a16="http://schemas.microsoft.com/office/drawing/2014/main" id="{F8B970E4-92EE-9034-11CC-AA750576E898}"/>
                </a:ext>
              </a:extLst>
            </p:cNvPr>
            <p:cNvSpPr>
              <a:spLocks/>
            </p:cNvSpPr>
            <p:nvPr/>
          </p:nvSpPr>
          <p:spPr bwMode="auto">
            <a:xfrm>
              <a:off x="10773424" y="4438242"/>
              <a:ext cx="4264" cy="3412"/>
            </a:xfrm>
            <a:custGeom>
              <a:avLst/>
              <a:gdLst>
                <a:gd name="T0" fmla="*/ 0 w 5"/>
                <a:gd name="T1" fmla="*/ 2147483647 h 5"/>
                <a:gd name="T2" fmla="*/ 2147483647 w 5"/>
                <a:gd name="T3" fmla="*/ 0 h 5"/>
                <a:gd name="T4" fmla="*/ 0 w 5"/>
                <a:gd name="T5" fmla="*/ 2147483647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5"/>
                  </a:moveTo>
                  <a:lnTo>
                    <a:pt x="5" y="0"/>
                  </a:lnTo>
                  <a:lnTo>
                    <a:pt x="0"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098" name="Line 411">
              <a:extLst>
                <a:ext uri="{FF2B5EF4-FFF2-40B4-BE49-F238E27FC236}">
                  <a16:creationId xmlns:a16="http://schemas.microsoft.com/office/drawing/2014/main" id="{3752E7C5-067C-A5D6-C8D9-900D74AC26B1}"/>
                </a:ext>
              </a:extLst>
            </p:cNvPr>
            <p:cNvSpPr>
              <a:spLocks noChangeShapeType="1"/>
            </p:cNvSpPr>
            <p:nvPr/>
          </p:nvSpPr>
          <p:spPr bwMode="auto">
            <a:xfrm flipV="1">
              <a:off x="10773424" y="4438242"/>
              <a:ext cx="4264" cy="341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099" name="Line 412">
              <a:extLst>
                <a:ext uri="{FF2B5EF4-FFF2-40B4-BE49-F238E27FC236}">
                  <a16:creationId xmlns:a16="http://schemas.microsoft.com/office/drawing/2014/main" id="{704AA803-E3EF-3AA7-ECCD-5CA2B59B085B}"/>
                </a:ext>
              </a:extLst>
            </p:cNvPr>
            <p:cNvSpPr>
              <a:spLocks noChangeShapeType="1"/>
            </p:cNvSpPr>
            <p:nvPr/>
          </p:nvSpPr>
          <p:spPr bwMode="auto">
            <a:xfrm>
              <a:off x="10777688" y="4405831"/>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00" name="Line 413">
              <a:extLst>
                <a:ext uri="{FF2B5EF4-FFF2-40B4-BE49-F238E27FC236}">
                  <a16:creationId xmlns:a16="http://schemas.microsoft.com/office/drawing/2014/main" id="{6E54EAA0-0CE2-F55E-152E-96C6AF744754}"/>
                </a:ext>
              </a:extLst>
            </p:cNvPr>
            <p:cNvSpPr>
              <a:spLocks noChangeShapeType="1"/>
            </p:cNvSpPr>
            <p:nvPr/>
          </p:nvSpPr>
          <p:spPr bwMode="auto">
            <a:xfrm>
              <a:off x="10777688" y="4405831"/>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01" name="Line 414">
              <a:extLst>
                <a:ext uri="{FF2B5EF4-FFF2-40B4-BE49-F238E27FC236}">
                  <a16:creationId xmlns:a16="http://schemas.microsoft.com/office/drawing/2014/main" id="{5A4D883D-EFFB-CC97-E8D2-E25E30A91BBF}"/>
                </a:ext>
              </a:extLst>
            </p:cNvPr>
            <p:cNvSpPr>
              <a:spLocks noChangeShapeType="1"/>
            </p:cNvSpPr>
            <p:nvPr/>
          </p:nvSpPr>
          <p:spPr bwMode="auto">
            <a:xfrm>
              <a:off x="10887716" y="4364037"/>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02" name="Line 415">
              <a:extLst>
                <a:ext uri="{FF2B5EF4-FFF2-40B4-BE49-F238E27FC236}">
                  <a16:creationId xmlns:a16="http://schemas.microsoft.com/office/drawing/2014/main" id="{324A339D-63AC-EB2C-010F-D6DCF5CF4109}"/>
                </a:ext>
              </a:extLst>
            </p:cNvPr>
            <p:cNvSpPr>
              <a:spLocks noChangeShapeType="1"/>
            </p:cNvSpPr>
            <p:nvPr/>
          </p:nvSpPr>
          <p:spPr bwMode="auto">
            <a:xfrm>
              <a:off x="10887716" y="4364037"/>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03" name="Line 416">
              <a:extLst>
                <a:ext uri="{FF2B5EF4-FFF2-40B4-BE49-F238E27FC236}">
                  <a16:creationId xmlns:a16="http://schemas.microsoft.com/office/drawing/2014/main" id="{0CA825EF-6DDD-7B84-43B9-4C23D73D3E3C}"/>
                </a:ext>
              </a:extLst>
            </p:cNvPr>
            <p:cNvSpPr>
              <a:spLocks noChangeShapeType="1"/>
            </p:cNvSpPr>
            <p:nvPr/>
          </p:nvSpPr>
          <p:spPr bwMode="auto">
            <a:xfrm>
              <a:off x="10891127" y="4372567"/>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04" name="Line 418">
              <a:extLst>
                <a:ext uri="{FF2B5EF4-FFF2-40B4-BE49-F238E27FC236}">
                  <a16:creationId xmlns:a16="http://schemas.microsoft.com/office/drawing/2014/main" id="{5BF35203-8F76-2047-C5B1-0A7EECE61132}"/>
                </a:ext>
              </a:extLst>
            </p:cNvPr>
            <p:cNvSpPr>
              <a:spLocks noChangeShapeType="1"/>
            </p:cNvSpPr>
            <p:nvPr/>
          </p:nvSpPr>
          <p:spPr bwMode="auto">
            <a:xfrm>
              <a:off x="10891127" y="4372567"/>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05" name="Line 419">
              <a:extLst>
                <a:ext uri="{FF2B5EF4-FFF2-40B4-BE49-F238E27FC236}">
                  <a16:creationId xmlns:a16="http://schemas.microsoft.com/office/drawing/2014/main" id="{A12C8D82-0749-F893-C72D-B5FA23900DAE}"/>
                </a:ext>
              </a:extLst>
            </p:cNvPr>
            <p:cNvSpPr>
              <a:spLocks noChangeShapeType="1"/>
            </p:cNvSpPr>
            <p:nvPr/>
          </p:nvSpPr>
          <p:spPr bwMode="auto">
            <a:xfrm>
              <a:off x="10910744" y="4403271"/>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06" name="Line 420">
              <a:extLst>
                <a:ext uri="{FF2B5EF4-FFF2-40B4-BE49-F238E27FC236}">
                  <a16:creationId xmlns:a16="http://schemas.microsoft.com/office/drawing/2014/main" id="{F593204D-1AAE-DFDB-E623-A4B24E1FB604}"/>
                </a:ext>
              </a:extLst>
            </p:cNvPr>
            <p:cNvSpPr>
              <a:spLocks noChangeShapeType="1"/>
            </p:cNvSpPr>
            <p:nvPr/>
          </p:nvSpPr>
          <p:spPr bwMode="auto">
            <a:xfrm>
              <a:off x="10910744" y="4403271"/>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07" name="Line 421">
              <a:extLst>
                <a:ext uri="{FF2B5EF4-FFF2-40B4-BE49-F238E27FC236}">
                  <a16:creationId xmlns:a16="http://schemas.microsoft.com/office/drawing/2014/main" id="{370FBEC8-8337-968E-F734-A8A3B75A5F92}"/>
                </a:ext>
              </a:extLst>
            </p:cNvPr>
            <p:cNvSpPr>
              <a:spLocks noChangeShapeType="1"/>
            </p:cNvSpPr>
            <p:nvPr/>
          </p:nvSpPr>
          <p:spPr bwMode="auto">
            <a:xfrm>
              <a:off x="10955097" y="4458712"/>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08" name="Line 422">
              <a:extLst>
                <a:ext uri="{FF2B5EF4-FFF2-40B4-BE49-F238E27FC236}">
                  <a16:creationId xmlns:a16="http://schemas.microsoft.com/office/drawing/2014/main" id="{E3A850F5-30BB-393F-5366-EB4194540D6D}"/>
                </a:ext>
              </a:extLst>
            </p:cNvPr>
            <p:cNvSpPr>
              <a:spLocks noChangeShapeType="1"/>
            </p:cNvSpPr>
            <p:nvPr/>
          </p:nvSpPr>
          <p:spPr bwMode="auto">
            <a:xfrm>
              <a:off x="10955097" y="4458712"/>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09" name="Line 423">
              <a:extLst>
                <a:ext uri="{FF2B5EF4-FFF2-40B4-BE49-F238E27FC236}">
                  <a16:creationId xmlns:a16="http://schemas.microsoft.com/office/drawing/2014/main" id="{ACE9E552-65F7-7BE6-E04C-C5E03D52DCD4}"/>
                </a:ext>
              </a:extLst>
            </p:cNvPr>
            <p:cNvSpPr>
              <a:spLocks noChangeShapeType="1"/>
            </p:cNvSpPr>
            <p:nvPr/>
          </p:nvSpPr>
          <p:spPr bwMode="auto">
            <a:xfrm>
              <a:off x="10955097" y="4465535"/>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10" name="Line 424">
              <a:extLst>
                <a:ext uri="{FF2B5EF4-FFF2-40B4-BE49-F238E27FC236}">
                  <a16:creationId xmlns:a16="http://schemas.microsoft.com/office/drawing/2014/main" id="{01338C24-73C4-7668-57FF-CBDCC0A2E31F}"/>
                </a:ext>
              </a:extLst>
            </p:cNvPr>
            <p:cNvSpPr>
              <a:spLocks noChangeShapeType="1"/>
            </p:cNvSpPr>
            <p:nvPr/>
          </p:nvSpPr>
          <p:spPr bwMode="auto">
            <a:xfrm>
              <a:off x="10955097" y="4465535"/>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11" name="Line 425">
              <a:extLst>
                <a:ext uri="{FF2B5EF4-FFF2-40B4-BE49-F238E27FC236}">
                  <a16:creationId xmlns:a16="http://schemas.microsoft.com/office/drawing/2014/main" id="{078A7798-928E-EA72-B602-E8DC5B170E0F}"/>
                </a:ext>
              </a:extLst>
            </p:cNvPr>
            <p:cNvSpPr>
              <a:spLocks noChangeShapeType="1"/>
            </p:cNvSpPr>
            <p:nvPr/>
          </p:nvSpPr>
          <p:spPr bwMode="auto">
            <a:xfrm>
              <a:off x="10950832" y="4494535"/>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12" name="Line 426">
              <a:extLst>
                <a:ext uri="{FF2B5EF4-FFF2-40B4-BE49-F238E27FC236}">
                  <a16:creationId xmlns:a16="http://schemas.microsoft.com/office/drawing/2014/main" id="{58D8D651-8C88-C2E0-1E5E-D9B833ADB180}"/>
                </a:ext>
              </a:extLst>
            </p:cNvPr>
            <p:cNvSpPr>
              <a:spLocks noChangeShapeType="1"/>
            </p:cNvSpPr>
            <p:nvPr/>
          </p:nvSpPr>
          <p:spPr bwMode="auto">
            <a:xfrm>
              <a:off x="10950832" y="4494535"/>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13" name="Freeform 427">
              <a:extLst>
                <a:ext uri="{FF2B5EF4-FFF2-40B4-BE49-F238E27FC236}">
                  <a16:creationId xmlns:a16="http://schemas.microsoft.com/office/drawing/2014/main" id="{254EDF86-EC58-DFFF-2D48-A6B846657D4E}"/>
                </a:ext>
              </a:extLst>
            </p:cNvPr>
            <p:cNvSpPr>
              <a:spLocks/>
            </p:cNvSpPr>
            <p:nvPr/>
          </p:nvSpPr>
          <p:spPr bwMode="auto">
            <a:xfrm>
              <a:off x="10874921" y="4183218"/>
              <a:ext cx="4265" cy="7677"/>
            </a:xfrm>
            <a:custGeom>
              <a:avLst/>
              <a:gdLst>
                <a:gd name="T0" fmla="*/ 0 w 5"/>
                <a:gd name="T1" fmla="*/ 2147483647 h 9"/>
                <a:gd name="T2" fmla="*/ 2147483647 w 5"/>
                <a:gd name="T3" fmla="*/ 0 h 9"/>
                <a:gd name="T4" fmla="*/ 0 w 5"/>
                <a:gd name="T5" fmla="*/ 2147483647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0" y="9"/>
                  </a:moveTo>
                  <a:lnTo>
                    <a:pt x="5" y="0"/>
                  </a:lnTo>
                  <a:lnTo>
                    <a:pt x="0" y="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14" name="Line 428">
              <a:extLst>
                <a:ext uri="{FF2B5EF4-FFF2-40B4-BE49-F238E27FC236}">
                  <a16:creationId xmlns:a16="http://schemas.microsoft.com/office/drawing/2014/main" id="{390E51AB-5A92-6A2F-9317-162BD2BD5481}"/>
                </a:ext>
              </a:extLst>
            </p:cNvPr>
            <p:cNvSpPr>
              <a:spLocks noChangeShapeType="1"/>
            </p:cNvSpPr>
            <p:nvPr/>
          </p:nvSpPr>
          <p:spPr bwMode="auto">
            <a:xfrm flipV="1">
              <a:off x="10874921" y="4183218"/>
              <a:ext cx="4265" cy="7677"/>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15" name="Freeform 429">
              <a:extLst>
                <a:ext uri="{FF2B5EF4-FFF2-40B4-BE49-F238E27FC236}">
                  <a16:creationId xmlns:a16="http://schemas.microsoft.com/office/drawing/2014/main" id="{BB43DC04-3280-6144-09A7-AE5FFAB4E3B4}"/>
                </a:ext>
              </a:extLst>
            </p:cNvPr>
            <p:cNvSpPr>
              <a:spLocks/>
            </p:cNvSpPr>
            <p:nvPr/>
          </p:nvSpPr>
          <p:spPr bwMode="auto">
            <a:xfrm>
              <a:off x="10887716" y="4164454"/>
              <a:ext cx="11940" cy="17912"/>
            </a:xfrm>
            <a:custGeom>
              <a:avLst/>
              <a:gdLst>
                <a:gd name="T0" fmla="*/ 0 w 16"/>
                <a:gd name="T1" fmla="*/ 2147483647 h 22"/>
                <a:gd name="T2" fmla="*/ 2147483647 w 16"/>
                <a:gd name="T3" fmla="*/ 0 h 22"/>
                <a:gd name="T4" fmla="*/ 2147483647 w 16"/>
                <a:gd name="T5" fmla="*/ 2147483647 h 22"/>
                <a:gd name="T6" fmla="*/ 0 w 16"/>
                <a:gd name="T7" fmla="*/ 2147483647 h 22"/>
                <a:gd name="T8" fmla="*/ 0 60000 65536"/>
                <a:gd name="T9" fmla="*/ 0 60000 65536"/>
                <a:gd name="T10" fmla="*/ 0 60000 65536"/>
                <a:gd name="T11" fmla="*/ 0 60000 65536"/>
                <a:gd name="T12" fmla="*/ 0 w 16"/>
                <a:gd name="T13" fmla="*/ 0 h 22"/>
                <a:gd name="T14" fmla="*/ 16 w 16"/>
                <a:gd name="T15" fmla="*/ 22 h 22"/>
              </a:gdLst>
              <a:ahLst/>
              <a:cxnLst>
                <a:cxn ang="T8">
                  <a:pos x="T0" y="T1"/>
                </a:cxn>
                <a:cxn ang="T9">
                  <a:pos x="T2" y="T3"/>
                </a:cxn>
                <a:cxn ang="T10">
                  <a:pos x="T4" y="T5"/>
                </a:cxn>
                <a:cxn ang="T11">
                  <a:pos x="T6" y="T7"/>
                </a:cxn>
              </a:cxnLst>
              <a:rect l="T12" t="T13" r="T14" b="T15"/>
              <a:pathLst>
                <a:path w="16" h="22">
                  <a:moveTo>
                    <a:pt x="0" y="22"/>
                  </a:moveTo>
                  <a:lnTo>
                    <a:pt x="16" y="0"/>
                  </a:lnTo>
                  <a:lnTo>
                    <a:pt x="3" y="3"/>
                  </a:lnTo>
                  <a:lnTo>
                    <a:pt x="0" y="2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16" name="Freeform 430">
              <a:extLst>
                <a:ext uri="{FF2B5EF4-FFF2-40B4-BE49-F238E27FC236}">
                  <a16:creationId xmlns:a16="http://schemas.microsoft.com/office/drawing/2014/main" id="{0641DE88-F564-BFC2-7EF1-2F957129D6CC}"/>
                </a:ext>
              </a:extLst>
            </p:cNvPr>
            <p:cNvSpPr>
              <a:spLocks/>
            </p:cNvSpPr>
            <p:nvPr/>
          </p:nvSpPr>
          <p:spPr bwMode="auto">
            <a:xfrm>
              <a:off x="10906480" y="4152512"/>
              <a:ext cx="5970" cy="10235"/>
            </a:xfrm>
            <a:custGeom>
              <a:avLst/>
              <a:gdLst>
                <a:gd name="T0" fmla="*/ 0 w 8"/>
                <a:gd name="T1" fmla="*/ 2147483647 h 13"/>
                <a:gd name="T2" fmla="*/ 2147483647 w 8"/>
                <a:gd name="T3" fmla="*/ 0 h 13"/>
                <a:gd name="T4" fmla="*/ 0 w 8"/>
                <a:gd name="T5" fmla="*/ 2147483647 h 13"/>
                <a:gd name="T6" fmla="*/ 0 60000 65536"/>
                <a:gd name="T7" fmla="*/ 0 60000 65536"/>
                <a:gd name="T8" fmla="*/ 0 60000 65536"/>
                <a:gd name="T9" fmla="*/ 0 w 8"/>
                <a:gd name="T10" fmla="*/ 0 h 13"/>
                <a:gd name="T11" fmla="*/ 8 w 8"/>
                <a:gd name="T12" fmla="*/ 13 h 13"/>
              </a:gdLst>
              <a:ahLst/>
              <a:cxnLst>
                <a:cxn ang="T6">
                  <a:pos x="T0" y="T1"/>
                </a:cxn>
                <a:cxn ang="T7">
                  <a:pos x="T2" y="T3"/>
                </a:cxn>
                <a:cxn ang="T8">
                  <a:pos x="T4" y="T5"/>
                </a:cxn>
              </a:cxnLst>
              <a:rect l="T9" t="T10" r="T11" b="T12"/>
              <a:pathLst>
                <a:path w="8" h="13">
                  <a:moveTo>
                    <a:pt x="0" y="13"/>
                  </a:moveTo>
                  <a:lnTo>
                    <a:pt x="8" y="0"/>
                  </a:lnTo>
                  <a:lnTo>
                    <a:pt x="0" y="1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17" name="Freeform 431">
              <a:extLst>
                <a:ext uri="{FF2B5EF4-FFF2-40B4-BE49-F238E27FC236}">
                  <a16:creationId xmlns:a16="http://schemas.microsoft.com/office/drawing/2014/main" id="{DE466B7B-903F-257F-235B-70D86F2C7AEC}"/>
                </a:ext>
              </a:extLst>
            </p:cNvPr>
            <p:cNvSpPr>
              <a:spLocks/>
            </p:cNvSpPr>
            <p:nvPr/>
          </p:nvSpPr>
          <p:spPr bwMode="auto">
            <a:xfrm>
              <a:off x="10906480" y="4152512"/>
              <a:ext cx="5970" cy="10235"/>
            </a:xfrm>
            <a:custGeom>
              <a:avLst/>
              <a:gdLst>
                <a:gd name="T0" fmla="*/ 0 w 8"/>
                <a:gd name="T1" fmla="*/ 2147483647 h 13"/>
                <a:gd name="T2" fmla="*/ 2147483647 w 8"/>
                <a:gd name="T3" fmla="*/ 0 h 13"/>
                <a:gd name="T4" fmla="*/ 0 w 8"/>
                <a:gd name="T5" fmla="*/ 2147483647 h 13"/>
                <a:gd name="T6" fmla="*/ 0 60000 65536"/>
                <a:gd name="T7" fmla="*/ 0 60000 65536"/>
                <a:gd name="T8" fmla="*/ 0 60000 65536"/>
                <a:gd name="T9" fmla="*/ 0 w 8"/>
                <a:gd name="T10" fmla="*/ 0 h 13"/>
                <a:gd name="T11" fmla="*/ 8 w 8"/>
                <a:gd name="T12" fmla="*/ 13 h 13"/>
              </a:gdLst>
              <a:ahLst/>
              <a:cxnLst>
                <a:cxn ang="T6">
                  <a:pos x="T0" y="T1"/>
                </a:cxn>
                <a:cxn ang="T7">
                  <a:pos x="T2" y="T3"/>
                </a:cxn>
                <a:cxn ang="T8">
                  <a:pos x="T4" y="T5"/>
                </a:cxn>
              </a:cxnLst>
              <a:rect l="T9" t="T10" r="T11" b="T12"/>
              <a:pathLst>
                <a:path w="8" h="13">
                  <a:moveTo>
                    <a:pt x="0" y="13"/>
                  </a:moveTo>
                  <a:lnTo>
                    <a:pt x="8" y="0"/>
                  </a:lnTo>
                  <a:lnTo>
                    <a:pt x="0" y="13"/>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18" name="Freeform 432">
              <a:extLst>
                <a:ext uri="{FF2B5EF4-FFF2-40B4-BE49-F238E27FC236}">
                  <a16:creationId xmlns:a16="http://schemas.microsoft.com/office/drawing/2014/main" id="{1E6D28DF-C533-F926-0961-F76CDCA6AA6F}"/>
                </a:ext>
              </a:extLst>
            </p:cNvPr>
            <p:cNvSpPr>
              <a:spLocks/>
            </p:cNvSpPr>
            <p:nvPr/>
          </p:nvSpPr>
          <p:spPr bwMode="auto">
            <a:xfrm>
              <a:off x="10920980" y="4139719"/>
              <a:ext cx="2559" cy="4264"/>
            </a:xfrm>
            <a:custGeom>
              <a:avLst/>
              <a:gdLst>
                <a:gd name="T0" fmla="*/ 0 w 3"/>
                <a:gd name="T1" fmla="*/ 2147483647 h 5"/>
                <a:gd name="T2" fmla="*/ 2147483647 w 3"/>
                <a:gd name="T3" fmla="*/ 0 h 5"/>
                <a:gd name="T4" fmla="*/ 0 w 3"/>
                <a:gd name="T5" fmla="*/ 2147483647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5"/>
                  </a:moveTo>
                  <a:lnTo>
                    <a:pt x="3" y="0"/>
                  </a:lnTo>
                  <a:lnTo>
                    <a:pt x="0"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19" name="Line 433">
              <a:extLst>
                <a:ext uri="{FF2B5EF4-FFF2-40B4-BE49-F238E27FC236}">
                  <a16:creationId xmlns:a16="http://schemas.microsoft.com/office/drawing/2014/main" id="{B54462A3-DF36-9A66-A997-1A686664913B}"/>
                </a:ext>
              </a:extLst>
            </p:cNvPr>
            <p:cNvSpPr>
              <a:spLocks noChangeShapeType="1"/>
            </p:cNvSpPr>
            <p:nvPr/>
          </p:nvSpPr>
          <p:spPr bwMode="auto">
            <a:xfrm flipV="1">
              <a:off x="10920980" y="4139719"/>
              <a:ext cx="2559" cy="4264"/>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20" name="Line 434">
              <a:extLst>
                <a:ext uri="{FF2B5EF4-FFF2-40B4-BE49-F238E27FC236}">
                  <a16:creationId xmlns:a16="http://schemas.microsoft.com/office/drawing/2014/main" id="{44164ECE-0AA1-0748-D893-25C514AF38C6}"/>
                </a:ext>
              </a:extLst>
            </p:cNvPr>
            <p:cNvSpPr>
              <a:spLocks noChangeShapeType="1"/>
            </p:cNvSpPr>
            <p:nvPr/>
          </p:nvSpPr>
          <p:spPr bwMode="auto">
            <a:xfrm>
              <a:off x="10923538" y="4125219"/>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21" name="Line 435">
              <a:extLst>
                <a:ext uri="{FF2B5EF4-FFF2-40B4-BE49-F238E27FC236}">
                  <a16:creationId xmlns:a16="http://schemas.microsoft.com/office/drawing/2014/main" id="{9A51EA33-75C4-42FC-EDE3-D0DD373036FC}"/>
                </a:ext>
              </a:extLst>
            </p:cNvPr>
            <p:cNvSpPr>
              <a:spLocks noChangeShapeType="1"/>
            </p:cNvSpPr>
            <p:nvPr/>
          </p:nvSpPr>
          <p:spPr bwMode="auto">
            <a:xfrm>
              <a:off x="10923538" y="4125219"/>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22" name="Freeform 436">
              <a:extLst>
                <a:ext uri="{FF2B5EF4-FFF2-40B4-BE49-F238E27FC236}">
                  <a16:creationId xmlns:a16="http://schemas.microsoft.com/office/drawing/2014/main" id="{5E039245-F063-22C6-F73F-200767BC6822}"/>
                </a:ext>
              </a:extLst>
            </p:cNvPr>
            <p:cNvSpPr>
              <a:spLocks/>
            </p:cNvSpPr>
            <p:nvPr/>
          </p:nvSpPr>
          <p:spPr bwMode="auto">
            <a:xfrm>
              <a:off x="10923538" y="4084279"/>
              <a:ext cx="10235" cy="11088"/>
            </a:xfrm>
            <a:custGeom>
              <a:avLst/>
              <a:gdLst>
                <a:gd name="T0" fmla="*/ 0 w 13"/>
                <a:gd name="T1" fmla="*/ 2147483647 h 14"/>
                <a:gd name="T2" fmla="*/ 2147483647 w 13"/>
                <a:gd name="T3" fmla="*/ 2147483647 h 14"/>
                <a:gd name="T4" fmla="*/ 2147483647 w 13"/>
                <a:gd name="T5" fmla="*/ 2147483647 h 14"/>
                <a:gd name="T6" fmla="*/ 2147483647 w 13"/>
                <a:gd name="T7" fmla="*/ 0 h 14"/>
                <a:gd name="T8" fmla="*/ 0 w 13"/>
                <a:gd name="T9" fmla="*/ 2147483647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0" y="8"/>
                  </a:moveTo>
                  <a:lnTo>
                    <a:pt x="5" y="14"/>
                  </a:lnTo>
                  <a:lnTo>
                    <a:pt x="13" y="11"/>
                  </a:lnTo>
                  <a:lnTo>
                    <a:pt x="8" y="0"/>
                  </a:lnTo>
                  <a:lnTo>
                    <a:pt x="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23" name="Freeform 437">
              <a:extLst>
                <a:ext uri="{FF2B5EF4-FFF2-40B4-BE49-F238E27FC236}">
                  <a16:creationId xmlns:a16="http://schemas.microsoft.com/office/drawing/2014/main" id="{0F296F5F-2F05-38A9-8D5F-E436D260490A}"/>
                </a:ext>
              </a:extLst>
            </p:cNvPr>
            <p:cNvSpPr>
              <a:spLocks/>
            </p:cNvSpPr>
            <p:nvPr/>
          </p:nvSpPr>
          <p:spPr bwMode="auto">
            <a:xfrm>
              <a:off x="10897951" y="3955488"/>
              <a:ext cx="10235" cy="10235"/>
            </a:xfrm>
            <a:custGeom>
              <a:avLst/>
              <a:gdLst>
                <a:gd name="T0" fmla="*/ 2147483647 w 14"/>
                <a:gd name="T1" fmla="*/ 2147483647 h 13"/>
                <a:gd name="T2" fmla="*/ 2147483647 w 14"/>
                <a:gd name="T3" fmla="*/ 2147483647 h 13"/>
                <a:gd name="T4" fmla="*/ 2147483647 w 14"/>
                <a:gd name="T5" fmla="*/ 0 h 13"/>
                <a:gd name="T6" fmla="*/ 0 w 14"/>
                <a:gd name="T7" fmla="*/ 2147483647 h 13"/>
                <a:gd name="T8" fmla="*/ 2147483647 w 14"/>
                <a:gd name="T9" fmla="*/ 2147483647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6" y="13"/>
                  </a:moveTo>
                  <a:lnTo>
                    <a:pt x="14" y="5"/>
                  </a:lnTo>
                  <a:lnTo>
                    <a:pt x="6" y="0"/>
                  </a:lnTo>
                  <a:lnTo>
                    <a:pt x="0" y="3"/>
                  </a:lnTo>
                  <a:lnTo>
                    <a:pt x="6" y="1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24" name="Freeform 438">
              <a:extLst>
                <a:ext uri="{FF2B5EF4-FFF2-40B4-BE49-F238E27FC236}">
                  <a16:creationId xmlns:a16="http://schemas.microsoft.com/office/drawing/2014/main" id="{30A0D399-2A12-C2A1-37E9-D6619B201D04}"/>
                </a:ext>
              </a:extLst>
            </p:cNvPr>
            <p:cNvSpPr>
              <a:spLocks/>
            </p:cNvSpPr>
            <p:nvPr/>
          </p:nvSpPr>
          <p:spPr bwMode="auto">
            <a:xfrm>
              <a:off x="10839099" y="3784050"/>
              <a:ext cx="14500" cy="6823"/>
            </a:xfrm>
            <a:custGeom>
              <a:avLst/>
              <a:gdLst>
                <a:gd name="T0" fmla="*/ 2147483647 w 19"/>
                <a:gd name="T1" fmla="*/ 0 h 9"/>
                <a:gd name="T2" fmla="*/ 0 w 19"/>
                <a:gd name="T3" fmla="*/ 2147483647 h 9"/>
                <a:gd name="T4" fmla="*/ 2147483647 w 19"/>
                <a:gd name="T5" fmla="*/ 2147483647 h 9"/>
                <a:gd name="T6" fmla="*/ 2147483647 w 19"/>
                <a:gd name="T7" fmla="*/ 0 h 9"/>
                <a:gd name="T8" fmla="*/ 0 60000 65536"/>
                <a:gd name="T9" fmla="*/ 0 60000 65536"/>
                <a:gd name="T10" fmla="*/ 0 60000 65536"/>
                <a:gd name="T11" fmla="*/ 0 60000 65536"/>
                <a:gd name="T12" fmla="*/ 0 w 19"/>
                <a:gd name="T13" fmla="*/ 0 h 9"/>
                <a:gd name="T14" fmla="*/ 19 w 19"/>
                <a:gd name="T15" fmla="*/ 9 h 9"/>
              </a:gdLst>
              <a:ahLst/>
              <a:cxnLst>
                <a:cxn ang="T8">
                  <a:pos x="T0" y="T1"/>
                </a:cxn>
                <a:cxn ang="T9">
                  <a:pos x="T2" y="T3"/>
                </a:cxn>
                <a:cxn ang="T10">
                  <a:pos x="T4" y="T5"/>
                </a:cxn>
                <a:cxn ang="T11">
                  <a:pos x="T6" y="T7"/>
                </a:cxn>
              </a:cxnLst>
              <a:rect l="T12" t="T13" r="T14" b="T15"/>
              <a:pathLst>
                <a:path w="19" h="9">
                  <a:moveTo>
                    <a:pt x="5" y="0"/>
                  </a:moveTo>
                  <a:lnTo>
                    <a:pt x="0" y="6"/>
                  </a:lnTo>
                  <a:lnTo>
                    <a:pt x="19" y="9"/>
                  </a:lnTo>
                  <a:lnTo>
                    <a:pt x="5"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25" name="Freeform 439">
              <a:extLst>
                <a:ext uri="{FF2B5EF4-FFF2-40B4-BE49-F238E27FC236}">
                  <a16:creationId xmlns:a16="http://schemas.microsoft.com/office/drawing/2014/main" id="{EDB05B1F-8092-9DF1-BD2D-B77588E6CCE2}"/>
                </a:ext>
              </a:extLst>
            </p:cNvPr>
            <p:cNvSpPr>
              <a:spLocks/>
            </p:cNvSpPr>
            <p:nvPr/>
          </p:nvSpPr>
          <p:spPr bwMode="auto">
            <a:xfrm>
              <a:off x="10839099" y="3784050"/>
              <a:ext cx="14500" cy="6823"/>
            </a:xfrm>
            <a:custGeom>
              <a:avLst/>
              <a:gdLst>
                <a:gd name="T0" fmla="*/ 2147483647 w 19"/>
                <a:gd name="T1" fmla="*/ 0 h 9"/>
                <a:gd name="T2" fmla="*/ 0 w 19"/>
                <a:gd name="T3" fmla="*/ 2147483647 h 9"/>
                <a:gd name="T4" fmla="*/ 2147483647 w 19"/>
                <a:gd name="T5" fmla="*/ 2147483647 h 9"/>
                <a:gd name="T6" fmla="*/ 0 60000 65536"/>
                <a:gd name="T7" fmla="*/ 0 60000 65536"/>
                <a:gd name="T8" fmla="*/ 0 60000 65536"/>
                <a:gd name="T9" fmla="*/ 0 w 19"/>
                <a:gd name="T10" fmla="*/ 0 h 9"/>
                <a:gd name="T11" fmla="*/ 19 w 19"/>
                <a:gd name="T12" fmla="*/ 9 h 9"/>
              </a:gdLst>
              <a:ahLst/>
              <a:cxnLst>
                <a:cxn ang="T6">
                  <a:pos x="T0" y="T1"/>
                </a:cxn>
                <a:cxn ang="T7">
                  <a:pos x="T2" y="T3"/>
                </a:cxn>
                <a:cxn ang="T8">
                  <a:pos x="T4" y="T5"/>
                </a:cxn>
              </a:cxnLst>
              <a:rect l="T9" t="T10" r="T11" b="T12"/>
              <a:pathLst>
                <a:path w="19" h="9">
                  <a:moveTo>
                    <a:pt x="5" y="0"/>
                  </a:moveTo>
                  <a:lnTo>
                    <a:pt x="0" y="6"/>
                  </a:lnTo>
                  <a:lnTo>
                    <a:pt x="19" y="9"/>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26" name="Freeform 440">
              <a:extLst>
                <a:ext uri="{FF2B5EF4-FFF2-40B4-BE49-F238E27FC236}">
                  <a16:creationId xmlns:a16="http://schemas.microsoft.com/office/drawing/2014/main" id="{808EE1BC-ABD4-15C5-055D-B24125043F8B}"/>
                </a:ext>
              </a:extLst>
            </p:cNvPr>
            <p:cNvSpPr>
              <a:spLocks/>
            </p:cNvSpPr>
            <p:nvPr/>
          </p:nvSpPr>
          <p:spPr bwMode="auto">
            <a:xfrm>
              <a:off x="10843364" y="3784050"/>
              <a:ext cx="33264" cy="6823"/>
            </a:xfrm>
            <a:custGeom>
              <a:avLst/>
              <a:gdLst>
                <a:gd name="T0" fmla="*/ 2147483647 w 43"/>
                <a:gd name="T1" fmla="*/ 2147483647 h 9"/>
                <a:gd name="T2" fmla="*/ 2147483647 w 43"/>
                <a:gd name="T3" fmla="*/ 2147483647 h 9"/>
                <a:gd name="T4" fmla="*/ 0 w 43"/>
                <a:gd name="T5" fmla="*/ 0 h 9"/>
                <a:gd name="T6" fmla="*/ 2147483647 w 43"/>
                <a:gd name="T7" fmla="*/ 2147483647 h 9"/>
                <a:gd name="T8" fmla="*/ 0 60000 65536"/>
                <a:gd name="T9" fmla="*/ 0 60000 65536"/>
                <a:gd name="T10" fmla="*/ 0 60000 65536"/>
                <a:gd name="T11" fmla="*/ 0 60000 65536"/>
                <a:gd name="T12" fmla="*/ 0 w 43"/>
                <a:gd name="T13" fmla="*/ 0 h 9"/>
                <a:gd name="T14" fmla="*/ 43 w 43"/>
                <a:gd name="T15" fmla="*/ 9 h 9"/>
              </a:gdLst>
              <a:ahLst/>
              <a:cxnLst>
                <a:cxn ang="T8">
                  <a:pos x="T0" y="T1"/>
                </a:cxn>
                <a:cxn ang="T9">
                  <a:pos x="T2" y="T3"/>
                </a:cxn>
                <a:cxn ang="T10">
                  <a:pos x="T4" y="T5"/>
                </a:cxn>
                <a:cxn ang="T11">
                  <a:pos x="T6" y="T7"/>
                </a:cxn>
              </a:cxnLst>
              <a:rect l="T12" t="T13" r="T14" b="T15"/>
              <a:pathLst>
                <a:path w="43" h="9">
                  <a:moveTo>
                    <a:pt x="14" y="9"/>
                  </a:moveTo>
                  <a:lnTo>
                    <a:pt x="43" y="6"/>
                  </a:lnTo>
                  <a:lnTo>
                    <a:pt x="0" y="0"/>
                  </a:lnTo>
                  <a:lnTo>
                    <a:pt x="14" y="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27" name="Freeform 441">
              <a:extLst>
                <a:ext uri="{FF2B5EF4-FFF2-40B4-BE49-F238E27FC236}">
                  <a16:creationId xmlns:a16="http://schemas.microsoft.com/office/drawing/2014/main" id="{A8B86E48-093D-01C8-A243-42379FC2BFD6}"/>
                </a:ext>
              </a:extLst>
            </p:cNvPr>
            <p:cNvSpPr>
              <a:spLocks/>
            </p:cNvSpPr>
            <p:nvPr/>
          </p:nvSpPr>
          <p:spPr bwMode="auto">
            <a:xfrm>
              <a:off x="10843364" y="3784050"/>
              <a:ext cx="33264" cy="6823"/>
            </a:xfrm>
            <a:custGeom>
              <a:avLst/>
              <a:gdLst>
                <a:gd name="T0" fmla="*/ 2147483647 w 43"/>
                <a:gd name="T1" fmla="*/ 2147483647 h 9"/>
                <a:gd name="T2" fmla="*/ 2147483647 w 43"/>
                <a:gd name="T3" fmla="*/ 2147483647 h 9"/>
                <a:gd name="T4" fmla="*/ 0 w 43"/>
                <a:gd name="T5" fmla="*/ 0 h 9"/>
                <a:gd name="T6" fmla="*/ 0 60000 65536"/>
                <a:gd name="T7" fmla="*/ 0 60000 65536"/>
                <a:gd name="T8" fmla="*/ 0 60000 65536"/>
                <a:gd name="T9" fmla="*/ 0 w 43"/>
                <a:gd name="T10" fmla="*/ 0 h 9"/>
                <a:gd name="T11" fmla="*/ 43 w 43"/>
                <a:gd name="T12" fmla="*/ 9 h 9"/>
              </a:gdLst>
              <a:ahLst/>
              <a:cxnLst>
                <a:cxn ang="T6">
                  <a:pos x="T0" y="T1"/>
                </a:cxn>
                <a:cxn ang="T7">
                  <a:pos x="T2" y="T3"/>
                </a:cxn>
                <a:cxn ang="T8">
                  <a:pos x="T4" y="T5"/>
                </a:cxn>
              </a:cxnLst>
              <a:rect l="T9" t="T10" r="T11" b="T12"/>
              <a:pathLst>
                <a:path w="43" h="9">
                  <a:moveTo>
                    <a:pt x="14" y="9"/>
                  </a:moveTo>
                  <a:lnTo>
                    <a:pt x="43" y="6"/>
                  </a:lnTo>
                  <a:lnTo>
                    <a:pt x="0" y="0"/>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28" name="Freeform 442">
              <a:extLst>
                <a:ext uri="{FF2B5EF4-FFF2-40B4-BE49-F238E27FC236}">
                  <a16:creationId xmlns:a16="http://schemas.microsoft.com/office/drawing/2014/main" id="{AF697471-1ECA-8D06-A8E4-A3FC1418AFAA}"/>
                </a:ext>
              </a:extLst>
            </p:cNvPr>
            <p:cNvSpPr>
              <a:spLocks/>
            </p:cNvSpPr>
            <p:nvPr/>
          </p:nvSpPr>
          <p:spPr bwMode="auto">
            <a:xfrm>
              <a:off x="10416050" y="3752493"/>
              <a:ext cx="35822" cy="10235"/>
            </a:xfrm>
            <a:custGeom>
              <a:avLst/>
              <a:gdLst>
                <a:gd name="T0" fmla="*/ 2147483647 w 46"/>
                <a:gd name="T1" fmla="*/ 2147483647 h 13"/>
                <a:gd name="T2" fmla="*/ 2147483647 w 46"/>
                <a:gd name="T3" fmla="*/ 2147483647 h 13"/>
                <a:gd name="T4" fmla="*/ 2147483647 w 46"/>
                <a:gd name="T5" fmla="*/ 0 h 13"/>
                <a:gd name="T6" fmla="*/ 0 w 46"/>
                <a:gd name="T7" fmla="*/ 0 h 13"/>
                <a:gd name="T8" fmla="*/ 2147483647 w 46"/>
                <a:gd name="T9" fmla="*/ 2147483647 h 13"/>
                <a:gd name="T10" fmla="*/ 0 60000 65536"/>
                <a:gd name="T11" fmla="*/ 0 60000 65536"/>
                <a:gd name="T12" fmla="*/ 0 60000 65536"/>
                <a:gd name="T13" fmla="*/ 0 60000 65536"/>
                <a:gd name="T14" fmla="*/ 0 60000 65536"/>
                <a:gd name="T15" fmla="*/ 0 w 46"/>
                <a:gd name="T16" fmla="*/ 0 h 13"/>
                <a:gd name="T17" fmla="*/ 46 w 46"/>
                <a:gd name="T18" fmla="*/ 13 h 13"/>
              </a:gdLst>
              <a:ahLst/>
              <a:cxnLst>
                <a:cxn ang="T10">
                  <a:pos x="T0" y="T1"/>
                </a:cxn>
                <a:cxn ang="T11">
                  <a:pos x="T2" y="T3"/>
                </a:cxn>
                <a:cxn ang="T12">
                  <a:pos x="T4" y="T5"/>
                </a:cxn>
                <a:cxn ang="T13">
                  <a:pos x="T6" y="T7"/>
                </a:cxn>
                <a:cxn ang="T14">
                  <a:pos x="T8" y="T9"/>
                </a:cxn>
              </a:cxnLst>
              <a:rect l="T15" t="T16" r="T17" b="T18"/>
              <a:pathLst>
                <a:path w="46" h="13">
                  <a:moveTo>
                    <a:pt x="2" y="5"/>
                  </a:moveTo>
                  <a:lnTo>
                    <a:pt x="46" y="13"/>
                  </a:lnTo>
                  <a:lnTo>
                    <a:pt x="13" y="0"/>
                  </a:lnTo>
                  <a:lnTo>
                    <a:pt x="0" y="0"/>
                  </a:lnTo>
                  <a:lnTo>
                    <a:pt x="2"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29" name="Freeform 443">
              <a:extLst>
                <a:ext uri="{FF2B5EF4-FFF2-40B4-BE49-F238E27FC236}">
                  <a16:creationId xmlns:a16="http://schemas.microsoft.com/office/drawing/2014/main" id="{9600AAAF-DCA6-9C67-0D55-77054373D566}"/>
                </a:ext>
              </a:extLst>
            </p:cNvPr>
            <p:cNvSpPr>
              <a:spLocks/>
            </p:cNvSpPr>
            <p:nvPr/>
          </p:nvSpPr>
          <p:spPr bwMode="auto">
            <a:xfrm>
              <a:off x="10401550" y="3748228"/>
              <a:ext cx="11940" cy="2559"/>
            </a:xfrm>
            <a:custGeom>
              <a:avLst/>
              <a:gdLst>
                <a:gd name="T0" fmla="*/ 0 w 16"/>
                <a:gd name="T1" fmla="*/ 0 h 3"/>
                <a:gd name="T2" fmla="*/ 2147483647 w 16"/>
                <a:gd name="T3" fmla="*/ 2147483647 h 3"/>
                <a:gd name="T4" fmla="*/ 0 w 16"/>
                <a:gd name="T5" fmla="*/ 0 h 3"/>
                <a:gd name="T6" fmla="*/ 0 60000 65536"/>
                <a:gd name="T7" fmla="*/ 0 60000 65536"/>
                <a:gd name="T8" fmla="*/ 0 60000 65536"/>
                <a:gd name="T9" fmla="*/ 0 w 16"/>
                <a:gd name="T10" fmla="*/ 0 h 3"/>
                <a:gd name="T11" fmla="*/ 16 w 16"/>
                <a:gd name="T12" fmla="*/ 3 h 3"/>
              </a:gdLst>
              <a:ahLst/>
              <a:cxnLst>
                <a:cxn ang="T6">
                  <a:pos x="T0" y="T1"/>
                </a:cxn>
                <a:cxn ang="T7">
                  <a:pos x="T2" y="T3"/>
                </a:cxn>
                <a:cxn ang="T8">
                  <a:pos x="T4" y="T5"/>
                </a:cxn>
              </a:cxnLst>
              <a:rect l="T9" t="T10" r="T11" b="T12"/>
              <a:pathLst>
                <a:path w="16" h="3">
                  <a:moveTo>
                    <a:pt x="0" y="0"/>
                  </a:moveTo>
                  <a:lnTo>
                    <a:pt x="16" y="3"/>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30" name="Freeform 444">
              <a:extLst>
                <a:ext uri="{FF2B5EF4-FFF2-40B4-BE49-F238E27FC236}">
                  <a16:creationId xmlns:a16="http://schemas.microsoft.com/office/drawing/2014/main" id="{CC3B3244-3762-DB09-055D-1C14BF5DDDD2}"/>
                </a:ext>
              </a:extLst>
            </p:cNvPr>
            <p:cNvSpPr>
              <a:spLocks/>
            </p:cNvSpPr>
            <p:nvPr/>
          </p:nvSpPr>
          <p:spPr bwMode="auto">
            <a:xfrm>
              <a:off x="10401550" y="3748228"/>
              <a:ext cx="11940" cy="2559"/>
            </a:xfrm>
            <a:custGeom>
              <a:avLst/>
              <a:gdLst>
                <a:gd name="T0" fmla="*/ 0 w 16"/>
                <a:gd name="T1" fmla="*/ 0 h 3"/>
                <a:gd name="T2" fmla="*/ 2147483647 w 16"/>
                <a:gd name="T3" fmla="*/ 2147483647 h 3"/>
                <a:gd name="T4" fmla="*/ 0 w 16"/>
                <a:gd name="T5" fmla="*/ 0 h 3"/>
                <a:gd name="T6" fmla="*/ 0 60000 65536"/>
                <a:gd name="T7" fmla="*/ 0 60000 65536"/>
                <a:gd name="T8" fmla="*/ 0 60000 65536"/>
                <a:gd name="T9" fmla="*/ 0 w 16"/>
                <a:gd name="T10" fmla="*/ 0 h 3"/>
                <a:gd name="T11" fmla="*/ 16 w 16"/>
                <a:gd name="T12" fmla="*/ 3 h 3"/>
              </a:gdLst>
              <a:ahLst/>
              <a:cxnLst>
                <a:cxn ang="T6">
                  <a:pos x="T0" y="T1"/>
                </a:cxn>
                <a:cxn ang="T7">
                  <a:pos x="T2" y="T3"/>
                </a:cxn>
                <a:cxn ang="T8">
                  <a:pos x="T4" y="T5"/>
                </a:cxn>
              </a:cxnLst>
              <a:rect l="T9" t="T10" r="T11" b="T12"/>
              <a:pathLst>
                <a:path w="16" h="3">
                  <a:moveTo>
                    <a:pt x="0" y="0"/>
                  </a:moveTo>
                  <a:lnTo>
                    <a:pt x="16" y="3"/>
                  </a:lnTo>
                  <a:lnTo>
                    <a:pt x="0" y="0"/>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31" name="Freeform 445">
              <a:extLst>
                <a:ext uri="{FF2B5EF4-FFF2-40B4-BE49-F238E27FC236}">
                  <a16:creationId xmlns:a16="http://schemas.microsoft.com/office/drawing/2014/main" id="{5A652961-537D-F391-93FF-CBB9995E74C3}"/>
                </a:ext>
              </a:extLst>
            </p:cNvPr>
            <p:cNvSpPr>
              <a:spLocks/>
            </p:cNvSpPr>
            <p:nvPr/>
          </p:nvSpPr>
          <p:spPr bwMode="auto">
            <a:xfrm>
              <a:off x="10437373" y="3732023"/>
              <a:ext cx="52881" cy="9382"/>
            </a:xfrm>
            <a:custGeom>
              <a:avLst/>
              <a:gdLst>
                <a:gd name="T0" fmla="*/ 0 w 68"/>
                <a:gd name="T1" fmla="*/ 0 h 13"/>
                <a:gd name="T2" fmla="*/ 2147483647 w 68"/>
                <a:gd name="T3" fmla="*/ 2147483647 h 13"/>
                <a:gd name="T4" fmla="*/ 2147483647 w 68"/>
                <a:gd name="T5" fmla="*/ 2147483647 h 13"/>
                <a:gd name="T6" fmla="*/ 0 w 68"/>
                <a:gd name="T7" fmla="*/ 0 h 13"/>
                <a:gd name="T8" fmla="*/ 0 60000 65536"/>
                <a:gd name="T9" fmla="*/ 0 60000 65536"/>
                <a:gd name="T10" fmla="*/ 0 60000 65536"/>
                <a:gd name="T11" fmla="*/ 0 60000 65536"/>
                <a:gd name="T12" fmla="*/ 0 w 68"/>
                <a:gd name="T13" fmla="*/ 0 h 13"/>
                <a:gd name="T14" fmla="*/ 68 w 68"/>
                <a:gd name="T15" fmla="*/ 13 h 13"/>
              </a:gdLst>
              <a:ahLst/>
              <a:cxnLst>
                <a:cxn ang="T8">
                  <a:pos x="T0" y="T1"/>
                </a:cxn>
                <a:cxn ang="T9">
                  <a:pos x="T2" y="T3"/>
                </a:cxn>
                <a:cxn ang="T10">
                  <a:pos x="T4" y="T5"/>
                </a:cxn>
                <a:cxn ang="T11">
                  <a:pos x="T6" y="T7"/>
                </a:cxn>
              </a:cxnLst>
              <a:rect l="T12" t="T13" r="T14" b="T15"/>
              <a:pathLst>
                <a:path w="68" h="13">
                  <a:moveTo>
                    <a:pt x="0" y="0"/>
                  </a:moveTo>
                  <a:lnTo>
                    <a:pt x="68" y="13"/>
                  </a:lnTo>
                  <a:lnTo>
                    <a:pt x="65" y="8"/>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32" name="Freeform 446">
              <a:extLst>
                <a:ext uri="{FF2B5EF4-FFF2-40B4-BE49-F238E27FC236}">
                  <a16:creationId xmlns:a16="http://schemas.microsoft.com/office/drawing/2014/main" id="{54B2F671-F97C-26E8-AD19-BDF981C188B3}"/>
                </a:ext>
              </a:extLst>
            </p:cNvPr>
            <p:cNvSpPr>
              <a:spLocks/>
            </p:cNvSpPr>
            <p:nvPr/>
          </p:nvSpPr>
          <p:spPr bwMode="auto">
            <a:xfrm>
              <a:off x="10346109" y="3725199"/>
              <a:ext cx="80174" cy="16205"/>
            </a:xfrm>
            <a:custGeom>
              <a:avLst/>
              <a:gdLst>
                <a:gd name="T0" fmla="*/ 2147483647 w 103"/>
                <a:gd name="T1" fmla="*/ 2147483647 h 21"/>
                <a:gd name="T2" fmla="*/ 2147483647 w 103"/>
                <a:gd name="T3" fmla="*/ 2147483647 h 21"/>
                <a:gd name="T4" fmla="*/ 2147483647 w 103"/>
                <a:gd name="T5" fmla="*/ 2147483647 h 21"/>
                <a:gd name="T6" fmla="*/ 2147483647 w 103"/>
                <a:gd name="T7" fmla="*/ 2147483647 h 21"/>
                <a:gd name="T8" fmla="*/ 2147483647 w 103"/>
                <a:gd name="T9" fmla="*/ 0 h 21"/>
                <a:gd name="T10" fmla="*/ 2147483647 w 103"/>
                <a:gd name="T11" fmla="*/ 2147483647 h 21"/>
                <a:gd name="T12" fmla="*/ 2147483647 w 103"/>
                <a:gd name="T13" fmla="*/ 0 h 21"/>
                <a:gd name="T14" fmla="*/ 0 w 103"/>
                <a:gd name="T15" fmla="*/ 2147483647 h 21"/>
                <a:gd name="T16" fmla="*/ 2147483647 w 103"/>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21"/>
                <a:gd name="T29" fmla="*/ 103 w 103"/>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21">
                  <a:moveTo>
                    <a:pt x="11" y="13"/>
                  </a:moveTo>
                  <a:lnTo>
                    <a:pt x="49" y="21"/>
                  </a:lnTo>
                  <a:lnTo>
                    <a:pt x="90" y="21"/>
                  </a:lnTo>
                  <a:lnTo>
                    <a:pt x="103" y="10"/>
                  </a:lnTo>
                  <a:lnTo>
                    <a:pt x="49" y="0"/>
                  </a:lnTo>
                  <a:lnTo>
                    <a:pt x="46" y="5"/>
                  </a:lnTo>
                  <a:lnTo>
                    <a:pt x="11" y="0"/>
                  </a:lnTo>
                  <a:lnTo>
                    <a:pt x="0" y="2"/>
                  </a:lnTo>
                  <a:lnTo>
                    <a:pt x="11" y="1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33" name="Freeform 447">
              <a:extLst>
                <a:ext uri="{FF2B5EF4-FFF2-40B4-BE49-F238E27FC236}">
                  <a16:creationId xmlns:a16="http://schemas.microsoft.com/office/drawing/2014/main" id="{A32EFFA9-CB1A-403E-76DF-3406BCCE6DA7}"/>
                </a:ext>
              </a:extLst>
            </p:cNvPr>
            <p:cNvSpPr>
              <a:spLocks/>
            </p:cNvSpPr>
            <p:nvPr/>
          </p:nvSpPr>
          <p:spPr bwMode="auto">
            <a:xfrm>
              <a:off x="9961442" y="3686818"/>
              <a:ext cx="46057" cy="17912"/>
            </a:xfrm>
            <a:custGeom>
              <a:avLst/>
              <a:gdLst>
                <a:gd name="T0" fmla="*/ 0 w 60"/>
                <a:gd name="T1" fmla="*/ 2147483647 h 22"/>
                <a:gd name="T2" fmla="*/ 2147483647 w 60"/>
                <a:gd name="T3" fmla="*/ 2147483647 h 22"/>
                <a:gd name="T4" fmla="*/ 2147483647 w 60"/>
                <a:gd name="T5" fmla="*/ 2147483647 h 22"/>
                <a:gd name="T6" fmla="*/ 2147483647 w 60"/>
                <a:gd name="T7" fmla="*/ 0 h 22"/>
                <a:gd name="T8" fmla="*/ 0 w 60"/>
                <a:gd name="T9" fmla="*/ 0 h 22"/>
                <a:gd name="T10" fmla="*/ 0 w 60"/>
                <a:gd name="T11" fmla="*/ 2147483647 h 22"/>
                <a:gd name="T12" fmla="*/ 0 60000 65536"/>
                <a:gd name="T13" fmla="*/ 0 60000 65536"/>
                <a:gd name="T14" fmla="*/ 0 60000 65536"/>
                <a:gd name="T15" fmla="*/ 0 60000 65536"/>
                <a:gd name="T16" fmla="*/ 0 60000 65536"/>
                <a:gd name="T17" fmla="*/ 0 60000 65536"/>
                <a:gd name="T18" fmla="*/ 0 w 60"/>
                <a:gd name="T19" fmla="*/ 0 h 22"/>
                <a:gd name="T20" fmla="*/ 60 w 6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60" h="22">
                  <a:moveTo>
                    <a:pt x="0" y="22"/>
                  </a:moveTo>
                  <a:lnTo>
                    <a:pt x="60" y="16"/>
                  </a:lnTo>
                  <a:lnTo>
                    <a:pt x="49" y="8"/>
                  </a:lnTo>
                  <a:lnTo>
                    <a:pt x="8" y="0"/>
                  </a:lnTo>
                  <a:lnTo>
                    <a:pt x="0" y="0"/>
                  </a:lnTo>
                  <a:lnTo>
                    <a:pt x="0" y="2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34" name="Freeform 448">
              <a:extLst>
                <a:ext uri="{FF2B5EF4-FFF2-40B4-BE49-F238E27FC236}">
                  <a16:creationId xmlns:a16="http://schemas.microsoft.com/office/drawing/2014/main" id="{F2BE7C9C-4097-CADE-F190-D997C0FCE8B7}"/>
                </a:ext>
              </a:extLst>
            </p:cNvPr>
            <p:cNvSpPr>
              <a:spLocks/>
            </p:cNvSpPr>
            <p:nvPr/>
          </p:nvSpPr>
          <p:spPr bwMode="auto">
            <a:xfrm>
              <a:off x="9861650" y="3666347"/>
              <a:ext cx="92969" cy="27294"/>
            </a:xfrm>
            <a:custGeom>
              <a:avLst/>
              <a:gdLst>
                <a:gd name="T0" fmla="*/ 0 w 119"/>
                <a:gd name="T1" fmla="*/ 2147483647 h 35"/>
                <a:gd name="T2" fmla="*/ 2147483647 w 119"/>
                <a:gd name="T3" fmla="*/ 2147483647 h 35"/>
                <a:gd name="T4" fmla="*/ 2147483647 w 119"/>
                <a:gd name="T5" fmla="*/ 2147483647 h 35"/>
                <a:gd name="T6" fmla="*/ 2147483647 w 119"/>
                <a:gd name="T7" fmla="*/ 2147483647 h 35"/>
                <a:gd name="T8" fmla="*/ 2147483647 w 119"/>
                <a:gd name="T9" fmla="*/ 2147483647 h 35"/>
                <a:gd name="T10" fmla="*/ 2147483647 w 119"/>
                <a:gd name="T11" fmla="*/ 0 h 35"/>
                <a:gd name="T12" fmla="*/ 2147483647 w 119"/>
                <a:gd name="T13" fmla="*/ 2147483647 h 35"/>
                <a:gd name="T14" fmla="*/ 2147483647 w 119"/>
                <a:gd name="T15" fmla="*/ 2147483647 h 35"/>
                <a:gd name="T16" fmla="*/ 0 w 119"/>
                <a:gd name="T17" fmla="*/ 2147483647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35"/>
                <a:gd name="T29" fmla="*/ 119 w 119"/>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35">
                  <a:moveTo>
                    <a:pt x="0" y="16"/>
                  </a:moveTo>
                  <a:lnTo>
                    <a:pt x="54" y="30"/>
                  </a:lnTo>
                  <a:lnTo>
                    <a:pt x="119" y="35"/>
                  </a:lnTo>
                  <a:lnTo>
                    <a:pt x="108" y="27"/>
                  </a:lnTo>
                  <a:lnTo>
                    <a:pt x="108" y="21"/>
                  </a:lnTo>
                  <a:lnTo>
                    <a:pt x="30" y="0"/>
                  </a:lnTo>
                  <a:lnTo>
                    <a:pt x="8" y="5"/>
                  </a:lnTo>
                  <a:lnTo>
                    <a:pt x="11" y="11"/>
                  </a:lnTo>
                  <a:lnTo>
                    <a:pt x="0"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35" name="Freeform 449">
              <a:extLst>
                <a:ext uri="{FF2B5EF4-FFF2-40B4-BE49-F238E27FC236}">
                  <a16:creationId xmlns:a16="http://schemas.microsoft.com/office/drawing/2014/main" id="{46C56A45-36C6-A818-F3DB-11B10F3EE283}"/>
                </a:ext>
              </a:extLst>
            </p:cNvPr>
            <p:cNvSpPr>
              <a:spLocks/>
            </p:cNvSpPr>
            <p:nvPr/>
          </p:nvSpPr>
          <p:spPr bwMode="auto">
            <a:xfrm>
              <a:off x="9559715" y="3714111"/>
              <a:ext cx="137321" cy="78469"/>
            </a:xfrm>
            <a:custGeom>
              <a:avLst/>
              <a:gdLst>
                <a:gd name="T0" fmla="*/ 2147483647 w 176"/>
                <a:gd name="T1" fmla="*/ 2147483647 h 100"/>
                <a:gd name="T2" fmla="*/ 2147483647 w 176"/>
                <a:gd name="T3" fmla="*/ 2147483647 h 100"/>
                <a:gd name="T4" fmla="*/ 2147483647 w 176"/>
                <a:gd name="T5" fmla="*/ 2147483647 h 100"/>
                <a:gd name="T6" fmla="*/ 2147483647 w 176"/>
                <a:gd name="T7" fmla="*/ 2147483647 h 100"/>
                <a:gd name="T8" fmla="*/ 2147483647 w 176"/>
                <a:gd name="T9" fmla="*/ 2147483647 h 100"/>
                <a:gd name="T10" fmla="*/ 2147483647 w 176"/>
                <a:gd name="T11" fmla="*/ 2147483647 h 100"/>
                <a:gd name="T12" fmla="*/ 2147483647 w 176"/>
                <a:gd name="T13" fmla="*/ 2147483647 h 100"/>
                <a:gd name="T14" fmla="*/ 2147483647 w 176"/>
                <a:gd name="T15" fmla="*/ 2147483647 h 100"/>
                <a:gd name="T16" fmla="*/ 2147483647 w 176"/>
                <a:gd name="T17" fmla="*/ 2147483647 h 100"/>
                <a:gd name="T18" fmla="*/ 2147483647 w 176"/>
                <a:gd name="T19" fmla="*/ 0 h 100"/>
                <a:gd name="T20" fmla="*/ 2147483647 w 176"/>
                <a:gd name="T21" fmla="*/ 2147483647 h 100"/>
                <a:gd name="T22" fmla="*/ 2147483647 w 176"/>
                <a:gd name="T23" fmla="*/ 2147483647 h 100"/>
                <a:gd name="T24" fmla="*/ 2147483647 w 176"/>
                <a:gd name="T25" fmla="*/ 2147483647 h 100"/>
                <a:gd name="T26" fmla="*/ 2147483647 w 176"/>
                <a:gd name="T27" fmla="*/ 2147483647 h 100"/>
                <a:gd name="T28" fmla="*/ 2147483647 w 176"/>
                <a:gd name="T29" fmla="*/ 2147483647 h 100"/>
                <a:gd name="T30" fmla="*/ 2147483647 w 176"/>
                <a:gd name="T31" fmla="*/ 2147483647 h 100"/>
                <a:gd name="T32" fmla="*/ 2147483647 w 176"/>
                <a:gd name="T33" fmla="*/ 2147483647 h 100"/>
                <a:gd name="T34" fmla="*/ 2147483647 w 176"/>
                <a:gd name="T35" fmla="*/ 2147483647 h 100"/>
                <a:gd name="T36" fmla="*/ 0 w 176"/>
                <a:gd name="T37" fmla="*/ 2147483647 h 100"/>
                <a:gd name="T38" fmla="*/ 2147483647 w 176"/>
                <a:gd name="T39" fmla="*/ 2147483647 h 1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00"/>
                <a:gd name="T62" fmla="*/ 176 w 176"/>
                <a:gd name="T63" fmla="*/ 100 h 1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00">
                  <a:moveTo>
                    <a:pt x="5" y="87"/>
                  </a:moveTo>
                  <a:lnTo>
                    <a:pt x="38" y="100"/>
                  </a:lnTo>
                  <a:lnTo>
                    <a:pt x="86" y="100"/>
                  </a:lnTo>
                  <a:lnTo>
                    <a:pt x="57" y="89"/>
                  </a:lnTo>
                  <a:lnTo>
                    <a:pt x="48" y="73"/>
                  </a:lnTo>
                  <a:lnTo>
                    <a:pt x="51" y="65"/>
                  </a:lnTo>
                  <a:lnTo>
                    <a:pt x="92" y="30"/>
                  </a:lnTo>
                  <a:lnTo>
                    <a:pt x="176" y="11"/>
                  </a:lnTo>
                  <a:lnTo>
                    <a:pt x="173" y="3"/>
                  </a:lnTo>
                  <a:lnTo>
                    <a:pt x="157" y="0"/>
                  </a:lnTo>
                  <a:lnTo>
                    <a:pt x="132" y="8"/>
                  </a:lnTo>
                  <a:lnTo>
                    <a:pt x="86" y="11"/>
                  </a:lnTo>
                  <a:lnTo>
                    <a:pt x="29" y="30"/>
                  </a:lnTo>
                  <a:lnTo>
                    <a:pt x="27" y="43"/>
                  </a:lnTo>
                  <a:lnTo>
                    <a:pt x="16" y="52"/>
                  </a:lnTo>
                  <a:lnTo>
                    <a:pt x="24" y="57"/>
                  </a:lnTo>
                  <a:lnTo>
                    <a:pt x="8" y="68"/>
                  </a:lnTo>
                  <a:lnTo>
                    <a:pt x="13" y="73"/>
                  </a:lnTo>
                  <a:lnTo>
                    <a:pt x="0" y="79"/>
                  </a:lnTo>
                  <a:lnTo>
                    <a:pt x="5" y="8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36" name="Freeform 450">
              <a:extLst>
                <a:ext uri="{FF2B5EF4-FFF2-40B4-BE49-F238E27FC236}">
                  <a16:creationId xmlns:a16="http://schemas.microsoft.com/office/drawing/2014/main" id="{A8AB73C1-CF70-5DD6-7FBD-157C4B534934}"/>
                </a:ext>
              </a:extLst>
            </p:cNvPr>
            <p:cNvSpPr>
              <a:spLocks/>
            </p:cNvSpPr>
            <p:nvPr/>
          </p:nvSpPr>
          <p:spPr bwMode="auto">
            <a:xfrm>
              <a:off x="9542657" y="3809639"/>
              <a:ext cx="18764" cy="11088"/>
            </a:xfrm>
            <a:custGeom>
              <a:avLst/>
              <a:gdLst>
                <a:gd name="T0" fmla="*/ 2147483647 w 24"/>
                <a:gd name="T1" fmla="*/ 2147483647 h 14"/>
                <a:gd name="T2" fmla="*/ 2147483647 w 24"/>
                <a:gd name="T3" fmla="*/ 2147483647 h 14"/>
                <a:gd name="T4" fmla="*/ 2147483647 w 24"/>
                <a:gd name="T5" fmla="*/ 2147483647 h 14"/>
                <a:gd name="T6" fmla="*/ 2147483647 w 24"/>
                <a:gd name="T7" fmla="*/ 0 h 14"/>
                <a:gd name="T8" fmla="*/ 0 w 24"/>
                <a:gd name="T9" fmla="*/ 2147483647 h 14"/>
                <a:gd name="T10" fmla="*/ 2147483647 w 24"/>
                <a:gd name="T11" fmla="*/ 2147483647 h 14"/>
                <a:gd name="T12" fmla="*/ 0 60000 65536"/>
                <a:gd name="T13" fmla="*/ 0 60000 65536"/>
                <a:gd name="T14" fmla="*/ 0 60000 65536"/>
                <a:gd name="T15" fmla="*/ 0 60000 65536"/>
                <a:gd name="T16" fmla="*/ 0 60000 65536"/>
                <a:gd name="T17" fmla="*/ 0 60000 65536"/>
                <a:gd name="T18" fmla="*/ 0 w 24"/>
                <a:gd name="T19" fmla="*/ 0 h 14"/>
                <a:gd name="T20" fmla="*/ 24 w 2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4" h="14">
                  <a:moveTo>
                    <a:pt x="5" y="14"/>
                  </a:moveTo>
                  <a:lnTo>
                    <a:pt x="22" y="11"/>
                  </a:lnTo>
                  <a:lnTo>
                    <a:pt x="24" y="5"/>
                  </a:lnTo>
                  <a:lnTo>
                    <a:pt x="5" y="0"/>
                  </a:lnTo>
                  <a:lnTo>
                    <a:pt x="0" y="5"/>
                  </a:lnTo>
                  <a:lnTo>
                    <a:pt x="5" y="1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37" name="Freeform 451">
              <a:extLst>
                <a:ext uri="{FF2B5EF4-FFF2-40B4-BE49-F238E27FC236}">
                  <a16:creationId xmlns:a16="http://schemas.microsoft.com/office/drawing/2014/main" id="{04D722D5-C29D-32BA-2D1F-3CCDE2E3B61C}"/>
                </a:ext>
              </a:extLst>
            </p:cNvPr>
            <p:cNvSpPr>
              <a:spLocks/>
            </p:cNvSpPr>
            <p:nvPr/>
          </p:nvSpPr>
          <p:spPr bwMode="auto">
            <a:xfrm>
              <a:off x="9553745" y="3666347"/>
              <a:ext cx="73351" cy="11940"/>
            </a:xfrm>
            <a:custGeom>
              <a:avLst/>
              <a:gdLst>
                <a:gd name="T0" fmla="*/ 0 w 94"/>
                <a:gd name="T1" fmla="*/ 2147483647 h 16"/>
                <a:gd name="T2" fmla="*/ 2147483647 w 94"/>
                <a:gd name="T3" fmla="*/ 2147483647 h 16"/>
                <a:gd name="T4" fmla="*/ 2147483647 w 94"/>
                <a:gd name="T5" fmla="*/ 2147483647 h 16"/>
                <a:gd name="T6" fmla="*/ 2147483647 w 94"/>
                <a:gd name="T7" fmla="*/ 2147483647 h 16"/>
                <a:gd name="T8" fmla="*/ 2147483647 w 94"/>
                <a:gd name="T9" fmla="*/ 2147483647 h 16"/>
                <a:gd name="T10" fmla="*/ 2147483647 w 94"/>
                <a:gd name="T11" fmla="*/ 0 h 16"/>
                <a:gd name="T12" fmla="*/ 0 w 94"/>
                <a:gd name="T13" fmla="*/ 2147483647 h 16"/>
                <a:gd name="T14" fmla="*/ 0 60000 65536"/>
                <a:gd name="T15" fmla="*/ 0 60000 65536"/>
                <a:gd name="T16" fmla="*/ 0 60000 65536"/>
                <a:gd name="T17" fmla="*/ 0 60000 65536"/>
                <a:gd name="T18" fmla="*/ 0 60000 65536"/>
                <a:gd name="T19" fmla="*/ 0 60000 65536"/>
                <a:gd name="T20" fmla="*/ 0 60000 65536"/>
                <a:gd name="T21" fmla="*/ 0 w 94"/>
                <a:gd name="T22" fmla="*/ 0 h 16"/>
                <a:gd name="T23" fmla="*/ 94 w 9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16">
                  <a:moveTo>
                    <a:pt x="0" y="16"/>
                  </a:moveTo>
                  <a:lnTo>
                    <a:pt x="59" y="13"/>
                  </a:lnTo>
                  <a:lnTo>
                    <a:pt x="67" y="11"/>
                  </a:lnTo>
                  <a:lnTo>
                    <a:pt x="62" y="5"/>
                  </a:lnTo>
                  <a:lnTo>
                    <a:pt x="94" y="5"/>
                  </a:lnTo>
                  <a:lnTo>
                    <a:pt x="83" y="0"/>
                  </a:lnTo>
                  <a:lnTo>
                    <a:pt x="0"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38" name="Freeform 452">
              <a:extLst>
                <a:ext uri="{FF2B5EF4-FFF2-40B4-BE49-F238E27FC236}">
                  <a16:creationId xmlns:a16="http://schemas.microsoft.com/office/drawing/2014/main" id="{19273D0C-CBA2-CC82-D096-A68CB5A2A1D5}"/>
                </a:ext>
              </a:extLst>
            </p:cNvPr>
            <p:cNvSpPr>
              <a:spLocks/>
            </p:cNvSpPr>
            <p:nvPr/>
          </p:nvSpPr>
          <p:spPr bwMode="auto">
            <a:xfrm>
              <a:off x="9534128" y="3661229"/>
              <a:ext cx="35822" cy="8529"/>
            </a:xfrm>
            <a:custGeom>
              <a:avLst/>
              <a:gdLst>
                <a:gd name="T0" fmla="*/ 0 w 46"/>
                <a:gd name="T1" fmla="*/ 2147483647 h 11"/>
                <a:gd name="T2" fmla="*/ 2147483647 w 46"/>
                <a:gd name="T3" fmla="*/ 2147483647 h 11"/>
                <a:gd name="T4" fmla="*/ 2147483647 w 46"/>
                <a:gd name="T5" fmla="*/ 2147483647 h 11"/>
                <a:gd name="T6" fmla="*/ 2147483647 w 46"/>
                <a:gd name="T7" fmla="*/ 2147483647 h 11"/>
                <a:gd name="T8" fmla="*/ 2147483647 w 46"/>
                <a:gd name="T9" fmla="*/ 0 h 11"/>
                <a:gd name="T10" fmla="*/ 2147483647 w 46"/>
                <a:gd name="T11" fmla="*/ 2147483647 h 11"/>
                <a:gd name="T12" fmla="*/ 2147483647 w 46"/>
                <a:gd name="T13" fmla="*/ 2147483647 h 11"/>
                <a:gd name="T14" fmla="*/ 0 w 46"/>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1"/>
                <a:gd name="T26" fmla="*/ 46 w 46"/>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1">
                  <a:moveTo>
                    <a:pt x="0" y="11"/>
                  </a:moveTo>
                  <a:lnTo>
                    <a:pt x="46" y="11"/>
                  </a:lnTo>
                  <a:lnTo>
                    <a:pt x="35" y="11"/>
                  </a:lnTo>
                  <a:lnTo>
                    <a:pt x="43" y="6"/>
                  </a:lnTo>
                  <a:lnTo>
                    <a:pt x="38" y="0"/>
                  </a:lnTo>
                  <a:lnTo>
                    <a:pt x="19" y="6"/>
                  </a:lnTo>
                  <a:lnTo>
                    <a:pt x="22" y="9"/>
                  </a:lnTo>
                  <a:lnTo>
                    <a:pt x="0"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39" name="Freeform 453">
              <a:extLst>
                <a:ext uri="{FF2B5EF4-FFF2-40B4-BE49-F238E27FC236}">
                  <a16:creationId xmlns:a16="http://schemas.microsoft.com/office/drawing/2014/main" id="{461D7BE5-8996-02E6-951E-8971A8761061}"/>
                </a:ext>
              </a:extLst>
            </p:cNvPr>
            <p:cNvSpPr>
              <a:spLocks/>
            </p:cNvSpPr>
            <p:nvPr/>
          </p:nvSpPr>
          <p:spPr bwMode="auto">
            <a:xfrm>
              <a:off x="9525598" y="3676582"/>
              <a:ext cx="17058" cy="853"/>
            </a:xfrm>
            <a:custGeom>
              <a:avLst/>
              <a:gdLst>
                <a:gd name="T0" fmla="*/ 0 w 22"/>
                <a:gd name="T1" fmla="*/ 0 h 1588"/>
                <a:gd name="T2" fmla="*/ 2147483647 w 22"/>
                <a:gd name="T3" fmla="*/ 0 h 1588"/>
                <a:gd name="T4" fmla="*/ 0 w 22"/>
                <a:gd name="T5" fmla="*/ 0 h 1588"/>
                <a:gd name="T6" fmla="*/ 0 60000 65536"/>
                <a:gd name="T7" fmla="*/ 0 60000 65536"/>
                <a:gd name="T8" fmla="*/ 0 60000 65536"/>
                <a:gd name="T9" fmla="*/ 0 w 22"/>
                <a:gd name="T10" fmla="*/ 0 h 1588"/>
                <a:gd name="T11" fmla="*/ 22 w 22"/>
                <a:gd name="T12" fmla="*/ 1588 h 1588"/>
              </a:gdLst>
              <a:ahLst/>
              <a:cxnLst>
                <a:cxn ang="T6">
                  <a:pos x="T0" y="T1"/>
                </a:cxn>
                <a:cxn ang="T7">
                  <a:pos x="T2" y="T3"/>
                </a:cxn>
                <a:cxn ang="T8">
                  <a:pos x="T4" y="T5"/>
                </a:cxn>
              </a:cxnLst>
              <a:rect l="T9" t="T10" r="T11" b="T12"/>
              <a:pathLst>
                <a:path w="22" h="1588">
                  <a:moveTo>
                    <a:pt x="0" y="0"/>
                  </a:moveTo>
                  <a:lnTo>
                    <a:pt x="22" y="0"/>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40" name="Freeform 454">
              <a:extLst>
                <a:ext uri="{FF2B5EF4-FFF2-40B4-BE49-F238E27FC236}">
                  <a16:creationId xmlns:a16="http://schemas.microsoft.com/office/drawing/2014/main" id="{69CDD589-8468-0735-B519-69D100D9A3D1}"/>
                </a:ext>
              </a:extLst>
            </p:cNvPr>
            <p:cNvSpPr>
              <a:spLocks/>
            </p:cNvSpPr>
            <p:nvPr/>
          </p:nvSpPr>
          <p:spPr bwMode="auto">
            <a:xfrm>
              <a:off x="9525598" y="3676582"/>
              <a:ext cx="17058" cy="853"/>
            </a:xfrm>
            <a:custGeom>
              <a:avLst/>
              <a:gdLst>
                <a:gd name="T0" fmla="*/ 0 w 22"/>
                <a:gd name="T1" fmla="*/ 0 h 1588"/>
                <a:gd name="T2" fmla="*/ 2147483647 w 22"/>
                <a:gd name="T3" fmla="*/ 0 h 1588"/>
                <a:gd name="T4" fmla="*/ 0 w 22"/>
                <a:gd name="T5" fmla="*/ 0 h 1588"/>
                <a:gd name="T6" fmla="*/ 0 60000 65536"/>
                <a:gd name="T7" fmla="*/ 0 60000 65536"/>
                <a:gd name="T8" fmla="*/ 0 60000 65536"/>
                <a:gd name="T9" fmla="*/ 0 w 22"/>
                <a:gd name="T10" fmla="*/ 0 h 1588"/>
                <a:gd name="T11" fmla="*/ 22 w 22"/>
                <a:gd name="T12" fmla="*/ 1588 h 1588"/>
              </a:gdLst>
              <a:ahLst/>
              <a:cxnLst>
                <a:cxn ang="T6">
                  <a:pos x="T0" y="T1"/>
                </a:cxn>
                <a:cxn ang="T7">
                  <a:pos x="T2" y="T3"/>
                </a:cxn>
                <a:cxn ang="T8">
                  <a:pos x="T4" y="T5"/>
                </a:cxn>
              </a:cxnLst>
              <a:rect l="T9" t="T10" r="T11" b="T12"/>
              <a:pathLst>
                <a:path w="22" h="1588">
                  <a:moveTo>
                    <a:pt x="0" y="0"/>
                  </a:moveTo>
                  <a:lnTo>
                    <a:pt x="22" y="0"/>
                  </a:lnTo>
                  <a:lnTo>
                    <a:pt x="0" y="0"/>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41" name="Freeform 455">
              <a:extLst>
                <a:ext uri="{FF2B5EF4-FFF2-40B4-BE49-F238E27FC236}">
                  <a16:creationId xmlns:a16="http://schemas.microsoft.com/office/drawing/2014/main" id="{46E4F35D-5CFE-E4C0-CA89-C6CEC5E60283}"/>
                </a:ext>
              </a:extLst>
            </p:cNvPr>
            <p:cNvSpPr>
              <a:spLocks/>
            </p:cNvSpPr>
            <p:nvPr/>
          </p:nvSpPr>
          <p:spPr bwMode="auto">
            <a:xfrm>
              <a:off x="9449689" y="3669759"/>
              <a:ext cx="57146" cy="8529"/>
            </a:xfrm>
            <a:custGeom>
              <a:avLst/>
              <a:gdLst>
                <a:gd name="T0" fmla="*/ 0 w 73"/>
                <a:gd name="T1" fmla="*/ 2147483647 h 11"/>
                <a:gd name="T2" fmla="*/ 2147483647 w 73"/>
                <a:gd name="T3" fmla="*/ 2147483647 h 11"/>
                <a:gd name="T4" fmla="*/ 2147483647 w 73"/>
                <a:gd name="T5" fmla="*/ 2147483647 h 11"/>
                <a:gd name="T6" fmla="*/ 2147483647 w 73"/>
                <a:gd name="T7" fmla="*/ 2147483647 h 11"/>
                <a:gd name="T8" fmla="*/ 2147483647 w 73"/>
                <a:gd name="T9" fmla="*/ 2147483647 h 11"/>
                <a:gd name="T10" fmla="*/ 2147483647 w 73"/>
                <a:gd name="T11" fmla="*/ 0 h 11"/>
                <a:gd name="T12" fmla="*/ 0 w 73"/>
                <a:gd name="T13" fmla="*/ 2147483647 h 11"/>
                <a:gd name="T14" fmla="*/ 0 60000 65536"/>
                <a:gd name="T15" fmla="*/ 0 60000 65536"/>
                <a:gd name="T16" fmla="*/ 0 60000 65536"/>
                <a:gd name="T17" fmla="*/ 0 60000 65536"/>
                <a:gd name="T18" fmla="*/ 0 60000 65536"/>
                <a:gd name="T19" fmla="*/ 0 60000 65536"/>
                <a:gd name="T20" fmla="*/ 0 60000 65536"/>
                <a:gd name="T21" fmla="*/ 0 w 73"/>
                <a:gd name="T22" fmla="*/ 0 h 11"/>
                <a:gd name="T23" fmla="*/ 73 w 7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11">
                  <a:moveTo>
                    <a:pt x="0" y="6"/>
                  </a:moveTo>
                  <a:lnTo>
                    <a:pt x="46" y="11"/>
                  </a:lnTo>
                  <a:lnTo>
                    <a:pt x="65" y="11"/>
                  </a:lnTo>
                  <a:lnTo>
                    <a:pt x="62" y="6"/>
                  </a:lnTo>
                  <a:lnTo>
                    <a:pt x="73" y="3"/>
                  </a:lnTo>
                  <a:lnTo>
                    <a:pt x="24" y="0"/>
                  </a:lnTo>
                  <a:lnTo>
                    <a:pt x="0" y="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42" name="Freeform 456">
              <a:extLst>
                <a:ext uri="{FF2B5EF4-FFF2-40B4-BE49-F238E27FC236}">
                  <a16:creationId xmlns:a16="http://schemas.microsoft.com/office/drawing/2014/main" id="{91696711-183F-21F0-5A68-81ACC2B14A7F}"/>
                </a:ext>
              </a:extLst>
            </p:cNvPr>
            <p:cNvSpPr>
              <a:spLocks/>
            </p:cNvSpPr>
            <p:nvPr/>
          </p:nvSpPr>
          <p:spPr bwMode="auto">
            <a:xfrm>
              <a:off x="9157990" y="3674876"/>
              <a:ext cx="140732" cy="46057"/>
            </a:xfrm>
            <a:custGeom>
              <a:avLst/>
              <a:gdLst>
                <a:gd name="T0" fmla="*/ 0 w 181"/>
                <a:gd name="T1" fmla="*/ 2147483647 h 59"/>
                <a:gd name="T2" fmla="*/ 2147483647 w 181"/>
                <a:gd name="T3" fmla="*/ 2147483647 h 59"/>
                <a:gd name="T4" fmla="*/ 2147483647 w 181"/>
                <a:gd name="T5" fmla="*/ 2147483647 h 59"/>
                <a:gd name="T6" fmla="*/ 2147483647 w 181"/>
                <a:gd name="T7" fmla="*/ 2147483647 h 59"/>
                <a:gd name="T8" fmla="*/ 2147483647 w 181"/>
                <a:gd name="T9" fmla="*/ 2147483647 h 59"/>
                <a:gd name="T10" fmla="*/ 2147483647 w 181"/>
                <a:gd name="T11" fmla="*/ 2147483647 h 59"/>
                <a:gd name="T12" fmla="*/ 2147483647 w 181"/>
                <a:gd name="T13" fmla="*/ 2147483647 h 59"/>
                <a:gd name="T14" fmla="*/ 2147483647 w 181"/>
                <a:gd name="T15" fmla="*/ 2147483647 h 59"/>
                <a:gd name="T16" fmla="*/ 2147483647 w 181"/>
                <a:gd name="T17" fmla="*/ 2147483647 h 59"/>
                <a:gd name="T18" fmla="*/ 2147483647 w 181"/>
                <a:gd name="T19" fmla="*/ 2147483647 h 59"/>
                <a:gd name="T20" fmla="*/ 2147483647 w 181"/>
                <a:gd name="T21" fmla="*/ 2147483647 h 59"/>
                <a:gd name="T22" fmla="*/ 2147483647 w 181"/>
                <a:gd name="T23" fmla="*/ 2147483647 h 59"/>
                <a:gd name="T24" fmla="*/ 2147483647 w 181"/>
                <a:gd name="T25" fmla="*/ 2147483647 h 59"/>
                <a:gd name="T26" fmla="*/ 2147483647 w 181"/>
                <a:gd name="T27" fmla="*/ 2147483647 h 59"/>
                <a:gd name="T28" fmla="*/ 2147483647 w 181"/>
                <a:gd name="T29" fmla="*/ 2147483647 h 59"/>
                <a:gd name="T30" fmla="*/ 2147483647 w 181"/>
                <a:gd name="T31" fmla="*/ 2147483647 h 59"/>
                <a:gd name="T32" fmla="*/ 2147483647 w 181"/>
                <a:gd name="T33" fmla="*/ 2147483647 h 59"/>
                <a:gd name="T34" fmla="*/ 2147483647 w 181"/>
                <a:gd name="T35" fmla="*/ 2147483647 h 59"/>
                <a:gd name="T36" fmla="*/ 2147483647 w 181"/>
                <a:gd name="T37" fmla="*/ 0 h 59"/>
                <a:gd name="T38" fmla="*/ 2147483647 w 181"/>
                <a:gd name="T39" fmla="*/ 2147483647 h 59"/>
                <a:gd name="T40" fmla="*/ 0 w 181"/>
                <a:gd name="T41" fmla="*/ 2147483647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59"/>
                <a:gd name="T65" fmla="*/ 181 w 181"/>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59">
                  <a:moveTo>
                    <a:pt x="0" y="10"/>
                  </a:moveTo>
                  <a:lnTo>
                    <a:pt x="8" y="27"/>
                  </a:lnTo>
                  <a:lnTo>
                    <a:pt x="24" y="32"/>
                  </a:lnTo>
                  <a:lnTo>
                    <a:pt x="49" y="32"/>
                  </a:lnTo>
                  <a:lnTo>
                    <a:pt x="32" y="38"/>
                  </a:lnTo>
                  <a:lnTo>
                    <a:pt x="35" y="43"/>
                  </a:lnTo>
                  <a:lnTo>
                    <a:pt x="70" y="59"/>
                  </a:lnTo>
                  <a:lnTo>
                    <a:pt x="92" y="29"/>
                  </a:lnTo>
                  <a:lnTo>
                    <a:pt x="106" y="27"/>
                  </a:lnTo>
                  <a:lnTo>
                    <a:pt x="125" y="38"/>
                  </a:lnTo>
                  <a:lnTo>
                    <a:pt x="116" y="43"/>
                  </a:lnTo>
                  <a:lnTo>
                    <a:pt x="138" y="48"/>
                  </a:lnTo>
                  <a:lnTo>
                    <a:pt x="162" y="40"/>
                  </a:lnTo>
                  <a:lnTo>
                    <a:pt x="92" y="19"/>
                  </a:lnTo>
                  <a:lnTo>
                    <a:pt x="87" y="10"/>
                  </a:lnTo>
                  <a:lnTo>
                    <a:pt x="146" y="19"/>
                  </a:lnTo>
                  <a:lnTo>
                    <a:pt x="181" y="8"/>
                  </a:lnTo>
                  <a:lnTo>
                    <a:pt x="179" y="5"/>
                  </a:lnTo>
                  <a:lnTo>
                    <a:pt x="100" y="0"/>
                  </a:lnTo>
                  <a:lnTo>
                    <a:pt x="51" y="10"/>
                  </a:lnTo>
                  <a:lnTo>
                    <a:pt x="0" y="1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43" name="Freeform 457">
              <a:extLst>
                <a:ext uri="{FF2B5EF4-FFF2-40B4-BE49-F238E27FC236}">
                  <a16:creationId xmlns:a16="http://schemas.microsoft.com/office/drawing/2014/main" id="{729BD9FC-8939-121A-122B-27956BA1F885}"/>
                </a:ext>
              </a:extLst>
            </p:cNvPr>
            <p:cNvSpPr>
              <a:spLocks/>
            </p:cNvSpPr>
            <p:nvPr/>
          </p:nvSpPr>
          <p:spPr bwMode="auto">
            <a:xfrm>
              <a:off x="8954994" y="3908577"/>
              <a:ext cx="12794" cy="5117"/>
            </a:xfrm>
            <a:custGeom>
              <a:avLst/>
              <a:gdLst>
                <a:gd name="T0" fmla="*/ 0 w 16"/>
                <a:gd name="T1" fmla="*/ 2147483647 h 6"/>
                <a:gd name="T2" fmla="*/ 2147483647 w 16"/>
                <a:gd name="T3" fmla="*/ 0 h 6"/>
                <a:gd name="T4" fmla="*/ 0 w 16"/>
                <a:gd name="T5" fmla="*/ 2147483647 h 6"/>
                <a:gd name="T6" fmla="*/ 0 60000 65536"/>
                <a:gd name="T7" fmla="*/ 0 60000 65536"/>
                <a:gd name="T8" fmla="*/ 0 60000 65536"/>
                <a:gd name="T9" fmla="*/ 0 w 16"/>
                <a:gd name="T10" fmla="*/ 0 h 6"/>
                <a:gd name="T11" fmla="*/ 16 w 16"/>
                <a:gd name="T12" fmla="*/ 6 h 6"/>
              </a:gdLst>
              <a:ahLst/>
              <a:cxnLst>
                <a:cxn ang="T6">
                  <a:pos x="T0" y="T1"/>
                </a:cxn>
                <a:cxn ang="T7">
                  <a:pos x="T2" y="T3"/>
                </a:cxn>
                <a:cxn ang="T8">
                  <a:pos x="T4" y="T5"/>
                </a:cxn>
              </a:cxnLst>
              <a:rect l="T9" t="T10" r="T11" b="T12"/>
              <a:pathLst>
                <a:path w="16" h="6">
                  <a:moveTo>
                    <a:pt x="0" y="6"/>
                  </a:moveTo>
                  <a:lnTo>
                    <a:pt x="16" y="0"/>
                  </a:lnTo>
                  <a:lnTo>
                    <a:pt x="0" y="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44" name="Freeform 458">
              <a:extLst>
                <a:ext uri="{FF2B5EF4-FFF2-40B4-BE49-F238E27FC236}">
                  <a16:creationId xmlns:a16="http://schemas.microsoft.com/office/drawing/2014/main" id="{9CD4DFE7-02D0-67A6-C7D1-2482EEA5E02B}"/>
                </a:ext>
              </a:extLst>
            </p:cNvPr>
            <p:cNvSpPr>
              <a:spLocks/>
            </p:cNvSpPr>
            <p:nvPr/>
          </p:nvSpPr>
          <p:spPr bwMode="auto">
            <a:xfrm>
              <a:off x="8954994" y="3908577"/>
              <a:ext cx="12794" cy="5117"/>
            </a:xfrm>
            <a:custGeom>
              <a:avLst/>
              <a:gdLst>
                <a:gd name="T0" fmla="*/ 0 w 16"/>
                <a:gd name="T1" fmla="*/ 2147483647 h 6"/>
                <a:gd name="T2" fmla="*/ 2147483647 w 16"/>
                <a:gd name="T3" fmla="*/ 0 h 6"/>
                <a:gd name="T4" fmla="*/ 0 w 16"/>
                <a:gd name="T5" fmla="*/ 2147483647 h 6"/>
                <a:gd name="T6" fmla="*/ 0 60000 65536"/>
                <a:gd name="T7" fmla="*/ 0 60000 65536"/>
                <a:gd name="T8" fmla="*/ 0 60000 65536"/>
                <a:gd name="T9" fmla="*/ 0 w 16"/>
                <a:gd name="T10" fmla="*/ 0 h 6"/>
                <a:gd name="T11" fmla="*/ 16 w 16"/>
                <a:gd name="T12" fmla="*/ 6 h 6"/>
              </a:gdLst>
              <a:ahLst/>
              <a:cxnLst>
                <a:cxn ang="T6">
                  <a:pos x="T0" y="T1"/>
                </a:cxn>
                <a:cxn ang="T7">
                  <a:pos x="T2" y="T3"/>
                </a:cxn>
                <a:cxn ang="T8">
                  <a:pos x="T4" y="T5"/>
                </a:cxn>
              </a:cxnLst>
              <a:rect l="T9" t="T10" r="T11" b="T12"/>
              <a:pathLst>
                <a:path w="16" h="6">
                  <a:moveTo>
                    <a:pt x="0" y="6"/>
                  </a:moveTo>
                  <a:lnTo>
                    <a:pt x="16" y="0"/>
                  </a:lnTo>
                  <a:lnTo>
                    <a:pt x="0" y="6"/>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45" name="Line 459">
              <a:extLst>
                <a:ext uri="{FF2B5EF4-FFF2-40B4-BE49-F238E27FC236}">
                  <a16:creationId xmlns:a16="http://schemas.microsoft.com/office/drawing/2014/main" id="{2A70D92F-4DA4-6410-CAE5-66FAED79CB46}"/>
                </a:ext>
              </a:extLst>
            </p:cNvPr>
            <p:cNvSpPr>
              <a:spLocks noChangeShapeType="1"/>
            </p:cNvSpPr>
            <p:nvPr/>
          </p:nvSpPr>
          <p:spPr bwMode="auto">
            <a:xfrm>
              <a:off x="8958406" y="3917106"/>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46" name="Line 460">
              <a:extLst>
                <a:ext uri="{FF2B5EF4-FFF2-40B4-BE49-F238E27FC236}">
                  <a16:creationId xmlns:a16="http://schemas.microsoft.com/office/drawing/2014/main" id="{B3B8E43D-477B-0A70-3BCD-9B125C8926BB}"/>
                </a:ext>
              </a:extLst>
            </p:cNvPr>
            <p:cNvSpPr>
              <a:spLocks noChangeShapeType="1"/>
            </p:cNvSpPr>
            <p:nvPr/>
          </p:nvSpPr>
          <p:spPr bwMode="auto">
            <a:xfrm>
              <a:off x="8958406" y="3917106"/>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47" name="Line 461">
              <a:extLst>
                <a:ext uri="{FF2B5EF4-FFF2-40B4-BE49-F238E27FC236}">
                  <a16:creationId xmlns:a16="http://schemas.microsoft.com/office/drawing/2014/main" id="{3A533768-6462-6E34-74F7-BD2B01CEF809}"/>
                </a:ext>
              </a:extLst>
            </p:cNvPr>
            <p:cNvSpPr>
              <a:spLocks noChangeShapeType="1"/>
            </p:cNvSpPr>
            <p:nvPr/>
          </p:nvSpPr>
          <p:spPr bwMode="auto">
            <a:xfrm>
              <a:off x="8958406" y="3922223"/>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48" name="Line 462">
              <a:extLst>
                <a:ext uri="{FF2B5EF4-FFF2-40B4-BE49-F238E27FC236}">
                  <a16:creationId xmlns:a16="http://schemas.microsoft.com/office/drawing/2014/main" id="{8C33EF8A-F973-AE4C-CE19-307D7782964C}"/>
                </a:ext>
              </a:extLst>
            </p:cNvPr>
            <p:cNvSpPr>
              <a:spLocks noChangeShapeType="1"/>
            </p:cNvSpPr>
            <p:nvPr/>
          </p:nvSpPr>
          <p:spPr bwMode="auto">
            <a:xfrm>
              <a:off x="8958406" y="3922223"/>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49" name="Freeform 463">
              <a:extLst>
                <a:ext uri="{FF2B5EF4-FFF2-40B4-BE49-F238E27FC236}">
                  <a16:creationId xmlns:a16="http://schemas.microsoft.com/office/drawing/2014/main" id="{5A29B64D-690E-E340-F370-659F6AD02DBF}"/>
                </a:ext>
              </a:extLst>
            </p:cNvPr>
            <p:cNvSpPr>
              <a:spLocks/>
            </p:cNvSpPr>
            <p:nvPr/>
          </p:nvSpPr>
          <p:spPr bwMode="auto">
            <a:xfrm>
              <a:off x="9015552" y="3938430"/>
              <a:ext cx="5117" cy="5970"/>
            </a:xfrm>
            <a:custGeom>
              <a:avLst/>
              <a:gdLst>
                <a:gd name="T0" fmla="*/ 0 w 6"/>
                <a:gd name="T1" fmla="*/ 2147483647 h 8"/>
                <a:gd name="T2" fmla="*/ 2147483647 w 6"/>
                <a:gd name="T3" fmla="*/ 0 h 8"/>
                <a:gd name="T4" fmla="*/ 2147483647 w 6"/>
                <a:gd name="T5" fmla="*/ 2147483647 h 8"/>
                <a:gd name="T6" fmla="*/ 0 w 6"/>
                <a:gd name="T7" fmla="*/ 2147483647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0" y="3"/>
                  </a:moveTo>
                  <a:lnTo>
                    <a:pt x="6" y="0"/>
                  </a:lnTo>
                  <a:lnTo>
                    <a:pt x="3" y="8"/>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50" name="Line 464">
              <a:extLst>
                <a:ext uri="{FF2B5EF4-FFF2-40B4-BE49-F238E27FC236}">
                  <a16:creationId xmlns:a16="http://schemas.microsoft.com/office/drawing/2014/main" id="{B2E507B0-6EAB-9D1A-3FF0-1A618ADCD01C}"/>
                </a:ext>
              </a:extLst>
            </p:cNvPr>
            <p:cNvSpPr>
              <a:spLocks noChangeShapeType="1"/>
            </p:cNvSpPr>
            <p:nvPr/>
          </p:nvSpPr>
          <p:spPr bwMode="auto">
            <a:xfrm>
              <a:off x="9018110" y="3936723"/>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51" name="Line 465">
              <a:extLst>
                <a:ext uri="{FF2B5EF4-FFF2-40B4-BE49-F238E27FC236}">
                  <a16:creationId xmlns:a16="http://schemas.microsoft.com/office/drawing/2014/main" id="{6B5E71CC-75A6-BF2F-1DBF-13E6234E32D9}"/>
                </a:ext>
              </a:extLst>
            </p:cNvPr>
            <p:cNvSpPr>
              <a:spLocks noChangeShapeType="1"/>
            </p:cNvSpPr>
            <p:nvPr/>
          </p:nvSpPr>
          <p:spPr bwMode="auto">
            <a:xfrm>
              <a:off x="9018110" y="3936723"/>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52" name="Line 466">
              <a:extLst>
                <a:ext uri="{FF2B5EF4-FFF2-40B4-BE49-F238E27FC236}">
                  <a16:creationId xmlns:a16="http://schemas.microsoft.com/office/drawing/2014/main" id="{023F8629-D5F0-575A-7FA1-00B18D3A33DD}"/>
                </a:ext>
              </a:extLst>
            </p:cNvPr>
            <p:cNvSpPr>
              <a:spLocks noChangeShapeType="1"/>
            </p:cNvSpPr>
            <p:nvPr/>
          </p:nvSpPr>
          <p:spPr bwMode="auto">
            <a:xfrm>
              <a:off x="9023228" y="3934165"/>
              <a:ext cx="0"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53" name="Line 467">
              <a:extLst>
                <a:ext uri="{FF2B5EF4-FFF2-40B4-BE49-F238E27FC236}">
                  <a16:creationId xmlns:a16="http://schemas.microsoft.com/office/drawing/2014/main" id="{63B03F2F-05C7-8526-889E-CFFAD6F58334}"/>
                </a:ext>
              </a:extLst>
            </p:cNvPr>
            <p:cNvSpPr>
              <a:spLocks noChangeShapeType="1"/>
            </p:cNvSpPr>
            <p:nvPr/>
          </p:nvSpPr>
          <p:spPr bwMode="auto">
            <a:xfrm>
              <a:off x="9023228" y="3934165"/>
              <a:ext cx="0"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54" name="Freeform 468">
              <a:extLst>
                <a:ext uri="{FF2B5EF4-FFF2-40B4-BE49-F238E27FC236}">
                  <a16:creationId xmlns:a16="http://schemas.microsoft.com/office/drawing/2014/main" id="{7D638510-81B4-E00F-1829-1CB38CC182DA}"/>
                </a:ext>
              </a:extLst>
            </p:cNvPr>
            <p:cNvSpPr>
              <a:spLocks/>
            </p:cNvSpPr>
            <p:nvPr/>
          </p:nvSpPr>
          <p:spPr bwMode="auto">
            <a:xfrm>
              <a:off x="8995081" y="3955488"/>
              <a:ext cx="5971" cy="4264"/>
            </a:xfrm>
            <a:custGeom>
              <a:avLst/>
              <a:gdLst>
                <a:gd name="T0" fmla="*/ 0 w 8"/>
                <a:gd name="T1" fmla="*/ 0 h 5"/>
                <a:gd name="T2" fmla="*/ 2147483647 w 8"/>
                <a:gd name="T3" fmla="*/ 2147483647 h 5"/>
                <a:gd name="T4" fmla="*/ 0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8" y="5"/>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55" name="Line 469">
              <a:extLst>
                <a:ext uri="{FF2B5EF4-FFF2-40B4-BE49-F238E27FC236}">
                  <a16:creationId xmlns:a16="http://schemas.microsoft.com/office/drawing/2014/main" id="{973CF511-7130-A298-84B7-2EAFC0BA8BA2}"/>
                </a:ext>
              </a:extLst>
            </p:cNvPr>
            <p:cNvSpPr>
              <a:spLocks noChangeShapeType="1"/>
            </p:cNvSpPr>
            <p:nvPr/>
          </p:nvSpPr>
          <p:spPr bwMode="auto">
            <a:xfrm>
              <a:off x="8995081" y="3955488"/>
              <a:ext cx="5971" cy="4264"/>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56" name="Line 470">
              <a:extLst>
                <a:ext uri="{FF2B5EF4-FFF2-40B4-BE49-F238E27FC236}">
                  <a16:creationId xmlns:a16="http://schemas.microsoft.com/office/drawing/2014/main" id="{2668BF7A-1FB4-7343-59AE-5560983BDFD4}"/>
                </a:ext>
              </a:extLst>
            </p:cNvPr>
            <p:cNvSpPr>
              <a:spLocks noChangeShapeType="1"/>
            </p:cNvSpPr>
            <p:nvPr/>
          </p:nvSpPr>
          <p:spPr bwMode="auto">
            <a:xfrm>
              <a:off x="9001052" y="3955488"/>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57" name="Line 471">
              <a:extLst>
                <a:ext uri="{FF2B5EF4-FFF2-40B4-BE49-F238E27FC236}">
                  <a16:creationId xmlns:a16="http://schemas.microsoft.com/office/drawing/2014/main" id="{42B55BD5-AEE4-EC2F-3D41-BDB4FDAE3754}"/>
                </a:ext>
              </a:extLst>
            </p:cNvPr>
            <p:cNvSpPr>
              <a:spLocks noChangeShapeType="1"/>
            </p:cNvSpPr>
            <p:nvPr/>
          </p:nvSpPr>
          <p:spPr bwMode="auto">
            <a:xfrm>
              <a:off x="9001052" y="3955488"/>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58" name="Freeform 472">
              <a:extLst>
                <a:ext uri="{FF2B5EF4-FFF2-40B4-BE49-F238E27FC236}">
                  <a16:creationId xmlns:a16="http://schemas.microsoft.com/office/drawing/2014/main" id="{1B82ADE0-B635-B8C1-D9CE-1E4237505C92}"/>
                </a:ext>
              </a:extLst>
            </p:cNvPr>
            <p:cNvSpPr>
              <a:spLocks/>
            </p:cNvSpPr>
            <p:nvPr/>
          </p:nvSpPr>
          <p:spPr bwMode="auto">
            <a:xfrm>
              <a:off x="8946464" y="3965723"/>
              <a:ext cx="14499" cy="13647"/>
            </a:xfrm>
            <a:custGeom>
              <a:avLst/>
              <a:gdLst>
                <a:gd name="T0" fmla="*/ 0 w 19"/>
                <a:gd name="T1" fmla="*/ 2147483647 h 17"/>
                <a:gd name="T2" fmla="*/ 2147483647 w 19"/>
                <a:gd name="T3" fmla="*/ 2147483647 h 17"/>
                <a:gd name="T4" fmla="*/ 2147483647 w 19"/>
                <a:gd name="T5" fmla="*/ 0 h 17"/>
                <a:gd name="T6" fmla="*/ 2147483647 w 19"/>
                <a:gd name="T7" fmla="*/ 2147483647 h 17"/>
                <a:gd name="T8" fmla="*/ 0 w 19"/>
                <a:gd name="T9" fmla="*/ 2147483647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17"/>
                  </a:moveTo>
                  <a:lnTo>
                    <a:pt x="8" y="17"/>
                  </a:lnTo>
                  <a:lnTo>
                    <a:pt x="19" y="0"/>
                  </a:lnTo>
                  <a:lnTo>
                    <a:pt x="5" y="6"/>
                  </a:lnTo>
                  <a:lnTo>
                    <a:pt x="0" y="1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59" name="Line 473">
              <a:extLst>
                <a:ext uri="{FF2B5EF4-FFF2-40B4-BE49-F238E27FC236}">
                  <a16:creationId xmlns:a16="http://schemas.microsoft.com/office/drawing/2014/main" id="{E64046F7-493E-B43C-EDAA-F5D041B07153}"/>
                </a:ext>
              </a:extLst>
            </p:cNvPr>
            <p:cNvSpPr>
              <a:spLocks noChangeShapeType="1"/>
            </p:cNvSpPr>
            <p:nvPr/>
          </p:nvSpPr>
          <p:spPr bwMode="auto">
            <a:xfrm>
              <a:off x="8946464" y="398534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60" name="Line 474">
              <a:extLst>
                <a:ext uri="{FF2B5EF4-FFF2-40B4-BE49-F238E27FC236}">
                  <a16:creationId xmlns:a16="http://schemas.microsoft.com/office/drawing/2014/main" id="{6BEEAF64-AC46-C33E-30D7-5E34085EB17E}"/>
                </a:ext>
              </a:extLst>
            </p:cNvPr>
            <p:cNvSpPr>
              <a:spLocks noChangeShapeType="1"/>
            </p:cNvSpPr>
            <p:nvPr/>
          </p:nvSpPr>
          <p:spPr bwMode="auto">
            <a:xfrm>
              <a:off x="8946464" y="398534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61" name="Freeform 475">
              <a:extLst>
                <a:ext uri="{FF2B5EF4-FFF2-40B4-BE49-F238E27FC236}">
                  <a16:creationId xmlns:a16="http://schemas.microsoft.com/office/drawing/2014/main" id="{A3FDB133-A037-FAA0-722E-2F8BD8581431}"/>
                </a:ext>
              </a:extLst>
            </p:cNvPr>
            <p:cNvSpPr>
              <a:spLocks/>
            </p:cNvSpPr>
            <p:nvPr/>
          </p:nvSpPr>
          <p:spPr bwMode="auto">
            <a:xfrm>
              <a:off x="9240722" y="3974252"/>
              <a:ext cx="10235" cy="13647"/>
            </a:xfrm>
            <a:custGeom>
              <a:avLst/>
              <a:gdLst>
                <a:gd name="T0" fmla="*/ 0 w 13"/>
                <a:gd name="T1" fmla="*/ 2147483647 h 17"/>
                <a:gd name="T2" fmla="*/ 2147483647 w 13"/>
                <a:gd name="T3" fmla="*/ 2147483647 h 17"/>
                <a:gd name="T4" fmla="*/ 2147483647 w 13"/>
                <a:gd name="T5" fmla="*/ 2147483647 h 17"/>
                <a:gd name="T6" fmla="*/ 2147483647 w 13"/>
                <a:gd name="T7" fmla="*/ 0 h 17"/>
                <a:gd name="T8" fmla="*/ 0 w 13"/>
                <a:gd name="T9" fmla="*/ 2147483647 h 17"/>
                <a:gd name="T10" fmla="*/ 0 60000 65536"/>
                <a:gd name="T11" fmla="*/ 0 60000 65536"/>
                <a:gd name="T12" fmla="*/ 0 60000 65536"/>
                <a:gd name="T13" fmla="*/ 0 60000 65536"/>
                <a:gd name="T14" fmla="*/ 0 60000 65536"/>
                <a:gd name="T15" fmla="*/ 0 w 13"/>
                <a:gd name="T16" fmla="*/ 0 h 17"/>
                <a:gd name="T17" fmla="*/ 13 w 13"/>
                <a:gd name="T18" fmla="*/ 17 h 17"/>
              </a:gdLst>
              <a:ahLst/>
              <a:cxnLst>
                <a:cxn ang="T10">
                  <a:pos x="T0" y="T1"/>
                </a:cxn>
                <a:cxn ang="T11">
                  <a:pos x="T2" y="T3"/>
                </a:cxn>
                <a:cxn ang="T12">
                  <a:pos x="T4" y="T5"/>
                </a:cxn>
                <a:cxn ang="T13">
                  <a:pos x="T6" y="T7"/>
                </a:cxn>
                <a:cxn ang="T14">
                  <a:pos x="T8" y="T9"/>
                </a:cxn>
              </a:cxnLst>
              <a:rect l="T15" t="T16" r="T17" b="T18"/>
              <a:pathLst>
                <a:path w="13" h="17">
                  <a:moveTo>
                    <a:pt x="0" y="8"/>
                  </a:moveTo>
                  <a:lnTo>
                    <a:pt x="2" y="17"/>
                  </a:lnTo>
                  <a:lnTo>
                    <a:pt x="8" y="11"/>
                  </a:lnTo>
                  <a:lnTo>
                    <a:pt x="13" y="0"/>
                  </a:lnTo>
                  <a:lnTo>
                    <a:pt x="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62" name="Line 476">
              <a:extLst>
                <a:ext uri="{FF2B5EF4-FFF2-40B4-BE49-F238E27FC236}">
                  <a16:creationId xmlns:a16="http://schemas.microsoft.com/office/drawing/2014/main" id="{5F706599-40AB-68EA-311B-A0CE72F82951}"/>
                </a:ext>
              </a:extLst>
            </p:cNvPr>
            <p:cNvSpPr>
              <a:spLocks noChangeShapeType="1"/>
            </p:cNvSpPr>
            <p:nvPr/>
          </p:nvSpPr>
          <p:spPr bwMode="auto">
            <a:xfrm>
              <a:off x="9256929" y="3940988"/>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63" name="Line 477">
              <a:extLst>
                <a:ext uri="{FF2B5EF4-FFF2-40B4-BE49-F238E27FC236}">
                  <a16:creationId xmlns:a16="http://schemas.microsoft.com/office/drawing/2014/main" id="{192D2DA6-EABB-FC38-53C3-3C548285D758}"/>
                </a:ext>
              </a:extLst>
            </p:cNvPr>
            <p:cNvSpPr>
              <a:spLocks noChangeShapeType="1"/>
            </p:cNvSpPr>
            <p:nvPr/>
          </p:nvSpPr>
          <p:spPr bwMode="auto">
            <a:xfrm>
              <a:off x="9256929" y="3940988"/>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64" name="Freeform 478">
              <a:extLst>
                <a:ext uri="{FF2B5EF4-FFF2-40B4-BE49-F238E27FC236}">
                  <a16:creationId xmlns:a16="http://schemas.microsoft.com/office/drawing/2014/main" id="{C3B5F15D-9428-142C-6665-6D999FDE6B4B}"/>
                </a:ext>
              </a:extLst>
            </p:cNvPr>
            <p:cNvSpPr>
              <a:spLocks/>
            </p:cNvSpPr>
            <p:nvPr/>
          </p:nvSpPr>
          <p:spPr bwMode="auto">
            <a:xfrm>
              <a:off x="9282516" y="3964017"/>
              <a:ext cx="15352" cy="8529"/>
            </a:xfrm>
            <a:custGeom>
              <a:avLst/>
              <a:gdLst>
                <a:gd name="T0" fmla="*/ 0 w 19"/>
                <a:gd name="T1" fmla="*/ 2147483647 h 11"/>
                <a:gd name="T2" fmla="*/ 2147483647 w 19"/>
                <a:gd name="T3" fmla="*/ 2147483647 h 11"/>
                <a:gd name="T4" fmla="*/ 2147483647 w 19"/>
                <a:gd name="T5" fmla="*/ 2147483647 h 11"/>
                <a:gd name="T6" fmla="*/ 2147483647 w 19"/>
                <a:gd name="T7" fmla="*/ 0 h 11"/>
                <a:gd name="T8" fmla="*/ 0 w 19"/>
                <a:gd name="T9" fmla="*/ 2147483647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0" y="5"/>
                  </a:moveTo>
                  <a:lnTo>
                    <a:pt x="5" y="11"/>
                  </a:lnTo>
                  <a:lnTo>
                    <a:pt x="19" y="2"/>
                  </a:lnTo>
                  <a:lnTo>
                    <a:pt x="5" y="0"/>
                  </a:lnTo>
                  <a:lnTo>
                    <a:pt x="0"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65" name="Freeform 479">
              <a:extLst>
                <a:ext uri="{FF2B5EF4-FFF2-40B4-BE49-F238E27FC236}">
                  <a16:creationId xmlns:a16="http://schemas.microsoft.com/office/drawing/2014/main" id="{B1AEEEDF-8C8D-4459-B782-BD7B820462CD}"/>
                </a:ext>
              </a:extLst>
            </p:cNvPr>
            <p:cNvSpPr>
              <a:spLocks/>
            </p:cNvSpPr>
            <p:nvPr/>
          </p:nvSpPr>
          <p:spPr bwMode="auto">
            <a:xfrm>
              <a:off x="9286781" y="3958047"/>
              <a:ext cx="8529" cy="3412"/>
            </a:xfrm>
            <a:custGeom>
              <a:avLst/>
              <a:gdLst>
                <a:gd name="T0" fmla="*/ 0 w 11"/>
                <a:gd name="T1" fmla="*/ 2147483647 h 5"/>
                <a:gd name="T2" fmla="*/ 2147483647 w 11"/>
                <a:gd name="T3" fmla="*/ 2147483647 h 5"/>
                <a:gd name="T4" fmla="*/ 2147483647 w 11"/>
                <a:gd name="T5" fmla="*/ 0 h 5"/>
                <a:gd name="T6" fmla="*/ 0 w 11"/>
                <a:gd name="T7" fmla="*/ 2147483647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2"/>
                  </a:moveTo>
                  <a:lnTo>
                    <a:pt x="11" y="5"/>
                  </a:lnTo>
                  <a:lnTo>
                    <a:pt x="3" y="0"/>
                  </a:lnTo>
                  <a:lnTo>
                    <a:pt x="0" y="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66" name="Freeform 480">
              <a:extLst>
                <a:ext uri="{FF2B5EF4-FFF2-40B4-BE49-F238E27FC236}">
                  <a16:creationId xmlns:a16="http://schemas.microsoft.com/office/drawing/2014/main" id="{BBE2F1C0-58B6-F333-C6E8-C8CB9176D2BA}"/>
                </a:ext>
              </a:extLst>
            </p:cNvPr>
            <p:cNvSpPr>
              <a:spLocks/>
            </p:cNvSpPr>
            <p:nvPr/>
          </p:nvSpPr>
          <p:spPr bwMode="auto">
            <a:xfrm>
              <a:off x="8954994" y="3964017"/>
              <a:ext cx="92968" cy="128791"/>
            </a:xfrm>
            <a:custGeom>
              <a:avLst/>
              <a:gdLst>
                <a:gd name="T0" fmla="*/ 0 w 119"/>
                <a:gd name="T1" fmla="*/ 2147483647 h 165"/>
                <a:gd name="T2" fmla="*/ 2147483647 w 119"/>
                <a:gd name="T3" fmla="*/ 2147483647 h 165"/>
                <a:gd name="T4" fmla="*/ 2147483647 w 119"/>
                <a:gd name="T5" fmla="*/ 2147483647 h 165"/>
                <a:gd name="T6" fmla="*/ 2147483647 w 119"/>
                <a:gd name="T7" fmla="*/ 2147483647 h 165"/>
                <a:gd name="T8" fmla="*/ 2147483647 w 119"/>
                <a:gd name="T9" fmla="*/ 2147483647 h 165"/>
                <a:gd name="T10" fmla="*/ 2147483647 w 119"/>
                <a:gd name="T11" fmla="*/ 2147483647 h 165"/>
                <a:gd name="T12" fmla="*/ 2147483647 w 119"/>
                <a:gd name="T13" fmla="*/ 2147483647 h 165"/>
                <a:gd name="T14" fmla="*/ 2147483647 w 119"/>
                <a:gd name="T15" fmla="*/ 2147483647 h 165"/>
                <a:gd name="T16" fmla="*/ 2147483647 w 119"/>
                <a:gd name="T17" fmla="*/ 2147483647 h 165"/>
                <a:gd name="T18" fmla="*/ 2147483647 w 119"/>
                <a:gd name="T19" fmla="*/ 2147483647 h 165"/>
                <a:gd name="T20" fmla="*/ 2147483647 w 119"/>
                <a:gd name="T21" fmla="*/ 2147483647 h 165"/>
                <a:gd name="T22" fmla="*/ 2147483647 w 119"/>
                <a:gd name="T23" fmla="*/ 2147483647 h 165"/>
                <a:gd name="T24" fmla="*/ 2147483647 w 119"/>
                <a:gd name="T25" fmla="*/ 2147483647 h 165"/>
                <a:gd name="T26" fmla="*/ 2147483647 w 119"/>
                <a:gd name="T27" fmla="*/ 2147483647 h 165"/>
                <a:gd name="T28" fmla="*/ 2147483647 w 119"/>
                <a:gd name="T29" fmla="*/ 2147483647 h 165"/>
                <a:gd name="T30" fmla="*/ 2147483647 w 119"/>
                <a:gd name="T31" fmla="*/ 2147483647 h 165"/>
                <a:gd name="T32" fmla="*/ 2147483647 w 119"/>
                <a:gd name="T33" fmla="*/ 2147483647 h 165"/>
                <a:gd name="T34" fmla="*/ 2147483647 w 119"/>
                <a:gd name="T35" fmla="*/ 2147483647 h 165"/>
                <a:gd name="T36" fmla="*/ 2147483647 w 119"/>
                <a:gd name="T37" fmla="*/ 2147483647 h 165"/>
                <a:gd name="T38" fmla="*/ 2147483647 w 119"/>
                <a:gd name="T39" fmla="*/ 2147483647 h 165"/>
                <a:gd name="T40" fmla="*/ 2147483647 w 119"/>
                <a:gd name="T41" fmla="*/ 2147483647 h 165"/>
                <a:gd name="T42" fmla="*/ 2147483647 w 119"/>
                <a:gd name="T43" fmla="*/ 0 h 165"/>
                <a:gd name="T44" fmla="*/ 2147483647 w 119"/>
                <a:gd name="T45" fmla="*/ 2147483647 h 165"/>
                <a:gd name="T46" fmla="*/ 2147483647 w 119"/>
                <a:gd name="T47" fmla="*/ 2147483647 h 165"/>
                <a:gd name="T48" fmla="*/ 2147483647 w 119"/>
                <a:gd name="T49" fmla="*/ 2147483647 h 165"/>
                <a:gd name="T50" fmla="*/ 2147483647 w 119"/>
                <a:gd name="T51" fmla="*/ 2147483647 h 165"/>
                <a:gd name="T52" fmla="*/ 2147483647 w 119"/>
                <a:gd name="T53" fmla="*/ 2147483647 h 165"/>
                <a:gd name="T54" fmla="*/ 2147483647 w 119"/>
                <a:gd name="T55" fmla="*/ 2147483647 h 165"/>
                <a:gd name="T56" fmla="*/ 2147483647 w 119"/>
                <a:gd name="T57" fmla="*/ 2147483647 h 165"/>
                <a:gd name="T58" fmla="*/ 2147483647 w 119"/>
                <a:gd name="T59" fmla="*/ 2147483647 h 165"/>
                <a:gd name="T60" fmla="*/ 2147483647 w 119"/>
                <a:gd name="T61" fmla="*/ 2147483647 h 165"/>
                <a:gd name="T62" fmla="*/ 2147483647 w 119"/>
                <a:gd name="T63" fmla="*/ 2147483647 h 165"/>
                <a:gd name="T64" fmla="*/ 2147483647 w 119"/>
                <a:gd name="T65" fmla="*/ 2147483647 h 165"/>
                <a:gd name="T66" fmla="*/ 2147483647 w 119"/>
                <a:gd name="T67" fmla="*/ 2147483647 h 165"/>
                <a:gd name="T68" fmla="*/ 2147483647 w 119"/>
                <a:gd name="T69" fmla="*/ 2147483647 h 165"/>
                <a:gd name="T70" fmla="*/ 2147483647 w 119"/>
                <a:gd name="T71" fmla="*/ 2147483647 h 165"/>
                <a:gd name="T72" fmla="*/ 2147483647 w 119"/>
                <a:gd name="T73" fmla="*/ 2147483647 h 165"/>
                <a:gd name="T74" fmla="*/ 2147483647 w 119"/>
                <a:gd name="T75" fmla="*/ 2147483647 h 165"/>
                <a:gd name="T76" fmla="*/ 2147483647 w 119"/>
                <a:gd name="T77" fmla="*/ 2147483647 h 165"/>
                <a:gd name="T78" fmla="*/ 2147483647 w 119"/>
                <a:gd name="T79" fmla="*/ 2147483647 h 165"/>
                <a:gd name="T80" fmla="*/ 2147483647 w 119"/>
                <a:gd name="T81" fmla="*/ 2147483647 h 165"/>
                <a:gd name="T82" fmla="*/ 2147483647 w 119"/>
                <a:gd name="T83" fmla="*/ 2147483647 h 165"/>
                <a:gd name="T84" fmla="*/ 2147483647 w 119"/>
                <a:gd name="T85" fmla="*/ 2147483647 h 165"/>
                <a:gd name="T86" fmla="*/ 2147483647 w 119"/>
                <a:gd name="T87" fmla="*/ 2147483647 h 165"/>
                <a:gd name="T88" fmla="*/ 2147483647 w 119"/>
                <a:gd name="T89" fmla="*/ 2147483647 h 165"/>
                <a:gd name="T90" fmla="*/ 2147483647 w 119"/>
                <a:gd name="T91" fmla="*/ 2147483647 h 165"/>
                <a:gd name="T92" fmla="*/ 2147483647 w 119"/>
                <a:gd name="T93" fmla="*/ 2147483647 h 165"/>
                <a:gd name="T94" fmla="*/ 2147483647 w 119"/>
                <a:gd name="T95" fmla="*/ 2147483647 h 165"/>
                <a:gd name="T96" fmla="*/ 2147483647 w 119"/>
                <a:gd name="T97" fmla="*/ 2147483647 h 165"/>
                <a:gd name="T98" fmla="*/ 0 w 119"/>
                <a:gd name="T99" fmla="*/ 2147483647 h 1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165"/>
                <a:gd name="T152" fmla="*/ 119 w 119"/>
                <a:gd name="T153" fmla="*/ 165 h 1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165">
                  <a:moveTo>
                    <a:pt x="0" y="165"/>
                  </a:moveTo>
                  <a:lnTo>
                    <a:pt x="16" y="160"/>
                  </a:lnTo>
                  <a:lnTo>
                    <a:pt x="30" y="165"/>
                  </a:lnTo>
                  <a:lnTo>
                    <a:pt x="32" y="157"/>
                  </a:lnTo>
                  <a:lnTo>
                    <a:pt x="43" y="154"/>
                  </a:lnTo>
                  <a:lnTo>
                    <a:pt x="54" y="157"/>
                  </a:lnTo>
                  <a:lnTo>
                    <a:pt x="103" y="151"/>
                  </a:lnTo>
                  <a:lnTo>
                    <a:pt x="111" y="143"/>
                  </a:lnTo>
                  <a:lnTo>
                    <a:pt x="97" y="141"/>
                  </a:lnTo>
                  <a:lnTo>
                    <a:pt x="119" y="119"/>
                  </a:lnTo>
                  <a:lnTo>
                    <a:pt x="106" y="111"/>
                  </a:lnTo>
                  <a:lnTo>
                    <a:pt x="92" y="111"/>
                  </a:lnTo>
                  <a:lnTo>
                    <a:pt x="97" y="105"/>
                  </a:lnTo>
                  <a:lnTo>
                    <a:pt x="87" y="81"/>
                  </a:lnTo>
                  <a:lnTo>
                    <a:pt x="76" y="78"/>
                  </a:lnTo>
                  <a:lnTo>
                    <a:pt x="65" y="54"/>
                  </a:lnTo>
                  <a:lnTo>
                    <a:pt x="46" y="51"/>
                  </a:lnTo>
                  <a:lnTo>
                    <a:pt x="70" y="24"/>
                  </a:lnTo>
                  <a:lnTo>
                    <a:pt x="70" y="19"/>
                  </a:lnTo>
                  <a:lnTo>
                    <a:pt x="35" y="19"/>
                  </a:lnTo>
                  <a:lnTo>
                    <a:pt x="54" y="5"/>
                  </a:lnTo>
                  <a:lnTo>
                    <a:pt x="51" y="0"/>
                  </a:lnTo>
                  <a:lnTo>
                    <a:pt x="24" y="2"/>
                  </a:lnTo>
                  <a:lnTo>
                    <a:pt x="11" y="24"/>
                  </a:lnTo>
                  <a:lnTo>
                    <a:pt x="13" y="27"/>
                  </a:lnTo>
                  <a:lnTo>
                    <a:pt x="5" y="43"/>
                  </a:lnTo>
                  <a:lnTo>
                    <a:pt x="16" y="40"/>
                  </a:lnTo>
                  <a:lnTo>
                    <a:pt x="13" y="48"/>
                  </a:lnTo>
                  <a:lnTo>
                    <a:pt x="3" y="54"/>
                  </a:lnTo>
                  <a:lnTo>
                    <a:pt x="11" y="54"/>
                  </a:lnTo>
                  <a:lnTo>
                    <a:pt x="11" y="62"/>
                  </a:lnTo>
                  <a:lnTo>
                    <a:pt x="19" y="54"/>
                  </a:lnTo>
                  <a:lnTo>
                    <a:pt x="24" y="59"/>
                  </a:lnTo>
                  <a:lnTo>
                    <a:pt x="16" y="70"/>
                  </a:lnTo>
                  <a:lnTo>
                    <a:pt x="22" y="78"/>
                  </a:lnTo>
                  <a:lnTo>
                    <a:pt x="43" y="70"/>
                  </a:lnTo>
                  <a:lnTo>
                    <a:pt x="38" y="78"/>
                  </a:lnTo>
                  <a:lnTo>
                    <a:pt x="51" y="86"/>
                  </a:lnTo>
                  <a:lnTo>
                    <a:pt x="46" y="103"/>
                  </a:lnTo>
                  <a:lnTo>
                    <a:pt x="22" y="103"/>
                  </a:lnTo>
                  <a:lnTo>
                    <a:pt x="19" y="114"/>
                  </a:lnTo>
                  <a:lnTo>
                    <a:pt x="27" y="114"/>
                  </a:lnTo>
                  <a:lnTo>
                    <a:pt x="27" y="122"/>
                  </a:lnTo>
                  <a:lnTo>
                    <a:pt x="8" y="132"/>
                  </a:lnTo>
                  <a:lnTo>
                    <a:pt x="11" y="135"/>
                  </a:lnTo>
                  <a:lnTo>
                    <a:pt x="38" y="141"/>
                  </a:lnTo>
                  <a:lnTo>
                    <a:pt x="49" y="135"/>
                  </a:lnTo>
                  <a:lnTo>
                    <a:pt x="41" y="143"/>
                  </a:lnTo>
                  <a:lnTo>
                    <a:pt x="24" y="143"/>
                  </a:lnTo>
                  <a:lnTo>
                    <a:pt x="0" y="16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67" name="Freeform 481">
              <a:extLst>
                <a:ext uri="{FF2B5EF4-FFF2-40B4-BE49-F238E27FC236}">
                  <a16:creationId xmlns:a16="http://schemas.microsoft.com/office/drawing/2014/main" id="{66C065D7-C9A1-3BA5-FEF3-BDDCFF10E976}"/>
                </a:ext>
              </a:extLst>
            </p:cNvPr>
            <p:cNvSpPr>
              <a:spLocks/>
            </p:cNvSpPr>
            <p:nvPr/>
          </p:nvSpPr>
          <p:spPr bwMode="auto">
            <a:xfrm>
              <a:off x="9128137" y="4205394"/>
              <a:ext cx="8529" cy="24735"/>
            </a:xfrm>
            <a:custGeom>
              <a:avLst/>
              <a:gdLst>
                <a:gd name="T0" fmla="*/ 0 w 11"/>
                <a:gd name="T1" fmla="*/ 2147483647 h 32"/>
                <a:gd name="T2" fmla="*/ 0 w 11"/>
                <a:gd name="T3" fmla="*/ 2147483647 h 32"/>
                <a:gd name="T4" fmla="*/ 2147483647 w 11"/>
                <a:gd name="T5" fmla="*/ 2147483647 h 32"/>
                <a:gd name="T6" fmla="*/ 2147483647 w 11"/>
                <a:gd name="T7" fmla="*/ 0 h 32"/>
                <a:gd name="T8" fmla="*/ 0 w 11"/>
                <a:gd name="T9" fmla="*/ 2147483647 h 32"/>
                <a:gd name="T10" fmla="*/ 0 60000 65536"/>
                <a:gd name="T11" fmla="*/ 0 60000 65536"/>
                <a:gd name="T12" fmla="*/ 0 60000 65536"/>
                <a:gd name="T13" fmla="*/ 0 60000 65536"/>
                <a:gd name="T14" fmla="*/ 0 60000 65536"/>
                <a:gd name="T15" fmla="*/ 0 w 11"/>
                <a:gd name="T16" fmla="*/ 0 h 32"/>
                <a:gd name="T17" fmla="*/ 11 w 11"/>
                <a:gd name="T18" fmla="*/ 32 h 32"/>
              </a:gdLst>
              <a:ahLst/>
              <a:cxnLst>
                <a:cxn ang="T10">
                  <a:pos x="T0" y="T1"/>
                </a:cxn>
                <a:cxn ang="T11">
                  <a:pos x="T2" y="T3"/>
                </a:cxn>
                <a:cxn ang="T12">
                  <a:pos x="T4" y="T5"/>
                </a:cxn>
                <a:cxn ang="T13">
                  <a:pos x="T6" y="T7"/>
                </a:cxn>
                <a:cxn ang="T14">
                  <a:pos x="T8" y="T9"/>
                </a:cxn>
              </a:cxnLst>
              <a:rect l="T15" t="T16" r="T17" b="T18"/>
              <a:pathLst>
                <a:path w="11" h="32">
                  <a:moveTo>
                    <a:pt x="0" y="8"/>
                  </a:moveTo>
                  <a:lnTo>
                    <a:pt x="0" y="24"/>
                  </a:lnTo>
                  <a:lnTo>
                    <a:pt x="8" y="32"/>
                  </a:lnTo>
                  <a:lnTo>
                    <a:pt x="11" y="0"/>
                  </a:lnTo>
                  <a:lnTo>
                    <a:pt x="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68" name="Freeform 482">
              <a:extLst>
                <a:ext uri="{FF2B5EF4-FFF2-40B4-BE49-F238E27FC236}">
                  <a16:creationId xmlns:a16="http://schemas.microsoft.com/office/drawing/2014/main" id="{A3B796AD-84FF-3BFC-2705-594B6055D69E}"/>
                </a:ext>
              </a:extLst>
            </p:cNvPr>
            <p:cNvSpPr>
              <a:spLocks/>
            </p:cNvSpPr>
            <p:nvPr/>
          </p:nvSpPr>
          <p:spPr bwMode="auto">
            <a:xfrm>
              <a:off x="9119608" y="4232688"/>
              <a:ext cx="21323" cy="38382"/>
            </a:xfrm>
            <a:custGeom>
              <a:avLst/>
              <a:gdLst>
                <a:gd name="T0" fmla="*/ 0 w 27"/>
                <a:gd name="T1" fmla="*/ 2147483647 h 49"/>
                <a:gd name="T2" fmla="*/ 2147483647 w 27"/>
                <a:gd name="T3" fmla="*/ 2147483647 h 49"/>
                <a:gd name="T4" fmla="*/ 2147483647 w 27"/>
                <a:gd name="T5" fmla="*/ 2147483647 h 49"/>
                <a:gd name="T6" fmla="*/ 2147483647 w 27"/>
                <a:gd name="T7" fmla="*/ 2147483647 h 49"/>
                <a:gd name="T8" fmla="*/ 2147483647 w 27"/>
                <a:gd name="T9" fmla="*/ 2147483647 h 49"/>
                <a:gd name="T10" fmla="*/ 2147483647 w 27"/>
                <a:gd name="T11" fmla="*/ 0 h 49"/>
                <a:gd name="T12" fmla="*/ 0 w 27"/>
                <a:gd name="T13" fmla="*/ 2147483647 h 49"/>
                <a:gd name="T14" fmla="*/ 0 60000 65536"/>
                <a:gd name="T15" fmla="*/ 0 60000 65536"/>
                <a:gd name="T16" fmla="*/ 0 60000 65536"/>
                <a:gd name="T17" fmla="*/ 0 60000 65536"/>
                <a:gd name="T18" fmla="*/ 0 60000 65536"/>
                <a:gd name="T19" fmla="*/ 0 60000 65536"/>
                <a:gd name="T20" fmla="*/ 0 60000 65536"/>
                <a:gd name="T21" fmla="*/ 0 w 27"/>
                <a:gd name="T22" fmla="*/ 0 h 49"/>
                <a:gd name="T23" fmla="*/ 27 w 27"/>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9">
                  <a:moveTo>
                    <a:pt x="0" y="5"/>
                  </a:moveTo>
                  <a:lnTo>
                    <a:pt x="6" y="43"/>
                  </a:lnTo>
                  <a:lnTo>
                    <a:pt x="11" y="49"/>
                  </a:lnTo>
                  <a:lnTo>
                    <a:pt x="25" y="43"/>
                  </a:lnTo>
                  <a:lnTo>
                    <a:pt x="27" y="8"/>
                  </a:lnTo>
                  <a:lnTo>
                    <a:pt x="19" y="0"/>
                  </a:lnTo>
                  <a:lnTo>
                    <a:pt x="0"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69" name="Freeform 483">
              <a:extLst>
                <a:ext uri="{FF2B5EF4-FFF2-40B4-BE49-F238E27FC236}">
                  <a16:creationId xmlns:a16="http://schemas.microsoft.com/office/drawing/2014/main" id="{E84E362A-C1C4-D53D-E1E4-B8A5E382B6D7}"/>
                </a:ext>
              </a:extLst>
            </p:cNvPr>
            <p:cNvSpPr>
              <a:spLocks/>
            </p:cNvSpPr>
            <p:nvPr/>
          </p:nvSpPr>
          <p:spPr bwMode="auto">
            <a:xfrm>
              <a:off x="9175048" y="4278745"/>
              <a:ext cx="43499" cy="25587"/>
            </a:xfrm>
            <a:custGeom>
              <a:avLst/>
              <a:gdLst>
                <a:gd name="T0" fmla="*/ 0 w 56"/>
                <a:gd name="T1" fmla="*/ 2147483647 h 33"/>
                <a:gd name="T2" fmla="*/ 2147483647 w 56"/>
                <a:gd name="T3" fmla="*/ 2147483647 h 33"/>
                <a:gd name="T4" fmla="*/ 2147483647 w 56"/>
                <a:gd name="T5" fmla="*/ 2147483647 h 33"/>
                <a:gd name="T6" fmla="*/ 2147483647 w 56"/>
                <a:gd name="T7" fmla="*/ 0 h 33"/>
                <a:gd name="T8" fmla="*/ 2147483647 w 56"/>
                <a:gd name="T9" fmla="*/ 2147483647 h 33"/>
                <a:gd name="T10" fmla="*/ 2147483647 w 56"/>
                <a:gd name="T11" fmla="*/ 2147483647 h 33"/>
                <a:gd name="T12" fmla="*/ 0 w 56"/>
                <a:gd name="T13" fmla="*/ 2147483647 h 33"/>
                <a:gd name="T14" fmla="*/ 0 60000 65536"/>
                <a:gd name="T15" fmla="*/ 0 60000 65536"/>
                <a:gd name="T16" fmla="*/ 0 60000 65536"/>
                <a:gd name="T17" fmla="*/ 0 60000 65536"/>
                <a:gd name="T18" fmla="*/ 0 60000 65536"/>
                <a:gd name="T19" fmla="*/ 0 60000 65536"/>
                <a:gd name="T20" fmla="*/ 0 60000 65536"/>
                <a:gd name="T21" fmla="*/ 0 w 56"/>
                <a:gd name="T22" fmla="*/ 0 h 33"/>
                <a:gd name="T23" fmla="*/ 56 w 5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3">
                  <a:moveTo>
                    <a:pt x="0" y="8"/>
                  </a:moveTo>
                  <a:lnTo>
                    <a:pt x="5" y="17"/>
                  </a:lnTo>
                  <a:lnTo>
                    <a:pt x="48" y="33"/>
                  </a:lnTo>
                  <a:lnTo>
                    <a:pt x="56" y="0"/>
                  </a:lnTo>
                  <a:lnTo>
                    <a:pt x="32" y="6"/>
                  </a:lnTo>
                  <a:lnTo>
                    <a:pt x="8" y="3"/>
                  </a:lnTo>
                  <a:lnTo>
                    <a:pt x="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70" name="Freeform 484">
              <a:extLst>
                <a:ext uri="{FF2B5EF4-FFF2-40B4-BE49-F238E27FC236}">
                  <a16:creationId xmlns:a16="http://schemas.microsoft.com/office/drawing/2014/main" id="{B9CCD556-6FE5-F7A3-EFF4-513E5AF02C35}"/>
                </a:ext>
              </a:extLst>
            </p:cNvPr>
            <p:cNvSpPr>
              <a:spLocks/>
            </p:cNvSpPr>
            <p:nvPr/>
          </p:nvSpPr>
          <p:spPr bwMode="auto">
            <a:xfrm>
              <a:off x="9291046" y="4278745"/>
              <a:ext cx="27294" cy="29852"/>
            </a:xfrm>
            <a:custGeom>
              <a:avLst/>
              <a:gdLst>
                <a:gd name="T0" fmla="*/ 0 w 35"/>
                <a:gd name="T1" fmla="*/ 2147483647 h 38"/>
                <a:gd name="T2" fmla="*/ 2147483647 w 35"/>
                <a:gd name="T3" fmla="*/ 2147483647 h 38"/>
                <a:gd name="T4" fmla="*/ 2147483647 w 35"/>
                <a:gd name="T5" fmla="*/ 2147483647 h 38"/>
                <a:gd name="T6" fmla="*/ 2147483647 w 35"/>
                <a:gd name="T7" fmla="*/ 2147483647 h 38"/>
                <a:gd name="T8" fmla="*/ 2147483647 w 35"/>
                <a:gd name="T9" fmla="*/ 2147483647 h 38"/>
                <a:gd name="T10" fmla="*/ 2147483647 w 35"/>
                <a:gd name="T11" fmla="*/ 2147483647 h 38"/>
                <a:gd name="T12" fmla="*/ 2147483647 w 35"/>
                <a:gd name="T13" fmla="*/ 2147483647 h 38"/>
                <a:gd name="T14" fmla="*/ 2147483647 w 35"/>
                <a:gd name="T15" fmla="*/ 2147483647 h 38"/>
                <a:gd name="T16" fmla="*/ 2147483647 w 35"/>
                <a:gd name="T17" fmla="*/ 2147483647 h 38"/>
                <a:gd name="T18" fmla="*/ 2147483647 w 35"/>
                <a:gd name="T19" fmla="*/ 0 h 38"/>
                <a:gd name="T20" fmla="*/ 0 w 35"/>
                <a:gd name="T21" fmla="*/ 214748364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8"/>
                <a:gd name="T35" fmla="*/ 35 w 35"/>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8">
                  <a:moveTo>
                    <a:pt x="0" y="11"/>
                  </a:moveTo>
                  <a:lnTo>
                    <a:pt x="8" y="19"/>
                  </a:lnTo>
                  <a:lnTo>
                    <a:pt x="10" y="33"/>
                  </a:lnTo>
                  <a:lnTo>
                    <a:pt x="21" y="38"/>
                  </a:lnTo>
                  <a:lnTo>
                    <a:pt x="27" y="33"/>
                  </a:lnTo>
                  <a:lnTo>
                    <a:pt x="35" y="38"/>
                  </a:lnTo>
                  <a:lnTo>
                    <a:pt x="27" y="19"/>
                  </a:lnTo>
                  <a:lnTo>
                    <a:pt x="35" y="22"/>
                  </a:lnTo>
                  <a:lnTo>
                    <a:pt x="29" y="11"/>
                  </a:lnTo>
                  <a:lnTo>
                    <a:pt x="10" y="0"/>
                  </a:lnTo>
                  <a:lnTo>
                    <a:pt x="0"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71" name="Freeform 485">
              <a:extLst>
                <a:ext uri="{FF2B5EF4-FFF2-40B4-BE49-F238E27FC236}">
                  <a16:creationId xmlns:a16="http://schemas.microsoft.com/office/drawing/2014/main" id="{9327D574-A704-C626-FF55-5DC41ABB1485}"/>
                </a:ext>
              </a:extLst>
            </p:cNvPr>
            <p:cNvSpPr>
              <a:spLocks/>
            </p:cNvSpPr>
            <p:nvPr/>
          </p:nvSpPr>
          <p:spPr bwMode="auto">
            <a:xfrm>
              <a:off x="9325163" y="4321392"/>
              <a:ext cx="35822" cy="12795"/>
            </a:xfrm>
            <a:custGeom>
              <a:avLst/>
              <a:gdLst>
                <a:gd name="T0" fmla="*/ 0 w 46"/>
                <a:gd name="T1" fmla="*/ 2147483647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0 w 46"/>
                <a:gd name="T13" fmla="*/ 0 h 16"/>
                <a:gd name="T14" fmla="*/ 0 w 46"/>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6"/>
                <a:gd name="T26" fmla="*/ 46 w 4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6">
                  <a:moveTo>
                    <a:pt x="0" y="10"/>
                  </a:moveTo>
                  <a:lnTo>
                    <a:pt x="22" y="16"/>
                  </a:lnTo>
                  <a:lnTo>
                    <a:pt x="46" y="13"/>
                  </a:lnTo>
                  <a:lnTo>
                    <a:pt x="46" y="8"/>
                  </a:lnTo>
                  <a:lnTo>
                    <a:pt x="38" y="10"/>
                  </a:lnTo>
                  <a:lnTo>
                    <a:pt x="38" y="5"/>
                  </a:lnTo>
                  <a:lnTo>
                    <a:pt x="0" y="0"/>
                  </a:lnTo>
                  <a:lnTo>
                    <a:pt x="0" y="1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72" name="Freeform 486">
              <a:extLst>
                <a:ext uri="{FF2B5EF4-FFF2-40B4-BE49-F238E27FC236}">
                  <a16:creationId xmlns:a16="http://schemas.microsoft.com/office/drawing/2014/main" id="{C8731166-8C43-8759-9C20-6C90890B100C}"/>
                </a:ext>
              </a:extLst>
            </p:cNvPr>
            <p:cNvSpPr>
              <a:spLocks/>
            </p:cNvSpPr>
            <p:nvPr/>
          </p:nvSpPr>
          <p:spPr bwMode="auto">
            <a:xfrm>
              <a:off x="9441159" y="4321392"/>
              <a:ext cx="29852" cy="17058"/>
            </a:xfrm>
            <a:custGeom>
              <a:avLst/>
              <a:gdLst>
                <a:gd name="T0" fmla="*/ 0 w 38"/>
                <a:gd name="T1" fmla="*/ 2147483647 h 21"/>
                <a:gd name="T2" fmla="*/ 2147483647 w 38"/>
                <a:gd name="T3" fmla="*/ 2147483647 h 21"/>
                <a:gd name="T4" fmla="*/ 2147483647 w 38"/>
                <a:gd name="T5" fmla="*/ 2147483647 h 21"/>
                <a:gd name="T6" fmla="*/ 2147483647 w 38"/>
                <a:gd name="T7" fmla="*/ 2147483647 h 21"/>
                <a:gd name="T8" fmla="*/ 2147483647 w 38"/>
                <a:gd name="T9" fmla="*/ 2147483647 h 21"/>
                <a:gd name="T10" fmla="*/ 2147483647 w 38"/>
                <a:gd name="T11" fmla="*/ 0 h 21"/>
                <a:gd name="T12" fmla="*/ 0 w 38"/>
                <a:gd name="T13" fmla="*/ 2147483647 h 21"/>
                <a:gd name="T14" fmla="*/ 0 60000 65536"/>
                <a:gd name="T15" fmla="*/ 0 60000 65536"/>
                <a:gd name="T16" fmla="*/ 0 60000 65536"/>
                <a:gd name="T17" fmla="*/ 0 60000 65536"/>
                <a:gd name="T18" fmla="*/ 0 60000 65536"/>
                <a:gd name="T19" fmla="*/ 0 60000 65536"/>
                <a:gd name="T20" fmla="*/ 0 60000 65536"/>
                <a:gd name="T21" fmla="*/ 0 w 38"/>
                <a:gd name="T22" fmla="*/ 0 h 21"/>
                <a:gd name="T23" fmla="*/ 38 w 3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1">
                  <a:moveTo>
                    <a:pt x="0" y="13"/>
                  </a:moveTo>
                  <a:lnTo>
                    <a:pt x="3" y="21"/>
                  </a:lnTo>
                  <a:lnTo>
                    <a:pt x="22" y="18"/>
                  </a:lnTo>
                  <a:lnTo>
                    <a:pt x="32" y="16"/>
                  </a:lnTo>
                  <a:lnTo>
                    <a:pt x="27" y="10"/>
                  </a:lnTo>
                  <a:lnTo>
                    <a:pt x="38" y="0"/>
                  </a:lnTo>
                  <a:lnTo>
                    <a:pt x="0" y="1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73" name="Line 487">
              <a:extLst>
                <a:ext uri="{FF2B5EF4-FFF2-40B4-BE49-F238E27FC236}">
                  <a16:creationId xmlns:a16="http://schemas.microsoft.com/office/drawing/2014/main" id="{5DFA4CCE-9F61-B731-60F8-F5B057366497}"/>
                </a:ext>
              </a:extLst>
            </p:cNvPr>
            <p:cNvSpPr>
              <a:spLocks noChangeShapeType="1"/>
            </p:cNvSpPr>
            <p:nvPr/>
          </p:nvSpPr>
          <p:spPr bwMode="auto">
            <a:xfrm>
              <a:off x="9030904" y="4268510"/>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74" name="Line 488">
              <a:extLst>
                <a:ext uri="{FF2B5EF4-FFF2-40B4-BE49-F238E27FC236}">
                  <a16:creationId xmlns:a16="http://schemas.microsoft.com/office/drawing/2014/main" id="{575AE702-343A-2353-25C1-003E21B0234E}"/>
                </a:ext>
              </a:extLst>
            </p:cNvPr>
            <p:cNvSpPr>
              <a:spLocks noChangeShapeType="1"/>
            </p:cNvSpPr>
            <p:nvPr/>
          </p:nvSpPr>
          <p:spPr bwMode="auto">
            <a:xfrm>
              <a:off x="9030904" y="4268510"/>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75" name="Freeform 489">
              <a:extLst>
                <a:ext uri="{FF2B5EF4-FFF2-40B4-BE49-F238E27FC236}">
                  <a16:creationId xmlns:a16="http://schemas.microsoft.com/office/drawing/2014/main" id="{F134728F-AAFD-0FDB-D1C8-D9DBCFE2FCE5}"/>
                </a:ext>
              </a:extLst>
            </p:cNvPr>
            <p:cNvSpPr>
              <a:spLocks/>
            </p:cNvSpPr>
            <p:nvPr/>
          </p:nvSpPr>
          <p:spPr bwMode="auto">
            <a:xfrm>
              <a:off x="9043698" y="4254011"/>
              <a:ext cx="15352" cy="10235"/>
            </a:xfrm>
            <a:custGeom>
              <a:avLst/>
              <a:gdLst>
                <a:gd name="T0" fmla="*/ 0 w 19"/>
                <a:gd name="T1" fmla="*/ 2147483647 h 13"/>
                <a:gd name="T2" fmla="*/ 2147483647 w 19"/>
                <a:gd name="T3" fmla="*/ 2147483647 h 13"/>
                <a:gd name="T4" fmla="*/ 2147483647 w 19"/>
                <a:gd name="T5" fmla="*/ 2147483647 h 13"/>
                <a:gd name="T6" fmla="*/ 2147483647 w 19"/>
                <a:gd name="T7" fmla="*/ 0 h 13"/>
                <a:gd name="T8" fmla="*/ 0 w 19"/>
                <a:gd name="T9" fmla="*/ 2147483647 h 13"/>
                <a:gd name="T10" fmla="*/ 0 60000 65536"/>
                <a:gd name="T11" fmla="*/ 0 60000 65536"/>
                <a:gd name="T12" fmla="*/ 0 60000 65536"/>
                <a:gd name="T13" fmla="*/ 0 60000 65536"/>
                <a:gd name="T14" fmla="*/ 0 60000 65536"/>
                <a:gd name="T15" fmla="*/ 0 w 19"/>
                <a:gd name="T16" fmla="*/ 0 h 13"/>
                <a:gd name="T17" fmla="*/ 19 w 19"/>
                <a:gd name="T18" fmla="*/ 13 h 13"/>
              </a:gdLst>
              <a:ahLst/>
              <a:cxnLst>
                <a:cxn ang="T10">
                  <a:pos x="T0" y="T1"/>
                </a:cxn>
                <a:cxn ang="T11">
                  <a:pos x="T2" y="T3"/>
                </a:cxn>
                <a:cxn ang="T12">
                  <a:pos x="T4" y="T5"/>
                </a:cxn>
                <a:cxn ang="T13">
                  <a:pos x="T6" y="T7"/>
                </a:cxn>
                <a:cxn ang="T14">
                  <a:pos x="T8" y="T9"/>
                </a:cxn>
              </a:cxnLst>
              <a:rect l="T15" t="T16" r="T17" b="T18"/>
              <a:pathLst>
                <a:path w="19" h="13">
                  <a:moveTo>
                    <a:pt x="0" y="5"/>
                  </a:moveTo>
                  <a:lnTo>
                    <a:pt x="13" y="13"/>
                  </a:lnTo>
                  <a:lnTo>
                    <a:pt x="19" y="5"/>
                  </a:lnTo>
                  <a:lnTo>
                    <a:pt x="10" y="0"/>
                  </a:lnTo>
                  <a:lnTo>
                    <a:pt x="0"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76" name="Line 490">
              <a:extLst>
                <a:ext uri="{FF2B5EF4-FFF2-40B4-BE49-F238E27FC236}">
                  <a16:creationId xmlns:a16="http://schemas.microsoft.com/office/drawing/2014/main" id="{576A0F17-DC3D-7174-2C45-B8EFF9D7B53C}"/>
                </a:ext>
              </a:extLst>
            </p:cNvPr>
            <p:cNvSpPr>
              <a:spLocks noChangeShapeType="1"/>
            </p:cNvSpPr>
            <p:nvPr/>
          </p:nvSpPr>
          <p:spPr bwMode="auto">
            <a:xfrm>
              <a:off x="9066727" y="4254011"/>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77" name="Line 491">
              <a:extLst>
                <a:ext uri="{FF2B5EF4-FFF2-40B4-BE49-F238E27FC236}">
                  <a16:creationId xmlns:a16="http://schemas.microsoft.com/office/drawing/2014/main" id="{A54BF4B0-FDA4-4A99-7D5A-F33569C6CA61}"/>
                </a:ext>
              </a:extLst>
            </p:cNvPr>
            <p:cNvSpPr>
              <a:spLocks noChangeShapeType="1"/>
            </p:cNvSpPr>
            <p:nvPr/>
          </p:nvSpPr>
          <p:spPr bwMode="auto">
            <a:xfrm>
              <a:off x="9066727" y="4254011"/>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78" name="Line 492">
              <a:extLst>
                <a:ext uri="{FF2B5EF4-FFF2-40B4-BE49-F238E27FC236}">
                  <a16:creationId xmlns:a16="http://schemas.microsoft.com/office/drawing/2014/main" id="{34B5333B-719F-D1EA-547A-ADFC74F87379}"/>
                </a:ext>
              </a:extLst>
            </p:cNvPr>
            <p:cNvSpPr>
              <a:spLocks noChangeShapeType="1"/>
            </p:cNvSpPr>
            <p:nvPr/>
          </p:nvSpPr>
          <p:spPr bwMode="auto">
            <a:xfrm>
              <a:off x="9169930" y="4304333"/>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79" name="Line 493">
              <a:extLst>
                <a:ext uri="{FF2B5EF4-FFF2-40B4-BE49-F238E27FC236}">
                  <a16:creationId xmlns:a16="http://schemas.microsoft.com/office/drawing/2014/main" id="{0127E44C-8F41-E980-FE79-CDD80BD7C724}"/>
                </a:ext>
              </a:extLst>
            </p:cNvPr>
            <p:cNvSpPr>
              <a:spLocks noChangeShapeType="1"/>
            </p:cNvSpPr>
            <p:nvPr/>
          </p:nvSpPr>
          <p:spPr bwMode="auto">
            <a:xfrm>
              <a:off x="9169930" y="4304333"/>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80" name="Line 494">
              <a:extLst>
                <a:ext uri="{FF2B5EF4-FFF2-40B4-BE49-F238E27FC236}">
                  <a16:creationId xmlns:a16="http://schemas.microsoft.com/office/drawing/2014/main" id="{AAC1693A-A81E-EB41-3978-CE0C727E600F}"/>
                </a:ext>
              </a:extLst>
            </p:cNvPr>
            <p:cNvSpPr>
              <a:spLocks noChangeShapeType="1"/>
            </p:cNvSpPr>
            <p:nvPr/>
          </p:nvSpPr>
          <p:spPr bwMode="auto">
            <a:xfrm>
              <a:off x="9204900" y="4317127"/>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81" name="Line 495">
              <a:extLst>
                <a:ext uri="{FF2B5EF4-FFF2-40B4-BE49-F238E27FC236}">
                  <a16:creationId xmlns:a16="http://schemas.microsoft.com/office/drawing/2014/main" id="{2D04B2FD-2C1E-C269-24AD-7E6267D391F2}"/>
                </a:ext>
              </a:extLst>
            </p:cNvPr>
            <p:cNvSpPr>
              <a:spLocks noChangeShapeType="1"/>
            </p:cNvSpPr>
            <p:nvPr/>
          </p:nvSpPr>
          <p:spPr bwMode="auto">
            <a:xfrm>
              <a:off x="9204900" y="4317127"/>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82" name="Line 496">
              <a:extLst>
                <a:ext uri="{FF2B5EF4-FFF2-40B4-BE49-F238E27FC236}">
                  <a16:creationId xmlns:a16="http://schemas.microsoft.com/office/drawing/2014/main" id="{C54A431F-A24E-4B7E-C7FD-7F7EE2F7AC8F}"/>
                </a:ext>
              </a:extLst>
            </p:cNvPr>
            <p:cNvSpPr>
              <a:spLocks noChangeShapeType="1"/>
            </p:cNvSpPr>
            <p:nvPr/>
          </p:nvSpPr>
          <p:spPr bwMode="auto">
            <a:xfrm>
              <a:off x="9284222" y="4281305"/>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83" name="Line 497">
              <a:extLst>
                <a:ext uri="{FF2B5EF4-FFF2-40B4-BE49-F238E27FC236}">
                  <a16:creationId xmlns:a16="http://schemas.microsoft.com/office/drawing/2014/main" id="{3B47E564-FF8A-37FC-9357-B8550DE830D3}"/>
                </a:ext>
              </a:extLst>
            </p:cNvPr>
            <p:cNvSpPr>
              <a:spLocks noChangeShapeType="1"/>
            </p:cNvSpPr>
            <p:nvPr/>
          </p:nvSpPr>
          <p:spPr bwMode="auto">
            <a:xfrm>
              <a:off x="9284222" y="4281305"/>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84" name="Line 498">
              <a:extLst>
                <a:ext uri="{FF2B5EF4-FFF2-40B4-BE49-F238E27FC236}">
                  <a16:creationId xmlns:a16="http://schemas.microsoft.com/office/drawing/2014/main" id="{6B594E55-4AE8-4694-DAA8-EAB9F75945E4}"/>
                </a:ext>
              </a:extLst>
            </p:cNvPr>
            <p:cNvSpPr>
              <a:spLocks noChangeShapeType="1"/>
            </p:cNvSpPr>
            <p:nvPr/>
          </p:nvSpPr>
          <p:spPr bwMode="auto">
            <a:xfrm>
              <a:off x="9286781" y="4287275"/>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85" name="Line 499">
              <a:extLst>
                <a:ext uri="{FF2B5EF4-FFF2-40B4-BE49-F238E27FC236}">
                  <a16:creationId xmlns:a16="http://schemas.microsoft.com/office/drawing/2014/main" id="{83DB1E9B-7B35-684D-8EC7-996C43C8F506}"/>
                </a:ext>
              </a:extLst>
            </p:cNvPr>
            <p:cNvSpPr>
              <a:spLocks noChangeShapeType="1"/>
            </p:cNvSpPr>
            <p:nvPr/>
          </p:nvSpPr>
          <p:spPr bwMode="auto">
            <a:xfrm>
              <a:off x="9286781" y="4287275"/>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86" name="Line 500">
              <a:extLst>
                <a:ext uri="{FF2B5EF4-FFF2-40B4-BE49-F238E27FC236}">
                  <a16:creationId xmlns:a16="http://schemas.microsoft.com/office/drawing/2014/main" id="{C3D6FD9C-9EAD-9754-83F3-6856F0713B6D}"/>
                </a:ext>
              </a:extLst>
            </p:cNvPr>
            <p:cNvSpPr>
              <a:spLocks noChangeShapeType="1"/>
            </p:cNvSpPr>
            <p:nvPr/>
          </p:nvSpPr>
          <p:spPr bwMode="auto">
            <a:xfrm>
              <a:off x="9348191" y="4311157"/>
              <a:ext cx="85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87" name="Line 501">
              <a:extLst>
                <a:ext uri="{FF2B5EF4-FFF2-40B4-BE49-F238E27FC236}">
                  <a16:creationId xmlns:a16="http://schemas.microsoft.com/office/drawing/2014/main" id="{2C711987-A280-7BDB-73BB-5C7F0C8CD20F}"/>
                </a:ext>
              </a:extLst>
            </p:cNvPr>
            <p:cNvSpPr>
              <a:spLocks noChangeShapeType="1"/>
            </p:cNvSpPr>
            <p:nvPr/>
          </p:nvSpPr>
          <p:spPr bwMode="auto">
            <a:xfrm>
              <a:off x="9348191" y="4311157"/>
              <a:ext cx="85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88" name="Line 502">
              <a:extLst>
                <a:ext uri="{FF2B5EF4-FFF2-40B4-BE49-F238E27FC236}">
                  <a16:creationId xmlns:a16="http://schemas.microsoft.com/office/drawing/2014/main" id="{E6307DA6-F873-B0DC-D29D-1F44DDFE7F43}"/>
                </a:ext>
              </a:extLst>
            </p:cNvPr>
            <p:cNvSpPr>
              <a:spLocks noChangeShapeType="1"/>
            </p:cNvSpPr>
            <p:nvPr/>
          </p:nvSpPr>
          <p:spPr bwMode="auto">
            <a:xfrm>
              <a:off x="9342221" y="4254011"/>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89" name="Line 503">
              <a:extLst>
                <a:ext uri="{FF2B5EF4-FFF2-40B4-BE49-F238E27FC236}">
                  <a16:creationId xmlns:a16="http://schemas.microsoft.com/office/drawing/2014/main" id="{62381FC9-C9F4-CFB0-D129-66643031BB70}"/>
                </a:ext>
              </a:extLst>
            </p:cNvPr>
            <p:cNvSpPr>
              <a:spLocks noChangeShapeType="1"/>
            </p:cNvSpPr>
            <p:nvPr/>
          </p:nvSpPr>
          <p:spPr bwMode="auto">
            <a:xfrm>
              <a:off x="9342221" y="4254011"/>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90" name="Line 504">
              <a:extLst>
                <a:ext uri="{FF2B5EF4-FFF2-40B4-BE49-F238E27FC236}">
                  <a16:creationId xmlns:a16="http://schemas.microsoft.com/office/drawing/2014/main" id="{5367F3D8-BE3D-157E-1FF5-6A3AD0705313}"/>
                </a:ext>
              </a:extLst>
            </p:cNvPr>
            <p:cNvSpPr>
              <a:spLocks noChangeShapeType="1"/>
            </p:cNvSpPr>
            <p:nvPr/>
          </p:nvSpPr>
          <p:spPr bwMode="auto">
            <a:xfrm>
              <a:off x="8606148" y="426254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91" name="Line 505">
              <a:extLst>
                <a:ext uri="{FF2B5EF4-FFF2-40B4-BE49-F238E27FC236}">
                  <a16:creationId xmlns:a16="http://schemas.microsoft.com/office/drawing/2014/main" id="{1AD0CBB3-ACB5-1AC1-411E-B4D98FA87266}"/>
                </a:ext>
              </a:extLst>
            </p:cNvPr>
            <p:cNvSpPr>
              <a:spLocks noChangeShapeType="1"/>
            </p:cNvSpPr>
            <p:nvPr/>
          </p:nvSpPr>
          <p:spPr bwMode="auto">
            <a:xfrm>
              <a:off x="8606148" y="426254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92" name="Freeform 506">
              <a:extLst>
                <a:ext uri="{FF2B5EF4-FFF2-40B4-BE49-F238E27FC236}">
                  <a16:creationId xmlns:a16="http://schemas.microsoft.com/office/drawing/2014/main" id="{8DF7DFFC-B51A-C39C-ED85-DBD8768EFC4B}"/>
                </a:ext>
              </a:extLst>
            </p:cNvPr>
            <p:cNvSpPr>
              <a:spLocks/>
            </p:cNvSpPr>
            <p:nvPr/>
          </p:nvSpPr>
          <p:spPr bwMode="auto">
            <a:xfrm>
              <a:off x="8637707" y="4274481"/>
              <a:ext cx="6823" cy="2559"/>
            </a:xfrm>
            <a:custGeom>
              <a:avLst/>
              <a:gdLst>
                <a:gd name="T0" fmla="*/ 0 w 8"/>
                <a:gd name="T1" fmla="*/ 0 h 3"/>
                <a:gd name="T2" fmla="*/ 2147483647 w 8"/>
                <a:gd name="T3" fmla="*/ 2147483647 h 3"/>
                <a:gd name="T4" fmla="*/ 0 w 8"/>
                <a:gd name="T5" fmla="*/ 0 h 3"/>
                <a:gd name="T6" fmla="*/ 0 60000 65536"/>
                <a:gd name="T7" fmla="*/ 0 60000 65536"/>
                <a:gd name="T8" fmla="*/ 0 60000 65536"/>
                <a:gd name="T9" fmla="*/ 0 w 8"/>
                <a:gd name="T10" fmla="*/ 0 h 3"/>
                <a:gd name="T11" fmla="*/ 8 w 8"/>
                <a:gd name="T12" fmla="*/ 3 h 3"/>
              </a:gdLst>
              <a:ahLst/>
              <a:cxnLst>
                <a:cxn ang="T6">
                  <a:pos x="T0" y="T1"/>
                </a:cxn>
                <a:cxn ang="T7">
                  <a:pos x="T2" y="T3"/>
                </a:cxn>
                <a:cxn ang="T8">
                  <a:pos x="T4" y="T5"/>
                </a:cxn>
              </a:cxnLst>
              <a:rect l="T9" t="T10" r="T11" b="T12"/>
              <a:pathLst>
                <a:path w="8" h="3">
                  <a:moveTo>
                    <a:pt x="0" y="0"/>
                  </a:moveTo>
                  <a:lnTo>
                    <a:pt x="8" y="3"/>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93" name="Line 507">
              <a:extLst>
                <a:ext uri="{FF2B5EF4-FFF2-40B4-BE49-F238E27FC236}">
                  <a16:creationId xmlns:a16="http://schemas.microsoft.com/office/drawing/2014/main" id="{F2F7BD8C-D76A-A284-C995-B5CC1F07CC52}"/>
                </a:ext>
              </a:extLst>
            </p:cNvPr>
            <p:cNvSpPr>
              <a:spLocks noChangeShapeType="1"/>
            </p:cNvSpPr>
            <p:nvPr/>
          </p:nvSpPr>
          <p:spPr bwMode="auto">
            <a:xfrm>
              <a:off x="8637707" y="4274481"/>
              <a:ext cx="6823" cy="2559"/>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94" name="Line 508">
              <a:extLst>
                <a:ext uri="{FF2B5EF4-FFF2-40B4-BE49-F238E27FC236}">
                  <a16:creationId xmlns:a16="http://schemas.microsoft.com/office/drawing/2014/main" id="{A6229A73-6763-B698-6372-2666ACB5C1C3}"/>
                </a:ext>
              </a:extLst>
            </p:cNvPr>
            <p:cNvSpPr>
              <a:spLocks noChangeShapeType="1"/>
            </p:cNvSpPr>
            <p:nvPr/>
          </p:nvSpPr>
          <p:spPr bwMode="auto">
            <a:xfrm>
              <a:off x="8656471" y="4272775"/>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95" name="Line 509">
              <a:extLst>
                <a:ext uri="{FF2B5EF4-FFF2-40B4-BE49-F238E27FC236}">
                  <a16:creationId xmlns:a16="http://schemas.microsoft.com/office/drawing/2014/main" id="{A472A1F3-6AE7-AF9E-B5CC-E96D560D4001}"/>
                </a:ext>
              </a:extLst>
            </p:cNvPr>
            <p:cNvSpPr>
              <a:spLocks noChangeShapeType="1"/>
            </p:cNvSpPr>
            <p:nvPr/>
          </p:nvSpPr>
          <p:spPr bwMode="auto">
            <a:xfrm>
              <a:off x="8656471" y="4272775"/>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96" name="Freeform 510">
              <a:extLst>
                <a:ext uri="{FF2B5EF4-FFF2-40B4-BE49-F238E27FC236}">
                  <a16:creationId xmlns:a16="http://schemas.microsoft.com/office/drawing/2014/main" id="{8B93DAAB-8493-727D-A0E8-78C7EF898CB4}"/>
                </a:ext>
              </a:extLst>
            </p:cNvPr>
            <p:cNvSpPr>
              <a:spLocks/>
            </p:cNvSpPr>
            <p:nvPr/>
          </p:nvSpPr>
          <p:spPr bwMode="auto">
            <a:xfrm>
              <a:off x="8671824" y="4287275"/>
              <a:ext cx="10235" cy="853"/>
            </a:xfrm>
            <a:custGeom>
              <a:avLst/>
              <a:gdLst>
                <a:gd name="T0" fmla="*/ 0 w 13"/>
                <a:gd name="T1" fmla="*/ 0 h 1588"/>
                <a:gd name="T2" fmla="*/ 2147483647 w 13"/>
                <a:gd name="T3" fmla="*/ 0 h 1588"/>
                <a:gd name="T4" fmla="*/ 0 w 13"/>
                <a:gd name="T5" fmla="*/ 0 h 1588"/>
                <a:gd name="T6" fmla="*/ 0 60000 65536"/>
                <a:gd name="T7" fmla="*/ 0 60000 65536"/>
                <a:gd name="T8" fmla="*/ 0 60000 65536"/>
                <a:gd name="T9" fmla="*/ 0 w 13"/>
                <a:gd name="T10" fmla="*/ 0 h 1588"/>
                <a:gd name="T11" fmla="*/ 13 w 13"/>
                <a:gd name="T12" fmla="*/ 1588 h 1588"/>
              </a:gdLst>
              <a:ahLst/>
              <a:cxnLst>
                <a:cxn ang="T6">
                  <a:pos x="T0" y="T1"/>
                </a:cxn>
                <a:cxn ang="T7">
                  <a:pos x="T2" y="T3"/>
                </a:cxn>
                <a:cxn ang="T8">
                  <a:pos x="T4" y="T5"/>
                </a:cxn>
              </a:cxnLst>
              <a:rect l="T9" t="T10" r="T11" b="T12"/>
              <a:pathLst>
                <a:path w="13" h="1588">
                  <a:moveTo>
                    <a:pt x="0" y="0"/>
                  </a:moveTo>
                  <a:lnTo>
                    <a:pt x="13" y="0"/>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197" name="Line 511">
              <a:extLst>
                <a:ext uri="{FF2B5EF4-FFF2-40B4-BE49-F238E27FC236}">
                  <a16:creationId xmlns:a16="http://schemas.microsoft.com/office/drawing/2014/main" id="{1527C4C0-27F4-68F5-E34A-A28D053F2DAD}"/>
                </a:ext>
              </a:extLst>
            </p:cNvPr>
            <p:cNvSpPr>
              <a:spLocks noChangeShapeType="1"/>
            </p:cNvSpPr>
            <p:nvPr/>
          </p:nvSpPr>
          <p:spPr bwMode="auto">
            <a:xfrm>
              <a:off x="8671824" y="4287275"/>
              <a:ext cx="10235"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98" name="Line 512">
              <a:extLst>
                <a:ext uri="{FF2B5EF4-FFF2-40B4-BE49-F238E27FC236}">
                  <a16:creationId xmlns:a16="http://schemas.microsoft.com/office/drawing/2014/main" id="{43F89322-8455-E933-9B41-E25E1E1132C5}"/>
                </a:ext>
              </a:extLst>
            </p:cNvPr>
            <p:cNvSpPr>
              <a:spLocks noChangeShapeType="1"/>
            </p:cNvSpPr>
            <p:nvPr/>
          </p:nvSpPr>
          <p:spPr bwMode="auto">
            <a:xfrm>
              <a:off x="8781851" y="4367449"/>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199" name="Line 513">
              <a:extLst>
                <a:ext uri="{FF2B5EF4-FFF2-40B4-BE49-F238E27FC236}">
                  <a16:creationId xmlns:a16="http://schemas.microsoft.com/office/drawing/2014/main" id="{C16AC4F8-82E3-C882-CE0F-1D2770C54B2D}"/>
                </a:ext>
              </a:extLst>
            </p:cNvPr>
            <p:cNvSpPr>
              <a:spLocks noChangeShapeType="1"/>
            </p:cNvSpPr>
            <p:nvPr/>
          </p:nvSpPr>
          <p:spPr bwMode="auto">
            <a:xfrm>
              <a:off x="8781851" y="4367449"/>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00" name="Line 514">
              <a:extLst>
                <a:ext uri="{FF2B5EF4-FFF2-40B4-BE49-F238E27FC236}">
                  <a16:creationId xmlns:a16="http://schemas.microsoft.com/office/drawing/2014/main" id="{8CB6C3FF-2DB1-4687-46D3-91FA6DB6C371}"/>
                </a:ext>
              </a:extLst>
            </p:cNvPr>
            <p:cNvSpPr>
              <a:spLocks noChangeShapeType="1"/>
            </p:cNvSpPr>
            <p:nvPr/>
          </p:nvSpPr>
          <p:spPr bwMode="auto">
            <a:xfrm>
              <a:off x="8764792" y="4433125"/>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01" name="Line 515">
              <a:extLst>
                <a:ext uri="{FF2B5EF4-FFF2-40B4-BE49-F238E27FC236}">
                  <a16:creationId xmlns:a16="http://schemas.microsoft.com/office/drawing/2014/main" id="{D26BDD72-B6E4-5A89-B809-19F5CA1DBDFD}"/>
                </a:ext>
              </a:extLst>
            </p:cNvPr>
            <p:cNvSpPr>
              <a:spLocks noChangeShapeType="1"/>
            </p:cNvSpPr>
            <p:nvPr/>
          </p:nvSpPr>
          <p:spPr bwMode="auto">
            <a:xfrm>
              <a:off x="8764792" y="4433125"/>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02" name="Freeform 516">
              <a:extLst>
                <a:ext uri="{FF2B5EF4-FFF2-40B4-BE49-F238E27FC236}">
                  <a16:creationId xmlns:a16="http://schemas.microsoft.com/office/drawing/2014/main" id="{D1C2C23D-21C5-BD7A-C64E-0A3F9398659F}"/>
                </a:ext>
              </a:extLst>
            </p:cNvPr>
            <p:cNvSpPr>
              <a:spLocks/>
            </p:cNvSpPr>
            <p:nvPr/>
          </p:nvSpPr>
          <p:spPr bwMode="auto">
            <a:xfrm>
              <a:off x="8776733" y="4435683"/>
              <a:ext cx="11088" cy="8529"/>
            </a:xfrm>
            <a:custGeom>
              <a:avLst/>
              <a:gdLst>
                <a:gd name="T0" fmla="*/ 0 w 14"/>
                <a:gd name="T1" fmla="*/ 2147483647 h 11"/>
                <a:gd name="T2" fmla="*/ 2147483647 w 14"/>
                <a:gd name="T3" fmla="*/ 2147483647 h 11"/>
                <a:gd name="T4" fmla="*/ 2147483647 w 14"/>
                <a:gd name="T5" fmla="*/ 0 h 11"/>
                <a:gd name="T6" fmla="*/ 0 w 14"/>
                <a:gd name="T7" fmla="*/ 2147483647 h 11"/>
                <a:gd name="T8" fmla="*/ 0 60000 65536"/>
                <a:gd name="T9" fmla="*/ 0 60000 65536"/>
                <a:gd name="T10" fmla="*/ 0 60000 65536"/>
                <a:gd name="T11" fmla="*/ 0 60000 65536"/>
                <a:gd name="T12" fmla="*/ 0 w 14"/>
                <a:gd name="T13" fmla="*/ 0 h 11"/>
                <a:gd name="T14" fmla="*/ 14 w 14"/>
                <a:gd name="T15" fmla="*/ 11 h 11"/>
              </a:gdLst>
              <a:ahLst/>
              <a:cxnLst>
                <a:cxn ang="T8">
                  <a:pos x="T0" y="T1"/>
                </a:cxn>
                <a:cxn ang="T9">
                  <a:pos x="T2" y="T3"/>
                </a:cxn>
                <a:cxn ang="T10">
                  <a:pos x="T4" y="T5"/>
                </a:cxn>
                <a:cxn ang="T11">
                  <a:pos x="T6" y="T7"/>
                </a:cxn>
              </a:cxnLst>
              <a:rect l="T12" t="T13" r="T14" b="T15"/>
              <a:pathLst>
                <a:path w="14" h="11">
                  <a:moveTo>
                    <a:pt x="0" y="5"/>
                  </a:moveTo>
                  <a:lnTo>
                    <a:pt x="6" y="11"/>
                  </a:lnTo>
                  <a:lnTo>
                    <a:pt x="14" y="0"/>
                  </a:lnTo>
                  <a:lnTo>
                    <a:pt x="0" y="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03" name="Freeform 517">
              <a:extLst>
                <a:ext uri="{FF2B5EF4-FFF2-40B4-BE49-F238E27FC236}">
                  <a16:creationId xmlns:a16="http://schemas.microsoft.com/office/drawing/2014/main" id="{634833AC-C518-4E5D-9540-27409DBBC1B2}"/>
                </a:ext>
              </a:extLst>
            </p:cNvPr>
            <p:cNvSpPr>
              <a:spLocks/>
            </p:cNvSpPr>
            <p:nvPr/>
          </p:nvSpPr>
          <p:spPr bwMode="auto">
            <a:xfrm>
              <a:off x="8792086" y="4441653"/>
              <a:ext cx="5971" cy="6823"/>
            </a:xfrm>
            <a:custGeom>
              <a:avLst/>
              <a:gdLst>
                <a:gd name="T0" fmla="*/ 0 w 8"/>
                <a:gd name="T1" fmla="*/ 2147483647 h 8"/>
                <a:gd name="T2" fmla="*/ 2147483647 w 8"/>
                <a:gd name="T3" fmla="*/ 2147483647 h 8"/>
                <a:gd name="T4" fmla="*/ 2147483647 w 8"/>
                <a:gd name="T5" fmla="*/ 2147483647 h 8"/>
                <a:gd name="T6" fmla="*/ 2147483647 w 8"/>
                <a:gd name="T7" fmla="*/ 0 h 8"/>
                <a:gd name="T8" fmla="*/ 0 w 8"/>
                <a:gd name="T9" fmla="*/ 2147483647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3"/>
                  </a:moveTo>
                  <a:lnTo>
                    <a:pt x="3" y="8"/>
                  </a:lnTo>
                  <a:lnTo>
                    <a:pt x="8" y="5"/>
                  </a:lnTo>
                  <a:lnTo>
                    <a:pt x="8"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04" name="Freeform 518">
              <a:extLst>
                <a:ext uri="{FF2B5EF4-FFF2-40B4-BE49-F238E27FC236}">
                  <a16:creationId xmlns:a16="http://schemas.microsoft.com/office/drawing/2014/main" id="{775B2E93-206A-D02F-0C44-DD2D13047918}"/>
                </a:ext>
              </a:extLst>
            </p:cNvPr>
            <p:cNvSpPr>
              <a:spLocks/>
            </p:cNvSpPr>
            <p:nvPr/>
          </p:nvSpPr>
          <p:spPr bwMode="auto">
            <a:xfrm>
              <a:off x="8812556" y="4424595"/>
              <a:ext cx="13647" cy="17058"/>
            </a:xfrm>
            <a:custGeom>
              <a:avLst/>
              <a:gdLst>
                <a:gd name="T0" fmla="*/ 0 w 17"/>
                <a:gd name="T1" fmla="*/ 2147483647 h 22"/>
                <a:gd name="T2" fmla="*/ 2147483647 w 17"/>
                <a:gd name="T3" fmla="*/ 2147483647 h 22"/>
                <a:gd name="T4" fmla="*/ 2147483647 w 17"/>
                <a:gd name="T5" fmla="*/ 2147483647 h 22"/>
                <a:gd name="T6" fmla="*/ 2147483647 w 17"/>
                <a:gd name="T7" fmla="*/ 0 h 22"/>
                <a:gd name="T8" fmla="*/ 0 w 17"/>
                <a:gd name="T9" fmla="*/ 2147483647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0" y="22"/>
                  </a:moveTo>
                  <a:lnTo>
                    <a:pt x="8" y="19"/>
                  </a:lnTo>
                  <a:lnTo>
                    <a:pt x="8" y="8"/>
                  </a:lnTo>
                  <a:lnTo>
                    <a:pt x="17" y="0"/>
                  </a:lnTo>
                  <a:lnTo>
                    <a:pt x="0" y="2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05" name="Line 519">
              <a:extLst>
                <a:ext uri="{FF2B5EF4-FFF2-40B4-BE49-F238E27FC236}">
                  <a16:creationId xmlns:a16="http://schemas.microsoft.com/office/drawing/2014/main" id="{B2696CE2-8F63-A237-08E0-3B3317CA8A8D}"/>
                </a:ext>
              </a:extLst>
            </p:cNvPr>
            <p:cNvSpPr>
              <a:spLocks noChangeShapeType="1"/>
            </p:cNvSpPr>
            <p:nvPr/>
          </p:nvSpPr>
          <p:spPr bwMode="auto">
            <a:xfrm>
              <a:off x="8652207" y="4619061"/>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06" name="Line 520">
              <a:extLst>
                <a:ext uri="{FF2B5EF4-FFF2-40B4-BE49-F238E27FC236}">
                  <a16:creationId xmlns:a16="http://schemas.microsoft.com/office/drawing/2014/main" id="{C91891F0-98BA-0D43-CFF8-AB21B2022748}"/>
                </a:ext>
              </a:extLst>
            </p:cNvPr>
            <p:cNvSpPr>
              <a:spLocks noChangeShapeType="1"/>
            </p:cNvSpPr>
            <p:nvPr/>
          </p:nvSpPr>
          <p:spPr bwMode="auto">
            <a:xfrm>
              <a:off x="8652207" y="4619061"/>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07" name="Line 521">
              <a:extLst>
                <a:ext uri="{FF2B5EF4-FFF2-40B4-BE49-F238E27FC236}">
                  <a16:creationId xmlns:a16="http://schemas.microsoft.com/office/drawing/2014/main" id="{78868787-57FC-402F-BFB6-402F36CE5C61}"/>
                </a:ext>
              </a:extLst>
            </p:cNvPr>
            <p:cNvSpPr>
              <a:spLocks noChangeShapeType="1"/>
            </p:cNvSpPr>
            <p:nvPr/>
          </p:nvSpPr>
          <p:spPr bwMode="auto">
            <a:xfrm>
              <a:off x="8683765" y="4633561"/>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08" name="Line 522">
              <a:extLst>
                <a:ext uri="{FF2B5EF4-FFF2-40B4-BE49-F238E27FC236}">
                  <a16:creationId xmlns:a16="http://schemas.microsoft.com/office/drawing/2014/main" id="{F7D05514-08D8-2107-ABE5-F09459A6F124}"/>
                </a:ext>
              </a:extLst>
            </p:cNvPr>
            <p:cNvSpPr>
              <a:spLocks noChangeShapeType="1"/>
            </p:cNvSpPr>
            <p:nvPr/>
          </p:nvSpPr>
          <p:spPr bwMode="auto">
            <a:xfrm>
              <a:off x="8683765" y="4633561"/>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09" name="Line 523">
              <a:extLst>
                <a:ext uri="{FF2B5EF4-FFF2-40B4-BE49-F238E27FC236}">
                  <a16:creationId xmlns:a16="http://schemas.microsoft.com/office/drawing/2014/main" id="{007D1E4A-85C0-22A3-F6C0-21BFEB2EBA48}"/>
                </a:ext>
              </a:extLst>
            </p:cNvPr>
            <p:cNvSpPr>
              <a:spLocks noChangeShapeType="1"/>
            </p:cNvSpPr>
            <p:nvPr/>
          </p:nvSpPr>
          <p:spPr bwMode="auto">
            <a:xfrm>
              <a:off x="8673530" y="465062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10" name="Line 524">
              <a:extLst>
                <a:ext uri="{FF2B5EF4-FFF2-40B4-BE49-F238E27FC236}">
                  <a16:creationId xmlns:a16="http://schemas.microsoft.com/office/drawing/2014/main" id="{D67A4145-D6EE-22F9-815C-78B3C5C9E39A}"/>
                </a:ext>
              </a:extLst>
            </p:cNvPr>
            <p:cNvSpPr>
              <a:spLocks noChangeShapeType="1"/>
            </p:cNvSpPr>
            <p:nvPr/>
          </p:nvSpPr>
          <p:spPr bwMode="auto">
            <a:xfrm>
              <a:off x="8673530" y="465062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11" name="Freeform 525">
              <a:extLst>
                <a:ext uri="{FF2B5EF4-FFF2-40B4-BE49-F238E27FC236}">
                  <a16:creationId xmlns:a16="http://schemas.microsoft.com/office/drawing/2014/main" id="{2BCBC77F-9CC5-8D9D-DC84-97870714F39B}"/>
                </a:ext>
              </a:extLst>
            </p:cNvPr>
            <p:cNvSpPr>
              <a:spLocks/>
            </p:cNvSpPr>
            <p:nvPr/>
          </p:nvSpPr>
          <p:spPr bwMode="auto">
            <a:xfrm>
              <a:off x="10550811" y="5065139"/>
              <a:ext cx="556958" cy="452902"/>
            </a:xfrm>
            <a:custGeom>
              <a:avLst/>
              <a:gdLst>
                <a:gd name="T0" fmla="*/ 2147483647 w 713"/>
                <a:gd name="T1" fmla="*/ 2147483647 h 580"/>
                <a:gd name="T2" fmla="*/ 2147483647 w 713"/>
                <a:gd name="T3" fmla="*/ 2147483647 h 580"/>
                <a:gd name="T4" fmla="*/ 2147483647 w 713"/>
                <a:gd name="T5" fmla="*/ 2147483647 h 580"/>
                <a:gd name="T6" fmla="*/ 2147483647 w 713"/>
                <a:gd name="T7" fmla="*/ 2147483647 h 580"/>
                <a:gd name="T8" fmla="*/ 2147483647 w 713"/>
                <a:gd name="T9" fmla="*/ 2147483647 h 580"/>
                <a:gd name="T10" fmla="*/ 2147483647 w 713"/>
                <a:gd name="T11" fmla="*/ 2147483647 h 580"/>
                <a:gd name="T12" fmla="*/ 2147483647 w 713"/>
                <a:gd name="T13" fmla="*/ 2147483647 h 580"/>
                <a:gd name="T14" fmla="*/ 2147483647 w 713"/>
                <a:gd name="T15" fmla="*/ 2147483647 h 580"/>
                <a:gd name="T16" fmla="*/ 2147483647 w 713"/>
                <a:gd name="T17" fmla="*/ 2147483647 h 580"/>
                <a:gd name="T18" fmla="*/ 2147483647 w 713"/>
                <a:gd name="T19" fmla="*/ 2147483647 h 580"/>
                <a:gd name="T20" fmla="*/ 2147483647 w 713"/>
                <a:gd name="T21" fmla="*/ 2147483647 h 580"/>
                <a:gd name="T22" fmla="*/ 2147483647 w 713"/>
                <a:gd name="T23" fmla="*/ 2147483647 h 580"/>
                <a:gd name="T24" fmla="*/ 2147483647 w 713"/>
                <a:gd name="T25" fmla="*/ 2147483647 h 580"/>
                <a:gd name="T26" fmla="*/ 2147483647 w 713"/>
                <a:gd name="T27" fmla="*/ 2147483647 h 580"/>
                <a:gd name="T28" fmla="*/ 2147483647 w 713"/>
                <a:gd name="T29" fmla="*/ 2147483647 h 580"/>
                <a:gd name="T30" fmla="*/ 2147483647 w 713"/>
                <a:gd name="T31" fmla="*/ 2147483647 h 580"/>
                <a:gd name="T32" fmla="*/ 2147483647 w 713"/>
                <a:gd name="T33" fmla="*/ 2147483647 h 580"/>
                <a:gd name="T34" fmla="*/ 2147483647 w 713"/>
                <a:gd name="T35" fmla="*/ 2147483647 h 580"/>
                <a:gd name="T36" fmla="*/ 2147483647 w 713"/>
                <a:gd name="T37" fmla="*/ 2147483647 h 580"/>
                <a:gd name="T38" fmla="*/ 2147483647 w 713"/>
                <a:gd name="T39" fmla="*/ 2147483647 h 580"/>
                <a:gd name="T40" fmla="*/ 2147483647 w 713"/>
                <a:gd name="T41" fmla="*/ 2147483647 h 580"/>
                <a:gd name="T42" fmla="*/ 2147483647 w 713"/>
                <a:gd name="T43" fmla="*/ 2147483647 h 580"/>
                <a:gd name="T44" fmla="*/ 2147483647 w 713"/>
                <a:gd name="T45" fmla="*/ 2147483647 h 580"/>
                <a:gd name="T46" fmla="*/ 2147483647 w 713"/>
                <a:gd name="T47" fmla="*/ 2147483647 h 580"/>
                <a:gd name="T48" fmla="*/ 2147483647 w 713"/>
                <a:gd name="T49" fmla="*/ 2147483647 h 580"/>
                <a:gd name="T50" fmla="*/ 2147483647 w 713"/>
                <a:gd name="T51" fmla="*/ 0 h 580"/>
                <a:gd name="T52" fmla="*/ 2147483647 w 713"/>
                <a:gd name="T53" fmla="*/ 2147483647 h 580"/>
                <a:gd name="T54" fmla="*/ 2147483647 w 713"/>
                <a:gd name="T55" fmla="*/ 2147483647 h 580"/>
                <a:gd name="T56" fmla="*/ 2147483647 w 713"/>
                <a:gd name="T57" fmla="*/ 2147483647 h 580"/>
                <a:gd name="T58" fmla="*/ 2147483647 w 713"/>
                <a:gd name="T59" fmla="*/ 2147483647 h 580"/>
                <a:gd name="T60" fmla="*/ 2147483647 w 713"/>
                <a:gd name="T61" fmla="*/ 2147483647 h 580"/>
                <a:gd name="T62" fmla="*/ 2147483647 w 713"/>
                <a:gd name="T63" fmla="*/ 2147483647 h 580"/>
                <a:gd name="T64" fmla="*/ 2147483647 w 713"/>
                <a:gd name="T65" fmla="*/ 2147483647 h 580"/>
                <a:gd name="T66" fmla="*/ 2147483647 w 713"/>
                <a:gd name="T67" fmla="*/ 2147483647 h 580"/>
                <a:gd name="T68" fmla="*/ 2147483647 w 713"/>
                <a:gd name="T69" fmla="*/ 2147483647 h 580"/>
                <a:gd name="T70" fmla="*/ 2147483647 w 713"/>
                <a:gd name="T71" fmla="*/ 2147483647 h 580"/>
                <a:gd name="T72" fmla="*/ 2147483647 w 713"/>
                <a:gd name="T73" fmla="*/ 2147483647 h 580"/>
                <a:gd name="T74" fmla="*/ 2147483647 w 713"/>
                <a:gd name="T75" fmla="*/ 2147483647 h 580"/>
                <a:gd name="T76" fmla="*/ 2147483647 w 713"/>
                <a:gd name="T77" fmla="*/ 2147483647 h 580"/>
                <a:gd name="T78" fmla="*/ 2147483647 w 713"/>
                <a:gd name="T79" fmla="*/ 2147483647 h 580"/>
                <a:gd name="T80" fmla="*/ 2147483647 w 713"/>
                <a:gd name="T81" fmla="*/ 2147483647 h 580"/>
                <a:gd name="T82" fmla="*/ 2147483647 w 713"/>
                <a:gd name="T83" fmla="*/ 2147483647 h 580"/>
                <a:gd name="T84" fmla="*/ 2147483647 w 713"/>
                <a:gd name="T85" fmla="*/ 2147483647 h 580"/>
                <a:gd name="T86" fmla="*/ 2147483647 w 713"/>
                <a:gd name="T87" fmla="*/ 2147483647 h 580"/>
                <a:gd name="T88" fmla="*/ 2147483647 w 713"/>
                <a:gd name="T89" fmla="*/ 2147483647 h 580"/>
                <a:gd name="T90" fmla="*/ 2147483647 w 713"/>
                <a:gd name="T91" fmla="*/ 2147483647 h 580"/>
                <a:gd name="T92" fmla="*/ 2147483647 w 713"/>
                <a:gd name="T93" fmla="*/ 2147483647 h 580"/>
                <a:gd name="T94" fmla="*/ 2147483647 w 713"/>
                <a:gd name="T95" fmla="*/ 2147483647 h 580"/>
                <a:gd name="T96" fmla="*/ 2147483647 w 713"/>
                <a:gd name="T97" fmla="*/ 2147483647 h 580"/>
                <a:gd name="T98" fmla="*/ 2147483647 w 713"/>
                <a:gd name="T99" fmla="*/ 2147483647 h 580"/>
                <a:gd name="T100" fmla="*/ 2147483647 w 713"/>
                <a:gd name="T101" fmla="*/ 2147483647 h 580"/>
                <a:gd name="T102" fmla="*/ 2147483647 w 713"/>
                <a:gd name="T103" fmla="*/ 2147483647 h 580"/>
                <a:gd name="T104" fmla="*/ 2147483647 w 713"/>
                <a:gd name="T105" fmla="*/ 2147483647 h 580"/>
                <a:gd name="T106" fmla="*/ 2147483647 w 713"/>
                <a:gd name="T107" fmla="*/ 2147483647 h 580"/>
                <a:gd name="T108" fmla="*/ 2147483647 w 713"/>
                <a:gd name="T109" fmla="*/ 2147483647 h 5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3"/>
                <a:gd name="T166" fmla="*/ 0 h 580"/>
                <a:gd name="T167" fmla="*/ 713 w 713"/>
                <a:gd name="T168" fmla="*/ 580 h 5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3" h="580">
                  <a:moveTo>
                    <a:pt x="0" y="479"/>
                  </a:moveTo>
                  <a:lnTo>
                    <a:pt x="19" y="496"/>
                  </a:lnTo>
                  <a:lnTo>
                    <a:pt x="49" y="496"/>
                  </a:lnTo>
                  <a:lnTo>
                    <a:pt x="87" y="474"/>
                  </a:lnTo>
                  <a:lnTo>
                    <a:pt x="146" y="471"/>
                  </a:lnTo>
                  <a:lnTo>
                    <a:pt x="160" y="455"/>
                  </a:lnTo>
                  <a:lnTo>
                    <a:pt x="203" y="439"/>
                  </a:lnTo>
                  <a:lnTo>
                    <a:pt x="295" y="425"/>
                  </a:lnTo>
                  <a:lnTo>
                    <a:pt x="341" y="447"/>
                  </a:lnTo>
                  <a:lnTo>
                    <a:pt x="336" y="455"/>
                  </a:lnTo>
                  <a:lnTo>
                    <a:pt x="344" y="461"/>
                  </a:lnTo>
                  <a:lnTo>
                    <a:pt x="344" y="496"/>
                  </a:lnTo>
                  <a:lnTo>
                    <a:pt x="398" y="452"/>
                  </a:lnTo>
                  <a:lnTo>
                    <a:pt x="396" y="466"/>
                  </a:lnTo>
                  <a:lnTo>
                    <a:pt x="363" y="501"/>
                  </a:lnTo>
                  <a:lnTo>
                    <a:pt x="377" y="498"/>
                  </a:lnTo>
                  <a:lnTo>
                    <a:pt x="393" y="479"/>
                  </a:lnTo>
                  <a:lnTo>
                    <a:pt x="393" y="496"/>
                  </a:lnTo>
                  <a:lnTo>
                    <a:pt x="382" y="509"/>
                  </a:lnTo>
                  <a:lnTo>
                    <a:pt x="393" y="509"/>
                  </a:lnTo>
                  <a:lnTo>
                    <a:pt x="398" y="515"/>
                  </a:lnTo>
                  <a:lnTo>
                    <a:pt x="401" y="531"/>
                  </a:lnTo>
                  <a:lnTo>
                    <a:pt x="396" y="542"/>
                  </a:lnTo>
                  <a:lnTo>
                    <a:pt x="409" y="566"/>
                  </a:lnTo>
                  <a:lnTo>
                    <a:pt x="431" y="566"/>
                  </a:lnTo>
                  <a:lnTo>
                    <a:pt x="439" y="574"/>
                  </a:lnTo>
                  <a:lnTo>
                    <a:pt x="474" y="553"/>
                  </a:lnTo>
                  <a:lnTo>
                    <a:pt x="469" y="566"/>
                  </a:lnTo>
                  <a:lnTo>
                    <a:pt x="480" y="563"/>
                  </a:lnTo>
                  <a:lnTo>
                    <a:pt x="477" y="572"/>
                  </a:lnTo>
                  <a:lnTo>
                    <a:pt x="485" y="580"/>
                  </a:lnTo>
                  <a:lnTo>
                    <a:pt x="528" y="555"/>
                  </a:lnTo>
                  <a:lnTo>
                    <a:pt x="561" y="547"/>
                  </a:lnTo>
                  <a:lnTo>
                    <a:pt x="585" y="512"/>
                  </a:lnTo>
                  <a:lnTo>
                    <a:pt x="677" y="414"/>
                  </a:lnTo>
                  <a:lnTo>
                    <a:pt x="707" y="366"/>
                  </a:lnTo>
                  <a:lnTo>
                    <a:pt x="713" y="314"/>
                  </a:lnTo>
                  <a:lnTo>
                    <a:pt x="702" y="271"/>
                  </a:lnTo>
                  <a:lnTo>
                    <a:pt x="691" y="260"/>
                  </a:lnTo>
                  <a:lnTo>
                    <a:pt x="691" y="244"/>
                  </a:lnTo>
                  <a:lnTo>
                    <a:pt x="680" y="230"/>
                  </a:lnTo>
                  <a:lnTo>
                    <a:pt x="675" y="238"/>
                  </a:lnTo>
                  <a:lnTo>
                    <a:pt x="667" y="195"/>
                  </a:lnTo>
                  <a:lnTo>
                    <a:pt x="648" y="176"/>
                  </a:lnTo>
                  <a:lnTo>
                    <a:pt x="629" y="168"/>
                  </a:lnTo>
                  <a:lnTo>
                    <a:pt x="629" y="133"/>
                  </a:lnTo>
                  <a:lnTo>
                    <a:pt x="620" y="119"/>
                  </a:lnTo>
                  <a:lnTo>
                    <a:pt x="626" y="87"/>
                  </a:lnTo>
                  <a:lnTo>
                    <a:pt x="612" y="70"/>
                  </a:lnTo>
                  <a:lnTo>
                    <a:pt x="599" y="70"/>
                  </a:lnTo>
                  <a:lnTo>
                    <a:pt x="591" y="5"/>
                  </a:lnTo>
                  <a:lnTo>
                    <a:pt x="583" y="0"/>
                  </a:lnTo>
                  <a:lnTo>
                    <a:pt x="577" y="8"/>
                  </a:lnTo>
                  <a:lnTo>
                    <a:pt x="553" y="108"/>
                  </a:lnTo>
                  <a:lnTo>
                    <a:pt x="539" y="135"/>
                  </a:lnTo>
                  <a:lnTo>
                    <a:pt x="528" y="141"/>
                  </a:lnTo>
                  <a:lnTo>
                    <a:pt x="518" y="144"/>
                  </a:lnTo>
                  <a:lnTo>
                    <a:pt x="507" y="127"/>
                  </a:lnTo>
                  <a:lnTo>
                    <a:pt x="477" y="106"/>
                  </a:lnTo>
                  <a:lnTo>
                    <a:pt x="463" y="106"/>
                  </a:lnTo>
                  <a:lnTo>
                    <a:pt x="463" y="95"/>
                  </a:lnTo>
                  <a:lnTo>
                    <a:pt x="450" y="87"/>
                  </a:lnTo>
                  <a:lnTo>
                    <a:pt x="458" y="70"/>
                  </a:lnTo>
                  <a:lnTo>
                    <a:pt x="461" y="52"/>
                  </a:lnTo>
                  <a:lnTo>
                    <a:pt x="471" y="52"/>
                  </a:lnTo>
                  <a:lnTo>
                    <a:pt x="482" y="33"/>
                  </a:lnTo>
                  <a:lnTo>
                    <a:pt x="474" y="27"/>
                  </a:lnTo>
                  <a:lnTo>
                    <a:pt x="463" y="35"/>
                  </a:lnTo>
                  <a:lnTo>
                    <a:pt x="461" y="27"/>
                  </a:lnTo>
                  <a:lnTo>
                    <a:pt x="450" y="30"/>
                  </a:lnTo>
                  <a:lnTo>
                    <a:pt x="401" y="11"/>
                  </a:lnTo>
                  <a:lnTo>
                    <a:pt x="404" y="22"/>
                  </a:lnTo>
                  <a:lnTo>
                    <a:pt x="398" y="30"/>
                  </a:lnTo>
                  <a:lnTo>
                    <a:pt x="377" y="30"/>
                  </a:lnTo>
                  <a:lnTo>
                    <a:pt x="363" y="38"/>
                  </a:lnTo>
                  <a:lnTo>
                    <a:pt x="360" y="57"/>
                  </a:lnTo>
                  <a:lnTo>
                    <a:pt x="352" y="60"/>
                  </a:lnTo>
                  <a:lnTo>
                    <a:pt x="339" y="76"/>
                  </a:lnTo>
                  <a:lnTo>
                    <a:pt x="347" y="81"/>
                  </a:lnTo>
                  <a:lnTo>
                    <a:pt x="344" y="92"/>
                  </a:lnTo>
                  <a:lnTo>
                    <a:pt x="325" y="84"/>
                  </a:lnTo>
                  <a:lnTo>
                    <a:pt x="317" y="92"/>
                  </a:lnTo>
                  <a:lnTo>
                    <a:pt x="312" y="73"/>
                  </a:lnTo>
                  <a:lnTo>
                    <a:pt x="306" y="65"/>
                  </a:lnTo>
                  <a:lnTo>
                    <a:pt x="295" y="62"/>
                  </a:lnTo>
                  <a:lnTo>
                    <a:pt x="276" y="79"/>
                  </a:lnTo>
                  <a:lnTo>
                    <a:pt x="266" y="79"/>
                  </a:lnTo>
                  <a:lnTo>
                    <a:pt x="244" y="114"/>
                  </a:lnTo>
                  <a:lnTo>
                    <a:pt x="233" y="108"/>
                  </a:lnTo>
                  <a:lnTo>
                    <a:pt x="230" y="119"/>
                  </a:lnTo>
                  <a:lnTo>
                    <a:pt x="236" y="127"/>
                  </a:lnTo>
                  <a:lnTo>
                    <a:pt x="225" y="135"/>
                  </a:lnTo>
                  <a:lnTo>
                    <a:pt x="220" y="117"/>
                  </a:lnTo>
                  <a:lnTo>
                    <a:pt x="203" y="135"/>
                  </a:lnTo>
                  <a:lnTo>
                    <a:pt x="203" y="152"/>
                  </a:lnTo>
                  <a:lnTo>
                    <a:pt x="171" y="184"/>
                  </a:lnTo>
                  <a:lnTo>
                    <a:pt x="84" y="206"/>
                  </a:lnTo>
                  <a:lnTo>
                    <a:pt x="46" y="236"/>
                  </a:lnTo>
                  <a:lnTo>
                    <a:pt x="43" y="225"/>
                  </a:lnTo>
                  <a:lnTo>
                    <a:pt x="33" y="244"/>
                  </a:lnTo>
                  <a:lnTo>
                    <a:pt x="33" y="260"/>
                  </a:lnTo>
                  <a:lnTo>
                    <a:pt x="25" y="268"/>
                  </a:lnTo>
                  <a:lnTo>
                    <a:pt x="27" y="320"/>
                  </a:lnTo>
                  <a:lnTo>
                    <a:pt x="19" y="303"/>
                  </a:lnTo>
                  <a:lnTo>
                    <a:pt x="19" y="322"/>
                  </a:lnTo>
                  <a:lnTo>
                    <a:pt x="14" y="314"/>
                  </a:lnTo>
                  <a:lnTo>
                    <a:pt x="27" y="374"/>
                  </a:lnTo>
                  <a:lnTo>
                    <a:pt x="27" y="428"/>
                  </a:lnTo>
                  <a:lnTo>
                    <a:pt x="19" y="461"/>
                  </a:lnTo>
                  <a:lnTo>
                    <a:pt x="3" y="466"/>
                  </a:lnTo>
                  <a:lnTo>
                    <a:pt x="0" y="479"/>
                  </a:lnTo>
                  <a:close/>
                </a:path>
              </a:pathLst>
            </a:custGeom>
            <a:solidFill>
              <a:schemeClr val="accent1"/>
            </a:solidFill>
            <a:ln w="3">
              <a:solidFill>
                <a:schemeClr val="accent1"/>
              </a:solidFill>
              <a:round/>
              <a:headEnd/>
              <a:tailEnd/>
            </a:ln>
          </p:spPr>
          <p:txBody>
            <a:bodyPr/>
            <a:lstStyle/>
            <a:p>
              <a:endParaRPr lang="en-GB" noProof="0" dirty="0"/>
            </a:p>
          </p:txBody>
        </p:sp>
        <p:sp>
          <p:nvSpPr>
            <p:cNvPr id="1212" name="Freeform 526">
              <a:extLst>
                <a:ext uri="{FF2B5EF4-FFF2-40B4-BE49-F238E27FC236}">
                  <a16:creationId xmlns:a16="http://schemas.microsoft.com/office/drawing/2014/main" id="{6D0B14F1-4601-8C89-0C82-7C32DD18FE23}"/>
                </a:ext>
              </a:extLst>
            </p:cNvPr>
            <p:cNvSpPr>
              <a:spLocks/>
            </p:cNvSpPr>
            <p:nvPr/>
          </p:nvSpPr>
          <p:spPr bwMode="auto">
            <a:xfrm>
              <a:off x="10825452" y="5462601"/>
              <a:ext cx="19617" cy="8529"/>
            </a:xfrm>
            <a:custGeom>
              <a:avLst/>
              <a:gdLst>
                <a:gd name="T0" fmla="*/ 0 w 25"/>
                <a:gd name="T1" fmla="*/ 2147483647 h 11"/>
                <a:gd name="T2" fmla="*/ 2147483647 w 25"/>
                <a:gd name="T3" fmla="*/ 2147483647 h 11"/>
                <a:gd name="T4" fmla="*/ 2147483647 w 25"/>
                <a:gd name="T5" fmla="*/ 2147483647 h 11"/>
                <a:gd name="T6" fmla="*/ 2147483647 w 25"/>
                <a:gd name="T7" fmla="*/ 2147483647 h 11"/>
                <a:gd name="T8" fmla="*/ 2147483647 w 25"/>
                <a:gd name="T9" fmla="*/ 0 h 11"/>
                <a:gd name="T10" fmla="*/ 0 w 25"/>
                <a:gd name="T11" fmla="*/ 2147483647 h 11"/>
                <a:gd name="T12" fmla="*/ 0 60000 65536"/>
                <a:gd name="T13" fmla="*/ 0 60000 65536"/>
                <a:gd name="T14" fmla="*/ 0 60000 65536"/>
                <a:gd name="T15" fmla="*/ 0 60000 65536"/>
                <a:gd name="T16" fmla="*/ 0 60000 65536"/>
                <a:gd name="T17" fmla="*/ 0 60000 65536"/>
                <a:gd name="T18" fmla="*/ 0 w 25"/>
                <a:gd name="T19" fmla="*/ 0 h 11"/>
                <a:gd name="T20" fmla="*/ 25 w 2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5" h="11">
                  <a:moveTo>
                    <a:pt x="0" y="6"/>
                  </a:moveTo>
                  <a:lnTo>
                    <a:pt x="3" y="11"/>
                  </a:lnTo>
                  <a:lnTo>
                    <a:pt x="14" y="11"/>
                  </a:lnTo>
                  <a:lnTo>
                    <a:pt x="25" y="6"/>
                  </a:lnTo>
                  <a:lnTo>
                    <a:pt x="17" y="0"/>
                  </a:lnTo>
                  <a:lnTo>
                    <a:pt x="0" y="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13" name="Freeform 527">
              <a:extLst>
                <a:ext uri="{FF2B5EF4-FFF2-40B4-BE49-F238E27FC236}">
                  <a16:creationId xmlns:a16="http://schemas.microsoft.com/office/drawing/2014/main" id="{9155A8E6-FDCA-C1BD-E383-E572B133D61A}"/>
                </a:ext>
              </a:extLst>
            </p:cNvPr>
            <p:cNvSpPr>
              <a:spLocks/>
            </p:cNvSpPr>
            <p:nvPr/>
          </p:nvSpPr>
          <p:spPr bwMode="auto">
            <a:xfrm>
              <a:off x="10882598" y="5542776"/>
              <a:ext cx="55439" cy="46911"/>
            </a:xfrm>
            <a:custGeom>
              <a:avLst/>
              <a:gdLst>
                <a:gd name="T0" fmla="*/ 2147483647 w 71"/>
                <a:gd name="T1" fmla="*/ 0 h 60"/>
                <a:gd name="T2" fmla="*/ 0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60"/>
                <a:gd name="T29" fmla="*/ 71 w 71"/>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60">
                  <a:moveTo>
                    <a:pt x="17" y="0"/>
                  </a:moveTo>
                  <a:lnTo>
                    <a:pt x="0" y="46"/>
                  </a:lnTo>
                  <a:lnTo>
                    <a:pt x="6" y="57"/>
                  </a:lnTo>
                  <a:lnTo>
                    <a:pt x="14" y="60"/>
                  </a:lnTo>
                  <a:lnTo>
                    <a:pt x="36" y="44"/>
                  </a:lnTo>
                  <a:lnTo>
                    <a:pt x="38" y="49"/>
                  </a:lnTo>
                  <a:lnTo>
                    <a:pt x="71" y="6"/>
                  </a:lnTo>
                  <a:lnTo>
                    <a:pt x="33" y="11"/>
                  </a:lnTo>
                  <a:lnTo>
                    <a:pt x="17" y="0"/>
                  </a:lnTo>
                  <a:close/>
                </a:path>
              </a:pathLst>
            </a:custGeom>
            <a:solidFill>
              <a:schemeClr val="accent1"/>
            </a:solidFill>
            <a:ln w="3">
              <a:solidFill>
                <a:schemeClr val="accent1"/>
              </a:solidFill>
              <a:round/>
              <a:headEnd/>
              <a:tailEnd/>
            </a:ln>
          </p:spPr>
          <p:txBody>
            <a:bodyPr/>
            <a:lstStyle/>
            <a:p>
              <a:endParaRPr lang="en-GB" noProof="0" dirty="0"/>
            </a:p>
          </p:txBody>
        </p:sp>
        <p:sp>
          <p:nvSpPr>
            <p:cNvPr id="1214" name="Freeform 528">
              <a:extLst>
                <a:ext uri="{FF2B5EF4-FFF2-40B4-BE49-F238E27FC236}">
                  <a16:creationId xmlns:a16="http://schemas.microsoft.com/office/drawing/2014/main" id="{344D1FA6-3FDD-3B8D-DE65-68A8C235B0BB}"/>
                </a:ext>
              </a:extLst>
            </p:cNvPr>
            <p:cNvSpPr>
              <a:spLocks/>
            </p:cNvSpPr>
            <p:nvPr/>
          </p:nvSpPr>
          <p:spPr bwMode="auto">
            <a:xfrm>
              <a:off x="11278354" y="5443837"/>
              <a:ext cx="86998" cy="111733"/>
            </a:xfrm>
            <a:custGeom>
              <a:avLst/>
              <a:gdLst>
                <a:gd name="T0" fmla="*/ 2147483647 w 111"/>
                <a:gd name="T1" fmla="*/ 2147483647 h 143"/>
                <a:gd name="T2" fmla="*/ 2147483647 w 111"/>
                <a:gd name="T3" fmla="*/ 2147483647 h 143"/>
                <a:gd name="T4" fmla="*/ 0 w 111"/>
                <a:gd name="T5" fmla="*/ 2147483647 h 143"/>
                <a:gd name="T6" fmla="*/ 2147483647 w 111"/>
                <a:gd name="T7" fmla="*/ 2147483647 h 143"/>
                <a:gd name="T8" fmla="*/ 2147483647 w 111"/>
                <a:gd name="T9" fmla="*/ 2147483647 h 143"/>
                <a:gd name="T10" fmla="*/ 2147483647 w 111"/>
                <a:gd name="T11" fmla="*/ 2147483647 h 143"/>
                <a:gd name="T12" fmla="*/ 2147483647 w 111"/>
                <a:gd name="T13" fmla="*/ 2147483647 h 143"/>
                <a:gd name="T14" fmla="*/ 2147483647 w 111"/>
                <a:gd name="T15" fmla="*/ 2147483647 h 143"/>
                <a:gd name="T16" fmla="*/ 2147483647 w 111"/>
                <a:gd name="T17" fmla="*/ 2147483647 h 143"/>
                <a:gd name="T18" fmla="*/ 2147483647 w 111"/>
                <a:gd name="T19" fmla="*/ 2147483647 h 143"/>
                <a:gd name="T20" fmla="*/ 2147483647 w 111"/>
                <a:gd name="T21" fmla="*/ 2147483647 h 143"/>
                <a:gd name="T22" fmla="*/ 2147483647 w 111"/>
                <a:gd name="T23" fmla="*/ 2147483647 h 143"/>
                <a:gd name="T24" fmla="*/ 2147483647 w 111"/>
                <a:gd name="T25" fmla="*/ 2147483647 h 143"/>
                <a:gd name="T26" fmla="*/ 2147483647 w 111"/>
                <a:gd name="T27" fmla="*/ 2147483647 h 143"/>
                <a:gd name="T28" fmla="*/ 2147483647 w 111"/>
                <a:gd name="T29" fmla="*/ 2147483647 h 143"/>
                <a:gd name="T30" fmla="*/ 2147483647 w 111"/>
                <a:gd name="T31" fmla="*/ 2147483647 h 143"/>
                <a:gd name="T32" fmla="*/ 2147483647 w 111"/>
                <a:gd name="T33" fmla="*/ 2147483647 h 143"/>
                <a:gd name="T34" fmla="*/ 2147483647 w 111"/>
                <a:gd name="T35" fmla="*/ 2147483647 h 143"/>
                <a:gd name="T36" fmla="*/ 2147483647 w 111"/>
                <a:gd name="T37" fmla="*/ 0 h 143"/>
                <a:gd name="T38" fmla="*/ 2147483647 w 111"/>
                <a:gd name="T39" fmla="*/ 2147483647 h 143"/>
                <a:gd name="T40" fmla="*/ 2147483647 w 111"/>
                <a:gd name="T41" fmla="*/ 2147483647 h 143"/>
                <a:gd name="T42" fmla="*/ 2147483647 w 111"/>
                <a:gd name="T43" fmla="*/ 2147483647 h 143"/>
                <a:gd name="T44" fmla="*/ 2147483647 w 111"/>
                <a:gd name="T45" fmla="*/ 2147483647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1"/>
                <a:gd name="T70" fmla="*/ 0 h 143"/>
                <a:gd name="T71" fmla="*/ 111 w 111"/>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1" h="143">
                  <a:moveTo>
                    <a:pt x="8" y="100"/>
                  </a:moveTo>
                  <a:lnTo>
                    <a:pt x="22" y="114"/>
                  </a:lnTo>
                  <a:lnTo>
                    <a:pt x="0" y="141"/>
                  </a:lnTo>
                  <a:lnTo>
                    <a:pt x="3" y="143"/>
                  </a:lnTo>
                  <a:lnTo>
                    <a:pt x="14" y="141"/>
                  </a:lnTo>
                  <a:lnTo>
                    <a:pt x="68" y="97"/>
                  </a:lnTo>
                  <a:lnTo>
                    <a:pt x="95" y="84"/>
                  </a:lnTo>
                  <a:lnTo>
                    <a:pt x="111" y="65"/>
                  </a:lnTo>
                  <a:lnTo>
                    <a:pt x="106" y="62"/>
                  </a:lnTo>
                  <a:lnTo>
                    <a:pt x="84" y="73"/>
                  </a:lnTo>
                  <a:lnTo>
                    <a:pt x="70" y="65"/>
                  </a:lnTo>
                  <a:lnTo>
                    <a:pt x="79" y="46"/>
                  </a:lnTo>
                  <a:lnTo>
                    <a:pt x="73" y="43"/>
                  </a:lnTo>
                  <a:lnTo>
                    <a:pt x="65" y="57"/>
                  </a:lnTo>
                  <a:lnTo>
                    <a:pt x="60" y="51"/>
                  </a:lnTo>
                  <a:lnTo>
                    <a:pt x="68" y="19"/>
                  </a:lnTo>
                  <a:lnTo>
                    <a:pt x="65" y="13"/>
                  </a:lnTo>
                  <a:lnTo>
                    <a:pt x="57" y="11"/>
                  </a:lnTo>
                  <a:lnTo>
                    <a:pt x="51" y="0"/>
                  </a:lnTo>
                  <a:lnTo>
                    <a:pt x="51" y="51"/>
                  </a:lnTo>
                  <a:lnTo>
                    <a:pt x="60" y="51"/>
                  </a:lnTo>
                  <a:lnTo>
                    <a:pt x="30" y="89"/>
                  </a:lnTo>
                  <a:lnTo>
                    <a:pt x="8" y="10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15" name="Freeform 529">
              <a:extLst>
                <a:ext uri="{FF2B5EF4-FFF2-40B4-BE49-F238E27FC236}">
                  <a16:creationId xmlns:a16="http://schemas.microsoft.com/office/drawing/2014/main" id="{9078CD47-0A50-5A0A-4ECC-A4D9AD000DE1}"/>
                </a:ext>
              </a:extLst>
            </p:cNvPr>
            <p:cNvSpPr>
              <a:spLocks/>
            </p:cNvSpPr>
            <p:nvPr/>
          </p:nvSpPr>
          <p:spPr bwMode="auto">
            <a:xfrm>
              <a:off x="11118005" y="5542776"/>
              <a:ext cx="154378" cy="92969"/>
            </a:xfrm>
            <a:custGeom>
              <a:avLst/>
              <a:gdLst>
                <a:gd name="T0" fmla="*/ 0 w 198"/>
                <a:gd name="T1" fmla="*/ 2147483647 h 119"/>
                <a:gd name="T2" fmla="*/ 0 w 198"/>
                <a:gd name="T3" fmla="*/ 2147483647 h 119"/>
                <a:gd name="T4" fmla="*/ 2147483647 w 198"/>
                <a:gd name="T5" fmla="*/ 2147483647 h 119"/>
                <a:gd name="T6" fmla="*/ 2147483647 w 198"/>
                <a:gd name="T7" fmla="*/ 2147483647 h 119"/>
                <a:gd name="T8" fmla="*/ 2147483647 w 198"/>
                <a:gd name="T9" fmla="*/ 2147483647 h 119"/>
                <a:gd name="T10" fmla="*/ 2147483647 w 198"/>
                <a:gd name="T11" fmla="*/ 2147483647 h 119"/>
                <a:gd name="T12" fmla="*/ 2147483647 w 198"/>
                <a:gd name="T13" fmla="*/ 2147483647 h 119"/>
                <a:gd name="T14" fmla="*/ 2147483647 w 198"/>
                <a:gd name="T15" fmla="*/ 2147483647 h 119"/>
                <a:gd name="T16" fmla="*/ 2147483647 w 198"/>
                <a:gd name="T17" fmla="*/ 2147483647 h 119"/>
                <a:gd name="T18" fmla="*/ 2147483647 w 198"/>
                <a:gd name="T19" fmla="*/ 2147483647 h 119"/>
                <a:gd name="T20" fmla="*/ 2147483647 w 198"/>
                <a:gd name="T21" fmla="*/ 2147483647 h 119"/>
                <a:gd name="T22" fmla="*/ 2147483647 w 198"/>
                <a:gd name="T23" fmla="*/ 2147483647 h 119"/>
                <a:gd name="T24" fmla="*/ 2147483647 w 198"/>
                <a:gd name="T25" fmla="*/ 2147483647 h 119"/>
                <a:gd name="T26" fmla="*/ 2147483647 w 198"/>
                <a:gd name="T27" fmla="*/ 2147483647 h 119"/>
                <a:gd name="T28" fmla="*/ 2147483647 w 198"/>
                <a:gd name="T29" fmla="*/ 2147483647 h 119"/>
                <a:gd name="T30" fmla="*/ 2147483647 w 198"/>
                <a:gd name="T31" fmla="*/ 0 h 119"/>
                <a:gd name="T32" fmla="*/ 2147483647 w 198"/>
                <a:gd name="T33" fmla="*/ 2147483647 h 119"/>
                <a:gd name="T34" fmla="*/ 2147483647 w 198"/>
                <a:gd name="T35" fmla="*/ 2147483647 h 119"/>
                <a:gd name="T36" fmla="*/ 2147483647 w 198"/>
                <a:gd name="T37" fmla="*/ 2147483647 h 119"/>
                <a:gd name="T38" fmla="*/ 0 w 198"/>
                <a:gd name="T39" fmla="*/ 2147483647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119"/>
                <a:gd name="T62" fmla="*/ 198 w 198"/>
                <a:gd name="T63" fmla="*/ 119 h 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119">
                  <a:moveTo>
                    <a:pt x="0" y="106"/>
                  </a:moveTo>
                  <a:lnTo>
                    <a:pt x="0" y="111"/>
                  </a:lnTo>
                  <a:lnTo>
                    <a:pt x="14" y="111"/>
                  </a:lnTo>
                  <a:lnTo>
                    <a:pt x="14" y="117"/>
                  </a:lnTo>
                  <a:lnTo>
                    <a:pt x="27" y="119"/>
                  </a:lnTo>
                  <a:lnTo>
                    <a:pt x="54" y="114"/>
                  </a:lnTo>
                  <a:lnTo>
                    <a:pt x="103" y="73"/>
                  </a:lnTo>
                  <a:lnTo>
                    <a:pt x="141" y="63"/>
                  </a:lnTo>
                  <a:lnTo>
                    <a:pt x="144" y="49"/>
                  </a:lnTo>
                  <a:lnTo>
                    <a:pt x="190" y="22"/>
                  </a:lnTo>
                  <a:lnTo>
                    <a:pt x="198" y="14"/>
                  </a:lnTo>
                  <a:lnTo>
                    <a:pt x="192" y="11"/>
                  </a:lnTo>
                  <a:lnTo>
                    <a:pt x="195" y="6"/>
                  </a:lnTo>
                  <a:lnTo>
                    <a:pt x="179" y="14"/>
                  </a:lnTo>
                  <a:lnTo>
                    <a:pt x="182" y="6"/>
                  </a:lnTo>
                  <a:lnTo>
                    <a:pt x="176" y="0"/>
                  </a:lnTo>
                  <a:lnTo>
                    <a:pt x="168" y="6"/>
                  </a:lnTo>
                  <a:lnTo>
                    <a:pt x="125" y="41"/>
                  </a:lnTo>
                  <a:lnTo>
                    <a:pt x="57" y="68"/>
                  </a:lnTo>
                  <a:lnTo>
                    <a:pt x="0" y="10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16" name="Freeform 530">
              <a:extLst>
                <a:ext uri="{FF2B5EF4-FFF2-40B4-BE49-F238E27FC236}">
                  <a16:creationId xmlns:a16="http://schemas.microsoft.com/office/drawing/2014/main" id="{55BC29BE-1522-C374-F0AB-58B4B4FB4915}"/>
                </a:ext>
              </a:extLst>
            </p:cNvPr>
            <p:cNvSpPr>
              <a:spLocks/>
            </p:cNvSpPr>
            <p:nvPr/>
          </p:nvSpPr>
          <p:spPr bwMode="auto">
            <a:xfrm>
              <a:off x="11113740" y="5635745"/>
              <a:ext cx="15352" cy="13647"/>
            </a:xfrm>
            <a:custGeom>
              <a:avLst/>
              <a:gdLst>
                <a:gd name="T0" fmla="*/ 0 w 19"/>
                <a:gd name="T1" fmla="*/ 2147483647 h 17"/>
                <a:gd name="T2" fmla="*/ 2147483647 w 19"/>
                <a:gd name="T3" fmla="*/ 2147483647 h 17"/>
                <a:gd name="T4" fmla="*/ 2147483647 w 19"/>
                <a:gd name="T5" fmla="*/ 0 h 17"/>
                <a:gd name="T6" fmla="*/ 0 w 19"/>
                <a:gd name="T7" fmla="*/ 2147483647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17"/>
                  </a:moveTo>
                  <a:lnTo>
                    <a:pt x="16" y="9"/>
                  </a:lnTo>
                  <a:lnTo>
                    <a:pt x="19" y="0"/>
                  </a:lnTo>
                  <a:lnTo>
                    <a:pt x="0" y="1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17" name="Freeform 531">
              <a:extLst>
                <a:ext uri="{FF2B5EF4-FFF2-40B4-BE49-F238E27FC236}">
                  <a16:creationId xmlns:a16="http://schemas.microsoft.com/office/drawing/2014/main" id="{2173F264-4D2C-C6AA-C10E-946B735FD0F0}"/>
                </a:ext>
              </a:extLst>
            </p:cNvPr>
            <p:cNvSpPr>
              <a:spLocks/>
            </p:cNvSpPr>
            <p:nvPr/>
          </p:nvSpPr>
          <p:spPr bwMode="auto">
            <a:xfrm>
              <a:off x="10347816" y="4800733"/>
              <a:ext cx="155232" cy="184232"/>
            </a:xfrm>
            <a:custGeom>
              <a:avLst/>
              <a:gdLst>
                <a:gd name="T0" fmla="*/ 0 w 198"/>
                <a:gd name="T1" fmla="*/ 0 h 236"/>
                <a:gd name="T2" fmla="*/ 2147483647 w 198"/>
                <a:gd name="T3" fmla="*/ 2147483647 h 236"/>
                <a:gd name="T4" fmla="*/ 2147483647 w 198"/>
                <a:gd name="T5" fmla="*/ 2147483647 h 236"/>
                <a:gd name="T6" fmla="*/ 2147483647 w 198"/>
                <a:gd name="T7" fmla="*/ 2147483647 h 236"/>
                <a:gd name="T8" fmla="*/ 2147483647 w 198"/>
                <a:gd name="T9" fmla="*/ 2147483647 h 236"/>
                <a:gd name="T10" fmla="*/ 2147483647 w 198"/>
                <a:gd name="T11" fmla="*/ 2147483647 h 236"/>
                <a:gd name="T12" fmla="*/ 2147483647 w 198"/>
                <a:gd name="T13" fmla="*/ 2147483647 h 236"/>
                <a:gd name="T14" fmla="*/ 2147483647 w 198"/>
                <a:gd name="T15" fmla="*/ 2147483647 h 236"/>
                <a:gd name="T16" fmla="*/ 2147483647 w 198"/>
                <a:gd name="T17" fmla="*/ 2147483647 h 236"/>
                <a:gd name="T18" fmla="*/ 2147483647 w 198"/>
                <a:gd name="T19" fmla="*/ 2147483647 h 236"/>
                <a:gd name="T20" fmla="*/ 2147483647 w 198"/>
                <a:gd name="T21" fmla="*/ 2147483647 h 236"/>
                <a:gd name="T22" fmla="*/ 2147483647 w 198"/>
                <a:gd name="T23" fmla="*/ 2147483647 h 236"/>
                <a:gd name="T24" fmla="*/ 2147483647 w 198"/>
                <a:gd name="T25" fmla="*/ 2147483647 h 236"/>
                <a:gd name="T26" fmla="*/ 2147483647 w 198"/>
                <a:gd name="T27" fmla="*/ 2147483647 h 236"/>
                <a:gd name="T28" fmla="*/ 2147483647 w 198"/>
                <a:gd name="T29" fmla="*/ 2147483647 h 236"/>
                <a:gd name="T30" fmla="*/ 2147483647 w 198"/>
                <a:gd name="T31" fmla="*/ 2147483647 h 236"/>
                <a:gd name="T32" fmla="*/ 2147483647 w 198"/>
                <a:gd name="T33" fmla="*/ 2147483647 h 236"/>
                <a:gd name="T34" fmla="*/ 2147483647 w 198"/>
                <a:gd name="T35" fmla="*/ 2147483647 h 236"/>
                <a:gd name="T36" fmla="*/ 2147483647 w 198"/>
                <a:gd name="T37" fmla="*/ 2147483647 h 236"/>
                <a:gd name="T38" fmla="*/ 2147483647 w 198"/>
                <a:gd name="T39" fmla="*/ 2147483647 h 236"/>
                <a:gd name="T40" fmla="*/ 2147483647 w 198"/>
                <a:gd name="T41" fmla="*/ 2147483647 h 236"/>
                <a:gd name="T42" fmla="*/ 2147483647 w 198"/>
                <a:gd name="T43" fmla="*/ 2147483647 h 236"/>
                <a:gd name="T44" fmla="*/ 2147483647 w 198"/>
                <a:gd name="T45" fmla="*/ 2147483647 h 236"/>
                <a:gd name="T46" fmla="*/ 2147483647 w 198"/>
                <a:gd name="T47" fmla="*/ 2147483647 h 236"/>
                <a:gd name="T48" fmla="*/ 2147483647 w 198"/>
                <a:gd name="T49" fmla="*/ 2147483647 h 236"/>
                <a:gd name="T50" fmla="*/ 0 w 198"/>
                <a:gd name="T51" fmla="*/ 0 h 2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
                <a:gd name="T79" fmla="*/ 0 h 236"/>
                <a:gd name="T80" fmla="*/ 198 w 198"/>
                <a:gd name="T81" fmla="*/ 236 h 2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 h="236">
                  <a:moveTo>
                    <a:pt x="0" y="0"/>
                  </a:moveTo>
                  <a:lnTo>
                    <a:pt x="8" y="19"/>
                  </a:lnTo>
                  <a:lnTo>
                    <a:pt x="30" y="41"/>
                  </a:lnTo>
                  <a:lnTo>
                    <a:pt x="46" y="68"/>
                  </a:lnTo>
                  <a:lnTo>
                    <a:pt x="65" y="79"/>
                  </a:lnTo>
                  <a:lnTo>
                    <a:pt x="73" y="111"/>
                  </a:lnTo>
                  <a:lnTo>
                    <a:pt x="95" y="130"/>
                  </a:lnTo>
                  <a:lnTo>
                    <a:pt x="103" y="160"/>
                  </a:lnTo>
                  <a:lnTo>
                    <a:pt x="117" y="182"/>
                  </a:lnTo>
                  <a:lnTo>
                    <a:pt x="165" y="231"/>
                  </a:lnTo>
                  <a:lnTo>
                    <a:pt x="171" y="236"/>
                  </a:lnTo>
                  <a:lnTo>
                    <a:pt x="182" y="231"/>
                  </a:lnTo>
                  <a:lnTo>
                    <a:pt x="187" y="236"/>
                  </a:lnTo>
                  <a:lnTo>
                    <a:pt x="198" y="179"/>
                  </a:lnTo>
                  <a:lnTo>
                    <a:pt x="187" y="166"/>
                  </a:lnTo>
                  <a:lnTo>
                    <a:pt x="179" y="166"/>
                  </a:lnTo>
                  <a:lnTo>
                    <a:pt x="168" y="139"/>
                  </a:lnTo>
                  <a:lnTo>
                    <a:pt x="157" y="139"/>
                  </a:lnTo>
                  <a:lnTo>
                    <a:pt x="149" y="130"/>
                  </a:lnTo>
                  <a:lnTo>
                    <a:pt x="157" y="114"/>
                  </a:lnTo>
                  <a:lnTo>
                    <a:pt x="141" y="106"/>
                  </a:lnTo>
                  <a:lnTo>
                    <a:pt x="144" y="95"/>
                  </a:lnTo>
                  <a:lnTo>
                    <a:pt x="108" y="71"/>
                  </a:lnTo>
                  <a:lnTo>
                    <a:pt x="100" y="74"/>
                  </a:lnTo>
                  <a:lnTo>
                    <a:pt x="41" y="9"/>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18" name="Freeform 532">
              <a:extLst>
                <a:ext uri="{FF2B5EF4-FFF2-40B4-BE49-F238E27FC236}">
                  <a16:creationId xmlns:a16="http://schemas.microsoft.com/office/drawing/2014/main" id="{549A3DE4-E3BF-6865-5379-FD0DE0EB521F}"/>
                </a:ext>
              </a:extLst>
            </p:cNvPr>
            <p:cNvSpPr>
              <a:spLocks/>
            </p:cNvSpPr>
            <p:nvPr/>
          </p:nvSpPr>
          <p:spPr bwMode="auto">
            <a:xfrm>
              <a:off x="10490254" y="4984965"/>
              <a:ext cx="126233" cy="44352"/>
            </a:xfrm>
            <a:custGeom>
              <a:avLst/>
              <a:gdLst>
                <a:gd name="T0" fmla="*/ 0 w 162"/>
                <a:gd name="T1" fmla="*/ 2147483647 h 57"/>
                <a:gd name="T2" fmla="*/ 2147483647 w 162"/>
                <a:gd name="T3" fmla="*/ 2147483647 h 57"/>
                <a:gd name="T4" fmla="*/ 2147483647 w 162"/>
                <a:gd name="T5" fmla="*/ 2147483647 h 57"/>
                <a:gd name="T6" fmla="*/ 2147483647 w 162"/>
                <a:gd name="T7" fmla="*/ 2147483647 h 57"/>
                <a:gd name="T8" fmla="*/ 2147483647 w 162"/>
                <a:gd name="T9" fmla="*/ 2147483647 h 57"/>
                <a:gd name="T10" fmla="*/ 2147483647 w 162"/>
                <a:gd name="T11" fmla="*/ 2147483647 h 57"/>
                <a:gd name="T12" fmla="*/ 2147483647 w 162"/>
                <a:gd name="T13" fmla="*/ 2147483647 h 57"/>
                <a:gd name="T14" fmla="*/ 2147483647 w 162"/>
                <a:gd name="T15" fmla="*/ 2147483647 h 57"/>
                <a:gd name="T16" fmla="*/ 2147483647 w 162"/>
                <a:gd name="T17" fmla="*/ 2147483647 h 57"/>
                <a:gd name="T18" fmla="*/ 2147483647 w 162"/>
                <a:gd name="T19" fmla="*/ 2147483647 h 57"/>
                <a:gd name="T20" fmla="*/ 2147483647 w 162"/>
                <a:gd name="T21" fmla="*/ 2147483647 h 57"/>
                <a:gd name="T22" fmla="*/ 2147483647 w 162"/>
                <a:gd name="T23" fmla="*/ 2147483647 h 57"/>
                <a:gd name="T24" fmla="*/ 2147483647 w 162"/>
                <a:gd name="T25" fmla="*/ 2147483647 h 57"/>
                <a:gd name="T26" fmla="*/ 2147483647 w 162"/>
                <a:gd name="T27" fmla="*/ 0 h 57"/>
                <a:gd name="T28" fmla="*/ 0 w 162"/>
                <a:gd name="T29" fmla="*/ 2147483647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
                <a:gd name="T46" fmla="*/ 0 h 57"/>
                <a:gd name="T47" fmla="*/ 162 w 162"/>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 h="57">
                  <a:moveTo>
                    <a:pt x="0" y="16"/>
                  </a:moveTo>
                  <a:lnTo>
                    <a:pt x="46" y="38"/>
                  </a:lnTo>
                  <a:lnTo>
                    <a:pt x="75" y="38"/>
                  </a:lnTo>
                  <a:lnTo>
                    <a:pt x="124" y="52"/>
                  </a:lnTo>
                  <a:lnTo>
                    <a:pt x="135" y="49"/>
                  </a:lnTo>
                  <a:lnTo>
                    <a:pt x="159" y="57"/>
                  </a:lnTo>
                  <a:lnTo>
                    <a:pt x="162" y="38"/>
                  </a:lnTo>
                  <a:lnTo>
                    <a:pt x="132" y="35"/>
                  </a:lnTo>
                  <a:lnTo>
                    <a:pt x="127" y="22"/>
                  </a:lnTo>
                  <a:lnTo>
                    <a:pt x="97" y="11"/>
                  </a:lnTo>
                  <a:lnTo>
                    <a:pt x="92" y="22"/>
                  </a:lnTo>
                  <a:lnTo>
                    <a:pt x="65" y="19"/>
                  </a:lnTo>
                  <a:lnTo>
                    <a:pt x="37" y="3"/>
                  </a:lnTo>
                  <a:lnTo>
                    <a:pt x="13" y="0"/>
                  </a:lnTo>
                  <a:lnTo>
                    <a:pt x="0"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19" name="Freeform 533">
              <a:extLst>
                <a:ext uri="{FF2B5EF4-FFF2-40B4-BE49-F238E27FC236}">
                  <a16:creationId xmlns:a16="http://schemas.microsoft.com/office/drawing/2014/main" id="{4E1CA15D-A400-D4E5-5BF1-C1B7AB5849E0}"/>
                </a:ext>
              </a:extLst>
            </p:cNvPr>
            <p:cNvSpPr>
              <a:spLocks/>
            </p:cNvSpPr>
            <p:nvPr/>
          </p:nvSpPr>
          <p:spPr bwMode="auto">
            <a:xfrm>
              <a:off x="10616487" y="5018229"/>
              <a:ext cx="17058" cy="13647"/>
            </a:xfrm>
            <a:custGeom>
              <a:avLst/>
              <a:gdLst>
                <a:gd name="T0" fmla="*/ 0 w 22"/>
                <a:gd name="T1" fmla="*/ 2147483647 h 17"/>
                <a:gd name="T2" fmla="*/ 2147483647 w 22"/>
                <a:gd name="T3" fmla="*/ 2147483647 h 17"/>
                <a:gd name="T4" fmla="*/ 2147483647 w 22"/>
                <a:gd name="T5" fmla="*/ 2147483647 h 17"/>
                <a:gd name="T6" fmla="*/ 2147483647 w 22"/>
                <a:gd name="T7" fmla="*/ 0 h 17"/>
                <a:gd name="T8" fmla="*/ 0 w 22"/>
                <a:gd name="T9" fmla="*/ 2147483647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6"/>
                  </a:moveTo>
                  <a:lnTo>
                    <a:pt x="11" y="17"/>
                  </a:lnTo>
                  <a:lnTo>
                    <a:pt x="22" y="6"/>
                  </a:lnTo>
                  <a:lnTo>
                    <a:pt x="14" y="0"/>
                  </a:lnTo>
                  <a:lnTo>
                    <a:pt x="0" y="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20" name="Freeform 534">
              <a:extLst>
                <a:ext uri="{FF2B5EF4-FFF2-40B4-BE49-F238E27FC236}">
                  <a16:creationId xmlns:a16="http://schemas.microsoft.com/office/drawing/2014/main" id="{9CF0EA38-2D19-06BD-75AD-FB773514BC66}"/>
                </a:ext>
              </a:extLst>
            </p:cNvPr>
            <p:cNvSpPr>
              <a:spLocks/>
            </p:cNvSpPr>
            <p:nvPr/>
          </p:nvSpPr>
          <p:spPr bwMode="auto">
            <a:xfrm>
              <a:off x="10637809" y="5020787"/>
              <a:ext cx="107468" cy="17058"/>
            </a:xfrm>
            <a:custGeom>
              <a:avLst/>
              <a:gdLst>
                <a:gd name="T0" fmla="*/ 0 w 138"/>
                <a:gd name="T1" fmla="*/ 2147483647 h 22"/>
                <a:gd name="T2" fmla="*/ 2147483647 w 138"/>
                <a:gd name="T3" fmla="*/ 2147483647 h 22"/>
                <a:gd name="T4" fmla="*/ 2147483647 w 138"/>
                <a:gd name="T5" fmla="*/ 2147483647 h 22"/>
                <a:gd name="T6" fmla="*/ 2147483647 w 138"/>
                <a:gd name="T7" fmla="*/ 2147483647 h 22"/>
                <a:gd name="T8" fmla="*/ 2147483647 w 138"/>
                <a:gd name="T9" fmla="*/ 2147483647 h 22"/>
                <a:gd name="T10" fmla="*/ 2147483647 w 138"/>
                <a:gd name="T11" fmla="*/ 2147483647 h 22"/>
                <a:gd name="T12" fmla="*/ 2147483647 w 138"/>
                <a:gd name="T13" fmla="*/ 2147483647 h 22"/>
                <a:gd name="T14" fmla="*/ 2147483647 w 138"/>
                <a:gd name="T15" fmla="*/ 2147483647 h 22"/>
                <a:gd name="T16" fmla="*/ 2147483647 w 138"/>
                <a:gd name="T17" fmla="*/ 2147483647 h 22"/>
                <a:gd name="T18" fmla="*/ 2147483647 w 138"/>
                <a:gd name="T19" fmla="*/ 0 h 22"/>
                <a:gd name="T20" fmla="*/ 2147483647 w 138"/>
                <a:gd name="T21" fmla="*/ 2147483647 h 22"/>
                <a:gd name="T22" fmla="*/ 2147483647 w 138"/>
                <a:gd name="T23" fmla="*/ 2147483647 h 22"/>
                <a:gd name="T24" fmla="*/ 0 w 138"/>
                <a:gd name="T25" fmla="*/ 2147483647 h 22"/>
                <a:gd name="T26" fmla="*/ 0 w 138"/>
                <a:gd name="T27" fmla="*/ 2147483647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22"/>
                <a:gd name="T44" fmla="*/ 138 w 138"/>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22">
                  <a:moveTo>
                    <a:pt x="0" y="19"/>
                  </a:moveTo>
                  <a:lnTo>
                    <a:pt x="19" y="22"/>
                  </a:lnTo>
                  <a:lnTo>
                    <a:pt x="63" y="11"/>
                  </a:lnTo>
                  <a:lnTo>
                    <a:pt x="109" y="16"/>
                  </a:lnTo>
                  <a:lnTo>
                    <a:pt x="138" y="6"/>
                  </a:lnTo>
                  <a:lnTo>
                    <a:pt x="125" y="3"/>
                  </a:lnTo>
                  <a:lnTo>
                    <a:pt x="114" y="14"/>
                  </a:lnTo>
                  <a:lnTo>
                    <a:pt x="81" y="3"/>
                  </a:lnTo>
                  <a:lnTo>
                    <a:pt x="63" y="11"/>
                  </a:lnTo>
                  <a:lnTo>
                    <a:pt x="33" y="0"/>
                  </a:lnTo>
                  <a:lnTo>
                    <a:pt x="35" y="8"/>
                  </a:lnTo>
                  <a:lnTo>
                    <a:pt x="8" y="3"/>
                  </a:lnTo>
                  <a:lnTo>
                    <a:pt x="0" y="8"/>
                  </a:lnTo>
                  <a:lnTo>
                    <a:pt x="0"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21" name="Freeform 535">
              <a:extLst>
                <a:ext uri="{FF2B5EF4-FFF2-40B4-BE49-F238E27FC236}">
                  <a16:creationId xmlns:a16="http://schemas.microsoft.com/office/drawing/2014/main" id="{3A5655A4-5FE7-818F-3C47-6E4CAFA521D4}"/>
                </a:ext>
              </a:extLst>
            </p:cNvPr>
            <p:cNvSpPr>
              <a:spLocks/>
            </p:cNvSpPr>
            <p:nvPr/>
          </p:nvSpPr>
          <p:spPr bwMode="auto">
            <a:xfrm>
              <a:off x="10753807" y="5020787"/>
              <a:ext cx="12795" cy="5971"/>
            </a:xfrm>
            <a:custGeom>
              <a:avLst/>
              <a:gdLst>
                <a:gd name="T0" fmla="*/ 0 w 16"/>
                <a:gd name="T1" fmla="*/ 2147483647 h 8"/>
                <a:gd name="T2" fmla="*/ 2147483647 w 16"/>
                <a:gd name="T3" fmla="*/ 2147483647 h 8"/>
                <a:gd name="T4" fmla="*/ 2147483647 w 16"/>
                <a:gd name="T5" fmla="*/ 0 h 8"/>
                <a:gd name="T6" fmla="*/ 0 w 16"/>
                <a:gd name="T7" fmla="*/ 2147483647 h 8"/>
                <a:gd name="T8" fmla="*/ 0 60000 65536"/>
                <a:gd name="T9" fmla="*/ 0 60000 65536"/>
                <a:gd name="T10" fmla="*/ 0 60000 65536"/>
                <a:gd name="T11" fmla="*/ 0 60000 65536"/>
                <a:gd name="T12" fmla="*/ 0 w 16"/>
                <a:gd name="T13" fmla="*/ 0 h 8"/>
                <a:gd name="T14" fmla="*/ 16 w 16"/>
                <a:gd name="T15" fmla="*/ 8 h 8"/>
              </a:gdLst>
              <a:ahLst/>
              <a:cxnLst>
                <a:cxn ang="T8">
                  <a:pos x="T0" y="T1"/>
                </a:cxn>
                <a:cxn ang="T9">
                  <a:pos x="T2" y="T3"/>
                </a:cxn>
                <a:cxn ang="T10">
                  <a:pos x="T4" y="T5"/>
                </a:cxn>
                <a:cxn ang="T11">
                  <a:pos x="T6" y="T7"/>
                </a:cxn>
              </a:cxnLst>
              <a:rect l="T12" t="T13" r="T14" b="T15"/>
              <a:pathLst>
                <a:path w="16" h="8">
                  <a:moveTo>
                    <a:pt x="0" y="8"/>
                  </a:moveTo>
                  <a:lnTo>
                    <a:pt x="16" y="3"/>
                  </a:lnTo>
                  <a:lnTo>
                    <a:pt x="6" y="0"/>
                  </a:lnTo>
                  <a:lnTo>
                    <a:pt x="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22" name="Freeform 536">
              <a:extLst>
                <a:ext uri="{FF2B5EF4-FFF2-40B4-BE49-F238E27FC236}">
                  <a16:creationId xmlns:a16="http://schemas.microsoft.com/office/drawing/2014/main" id="{167E7CAD-E458-5AB8-8BB3-A836EF448EBD}"/>
                </a:ext>
              </a:extLst>
            </p:cNvPr>
            <p:cNvSpPr>
              <a:spLocks/>
            </p:cNvSpPr>
            <p:nvPr/>
          </p:nvSpPr>
          <p:spPr bwMode="auto">
            <a:xfrm>
              <a:off x="10777688" y="5012259"/>
              <a:ext cx="11088" cy="5971"/>
            </a:xfrm>
            <a:custGeom>
              <a:avLst/>
              <a:gdLst>
                <a:gd name="T0" fmla="*/ 0 w 14"/>
                <a:gd name="T1" fmla="*/ 2147483647 h 8"/>
                <a:gd name="T2" fmla="*/ 2147483647 w 14"/>
                <a:gd name="T3" fmla="*/ 2147483647 h 8"/>
                <a:gd name="T4" fmla="*/ 2147483647 w 14"/>
                <a:gd name="T5" fmla="*/ 0 h 8"/>
                <a:gd name="T6" fmla="*/ 2147483647 w 14"/>
                <a:gd name="T7" fmla="*/ 2147483647 h 8"/>
                <a:gd name="T8" fmla="*/ 0 w 14"/>
                <a:gd name="T9" fmla="*/ 2147483647 h 8"/>
                <a:gd name="T10" fmla="*/ 0 60000 65536"/>
                <a:gd name="T11" fmla="*/ 0 60000 65536"/>
                <a:gd name="T12" fmla="*/ 0 60000 65536"/>
                <a:gd name="T13" fmla="*/ 0 60000 65536"/>
                <a:gd name="T14" fmla="*/ 0 60000 65536"/>
                <a:gd name="T15" fmla="*/ 0 w 14"/>
                <a:gd name="T16" fmla="*/ 0 h 8"/>
                <a:gd name="T17" fmla="*/ 14 w 14"/>
                <a:gd name="T18" fmla="*/ 8 h 8"/>
              </a:gdLst>
              <a:ahLst/>
              <a:cxnLst>
                <a:cxn ang="T10">
                  <a:pos x="T0" y="T1"/>
                </a:cxn>
                <a:cxn ang="T11">
                  <a:pos x="T2" y="T3"/>
                </a:cxn>
                <a:cxn ang="T12">
                  <a:pos x="T4" y="T5"/>
                </a:cxn>
                <a:cxn ang="T13">
                  <a:pos x="T6" y="T7"/>
                </a:cxn>
                <a:cxn ang="T14">
                  <a:pos x="T8" y="T9"/>
                </a:cxn>
              </a:cxnLst>
              <a:rect l="T15" t="T16" r="T17" b="T18"/>
              <a:pathLst>
                <a:path w="14" h="8">
                  <a:moveTo>
                    <a:pt x="0" y="8"/>
                  </a:moveTo>
                  <a:lnTo>
                    <a:pt x="11" y="8"/>
                  </a:lnTo>
                  <a:lnTo>
                    <a:pt x="14" y="0"/>
                  </a:lnTo>
                  <a:lnTo>
                    <a:pt x="3" y="3"/>
                  </a:lnTo>
                  <a:lnTo>
                    <a:pt x="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23" name="Freeform 537">
              <a:extLst>
                <a:ext uri="{FF2B5EF4-FFF2-40B4-BE49-F238E27FC236}">
                  <a16:creationId xmlns:a16="http://schemas.microsoft.com/office/drawing/2014/main" id="{6389BEF5-D72B-97B1-E9CF-FA3678CF4B75}"/>
                </a:ext>
              </a:extLst>
            </p:cNvPr>
            <p:cNvSpPr>
              <a:spLocks/>
            </p:cNvSpPr>
            <p:nvPr/>
          </p:nvSpPr>
          <p:spPr bwMode="auto">
            <a:xfrm>
              <a:off x="10678749" y="5042111"/>
              <a:ext cx="27294" cy="14499"/>
            </a:xfrm>
            <a:custGeom>
              <a:avLst/>
              <a:gdLst>
                <a:gd name="T0" fmla="*/ 0 w 35"/>
                <a:gd name="T1" fmla="*/ 0 h 19"/>
                <a:gd name="T2" fmla="*/ 2147483647 w 35"/>
                <a:gd name="T3" fmla="*/ 2147483647 h 19"/>
                <a:gd name="T4" fmla="*/ 2147483647 w 35"/>
                <a:gd name="T5" fmla="*/ 2147483647 h 19"/>
                <a:gd name="T6" fmla="*/ 2147483647 w 35"/>
                <a:gd name="T7" fmla="*/ 2147483647 h 19"/>
                <a:gd name="T8" fmla="*/ 2147483647 w 35"/>
                <a:gd name="T9" fmla="*/ 0 h 19"/>
                <a:gd name="T10" fmla="*/ 0 w 35"/>
                <a:gd name="T11" fmla="*/ 0 h 19"/>
                <a:gd name="T12" fmla="*/ 0 60000 65536"/>
                <a:gd name="T13" fmla="*/ 0 60000 65536"/>
                <a:gd name="T14" fmla="*/ 0 60000 65536"/>
                <a:gd name="T15" fmla="*/ 0 60000 65536"/>
                <a:gd name="T16" fmla="*/ 0 60000 65536"/>
                <a:gd name="T17" fmla="*/ 0 60000 65536"/>
                <a:gd name="T18" fmla="*/ 0 w 35"/>
                <a:gd name="T19" fmla="*/ 0 h 19"/>
                <a:gd name="T20" fmla="*/ 35 w 3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5" h="19">
                  <a:moveTo>
                    <a:pt x="0" y="0"/>
                  </a:moveTo>
                  <a:lnTo>
                    <a:pt x="2" y="8"/>
                  </a:lnTo>
                  <a:lnTo>
                    <a:pt x="24" y="19"/>
                  </a:lnTo>
                  <a:lnTo>
                    <a:pt x="35" y="14"/>
                  </a:lnTo>
                  <a:lnTo>
                    <a:pt x="19" y="0"/>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24" name="Freeform 538">
              <a:extLst>
                <a:ext uri="{FF2B5EF4-FFF2-40B4-BE49-F238E27FC236}">
                  <a16:creationId xmlns:a16="http://schemas.microsoft.com/office/drawing/2014/main" id="{A549DE36-A02C-F771-FEBA-62BB8D0887F8}"/>
                </a:ext>
              </a:extLst>
            </p:cNvPr>
            <p:cNvSpPr>
              <a:spLocks/>
            </p:cNvSpPr>
            <p:nvPr/>
          </p:nvSpPr>
          <p:spPr bwMode="auto">
            <a:xfrm>
              <a:off x="10851893" y="5006288"/>
              <a:ext cx="5970" cy="11940"/>
            </a:xfrm>
            <a:custGeom>
              <a:avLst/>
              <a:gdLst>
                <a:gd name="T0" fmla="*/ 0 w 8"/>
                <a:gd name="T1" fmla="*/ 2147483647 h 16"/>
                <a:gd name="T2" fmla="*/ 2147483647 w 8"/>
                <a:gd name="T3" fmla="*/ 2147483647 h 16"/>
                <a:gd name="T4" fmla="*/ 2147483647 w 8"/>
                <a:gd name="T5" fmla="*/ 0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11"/>
                  </a:lnTo>
                  <a:lnTo>
                    <a:pt x="8" y="0"/>
                  </a:lnTo>
                  <a:lnTo>
                    <a:pt x="0"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25" name="Freeform 539">
              <a:extLst>
                <a:ext uri="{FF2B5EF4-FFF2-40B4-BE49-F238E27FC236}">
                  <a16:creationId xmlns:a16="http://schemas.microsoft.com/office/drawing/2014/main" id="{9A1DA002-E451-827E-268B-986FEFD64618}"/>
                </a:ext>
              </a:extLst>
            </p:cNvPr>
            <p:cNvSpPr>
              <a:spLocks/>
            </p:cNvSpPr>
            <p:nvPr/>
          </p:nvSpPr>
          <p:spPr bwMode="auto">
            <a:xfrm>
              <a:off x="10893686" y="4978995"/>
              <a:ext cx="11088" cy="23029"/>
            </a:xfrm>
            <a:custGeom>
              <a:avLst/>
              <a:gdLst>
                <a:gd name="T0" fmla="*/ 0 w 14"/>
                <a:gd name="T1" fmla="*/ 2147483647 h 30"/>
                <a:gd name="T2" fmla="*/ 2147483647 w 14"/>
                <a:gd name="T3" fmla="*/ 2147483647 h 30"/>
                <a:gd name="T4" fmla="*/ 2147483647 w 14"/>
                <a:gd name="T5" fmla="*/ 0 h 30"/>
                <a:gd name="T6" fmla="*/ 0 w 14"/>
                <a:gd name="T7" fmla="*/ 2147483647 h 30"/>
                <a:gd name="T8" fmla="*/ 0 60000 65536"/>
                <a:gd name="T9" fmla="*/ 0 60000 65536"/>
                <a:gd name="T10" fmla="*/ 0 60000 65536"/>
                <a:gd name="T11" fmla="*/ 0 60000 65536"/>
                <a:gd name="T12" fmla="*/ 0 w 14"/>
                <a:gd name="T13" fmla="*/ 0 h 30"/>
                <a:gd name="T14" fmla="*/ 14 w 14"/>
                <a:gd name="T15" fmla="*/ 30 h 30"/>
              </a:gdLst>
              <a:ahLst/>
              <a:cxnLst>
                <a:cxn ang="T8">
                  <a:pos x="T0" y="T1"/>
                </a:cxn>
                <a:cxn ang="T9">
                  <a:pos x="T2" y="T3"/>
                </a:cxn>
                <a:cxn ang="T10">
                  <a:pos x="T4" y="T5"/>
                </a:cxn>
                <a:cxn ang="T11">
                  <a:pos x="T6" y="T7"/>
                </a:cxn>
              </a:cxnLst>
              <a:rect l="T12" t="T13" r="T14" b="T15"/>
              <a:pathLst>
                <a:path w="14" h="30">
                  <a:moveTo>
                    <a:pt x="0" y="30"/>
                  </a:moveTo>
                  <a:lnTo>
                    <a:pt x="14" y="11"/>
                  </a:lnTo>
                  <a:lnTo>
                    <a:pt x="11" y="0"/>
                  </a:lnTo>
                  <a:lnTo>
                    <a:pt x="0" y="3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26" name="Line 540">
              <a:extLst>
                <a:ext uri="{FF2B5EF4-FFF2-40B4-BE49-F238E27FC236}">
                  <a16:creationId xmlns:a16="http://schemas.microsoft.com/office/drawing/2014/main" id="{1FE713E0-D751-0772-6A2C-B0913850489C}"/>
                </a:ext>
              </a:extLst>
            </p:cNvPr>
            <p:cNvSpPr>
              <a:spLocks noChangeShapeType="1"/>
            </p:cNvSpPr>
            <p:nvPr/>
          </p:nvSpPr>
          <p:spPr bwMode="auto">
            <a:xfrm>
              <a:off x="10532047" y="482888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27" name="Line 541">
              <a:extLst>
                <a:ext uri="{FF2B5EF4-FFF2-40B4-BE49-F238E27FC236}">
                  <a16:creationId xmlns:a16="http://schemas.microsoft.com/office/drawing/2014/main" id="{C53BB35A-D863-77D3-7264-3FD39FF09720}"/>
                </a:ext>
              </a:extLst>
            </p:cNvPr>
            <p:cNvSpPr>
              <a:spLocks noChangeShapeType="1"/>
            </p:cNvSpPr>
            <p:nvPr/>
          </p:nvSpPr>
          <p:spPr bwMode="auto">
            <a:xfrm>
              <a:off x="10532047" y="482888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28" name="Line 542">
              <a:extLst>
                <a:ext uri="{FF2B5EF4-FFF2-40B4-BE49-F238E27FC236}">
                  <a16:creationId xmlns:a16="http://schemas.microsoft.com/office/drawing/2014/main" id="{D4E87E13-99A2-3D0C-7AD5-304458CDA6A4}"/>
                </a:ext>
              </a:extLst>
            </p:cNvPr>
            <p:cNvSpPr>
              <a:spLocks noChangeShapeType="1"/>
            </p:cNvSpPr>
            <p:nvPr/>
          </p:nvSpPr>
          <p:spPr bwMode="auto">
            <a:xfrm>
              <a:off x="10479166" y="4873232"/>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29" name="Line 543">
              <a:extLst>
                <a:ext uri="{FF2B5EF4-FFF2-40B4-BE49-F238E27FC236}">
                  <a16:creationId xmlns:a16="http://schemas.microsoft.com/office/drawing/2014/main" id="{92F6C5F4-AEBC-4F35-3861-9D064C808DC2}"/>
                </a:ext>
              </a:extLst>
            </p:cNvPr>
            <p:cNvSpPr>
              <a:spLocks noChangeShapeType="1"/>
            </p:cNvSpPr>
            <p:nvPr/>
          </p:nvSpPr>
          <p:spPr bwMode="auto">
            <a:xfrm>
              <a:off x="10479166" y="4873232"/>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30" name="Freeform 544">
              <a:extLst>
                <a:ext uri="{FF2B5EF4-FFF2-40B4-BE49-F238E27FC236}">
                  <a16:creationId xmlns:a16="http://schemas.microsoft.com/office/drawing/2014/main" id="{5BD76E01-14FA-8ADD-F60E-C1AC796A6572}"/>
                </a:ext>
              </a:extLst>
            </p:cNvPr>
            <p:cNvSpPr>
              <a:spLocks/>
            </p:cNvSpPr>
            <p:nvPr/>
          </p:nvSpPr>
          <p:spPr bwMode="auto">
            <a:xfrm>
              <a:off x="10490254" y="4915879"/>
              <a:ext cx="21322" cy="24734"/>
            </a:xfrm>
            <a:custGeom>
              <a:avLst/>
              <a:gdLst>
                <a:gd name="T0" fmla="*/ 0 w 27"/>
                <a:gd name="T1" fmla="*/ 2147483647 h 32"/>
                <a:gd name="T2" fmla="*/ 2147483647 w 27"/>
                <a:gd name="T3" fmla="*/ 2147483647 h 32"/>
                <a:gd name="T4" fmla="*/ 2147483647 w 27"/>
                <a:gd name="T5" fmla="*/ 2147483647 h 32"/>
                <a:gd name="T6" fmla="*/ 2147483647 w 27"/>
                <a:gd name="T7" fmla="*/ 2147483647 h 32"/>
                <a:gd name="T8" fmla="*/ 2147483647 w 27"/>
                <a:gd name="T9" fmla="*/ 2147483647 h 32"/>
                <a:gd name="T10" fmla="*/ 2147483647 w 27"/>
                <a:gd name="T11" fmla="*/ 2147483647 h 32"/>
                <a:gd name="T12" fmla="*/ 2147483647 w 27"/>
                <a:gd name="T13" fmla="*/ 0 h 32"/>
                <a:gd name="T14" fmla="*/ 0 w 27"/>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32"/>
                <a:gd name="T26" fmla="*/ 27 w 27"/>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32">
                  <a:moveTo>
                    <a:pt x="0" y="8"/>
                  </a:moveTo>
                  <a:lnTo>
                    <a:pt x="10" y="11"/>
                  </a:lnTo>
                  <a:lnTo>
                    <a:pt x="10" y="24"/>
                  </a:lnTo>
                  <a:lnTo>
                    <a:pt x="24" y="32"/>
                  </a:lnTo>
                  <a:lnTo>
                    <a:pt x="27" y="21"/>
                  </a:lnTo>
                  <a:lnTo>
                    <a:pt x="21" y="19"/>
                  </a:lnTo>
                  <a:lnTo>
                    <a:pt x="13" y="0"/>
                  </a:lnTo>
                  <a:lnTo>
                    <a:pt x="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31" name="Freeform 545">
              <a:extLst>
                <a:ext uri="{FF2B5EF4-FFF2-40B4-BE49-F238E27FC236}">
                  <a16:creationId xmlns:a16="http://schemas.microsoft.com/office/drawing/2014/main" id="{D605732D-F2F7-13B2-4B8B-CF04FF6A4177}"/>
                </a:ext>
              </a:extLst>
            </p:cNvPr>
            <p:cNvSpPr>
              <a:spLocks/>
            </p:cNvSpPr>
            <p:nvPr/>
          </p:nvSpPr>
          <p:spPr bwMode="auto">
            <a:xfrm>
              <a:off x="10523518" y="4932084"/>
              <a:ext cx="8529" cy="11088"/>
            </a:xfrm>
            <a:custGeom>
              <a:avLst/>
              <a:gdLst>
                <a:gd name="T0" fmla="*/ 0 w 11"/>
                <a:gd name="T1" fmla="*/ 2147483647 h 14"/>
                <a:gd name="T2" fmla="*/ 2147483647 w 11"/>
                <a:gd name="T3" fmla="*/ 2147483647 h 14"/>
                <a:gd name="T4" fmla="*/ 2147483647 w 11"/>
                <a:gd name="T5" fmla="*/ 2147483647 h 14"/>
                <a:gd name="T6" fmla="*/ 2147483647 w 11"/>
                <a:gd name="T7" fmla="*/ 0 h 14"/>
                <a:gd name="T8" fmla="*/ 0 w 11"/>
                <a:gd name="T9" fmla="*/ 2147483647 h 14"/>
                <a:gd name="T10" fmla="*/ 0 60000 65536"/>
                <a:gd name="T11" fmla="*/ 0 60000 65536"/>
                <a:gd name="T12" fmla="*/ 0 60000 65536"/>
                <a:gd name="T13" fmla="*/ 0 60000 65536"/>
                <a:gd name="T14" fmla="*/ 0 60000 65536"/>
                <a:gd name="T15" fmla="*/ 0 w 11"/>
                <a:gd name="T16" fmla="*/ 0 h 14"/>
                <a:gd name="T17" fmla="*/ 11 w 11"/>
                <a:gd name="T18" fmla="*/ 14 h 14"/>
              </a:gdLst>
              <a:ahLst/>
              <a:cxnLst>
                <a:cxn ang="T10">
                  <a:pos x="T0" y="T1"/>
                </a:cxn>
                <a:cxn ang="T11">
                  <a:pos x="T2" y="T3"/>
                </a:cxn>
                <a:cxn ang="T12">
                  <a:pos x="T4" y="T5"/>
                </a:cxn>
                <a:cxn ang="T13">
                  <a:pos x="T6" y="T7"/>
                </a:cxn>
                <a:cxn ang="T14">
                  <a:pos x="T8" y="T9"/>
                </a:cxn>
              </a:cxnLst>
              <a:rect l="T15" t="T16" r="T17" b="T18"/>
              <a:pathLst>
                <a:path w="11" h="14">
                  <a:moveTo>
                    <a:pt x="0" y="11"/>
                  </a:moveTo>
                  <a:lnTo>
                    <a:pt x="8" y="14"/>
                  </a:lnTo>
                  <a:lnTo>
                    <a:pt x="11" y="3"/>
                  </a:lnTo>
                  <a:lnTo>
                    <a:pt x="3" y="0"/>
                  </a:lnTo>
                  <a:lnTo>
                    <a:pt x="0"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32" name="Freeform 546">
              <a:extLst>
                <a:ext uri="{FF2B5EF4-FFF2-40B4-BE49-F238E27FC236}">
                  <a16:creationId xmlns:a16="http://schemas.microsoft.com/office/drawing/2014/main" id="{A0604E58-633E-A98B-E3B7-DD59A23D83E4}"/>
                </a:ext>
              </a:extLst>
            </p:cNvPr>
            <p:cNvSpPr>
              <a:spLocks/>
            </p:cNvSpPr>
            <p:nvPr/>
          </p:nvSpPr>
          <p:spPr bwMode="auto">
            <a:xfrm>
              <a:off x="10596016" y="5003729"/>
              <a:ext cx="14499" cy="853"/>
            </a:xfrm>
            <a:custGeom>
              <a:avLst/>
              <a:gdLst>
                <a:gd name="T0" fmla="*/ 0 w 19"/>
                <a:gd name="T1" fmla="*/ 0 h 1588"/>
                <a:gd name="T2" fmla="*/ 2147483647 w 19"/>
                <a:gd name="T3" fmla="*/ 0 h 1588"/>
                <a:gd name="T4" fmla="*/ 0 w 19"/>
                <a:gd name="T5" fmla="*/ 0 h 1588"/>
                <a:gd name="T6" fmla="*/ 0 60000 65536"/>
                <a:gd name="T7" fmla="*/ 0 60000 65536"/>
                <a:gd name="T8" fmla="*/ 0 60000 65536"/>
                <a:gd name="T9" fmla="*/ 0 w 19"/>
                <a:gd name="T10" fmla="*/ 0 h 1588"/>
                <a:gd name="T11" fmla="*/ 19 w 19"/>
                <a:gd name="T12" fmla="*/ 1588 h 1588"/>
              </a:gdLst>
              <a:ahLst/>
              <a:cxnLst>
                <a:cxn ang="T6">
                  <a:pos x="T0" y="T1"/>
                </a:cxn>
                <a:cxn ang="T7">
                  <a:pos x="T2" y="T3"/>
                </a:cxn>
                <a:cxn ang="T8">
                  <a:pos x="T4" y="T5"/>
                </a:cxn>
              </a:cxnLst>
              <a:rect l="T9" t="T10" r="T11" b="T12"/>
              <a:pathLst>
                <a:path w="19" h="1588">
                  <a:moveTo>
                    <a:pt x="0" y="0"/>
                  </a:moveTo>
                  <a:lnTo>
                    <a:pt x="19" y="0"/>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33" name="Line 547">
              <a:extLst>
                <a:ext uri="{FF2B5EF4-FFF2-40B4-BE49-F238E27FC236}">
                  <a16:creationId xmlns:a16="http://schemas.microsoft.com/office/drawing/2014/main" id="{C9FC2C95-7BB9-F7A0-6E92-E4EF3FB1F6F3}"/>
                </a:ext>
              </a:extLst>
            </p:cNvPr>
            <p:cNvSpPr>
              <a:spLocks noChangeShapeType="1"/>
            </p:cNvSpPr>
            <p:nvPr/>
          </p:nvSpPr>
          <p:spPr bwMode="auto">
            <a:xfrm>
              <a:off x="10596016" y="5003729"/>
              <a:ext cx="14499"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34" name="Freeform 548">
              <a:extLst>
                <a:ext uri="{FF2B5EF4-FFF2-40B4-BE49-F238E27FC236}">
                  <a16:creationId xmlns:a16="http://schemas.microsoft.com/office/drawing/2014/main" id="{E1435852-455B-1EF5-CE4E-CDDAE4EE3B57}"/>
                </a:ext>
              </a:extLst>
            </p:cNvPr>
            <p:cNvSpPr>
              <a:spLocks/>
            </p:cNvSpPr>
            <p:nvPr/>
          </p:nvSpPr>
          <p:spPr bwMode="auto">
            <a:xfrm>
              <a:off x="10682161" y="4864703"/>
              <a:ext cx="91263" cy="117703"/>
            </a:xfrm>
            <a:custGeom>
              <a:avLst/>
              <a:gdLst>
                <a:gd name="T0" fmla="*/ 0 w 117"/>
                <a:gd name="T1" fmla="*/ 2147483647 h 151"/>
                <a:gd name="T2" fmla="*/ 2147483647 w 117"/>
                <a:gd name="T3" fmla="*/ 2147483647 h 151"/>
                <a:gd name="T4" fmla="*/ 2147483647 w 117"/>
                <a:gd name="T5" fmla="*/ 2147483647 h 151"/>
                <a:gd name="T6" fmla="*/ 2147483647 w 117"/>
                <a:gd name="T7" fmla="*/ 2147483647 h 151"/>
                <a:gd name="T8" fmla="*/ 2147483647 w 117"/>
                <a:gd name="T9" fmla="*/ 2147483647 h 151"/>
                <a:gd name="T10" fmla="*/ 2147483647 w 117"/>
                <a:gd name="T11" fmla="*/ 2147483647 h 151"/>
                <a:gd name="T12" fmla="*/ 2147483647 w 117"/>
                <a:gd name="T13" fmla="*/ 2147483647 h 151"/>
                <a:gd name="T14" fmla="*/ 2147483647 w 117"/>
                <a:gd name="T15" fmla="*/ 2147483647 h 151"/>
                <a:gd name="T16" fmla="*/ 2147483647 w 117"/>
                <a:gd name="T17" fmla="*/ 2147483647 h 151"/>
                <a:gd name="T18" fmla="*/ 2147483647 w 117"/>
                <a:gd name="T19" fmla="*/ 2147483647 h 151"/>
                <a:gd name="T20" fmla="*/ 2147483647 w 117"/>
                <a:gd name="T21" fmla="*/ 2147483647 h 151"/>
                <a:gd name="T22" fmla="*/ 2147483647 w 117"/>
                <a:gd name="T23" fmla="*/ 2147483647 h 151"/>
                <a:gd name="T24" fmla="*/ 2147483647 w 117"/>
                <a:gd name="T25" fmla="*/ 2147483647 h 151"/>
                <a:gd name="T26" fmla="*/ 2147483647 w 117"/>
                <a:gd name="T27" fmla="*/ 2147483647 h 151"/>
                <a:gd name="T28" fmla="*/ 2147483647 w 117"/>
                <a:gd name="T29" fmla="*/ 2147483647 h 151"/>
                <a:gd name="T30" fmla="*/ 2147483647 w 117"/>
                <a:gd name="T31" fmla="*/ 2147483647 h 151"/>
                <a:gd name="T32" fmla="*/ 2147483647 w 117"/>
                <a:gd name="T33" fmla="*/ 2147483647 h 151"/>
                <a:gd name="T34" fmla="*/ 2147483647 w 117"/>
                <a:gd name="T35" fmla="*/ 2147483647 h 151"/>
                <a:gd name="T36" fmla="*/ 2147483647 w 117"/>
                <a:gd name="T37" fmla="*/ 2147483647 h 151"/>
                <a:gd name="T38" fmla="*/ 2147483647 w 117"/>
                <a:gd name="T39" fmla="*/ 2147483647 h 151"/>
                <a:gd name="T40" fmla="*/ 2147483647 w 117"/>
                <a:gd name="T41" fmla="*/ 2147483647 h 151"/>
                <a:gd name="T42" fmla="*/ 2147483647 w 117"/>
                <a:gd name="T43" fmla="*/ 2147483647 h 151"/>
                <a:gd name="T44" fmla="*/ 2147483647 w 117"/>
                <a:gd name="T45" fmla="*/ 2147483647 h 151"/>
                <a:gd name="T46" fmla="*/ 2147483647 w 117"/>
                <a:gd name="T47" fmla="*/ 2147483647 h 151"/>
                <a:gd name="T48" fmla="*/ 2147483647 w 117"/>
                <a:gd name="T49" fmla="*/ 2147483647 h 151"/>
                <a:gd name="T50" fmla="*/ 2147483647 w 117"/>
                <a:gd name="T51" fmla="*/ 2147483647 h 151"/>
                <a:gd name="T52" fmla="*/ 2147483647 w 117"/>
                <a:gd name="T53" fmla="*/ 2147483647 h 151"/>
                <a:gd name="T54" fmla="*/ 2147483647 w 117"/>
                <a:gd name="T55" fmla="*/ 2147483647 h 151"/>
                <a:gd name="T56" fmla="*/ 2147483647 w 117"/>
                <a:gd name="T57" fmla="*/ 2147483647 h 151"/>
                <a:gd name="T58" fmla="*/ 2147483647 w 117"/>
                <a:gd name="T59" fmla="*/ 2147483647 h 151"/>
                <a:gd name="T60" fmla="*/ 2147483647 w 117"/>
                <a:gd name="T61" fmla="*/ 2147483647 h 151"/>
                <a:gd name="T62" fmla="*/ 2147483647 w 117"/>
                <a:gd name="T63" fmla="*/ 2147483647 h 151"/>
                <a:gd name="T64" fmla="*/ 2147483647 w 117"/>
                <a:gd name="T65" fmla="*/ 0 h 151"/>
                <a:gd name="T66" fmla="*/ 2147483647 w 117"/>
                <a:gd name="T67" fmla="*/ 2147483647 h 151"/>
                <a:gd name="T68" fmla="*/ 2147483647 w 117"/>
                <a:gd name="T69" fmla="*/ 2147483647 h 151"/>
                <a:gd name="T70" fmla="*/ 2147483647 w 117"/>
                <a:gd name="T71" fmla="*/ 2147483647 h 151"/>
                <a:gd name="T72" fmla="*/ 2147483647 w 117"/>
                <a:gd name="T73" fmla="*/ 2147483647 h 151"/>
                <a:gd name="T74" fmla="*/ 2147483647 w 117"/>
                <a:gd name="T75" fmla="*/ 2147483647 h 151"/>
                <a:gd name="T76" fmla="*/ 2147483647 w 117"/>
                <a:gd name="T77" fmla="*/ 2147483647 h 151"/>
                <a:gd name="T78" fmla="*/ 0 w 117"/>
                <a:gd name="T79" fmla="*/ 2147483647 h 1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7"/>
                <a:gd name="T121" fmla="*/ 0 h 151"/>
                <a:gd name="T122" fmla="*/ 117 w 117"/>
                <a:gd name="T123" fmla="*/ 151 h 1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7" h="151">
                  <a:moveTo>
                    <a:pt x="0" y="95"/>
                  </a:moveTo>
                  <a:lnTo>
                    <a:pt x="3" y="105"/>
                  </a:lnTo>
                  <a:lnTo>
                    <a:pt x="11" y="105"/>
                  </a:lnTo>
                  <a:lnTo>
                    <a:pt x="14" y="116"/>
                  </a:lnTo>
                  <a:lnTo>
                    <a:pt x="8" y="149"/>
                  </a:lnTo>
                  <a:lnTo>
                    <a:pt x="24" y="149"/>
                  </a:lnTo>
                  <a:lnTo>
                    <a:pt x="24" y="97"/>
                  </a:lnTo>
                  <a:lnTo>
                    <a:pt x="33" y="89"/>
                  </a:lnTo>
                  <a:lnTo>
                    <a:pt x="41" y="89"/>
                  </a:lnTo>
                  <a:lnTo>
                    <a:pt x="35" y="105"/>
                  </a:lnTo>
                  <a:lnTo>
                    <a:pt x="49" y="119"/>
                  </a:lnTo>
                  <a:lnTo>
                    <a:pt x="49" y="130"/>
                  </a:lnTo>
                  <a:lnTo>
                    <a:pt x="54" y="135"/>
                  </a:lnTo>
                  <a:lnTo>
                    <a:pt x="62" y="130"/>
                  </a:lnTo>
                  <a:lnTo>
                    <a:pt x="60" y="143"/>
                  </a:lnTo>
                  <a:lnTo>
                    <a:pt x="68" y="151"/>
                  </a:lnTo>
                  <a:lnTo>
                    <a:pt x="76" y="143"/>
                  </a:lnTo>
                  <a:lnTo>
                    <a:pt x="76" y="132"/>
                  </a:lnTo>
                  <a:lnTo>
                    <a:pt x="57" y="105"/>
                  </a:lnTo>
                  <a:lnTo>
                    <a:pt x="65" y="100"/>
                  </a:lnTo>
                  <a:lnTo>
                    <a:pt x="49" y="73"/>
                  </a:lnTo>
                  <a:lnTo>
                    <a:pt x="73" y="54"/>
                  </a:lnTo>
                  <a:lnTo>
                    <a:pt x="84" y="54"/>
                  </a:lnTo>
                  <a:lnTo>
                    <a:pt x="79" y="46"/>
                  </a:lnTo>
                  <a:lnTo>
                    <a:pt x="33" y="62"/>
                  </a:lnTo>
                  <a:lnTo>
                    <a:pt x="33" y="54"/>
                  </a:lnTo>
                  <a:lnTo>
                    <a:pt x="24" y="48"/>
                  </a:lnTo>
                  <a:lnTo>
                    <a:pt x="24" y="38"/>
                  </a:lnTo>
                  <a:lnTo>
                    <a:pt x="35" y="24"/>
                  </a:lnTo>
                  <a:lnTo>
                    <a:pt x="84" y="29"/>
                  </a:lnTo>
                  <a:lnTo>
                    <a:pt x="106" y="24"/>
                  </a:lnTo>
                  <a:lnTo>
                    <a:pt x="117" y="5"/>
                  </a:lnTo>
                  <a:lnTo>
                    <a:pt x="111" y="0"/>
                  </a:lnTo>
                  <a:lnTo>
                    <a:pt x="92" y="16"/>
                  </a:lnTo>
                  <a:lnTo>
                    <a:pt x="73" y="19"/>
                  </a:lnTo>
                  <a:lnTo>
                    <a:pt x="38" y="8"/>
                  </a:lnTo>
                  <a:lnTo>
                    <a:pt x="33" y="19"/>
                  </a:lnTo>
                  <a:lnTo>
                    <a:pt x="22" y="19"/>
                  </a:lnTo>
                  <a:lnTo>
                    <a:pt x="19" y="46"/>
                  </a:lnTo>
                  <a:lnTo>
                    <a:pt x="0" y="9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35" name="Freeform 549">
              <a:extLst>
                <a:ext uri="{FF2B5EF4-FFF2-40B4-BE49-F238E27FC236}">
                  <a16:creationId xmlns:a16="http://schemas.microsoft.com/office/drawing/2014/main" id="{4F2F6BC4-031F-894F-AF70-A5B9B7150E94}"/>
                </a:ext>
              </a:extLst>
            </p:cNvPr>
            <p:cNvSpPr>
              <a:spLocks/>
            </p:cNvSpPr>
            <p:nvPr/>
          </p:nvSpPr>
          <p:spPr bwMode="auto">
            <a:xfrm>
              <a:off x="10802423" y="4858732"/>
              <a:ext cx="19617" cy="48617"/>
            </a:xfrm>
            <a:custGeom>
              <a:avLst/>
              <a:gdLst>
                <a:gd name="T0" fmla="*/ 0 w 25"/>
                <a:gd name="T1" fmla="*/ 2147483647 h 62"/>
                <a:gd name="T2" fmla="*/ 2147483647 w 25"/>
                <a:gd name="T3" fmla="*/ 2147483647 h 62"/>
                <a:gd name="T4" fmla="*/ 2147483647 w 25"/>
                <a:gd name="T5" fmla="*/ 2147483647 h 62"/>
                <a:gd name="T6" fmla="*/ 2147483647 w 25"/>
                <a:gd name="T7" fmla="*/ 2147483647 h 62"/>
                <a:gd name="T8" fmla="*/ 2147483647 w 25"/>
                <a:gd name="T9" fmla="*/ 2147483647 h 62"/>
                <a:gd name="T10" fmla="*/ 2147483647 w 25"/>
                <a:gd name="T11" fmla="*/ 2147483647 h 62"/>
                <a:gd name="T12" fmla="*/ 2147483647 w 25"/>
                <a:gd name="T13" fmla="*/ 2147483647 h 62"/>
                <a:gd name="T14" fmla="*/ 2147483647 w 25"/>
                <a:gd name="T15" fmla="*/ 2147483647 h 62"/>
                <a:gd name="T16" fmla="*/ 2147483647 w 25"/>
                <a:gd name="T17" fmla="*/ 2147483647 h 62"/>
                <a:gd name="T18" fmla="*/ 2147483647 w 25"/>
                <a:gd name="T19" fmla="*/ 2147483647 h 62"/>
                <a:gd name="T20" fmla="*/ 2147483647 w 25"/>
                <a:gd name="T21" fmla="*/ 0 h 62"/>
                <a:gd name="T22" fmla="*/ 2147483647 w 25"/>
                <a:gd name="T23" fmla="*/ 2147483647 h 62"/>
                <a:gd name="T24" fmla="*/ 0 w 25"/>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62"/>
                <a:gd name="T41" fmla="*/ 25 w 25"/>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62">
                  <a:moveTo>
                    <a:pt x="0" y="21"/>
                  </a:moveTo>
                  <a:lnTo>
                    <a:pt x="6" y="46"/>
                  </a:lnTo>
                  <a:lnTo>
                    <a:pt x="19" y="62"/>
                  </a:lnTo>
                  <a:lnTo>
                    <a:pt x="11" y="43"/>
                  </a:lnTo>
                  <a:lnTo>
                    <a:pt x="11" y="32"/>
                  </a:lnTo>
                  <a:lnTo>
                    <a:pt x="22" y="32"/>
                  </a:lnTo>
                  <a:lnTo>
                    <a:pt x="17" y="27"/>
                  </a:lnTo>
                  <a:lnTo>
                    <a:pt x="25" y="21"/>
                  </a:lnTo>
                  <a:lnTo>
                    <a:pt x="25" y="10"/>
                  </a:lnTo>
                  <a:lnTo>
                    <a:pt x="14" y="16"/>
                  </a:lnTo>
                  <a:lnTo>
                    <a:pt x="11" y="0"/>
                  </a:lnTo>
                  <a:lnTo>
                    <a:pt x="6" y="5"/>
                  </a:lnTo>
                  <a:lnTo>
                    <a:pt x="0" y="2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36" name="Freeform 550">
              <a:extLst>
                <a:ext uri="{FF2B5EF4-FFF2-40B4-BE49-F238E27FC236}">
                  <a16:creationId xmlns:a16="http://schemas.microsoft.com/office/drawing/2014/main" id="{52675C0C-15CA-9726-CB52-79BAC71C3815}"/>
                </a:ext>
              </a:extLst>
            </p:cNvPr>
            <p:cNvSpPr>
              <a:spLocks/>
            </p:cNvSpPr>
            <p:nvPr/>
          </p:nvSpPr>
          <p:spPr bwMode="auto">
            <a:xfrm>
              <a:off x="10781100" y="4943172"/>
              <a:ext cx="17058" cy="10235"/>
            </a:xfrm>
            <a:custGeom>
              <a:avLst/>
              <a:gdLst>
                <a:gd name="T0" fmla="*/ 0 w 22"/>
                <a:gd name="T1" fmla="*/ 2147483647 h 13"/>
                <a:gd name="T2" fmla="*/ 2147483647 w 22"/>
                <a:gd name="T3" fmla="*/ 2147483647 h 13"/>
                <a:gd name="T4" fmla="*/ 2147483647 w 22"/>
                <a:gd name="T5" fmla="*/ 2147483647 h 13"/>
                <a:gd name="T6" fmla="*/ 2147483647 w 22"/>
                <a:gd name="T7" fmla="*/ 0 h 13"/>
                <a:gd name="T8" fmla="*/ 0 w 22"/>
                <a:gd name="T9" fmla="*/ 2147483647 h 13"/>
                <a:gd name="T10" fmla="*/ 0 60000 65536"/>
                <a:gd name="T11" fmla="*/ 0 60000 65536"/>
                <a:gd name="T12" fmla="*/ 0 60000 65536"/>
                <a:gd name="T13" fmla="*/ 0 60000 65536"/>
                <a:gd name="T14" fmla="*/ 0 60000 65536"/>
                <a:gd name="T15" fmla="*/ 0 w 22"/>
                <a:gd name="T16" fmla="*/ 0 h 13"/>
                <a:gd name="T17" fmla="*/ 22 w 22"/>
                <a:gd name="T18" fmla="*/ 13 h 13"/>
              </a:gdLst>
              <a:ahLst/>
              <a:cxnLst>
                <a:cxn ang="T10">
                  <a:pos x="T0" y="T1"/>
                </a:cxn>
                <a:cxn ang="T11">
                  <a:pos x="T2" y="T3"/>
                </a:cxn>
                <a:cxn ang="T12">
                  <a:pos x="T4" y="T5"/>
                </a:cxn>
                <a:cxn ang="T13">
                  <a:pos x="T6" y="T7"/>
                </a:cxn>
                <a:cxn ang="T14">
                  <a:pos x="T8" y="T9"/>
                </a:cxn>
              </a:cxnLst>
              <a:rect l="T15" t="T16" r="T17" b="T18"/>
              <a:pathLst>
                <a:path w="22" h="13">
                  <a:moveTo>
                    <a:pt x="0" y="3"/>
                  </a:moveTo>
                  <a:lnTo>
                    <a:pt x="17" y="13"/>
                  </a:lnTo>
                  <a:lnTo>
                    <a:pt x="22" y="8"/>
                  </a:lnTo>
                  <a:lnTo>
                    <a:pt x="19"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37" name="Freeform 551">
              <a:extLst>
                <a:ext uri="{FF2B5EF4-FFF2-40B4-BE49-F238E27FC236}">
                  <a16:creationId xmlns:a16="http://schemas.microsoft.com/office/drawing/2014/main" id="{1BB606FE-2385-8C21-9DB6-C8D5ACB4030C}"/>
                </a:ext>
              </a:extLst>
            </p:cNvPr>
            <p:cNvSpPr>
              <a:spLocks/>
            </p:cNvSpPr>
            <p:nvPr/>
          </p:nvSpPr>
          <p:spPr bwMode="auto">
            <a:xfrm>
              <a:off x="10810953" y="4936349"/>
              <a:ext cx="38381" cy="17058"/>
            </a:xfrm>
            <a:custGeom>
              <a:avLst/>
              <a:gdLst>
                <a:gd name="T0" fmla="*/ 0 w 49"/>
                <a:gd name="T1" fmla="*/ 2147483647 h 21"/>
                <a:gd name="T2" fmla="*/ 2147483647 w 49"/>
                <a:gd name="T3" fmla="*/ 2147483647 h 21"/>
                <a:gd name="T4" fmla="*/ 2147483647 w 49"/>
                <a:gd name="T5" fmla="*/ 2147483647 h 21"/>
                <a:gd name="T6" fmla="*/ 2147483647 w 49"/>
                <a:gd name="T7" fmla="*/ 0 h 21"/>
                <a:gd name="T8" fmla="*/ 2147483647 w 49"/>
                <a:gd name="T9" fmla="*/ 2147483647 h 21"/>
                <a:gd name="T10" fmla="*/ 0 w 49"/>
                <a:gd name="T11" fmla="*/ 2147483647 h 21"/>
                <a:gd name="T12" fmla="*/ 0 60000 65536"/>
                <a:gd name="T13" fmla="*/ 0 60000 65536"/>
                <a:gd name="T14" fmla="*/ 0 60000 65536"/>
                <a:gd name="T15" fmla="*/ 0 60000 65536"/>
                <a:gd name="T16" fmla="*/ 0 60000 65536"/>
                <a:gd name="T17" fmla="*/ 0 60000 65536"/>
                <a:gd name="T18" fmla="*/ 0 w 49"/>
                <a:gd name="T19" fmla="*/ 0 h 21"/>
                <a:gd name="T20" fmla="*/ 49 w 49"/>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9" h="21">
                  <a:moveTo>
                    <a:pt x="0" y="8"/>
                  </a:moveTo>
                  <a:lnTo>
                    <a:pt x="49" y="21"/>
                  </a:lnTo>
                  <a:lnTo>
                    <a:pt x="44" y="5"/>
                  </a:lnTo>
                  <a:lnTo>
                    <a:pt x="27" y="0"/>
                  </a:lnTo>
                  <a:lnTo>
                    <a:pt x="6" y="3"/>
                  </a:lnTo>
                  <a:lnTo>
                    <a:pt x="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38" name="Freeform 552">
              <a:extLst>
                <a:ext uri="{FF2B5EF4-FFF2-40B4-BE49-F238E27FC236}">
                  <a16:creationId xmlns:a16="http://schemas.microsoft.com/office/drawing/2014/main" id="{E25197BC-231C-4330-D8AD-447985443258}"/>
                </a:ext>
              </a:extLst>
            </p:cNvPr>
            <p:cNvSpPr>
              <a:spLocks/>
            </p:cNvSpPr>
            <p:nvPr/>
          </p:nvSpPr>
          <p:spPr bwMode="auto">
            <a:xfrm>
              <a:off x="10762336" y="4919291"/>
              <a:ext cx="11088" cy="852"/>
            </a:xfrm>
            <a:custGeom>
              <a:avLst/>
              <a:gdLst>
                <a:gd name="T0" fmla="*/ 0 w 14"/>
                <a:gd name="T1" fmla="*/ 0 h 1588"/>
                <a:gd name="T2" fmla="*/ 2147483647 w 14"/>
                <a:gd name="T3" fmla="*/ 0 h 1588"/>
                <a:gd name="T4" fmla="*/ 0 w 14"/>
                <a:gd name="T5" fmla="*/ 0 h 1588"/>
                <a:gd name="T6" fmla="*/ 0 60000 65536"/>
                <a:gd name="T7" fmla="*/ 0 60000 65536"/>
                <a:gd name="T8" fmla="*/ 0 60000 65536"/>
                <a:gd name="T9" fmla="*/ 0 w 14"/>
                <a:gd name="T10" fmla="*/ 0 h 1588"/>
                <a:gd name="T11" fmla="*/ 14 w 14"/>
                <a:gd name="T12" fmla="*/ 1588 h 1588"/>
              </a:gdLst>
              <a:ahLst/>
              <a:cxnLst>
                <a:cxn ang="T6">
                  <a:pos x="T0" y="T1"/>
                </a:cxn>
                <a:cxn ang="T7">
                  <a:pos x="T2" y="T3"/>
                </a:cxn>
                <a:cxn ang="T8">
                  <a:pos x="T4" y="T5"/>
                </a:cxn>
              </a:cxnLst>
              <a:rect l="T9" t="T10" r="T11" b="T12"/>
              <a:pathLst>
                <a:path w="14" h="1588">
                  <a:moveTo>
                    <a:pt x="0" y="0"/>
                  </a:moveTo>
                  <a:lnTo>
                    <a:pt x="14" y="0"/>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39" name="Line 553">
              <a:extLst>
                <a:ext uri="{FF2B5EF4-FFF2-40B4-BE49-F238E27FC236}">
                  <a16:creationId xmlns:a16="http://schemas.microsoft.com/office/drawing/2014/main" id="{F57068A2-5293-4B95-96C4-9F3497567461}"/>
                </a:ext>
              </a:extLst>
            </p:cNvPr>
            <p:cNvSpPr>
              <a:spLocks noChangeShapeType="1"/>
            </p:cNvSpPr>
            <p:nvPr/>
          </p:nvSpPr>
          <p:spPr bwMode="auto">
            <a:xfrm>
              <a:off x="10762336" y="4919291"/>
              <a:ext cx="11088"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40" name="Freeform 554">
              <a:extLst>
                <a:ext uri="{FF2B5EF4-FFF2-40B4-BE49-F238E27FC236}">
                  <a16:creationId xmlns:a16="http://schemas.microsoft.com/office/drawing/2014/main" id="{2614D304-AA94-C8F2-5F42-81B8DB23ED17}"/>
                </a:ext>
              </a:extLst>
            </p:cNvPr>
            <p:cNvSpPr>
              <a:spLocks/>
            </p:cNvSpPr>
            <p:nvPr/>
          </p:nvSpPr>
          <p:spPr bwMode="auto">
            <a:xfrm>
              <a:off x="10802423" y="4913319"/>
              <a:ext cx="11087" cy="5971"/>
            </a:xfrm>
            <a:custGeom>
              <a:avLst/>
              <a:gdLst>
                <a:gd name="T0" fmla="*/ 0 w 14"/>
                <a:gd name="T1" fmla="*/ 2147483647 h 8"/>
                <a:gd name="T2" fmla="*/ 2147483647 w 14"/>
                <a:gd name="T3" fmla="*/ 2147483647 h 8"/>
                <a:gd name="T4" fmla="*/ 2147483647 w 14"/>
                <a:gd name="T5" fmla="*/ 0 h 8"/>
                <a:gd name="T6" fmla="*/ 0 w 14"/>
                <a:gd name="T7" fmla="*/ 2147483647 h 8"/>
                <a:gd name="T8" fmla="*/ 0 60000 65536"/>
                <a:gd name="T9" fmla="*/ 0 60000 65536"/>
                <a:gd name="T10" fmla="*/ 0 60000 65536"/>
                <a:gd name="T11" fmla="*/ 0 60000 65536"/>
                <a:gd name="T12" fmla="*/ 0 w 14"/>
                <a:gd name="T13" fmla="*/ 0 h 8"/>
                <a:gd name="T14" fmla="*/ 14 w 14"/>
                <a:gd name="T15" fmla="*/ 8 h 8"/>
              </a:gdLst>
              <a:ahLst/>
              <a:cxnLst>
                <a:cxn ang="T8">
                  <a:pos x="T0" y="T1"/>
                </a:cxn>
                <a:cxn ang="T9">
                  <a:pos x="T2" y="T3"/>
                </a:cxn>
                <a:cxn ang="T10">
                  <a:pos x="T4" y="T5"/>
                </a:cxn>
                <a:cxn ang="T11">
                  <a:pos x="T6" y="T7"/>
                </a:cxn>
              </a:cxnLst>
              <a:rect l="T12" t="T13" r="T14" b="T15"/>
              <a:pathLst>
                <a:path w="14" h="8">
                  <a:moveTo>
                    <a:pt x="0" y="8"/>
                  </a:moveTo>
                  <a:lnTo>
                    <a:pt x="14" y="8"/>
                  </a:lnTo>
                  <a:lnTo>
                    <a:pt x="6" y="0"/>
                  </a:lnTo>
                  <a:lnTo>
                    <a:pt x="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41" name="Line 555">
              <a:extLst>
                <a:ext uri="{FF2B5EF4-FFF2-40B4-BE49-F238E27FC236}">
                  <a16:creationId xmlns:a16="http://schemas.microsoft.com/office/drawing/2014/main" id="{9094E4D6-DD45-0EBC-6FB4-D290AD3573C5}"/>
                </a:ext>
              </a:extLst>
            </p:cNvPr>
            <p:cNvSpPr>
              <a:spLocks noChangeShapeType="1"/>
            </p:cNvSpPr>
            <p:nvPr/>
          </p:nvSpPr>
          <p:spPr bwMode="auto">
            <a:xfrm>
              <a:off x="10843364" y="4921849"/>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42" name="Line 556">
              <a:extLst>
                <a:ext uri="{FF2B5EF4-FFF2-40B4-BE49-F238E27FC236}">
                  <a16:creationId xmlns:a16="http://schemas.microsoft.com/office/drawing/2014/main" id="{47E6BFC1-4EAB-1266-7E34-2B9A3C80D546}"/>
                </a:ext>
              </a:extLst>
            </p:cNvPr>
            <p:cNvSpPr>
              <a:spLocks noChangeShapeType="1"/>
            </p:cNvSpPr>
            <p:nvPr/>
          </p:nvSpPr>
          <p:spPr bwMode="auto">
            <a:xfrm>
              <a:off x="10843364" y="4921849"/>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43" name="Freeform 557">
              <a:extLst>
                <a:ext uri="{FF2B5EF4-FFF2-40B4-BE49-F238E27FC236}">
                  <a16:creationId xmlns:a16="http://schemas.microsoft.com/office/drawing/2014/main" id="{7852B58E-929E-F269-CE8D-F701924EC532}"/>
                </a:ext>
              </a:extLst>
            </p:cNvPr>
            <p:cNvSpPr>
              <a:spLocks/>
            </p:cNvSpPr>
            <p:nvPr/>
          </p:nvSpPr>
          <p:spPr bwMode="auto">
            <a:xfrm>
              <a:off x="10845070" y="4891997"/>
              <a:ext cx="12794" cy="6823"/>
            </a:xfrm>
            <a:custGeom>
              <a:avLst/>
              <a:gdLst>
                <a:gd name="T0" fmla="*/ 0 w 16"/>
                <a:gd name="T1" fmla="*/ 2147483647 h 8"/>
                <a:gd name="T2" fmla="*/ 2147483647 w 16"/>
                <a:gd name="T3" fmla="*/ 2147483647 h 8"/>
                <a:gd name="T4" fmla="*/ 2147483647 w 16"/>
                <a:gd name="T5" fmla="*/ 2147483647 h 8"/>
                <a:gd name="T6" fmla="*/ 2147483647 w 16"/>
                <a:gd name="T7" fmla="*/ 0 h 8"/>
                <a:gd name="T8" fmla="*/ 0 w 16"/>
                <a:gd name="T9" fmla="*/ 2147483647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3"/>
                  </a:moveTo>
                  <a:lnTo>
                    <a:pt x="8" y="8"/>
                  </a:lnTo>
                  <a:lnTo>
                    <a:pt x="16" y="5"/>
                  </a:lnTo>
                  <a:lnTo>
                    <a:pt x="8"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44" name="Freeform 558">
              <a:extLst>
                <a:ext uri="{FF2B5EF4-FFF2-40B4-BE49-F238E27FC236}">
                  <a16:creationId xmlns:a16="http://schemas.microsoft.com/office/drawing/2014/main" id="{E35F35F3-F4CF-E5B0-1459-C345DDDBCCD1}"/>
                </a:ext>
              </a:extLst>
            </p:cNvPr>
            <p:cNvSpPr>
              <a:spLocks/>
            </p:cNvSpPr>
            <p:nvPr/>
          </p:nvSpPr>
          <p:spPr bwMode="auto">
            <a:xfrm>
              <a:off x="10917568" y="4902232"/>
              <a:ext cx="11940" cy="8529"/>
            </a:xfrm>
            <a:custGeom>
              <a:avLst/>
              <a:gdLst>
                <a:gd name="T0" fmla="*/ 0 w 16"/>
                <a:gd name="T1" fmla="*/ 0 h 11"/>
                <a:gd name="T2" fmla="*/ 2147483647 w 16"/>
                <a:gd name="T3" fmla="*/ 2147483647 h 11"/>
                <a:gd name="T4" fmla="*/ 2147483647 w 16"/>
                <a:gd name="T5" fmla="*/ 2147483647 h 11"/>
                <a:gd name="T6" fmla="*/ 2147483647 w 16"/>
                <a:gd name="T7" fmla="*/ 0 h 11"/>
                <a:gd name="T8" fmla="*/ 0 w 16"/>
                <a:gd name="T9" fmla="*/ 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0"/>
                  </a:moveTo>
                  <a:lnTo>
                    <a:pt x="8" y="11"/>
                  </a:lnTo>
                  <a:lnTo>
                    <a:pt x="16" y="9"/>
                  </a:lnTo>
                  <a:lnTo>
                    <a:pt x="8" y="0"/>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45" name="Freeform 559">
              <a:extLst>
                <a:ext uri="{FF2B5EF4-FFF2-40B4-BE49-F238E27FC236}">
                  <a16:creationId xmlns:a16="http://schemas.microsoft.com/office/drawing/2014/main" id="{94B09EB8-63DC-B8B7-B005-0CBF38A96719}"/>
                </a:ext>
              </a:extLst>
            </p:cNvPr>
            <p:cNvSpPr>
              <a:spLocks/>
            </p:cNvSpPr>
            <p:nvPr/>
          </p:nvSpPr>
          <p:spPr bwMode="auto">
            <a:xfrm>
              <a:off x="10678749" y="4596033"/>
              <a:ext cx="66528" cy="88704"/>
            </a:xfrm>
            <a:custGeom>
              <a:avLst/>
              <a:gdLst>
                <a:gd name="T0" fmla="*/ 0 w 86"/>
                <a:gd name="T1" fmla="*/ 2147483647 h 113"/>
                <a:gd name="T2" fmla="*/ 2147483647 w 86"/>
                <a:gd name="T3" fmla="*/ 2147483647 h 113"/>
                <a:gd name="T4" fmla="*/ 2147483647 w 86"/>
                <a:gd name="T5" fmla="*/ 2147483647 h 113"/>
                <a:gd name="T6" fmla="*/ 2147483647 w 86"/>
                <a:gd name="T7" fmla="*/ 2147483647 h 113"/>
                <a:gd name="T8" fmla="*/ 2147483647 w 86"/>
                <a:gd name="T9" fmla="*/ 2147483647 h 113"/>
                <a:gd name="T10" fmla="*/ 2147483647 w 86"/>
                <a:gd name="T11" fmla="*/ 2147483647 h 113"/>
                <a:gd name="T12" fmla="*/ 2147483647 w 86"/>
                <a:gd name="T13" fmla="*/ 2147483647 h 113"/>
                <a:gd name="T14" fmla="*/ 2147483647 w 86"/>
                <a:gd name="T15" fmla="*/ 2147483647 h 113"/>
                <a:gd name="T16" fmla="*/ 2147483647 w 86"/>
                <a:gd name="T17" fmla="*/ 2147483647 h 113"/>
                <a:gd name="T18" fmla="*/ 2147483647 w 86"/>
                <a:gd name="T19" fmla="*/ 2147483647 h 113"/>
                <a:gd name="T20" fmla="*/ 2147483647 w 86"/>
                <a:gd name="T21" fmla="*/ 2147483647 h 113"/>
                <a:gd name="T22" fmla="*/ 2147483647 w 86"/>
                <a:gd name="T23" fmla="*/ 2147483647 h 113"/>
                <a:gd name="T24" fmla="*/ 2147483647 w 86"/>
                <a:gd name="T25" fmla="*/ 2147483647 h 113"/>
                <a:gd name="T26" fmla="*/ 2147483647 w 86"/>
                <a:gd name="T27" fmla="*/ 2147483647 h 113"/>
                <a:gd name="T28" fmla="*/ 2147483647 w 86"/>
                <a:gd name="T29" fmla="*/ 2147483647 h 113"/>
                <a:gd name="T30" fmla="*/ 2147483647 w 86"/>
                <a:gd name="T31" fmla="*/ 2147483647 h 113"/>
                <a:gd name="T32" fmla="*/ 2147483647 w 86"/>
                <a:gd name="T33" fmla="*/ 2147483647 h 113"/>
                <a:gd name="T34" fmla="*/ 2147483647 w 86"/>
                <a:gd name="T35" fmla="*/ 2147483647 h 113"/>
                <a:gd name="T36" fmla="*/ 2147483647 w 86"/>
                <a:gd name="T37" fmla="*/ 0 h 113"/>
                <a:gd name="T38" fmla="*/ 2147483647 w 86"/>
                <a:gd name="T39" fmla="*/ 2147483647 h 113"/>
                <a:gd name="T40" fmla="*/ 2147483647 w 86"/>
                <a:gd name="T41" fmla="*/ 0 h 113"/>
                <a:gd name="T42" fmla="*/ 2147483647 w 86"/>
                <a:gd name="T43" fmla="*/ 2147483647 h 113"/>
                <a:gd name="T44" fmla="*/ 0 w 86"/>
                <a:gd name="T45" fmla="*/ 2147483647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13"/>
                <a:gd name="T71" fmla="*/ 86 w 8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13">
                  <a:moveTo>
                    <a:pt x="0" y="46"/>
                  </a:moveTo>
                  <a:lnTo>
                    <a:pt x="8" y="76"/>
                  </a:lnTo>
                  <a:lnTo>
                    <a:pt x="27" y="81"/>
                  </a:lnTo>
                  <a:lnTo>
                    <a:pt x="21" y="97"/>
                  </a:lnTo>
                  <a:lnTo>
                    <a:pt x="32" y="100"/>
                  </a:lnTo>
                  <a:lnTo>
                    <a:pt x="40" y="94"/>
                  </a:lnTo>
                  <a:lnTo>
                    <a:pt x="59" y="111"/>
                  </a:lnTo>
                  <a:lnTo>
                    <a:pt x="57" y="94"/>
                  </a:lnTo>
                  <a:lnTo>
                    <a:pt x="73" y="113"/>
                  </a:lnTo>
                  <a:lnTo>
                    <a:pt x="86" y="113"/>
                  </a:lnTo>
                  <a:lnTo>
                    <a:pt x="76" y="97"/>
                  </a:lnTo>
                  <a:lnTo>
                    <a:pt x="81" y="97"/>
                  </a:lnTo>
                  <a:lnTo>
                    <a:pt x="62" y="89"/>
                  </a:lnTo>
                  <a:lnTo>
                    <a:pt x="51" y="94"/>
                  </a:lnTo>
                  <a:lnTo>
                    <a:pt x="43" y="89"/>
                  </a:lnTo>
                  <a:lnTo>
                    <a:pt x="32" y="65"/>
                  </a:lnTo>
                  <a:lnTo>
                    <a:pt x="46" y="29"/>
                  </a:lnTo>
                  <a:lnTo>
                    <a:pt x="40" y="21"/>
                  </a:lnTo>
                  <a:lnTo>
                    <a:pt x="38" y="0"/>
                  </a:lnTo>
                  <a:lnTo>
                    <a:pt x="32" y="5"/>
                  </a:lnTo>
                  <a:lnTo>
                    <a:pt x="8" y="0"/>
                  </a:lnTo>
                  <a:lnTo>
                    <a:pt x="11" y="48"/>
                  </a:lnTo>
                  <a:lnTo>
                    <a:pt x="0" y="46"/>
                  </a:lnTo>
                  <a:close/>
                </a:path>
              </a:pathLst>
            </a:custGeom>
            <a:solidFill>
              <a:schemeClr val="accent1"/>
            </a:solidFill>
            <a:ln w="3">
              <a:solidFill>
                <a:schemeClr val="accent1"/>
              </a:solidFill>
              <a:round/>
              <a:headEnd/>
              <a:tailEnd/>
            </a:ln>
          </p:spPr>
          <p:txBody>
            <a:bodyPr/>
            <a:lstStyle/>
            <a:p>
              <a:endParaRPr lang="en-GB" noProof="0" dirty="0"/>
            </a:p>
          </p:txBody>
        </p:sp>
        <p:sp>
          <p:nvSpPr>
            <p:cNvPr id="1246" name="Freeform 560">
              <a:extLst>
                <a:ext uri="{FF2B5EF4-FFF2-40B4-BE49-F238E27FC236}">
                  <a16:creationId xmlns:a16="http://schemas.microsoft.com/office/drawing/2014/main" id="{B399C512-FCBA-6D57-DB7C-4ECF9EF0BC8B}"/>
                </a:ext>
              </a:extLst>
            </p:cNvPr>
            <p:cNvSpPr>
              <a:spLocks/>
            </p:cNvSpPr>
            <p:nvPr/>
          </p:nvSpPr>
          <p:spPr bwMode="auto">
            <a:xfrm>
              <a:off x="10654867" y="4712883"/>
              <a:ext cx="32411" cy="44352"/>
            </a:xfrm>
            <a:custGeom>
              <a:avLst/>
              <a:gdLst>
                <a:gd name="T0" fmla="*/ 0 w 41"/>
                <a:gd name="T1" fmla="*/ 2147483647 h 57"/>
                <a:gd name="T2" fmla="*/ 2147483647 w 41"/>
                <a:gd name="T3" fmla="*/ 2147483647 h 57"/>
                <a:gd name="T4" fmla="*/ 2147483647 w 41"/>
                <a:gd name="T5" fmla="*/ 0 h 57"/>
                <a:gd name="T6" fmla="*/ 2147483647 w 41"/>
                <a:gd name="T7" fmla="*/ 2147483647 h 57"/>
                <a:gd name="T8" fmla="*/ 0 w 41"/>
                <a:gd name="T9" fmla="*/ 2147483647 h 57"/>
                <a:gd name="T10" fmla="*/ 0 60000 65536"/>
                <a:gd name="T11" fmla="*/ 0 60000 65536"/>
                <a:gd name="T12" fmla="*/ 0 60000 65536"/>
                <a:gd name="T13" fmla="*/ 0 60000 65536"/>
                <a:gd name="T14" fmla="*/ 0 60000 65536"/>
                <a:gd name="T15" fmla="*/ 0 w 41"/>
                <a:gd name="T16" fmla="*/ 0 h 57"/>
                <a:gd name="T17" fmla="*/ 41 w 41"/>
                <a:gd name="T18" fmla="*/ 57 h 57"/>
              </a:gdLst>
              <a:ahLst/>
              <a:cxnLst>
                <a:cxn ang="T10">
                  <a:pos x="T0" y="T1"/>
                </a:cxn>
                <a:cxn ang="T11">
                  <a:pos x="T2" y="T3"/>
                </a:cxn>
                <a:cxn ang="T12">
                  <a:pos x="T4" y="T5"/>
                </a:cxn>
                <a:cxn ang="T13">
                  <a:pos x="T6" y="T7"/>
                </a:cxn>
                <a:cxn ang="T14">
                  <a:pos x="T8" y="T9"/>
                </a:cxn>
              </a:cxnLst>
              <a:rect l="T15" t="T16" r="T17" b="T18"/>
              <a:pathLst>
                <a:path w="41" h="57">
                  <a:moveTo>
                    <a:pt x="0" y="57"/>
                  </a:moveTo>
                  <a:lnTo>
                    <a:pt x="41" y="13"/>
                  </a:lnTo>
                  <a:lnTo>
                    <a:pt x="38" y="0"/>
                  </a:lnTo>
                  <a:lnTo>
                    <a:pt x="32" y="13"/>
                  </a:lnTo>
                  <a:lnTo>
                    <a:pt x="0" y="5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47" name="Freeform 561">
              <a:extLst>
                <a:ext uri="{FF2B5EF4-FFF2-40B4-BE49-F238E27FC236}">
                  <a16:creationId xmlns:a16="http://schemas.microsoft.com/office/drawing/2014/main" id="{062FA9FF-97AE-8732-D671-0BD6677ACE5B}"/>
                </a:ext>
              </a:extLst>
            </p:cNvPr>
            <p:cNvSpPr>
              <a:spLocks/>
            </p:cNvSpPr>
            <p:nvPr/>
          </p:nvSpPr>
          <p:spPr bwMode="auto">
            <a:xfrm>
              <a:off x="10693249" y="4677060"/>
              <a:ext cx="16205" cy="20470"/>
            </a:xfrm>
            <a:custGeom>
              <a:avLst/>
              <a:gdLst>
                <a:gd name="T0" fmla="*/ 0 w 21"/>
                <a:gd name="T1" fmla="*/ 0 h 27"/>
                <a:gd name="T2" fmla="*/ 2147483647 w 21"/>
                <a:gd name="T3" fmla="*/ 2147483647 h 27"/>
                <a:gd name="T4" fmla="*/ 2147483647 w 21"/>
                <a:gd name="T5" fmla="*/ 2147483647 h 27"/>
                <a:gd name="T6" fmla="*/ 2147483647 w 21"/>
                <a:gd name="T7" fmla="*/ 2147483647 h 27"/>
                <a:gd name="T8" fmla="*/ 2147483647 w 21"/>
                <a:gd name="T9" fmla="*/ 2147483647 h 27"/>
                <a:gd name="T10" fmla="*/ 0 w 21"/>
                <a:gd name="T11" fmla="*/ 0 h 27"/>
                <a:gd name="T12" fmla="*/ 0 60000 65536"/>
                <a:gd name="T13" fmla="*/ 0 60000 65536"/>
                <a:gd name="T14" fmla="*/ 0 60000 65536"/>
                <a:gd name="T15" fmla="*/ 0 60000 65536"/>
                <a:gd name="T16" fmla="*/ 0 60000 65536"/>
                <a:gd name="T17" fmla="*/ 0 60000 65536"/>
                <a:gd name="T18" fmla="*/ 0 w 21"/>
                <a:gd name="T19" fmla="*/ 0 h 27"/>
                <a:gd name="T20" fmla="*/ 21 w 2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1" h="27">
                  <a:moveTo>
                    <a:pt x="0" y="0"/>
                  </a:moveTo>
                  <a:lnTo>
                    <a:pt x="16" y="27"/>
                  </a:lnTo>
                  <a:lnTo>
                    <a:pt x="21" y="19"/>
                  </a:lnTo>
                  <a:lnTo>
                    <a:pt x="21" y="10"/>
                  </a:lnTo>
                  <a:lnTo>
                    <a:pt x="16" y="2"/>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48" name="Freeform 562">
              <a:extLst>
                <a:ext uri="{FF2B5EF4-FFF2-40B4-BE49-F238E27FC236}">
                  <a16:creationId xmlns:a16="http://schemas.microsoft.com/office/drawing/2014/main" id="{362B7C9A-7BD7-44F4-75AC-7E049EE9FB0D}"/>
                </a:ext>
              </a:extLst>
            </p:cNvPr>
            <p:cNvSpPr>
              <a:spLocks/>
            </p:cNvSpPr>
            <p:nvPr/>
          </p:nvSpPr>
          <p:spPr bwMode="auto">
            <a:xfrm>
              <a:off x="10750395" y="4691559"/>
              <a:ext cx="18764" cy="37529"/>
            </a:xfrm>
            <a:custGeom>
              <a:avLst/>
              <a:gdLst>
                <a:gd name="T0" fmla="*/ 0 w 24"/>
                <a:gd name="T1" fmla="*/ 0 h 48"/>
                <a:gd name="T2" fmla="*/ 2147483647 w 24"/>
                <a:gd name="T3" fmla="*/ 2147483647 h 48"/>
                <a:gd name="T4" fmla="*/ 2147483647 w 24"/>
                <a:gd name="T5" fmla="*/ 2147483647 h 48"/>
                <a:gd name="T6" fmla="*/ 2147483647 w 24"/>
                <a:gd name="T7" fmla="*/ 2147483647 h 48"/>
                <a:gd name="T8" fmla="*/ 2147483647 w 24"/>
                <a:gd name="T9" fmla="*/ 2147483647 h 48"/>
                <a:gd name="T10" fmla="*/ 2147483647 w 24"/>
                <a:gd name="T11" fmla="*/ 2147483647 h 48"/>
                <a:gd name="T12" fmla="*/ 2147483647 w 24"/>
                <a:gd name="T13" fmla="*/ 2147483647 h 48"/>
                <a:gd name="T14" fmla="*/ 2147483647 w 24"/>
                <a:gd name="T15" fmla="*/ 2147483647 h 48"/>
                <a:gd name="T16" fmla="*/ 2147483647 w 24"/>
                <a:gd name="T17" fmla="*/ 2147483647 h 48"/>
                <a:gd name="T18" fmla="*/ 2147483647 w 24"/>
                <a:gd name="T19" fmla="*/ 2147483647 h 48"/>
                <a:gd name="T20" fmla="*/ 2147483647 w 24"/>
                <a:gd name="T21" fmla="*/ 2147483647 h 48"/>
                <a:gd name="T22" fmla="*/ 2147483647 w 24"/>
                <a:gd name="T23" fmla="*/ 0 h 48"/>
                <a:gd name="T24" fmla="*/ 0 w 2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8"/>
                <a:gd name="T41" fmla="*/ 24 w 2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8">
                  <a:moveTo>
                    <a:pt x="0" y="0"/>
                  </a:moveTo>
                  <a:lnTo>
                    <a:pt x="13" y="16"/>
                  </a:lnTo>
                  <a:lnTo>
                    <a:pt x="11" y="24"/>
                  </a:lnTo>
                  <a:lnTo>
                    <a:pt x="2" y="24"/>
                  </a:lnTo>
                  <a:lnTo>
                    <a:pt x="2" y="35"/>
                  </a:lnTo>
                  <a:lnTo>
                    <a:pt x="11" y="35"/>
                  </a:lnTo>
                  <a:lnTo>
                    <a:pt x="11" y="48"/>
                  </a:lnTo>
                  <a:lnTo>
                    <a:pt x="19" y="46"/>
                  </a:lnTo>
                  <a:lnTo>
                    <a:pt x="13" y="29"/>
                  </a:lnTo>
                  <a:lnTo>
                    <a:pt x="24" y="29"/>
                  </a:lnTo>
                  <a:lnTo>
                    <a:pt x="21" y="8"/>
                  </a:lnTo>
                  <a:lnTo>
                    <a:pt x="16" y="0"/>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49" name="Freeform 563">
              <a:extLst>
                <a:ext uri="{FF2B5EF4-FFF2-40B4-BE49-F238E27FC236}">
                  <a16:creationId xmlns:a16="http://schemas.microsoft.com/office/drawing/2014/main" id="{AF7E4C18-9C61-4D66-B983-AC822A0AB1F0}"/>
                </a:ext>
              </a:extLst>
            </p:cNvPr>
            <p:cNvSpPr>
              <a:spLocks/>
            </p:cNvSpPr>
            <p:nvPr/>
          </p:nvSpPr>
          <p:spPr bwMode="auto">
            <a:xfrm>
              <a:off x="10715426" y="4701794"/>
              <a:ext cx="40940" cy="46911"/>
            </a:xfrm>
            <a:custGeom>
              <a:avLst/>
              <a:gdLst>
                <a:gd name="T0" fmla="*/ 2147483647 w 52"/>
                <a:gd name="T1" fmla="*/ 2147483647 h 60"/>
                <a:gd name="T2" fmla="*/ 2147483647 w 52"/>
                <a:gd name="T3" fmla="*/ 2147483647 h 60"/>
                <a:gd name="T4" fmla="*/ 2147483647 w 52"/>
                <a:gd name="T5" fmla="*/ 2147483647 h 60"/>
                <a:gd name="T6" fmla="*/ 2147483647 w 52"/>
                <a:gd name="T7" fmla="*/ 2147483647 h 60"/>
                <a:gd name="T8" fmla="*/ 2147483647 w 52"/>
                <a:gd name="T9" fmla="*/ 2147483647 h 60"/>
                <a:gd name="T10" fmla="*/ 2147483647 w 52"/>
                <a:gd name="T11" fmla="*/ 2147483647 h 60"/>
                <a:gd name="T12" fmla="*/ 2147483647 w 52"/>
                <a:gd name="T13" fmla="*/ 2147483647 h 60"/>
                <a:gd name="T14" fmla="*/ 2147483647 w 52"/>
                <a:gd name="T15" fmla="*/ 2147483647 h 60"/>
                <a:gd name="T16" fmla="*/ 2147483647 w 52"/>
                <a:gd name="T17" fmla="*/ 2147483647 h 60"/>
                <a:gd name="T18" fmla="*/ 2147483647 w 52"/>
                <a:gd name="T19" fmla="*/ 2147483647 h 60"/>
                <a:gd name="T20" fmla="*/ 2147483647 w 52"/>
                <a:gd name="T21" fmla="*/ 2147483647 h 60"/>
                <a:gd name="T22" fmla="*/ 2147483647 w 52"/>
                <a:gd name="T23" fmla="*/ 2147483647 h 60"/>
                <a:gd name="T24" fmla="*/ 2147483647 w 52"/>
                <a:gd name="T25" fmla="*/ 2147483647 h 60"/>
                <a:gd name="T26" fmla="*/ 2147483647 w 52"/>
                <a:gd name="T27" fmla="*/ 2147483647 h 60"/>
                <a:gd name="T28" fmla="*/ 2147483647 w 52"/>
                <a:gd name="T29" fmla="*/ 2147483647 h 60"/>
                <a:gd name="T30" fmla="*/ 2147483647 w 52"/>
                <a:gd name="T31" fmla="*/ 2147483647 h 60"/>
                <a:gd name="T32" fmla="*/ 2147483647 w 52"/>
                <a:gd name="T33" fmla="*/ 2147483647 h 60"/>
                <a:gd name="T34" fmla="*/ 2147483647 w 52"/>
                <a:gd name="T35" fmla="*/ 2147483647 h 60"/>
                <a:gd name="T36" fmla="*/ 0 w 52"/>
                <a:gd name="T37" fmla="*/ 0 h 60"/>
                <a:gd name="T38" fmla="*/ 2147483647 w 52"/>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
                <a:gd name="T61" fmla="*/ 0 h 60"/>
                <a:gd name="T62" fmla="*/ 52 w 52"/>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 h="60">
                  <a:moveTo>
                    <a:pt x="3" y="27"/>
                  </a:moveTo>
                  <a:lnTo>
                    <a:pt x="19" y="30"/>
                  </a:lnTo>
                  <a:lnTo>
                    <a:pt x="19" y="38"/>
                  </a:lnTo>
                  <a:lnTo>
                    <a:pt x="14" y="43"/>
                  </a:lnTo>
                  <a:lnTo>
                    <a:pt x="25" y="60"/>
                  </a:lnTo>
                  <a:lnTo>
                    <a:pt x="30" y="54"/>
                  </a:lnTo>
                  <a:lnTo>
                    <a:pt x="28" y="43"/>
                  </a:lnTo>
                  <a:lnTo>
                    <a:pt x="33" y="49"/>
                  </a:lnTo>
                  <a:lnTo>
                    <a:pt x="38" y="41"/>
                  </a:lnTo>
                  <a:lnTo>
                    <a:pt x="41" y="49"/>
                  </a:lnTo>
                  <a:lnTo>
                    <a:pt x="52" y="46"/>
                  </a:lnTo>
                  <a:lnTo>
                    <a:pt x="52" y="38"/>
                  </a:lnTo>
                  <a:lnTo>
                    <a:pt x="41" y="35"/>
                  </a:lnTo>
                  <a:lnTo>
                    <a:pt x="41" y="16"/>
                  </a:lnTo>
                  <a:lnTo>
                    <a:pt x="30" y="30"/>
                  </a:lnTo>
                  <a:lnTo>
                    <a:pt x="25" y="8"/>
                  </a:lnTo>
                  <a:lnTo>
                    <a:pt x="14" y="8"/>
                  </a:lnTo>
                  <a:lnTo>
                    <a:pt x="11" y="3"/>
                  </a:lnTo>
                  <a:lnTo>
                    <a:pt x="0" y="0"/>
                  </a:lnTo>
                  <a:lnTo>
                    <a:pt x="3" y="2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50" name="Freeform 564">
              <a:extLst>
                <a:ext uri="{FF2B5EF4-FFF2-40B4-BE49-F238E27FC236}">
                  <a16:creationId xmlns:a16="http://schemas.microsoft.com/office/drawing/2014/main" id="{37A6028E-412C-AC36-D7F1-BB14929AB5C0}"/>
                </a:ext>
              </a:extLst>
            </p:cNvPr>
            <p:cNvSpPr>
              <a:spLocks/>
            </p:cNvSpPr>
            <p:nvPr/>
          </p:nvSpPr>
          <p:spPr bwMode="auto">
            <a:xfrm>
              <a:off x="10723101" y="4735059"/>
              <a:ext cx="65675" cy="68234"/>
            </a:xfrm>
            <a:custGeom>
              <a:avLst/>
              <a:gdLst>
                <a:gd name="T0" fmla="*/ 0 w 84"/>
                <a:gd name="T1" fmla="*/ 2147483647 h 87"/>
                <a:gd name="T2" fmla="*/ 2147483647 w 84"/>
                <a:gd name="T3" fmla="*/ 2147483647 h 87"/>
                <a:gd name="T4" fmla="*/ 2147483647 w 84"/>
                <a:gd name="T5" fmla="*/ 2147483647 h 87"/>
                <a:gd name="T6" fmla="*/ 2147483647 w 84"/>
                <a:gd name="T7" fmla="*/ 2147483647 h 87"/>
                <a:gd name="T8" fmla="*/ 2147483647 w 84"/>
                <a:gd name="T9" fmla="*/ 2147483647 h 87"/>
                <a:gd name="T10" fmla="*/ 2147483647 w 84"/>
                <a:gd name="T11" fmla="*/ 2147483647 h 87"/>
                <a:gd name="T12" fmla="*/ 2147483647 w 84"/>
                <a:gd name="T13" fmla="*/ 2147483647 h 87"/>
                <a:gd name="T14" fmla="*/ 2147483647 w 84"/>
                <a:gd name="T15" fmla="*/ 2147483647 h 87"/>
                <a:gd name="T16" fmla="*/ 2147483647 w 84"/>
                <a:gd name="T17" fmla="*/ 2147483647 h 87"/>
                <a:gd name="T18" fmla="*/ 2147483647 w 84"/>
                <a:gd name="T19" fmla="*/ 2147483647 h 87"/>
                <a:gd name="T20" fmla="*/ 2147483647 w 84"/>
                <a:gd name="T21" fmla="*/ 2147483647 h 87"/>
                <a:gd name="T22" fmla="*/ 2147483647 w 84"/>
                <a:gd name="T23" fmla="*/ 2147483647 h 87"/>
                <a:gd name="T24" fmla="*/ 2147483647 w 84"/>
                <a:gd name="T25" fmla="*/ 2147483647 h 87"/>
                <a:gd name="T26" fmla="*/ 2147483647 w 84"/>
                <a:gd name="T27" fmla="*/ 2147483647 h 87"/>
                <a:gd name="T28" fmla="*/ 2147483647 w 84"/>
                <a:gd name="T29" fmla="*/ 2147483647 h 87"/>
                <a:gd name="T30" fmla="*/ 2147483647 w 84"/>
                <a:gd name="T31" fmla="*/ 2147483647 h 87"/>
                <a:gd name="T32" fmla="*/ 2147483647 w 84"/>
                <a:gd name="T33" fmla="*/ 2147483647 h 87"/>
                <a:gd name="T34" fmla="*/ 2147483647 w 84"/>
                <a:gd name="T35" fmla="*/ 0 h 87"/>
                <a:gd name="T36" fmla="*/ 2147483647 w 84"/>
                <a:gd name="T37" fmla="*/ 2147483647 h 87"/>
                <a:gd name="T38" fmla="*/ 2147483647 w 84"/>
                <a:gd name="T39" fmla="*/ 2147483647 h 87"/>
                <a:gd name="T40" fmla="*/ 2147483647 w 84"/>
                <a:gd name="T41" fmla="*/ 2147483647 h 87"/>
                <a:gd name="T42" fmla="*/ 2147483647 w 84"/>
                <a:gd name="T43" fmla="*/ 2147483647 h 87"/>
                <a:gd name="T44" fmla="*/ 2147483647 w 84"/>
                <a:gd name="T45" fmla="*/ 2147483647 h 87"/>
                <a:gd name="T46" fmla="*/ 2147483647 w 84"/>
                <a:gd name="T47" fmla="*/ 2147483647 h 87"/>
                <a:gd name="T48" fmla="*/ 2147483647 w 84"/>
                <a:gd name="T49" fmla="*/ 2147483647 h 87"/>
                <a:gd name="T50" fmla="*/ 2147483647 w 84"/>
                <a:gd name="T51" fmla="*/ 2147483647 h 87"/>
                <a:gd name="T52" fmla="*/ 0 w 84"/>
                <a:gd name="T53" fmla="*/ 214748364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
                <a:gd name="T82" fmla="*/ 0 h 87"/>
                <a:gd name="T83" fmla="*/ 84 w 84"/>
                <a:gd name="T84" fmla="*/ 87 h 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 h="87">
                  <a:moveTo>
                    <a:pt x="0" y="55"/>
                  </a:moveTo>
                  <a:lnTo>
                    <a:pt x="2" y="60"/>
                  </a:lnTo>
                  <a:lnTo>
                    <a:pt x="10" y="44"/>
                  </a:lnTo>
                  <a:lnTo>
                    <a:pt x="16" y="41"/>
                  </a:lnTo>
                  <a:lnTo>
                    <a:pt x="16" y="49"/>
                  </a:lnTo>
                  <a:lnTo>
                    <a:pt x="29" y="41"/>
                  </a:lnTo>
                  <a:lnTo>
                    <a:pt x="37" y="44"/>
                  </a:lnTo>
                  <a:lnTo>
                    <a:pt x="40" y="49"/>
                  </a:lnTo>
                  <a:lnTo>
                    <a:pt x="37" y="68"/>
                  </a:lnTo>
                  <a:lnTo>
                    <a:pt x="65" y="87"/>
                  </a:lnTo>
                  <a:lnTo>
                    <a:pt x="70" y="76"/>
                  </a:lnTo>
                  <a:lnTo>
                    <a:pt x="62" y="63"/>
                  </a:lnTo>
                  <a:lnTo>
                    <a:pt x="65" y="57"/>
                  </a:lnTo>
                  <a:lnTo>
                    <a:pt x="67" y="49"/>
                  </a:lnTo>
                  <a:lnTo>
                    <a:pt x="78" y="71"/>
                  </a:lnTo>
                  <a:lnTo>
                    <a:pt x="84" y="52"/>
                  </a:lnTo>
                  <a:lnTo>
                    <a:pt x="75" y="19"/>
                  </a:lnTo>
                  <a:lnTo>
                    <a:pt x="59" y="0"/>
                  </a:lnTo>
                  <a:lnTo>
                    <a:pt x="62" y="14"/>
                  </a:lnTo>
                  <a:lnTo>
                    <a:pt x="56" y="19"/>
                  </a:lnTo>
                  <a:lnTo>
                    <a:pt x="48" y="17"/>
                  </a:lnTo>
                  <a:lnTo>
                    <a:pt x="48" y="28"/>
                  </a:lnTo>
                  <a:lnTo>
                    <a:pt x="35" y="36"/>
                  </a:lnTo>
                  <a:lnTo>
                    <a:pt x="32" y="28"/>
                  </a:lnTo>
                  <a:lnTo>
                    <a:pt x="19" y="28"/>
                  </a:lnTo>
                  <a:lnTo>
                    <a:pt x="2" y="41"/>
                  </a:lnTo>
                  <a:lnTo>
                    <a:pt x="0" y="55"/>
                  </a:lnTo>
                  <a:close/>
                </a:path>
              </a:pathLst>
            </a:custGeom>
            <a:solidFill>
              <a:schemeClr val="accent1"/>
            </a:solidFill>
            <a:ln w="3">
              <a:solidFill>
                <a:schemeClr val="accent1"/>
              </a:solidFill>
              <a:round/>
              <a:headEnd/>
              <a:tailEnd/>
            </a:ln>
          </p:spPr>
          <p:txBody>
            <a:bodyPr/>
            <a:lstStyle/>
            <a:p>
              <a:endParaRPr lang="en-GB" noProof="0" dirty="0"/>
            </a:p>
          </p:txBody>
        </p:sp>
        <p:sp>
          <p:nvSpPr>
            <p:cNvPr id="1251" name="Freeform 565">
              <a:extLst>
                <a:ext uri="{FF2B5EF4-FFF2-40B4-BE49-F238E27FC236}">
                  <a16:creationId xmlns:a16="http://schemas.microsoft.com/office/drawing/2014/main" id="{6C139D02-CE1E-D3E7-49CF-CBBEBC11E6A5}"/>
                </a:ext>
              </a:extLst>
            </p:cNvPr>
            <p:cNvSpPr>
              <a:spLocks/>
            </p:cNvSpPr>
            <p:nvPr/>
          </p:nvSpPr>
          <p:spPr bwMode="auto">
            <a:xfrm>
              <a:off x="11094123" y="4960230"/>
              <a:ext cx="59704" cy="30705"/>
            </a:xfrm>
            <a:custGeom>
              <a:avLst/>
              <a:gdLst>
                <a:gd name="T0" fmla="*/ 0 w 76"/>
                <a:gd name="T1" fmla="*/ 2147483647 h 40"/>
                <a:gd name="T2" fmla="*/ 2147483647 w 76"/>
                <a:gd name="T3" fmla="*/ 2147483647 h 40"/>
                <a:gd name="T4" fmla="*/ 2147483647 w 76"/>
                <a:gd name="T5" fmla="*/ 2147483647 h 40"/>
                <a:gd name="T6" fmla="*/ 2147483647 w 76"/>
                <a:gd name="T7" fmla="*/ 2147483647 h 40"/>
                <a:gd name="T8" fmla="*/ 2147483647 w 76"/>
                <a:gd name="T9" fmla="*/ 2147483647 h 40"/>
                <a:gd name="T10" fmla="*/ 2147483647 w 76"/>
                <a:gd name="T11" fmla="*/ 0 h 40"/>
                <a:gd name="T12" fmla="*/ 2147483647 w 76"/>
                <a:gd name="T13" fmla="*/ 0 h 40"/>
                <a:gd name="T14" fmla="*/ 2147483647 w 76"/>
                <a:gd name="T15" fmla="*/ 2147483647 h 40"/>
                <a:gd name="T16" fmla="*/ 2147483647 w 76"/>
                <a:gd name="T17" fmla="*/ 2147483647 h 40"/>
                <a:gd name="T18" fmla="*/ 2147483647 w 76"/>
                <a:gd name="T19" fmla="*/ 2147483647 h 40"/>
                <a:gd name="T20" fmla="*/ 0 w 76"/>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40"/>
                <a:gd name="T35" fmla="*/ 76 w 76"/>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40">
                  <a:moveTo>
                    <a:pt x="0" y="27"/>
                  </a:moveTo>
                  <a:lnTo>
                    <a:pt x="17" y="40"/>
                  </a:lnTo>
                  <a:lnTo>
                    <a:pt x="44" y="40"/>
                  </a:lnTo>
                  <a:lnTo>
                    <a:pt x="71" y="27"/>
                  </a:lnTo>
                  <a:lnTo>
                    <a:pt x="76" y="8"/>
                  </a:lnTo>
                  <a:lnTo>
                    <a:pt x="76" y="0"/>
                  </a:lnTo>
                  <a:lnTo>
                    <a:pt x="63" y="0"/>
                  </a:lnTo>
                  <a:lnTo>
                    <a:pt x="65" y="13"/>
                  </a:lnTo>
                  <a:lnTo>
                    <a:pt x="57" y="13"/>
                  </a:lnTo>
                  <a:lnTo>
                    <a:pt x="49" y="27"/>
                  </a:lnTo>
                  <a:lnTo>
                    <a:pt x="0" y="2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52" name="Freeform 566">
              <a:extLst>
                <a:ext uri="{FF2B5EF4-FFF2-40B4-BE49-F238E27FC236}">
                  <a16:creationId xmlns:a16="http://schemas.microsoft.com/office/drawing/2014/main" id="{AD537BB5-BB95-D1D3-F2CB-2B135E110AC6}"/>
                </a:ext>
              </a:extLst>
            </p:cNvPr>
            <p:cNvSpPr>
              <a:spLocks/>
            </p:cNvSpPr>
            <p:nvPr/>
          </p:nvSpPr>
          <p:spPr bwMode="auto">
            <a:xfrm>
              <a:off x="11075359" y="4926114"/>
              <a:ext cx="6823" cy="0"/>
            </a:xfrm>
            <a:custGeom>
              <a:avLst/>
              <a:gdLst>
                <a:gd name="T0" fmla="*/ 0 w 8"/>
                <a:gd name="T1" fmla="*/ 0 h 1588"/>
                <a:gd name="T2" fmla="*/ 2147483647 w 8"/>
                <a:gd name="T3" fmla="*/ 0 h 1588"/>
                <a:gd name="T4" fmla="*/ 0 w 8"/>
                <a:gd name="T5" fmla="*/ 0 h 1588"/>
                <a:gd name="T6" fmla="*/ 0 60000 65536"/>
                <a:gd name="T7" fmla="*/ 0 60000 65536"/>
                <a:gd name="T8" fmla="*/ 0 60000 65536"/>
                <a:gd name="T9" fmla="*/ 0 w 8"/>
                <a:gd name="T10" fmla="*/ 0 h 1588"/>
                <a:gd name="T11" fmla="*/ 8 w 8"/>
                <a:gd name="T12" fmla="*/ 0 h 1588"/>
              </a:gdLst>
              <a:ahLst/>
              <a:cxnLst>
                <a:cxn ang="T6">
                  <a:pos x="T0" y="T1"/>
                </a:cxn>
                <a:cxn ang="T7">
                  <a:pos x="T2" y="T3"/>
                </a:cxn>
                <a:cxn ang="T8">
                  <a:pos x="T4" y="T5"/>
                </a:cxn>
              </a:cxnLst>
              <a:rect l="T9" t="T10" r="T11" b="T12"/>
              <a:pathLst>
                <a:path w="8" h="1588">
                  <a:moveTo>
                    <a:pt x="0" y="0"/>
                  </a:moveTo>
                  <a:lnTo>
                    <a:pt x="8" y="0"/>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53" name="Line 567">
              <a:extLst>
                <a:ext uri="{FF2B5EF4-FFF2-40B4-BE49-F238E27FC236}">
                  <a16:creationId xmlns:a16="http://schemas.microsoft.com/office/drawing/2014/main" id="{2F566602-447D-76F9-3AAF-B3189D040B25}"/>
                </a:ext>
              </a:extLst>
            </p:cNvPr>
            <p:cNvSpPr>
              <a:spLocks noChangeShapeType="1"/>
            </p:cNvSpPr>
            <p:nvPr/>
          </p:nvSpPr>
          <p:spPr bwMode="auto">
            <a:xfrm>
              <a:off x="11075359" y="4926114"/>
              <a:ext cx="682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54" name="Freeform 568">
              <a:extLst>
                <a:ext uri="{FF2B5EF4-FFF2-40B4-BE49-F238E27FC236}">
                  <a16:creationId xmlns:a16="http://schemas.microsoft.com/office/drawing/2014/main" id="{9CCDCA48-196E-5E64-285F-4C34B5E7DC8B}"/>
                </a:ext>
              </a:extLst>
            </p:cNvPr>
            <p:cNvSpPr>
              <a:spLocks/>
            </p:cNvSpPr>
            <p:nvPr/>
          </p:nvSpPr>
          <p:spPr bwMode="auto">
            <a:xfrm>
              <a:off x="11135063" y="4934643"/>
              <a:ext cx="29852" cy="35822"/>
            </a:xfrm>
            <a:custGeom>
              <a:avLst/>
              <a:gdLst>
                <a:gd name="T0" fmla="*/ 0 w 38"/>
                <a:gd name="T1" fmla="*/ 0 h 46"/>
                <a:gd name="T2" fmla="*/ 2147483647 w 38"/>
                <a:gd name="T3" fmla="*/ 2147483647 h 46"/>
                <a:gd name="T4" fmla="*/ 2147483647 w 38"/>
                <a:gd name="T5" fmla="*/ 2147483647 h 46"/>
                <a:gd name="T6" fmla="*/ 2147483647 w 38"/>
                <a:gd name="T7" fmla="*/ 2147483647 h 46"/>
                <a:gd name="T8" fmla="*/ 2147483647 w 38"/>
                <a:gd name="T9" fmla="*/ 2147483647 h 46"/>
                <a:gd name="T10" fmla="*/ 0 w 38"/>
                <a:gd name="T11" fmla="*/ 0 h 46"/>
                <a:gd name="T12" fmla="*/ 0 60000 65536"/>
                <a:gd name="T13" fmla="*/ 0 60000 65536"/>
                <a:gd name="T14" fmla="*/ 0 60000 65536"/>
                <a:gd name="T15" fmla="*/ 0 60000 65536"/>
                <a:gd name="T16" fmla="*/ 0 60000 65536"/>
                <a:gd name="T17" fmla="*/ 0 60000 65536"/>
                <a:gd name="T18" fmla="*/ 0 w 38"/>
                <a:gd name="T19" fmla="*/ 0 h 46"/>
                <a:gd name="T20" fmla="*/ 38 w 38"/>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38" h="46">
                  <a:moveTo>
                    <a:pt x="0" y="0"/>
                  </a:moveTo>
                  <a:lnTo>
                    <a:pt x="24" y="22"/>
                  </a:lnTo>
                  <a:lnTo>
                    <a:pt x="35" y="46"/>
                  </a:lnTo>
                  <a:lnTo>
                    <a:pt x="38" y="27"/>
                  </a:lnTo>
                  <a:lnTo>
                    <a:pt x="11" y="6"/>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55" name="Freeform 569">
              <a:extLst>
                <a:ext uri="{FF2B5EF4-FFF2-40B4-BE49-F238E27FC236}">
                  <a16:creationId xmlns:a16="http://schemas.microsoft.com/office/drawing/2014/main" id="{154CB97D-5FB5-00CD-4590-7C79AADEE0B4}"/>
                </a:ext>
              </a:extLst>
            </p:cNvPr>
            <p:cNvSpPr>
              <a:spLocks/>
            </p:cNvSpPr>
            <p:nvPr/>
          </p:nvSpPr>
          <p:spPr bwMode="auto">
            <a:xfrm>
              <a:off x="11185385" y="4978995"/>
              <a:ext cx="18764" cy="23029"/>
            </a:xfrm>
            <a:custGeom>
              <a:avLst/>
              <a:gdLst>
                <a:gd name="T0" fmla="*/ 0 w 24"/>
                <a:gd name="T1" fmla="*/ 0 h 30"/>
                <a:gd name="T2" fmla="*/ 2147483647 w 24"/>
                <a:gd name="T3" fmla="*/ 2147483647 h 30"/>
                <a:gd name="T4" fmla="*/ 2147483647 w 24"/>
                <a:gd name="T5" fmla="*/ 2147483647 h 30"/>
                <a:gd name="T6" fmla="*/ 2147483647 w 24"/>
                <a:gd name="T7" fmla="*/ 2147483647 h 30"/>
                <a:gd name="T8" fmla="*/ 0 w 24"/>
                <a:gd name="T9" fmla="*/ 0 h 30"/>
                <a:gd name="T10" fmla="*/ 0 60000 65536"/>
                <a:gd name="T11" fmla="*/ 0 60000 65536"/>
                <a:gd name="T12" fmla="*/ 0 60000 65536"/>
                <a:gd name="T13" fmla="*/ 0 60000 65536"/>
                <a:gd name="T14" fmla="*/ 0 60000 65536"/>
                <a:gd name="T15" fmla="*/ 0 w 24"/>
                <a:gd name="T16" fmla="*/ 0 h 30"/>
                <a:gd name="T17" fmla="*/ 24 w 24"/>
                <a:gd name="T18" fmla="*/ 30 h 30"/>
              </a:gdLst>
              <a:ahLst/>
              <a:cxnLst>
                <a:cxn ang="T10">
                  <a:pos x="T0" y="T1"/>
                </a:cxn>
                <a:cxn ang="T11">
                  <a:pos x="T2" y="T3"/>
                </a:cxn>
                <a:cxn ang="T12">
                  <a:pos x="T4" y="T5"/>
                </a:cxn>
                <a:cxn ang="T13">
                  <a:pos x="T6" y="T7"/>
                </a:cxn>
                <a:cxn ang="T14">
                  <a:pos x="T8" y="T9"/>
                </a:cxn>
              </a:cxnLst>
              <a:rect l="T15" t="T16" r="T17" b="T18"/>
              <a:pathLst>
                <a:path w="24" h="30">
                  <a:moveTo>
                    <a:pt x="0" y="0"/>
                  </a:moveTo>
                  <a:lnTo>
                    <a:pt x="13" y="30"/>
                  </a:lnTo>
                  <a:lnTo>
                    <a:pt x="24" y="24"/>
                  </a:lnTo>
                  <a:lnTo>
                    <a:pt x="8" y="3"/>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56" name="Freeform 570">
              <a:extLst>
                <a:ext uri="{FF2B5EF4-FFF2-40B4-BE49-F238E27FC236}">
                  <a16:creationId xmlns:a16="http://schemas.microsoft.com/office/drawing/2014/main" id="{E269F396-2049-30BD-8CE0-23B1E2F1DE45}"/>
                </a:ext>
              </a:extLst>
            </p:cNvPr>
            <p:cNvSpPr>
              <a:spLocks/>
            </p:cNvSpPr>
            <p:nvPr/>
          </p:nvSpPr>
          <p:spPr bwMode="auto">
            <a:xfrm>
              <a:off x="11209267" y="4997759"/>
              <a:ext cx="11940" cy="11087"/>
            </a:xfrm>
            <a:custGeom>
              <a:avLst/>
              <a:gdLst>
                <a:gd name="T0" fmla="*/ 0 w 16"/>
                <a:gd name="T1" fmla="*/ 0 h 14"/>
                <a:gd name="T2" fmla="*/ 2147483647 w 16"/>
                <a:gd name="T3" fmla="*/ 2147483647 h 14"/>
                <a:gd name="T4" fmla="*/ 0 w 16"/>
                <a:gd name="T5" fmla="*/ 0 h 14"/>
                <a:gd name="T6" fmla="*/ 0 60000 65536"/>
                <a:gd name="T7" fmla="*/ 0 60000 65536"/>
                <a:gd name="T8" fmla="*/ 0 60000 65536"/>
                <a:gd name="T9" fmla="*/ 0 w 16"/>
                <a:gd name="T10" fmla="*/ 0 h 14"/>
                <a:gd name="T11" fmla="*/ 16 w 16"/>
                <a:gd name="T12" fmla="*/ 14 h 14"/>
              </a:gdLst>
              <a:ahLst/>
              <a:cxnLst>
                <a:cxn ang="T6">
                  <a:pos x="T0" y="T1"/>
                </a:cxn>
                <a:cxn ang="T7">
                  <a:pos x="T2" y="T3"/>
                </a:cxn>
                <a:cxn ang="T8">
                  <a:pos x="T4" y="T5"/>
                </a:cxn>
              </a:cxnLst>
              <a:rect l="T9" t="T10" r="T11" b="T12"/>
              <a:pathLst>
                <a:path w="16" h="14">
                  <a:moveTo>
                    <a:pt x="0" y="0"/>
                  </a:moveTo>
                  <a:lnTo>
                    <a:pt x="16" y="14"/>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57" name="Line 571">
              <a:extLst>
                <a:ext uri="{FF2B5EF4-FFF2-40B4-BE49-F238E27FC236}">
                  <a16:creationId xmlns:a16="http://schemas.microsoft.com/office/drawing/2014/main" id="{E4ACD032-6989-965E-543C-B80BB5305596}"/>
                </a:ext>
              </a:extLst>
            </p:cNvPr>
            <p:cNvSpPr>
              <a:spLocks noChangeShapeType="1"/>
            </p:cNvSpPr>
            <p:nvPr/>
          </p:nvSpPr>
          <p:spPr bwMode="auto">
            <a:xfrm>
              <a:off x="11209267" y="4997759"/>
              <a:ext cx="11940" cy="11087"/>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58" name="Line 572">
              <a:extLst>
                <a:ext uri="{FF2B5EF4-FFF2-40B4-BE49-F238E27FC236}">
                  <a16:creationId xmlns:a16="http://schemas.microsoft.com/office/drawing/2014/main" id="{1A31E36F-C8DE-1934-A986-59E6B91A3972}"/>
                </a:ext>
              </a:extLst>
            </p:cNvPr>
            <p:cNvSpPr>
              <a:spLocks noChangeShapeType="1"/>
            </p:cNvSpPr>
            <p:nvPr/>
          </p:nvSpPr>
          <p:spPr bwMode="auto">
            <a:xfrm>
              <a:off x="11210973" y="5017376"/>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59" name="Line 573">
              <a:extLst>
                <a:ext uri="{FF2B5EF4-FFF2-40B4-BE49-F238E27FC236}">
                  <a16:creationId xmlns:a16="http://schemas.microsoft.com/office/drawing/2014/main" id="{D7DC4725-2801-E059-5020-AEC1DB68AB2F}"/>
                </a:ext>
              </a:extLst>
            </p:cNvPr>
            <p:cNvSpPr>
              <a:spLocks noChangeShapeType="1"/>
            </p:cNvSpPr>
            <p:nvPr/>
          </p:nvSpPr>
          <p:spPr bwMode="auto">
            <a:xfrm>
              <a:off x="11210973" y="5017376"/>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60" name="Freeform 574">
              <a:extLst>
                <a:ext uri="{FF2B5EF4-FFF2-40B4-BE49-F238E27FC236}">
                  <a16:creationId xmlns:a16="http://schemas.microsoft.com/office/drawing/2014/main" id="{528A76EF-2F6C-4B4C-6A77-D15FABA64211}"/>
                </a:ext>
              </a:extLst>
            </p:cNvPr>
            <p:cNvSpPr>
              <a:spLocks/>
            </p:cNvSpPr>
            <p:nvPr/>
          </p:nvSpPr>
          <p:spPr bwMode="auto">
            <a:xfrm>
              <a:off x="11219502" y="5018229"/>
              <a:ext cx="5971" cy="8529"/>
            </a:xfrm>
            <a:custGeom>
              <a:avLst/>
              <a:gdLst>
                <a:gd name="T0" fmla="*/ 0 w 8"/>
                <a:gd name="T1" fmla="*/ 0 h 11"/>
                <a:gd name="T2" fmla="*/ 2147483647 w 8"/>
                <a:gd name="T3" fmla="*/ 2147483647 h 11"/>
                <a:gd name="T4" fmla="*/ 0 w 8"/>
                <a:gd name="T5" fmla="*/ 0 h 11"/>
                <a:gd name="T6" fmla="*/ 0 60000 65536"/>
                <a:gd name="T7" fmla="*/ 0 60000 65536"/>
                <a:gd name="T8" fmla="*/ 0 60000 65536"/>
                <a:gd name="T9" fmla="*/ 0 w 8"/>
                <a:gd name="T10" fmla="*/ 0 h 11"/>
                <a:gd name="T11" fmla="*/ 8 w 8"/>
                <a:gd name="T12" fmla="*/ 11 h 11"/>
              </a:gdLst>
              <a:ahLst/>
              <a:cxnLst>
                <a:cxn ang="T6">
                  <a:pos x="T0" y="T1"/>
                </a:cxn>
                <a:cxn ang="T7">
                  <a:pos x="T2" y="T3"/>
                </a:cxn>
                <a:cxn ang="T8">
                  <a:pos x="T4" y="T5"/>
                </a:cxn>
              </a:cxnLst>
              <a:rect l="T9" t="T10" r="T11" b="T12"/>
              <a:pathLst>
                <a:path w="8" h="11">
                  <a:moveTo>
                    <a:pt x="0" y="0"/>
                  </a:moveTo>
                  <a:lnTo>
                    <a:pt x="8" y="11"/>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61" name="Line 575">
              <a:extLst>
                <a:ext uri="{FF2B5EF4-FFF2-40B4-BE49-F238E27FC236}">
                  <a16:creationId xmlns:a16="http://schemas.microsoft.com/office/drawing/2014/main" id="{93D05990-82D8-3D6B-9BBC-ACD96F1846A2}"/>
                </a:ext>
              </a:extLst>
            </p:cNvPr>
            <p:cNvSpPr>
              <a:spLocks noChangeShapeType="1"/>
            </p:cNvSpPr>
            <p:nvPr/>
          </p:nvSpPr>
          <p:spPr bwMode="auto">
            <a:xfrm>
              <a:off x="11219502" y="5018229"/>
              <a:ext cx="5971" cy="8529"/>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62" name="Freeform 576">
              <a:extLst>
                <a:ext uri="{FF2B5EF4-FFF2-40B4-BE49-F238E27FC236}">
                  <a16:creationId xmlns:a16="http://schemas.microsoft.com/office/drawing/2014/main" id="{25FAEB1E-1C33-D82E-936D-10BAC9F8DD27}"/>
                </a:ext>
              </a:extLst>
            </p:cNvPr>
            <p:cNvSpPr>
              <a:spLocks/>
            </p:cNvSpPr>
            <p:nvPr/>
          </p:nvSpPr>
          <p:spPr bwMode="auto">
            <a:xfrm>
              <a:off x="11239119" y="5012259"/>
              <a:ext cx="14499" cy="13647"/>
            </a:xfrm>
            <a:custGeom>
              <a:avLst/>
              <a:gdLst>
                <a:gd name="T0" fmla="*/ 0 w 19"/>
                <a:gd name="T1" fmla="*/ 0 h 17"/>
                <a:gd name="T2" fmla="*/ 2147483647 w 19"/>
                <a:gd name="T3" fmla="*/ 2147483647 h 17"/>
                <a:gd name="T4" fmla="*/ 0 w 19"/>
                <a:gd name="T5" fmla="*/ 0 h 17"/>
                <a:gd name="T6" fmla="*/ 0 60000 65536"/>
                <a:gd name="T7" fmla="*/ 0 60000 65536"/>
                <a:gd name="T8" fmla="*/ 0 60000 65536"/>
                <a:gd name="T9" fmla="*/ 0 w 19"/>
                <a:gd name="T10" fmla="*/ 0 h 17"/>
                <a:gd name="T11" fmla="*/ 19 w 19"/>
                <a:gd name="T12" fmla="*/ 17 h 17"/>
              </a:gdLst>
              <a:ahLst/>
              <a:cxnLst>
                <a:cxn ang="T6">
                  <a:pos x="T0" y="T1"/>
                </a:cxn>
                <a:cxn ang="T7">
                  <a:pos x="T2" y="T3"/>
                </a:cxn>
                <a:cxn ang="T8">
                  <a:pos x="T4" y="T5"/>
                </a:cxn>
              </a:cxnLst>
              <a:rect l="T9" t="T10" r="T11" b="T12"/>
              <a:pathLst>
                <a:path w="19" h="17">
                  <a:moveTo>
                    <a:pt x="0" y="0"/>
                  </a:moveTo>
                  <a:lnTo>
                    <a:pt x="19" y="17"/>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63" name="Line 577">
              <a:extLst>
                <a:ext uri="{FF2B5EF4-FFF2-40B4-BE49-F238E27FC236}">
                  <a16:creationId xmlns:a16="http://schemas.microsoft.com/office/drawing/2014/main" id="{40C3618D-1CD6-3954-AC6A-8BBB94F4AA74}"/>
                </a:ext>
              </a:extLst>
            </p:cNvPr>
            <p:cNvSpPr>
              <a:spLocks noChangeShapeType="1"/>
            </p:cNvSpPr>
            <p:nvPr/>
          </p:nvSpPr>
          <p:spPr bwMode="auto">
            <a:xfrm>
              <a:off x="11239119" y="5012259"/>
              <a:ext cx="14499" cy="13647"/>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64" name="Freeform 578">
              <a:extLst>
                <a:ext uri="{FF2B5EF4-FFF2-40B4-BE49-F238E27FC236}">
                  <a16:creationId xmlns:a16="http://schemas.microsoft.com/office/drawing/2014/main" id="{D72869FF-0AB1-B26B-E388-95623C72B244}"/>
                </a:ext>
              </a:extLst>
            </p:cNvPr>
            <p:cNvSpPr>
              <a:spLocks/>
            </p:cNvSpPr>
            <p:nvPr/>
          </p:nvSpPr>
          <p:spPr bwMode="auto">
            <a:xfrm>
              <a:off x="11267266" y="5025905"/>
              <a:ext cx="9383" cy="20470"/>
            </a:xfrm>
            <a:custGeom>
              <a:avLst/>
              <a:gdLst>
                <a:gd name="T0" fmla="*/ 0 w 11"/>
                <a:gd name="T1" fmla="*/ 0 h 27"/>
                <a:gd name="T2" fmla="*/ 2147483647 w 11"/>
                <a:gd name="T3" fmla="*/ 2147483647 h 27"/>
                <a:gd name="T4" fmla="*/ 0 w 11"/>
                <a:gd name="T5" fmla="*/ 0 h 27"/>
                <a:gd name="T6" fmla="*/ 0 60000 65536"/>
                <a:gd name="T7" fmla="*/ 0 60000 65536"/>
                <a:gd name="T8" fmla="*/ 0 60000 65536"/>
                <a:gd name="T9" fmla="*/ 0 w 11"/>
                <a:gd name="T10" fmla="*/ 0 h 27"/>
                <a:gd name="T11" fmla="*/ 11 w 11"/>
                <a:gd name="T12" fmla="*/ 27 h 27"/>
              </a:gdLst>
              <a:ahLst/>
              <a:cxnLst>
                <a:cxn ang="T6">
                  <a:pos x="T0" y="T1"/>
                </a:cxn>
                <a:cxn ang="T7">
                  <a:pos x="T2" y="T3"/>
                </a:cxn>
                <a:cxn ang="T8">
                  <a:pos x="T4" y="T5"/>
                </a:cxn>
              </a:cxnLst>
              <a:rect l="T9" t="T10" r="T11" b="T12"/>
              <a:pathLst>
                <a:path w="11" h="27">
                  <a:moveTo>
                    <a:pt x="0" y="0"/>
                  </a:moveTo>
                  <a:lnTo>
                    <a:pt x="11" y="27"/>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65" name="Line 579">
              <a:extLst>
                <a:ext uri="{FF2B5EF4-FFF2-40B4-BE49-F238E27FC236}">
                  <a16:creationId xmlns:a16="http://schemas.microsoft.com/office/drawing/2014/main" id="{230CAB9D-9DC2-9F53-A2DA-F804BCE31FEB}"/>
                </a:ext>
              </a:extLst>
            </p:cNvPr>
            <p:cNvSpPr>
              <a:spLocks noChangeShapeType="1"/>
            </p:cNvSpPr>
            <p:nvPr/>
          </p:nvSpPr>
          <p:spPr bwMode="auto">
            <a:xfrm>
              <a:off x="11267266" y="5025905"/>
              <a:ext cx="9383" cy="2047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66" name="Freeform 580">
              <a:extLst>
                <a:ext uri="{FF2B5EF4-FFF2-40B4-BE49-F238E27FC236}">
                  <a16:creationId xmlns:a16="http://schemas.microsoft.com/office/drawing/2014/main" id="{9638F32F-9798-020D-20E3-F5A2846B6B16}"/>
                </a:ext>
              </a:extLst>
            </p:cNvPr>
            <p:cNvSpPr>
              <a:spLocks/>
            </p:cNvSpPr>
            <p:nvPr/>
          </p:nvSpPr>
          <p:spPr bwMode="auto">
            <a:xfrm>
              <a:off x="11248501" y="5040405"/>
              <a:ext cx="18764" cy="10235"/>
            </a:xfrm>
            <a:custGeom>
              <a:avLst/>
              <a:gdLst>
                <a:gd name="T0" fmla="*/ 0 w 24"/>
                <a:gd name="T1" fmla="*/ 0 h 13"/>
                <a:gd name="T2" fmla="*/ 2147483647 w 24"/>
                <a:gd name="T3" fmla="*/ 2147483647 h 13"/>
                <a:gd name="T4" fmla="*/ 2147483647 w 24"/>
                <a:gd name="T5" fmla="*/ 2147483647 h 13"/>
                <a:gd name="T6" fmla="*/ 2147483647 w 24"/>
                <a:gd name="T7" fmla="*/ 2147483647 h 13"/>
                <a:gd name="T8" fmla="*/ 0 w 24"/>
                <a:gd name="T9" fmla="*/ 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0"/>
                  </a:moveTo>
                  <a:lnTo>
                    <a:pt x="3" y="10"/>
                  </a:lnTo>
                  <a:lnTo>
                    <a:pt x="16" y="13"/>
                  </a:lnTo>
                  <a:lnTo>
                    <a:pt x="24" y="8"/>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67" name="Freeform 581">
              <a:extLst>
                <a:ext uri="{FF2B5EF4-FFF2-40B4-BE49-F238E27FC236}">
                  <a16:creationId xmlns:a16="http://schemas.microsoft.com/office/drawing/2014/main" id="{8E50C47E-7207-6991-064E-D14BBECAB199}"/>
                </a:ext>
              </a:extLst>
            </p:cNvPr>
            <p:cNvSpPr>
              <a:spLocks/>
            </p:cNvSpPr>
            <p:nvPr/>
          </p:nvSpPr>
          <p:spPr bwMode="auto">
            <a:xfrm>
              <a:off x="11272383" y="5054904"/>
              <a:ext cx="14500" cy="10235"/>
            </a:xfrm>
            <a:custGeom>
              <a:avLst/>
              <a:gdLst>
                <a:gd name="T0" fmla="*/ 0 w 19"/>
                <a:gd name="T1" fmla="*/ 0 h 14"/>
                <a:gd name="T2" fmla="*/ 2147483647 w 19"/>
                <a:gd name="T3" fmla="*/ 2147483647 h 14"/>
                <a:gd name="T4" fmla="*/ 2147483647 w 19"/>
                <a:gd name="T5" fmla="*/ 2147483647 h 14"/>
                <a:gd name="T6" fmla="*/ 2147483647 w 19"/>
                <a:gd name="T7" fmla="*/ 2147483647 h 14"/>
                <a:gd name="T8" fmla="*/ 0 w 19"/>
                <a:gd name="T9" fmla="*/ 0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0" y="0"/>
                  </a:moveTo>
                  <a:lnTo>
                    <a:pt x="8" y="11"/>
                  </a:lnTo>
                  <a:lnTo>
                    <a:pt x="19" y="14"/>
                  </a:lnTo>
                  <a:lnTo>
                    <a:pt x="13" y="3"/>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68" name="Line 582">
              <a:extLst>
                <a:ext uri="{FF2B5EF4-FFF2-40B4-BE49-F238E27FC236}">
                  <a16:creationId xmlns:a16="http://schemas.microsoft.com/office/drawing/2014/main" id="{05534EAD-3E7E-6222-5827-828CD728589E}"/>
                </a:ext>
              </a:extLst>
            </p:cNvPr>
            <p:cNvSpPr>
              <a:spLocks noChangeShapeType="1"/>
            </p:cNvSpPr>
            <p:nvPr/>
          </p:nvSpPr>
          <p:spPr bwMode="auto">
            <a:xfrm>
              <a:off x="11335500" y="5065139"/>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69" name="Line 583">
              <a:extLst>
                <a:ext uri="{FF2B5EF4-FFF2-40B4-BE49-F238E27FC236}">
                  <a16:creationId xmlns:a16="http://schemas.microsoft.com/office/drawing/2014/main" id="{257CC2E4-B18E-AEDD-4C4A-2B8185181E96}"/>
                </a:ext>
              </a:extLst>
            </p:cNvPr>
            <p:cNvSpPr>
              <a:spLocks noChangeShapeType="1"/>
            </p:cNvSpPr>
            <p:nvPr/>
          </p:nvSpPr>
          <p:spPr bwMode="auto">
            <a:xfrm>
              <a:off x="11335500" y="5065139"/>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70" name="Freeform 584">
              <a:extLst>
                <a:ext uri="{FF2B5EF4-FFF2-40B4-BE49-F238E27FC236}">
                  <a16:creationId xmlns:a16="http://schemas.microsoft.com/office/drawing/2014/main" id="{A5C46C6A-552B-1925-E674-E4C844E11D85}"/>
                </a:ext>
              </a:extLst>
            </p:cNvPr>
            <p:cNvSpPr>
              <a:spLocks/>
            </p:cNvSpPr>
            <p:nvPr/>
          </p:nvSpPr>
          <p:spPr bwMode="auto">
            <a:xfrm>
              <a:off x="11338058" y="5133373"/>
              <a:ext cx="5970" cy="8529"/>
            </a:xfrm>
            <a:custGeom>
              <a:avLst/>
              <a:gdLst>
                <a:gd name="T0" fmla="*/ 0 w 8"/>
                <a:gd name="T1" fmla="*/ 2147483647 h 11"/>
                <a:gd name="T2" fmla="*/ 2147483647 w 8"/>
                <a:gd name="T3" fmla="*/ 2147483647 h 11"/>
                <a:gd name="T4" fmla="*/ 2147483647 w 8"/>
                <a:gd name="T5" fmla="*/ 0 h 11"/>
                <a:gd name="T6" fmla="*/ 2147483647 w 8"/>
                <a:gd name="T7" fmla="*/ 2147483647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8" y="8"/>
                  </a:lnTo>
                  <a:lnTo>
                    <a:pt x="8" y="0"/>
                  </a:lnTo>
                  <a:lnTo>
                    <a:pt x="3" y="5"/>
                  </a:lnTo>
                  <a:lnTo>
                    <a:pt x="0"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71" name="Freeform 585">
              <a:extLst>
                <a:ext uri="{FF2B5EF4-FFF2-40B4-BE49-F238E27FC236}">
                  <a16:creationId xmlns:a16="http://schemas.microsoft.com/office/drawing/2014/main" id="{FF09F0E1-6336-9766-8912-32F32EE6B9E8}"/>
                </a:ext>
              </a:extLst>
            </p:cNvPr>
            <p:cNvSpPr>
              <a:spLocks/>
            </p:cNvSpPr>
            <p:nvPr/>
          </p:nvSpPr>
          <p:spPr bwMode="auto">
            <a:xfrm>
              <a:off x="11344029" y="5146168"/>
              <a:ext cx="5971" cy="10235"/>
            </a:xfrm>
            <a:custGeom>
              <a:avLst/>
              <a:gdLst>
                <a:gd name="T0" fmla="*/ 0 w 8"/>
                <a:gd name="T1" fmla="*/ 0 h 14"/>
                <a:gd name="T2" fmla="*/ 0 w 8"/>
                <a:gd name="T3" fmla="*/ 2147483647 h 14"/>
                <a:gd name="T4" fmla="*/ 2147483647 w 8"/>
                <a:gd name="T5" fmla="*/ 2147483647 h 14"/>
                <a:gd name="T6" fmla="*/ 0 w 8"/>
                <a:gd name="T7" fmla="*/ 0 h 14"/>
                <a:gd name="T8" fmla="*/ 0 60000 65536"/>
                <a:gd name="T9" fmla="*/ 0 60000 65536"/>
                <a:gd name="T10" fmla="*/ 0 60000 65536"/>
                <a:gd name="T11" fmla="*/ 0 60000 65536"/>
                <a:gd name="T12" fmla="*/ 0 w 8"/>
                <a:gd name="T13" fmla="*/ 0 h 14"/>
                <a:gd name="T14" fmla="*/ 8 w 8"/>
                <a:gd name="T15" fmla="*/ 14 h 14"/>
              </a:gdLst>
              <a:ahLst/>
              <a:cxnLst>
                <a:cxn ang="T8">
                  <a:pos x="T0" y="T1"/>
                </a:cxn>
                <a:cxn ang="T9">
                  <a:pos x="T2" y="T3"/>
                </a:cxn>
                <a:cxn ang="T10">
                  <a:pos x="T4" y="T5"/>
                </a:cxn>
                <a:cxn ang="T11">
                  <a:pos x="T6" y="T7"/>
                </a:cxn>
              </a:cxnLst>
              <a:rect l="T12" t="T13" r="T14" b="T15"/>
              <a:pathLst>
                <a:path w="8" h="14">
                  <a:moveTo>
                    <a:pt x="0" y="0"/>
                  </a:moveTo>
                  <a:lnTo>
                    <a:pt x="0" y="14"/>
                  </a:lnTo>
                  <a:lnTo>
                    <a:pt x="8" y="11"/>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72" name="Line 586">
              <a:extLst>
                <a:ext uri="{FF2B5EF4-FFF2-40B4-BE49-F238E27FC236}">
                  <a16:creationId xmlns:a16="http://schemas.microsoft.com/office/drawing/2014/main" id="{0B4B263F-7698-2D51-A49D-7CCB4458F799}"/>
                </a:ext>
              </a:extLst>
            </p:cNvPr>
            <p:cNvSpPr>
              <a:spLocks noChangeShapeType="1"/>
            </p:cNvSpPr>
            <p:nvPr/>
          </p:nvSpPr>
          <p:spPr bwMode="auto">
            <a:xfrm>
              <a:off x="11352558" y="5175167"/>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73" name="Line 587">
              <a:extLst>
                <a:ext uri="{FF2B5EF4-FFF2-40B4-BE49-F238E27FC236}">
                  <a16:creationId xmlns:a16="http://schemas.microsoft.com/office/drawing/2014/main" id="{B7DCCABD-2ADE-FDE5-FB81-F830D68D8F84}"/>
                </a:ext>
              </a:extLst>
            </p:cNvPr>
            <p:cNvSpPr>
              <a:spLocks noChangeShapeType="1"/>
            </p:cNvSpPr>
            <p:nvPr/>
          </p:nvSpPr>
          <p:spPr bwMode="auto">
            <a:xfrm>
              <a:off x="11352558" y="5175167"/>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74" name="Freeform 588">
              <a:extLst>
                <a:ext uri="{FF2B5EF4-FFF2-40B4-BE49-F238E27FC236}">
                  <a16:creationId xmlns:a16="http://schemas.microsoft.com/office/drawing/2014/main" id="{98DDBF01-04D4-64E7-23C9-78B563BC1AA3}"/>
                </a:ext>
              </a:extLst>
            </p:cNvPr>
            <p:cNvSpPr>
              <a:spLocks/>
            </p:cNvSpPr>
            <p:nvPr/>
          </p:nvSpPr>
          <p:spPr bwMode="auto">
            <a:xfrm>
              <a:off x="11285178" y="5215254"/>
              <a:ext cx="33264" cy="34117"/>
            </a:xfrm>
            <a:custGeom>
              <a:avLst/>
              <a:gdLst>
                <a:gd name="T0" fmla="*/ 0 w 43"/>
                <a:gd name="T1" fmla="*/ 0 h 44"/>
                <a:gd name="T2" fmla="*/ 2147483647 w 43"/>
                <a:gd name="T3" fmla="*/ 2147483647 h 44"/>
                <a:gd name="T4" fmla="*/ 2147483647 w 43"/>
                <a:gd name="T5" fmla="*/ 2147483647 h 44"/>
                <a:gd name="T6" fmla="*/ 2147483647 w 43"/>
                <a:gd name="T7" fmla="*/ 2147483647 h 44"/>
                <a:gd name="T8" fmla="*/ 2147483647 w 43"/>
                <a:gd name="T9" fmla="*/ 2147483647 h 44"/>
                <a:gd name="T10" fmla="*/ 0 w 43"/>
                <a:gd name="T11" fmla="*/ 0 h 44"/>
                <a:gd name="T12" fmla="*/ 0 60000 65536"/>
                <a:gd name="T13" fmla="*/ 0 60000 65536"/>
                <a:gd name="T14" fmla="*/ 0 60000 65536"/>
                <a:gd name="T15" fmla="*/ 0 60000 65536"/>
                <a:gd name="T16" fmla="*/ 0 60000 65536"/>
                <a:gd name="T17" fmla="*/ 0 60000 65536"/>
                <a:gd name="T18" fmla="*/ 0 w 43"/>
                <a:gd name="T19" fmla="*/ 0 h 44"/>
                <a:gd name="T20" fmla="*/ 43 w 43"/>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43" h="44">
                  <a:moveTo>
                    <a:pt x="0" y="0"/>
                  </a:moveTo>
                  <a:lnTo>
                    <a:pt x="8" y="22"/>
                  </a:lnTo>
                  <a:lnTo>
                    <a:pt x="33" y="44"/>
                  </a:lnTo>
                  <a:lnTo>
                    <a:pt x="43" y="44"/>
                  </a:lnTo>
                  <a:lnTo>
                    <a:pt x="16" y="11"/>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75" name="Line 589">
              <a:extLst>
                <a:ext uri="{FF2B5EF4-FFF2-40B4-BE49-F238E27FC236}">
                  <a16:creationId xmlns:a16="http://schemas.microsoft.com/office/drawing/2014/main" id="{3A640103-8A30-D62F-2DC2-20005CDC5C3C}"/>
                </a:ext>
              </a:extLst>
            </p:cNvPr>
            <p:cNvSpPr>
              <a:spLocks noChangeShapeType="1"/>
            </p:cNvSpPr>
            <p:nvPr/>
          </p:nvSpPr>
          <p:spPr bwMode="auto">
            <a:xfrm>
              <a:off x="11325265" y="5228901"/>
              <a:ext cx="85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76" name="Line 590">
              <a:extLst>
                <a:ext uri="{FF2B5EF4-FFF2-40B4-BE49-F238E27FC236}">
                  <a16:creationId xmlns:a16="http://schemas.microsoft.com/office/drawing/2014/main" id="{0DF1CBE6-818B-4BF8-F7FB-EF0CA5DAFED9}"/>
                </a:ext>
              </a:extLst>
            </p:cNvPr>
            <p:cNvSpPr>
              <a:spLocks noChangeShapeType="1"/>
            </p:cNvSpPr>
            <p:nvPr/>
          </p:nvSpPr>
          <p:spPr bwMode="auto">
            <a:xfrm>
              <a:off x="11325265" y="5228901"/>
              <a:ext cx="85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77" name="Line 591">
              <a:extLst>
                <a:ext uri="{FF2B5EF4-FFF2-40B4-BE49-F238E27FC236}">
                  <a16:creationId xmlns:a16="http://schemas.microsoft.com/office/drawing/2014/main" id="{D2DA1B9B-E581-C27D-928C-883BBE818E3A}"/>
                </a:ext>
              </a:extLst>
            </p:cNvPr>
            <p:cNvSpPr>
              <a:spLocks noChangeShapeType="1"/>
            </p:cNvSpPr>
            <p:nvPr/>
          </p:nvSpPr>
          <p:spPr bwMode="auto">
            <a:xfrm>
              <a:off x="11332088" y="5236577"/>
              <a:ext cx="0"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78" name="Line 592">
              <a:extLst>
                <a:ext uri="{FF2B5EF4-FFF2-40B4-BE49-F238E27FC236}">
                  <a16:creationId xmlns:a16="http://schemas.microsoft.com/office/drawing/2014/main" id="{8BC7B1B0-B343-9119-AD47-72AD08135C08}"/>
                </a:ext>
              </a:extLst>
            </p:cNvPr>
            <p:cNvSpPr>
              <a:spLocks noChangeShapeType="1"/>
            </p:cNvSpPr>
            <p:nvPr/>
          </p:nvSpPr>
          <p:spPr bwMode="auto">
            <a:xfrm>
              <a:off x="11332088" y="5236577"/>
              <a:ext cx="0"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79" name="Line 593">
              <a:extLst>
                <a:ext uri="{FF2B5EF4-FFF2-40B4-BE49-F238E27FC236}">
                  <a16:creationId xmlns:a16="http://schemas.microsoft.com/office/drawing/2014/main" id="{ACBB0243-01C3-1D36-F9DC-1B95F2755032}"/>
                </a:ext>
              </a:extLst>
            </p:cNvPr>
            <p:cNvSpPr>
              <a:spLocks noChangeShapeType="1"/>
            </p:cNvSpPr>
            <p:nvPr/>
          </p:nvSpPr>
          <p:spPr bwMode="auto">
            <a:xfrm>
              <a:off x="11293706" y="5357692"/>
              <a:ext cx="852"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80" name="Line 594">
              <a:extLst>
                <a:ext uri="{FF2B5EF4-FFF2-40B4-BE49-F238E27FC236}">
                  <a16:creationId xmlns:a16="http://schemas.microsoft.com/office/drawing/2014/main" id="{C1D54EC2-D433-3EA0-2852-458B90204E4D}"/>
                </a:ext>
              </a:extLst>
            </p:cNvPr>
            <p:cNvSpPr>
              <a:spLocks noChangeShapeType="1"/>
            </p:cNvSpPr>
            <p:nvPr/>
          </p:nvSpPr>
          <p:spPr bwMode="auto">
            <a:xfrm>
              <a:off x="11293706" y="5357692"/>
              <a:ext cx="852"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81" name="Line 595">
              <a:extLst>
                <a:ext uri="{FF2B5EF4-FFF2-40B4-BE49-F238E27FC236}">
                  <a16:creationId xmlns:a16="http://schemas.microsoft.com/office/drawing/2014/main" id="{50786084-EBA1-53BC-E279-12507ADC701F}"/>
                </a:ext>
              </a:extLst>
            </p:cNvPr>
            <p:cNvSpPr>
              <a:spLocks noChangeShapeType="1"/>
            </p:cNvSpPr>
            <p:nvPr/>
          </p:nvSpPr>
          <p:spPr bwMode="auto">
            <a:xfrm>
              <a:off x="11158092" y="5396927"/>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82" name="Line 596">
              <a:extLst>
                <a:ext uri="{FF2B5EF4-FFF2-40B4-BE49-F238E27FC236}">
                  <a16:creationId xmlns:a16="http://schemas.microsoft.com/office/drawing/2014/main" id="{5B2EF081-F069-D0C9-AE93-E620DE71E185}"/>
                </a:ext>
              </a:extLst>
            </p:cNvPr>
            <p:cNvSpPr>
              <a:spLocks noChangeShapeType="1"/>
            </p:cNvSpPr>
            <p:nvPr/>
          </p:nvSpPr>
          <p:spPr bwMode="auto">
            <a:xfrm>
              <a:off x="11158092" y="5396927"/>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83" name="Freeform 597">
              <a:extLst>
                <a:ext uri="{FF2B5EF4-FFF2-40B4-BE49-F238E27FC236}">
                  <a16:creationId xmlns:a16="http://schemas.microsoft.com/office/drawing/2014/main" id="{573E7056-050B-D01E-16A2-DABB9AB25016}"/>
                </a:ext>
              </a:extLst>
            </p:cNvPr>
            <p:cNvSpPr>
              <a:spLocks/>
            </p:cNvSpPr>
            <p:nvPr/>
          </p:nvSpPr>
          <p:spPr bwMode="auto">
            <a:xfrm>
              <a:off x="11355117" y="5592246"/>
              <a:ext cx="10235" cy="5971"/>
            </a:xfrm>
            <a:custGeom>
              <a:avLst/>
              <a:gdLst>
                <a:gd name="T0" fmla="*/ 2147483647 w 13"/>
                <a:gd name="T1" fmla="*/ 0 h 8"/>
                <a:gd name="T2" fmla="*/ 2147483647 w 13"/>
                <a:gd name="T3" fmla="*/ 2147483647 h 8"/>
                <a:gd name="T4" fmla="*/ 0 w 13"/>
                <a:gd name="T5" fmla="*/ 2147483647 h 8"/>
                <a:gd name="T6" fmla="*/ 2147483647 w 13"/>
                <a:gd name="T7" fmla="*/ 0 h 8"/>
                <a:gd name="T8" fmla="*/ 2147483647 w 13"/>
                <a:gd name="T9" fmla="*/ 0 h 8"/>
                <a:gd name="T10" fmla="*/ 0 60000 65536"/>
                <a:gd name="T11" fmla="*/ 0 60000 65536"/>
                <a:gd name="T12" fmla="*/ 0 60000 65536"/>
                <a:gd name="T13" fmla="*/ 0 60000 65536"/>
                <a:gd name="T14" fmla="*/ 0 60000 65536"/>
                <a:gd name="T15" fmla="*/ 0 w 13"/>
                <a:gd name="T16" fmla="*/ 0 h 8"/>
                <a:gd name="T17" fmla="*/ 13 w 13"/>
                <a:gd name="T18" fmla="*/ 8 h 8"/>
              </a:gdLst>
              <a:ahLst/>
              <a:cxnLst>
                <a:cxn ang="T10">
                  <a:pos x="T0" y="T1"/>
                </a:cxn>
                <a:cxn ang="T11">
                  <a:pos x="T2" y="T3"/>
                </a:cxn>
                <a:cxn ang="T12">
                  <a:pos x="T4" y="T5"/>
                </a:cxn>
                <a:cxn ang="T13">
                  <a:pos x="T6" y="T7"/>
                </a:cxn>
                <a:cxn ang="T14">
                  <a:pos x="T8" y="T9"/>
                </a:cxn>
              </a:cxnLst>
              <a:rect l="T15" t="T16" r="T17" b="T18"/>
              <a:pathLst>
                <a:path w="13" h="8">
                  <a:moveTo>
                    <a:pt x="2" y="0"/>
                  </a:moveTo>
                  <a:lnTo>
                    <a:pt x="5" y="2"/>
                  </a:lnTo>
                  <a:lnTo>
                    <a:pt x="0" y="8"/>
                  </a:lnTo>
                  <a:lnTo>
                    <a:pt x="13" y="0"/>
                  </a:lnTo>
                  <a:lnTo>
                    <a:pt x="2"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284" name="Line 598">
              <a:extLst>
                <a:ext uri="{FF2B5EF4-FFF2-40B4-BE49-F238E27FC236}">
                  <a16:creationId xmlns:a16="http://schemas.microsoft.com/office/drawing/2014/main" id="{B442FA8D-38A0-293C-80F2-F4D136603981}"/>
                </a:ext>
              </a:extLst>
            </p:cNvPr>
            <p:cNvSpPr>
              <a:spLocks noChangeShapeType="1"/>
            </p:cNvSpPr>
            <p:nvPr/>
          </p:nvSpPr>
          <p:spPr bwMode="auto">
            <a:xfrm>
              <a:off x="11052329" y="5699714"/>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85" name="Line 599">
              <a:extLst>
                <a:ext uri="{FF2B5EF4-FFF2-40B4-BE49-F238E27FC236}">
                  <a16:creationId xmlns:a16="http://schemas.microsoft.com/office/drawing/2014/main" id="{D5C2C566-D366-2F31-EFA4-5C10C75E3299}"/>
                </a:ext>
              </a:extLst>
            </p:cNvPr>
            <p:cNvSpPr>
              <a:spLocks noChangeShapeType="1"/>
            </p:cNvSpPr>
            <p:nvPr/>
          </p:nvSpPr>
          <p:spPr bwMode="auto">
            <a:xfrm>
              <a:off x="11052329" y="5699714"/>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86" name="Line 600">
              <a:extLst>
                <a:ext uri="{FF2B5EF4-FFF2-40B4-BE49-F238E27FC236}">
                  <a16:creationId xmlns:a16="http://schemas.microsoft.com/office/drawing/2014/main" id="{D2A3DE1A-06CF-8462-E01E-64C7ABD35851}"/>
                </a:ext>
              </a:extLst>
            </p:cNvPr>
            <p:cNvSpPr>
              <a:spLocks noChangeShapeType="1"/>
            </p:cNvSpPr>
            <p:nvPr/>
          </p:nvSpPr>
          <p:spPr bwMode="auto">
            <a:xfrm>
              <a:off x="11221208" y="5685215"/>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87" name="Line 601">
              <a:extLst>
                <a:ext uri="{FF2B5EF4-FFF2-40B4-BE49-F238E27FC236}">
                  <a16:creationId xmlns:a16="http://schemas.microsoft.com/office/drawing/2014/main" id="{4D5DE4F1-F17B-2EA2-76AC-0172C0FE4D48}"/>
                </a:ext>
              </a:extLst>
            </p:cNvPr>
            <p:cNvSpPr>
              <a:spLocks noChangeShapeType="1"/>
            </p:cNvSpPr>
            <p:nvPr/>
          </p:nvSpPr>
          <p:spPr bwMode="auto">
            <a:xfrm>
              <a:off x="11221208" y="5685215"/>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88" name="Line 602">
              <a:extLst>
                <a:ext uri="{FF2B5EF4-FFF2-40B4-BE49-F238E27FC236}">
                  <a16:creationId xmlns:a16="http://schemas.microsoft.com/office/drawing/2014/main" id="{4D75EDE7-661E-5D83-ED0B-E5AC4DEC90DE}"/>
                </a:ext>
              </a:extLst>
            </p:cNvPr>
            <p:cNvSpPr>
              <a:spLocks noChangeShapeType="1"/>
            </p:cNvSpPr>
            <p:nvPr/>
          </p:nvSpPr>
          <p:spPr bwMode="auto">
            <a:xfrm>
              <a:off x="11060859" y="5729567"/>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89" name="Line 603">
              <a:extLst>
                <a:ext uri="{FF2B5EF4-FFF2-40B4-BE49-F238E27FC236}">
                  <a16:creationId xmlns:a16="http://schemas.microsoft.com/office/drawing/2014/main" id="{5C948C68-DFD0-B9AF-E2AE-3100B9BDA531}"/>
                </a:ext>
              </a:extLst>
            </p:cNvPr>
            <p:cNvSpPr>
              <a:spLocks noChangeShapeType="1"/>
            </p:cNvSpPr>
            <p:nvPr/>
          </p:nvSpPr>
          <p:spPr bwMode="auto">
            <a:xfrm>
              <a:off x="11060859" y="5729567"/>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90" name="Line 604">
              <a:extLst>
                <a:ext uri="{FF2B5EF4-FFF2-40B4-BE49-F238E27FC236}">
                  <a16:creationId xmlns:a16="http://schemas.microsoft.com/office/drawing/2014/main" id="{B6A195A6-8AFA-946F-1A0A-22A699686971}"/>
                </a:ext>
              </a:extLst>
            </p:cNvPr>
            <p:cNvSpPr>
              <a:spLocks noChangeShapeType="1"/>
            </p:cNvSpPr>
            <p:nvPr/>
          </p:nvSpPr>
          <p:spPr bwMode="auto">
            <a:xfrm>
              <a:off x="10908186" y="5759419"/>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91" name="Line 605">
              <a:extLst>
                <a:ext uri="{FF2B5EF4-FFF2-40B4-BE49-F238E27FC236}">
                  <a16:creationId xmlns:a16="http://schemas.microsoft.com/office/drawing/2014/main" id="{98CBEAC9-6759-E241-72FA-1DBEF75C4BA2}"/>
                </a:ext>
              </a:extLst>
            </p:cNvPr>
            <p:cNvSpPr>
              <a:spLocks noChangeShapeType="1"/>
            </p:cNvSpPr>
            <p:nvPr/>
          </p:nvSpPr>
          <p:spPr bwMode="auto">
            <a:xfrm>
              <a:off x="10908186" y="5759419"/>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92" name="Line 606">
              <a:extLst>
                <a:ext uri="{FF2B5EF4-FFF2-40B4-BE49-F238E27FC236}">
                  <a16:creationId xmlns:a16="http://schemas.microsoft.com/office/drawing/2014/main" id="{FB4C8EB0-3EAD-DE89-2F45-E47D8C793E23}"/>
                </a:ext>
              </a:extLst>
            </p:cNvPr>
            <p:cNvSpPr>
              <a:spLocks noChangeShapeType="1"/>
            </p:cNvSpPr>
            <p:nvPr/>
          </p:nvSpPr>
          <p:spPr bwMode="auto">
            <a:xfrm>
              <a:off x="11025036" y="4577268"/>
              <a:ext cx="85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93" name="Line 607">
              <a:extLst>
                <a:ext uri="{FF2B5EF4-FFF2-40B4-BE49-F238E27FC236}">
                  <a16:creationId xmlns:a16="http://schemas.microsoft.com/office/drawing/2014/main" id="{4C16DE45-114A-8588-0793-F3CB33C93878}"/>
                </a:ext>
              </a:extLst>
            </p:cNvPr>
            <p:cNvSpPr>
              <a:spLocks noChangeShapeType="1"/>
            </p:cNvSpPr>
            <p:nvPr/>
          </p:nvSpPr>
          <p:spPr bwMode="auto">
            <a:xfrm>
              <a:off x="11025036" y="4577268"/>
              <a:ext cx="85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94" name="Line 608">
              <a:extLst>
                <a:ext uri="{FF2B5EF4-FFF2-40B4-BE49-F238E27FC236}">
                  <a16:creationId xmlns:a16="http://schemas.microsoft.com/office/drawing/2014/main" id="{3A517AA3-7B22-CCBF-7867-515753276093}"/>
                </a:ext>
              </a:extLst>
            </p:cNvPr>
            <p:cNvSpPr>
              <a:spLocks noChangeShapeType="1"/>
            </p:cNvSpPr>
            <p:nvPr/>
          </p:nvSpPr>
          <p:spPr bwMode="auto">
            <a:xfrm>
              <a:off x="11031007" y="4591768"/>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95" name="Line 609">
              <a:extLst>
                <a:ext uri="{FF2B5EF4-FFF2-40B4-BE49-F238E27FC236}">
                  <a16:creationId xmlns:a16="http://schemas.microsoft.com/office/drawing/2014/main" id="{C72534A9-2FD9-4E03-4B22-4A4BA6FA0F16}"/>
                </a:ext>
              </a:extLst>
            </p:cNvPr>
            <p:cNvSpPr>
              <a:spLocks noChangeShapeType="1"/>
            </p:cNvSpPr>
            <p:nvPr/>
          </p:nvSpPr>
          <p:spPr bwMode="auto">
            <a:xfrm>
              <a:off x="11031007" y="4591768"/>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96" name="Line 610">
              <a:extLst>
                <a:ext uri="{FF2B5EF4-FFF2-40B4-BE49-F238E27FC236}">
                  <a16:creationId xmlns:a16="http://schemas.microsoft.com/office/drawing/2014/main" id="{B5394977-6CE9-AFD4-066D-57C3B5C03B90}"/>
                </a:ext>
              </a:extLst>
            </p:cNvPr>
            <p:cNvSpPr>
              <a:spLocks noChangeShapeType="1"/>
            </p:cNvSpPr>
            <p:nvPr/>
          </p:nvSpPr>
          <p:spPr bwMode="auto">
            <a:xfrm>
              <a:off x="11036977" y="4611385"/>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97" name="Line 611">
              <a:extLst>
                <a:ext uri="{FF2B5EF4-FFF2-40B4-BE49-F238E27FC236}">
                  <a16:creationId xmlns:a16="http://schemas.microsoft.com/office/drawing/2014/main" id="{3091B81B-C91E-69D1-D9E2-F984318A9F2A}"/>
                </a:ext>
              </a:extLst>
            </p:cNvPr>
            <p:cNvSpPr>
              <a:spLocks noChangeShapeType="1"/>
            </p:cNvSpPr>
            <p:nvPr/>
          </p:nvSpPr>
          <p:spPr bwMode="auto">
            <a:xfrm>
              <a:off x="11036977" y="4611385"/>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98" name="Line 612">
              <a:extLst>
                <a:ext uri="{FF2B5EF4-FFF2-40B4-BE49-F238E27FC236}">
                  <a16:creationId xmlns:a16="http://schemas.microsoft.com/office/drawing/2014/main" id="{F7795209-3BA7-B636-177C-E7F38F63ADD2}"/>
                </a:ext>
              </a:extLst>
            </p:cNvPr>
            <p:cNvSpPr>
              <a:spLocks noChangeShapeType="1"/>
            </p:cNvSpPr>
            <p:nvPr/>
          </p:nvSpPr>
          <p:spPr bwMode="auto">
            <a:xfrm>
              <a:off x="11039536" y="463015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299" name="Line 613">
              <a:extLst>
                <a:ext uri="{FF2B5EF4-FFF2-40B4-BE49-F238E27FC236}">
                  <a16:creationId xmlns:a16="http://schemas.microsoft.com/office/drawing/2014/main" id="{CD9E5EBC-D116-01D7-0F11-ABCE9E2DEFDC}"/>
                </a:ext>
              </a:extLst>
            </p:cNvPr>
            <p:cNvSpPr>
              <a:spLocks noChangeShapeType="1"/>
            </p:cNvSpPr>
            <p:nvPr/>
          </p:nvSpPr>
          <p:spPr bwMode="auto">
            <a:xfrm>
              <a:off x="11039536" y="463015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00" name="Line 614">
              <a:extLst>
                <a:ext uri="{FF2B5EF4-FFF2-40B4-BE49-F238E27FC236}">
                  <a16:creationId xmlns:a16="http://schemas.microsoft.com/office/drawing/2014/main" id="{8FC8E5CF-3474-410A-69F6-10002A5CC3C6}"/>
                </a:ext>
              </a:extLst>
            </p:cNvPr>
            <p:cNvSpPr>
              <a:spLocks noChangeShapeType="1"/>
            </p:cNvSpPr>
            <p:nvPr/>
          </p:nvSpPr>
          <p:spPr bwMode="auto">
            <a:xfrm>
              <a:off x="11043801" y="4648913"/>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01" name="Line 615">
              <a:extLst>
                <a:ext uri="{FF2B5EF4-FFF2-40B4-BE49-F238E27FC236}">
                  <a16:creationId xmlns:a16="http://schemas.microsoft.com/office/drawing/2014/main" id="{615DA482-7586-E1C6-D0B1-07D84391380B}"/>
                </a:ext>
              </a:extLst>
            </p:cNvPr>
            <p:cNvSpPr>
              <a:spLocks noChangeShapeType="1"/>
            </p:cNvSpPr>
            <p:nvPr/>
          </p:nvSpPr>
          <p:spPr bwMode="auto">
            <a:xfrm>
              <a:off x="11043801" y="4648913"/>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02" name="Line 616">
              <a:extLst>
                <a:ext uri="{FF2B5EF4-FFF2-40B4-BE49-F238E27FC236}">
                  <a16:creationId xmlns:a16="http://schemas.microsoft.com/office/drawing/2014/main" id="{EBEF0C22-2154-8837-9BDE-3E04B74949F4}"/>
                </a:ext>
              </a:extLst>
            </p:cNvPr>
            <p:cNvSpPr>
              <a:spLocks noChangeShapeType="1"/>
            </p:cNvSpPr>
            <p:nvPr/>
          </p:nvSpPr>
          <p:spPr bwMode="auto">
            <a:xfrm>
              <a:off x="11043801" y="4650620"/>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03" name="Line 617">
              <a:extLst>
                <a:ext uri="{FF2B5EF4-FFF2-40B4-BE49-F238E27FC236}">
                  <a16:creationId xmlns:a16="http://schemas.microsoft.com/office/drawing/2014/main" id="{CD4C87EC-22D6-D00E-E694-FFA1A9A2377A}"/>
                </a:ext>
              </a:extLst>
            </p:cNvPr>
            <p:cNvSpPr>
              <a:spLocks noChangeShapeType="1"/>
            </p:cNvSpPr>
            <p:nvPr/>
          </p:nvSpPr>
          <p:spPr bwMode="auto">
            <a:xfrm>
              <a:off x="11043801" y="4650620"/>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04" name="Line 619">
              <a:extLst>
                <a:ext uri="{FF2B5EF4-FFF2-40B4-BE49-F238E27FC236}">
                  <a16:creationId xmlns:a16="http://schemas.microsoft.com/office/drawing/2014/main" id="{EB125EFD-2760-8E34-1319-FCAE3FB7AFAE}"/>
                </a:ext>
              </a:extLst>
            </p:cNvPr>
            <p:cNvSpPr>
              <a:spLocks noChangeShapeType="1"/>
            </p:cNvSpPr>
            <p:nvPr/>
          </p:nvSpPr>
          <p:spPr bwMode="auto">
            <a:xfrm>
              <a:off x="11036977" y="4665972"/>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05" name="Line 620">
              <a:extLst>
                <a:ext uri="{FF2B5EF4-FFF2-40B4-BE49-F238E27FC236}">
                  <a16:creationId xmlns:a16="http://schemas.microsoft.com/office/drawing/2014/main" id="{6817CE05-7C6D-DD9B-F4A1-970623C11B56}"/>
                </a:ext>
              </a:extLst>
            </p:cNvPr>
            <p:cNvSpPr>
              <a:spLocks noChangeShapeType="1"/>
            </p:cNvSpPr>
            <p:nvPr/>
          </p:nvSpPr>
          <p:spPr bwMode="auto">
            <a:xfrm>
              <a:off x="11036977" y="4665972"/>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06" name="Line 621">
              <a:extLst>
                <a:ext uri="{FF2B5EF4-FFF2-40B4-BE49-F238E27FC236}">
                  <a16:creationId xmlns:a16="http://schemas.microsoft.com/office/drawing/2014/main" id="{0E5B6685-0D23-548C-403E-6056199F35D3}"/>
                </a:ext>
              </a:extLst>
            </p:cNvPr>
            <p:cNvSpPr>
              <a:spLocks noChangeShapeType="1"/>
            </p:cNvSpPr>
            <p:nvPr/>
          </p:nvSpPr>
          <p:spPr bwMode="auto">
            <a:xfrm>
              <a:off x="11035271" y="4677912"/>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07" name="Line 622">
              <a:extLst>
                <a:ext uri="{FF2B5EF4-FFF2-40B4-BE49-F238E27FC236}">
                  <a16:creationId xmlns:a16="http://schemas.microsoft.com/office/drawing/2014/main" id="{4EEBFD10-8F88-6651-A5B9-1EAA7AB5AED1}"/>
                </a:ext>
              </a:extLst>
            </p:cNvPr>
            <p:cNvSpPr>
              <a:spLocks noChangeShapeType="1"/>
            </p:cNvSpPr>
            <p:nvPr/>
          </p:nvSpPr>
          <p:spPr bwMode="auto">
            <a:xfrm>
              <a:off x="11035271" y="4677912"/>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08" name="Line 623">
              <a:extLst>
                <a:ext uri="{FF2B5EF4-FFF2-40B4-BE49-F238E27FC236}">
                  <a16:creationId xmlns:a16="http://schemas.microsoft.com/office/drawing/2014/main" id="{A2CDF9D4-A252-0DFB-114E-995E71CF57F5}"/>
                </a:ext>
              </a:extLst>
            </p:cNvPr>
            <p:cNvSpPr>
              <a:spLocks noChangeShapeType="1"/>
            </p:cNvSpPr>
            <p:nvPr/>
          </p:nvSpPr>
          <p:spPr bwMode="auto">
            <a:xfrm>
              <a:off x="10855305" y="484338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09" name="Line 624">
              <a:extLst>
                <a:ext uri="{FF2B5EF4-FFF2-40B4-BE49-F238E27FC236}">
                  <a16:creationId xmlns:a16="http://schemas.microsoft.com/office/drawing/2014/main" id="{4987F13C-FCC9-EC02-79AF-2F54D6E0589C}"/>
                </a:ext>
              </a:extLst>
            </p:cNvPr>
            <p:cNvSpPr>
              <a:spLocks noChangeShapeType="1"/>
            </p:cNvSpPr>
            <p:nvPr/>
          </p:nvSpPr>
          <p:spPr bwMode="auto">
            <a:xfrm>
              <a:off x="10855305" y="484338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10" name="Line 625">
              <a:extLst>
                <a:ext uri="{FF2B5EF4-FFF2-40B4-BE49-F238E27FC236}">
                  <a16:creationId xmlns:a16="http://schemas.microsoft.com/office/drawing/2014/main" id="{5C43DA7C-918B-272A-61DD-256079D3FFD6}"/>
                </a:ext>
              </a:extLst>
            </p:cNvPr>
            <p:cNvSpPr>
              <a:spLocks noChangeShapeType="1"/>
            </p:cNvSpPr>
            <p:nvPr/>
          </p:nvSpPr>
          <p:spPr bwMode="auto">
            <a:xfrm>
              <a:off x="10870657" y="482291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11" name="Line 626">
              <a:extLst>
                <a:ext uri="{FF2B5EF4-FFF2-40B4-BE49-F238E27FC236}">
                  <a16:creationId xmlns:a16="http://schemas.microsoft.com/office/drawing/2014/main" id="{2823E5D3-B4FF-AE03-C64F-CDA93F24CFA9}"/>
                </a:ext>
              </a:extLst>
            </p:cNvPr>
            <p:cNvSpPr>
              <a:spLocks noChangeShapeType="1"/>
            </p:cNvSpPr>
            <p:nvPr/>
          </p:nvSpPr>
          <p:spPr bwMode="auto">
            <a:xfrm>
              <a:off x="10870657" y="482291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12" name="Line 627">
              <a:extLst>
                <a:ext uri="{FF2B5EF4-FFF2-40B4-BE49-F238E27FC236}">
                  <a16:creationId xmlns:a16="http://schemas.microsoft.com/office/drawing/2014/main" id="{FFC35BF8-2EED-7C34-B2E9-1B7F28B10265}"/>
                </a:ext>
              </a:extLst>
            </p:cNvPr>
            <p:cNvSpPr>
              <a:spLocks noChangeShapeType="1"/>
            </p:cNvSpPr>
            <p:nvPr/>
          </p:nvSpPr>
          <p:spPr bwMode="auto">
            <a:xfrm>
              <a:off x="10870657" y="4807557"/>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13" name="Line 628">
              <a:extLst>
                <a:ext uri="{FF2B5EF4-FFF2-40B4-BE49-F238E27FC236}">
                  <a16:creationId xmlns:a16="http://schemas.microsoft.com/office/drawing/2014/main" id="{5E5E6E18-8CD4-9B50-A530-31A71B623313}"/>
                </a:ext>
              </a:extLst>
            </p:cNvPr>
            <p:cNvSpPr>
              <a:spLocks noChangeShapeType="1"/>
            </p:cNvSpPr>
            <p:nvPr/>
          </p:nvSpPr>
          <p:spPr bwMode="auto">
            <a:xfrm>
              <a:off x="10870657" y="4807557"/>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14" name="Line 629">
              <a:extLst>
                <a:ext uri="{FF2B5EF4-FFF2-40B4-BE49-F238E27FC236}">
                  <a16:creationId xmlns:a16="http://schemas.microsoft.com/office/drawing/2014/main" id="{7E4E5582-1C6D-B954-B3F9-B6841A12C249}"/>
                </a:ext>
              </a:extLst>
            </p:cNvPr>
            <p:cNvSpPr>
              <a:spLocks noChangeShapeType="1"/>
            </p:cNvSpPr>
            <p:nvPr/>
          </p:nvSpPr>
          <p:spPr bwMode="auto">
            <a:xfrm>
              <a:off x="10896245" y="478197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15" name="Line 630">
              <a:extLst>
                <a:ext uri="{FF2B5EF4-FFF2-40B4-BE49-F238E27FC236}">
                  <a16:creationId xmlns:a16="http://schemas.microsoft.com/office/drawing/2014/main" id="{8163456A-CAF0-FB12-A27C-BE3BE50A8814}"/>
                </a:ext>
              </a:extLst>
            </p:cNvPr>
            <p:cNvSpPr>
              <a:spLocks noChangeShapeType="1"/>
            </p:cNvSpPr>
            <p:nvPr/>
          </p:nvSpPr>
          <p:spPr bwMode="auto">
            <a:xfrm>
              <a:off x="10896245" y="478197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16" name="Line 631">
              <a:extLst>
                <a:ext uri="{FF2B5EF4-FFF2-40B4-BE49-F238E27FC236}">
                  <a16:creationId xmlns:a16="http://schemas.microsoft.com/office/drawing/2014/main" id="{BC147CF2-1A79-26B6-1010-93B375585D2D}"/>
                </a:ext>
              </a:extLst>
            </p:cNvPr>
            <p:cNvSpPr>
              <a:spLocks noChangeShapeType="1"/>
            </p:cNvSpPr>
            <p:nvPr/>
          </p:nvSpPr>
          <p:spPr bwMode="auto">
            <a:xfrm>
              <a:off x="10896245" y="4779411"/>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17" name="Line 632">
              <a:extLst>
                <a:ext uri="{FF2B5EF4-FFF2-40B4-BE49-F238E27FC236}">
                  <a16:creationId xmlns:a16="http://schemas.microsoft.com/office/drawing/2014/main" id="{B21EFE88-C442-65BA-A65F-9161504F8C00}"/>
                </a:ext>
              </a:extLst>
            </p:cNvPr>
            <p:cNvSpPr>
              <a:spLocks noChangeShapeType="1"/>
            </p:cNvSpPr>
            <p:nvPr/>
          </p:nvSpPr>
          <p:spPr bwMode="auto">
            <a:xfrm>
              <a:off x="10896245" y="4779411"/>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18" name="Line 633">
              <a:extLst>
                <a:ext uri="{FF2B5EF4-FFF2-40B4-BE49-F238E27FC236}">
                  <a16:creationId xmlns:a16="http://schemas.microsoft.com/office/drawing/2014/main" id="{C11096A9-7F8B-3329-8890-CA61DE5C4F7F}"/>
                </a:ext>
              </a:extLst>
            </p:cNvPr>
            <p:cNvSpPr>
              <a:spLocks noChangeShapeType="1"/>
            </p:cNvSpPr>
            <p:nvPr/>
          </p:nvSpPr>
          <p:spPr bwMode="auto">
            <a:xfrm>
              <a:off x="10899656" y="4771735"/>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19" name="Line 634">
              <a:extLst>
                <a:ext uri="{FF2B5EF4-FFF2-40B4-BE49-F238E27FC236}">
                  <a16:creationId xmlns:a16="http://schemas.microsoft.com/office/drawing/2014/main" id="{03FC4C3D-3691-BE66-0E2F-FB88EC9E744F}"/>
                </a:ext>
              </a:extLst>
            </p:cNvPr>
            <p:cNvSpPr>
              <a:spLocks noChangeShapeType="1"/>
            </p:cNvSpPr>
            <p:nvPr/>
          </p:nvSpPr>
          <p:spPr bwMode="auto">
            <a:xfrm>
              <a:off x="10899656" y="4771735"/>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20" name="Line 635">
              <a:extLst>
                <a:ext uri="{FF2B5EF4-FFF2-40B4-BE49-F238E27FC236}">
                  <a16:creationId xmlns:a16="http://schemas.microsoft.com/office/drawing/2014/main" id="{F6CFBB5C-5CA6-8852-C501-3FDF2F88816E}"/>
                </a:ext>
              </a:extLst>
            </p:cNvPr>
            <p:cNvSpPr>
              <a:spLocks noChangeShapeType="1"/>
            </p:cNvSpPr>
            <p:nvPr/>
          </p:nvSpPr>
          <p:spPr bwMode="auto">
            <a:xfrm>
              <a:off x="10948273" y="4740176"/>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21" name="Line 636">
              <a:extLst>
                <a:ext uri="{FF2B5EF4-FFF2-40B4-BE49-F238E27FC236}">
                  <a16:creationId xmlns:a16="http://schemas.microsoft.com/office/drawing/2014/main" id="{20F09E44-0E8A-C8EB-122E-A6A0625BE7A8}"/>
                </a:ext>
              </a:extLst>
            </p:cNvPr>
            <p:cNvSpPr>
              <a:spLocks noChangeShapeType="1"/>
            </p:cNvSpPr>
            <p:nvPr/>
          </p:nvSpPr>
          <p:spPr bwMode="auto">
            <a:xfrm>
              <a:off x="10948273" y="4740176"/>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22" name="Line 637">
              <a:extLst>
                <a:ext uri="{FF2B5EF4-FFF2-40B4-BE49-F238E27FC236}">
                  <a16:creationId xmlns:a16="http://schemas.microsoft.com/office/drawing/2014/main" id="{59465CD3-AF86-1B4E-4488-87CE19ACA9FE}"/>
                </a:ext>
              </a:extLst>
            </p:cNvPr>
            <p:cNvSpPr>
              <a:spLocks noChangeShapeType="1"/>
            </p:cNvSpPr>
            <p:nvPr/>
          </p:nvSpPr>
          <p:spPr bwMode="auto">
            <a:xfrm>
              <a:off x="10967890" y="4731647"/>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23" name="Line 638">
              <a:extLst>
                <a:ext uri="{FF2B5EF4-FFF2-40B4-BE49-F238E27FC236}">
                  <a16:creationId xmlns:a16="http://schemas.microsoft.com/office/drawing/2014/main" id="{8A72ABF5-9C09-2659-4C0B-811F461233FA}"/>
                </a:ext>
              </a:extLst>
            </p:cNvPr>
            <p:cNvSpPr>
              <a:spLocks noChangeShapeType="1"/>
            </p:cNvSpPr>
            <p:nvPr/>
          </p:nvSpPr>
          <p:spPr bwMode="auto">
            <a:xfrm>
              <a:off x="10967890" y="4731647"/>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24" name="Line 639">
              <a:extLst>
                <a:ext uri="{FF2B5EF4-FFF2-40B4-BE49-F238E27FC236}">
                  <a16:creationId xmlns:a16="http://schemas.microsoft.com/office/drawing/2014/main" id="{72F2526E-D721-C774-9F68-5D78CFBF21C6}"/>
                </a:ext>
              </a:extLst>
            </p:cNvPr>
            <p:cNvSpPr>
              <a:spLocks noChangeShapeType="1"/>
            </p:cNvSpPr>
            <p:nvPr/>
          </p:nvSpPr>
          <p:spPr bwMode="auto">
            <a:xfrm>
              <a:off x="11145298" y="477344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25" name="Line 640">
              <a:extLst>
                <a:ext uri="{FF2B5EF4-FFF2-40B4-BE49-F238E27FC236}">
                  <a16:creationId xmlns:a16="http://schemas.microsoft.com/office/drawing/2014/main" id="{4414D417-B522-A901-7A18-8276F7910929}"/>
                </a:ext>
              </a:extLst>
            </p:cNvPr>
            <p:cNvSpPr>
              <a:spLocks noChangeShapeType="1"/>
            </p:cNvSpPr>
            <p:nvPr/>
          </p:nvSpPr>
          <p:spPr bwMode="auto">
            <a:xfrm>
              <a:off x="11145298" y="4773440"/>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26" name="Line 641">
              <a:extLst>
                <a:ext uri="{FF2B5EF4-FFF2-40B4-BE49-F238E27FC236}">
                  <a16:creationId xmlns:a16="http://schemas.microsoft.com/office/drawing/2014/main" id="{594EEC76-4BFB-2698-646D-D21C768D4EA4}"/>
                </a:ext>
              </a:extLst>
            </p:cNvPr>
            <p:cNvSpPr>
              <a:spLocks noChangeShapeType="1"/>
            </p:cNvSpPr>
            <p:nvPr/>
          </p:nvSpPr>
          <p:spPr bwMode="auto">
            <a:xfrm>
              <a:off x="11234002" y="4779411"/>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27" name="Line 642">
              <a:extLst>
                <a:ext uri="{FF2B5EF4-FFF2-40B4-BE49-F238E27FC236}">
                  <a16:creationId xmlns:a16="http://schemas.microsoft.com/office/drawing/2014/main" id="{388076AD-B334-30A6-5364-03FE2CFC6713}"/>
                </a:ext>
              </a:extLst>
            </p:cNvPr>
            <p:cNvSpPr>
              <a:spLocks noChangeShapeType="1"/>
            </p:cNvSpPr>
            <p:nvPr/>
          </p:nvSpPr>
          <p:spPr bwMode="auto">
            <a:xfrm>
              <a:off x="11234002" y="4779411"/>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28" name="Line 643">
              <a:extLst>
                <a:ext uri="{FF2B5EF4-FFF2-40B4-BE49-F238E27FC236}">
                  <a16:creationId xmlns:a16="http://schemas.microsoft.com/office/drawing/2014/main" id="{370F9D0F-C638-C091-C0F5-25F38E312D12}"/>
                </a:ext>
              </a:extLst>
            </p:cNvPr>
            <p:cNvSpPr>
              <a:spLocks noChangeShapeType="1"/>
            </p:cNvSpPr>
            <p:nvPr/>
          </p:nvSpPr>
          <p:spPr bwMode="auto">
            <a:xfrm>
              <a:off x="11303942" y="4807557"/>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29" name="Line 644">
              <a:extLst>
                <a:ext uri="{FF2B5EF4-FFF2-40B4-BE49-F238E27FC236}">
                  <a16:creationId xmlns:a16="http://schemas.microsoft.com/office/drawing/2014/main" id="{59E72AD9-53D5-F226-1128-9D710038ED1A}"/>
                </a:ext>
              </a:extLst>
            </p:cNvPr>
            <p:cNvSpPr>
              <a:spLocks noChangeShapeType="1"/>
            </p:cNvSpPr>
            <p:nvPr/>
          </p:nvSpPr>
          <p:spPr bwMode="auto">
            <a:xfrm>
              <a:off x="11303942" y="4807557"/>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30" name="Line 645">
              <a:extLst>
                <a:ext uri="{FF2B5EF4-FFF2-40B4-BE49-F238E27FC236}">
                  <a16:creationId xmlns:a16="http://schemas.microsoft.com/office/drawing/2014/main" id="{F4AB4339-EF61-BC5D-D3F4-E28FB01A4DE8}"/>
                </a:ext>
              </a:extLst>
            </p:cNvPr>
            <p:cNvSpPr>
              <a:spLocks noChangeShapeType="1"/>
            </p:cNvSpPr>
            <p:nvPr/>
          </p:nvSpPr>
          <p:spPr bwMode="auto">
            <a:xfrm>
              <a:off x="11129093" y="4503064"/>
              <a:ext cx="0"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31" name="Line 646">
              <a:extLst>
                <a:ext uri="{FF2B5EF4-FFF2-40B4-BE49-F238E27FC236}">
                  <a16:creationId xmlns:a16="http://schemas.microsoft.com/office/drawing/2014/main" id="{05E57079-D706-99B5-5DDA-F21E2C28EE27}"/>
                </a:ext>
              </a:extLst>
            </p:cNvPr>
            <p:cNvSpPr>
              <a:spLocks noChangeShapeType="1"/>
            </p:cNvSpPr>
            <p:nvPr/>
          </p:nvSpPr>
          <p:spPr bwMode="auto">
            <a:xfrm>
              <a:off x="11129093" y="4503064"/>
              <a:ext cx="0"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32" name="Line 647">
              <a:extLst>
                <a:ext uri="{FF2B5EF4-FFF2-40B4-BE49-F238E27FC236}">
                  <a16:creationId xmlns:a16="http://schemas.microsoft.com/office/drawing/2014/main" id="{D8AB60F7-4305-9263-FDB0-FE81337132B3}"/>
                </a:ext>
              </a:extLst>
            </p:cNvPr>
            <p:cNvSpPr>
              <a:spLocks noChangeShapeType="1"/>
            </p:cNvSpPr>
            <p:nvPr/>
          </p:nvSpPr>
          <p:spPr bwMode="auto">
            <a:xfrm>
              <a:off x="11322706" y="4583239"/>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33" name="Line 648">
              <a:extLst>
                <a:ext uri="{FF2B5EF4-FFF2-40B4-BE49-F238E27FC236}">
                  <a16:creationId xmlns:a16="http://schemas.microsoft.com/office/drawing/2014/main" id="{9CDFA077-AF37-70F3-345E-EDCA87539648}"/>
                </a:ext>
              </a:extLst>
            </p:cNvPr>
            <p:cNvSpPr>
              <a:spLocks noChangeShapeType="1"/>
            </p:cNvSpPr>
            <p:nvPr/>
          </p:nvSpPr>
          <p:spPr bwMode="auto">
            <a:xfrm>
              <a:off x="11322706" y="4583239"/>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34" name="Line 649">
              <a:extLst>
                <a:ext uri="{FF2B5EF4-FFF2-40B4-BE49-F238E27FC236}">
                  <a16:creationId xmlns:a16="http://schemas.microsoft.com/office/drawing/2014/main" id="{2894C4B7-56AB-1820-EC1F-51968284FF06}"/>
                </a:ext>
              </a:extLst>
            </p:cNvPr>
            <p:cNvSpPr>
              <a:spLocks noChangeShapeType="1"/>
            </p:cNvSpPr>
            <p:nvPr/>
          </p:nvSpPr>
          <p:spPr bwMode="auto">
            <a:xfrm>
              <a:off x="11285178" y="4710324"/>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35" name="Line 650">
              <a:extLst>
                <a:ext uri="{FF2B5EF4-FFF2-40B4-BE49-F238E27FC236}">
                  <a16:creationId xmlns:a16="http://schemas.microsoft.com/office/drawing/2014/main" id="{525FEFB9-B77F-7D3A-F821-1DDDB3DA47A8}"/>
                </a:ext>
              </a:extLst>
            </p:cNvPr>
            <p:cNvSpPr>
              <a:spLocks noChangeShapeType="1"/>
            </p:cNvSpPr>
            <p:nvPr/>
          </p:nvSpPr>
          <p:spPr bwMode="auto">
            <a:xfrm>
              <a:off x="11285178" y="4710324"/>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36" name="Line 651">
              <a:extLst>
                <a:ext uri="{FF2B5EF4-FFF2-40B4-BE49-F238E27FC236}">
                  <a16:creationId xmlns:a16="http://schemas.microsoft.com/office/drawing/2014/main" id="{C7981B80-D5F7-E32F-B2CC-813872115FC9}"/>
                </a:ext>
              </a:extLst>
            </p:cNvPr>
            <p:cNvSpPr>
              <a:spLocks noChangeShapeType="1"/>
            </p:cNvSpPr>
            <p:nvPr/>
          </p:nvSpPr>
          <p:spPr bwMode="auto">
            <a:xfrm>
              <a:off x="11329530" y="4706059"/>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37" name="Line 652">
              <a:extLst>
                <a:ext uri="{FF2B5EF4-FFF2-40B4-BE49-F238E27FC236}">
                  <a16:creationId xmlns:a16="http://schemas.microsoft.com/office/drawing/2014/main" id="{999ACF7C-7074-7F6E-CC05-0AFE612BF70E}"/>
                </a:ext>
              </a:extLst>
            </p:cNvPr>
            <p:cNvSpPr>
              <a:spLocks noChangeShapeType="1"/>
            </p:cNvSpPr>
            <p:nvPr/>
          </p:nvSpPr>
          <p:spPr bwMode="auto">
            <a:xfrm>
              <a:off x="11329530" y="4706059"/>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38" name="Line 653">
              <a:extLst>
                <a:ext uri="{FF2B5EF4-FFF2-40B4-BE49-F238E27FC236}">
                  <a16:creationId xmlns:a16="http://schemas.microsoft.com/office/drawing/2014/main" id="{72084874-2B78-5B19-A354-4C3323EBA359}"/>
                </a:ext>
              </a:extLst>
            </p:cNvPr>
            <p:cNvSpPr>
              <a:spLocks noChangeShapeType="1"/>
            </p:cNvSpPr>
            <p:nvPr/>
          </p:nvSpPr>
          <p:spPr bwMode="auto">
            <a:xfrm>
              <a:off x="11365352" y="4752118"/>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39" name="Line 654">
              <a:extLst>
                <a:ext uri="{FF2B5EF4-FFF2-40B4-BE49-F238E27FC236}">
                  <a16:creationId xmlns:a16="http://schemas.microsoft.com/office/drawing/2014/main" id="{F0D2C20F-A0DD-036E-E7F6-EB2B30395050}"/>
                </a:ext>
              </a:extLst>
            </p:cNvPr>
            <p:cNvSpPr>
              <a:spLocks noChangeShapeType="1"/>
            </p:cNvSpPr>
            <p:nvPr/>
          </p:nvSpPr>
          <p:spPr bwMode="auto">
            <a:xfrm>
              <a:off x="11365352" y="4752118"/>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40" name="Line 655">
              <a:extLst>
                <a:ext uri="{FF2B5EF4-FFF2-40B4-BE49-F238E27FC236}">
                  <a16:creationId xmlns:a16="http://schemas.microsoft.com/office/drawing/2014/main" id="{E690C8B8-699B-0105-C980-FA6265746BDC}"/>
                </a:ext>
              </a:extLst>
            </p:cNvPr>
            <p:cNvSpPr>
              <a:spLocks noChangeShapeType="1"/>
            </p:cNvSpPr>
            <p:nvPr/>
          </p:nvSpPr>
          <p:spPr bwMode="auto">
            <a:xfrm>
              <a:off x="11398616" y="4740176"/>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41" name="Line 656">
              <a:extLst>
                <a:ext uri="{FF2B5EF4-FFF2-40B4-BE49-F238E27FC236}">
                  <a16:creationId xmlns:a16="http://schemas.microsoft.com/office/drawing/2014/main" id="{1D6E1025-0EBC-7BF6-BEA7-58C561322E0D}"/>
                </a:ext>
              </a:extLst>
            </p:cNvPr>
            <p:cNvSpPr>
              <a:spLocks noChangeShapeType="1"/>
            </p:cNvSpPr>
            <p:nvPr/>
          </p:nvSpPr>
          <p:spPr bwMode="auto">
            <a:xfrm>
              <a:off x="11398616" y="4740176"/>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42" name="Line 657">
              <a:extLst>
                <a:ext uri="{FF2B5EF4-FFF2-40B4-BE49-F238E27FC236}">
                  <a16:creationId xmlns:a16="http://schemas.microsoft.com/office/drawing/2014/main" id="{B6D095EF-8773-D8AD-FC2A-9D24D8A8C1B4}"/>
                </a:ext>
              </a:extLst>
            </p:cNvPr>
            <p:cNvSpPr>
              <a:spLocks noChangeShapeType="1"/>
            </p:cNvSpPr>
            <p:nvPr/>
          </p:nvSpPr>
          <p:spPr bwMode="auto">
            <a:xfrm>
              <a:off x="11418234" y="4778558"/>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43" name="Line 658">
              <a:extLst>
                <a:ext uri="{FF2B5EF4-FFF2-40B4-BE49-F238E27FC236}">
                  <a16:creationId xmlns:a16="http://schemas.microsoft.com/office/drawing/2014/main" id="{4E3124BE-7A03-6D2F-FC6D-B15F88D65AEF}"/>
                </a:ext>
              </a:extLst>
            </p:cNvPr>
            <p:cNvSpPr>
              <a:spLocks noChangeShapeType="1"/>
            </p:cNvSpPr>
            <p:nvPr/>
          </p:nvSpPr>
          <p:spPr bwMode="auto">
            <a:xfrm>
              <a:off x="11418234" y="4778558"/>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44" name="Line 659">
              <a:extLst>
                <a:ext uri="{FF2B5EF4-FFF2-40B4-BE49-F238E27FC236}">
                  <a16:creationId xmlns:a16="http://schemas.microsoft.com/office/drawing/2014/main" id="{791E755C-46FB-BCFA-15FA-BACAFAFA98BA}"/>
                </a:ext>
              </a:extLst>
            </p:cNvPr>
            <p:cNvSpPr>
              <a:spLocks noChangeShapeType="1"/>
            </p:cNvSpPr>
            <p:nvPr/>
          </p:nvSpPr>
          <p:spPr bwMode="auto">
            <a:xfrm>
              <a:off x="11396910" y="4797322"/>
              <a:ext cx="85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45" name="Line 660">
              <a:extLst>
                <a:ext uri="{FF2B5EF4-FFF2-40B4-BE49-F238E27FC236}">
                  <a16:creationId xmlns:a16="http://schemas.microsoft.com/office/drawing/2014/main" id="{93D05E69-F44A-01E7-CED5-CB404094BCA8}"/>
                </a:ext>
              </a:extLst>
            </p:cNvPr>
            <p:cNvSpPr>
              <a:spLocks noChangeShapeType="1"/>
            </p:cNvSpPr>
            <p:nvPr/>
          </p:nvSpPr>
          <p:spPr bwMode="auto">
            <a:xfrm>
              <a:off x="11396910" y="4797322"/>
              <a:ext cx="85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46" name="Line 667">
              <a:extLst>
                <a:ext uri="{FF2B5EF4-FFF2-40B4-BE49-F238E27FC236}">
                  <a16:creationId xmlns:a16="http://schemas.microsoft.com/office/drawing/2014/main" id="{F169271C-FE67-9CE2-0675-8C242DA93232}"/>
                </a:ext>
              </a:extLst>
            </p:cNvPr>
            <p:cNvSpPr>
              <a:spLocks noChangeShapeType="1"/>
            </p:cNvSpPr>
            <p:nvPr/>
          </p:nvSpPr>
          <p:spPr bwMode="auto">
            <a:xfrm>
              <a:off x="11362794" y="4900526"/>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47" name="Line 668">
              <a:extLst>
                <a:ext uri="{FF2B5EF4-FFF2-40B4-BE49-F238E27FC236}">
                  <a16:creationId xmlns:a16="http://schemas.microsoft.com/office/drawing/2014/main" id="{D8301C63-B020-49A2-F07B-DAFDD9073461}"/>
                </a:ext>
              </a:extLst>
            </p:cNvPr>
            <p:cNvSpPr>
              <a:spLocks noChangeShapeType="1"/>
            </p:cNvSpPr>
            <p:nvPr/>
          </p:nvSpPr>
          <p:spPr bwMode="auto">
            <a:xfrm>
              <a:off x="11362794" y="4900526"/>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48" name="Line 669">
              <a:extLst>
                <a:ext uri="{FF2B5EF4-FFF2-40B4-BE49-F238E27FC236}">
                  <a16:creationId xmlns:a16="http://schemas.microsoft.com/office/drawing/2014/main" id="{E5EEAD49-0F74-4CD7-27A2-09FE96503E86}"/>
                </a:ext>
              </a:extLst>
            </p:cNvPr>
            <p:cNvSpPr>
              <a:spLocks noChangeShapeType="1"/>
            </p:cNvSpPr>
            <p:nvPr/>
          </p:nvSpPr>
          <p:spPr bwMode="auto">
            <a:xfrm>
              <a:off x="11398616" y="4904791"/>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49" name="Line 670">
              <a:extLst>
                <a:ext uri="{FF2B5EF4-FFF2-40B4-BE49-F238E27FC236}">
                  <a16:creationId xmlns:a16="http://schemas.microsoft.com/office/drawing/2014/main" id="{0C526797-3078-A901-8D1E-74262AF53554}"/>
                </a:ext>
              </a:extLst>
            </p:cNvPr>
            <p:cNvSpPr>
              <a:spLocks noChangeShapeType="1"/>
            </p:cNvSpPr>
            <p:nvPr/>
          </p:nvSpPr>
          <p:spPr bwMode="auto">
            <a:xfrm>
              <a:off x="11398616" y="4904791"/>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50" name="Line 752">
              <a:extLst>
                <a:ext uri="{FF2B5EF4-FFF2-40B4-BE49-F238E27FC236}">
                  <a16:creationId xmlns:a16="http://schemas.microsoft.com/office/drawing/2014/main" id="{CCC8C616-2871-ADE5-82F0-7D602C3A62D3}"/>
                </a:ext>
              </a:extLst>
            </p:cNvPr>
            <p:cNvSpPr>
              <a:spLocks noChangeShapeType="1"/>
            </p:cNvSpPr>
            <p:nvPr/>
          </p:nvSpPr>
          <p:spPr bwMode="auto">
            <a:xfrm>
              <a:off x="7035066" y="533381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51" name="Line 753">
              <a:extLst>
                <a:ext uri="{FF2B5EF4-FFF2-40B4-BE49-F238E27FC236}">
                  <a16:creationId xmlns:a16="http://schemas.microsoft.com/office/drawing/2014/main" id="{16A0CB99-A781-C255-4F29-F3BEB246FF17}"/>
                </a:ext>
              </a:extLst>
            </p:cNvPr>
            <p:cNvSpPr>
              <a:spLocks noChangeShapeType="1"/>
            </p:cNvSpPr>
            <p:nvPr/>
          </p:nvSpPr>
          <p:spPr bwMode="auto">
            <a:xfrm>
              <a:off x="7035066" y="533381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52" name="Line 760">
              <a:extLst>
                <a:ext uri="{FF2B5EF4-FFF2-40B4-BE49-F238E27FC236}">
                  <a16:creationId xmlns:a16="http://schemas.microsoft.com/office/drawing/2014/main" id="{4B7FA55F-4A9C-F058-6078-2D44F5E7C143}"/>
                </a:ext>
              </a:extLst>
            </p:cNvPr>
            <p:cNvSpPr>
              <a:spLocks noChangeShapeType="1"/>
            </p:cNvSpPr>
            <p:nvPr/>
          </p:nvSpPr>
          <p:spPr bwMode="auto">
            <a:xfrm>
              <a:off x="7009478" y="5160667"/>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53" name="Line 761">
              <a:extLst>
                <a:ext uri="{FF2B5EF4-FFF2-40B4-BE49-F238E27FC236}">
                  <a16:creationId xmlns:a16="http://schemas.microsoft.com/office/drawing/2014/main" id="{65EE0D2F-98BC-4273-A9D2-E573ECF96784}"/>
                </a:ext>
              </a:extLst>
            </p:cNvPr>
            <p:cNvSpPr>
              <a:spLocks noChangeShapeType="1"/>
            </p:cNvSpPr>
            <p:nvPr/>
          </p:nvSpPr>
          <p:spPr bwMode="auto">
            <a:xfrm>
              <a:off x="7009478" y="5160667"/>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54" name="Line 762">
              <a:extLst>
                <a:ext uri="{FF2B5EF4-FFF2-40B4-BE49-F238E27FC236}">
                  <a16:creationId xmlns:a16="http://schemas.microsoft.com/office/drawing/2014/main" id="{EA3C6F69-8248-AFDF-9FEB-94C9E21BA96E}"/>
                </a:ext>
              </a:extLst>
            </p:cNvPr>
            <p:cNvSpPr>
              <a:spLocks noChangeShapeType="1"/>
            </p:cNvSpPr>
            <p:nvPr/>
          </p:nvSpPr>
          <p:spPr bwMode="auto">
            <a:xfrm>
              <a:off x="7142534" y="5262164"/>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55" name="Line 763">
              <a:extLst>
                <a:ext uri="{FF2B5EF4-FFF2-40B4-BE49-F238E27FC236}">
                  <a16:creationId xmlns:a16="http://schemas.microsoft.com/office/drawing/2014/main" id="{2D88B420-C2B9-517C-89B6-5175BA0C7C1C}"/>
                </a:ext>
              </a:extLst>
            </p:cNvPr>
            <p:cNvSpPr>
              <a:spLocks noChangeShapeType="1"/>
            </p:cNvSpPr>
            <p:nvPr/>
          </p:nvSpPr>
          <p:spPr bwMode="auto">
            <a:xfrm>
              <a:off x="7142534" y="5262164"/>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56" name="Line 764">
              <a:extLst>
                <a:ext uri="{FF2B5EF4-FFF2-40B4-BE49-F238E27FC236}">
                  <a16:creationId xmlns:a16="http://schemas.microsoft.com/office/drawing/2014/main" id="{5DC25E4A-855C-D9C4-97E5-F2E9107BBA76}"/>
                </a:ext>
              </a:extLst>
            </p:cNvPr>
            <p:cNvSpPr>
              <a:spLocks noChangeShapeType="1"/>
            </p:cNvSpPr>
            <p:nvPr/>
          </p:nvSpPr>
          <p:spPr bwMode="auto">
            <a:xfrm>
              <a:off x="7216738" y="5293723"/>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57" name="Line 765">
              <a:extLst>
                <a:ext uri="{FF2B5EF4-FFF2-40B4-BE49-F238E27FC236}">
                  <a16:creationId xmlns:a16="http://schemas.microsoft.com/office/drawing/2014/main" id="{5BA83819-9725-56E5-AE2B-5103E89A9598}"/>
                </a:ext>
              </a:extLst>
            </p:cNvPr>
            <p:cNvSpPr>
              <a:spLocks noChangeShapeType="1"/>
            </p:cNvSpPr>
            <p:nvPr/>
          </p:nvSpPr>
          <p:spPr bwMode="auto">
            <a:xfrm>
              <a:off x="7216738" y="5293723"/>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58" name="Line 766">
              <a:extLst>
                <a:ext uri="{FF2B5EF4-FFF2-40B4-BE49-F238E27FC236}">
                  <a16:creationId xmlns:a16="http://schemas.microsoft.com/office/drawing/2014/main" id="{A0D0C8DD-F68B-7139-A85E-454FE21EC526}"/>
                </a:ext>
              </a:extLst>
            </p:cNvPr>
            <p:cNvSpPr>
              <a:spLocks noChangeShapeType="1"/>
            </p:cNvSpPr>
            <p:nvPr/>
          </p:nvSpPr>
          <p:spPr bwMode="auto">
            <a:xfrm>
              <a:off x="7238062" y="5280929"/>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59" name="Line 767">
              <a:extLst>
                <a:ext uri="{FF2B5EF4-FFF2-40B4-BE49-F238E27FC236}">
                  <a16:creationId xmlns:a16="http://schemas.microsoft.com/office/drawing/2014/main" id="{53C34964-121C-42A0-7FC5-4777CBAB3C9E}"/>
                </a:ext>
              </a:extLst>
            </p:cNvPr>
            <p:cNvSpPr>
              <a:spLocks noChangeShapeType="1"/>
            </p:cNvSpPr>
            <p:nvPr/>
          </p:nvSpPr>
          <p:spPr bwMode="auto">
            <a:xfrm>
              <a:off x="7238062" y="5280929"/>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60" name="Line 768">
              <a:extLst>
                <a:ext uri="{FF2B5EF4-FFF2-40B4-BE49-F238E27FC236}">
                  <a16:creationId xmlns:a16="http://schemas.microsoft.com/office/drawing/2014/main" id="{D78E94F6-E52A-5909-0817-24F8D28BD0CD}"/>
                </a:ext>
              </a:extLst>
            </p:cNvPr>
            <p:cNvSpPr>
              <a:spLocks noChangeShapeType="1"/>
            </p:cNvSpPr>
            <p:nvPr/>
          </p:nvSpPr>
          <p:spPr bwMode="auto">
            <a:xfrm>
              <a:off x="7030801" y="5036140"/>
              <a:ext cx="852"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61" name="Line 769">
              <a:extLst>
                <a:ext uri="{FF2B5EF4-FFF2-40B4-BE49-F238E27FC236}">
                  <a16:creationId xmlns:a16="http://schemas.microsoft.com/office/drawing/2014/main" id="{914A0160-C54E-E4D7-9E12-FD71B9D15AF2}"/>
                </a:ext>
              </a:extLst>
            </p:cNvPr>
            <p:cNvSpPr>
              <a:spLocks noChangeShapeType="1"/>
            </p:cNvSpPr>
            <p:nvPr/>
          </p:nvSpPr>
          <p:spPr bwMode="auto">
            <a:xfrm>
              <a:off x="7030801" y="5036140"/>
              <a:ext cx="852"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62" name="Line 770">
              <a:extLst>
                <a:ext uri="{FF2B5EF4-FFF2-40B4-BE49-F238E27FC236}">
                  <a16:creationId xmlns:a16="http://schemas.microsoft.com/office/drawing/2014/main" id="{654CCF8A-499D-80E5-770D-B1AFE22CFFD3}"/>
                </a:ext>
              </a:extLst>
            </p:cNvPr>
            <p:cNvSpPr>
              <a:spLocks noChangeShapeType="1"/>
            </p:cNvSpPr>
            <p:nvPr/>
          </p:nvSpPr>
          <p:spPr bwMode="auto">
            <a:xfrm>
              <a:off x="7045301" y="5048081"/>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63" name="Line 771">
              <a:extLst>
                <a:ext uri="{FF2B5EF4-FFF2-40B4-BE49-F238E27FC236}">
                  <a16:creationId xmlns:a16="http://schemas.microsoft.com/office/drawing/2014/main" id="{3C186B7C-AEEB-6994-4D91-F74BEC495C69}"/>
                </a:ext>
              </a:extLst>
            </p:cNvPr>
            <p:cNvSpPr>
              <a:spLocks noChangeShapeType="1"/>
            </p:cNvSpPr>
            <p:nvPr/>
          </p:nvSpPr>
          <p:spPr bwMode="auto">
            <a:xfrm>
              <a:off x="7045301" y="5048081"/>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64" name="Line 804">
              <a:extLst>
                <a:ext uri="{FF2B5EF4-FFF2-40B4-BE49-F238E27FC236}">
                  <a16:creationId xmlns:a16="http://schemas.microsoft.com/office/drawing/2014/main" id="{16C97A04-3564-33BC-2451-E645696D6A63}"/>
                </a:ext>
              </a:extLst>
            </p:cNvPr>
            <p:cNvSpPr>
              <a:spLocks noChangeShapeType="1"/>
            </p:cNvSpPr>
            <p:nvPr/>
          </p:nvSpPr>
          <p:spPr bwMode="auto">
            <a:xfrm>
              <a:off x="8848378" y="5483925"/>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65" name="Line 805">
              <a:extLst>
                <a:ext uri="{FF2B5EF4-FFF2-40B4-BE49-F238E27FC236}">
                  <a16:creationId xmlns:a16="http://schemas.microsoft.com/office/drawing/2014/main" id="{AA655000-7A0E-CDA3-E1D8-9846DD71A770}"/>
                </a:ext>
              </a:extLst>
            </p:cNvPr>
            <p:cNvSpPr>
              <a:spLocks noChangeShapeType="1"/>
            </p:cNvSpPr>
            <p:nvPr/>
          </p:nvSpPr>
          <p:spPr bwMode="auto">
            <a:xfrm>
              <a:off x="8848378" y="5483925"/>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66" name="Line 806">
              <a:extLst>
                <a:ext uri="{FF2B5EF4-FFF2-40B4-BE49-F238E27FC236}">
                  <a16:creationId xmlns:a16="http://schemas.microsoft.com/office/drawing/2014/main" id="{3BFA84B3-094A-731E-7C13-A20FB1175484}"/>
                </a:ext>
              </a:extLst>
            </p:cNvPr>
            <p:cNvSpPr>
              <a:spLocks noChangeShapeType="1"/>
            </p:cNvSpPr>
            <p:nvPr/>
          </p:nvSpPr>
          <p:spPr bwMode="auto">
            <a:xfrm>
              <a:off x="8885054" y="5536805"/>
              <a:ext cx="0"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67" name="Line 807">
              <a:extLst>
                <a:ext uri="{FF2B5EF4-FFF2-40B4-BE49-F238E27FC236}">
                  <a16:creationId xmlns:a16="http://schemas.microsoft.com/office/drawing/2014/main" id="{C7B4FE37-F33C-939B-0A80-D8E5A580666C}"/>
                </a:ext>
              </a:extLst>
            </p:cNvPr>
            <p:cNvSpPr>
              <a:spLocks noChangeShapeType="1"/>
            </p:cNvSpPr>
            <p:nvPr/>
          </p:nvSpPr>
          <p:spPr bwMode="auto">
            <a:xfrm>
              <a:off x="8885054" y="5536805"/>
              <a:ext cx="0"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68" name="Line 808">
              <a:extLst>
                <a:ext uri="{FF2B5EF4-FFF2-40B4-BE49-F238E27FC236}">
                  <a16:creationId xmlns:a16="http://schemas.microsoft.com/office/drawing/2014/main" id="{F6458DF7-7D23-FB28-6E28-B645BE1EB6EC}"/>
                </a:ext>
              </a:extLst>
            </p:cNvPr>
            <p:cNvSpPr>
              <a:spLocks noChangeShapeType="1"/>
            </p:cNvSpPr>
            <p:nvPr/>
          </p:nvSpPr>
          <p:spPr bwMode="auto">
            <a:xfrm>
              <a:off x="9066727" y="575686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69" name="Line 809">
              <a:extLst>
                <a:ext uri="{FF2B5EF4-FFF2-40B4-BE49-F238E27FC236}">
                  <a16:creationId xmlns:a16="http://schemas.microsoft.com/office/drawing/2014/main" id="{43C0915D-6464-D5B0-F87E-B5851EAD6A08}"/>
                </a:ext>
              </a:extLst>
            </p:cNvPr>
            <p:cNvSpPr>
              <a:spLocks noChangeShapeType="1"/>
            </p:cNvSpPr>
            <p:nvPr/>
          </p:nvSpPr>
          <p:spPr bwMode="auto">
            <a:xfrm>
              <a:off x="9066727" y="5756860"/>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70" name="Freeform 810">
              <a:extLst>
                <a:ext uri="{FF2B5EF4-FFF2-40B4-BE49-F238E27FC236}">
                  <a16:creationId xmlns:a16="http://schemas.microsoft.com/office/drawing/2014/main" id="{62B71236-8696-8DC4-26B3-A09D732EFE84}"/>
                </a:ext>
              </a:extLst>
            </p:cNvPr>
            <p:cNvSpPr>
              <a:spLocks/>
            </p:cNvSpPr>
            <p:nvPr/>
          </p:nvSpPr>
          <p:spPr bwMode="auto">
            <a:xfrm>
              <a:off x="8090131" y="3995575"/>
              <a:ext cx="17058" cy="11088"/>
            </a:xfrm>
            <a:custGeom>
              <a:avLst/>
              <a:gdLst>
                <a:gd name="T0" fmla="*/ 2147483647 w 22"/>
                <a:gd name="T1" fmla="*/ 2147483647 h 14"/>
                <a:gd name="T2" fmla="*/ 2147483647 w 22"/>
                <a:gd name="T3" fmla="*/ 2147483647 h 14"/>
                <a:gd name="T4" fmla="*/ 0 w 22"/>
                <a:gd name="T5" fmla="*/ 2147483647 h 14"/>
                <a:gd name="T6" fmla="*/ 2147483647 w 22"/>
                <a:gd name="T7" fmla="*/ 2147483647 h 14"/>
                <a:gd name="T8" fmla="*/ 2147483647 w 22"/>
                <a:gd name="T9" fmla="*/ 2147483647 h 14"/>
                <a:gd name="T10" fmla="*/ 2147483647 w 22"/>
                <a:gd name="T11" fmla="*/ 0 h 14"/>
                <a:gd name="T12" fmla="*/ 2147483647 w 22"/>
                <a:gd name="T13" fmla="*/ 2147483647 h 14"/>
                <a:gd name="T14" fmla="*/ 0 60000 65536"/>
                <a:gd name="T15" fmla="*/ 0 60000 65536"/>
                <a:gd name="T16" fmla="*/ 0 60000 65536"/>
                <a:gd name="T17" fmla="*/ 0 60000 65536"/>
                <a:gd name="T18" fmla="*/ 0 60000 65536"/>
                <a:gd name="T19" fmla="*/ 0 60000 65536"/>
                <a:gd name="T20" fmla="*/ 0 60000 65536"/>
                <a:gd name="T21" fmla="*/ 0 w 22"/>
                <a:gd name="T22" fmla="*/ 0 h 14"/>
                <a:gd name="T23" fmla="*/ 22 w 2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4">
                  <a:moveTo>
                    <a:pt x="5" y="6"/>
                  </a:moveTo>
                  <a:lnTo>
                    <a:pt x="16" y="3"/>
                  </a:lnTo>
                  <a:lnTo>
                    <a:pt x="0" y="11"/>
                  </a:lnTo>
                  <a:lnTo>
                    <a:pt x="16" y="6"/>
                  </a:lnTo>
                  <a:lnTo>
                    <a:pt x="13" y="14"/>
                  </a:lnTo>
                  <a:lnTo>
                    <a:pt x="22" y="0"/>
                  </a:lnTo>
                  <a:lnTo>
                    <a:pt x="5" y="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371" name="Freeform 811">
              <a:extLst>
                <a:ext uri="{FF2B5EF4-FFF2-40B4-BE49-F238E27FC236}">
                  <a16:creationId xmlns:a16="http://schemas.microsoft.com/office/drawing/2014/main" id="{9BCA6CCB-0F32-0E84-0274-66CFA0B69DFC}"/>
                </a:ext>
              </a:extLst>
            </p:cNvPr>
            <p:cNvSpPr>
              <a:spLocks/>
            </p:cNvSpPr>
            <p:nvPr/>
          </p:nvSpPr>
          <p:spPr bwMode="auto">
            <a:xfrm>
              <a:off x="8041514" y="4045898"/>
              <a:ext cx="12795" cy="8529"/>
            </a:xfrm>
            <a:custGeom>
              <a:avLst/>
              <a:gdLst>
                <a:gd name="T0" fmla="*/ 0 w 16"/>
                <a:gd name="T1" fmla="*/ 2147483647 h 11"/>
                <a:gd name="T2" fmla="*/ 2147483647 w 16"/>
                <a:gd name="T3" fmla="*/ 2147483647 h 11"/>
                <a:gd name="T4" fmla="*/ 2147483647 w 16"/>
                <a:gd name="T5" fmla="*/ 0 h 11"/>
                <a:gd name="T6" fmla="*/ 0 w 16"/>
                <a:gd name="T7" fmla="*/ 2147483647 h 11"/>
                <a:gd name="T8" fmla="*/ 0 60000 65536"/>
                <a:gd name="T9" fmla="*/ 0 60000 65536"/>
                <a:gd name="T10" fmla="*/ 0 60000 65536"/>
                <a:gd name="T11" fmla="*/ 0 60000 65536"/>
                <a:gd name="T12" fmla="*/ 0 w 16"/>
                <a:gd name="T13" fmla="*/ 0 h 11"/>
                <a:gd name="T14" fmla="*/ 16 w 16"/>
                <a:gd name="T15" fmla="*/ 11 h 11"/>
              </a:gdLst>
              <a:ahLst/>
              <a:cxnLst>
                <a:cxn ang="T8">
                  <a:pos x="T0" y="T1"/>
                </a:cxn>
                <a:cxn ang="T9">
                  <a:pos x="T2" y="T3"/>
                </a:cxn>
                <a:cxn ang="T10">
                  <a:pos x="T4" y="T5"/>
                </a:cxn>
                <a:cxn ang="T11">
                  <a:pos x="T6" y="T7"/>
                </a:cxn>
              </a:cxnLst>
              <a:rect l="T12" t="T13" r="T14" b="T15"/>
              <a:pathLst>
                <a:path w="16" h="11">
                  <a:moveTo>
                    <a:pt x="0" y="3"/>
                  </a:moveTo>
                  <a:lnTo>
                    <a:pt x="16" y="11"/>
                  </a:lnTo>
                  <a:lnTo>
                    <a:pt x="16"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372" name="Line 812">
              <a:extLst>
                <a:ext uri="{FF2B5EF4-FFF2-40B4-BE49-F238E27FC236}">
                  <a16:creationId xmlns:a16="http://schemas.microsoft.com/office/drawing/2014/main" id="{E00C4B25-2088-0774-D8E8-9DFBD90E269B}"/>
                </a:ext>
              </a:extLst>
            </p:cNvPr>
            <p:cNvSpPr>
              <a:spLocks noChangeShapeType="1"/>
            </p:cNvSpPr>
            <p:nvPr/>
          </p:nvSpPr>
          <p:spPr bwMode="auto">
            <a:xfrm>
              <a:off x="9492335" y="5640863"/>
              <a:ext cx="0"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73" name="Line 813">
              <a:extLst>
                <a:ext uri="{FF2B5EF4-FFF2-40B4-BE49-F238E27FC236}">
                  <a16:creationId xmlns:a16="http://schemas.microsoft.com/office/drawing/2014/main" id="{1DEAE82C-7E9E-893F-601D-928B93122162}"/>
                </a:ext>
              </a:extLst>
            </p:cNvPr>
            <p:cNvSpPr>
              <a:spLocks noChangeShapeType="1"/>
            </p:cNvSpPr>
            <p:nvPr/>
          </p:nvSpPr>
          <p:spPr bwMode="auto">
            <a:xfrm>
              <a:off x="9492335" y="5640863"/>
              <a:ext cx="0"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74" name="Line 814">
              <a:extLst>
                <a:ext uri="{FF2B5EF4-FFF2-40B4-BE49-F238E27FC236}">
                  <a16:creationId xmlns:a16="http://schemas.microsoft.com/office/drawing/2014/main" id="{428E6F1D-E955-183C-1C24-57DA143BF612}"/>
                </a:ext>
              </a:extLst>
            </p:cNvPr>
            <p:cNvSpPr>
              <a:spLocks noChangeShapeType="1"/>
            </p:cNvSpPr>
            <p:nvPr/>
          </p:nvSpPr>
          <p:spPr bwMode="auto">
            <a:xfrm>
              <a:off x="9668890" y="5634039"/>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75" name="Line 815">
              <a:extLst>
                <a:ext uri="{FF2B5EF4-FFF2-40B4-BE49-F238E27FC236}">
                  <a16:creationId xmlns:a16="http://schemas.microsoft.com/office/drawing/2014/main" id="{EAE7FA65-C115-6D26-D592-F5F159473283}"/>
                </a:ext>
              </a:extLst>
            </p:cNvPr>
            <p:cNvSpPr>
              <a:spLocks noChangeShapeType="1"/>
            </p:cNvSpPr>
            <p:nvPr/>
          </p:nvSpPr>
          <p:spPr bwMode="auto">
            <a:xfrm>
              <a:off x="9668890" y="5634039"/>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76" name="Freeform 816">
              <a:extLst>
                <a:ext uri="{FF2B5EF4-FFF2-40B4-BE49-F238E27FC236}">
                  <a16:creationId xmlns:a16="http://schemas.microsoft.com/office/drawing/2014/main" id="{2880F4B2-EBC8-FBC3-72F4-3D9765AB8D92}"/>
                </a:ext>
              </a:extLst>
            </p:cNvPr>
            <p:cNvSpPr>
              <a:spLocks/>
            </p:cNvSpPr>
            <p:nvPr/>
          </p:nvSpPr>
          <p:spPr bwMode="auto">
            <a:xfrm>
              <a:off x="9870180" y="5668156"/>
              <a:ext cx="23882" cy="17058"/>
            </a:xfrm>
            <a:custGeom>
              <a:avLst/>
              <a:gdLst>
                <a:gd name="T0" fmla="*/ 2147483647 w 30"/>
                <a:gd name="T1" fmla="*/ 2147483647 h 22"/>
                <a:gd name="T2" fmla="*/ 2147483647 w 30"/>
                <a:gd name="T3" fmla="*/ 2147483647 h 22"/>
                <a:gd name="T4" fmla="*/ 0 w 30"/>
                <a:gd name="T5" fmla="*/ 2147483647 h 22"/>
                <a:gd name="T6" fmla="*/ 2147483647 w 30"/>
                <a:gd name="T7" fmla="*/ 2147483647 h 22"/>
                <a:gd name="T8" fmla="*/ 2147483647 w 30"/>
                <a:gd name="T9" fmla="*/ 2147483647 h 22"/>
                <a:gd name="T10" fmla="*/ 2147483647 w 30"/>
                <a:gd name="T11" fmla="*/ 2147483647 h 22"/>
                <a:gd name="T12" fmla="*/ 2147483647 w 30"/>
                <a:gd name="T13" fmla="*/ 0 h 22"/>
                <a:gd name="T14" fmla="*/ 2147483647 w 30"/>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2"/>
                <a:gd name="T26" fmla="*/ 30 w 30"/>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2">
                  <a:moveTo>
                    <a:pt x="3" y="3"/>
                  </a:moveTo>
                  <a:lnTo>
                    <a:pt x="5" y="14"/>
                  </a:lnTo>
                  <a:lnTo>
                    <a:pt x="0" y="22"/>
                  </a:lnTo>
                  <a:lnTo>
                    <a:pt x="13" y="22"/>
                  </a:lnTo>
                  <a:lnTo>
                    <a:pt x="30" y="8"/>
                  </a:lnTo>
                  <a:lnTo>
                    <a:pt x="13" y="14"/>
                  </a:lnTo>
                  <a:lnTo>
                    <a:pt x="8" y="0"/>
                  </a:lnTo>
                  <a:lnTo>
                    <a:pt x="3"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377" name="Line 817">
              <a:extLst>
                <a:ext uri="{FF2B5EF4-FFF2-40B4-BE49-F238E27FC236}">
                  <a16:creationId xmlns:a16="http://schemas.microsoft.com/office/drawing/2014/main" id="{322D68C4-BBC7-49AE-0711-190AA50DFB34}"/>
                </a:ext>
              </a:extLst>
            </p:cNvPr>
            <p:cNvSpPr>
              <a:spLocks noChangeShapeType="1"/>
            </p:cNvSpPr>
            <p:nvPr/>
          </p:nvSpPr>
          <p:spPr bwMode="auto">
            <a:xfrm>
              <a:off x="9906002" y="5737242"/>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78" name="Line 818">
              <a:extLst>
                <a:ext uri="{FF2B5EF4-FFF2-40B4-BE49-F238E27FC236}">
                  <a16:creationId xmlns:a16="http://schemas.microsoft.com/office/drawing/2014/main" id="{AFA6F40C-2D54-8B85-FAA5-A37F9ECB80AA}"/>
                </a:ext>
              </a:extLst>
            </p:cNvPr>
            <p:cNvSpPr>
              <a:spLocks noChangeShapeType="1"/>
            </p:cNvSpPr>
            <p:nvPr/>
          </p:nvSpPr>
          <p:spPr bwMode="auto">
            <a:xfrm>
              <a:off x="9906002" y="5737242"/>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79" name="Line 820">
              <a:extLst>
                <a:ext uri="{FF2B5EF4-FFF2-40B4-BE49-F238E27FC236}">
                  <a16:creationId xmlns:a16="http://schemas.microsoft.com/office/drawing/2014/main" id="{963E1775-C3D6-96C1-53FA-3771AAFB7AAD}"/>
                </a:ext>
              </a:extLst>
            </p:cNvPr>
            <p:cNvSpPr>
              <a:spLocks noChangeShapeType="1"/>
            </p:cNvSpPr>
            <p:nvPr/>
          </p:nvSpPr>
          <p:spPr bwMode="auto">
            <a:xfrm>
              <a:off x="10028823" y="5512070"/>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80" name="Line 821">
              <a:extLst>
                <a:ext uri="{FF2B5EF4-FFF2-40B4-BE49-F238E27FC236}">
                  <a16:creationId xmlns:a16="http://schemas.microsoft.com/office/drawing/2014/main" id="{DEA74FD4-33F9-62B7-51CB-ED7C0B8FAB0E}"/>
                </a:ext>
              </a:extLst>
            </p:cNvPr>
            <p:cNvSpPr>
              <a:spLocks noChangeShapeType="1"/>
            </p:cNvSpPr>
            <p:nvPr/>
          </p:nvSpPr>
          <p:spPr bwMode="auto">
            <a:xfrm>
              <a:off x="10028823" y="5512070"/>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81" name="Line 822">
              <a:extLst>
                <a:ext uri="{FF2B5EF4-FFF2-40B4-BE49-F238E27FC236}">
                  <a16:creationId xmlns:a16="http://schemas.microsoft.com/office/drawing/2014/main" id="{BC5DCE80-8CCD-413F-188D-944BEF56CBE8}"/>
                </a:ext>
              </a:extLst>
            </p:cNvPr>
            <p:cNvSpPr>
              <a:spLocks noChangeShapeType="1"/>
            </p:cNvSpPr>
            <p:nvPr/>
          </p:nvSpPr>
          <p:spPr bwMode="auto">
            <a:xfrm>
              <a:off x="10033088" y="5496718"/>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82" name="Line 823">
              <a:extLst>
                <a:ext uri="{FF2B5EF4-FFF2-40B4-BE49-F238E27FC236}">
                  <a16:creationId xmlns:a16="http://schemas.microsoft.com/office/drawing/2014/main" id="{38A186DC-CAFC-97D8-3D89-D2BBF147FD0B}"/>
                </a:ext>
              </a:extLst>
            </p:cNvPr>
            <p:cNvSpPr>
              <a:spLocks noChangeShapeType="1"/>
            </p:cNvSpPr>
            <p:nvPr/>
          </p:nvSpPr>
          <p:spPr bwMode="auto">
            <a:xfrm>
              <a:off x="10033088" y="5496718"/>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83" name="Line 824">
              <a:extLst>
                <a:ext uri="{FF2B5EF4-FFF2-40B4-BE49-F238E27FC236}">
                  <a16:creationId xmlns:a16="http://schemas.microsoft.com/office/drawing/2014/main" id="{7F7D43BF-72B3-C2D0-8FEC-C79086308046}"/>
                </a:ext>
              </a:extLst>
            </p:cNvPr>
            <p:cNvSpPr>
              <a:spLocks noChangeShapeType="1"/>
            </p:cNvSpPr>
            <p:nvPr/>
          </p:nvSpPr>
          <p:spPr bwMode="auto">
            <a:xfrm>
              <a:off x="10926950" y="4101338"/>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84" name="Line 825">
              <a:extLst>
                <a:ext uri="{FF2B5EF4-FFF2-40B4-BE49-F238E27FC236}">
                  <a16:creationId xmlns:a16="http://schemas.microsoft.com/office/drawing/2014/main" id="{45F51413-1398-DDE0-6199-E8C16FC22404}"/>
                </a:ext>
              </a:extLst>
            </p:cNvPr>
            <p:cNvSpPr>
              <a:spLocks noChangeShapeType="1"/>
            </p:cNvSpPr>
            <p:nvPr/>
          </p:nvSpPr>
          <p:spPr bwMode="auto">
            <a:xfrm>
              <a:off x="10926950" y="4101338"/>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85" name="Freeform 826">
              <a:extLst>
                <a:ext uri="{FF2B5EF4-FFF2-40B4-BE49-F238E27FC236}">
                  <a16:creationId xmlns:a16="http://schemas.microsoft.com/office/drawing/2014/main" id="{F6000475-3495-DBA2-93F6-33C2BEAADC51}"/>
                </a:ext>
              </a:extLst>
            </p:cNvPr>
            <p:cNvSpPr>
              <a:spLocks/>
            </p:cNvSpPr>
            <p:nvPr/>
          </p:nvSpPr>
          <p:spPr bwMode="auto">
            <a:xfrm>
              <a:off x="10717984" y="4029692"/>
              <a:ext cx="106616" cy="128791"/>
            </a:xfrm>
            <a:custGeom>
              <a:avLst/>
              <a:gdLst>
                <a:gd name="T0" fmla="*/ 2147483647 w 136"/>
                <a:gd name="T1" fmla="*/ 2147483647 h 165"/>
                <a:gd name="T2" fmla="*/ 2147483647 w 136"/>
                <a:gd name="T3" fmla="*/ 2147483647 h 165"/>
                <a:gd name="T4" fmla="*/ 2147483647 w 136"/>
                <a:gd name="T5" fmla="*/ 2147483647 h 165"/>
                <a:gd name="T6" fmla="*/ 2147483647 w 136"/>
                <a:gd name="T7" fmla="*/ 2147483647 h 165"/>
                <a:gd name="T8" fmla="*/ 2147483647 w 136"/>
                <a:gd name="T9" fmla="*/ 2147483647 h 165"/>
                <a:gd name="T10" fmla="*/ 2147483647 w 136"/>
                <a:gd name="T11" fmla="*/ 2147483647 h 165"/>
                <a:gd name="T12" fmla="*/ 2147483647 w 136"/>
                <a:gd name="T13" fmla="*/ 2147483647 h 165"/>
                <a:gd name="T14" fmla="*/ 2147483647 w 136"/>
                <a:gd name="T15" fmla="*/ 2147483647 h 165"/>
                <a:gd name="T16" fmla="*/ 2147483647 w 136"/>
                <a:gd name="T17" fmla="*/ 2147483647 h 165"/>
                <a:gd name="T18" fmla="*/ 2147483647 w 136"/>
                <a:gd name="T19" fmla="*/ 2147483647 h 165"/>
                <a:gd name="T20" fmla="*/ 0 w 136"/>
                <a:gd name="T21" fmla="*/ 0 h 165"/>
                <a:gd name="T22" fmla="*/ 2147483647 w 136"/>
                <a:gd name="T23" fmla="*/ 2147483647 h 165"/>
                <a:gd name="T24" fmla="*/ 2147483647 w 136"/>
                <a:gd name="T25" fmla="*/ 2147483647 h 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165"/>
                <a:gd name="T41" fmla="*/ 136 w 136"/>
                <a:gd name="T42" fmla="*/ 165 h 1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165">
                  <a:moveTo>
                    <a:pt x="6" y="19"/>
                  </a:moveTo>
                  <a:lnTo>
                    <a:pt x="92" y="124"/>
                  </a:lnTo>
                  <a:lnTo>
                    <a:pt x="103" y="151"/>
                  </a:lnTo>
                  <a:lnTo>
                    <a:pt x="117" y="165"/>
                  </a:lnTo>
                  <a:lnTo>
                    <a:pt x="117" y="151"/>
                  </a:lnTo>
                  <a:lnTo>
                    <a:pt x="136" y="157"/>
                  </a:lnTo>
                  <a:lnTo>
                    <a:pt x="92" y="116"/>
                  </a:lnTo>
                  <a:lnTo>
                    <a:pt x="90" y="97"/>
                  </a:lnTo>
                  <a:lnTo>
                    <a:pt x="111" y="103"/>
                  </a:lnTo>
                  <a:lnTo>
                    <a:pt x="14" y="5"/>
                  </a:lnTo>
                  <a:lnTo>
                    <a:pt x="0" y="0"/>
                  </a:lnTo>
                  <a:lnTo>
                    <a:pt x="11" y="8"/>
                  </a:lnTo>
                  <a:lnTo>
                    <a:pt x="6"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386" name="Line 827">
              <a:extLst>
                <a:ext uri="{FF2B5EF4-FFF2-40B4-BE49-F238E27FC236}">
                  <a16:creationId xmlns:a16="http://schemas.microsoft.com/office/drawing/2014/main" id="{33A781ED-3367-0B7F-A87E-67F8F708C58D}"/>
                </a:ext>
              </a:extLst>
            </p:cNvPr>
            <p:cNvSpPr>
              <a:spLocks noChangeShapeType="1"/>
            </p:cNvSpPr>
            <p:nvPr/>
          </p:nvSpPr>
          <p:spPr bwMode="auto">
            <a:xfrm>
              <a:off x="9149461" y="4209659"/>
              <a:ext cx="852"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87" name="Line 828">
              <a:extLst>
                <a:ext uri="{FF2B5EF4-FFF2-40B4-BE49-F238E27FC236}">
                  <a16:creationId xmlns:a16="http://schemas.microsoft.com/office/drawing/2014/main" id="{4154B93F-8705-F7EA-B321-15CE60972B34}"/>
                </a:ext>
              </a:extLst>
            </p:cNvPr>
            <p:cNvSpPr>
              <a:spLocks noChangeShapeType="1"/>
            </p:cNvSpPr>
            <p:nvPr/>
          </p:nvSpPr>
          <p:spPr bwMode="auto">
            <a:xfrm>
              <a:off x="9149461" y="4209659"/>
              <a:ext cx="852"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88" name="Line 829">
              <a:extLst>
                <a:ext uri="{FF2B5EF4-FFF2-40B4-BE49-F238E27FC236}">
                  <a16:creationId xmlns:a16="http://schemas.microsoft.com/office/drawing/2014/main" id="{D8B45338-CCEE-0A9A-20D0-D1AECDCA8F61}"/>
                </a:ext>
              </a:extLst>
            </p:cNvPr>
            <p:cNvSpPr>
              <a:spLocks noChangeShapeType="1"/>
            </p:cNvSpPr>
            <p:nvPr/>
          </p:nvSpPr>
          <p:spPr bwMode="auto">
            <a:xfrm>
              <a:off x="9372926" y="4323097"/>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89" name="Line 830">
              <a:extLst>
                <a:ext uri="{FF2B5EF4-FFF2-40B4-BE49-F238E27FC236}">
                  <a16:creationId xmlns:a16="http://schemas.microsoft.com/office/drawing/2014/main" id="{CE952D40-97A7-ACE1-648C-782FAEF7370D}"/>
                </a:ext>
              </a:extLst>
            </p:cNvPr>
            <p:cNvSpPr>
              <a:spLocks noChangeShapeType="1"/>
            </p:cNvSpPr>
            <p:nvPr/>
          </p:nvSpPr>
          <p:spPr bwMode="auto">
            <a:xfrm>
              <a:off x="9372926" y="4323097"/>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90" name="Freeform 831">
              <a:extLst>
                <a:ext uri="{FF2B5EF4-FFF2-40B4-BE49-F238E27FC236}">
                  <a16:creationId xmlns:a16="http://schemas.microsoft.com/office/drawing/2014/main" id="{D2EC262D-7943-FB63-59A4-9A8632FC5DE7}"/>
                </a:ext>
              </a:extLst>
            </p:cNvPr>
            <p:cNvSpPr>
              <a:spLocks/>
            </p:cNvSpPr>
            <p:nvPr/>
          </p:nvSpPr>
          <p:spPr bwMode="auto">
            <a:xfrm>
              <a:off x="9378043" y="4308598"/>
              <a:ext cx="7676" cy="8529"/>
            </a:xfrm>
            <a:custGeom>
              <a:avLst/>
              <a:gdLst>
                <a:gd name="T0" fmla="*/ 0 w 10"/>
                <a:gd name="T1" fmla="*/ 2147483647 h 11"/>
                <a:gd name="T2" fmla="*/ 2147483647 w 10"/>
                <a:gd name="T3" fmla="*/ 2147483647 h 11"/>
                <a:gd name="T4" fmla="*/ 2147483647 w 10"/>
                <a:gd name="T5" fmla="*/ 0 h 11"/>
                <a:gd name="T6" fmla="*/ 0 w 10"/>
                <a:gd name="T7" fmla="*/ 2147483647 h 11"/>
                <a:gd name="T8" fmla="*/ 0 60000 65536"/>
                <a:gd name="T9" fmla="*/ 0 60000 65536"/>
                <a:gd name="T10" fmla="*/ 0 60000 65536"/>
                <a:gd name="T11" fmla="*/ 0 60000 65536"/>
                <a:gd name="T12" fmla="*/ 0 w 10"/>
                <a:gd name="T13" fmla="*/ 0 h 11"/>
                <a:gd name="T14" fmla="*/ 10 w 10"/>
                <a:gd name="T15" fmla="*/ 11 h 11"/>
              </a:gdLst>
              <a:ahLst/>
              <a:cxnLst>
                <a:cxn ang="T8">
                  <a:pos x="T0" y="T1"/>
                </a:cxn>
                <a:cxn ang="T9">
                  <a:pos x="T2" y="T3"/>
                </a:cxn>
                <a:cxn ang="T10">
                  <a:pos x="T4" y="T5"/>
                </a:cxn>
                <a:cxn ang="T11">
                  <a:pos x="T6" y="T7"/>
                </a:cxn>
              </a:cxnLst>
              <a:rect l="T12" t="T13" r="T14" b="T15"/>
              <a:pathLst>
                <a:path w="10" h="11">
                  <a:moveTo>
                    <a:pt x="0" y="6"/>
                  </a:moveTo>
                  <a:lnTo>
                    <a:pt x="2" y="11"/>
                  </a:lnTo>
                  <a:lnTo>
                    <a:pt x="10" y="0"/>
                  </a:lnTo>
                  <a:lnTo>
                    <a:pt x="0" y="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391" name="Line 832">
              <a:extLst>
                <a:ext uri="{FF2B5EF4-FFF2-40B4-BE49-F238E27FC236}">
                  <a16:creationId xmlns:a16="http://schemas.microsoft.com/office/drawing/2014/main" id="{B4A5617A-46D7-A486-9AF8-11BDBD16CBED}"/>
                </a:ext>
              </a:extLst>
            </p:cNvPr>
            <p:cNvSpPr>
              <a:spLocks noChangeShapeType="1"/>
            </p:cNvSpPr>
            <p:nvPr/>
          </p:nvSpPr>
          <p:spPr bwMode="auto">
            <a:xfrm>
              <a:off x="9335398" y="4304333"/>
              <a:ext cx="0"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92" name="Line 833">
              <a:extLst>
                <a:ext uri="{FF2B5EF4-FFF2-40B4-BE49-F238E27FC236}">
                  <a16:creationId xmlns:a16="http://schemas.microsoft.com/office/drawing/2014/main" id="{4648A399-199D-C0F7-0AD8-071E3843EF96}"/>
                </a:ext>
              </a:extLst>
            </p:cNvPr>
            <p:cNvSpPr>
              <a:spLocks noChangeShapeType="1"/>
            </p:cNvSpPr>
            <p:nvPr/>
          </p:nvSpPr>
          <p:spPr bwMode="auto">
            <a:xfrm>
              <a:off x="9335398" y="4304333"/>
              <a:ext cx="0"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93" name="Line 834">
              <a:extLst>
                <a:ext uri="{FF2B5EF4-FFF2-40B4-BE49-F238E27FC236}">
                  <a16:creationId xmlns:a16="http://schemas.microsoft.com/office/drawing/2014/main" id="{17053CEE-7BFF-0D48-41B1-CAA42D665F21}"/>
                </a:ext>
              </a:extLst>
            </p:cNvPr>
            <p:cNvSpPr>
              <a:spLocks noChangeShapeType="1"/>
            </p:cNvSpPr>
            <p:nvPr/>
          </p:nvSpPr>
          <p:spPr bwMode="auto">
            <a:xfrm>
              <a:off x="9348191" y="4300068"/>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94" name="Line 835">
              <a:extLst>
                <a:ext uri="{FF2B5EF4-FFF2-40B4-BE49-F238E27FC236}">
                  <a16:creationId xmlns:a16="http://schemas.microsoft.com/office/drawing/2014/main" id="{8E27C72D-F5E9-646E-39E1-5509F5A187CF}"/>
                </a:ext>
              </a:extLst>
            </p:cNvPr>
            <p:cNvSpPr>
              <a:spLocks noChangeShapeType="1"/>
            </p:cNvSpPr>
            <p:nvPr/>
          </p:nvSpPr>
          <p:spPr bwMode="auto">
            <a:xfrm>
              <a:off x="9348191" y="4300068"/>
              <a:ext cx="853"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95" name="Line 836">
              <a:extLst>
                <a:ext uri="{FF2B5EF4-FFF2-40B4-BE49-F238E27FC236}">
                  <a16:creationId xmlns:a16="http://schemas.microsoft.com/office/drawing/2014/main" id="{5B92AD26-0931-B2BC-C326-3564EA6FB722}"/>
                </a:ext>
              </a:extLst>
            </p:cNvPr>
            <p:cNvSpPr>
              <a:spLocks noChangeShapeType="1"/>
            </p:cNvSpPr>
            <p:nvPr/>
          </p:nvSpPr>
          <p:spPr bwMode="auto">
            <a:xfrm>
              <a:off x="9343926" y="4292392"/>
              <a:ext cx="852"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96" name="Line 837">
              <a:extLst>
                <a:ext uri="{FF2B5EF4-FFF2-40B4-BE49-F238E27FC236}">
                  <a16:creationId xmlns:a16="http://schemas.microsoft.com/office/drawing/2014/main" id="{1F9F6630-56FA-FFAD-0A16-14ED39472529}"/>
                </a:ext>
              </a:extLst>
            </p:cNvPr>
            <p:cNvSpPr>
              <a:spLocks noChangeShapeType="1"/>
            </p:cNvSpPr>
            <p:nvPr/>
          </p:nvSpPr>
          <p:spPr bwMode="auto">
            <a:xfrm>
              <a:off x="9343926" y="4292392"/>
              <a:ext cx="852"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97" name="Freeform 838">
              <a:extLst>
                <a:ext uri="{FF2B5EF4-FFF2-40B4-BE49-F238E27FC236}">
                  <a16:creationId xmlns:a16="http://schemas.microsoft.com/office/drawing/2014/main" id="{4634010F-35AE-ECB7-6012-CD93CFC483D4}"/>
                </a:ext>
              </a:extLst>
            </p:cNvPr>
            <p:cNvSpPr>
              <a:spLocks/>
            </p:cNvSpPr>
            <p:nvPr/>
          </p:nvSpPr>
          <p:spPr bwMode="auto">
            <a:xfrm>
              <a:off x="9354161" y="4264246"/>
              <a:ext cx="2559" cy="1705"/>
            </a:xfrm>
            <a:custGeom>
              <a:avLst/>
              <a:gdLst>
                <a:gd name="T0" fmla="*/ 0 w 3"/>
                <a:gd name="T1" fmla="*/ 0 h 3"/>
                <a:gd name="T2" fmla="*/ 2147483647 w 3"/>
                <a:gd name="T3" fmla="*/ 2147483647 h 3"/>
                <a:gd name="T4" fmla="*/ 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lnTo>
                    <a:pt x="3" y="3"/>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398" name="Line 839">
              <a:extLst>
                <a:ext uri="{FF2B5EF4-FFF2-40B4-BE49-F238E27FC236}">
                  <a16:creationId xmlns:a16="http://schemas.microsoft.com/office/drawing/2014/main" id="{D1C534DF-A909-3D5E-3D69-05F3DDB4DFFB}"/>
                </a:ext>
              </a:extLst>
            </p:cNvPr>
            <p:cNvSpPr>
              <a:spLocks noChangeShapeType="1"/>
            </p:cNvSpPr>
            <p:nvPr/>
          </p:nvSpPr>
          <p:spPr bwMode="auto">
            <a:xfrm>
              <a:off x="9354161" y="4264246"/>
              <a:ext cx="2559" cy="1705"/>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399" name="Freeform 840">
              <a:extLst>
                <a:ext uri="{FF2B5EF4-FFF2-40B4-BE49-F238E27FC236}">
                  <a16:creationId xmlns:a16="http://schemas.microsoft.com/office/drawing/2014/main" id="{1F8E5536-F33D-0AB2-C389-28B27DC0DC86}"/>
                </a:ext>
              </a:extLst>
            </p:cNvPr>
            <p:cNvSpPr>
              <a:spLocks/>
            </p:cNvSpPr>
            <p:nvPr/>
          </p:nvSpPr>
          <p:spPr bwMode="auto">
            <a:xfrm>
              <a:off x="9354161" y="4277040"/>
              <a:ext cx="852" cy="1705"/>
            </a:xfrm>
            <a:custGeom>
              <a:avLst/>
              <a:gdLst>
                <a:gd name="T0" fmla="*/ 0 w 1588"/>
                <a:gd name="T1" fmla="*/ 0 h 2"/>
                <a:gd name="T2" fmla="*/ 0 w 1588"/>
                <a:gd name="T3" fmla="*/ 2147483647 h 2"/>
                <a:gd name="T4" fmla="*/ 0 w 1588"/>
                <a:gd name="T5" fmla="*/ 0 h 2"/>
                <a:gd name="T6" fmla="*/ 0 60000 65536"/>
                <a:gd name="T7" fmla="*/ 0 60000 65536"/>
                <a:gd name="T8" fmla="*/ 0 60000 65536"/>
                <a:gd name="T9" fmla="*/ 0 w 1588"/>
                <a:gd name="T10" fmla="*/ 0 h 2"/>
                <a:gd name="T11" fmla="*/ 1588 w 1588"/>
                <a:gd name="T12" fmla="*/ 2 h 2"/>
              </a:gdLst>
              <a:ahLst/>
              <a:cxnLst>
                <a:cxn ang="T6">
                  <a:pos x="T0" y="T1"/>
                </a:cxn>
                <a:cxn ang="T7">
                  <a:pos x="T2" y="T3"/>
                </a:cxn>
                <a:cxn ang="T8">
                  <a:pos x="T4" y="T5"/>
                </a:cxn>
              </a:cxnLst>
              <a:rect l="T9" t="T10" r="T11" b="T12"/>
              <a:pathLst>
                <a:path w="1588" h="2">
                  <a:moveTo>
                    <a:pt x="0" y="0"/>
                  </a:moveTo>
                  <a:lnTo>
                    <a:pt x="0" y="2"/>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00" name="Line 841">
              <a:extLst>
                <a:ext uri="{FF2B5EF4-FFF2-40B4-BE49-F238E27FC236}">
                  <a16:creationId xmlns:a16="http://schemas.microsoft.com/office/drawing/2014/main" id="{738EB736-A270-24A6-FDDF-F3FC3AB7B0DA}"/>
                </a:ext>
              </a:extLst>
            </p:cNvPr>
            <p:cNvSpPr>
              <a:spLocks noChangeShapeType="1"/>
            </p:cNvSpPr>
            <p:nvPr/>
          </p:nvSpPr>
          <p:spPr bwMode="auto">
            <a:xfrm>
              <a:off x="9354161" y="4277040"/>
              <a:ext cx="852" cy="1705"/>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01" name="Line 842">
              <a:extLst>
                <a:ext uri="{FF2B5EF4-FFF2-40B4-BE49-F238E27FC236}">
                  <a16:creationId xmlns:a16="http://schemas.microsoft.com/office/drawing/2014/main" id="{59F62607-BD6E-3A29-64D9-74E94AA2D90D}"/>
                </a:ext>
              </a:extLst>
            </p:cNvPr>
            <p:cNvSpPr>
              <a:spLocks noChangeShapeType="1"/>
            </p:cNvSpPr>
            <p:nvPr/>
          </p:nvSpPr>
          <p:spPr bwMode="auto">
            <a:xfrm>
              <a:off x="9364397" y="4287275"/>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02" name="Line 843">
              <a:extLst>
                <a:ext uri="{FF2B5EF4-FFF2-40B4-BE49-F238E27FC236}">
                  <a16:creationId xmlns:a16="http://schemas.microsoft.com/office/drawing/2014/main" id="{EEFB93FA-73BE-37FA-D7A0-39B8DED36F7F}"/>
                </a:ext>
              </a:extLst>
            </p:cNvPr>
            <p:cNvSpPr>
              <a:spLocks noChangeShapeType="1"/>
            </p:cNvSpPr>
            <p:nvPr/>
          </p:nvSpPr>
          <p:spPr bwMode="auto">
            <a:xfrm>
              <a:off x="9364397" y="4287275"/>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03" name="Line 844">
              <a:extLst>
                <a:ext uri="{FF2B5EF4-FFF2-40B4-BE49-F238E27FC236}">
                  <a16:creationId xmlns:a16="http://schemas.microsoft.com/office/drawing/2014/main" id="{62370CFA-2DB4-791A-AF37-D7366221D1E3}"/>
                </a:ext>
              </a:extLst>
            </p:cNvPr>
            <p:cNvSpPr>
              <a:spLocks noChangeShapeType="1"/>
            </p:cNvSpPr>
            <p:nvPr/>
          </p:nvSpPr>
          <p:spPr bwMode="auto">
            <a:xfrm>
              <a:off x="9094874" y="4889437"/>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04" name="Line 845">
              <a:extLst>
                <a:ext uri="{FF2B5EF4-FFF2-40B4-BE49-F238E27FC236}">
                  <a16:creationId xmlns:a16="http://schemas.microsoft.com/office/drawing/2014/main" id="{59AE2BAD-0EBD-646D-ACB4-E405B428AE50}"/>
                </a:ext>
              </a:extLst>
            </p:cNvPr>
            <p:cNvSpPr>
              <a:spLocks noChangeShapeType="1"/>
            </p:cNvSpPr>
            <p:nvPr/>
          </p:nvSpPr>
          <p:spPr bwMode="auto">
            <a:xfrm>
              <a:off x="9094874" y="4889437"/>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05" name="Freeform 846">
              <a:extLst>
                <a:ext uri="{FF2B5EF4-FFF2-40B4-BE49-F238E27FC236}">
                  <a16:creationId xmlns:a16="http://schemas.microsoft.com/office/drawing/2014/main" id="{5B77ED5C-40B3-C534-4F21-DCA7CE1C07CC}"/>
                </a:ext>
              </a:extLst>
            </p:cNvPr>
            <p:cNvSpPr>
              <a:spLocks/>
            </p:cNvSpPr>
            <p:nvPr/>
          </p:nvSpPr>
          <p:spPr bwMode="auto">
            <a:xfrm>
              <a:off x="9122167" y="4833145"/>
              <a:ext cx="5970" cy="5971"/>
            </a:xfrm>
            <a:custGeom>
              <a:avLst/>
              <a:gdLst>
                <a:gd name="T0" fmla="*/ 0 w 8"/>
                <a:gd name="T1" fmla="*/ 2147483647 h 8"/>
                <a:gd name="T2" fmla="*/ 2147483647 w 8"/>
                <a:gd name="T3" fmla="*/ 2147483647 h 8"/>
                <a:gd name="T4" fmla="*/ 2147483647 w 8"/>
                <a:gd name="T5" fmla="*/ 2147483647 h 8"/>
                <a:gd name="T6" fmla="*/ 2147483647 w 8"/>
                <a:gd name="T7" fmla="*/ 0 h 8"/>
                <a:gd name="T8" fmla="*/ 0 w 8"/>
                <a:gd name="T9" fmla="*/ 2147483647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8"/>
                  </a:moveTo>
                  <a:lnTo>
                    <a:pt x="5" y="8"/>
                  </a:lnTo>
                  <a:lnTo>
                    <a:pt x="8" y="3"/>
                  </a:lnTo>
                  <a:lnTo>
                    <a:pt x="3" y="0"/>
                  </a:lnTo>
                  <a:lnTo>
                    <a:pt x="0"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06" name="Freeform 847">
              <a:extLst>
                <a:ext uri="{FF2B5EF4-FFF2-40B4-BE49-F238E27FC236}">
                  <a16:creationId xmlns:a16="http://schemas.microsoft.com/office/drawing/2014/main" id="{FFD82970-4C52-9D0F-DCE2-012C935A2376}"/>
                </a:ext>
              </a:extLst>
            </p:cNvPr>
            <p:cNvSpPr>
              <a:spLocks/>
            </p:cNvSpPr>
            <p:nvPr/>
          </p:nvSpPr>
          <p:spPr bwMode="auto">
            <a:xfrm>
              <a:off x="10830570" y="5073669"/>
              <a:ext cx="21323" cy="10235"/>
            </a:xfrm>
            <a:custGeom>
              <a:avLst/>
              <a:gdLst>
                <a:gd name="T0" fmla="*/ 0 w 27"/>
                <a:gd name="T1" fmla="*/ 2147483647 h 13"/>
                <a:gd name="T2" fmla="*/ 2147483647 w 27"/>
                <a:gd name="T3" fmla="*/ 2147483647 h 13"/>
                <a:gd name="T4" fmla="*/ 2147483647 w 27"/>
                <a:gd name="T5" fmla="*/ 2147483647 h 13"/>
                <a:gd name="T6" fmla="*/ 2147483647 w 27"/>
                <a:gd name="T7" fmla="*/ 0 h 13"/>
                <a:gd name="T8" fmla="*/ 2147483647 w 27"/>
                <a:gd name="T9" fmla="*/ 0 h 13"/>
                <a:gd name="T10" fmla="*/ 0 w 27"/>
                <a:gd name="T11" fmla="*/ 2147483647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1"/>
                  </a:moveTo>
                  <a:lnTo>
                    <a:pt x="16" y="13"/>
                  </a:lnTo>
                  <a:lnTo>
                    <a:pt x="27" y="5"/>
                  </a:lnTo>
                  <a:lnTo>
                    <a:pt x="24" y="0"/>
                  </a:lnTo>
                  <a:lnTo>
                    <a:pt x="8" y="0"/>
                  </a:lnTo>
                  <a:lnTo>
                    <a:pt x="0"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07" name="Freeform 848">
              <a:extLst>
                <a:ext uri="{FF2B5EF4-FFF2-40B4-BE49-F238E27FC236}">
                  <a16:creationId xmlns:a16="http://schemas.microsoft.com/office/drawing/2014/main" id="{E65C136B-0DBC-CAD5-2F01-B72318E51720}"/>
                </a:ext>
              </a:extLst>
            </p:cNvPr>
            <p:cNvSpPr>
              <a:spLocks/>
            </p:cNvSpPr>
            <p:nvPr/>
          </p:nvSpPr>
          <p:spPr bwMode="auto">
            <a:xfrm>
              <a:off x="10741866" y="5025905"/>
              <a:ext cx="54587" cy="30705"/>
            </a:xfrm>
            <a:custGeom>
              <a:avLst/>
              <a:gdLst>
                <a:gd name="T0" fmla="*/ 0 w 70"/>
                <a:gd name="T1" fmla="*/ 2147483647 h 40"/>
                <a:gd name="T2" fmla="*/ 2147483647 w 70"/>
                <a:gd name="T3" fmla="*/ 2147483647 h 40"/>
                <a:gd name="T4" fmla="*/ 2147483647 w 70"/>
                <a:gd name="T5" fmla="*/ 2147483647 h 40"/>
                <a:gd name="T6" fmla="*/ 2147483647 w 70"/>
                <a:gd name="T7" fmla="*/ 0 h 40"/>
                <a:gd name="T8" fmla="*/ 2147483647 w 70"/>
                <a:gd name="T9" fmla="*/ 2147483647 h 40"/>
                <a:gd name="T10" fmla="*/ 2147483647 w 70"/>
                <a:gd name="T11" fmla="*/ 2147483647 h 40"/>
                <a:gd name="T12" fmla="*/ 0 w 70"/>
                <a:gd name="T13" fmla="*/ 2147483647 h 40"/>
                <a:gd name="T14" fmla="*/ 0 60000 65536"/>
                <a:gd name="T15" fmla="*/ 0 60000 65536"/>
                <a:gd name="T16" fmla="*/ 0 60000 65536"/>
                <a:gd name="T17" fmla="*/ 0 60000 65536"/>
                <a:gd name="T18" fmla="*/ 0 60000 65536"/>
                <a:gd name="T19" fmla="*/ 0 60000 65536"/>
                <a:gd name="T20" fmla="*/ 0 60000 65536"/>
                <a:gd name="T21" fmla="*/ 0 w 70"/>
                <a:gd name="T22" fmla="*/ 0 h 40"/>
                <a:gd name="T23" fmla="*/ 70 w 7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0">
                  <a:moveTo>
                    <a:pt x="0" y="40"/>
                  </a:moveTo>
                  <a:lnTo>
                    <a:pt x="19" y="35"/>
                  </a:lnTo>
                  <a:lnTo>
                    <a:pt x="35" y="19"/>
                  </a:lnTo>
                  <a:lnTo>
                    <a:pt x="70" y="0"/>
                  </a:lnTo>
                  <a:lnTo>
                    <a:pt x="30" y="8"/>
                  </a:lnTo>
                  <a:lnTo>
                    <a:pt x="8" y="21"/>
                  </a:lnTo>
                  <a:lnTo>
                    <a:pt x="0" y="4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08" name="Line 849">
              <a:extLst>
                <a:ext uri="{FF2B5EF4-FFF2-40B4-BE49-F238E27FC236}">
                  <a16:creationId xmlns:a16="http://schemas.microsoft.com/office/drawing/2014/main" id="{5F4B26FB-C4CC-7EB6-416B-B158F30848DE}"/>
                </a:ext>
              </a:extLst>
            </p:cNvPr>
            <p:cNvSpPr>
              <a:spLocks noChangeShapeType="1"/>
            </p:cNvSpPr>
            <p:nvPr/>
          </p:nvSpPr>
          <p:spPr bwMode="auto">
            <a:xfrm>
              <a:off x="10696661" y="4809263"/>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09" name="Line 850">
              <a:extLst>
                <a:ext uri="{FF2B5EF4-FFF2-40B4-BE49-F238E27FC236}">
                  <a16:creationId xmlns:a16="http://schemas.microsoft.com/office/drawing/2014/main" id="{4FE25FC1-B10F-2674-9DA4-CBF1291A70C6}"/>
                </a:ext>
              </a:extLst>
            </p:cNvPr>
            <p:cNvSpPr>
              <a:spLocks noChangeShapeType="1"/>
            </p:cNvSpPr>
            <p:nvPr/>
          </p:nvSpPr>
          <p:spPr bwMode="auto">
            <a:xfrm>
              <a:off x="10696661" y="4809263"/>
              <a:ext cx="852"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10" name="Line 851">
              <a:extLst>
                <a:ext uri="{FF2B5EF4-FFF2-40B4-BE49-F238E27FC236}">
                  <a16:creationId xmlns:a16="http://schemas.microsoft.com/office/drawing/2014/main" id="{992C8902-638E-6A76-B3F0-2344D0930705}"/>
                </a:ext>
              </a:extLst>
            </p:cNvPr>
            <p:cNvSpPr>
              <a:spLocks noChangeShapeType="1"/>
            </p:cNvSpPr>
            <p:nvPr/>
          </p:nvSpPr>
          <p:spPr bwMode="auto">
            <a:xfrm>
              <a:off x="10712014" y="4797322"/>
              <a:ext cx="852"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11" name="Line 852">
              <a:extLst>
                <a:ext uri="{FF2B5EF4-FFF2-40B4-BE49-F238E27FC236}">
                  <a16:creationId xmlns:a16="http://schemas.microsoft.com/office/drawing/2014/main" id="{0B9BD2B2-AAC5-CE6C-CB61-1594D2580854}"/>
                </a:ext>
              </a:extLst>
            </p:cNvPr>
            <p:cNvSpPr>
              <a:spLocks noChangeShapeType="1"/>
            </p:cNvSpPr>
            <p:nvPr/>
          </p:nvSpPr>
          <p:spPr bwMode="auto">
            <a:xfrm>
              <a:off x="10712014" y="4797322"/>
              <a:ext cx="852"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12" name="Freeform 853">
              <a:extLst>
                <a:ext uri="{FF2B5EF4-FFF2-40B4-BE49-F238E27FC236}">
                  <a16:creationId xmlns:a16="http://schemas.microsoft.com/office/drawing/2014/main" id="{77969517-613F-F85E-0EF4-E8AFD6FC899B}"/>
                </a:ext>
              </a:extLst>
            </p:cNvPr>
            <p:cNvSpPr>
              <a:spLocks/>
            </p:cNvSpPr>
            <p:nvPr/>
          </p:nvSpPr>
          <p:spPr bwMode="auto">
            <a:xfrm>
              <a:off x="7971575" y="4158484"/>
              <a:ext cx="17058" cy="5970"/>
            </a:xfrm>
            <a:custGeom>
              <a:avLst/>
              <a:gdLst>
                <a:gd name="T0" fmla="*/ 0 w 22"/>
                <a:gd name="T1" fmla="*/ 2147483647 h 8"/>
                <a:gd name="T2" fmla="*/ 2147483647 w 22"/>
                <a:gd name="T3" fmla="*/ 2147483647 h 8"/>
                <a:gd name="T4" fmla="*/ 2147483647 w 22"/>
                <a:gd name="T5" fmla="*/ 0 h 8"/>
                <a:gd name="T6" fmla="*/ 0 w 22"/>
                <a:gd name="T7" fmla="*/ 2147483647 h 8"/>
                <a:gd name="T8" fmla="*/ 0 60000 65536"/>
                <a:gd name="T9" fmla="*/ 0 60000 65536"/>
                <a:gd name="T10" fmla="*/ 0 60000 65536"/>
                <a:gd name="T11" fmla="*/ 0 60000 65536"/>
                <a:gd name="T12" fmla="*/ 0 w 22"/>
                <a:gd name="T13" fmla="*/ 0 h 8"/>
                <a:gd name="T14" fmla="*/ 22 w 22"/>
                <a:gd name="T15" fmla="*/ 8 h 8"/>
              </a:gdLst>
              <a:ahLst/>
              <a:cxnLst>
                <a:cxn ang="T8">
                  <a:pos x="T0" y="T1"/>
                </a:cxn>
                <a:cxn ang="T9">
                  <a:pos x="T2" y="T3"/>
                </a:cxn>
                <a:cxn ang="T10">
                  <a:pos x="T4" y="T5"/>
                </a:cxn>
                <a:cxn ang="T11">
                  <a:pos x="T6" y="T7"/>
                </a:cxn>
              </a:cxnLst>
              <a:rect l="T12" t="T13" r="T14" b="T15"/>
              <a:pathLst>
                <a:path w="22" h="8">
                  <a:moveTo>
                    <a:pt x="0" y="3"/>
                  </a:moveTo>
                  <a:lnTo>
                    <a:pt x="16" y="8"/>
                  </a:lnTo>
                  <a:lnTo>
                    <a:pt x="22" y="0"/>
                  </a:lnTo>
                  <a:lnTo>
                    <a:pt x="0" y="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13" name="Line 854">
              <a:extLst>
                <a:ext uri="{FF2B5EF4-FFF2-40B4-BE49-F238E27FC236}">
                  <a16:creationId xmlns:a16="http://schemas.microsoft.com/office/drawing/2014/main" id="{EAEAF168-53DD-1529-D925-88950BD4C4EB}"/>
                </a:ext>
              </a:extLst>
            </p:cNvPr>
            <p:cNvSpPr>
              <a:spLocks noChangeShapeType="1"/>
            </p:cNvSpPr>
            <p:nvPr/>
          </p:nvSpPr>
          <p:spPr bwMode="auto">
            <a:xfrm>
              <a:off x="9557157" y="4990935"/>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14" name="Line 855">
              <a:extLst>
                <a:ext uri="{FF2B5EF4-FFF2-40B4-BE49-F238E27FC236}">
                  <a16:creationId xmlns:a16="http://schemas.microsoft.com/office/drawing/2014/main" id="{623F3650-8189-581E-6420-693481703E1C}"/>
                </a:ext>
              </a:extLst>
            </p:cNvPr>
            <p:cNvSpPr>
              <a:spLocks noChangeShapeType="1"/>
            </p:cNvSpPr>
            <p:nvPr/>
          </p:nvSpPr>
          <p:spPr bwMode="auto">
            <a:xfrm>
              <a:off x="9557157" y="4990935"/>
              <a:ext cx="852"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15" name="Freeform 856">
              <a:extLst>
                <a:ext uri="{FF2B5EF4-FFF2-40B4-BE49-F238E27FC236}">
                  <a16:creationId xmlns:a16="http://schemas.microsoft.com/office/drawing/2014/main" id="{5EAE7F0E-73B8-6C1B-04FE-943340F1F241}"/>
                </a:ext>
              </a:extLst>
            </p:cNvPr>
            <p:cNvSpPr>
              <a:spLocks/>
            </p:cNvSpPr>
            <p:nvPr/>
          </p:nvSpPr>
          <p:spPr bwMode="auto">
            <a:xfrm>
              <a:off x="10650603" y="4016899"/>
              <a:ext cx="8529" cy="8529"/>
            </a:xfrm>
            <a:custGeom>
              <a:avLst/>
              <a:gdLst>
                <a:gd name="T0" fmla="*/ 0 w 11"/>
                <a:gd name="T1" fmla="*/ 2147483647 h 11"/>
                <a:gd name="T2" fmla="*/ 2147483647 w 11"/>
                <a:gd name="T3" fmla="*/ 2147483647 h 11"/>
                <a:gd name="T4" fmla="*/ 2147483647 w 11"/>
                <a:gd name="T5" fmla="*/ 2147483647 h 11"/>
                <a:gd name="T6" fmla="*/ 0 w 11"/>
                <a:gd name="T7" fmla="*/ 0 h 11"/>
                <a:gd name="T8" fmla="*/ 0 w 11"/>
                <a:gd name="T9" fmla="*/ 2147483647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6"/>
                  </a:moveTo>
                  <a:lnTo>
                    <a:pt x="9" y="11"/>
                  </a:lnTo>
                  <a:lnTo>
                    <a:pt x="11" y="3"/>
                  </a:lnTo>
                  <a:lnTo>
                    <a:pt x="0" y="0"/>
                  </a:lnTo>
                  <a:lnTo>
                    <a:pt x="0" y="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16" name="Line 857">
              <a:extLst>
                <a:ext uri="{FF2B5EF4-FFF2-40B4-BE49-F238E27FC236}">
                  <a16:creationId xmlns:a16="http://schemas.microsoft.com/office/drawing/2014/main" id="{89D1EF48-DDA5-E0CB-3F0A-7A939585A558}"/>
                </a:ext>
              </a:extLst>
            </p:cNvPr>
            <p:cNvSpPr>
              <a:spLocks noChangeShapeType="1"/>
            </p:cNvSpPr>
            <p:nvPr/>
          </p:nvSpPr>
          <p:spPr bwMode="auto">
            <a:xfrm>
              <a:off x="8993375" y="3961458"/>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17" name="Line 858">
              <a:extLst>
                <a:ext uri="{FF2B5EF4-FFF2-40B4-BE49-F238E27FC236}">
                  <a16:creationId xmlns:a16="http://schemas.microsoft.com/office/drawing/2014/main" id="{381FB7AC-F542-EA4F-F29A-05C2695C9DFB}"/>
                </a:ext>
              </a:extLst>
            </p:cNvPr>
            <p:cNvSpPr>
              <a:spLocks noChangeShapeType="1"/>
            </p:cNvSpPr>
            <p:nvPr/>
          </p:nvSpPr>
          <p:spPr bwMode="auto">
            <a:xfrm>
              <a:off x="8993375" y="3961458"/>
              <a:ext cx="853" cy="853"/>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18" name="Freeform 859">
              <a:extLst>
                <a:ext uri="{FF2B5EF4-FFF2-40B4-BE49-F238E27FC236}">
                  <a16:creationId xmlns:a16="http://schemas.microsoft.com/office/drawing/2014/main" id="{3B4DF1E3-4044-B287-CDEB-00A31BCE7377}"/>
                </a:ext>
              </a:extLst>
            </p:cNvPr>
            <p:cNvSpPr>
              <a:spLocks/>
            </p:cNvSpPr>
            <p:nvPr/>
          </p:nvSpPr>
          <p:spPr bwMode="auto">
            <a:xfrm>
              <a:off x="9146901" y="4008369"/>
              <a:ext cx="6823" cy="8529"/>
            </a:xfrm>
            <a:custGeom>
              <a:avLst/>
              <a:gdLst>
                <a:gd name="T0" fmla="*/ 0 w 9"/>
                <a:gd name="T1" fmla="*/ 2147483647 h 10"/>
                <a:gd name="T2" fmla="*/ 0 w 9"/>
                <a:gd name="T3" fmla="*/ 2147483647 h 10"/>
                <a:gd name="T4" fmla="*/ 2147483647 w 9"/>
                <a:gd name="T5" fmla="*/ 2147483647 h 10"/>
                <a:gd name="T6" fmla="*/ 2147483647 w 9"/>
                <a:gd name="T7" fmla="*/ 0 h 10"/>
                <a:gd name="T8" fmla="*/ 0 w 9"/>
                <a:gd name="T9" fmla="*/ 2147483647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2"/>
                  </a:moveTo>
                  <a:lnTo>
                    <a:pt x="0" y="10"/>
                  </a:lnTo>
                  <a:lnTo>
                    <a:pt x="9" y="10"/>
                  </a:lnTo>
                  <a:lnTo>
                    <a:pt x="3" y="0"/>
                  </a:lnTo>
                  <a:lnTo>
                    <a:pt x="0" y="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19" name="Freeform 860">
              <a:extLst>
                <a:ext uri="{FF2B5EF4-FFF2-40B4-BE49-F238E27FC236}">
                  <a16:creationId xmlns:a16="http://schemas.microsoft.com/office/drawing/2014/main" id="{3C4F25B9-15D5-F86C-27C4-811C23D63038}"/>
                </a:ext>
              </a:extLst>
            </p:cNvPr>
            <p:cNvSpPr>
              <a:spLocks/>
            </p:cNvSpPr>
            <p:nvPr/>
          </p:nvSpPr>
          <p:spPr bwMode="auto">
            <a:xfrm>
              <a:off x="9157990" y="4001546"/>
              <a:ext cx="18764" cy="15352"/>
            </a:xfrm>
            <a:custGeom>
              <a:avLst/>
              <a:gdLst>
                <a:gd name="T0" fmla="*/ 0 w 24"/>
                <a:gd name="T1" fmla="*/ 2147483647 h 19"/>
                <a:gd name="T2" fmla="*/ 2147483647 w 24"/>
                <a:gd name="T3" fmla="*/ 2147483647 h 19"/>
                <a:gd name="T4" fmla="*/ 2147483647 w 24"/>
                <a:gd name="T5" fmla="*/ 2147483647 h 19"/>
                <a:gd name="T6" fmla="*/ 2147483647 w 24"/>
                <a:gd name="T7" fmla="*/ 2147483647 h 19"/>
                <a:gd name="T8" fmla="*/ 2147483647 w 24"/>
                <a:gd name="T9" fmla="*/ 2147483647 h 19"/>
                <a:gd name="T10" fmla="*/ 2147483647 w 24"/>
                <a:gd name="T11" fmla="*/ 2147483647 h 19"/>
                <a:gd name="T12" fmla="*/ 2147483647 w 24"/>
                <a:gd name="T13" fmla="*/ 0 h 19"/>
                <a:gd name="T14" fmla="*/ 0 w 24"/>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9"/>
                <a:gd name="T26" fmla="*/ 24 w 24"/>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9">
                  <a:moveTo>
                    <a:pt x="0" y="9"/>
                  </a:moveTo>
                  <a:lnTo>
                    <a:pt x="5" y="17"/>
                  </a:lnTo>
                  <a:lnTo>
                    <a:pt x="13" y="19"/>
                  </a:lnTo>
                  <a:lnTo>
                    <a:pt x="22" y="17"/>
                  </a:lnTo>
                  <a:lnTo>
                    <a:pt x="16" y="11"/>
                  </a:lnTo>
                  <a:lnTo>
                    <a:pt x="24" y="9"/>
                  </a:lnTo>
                  <a:lnTo>
                    <a:pt x="22" y="0"/>
                  </a:lnTo>
                  <a:lnTo>
                    <a:pt x="0" y="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20" name="Freeform 861">
              <a:extLst>
                <a:ext uri="{FF2B5EF4-FFF2-40B4-BE49-F238E27FC236}">
                  <a16:creationId xmlns:a16="http://schemas.microsoft.com/office/drawing/2014/main" id="{092818F2-0071-BE21-B277-79BF85F8D6EF}"/>
                </a:ext>
              </a:extLst>
            </p:cNvPr>
            <p:cNvSpPr>
              <a:spLocks/>
            </p:cNvSpPr>
            <p:nvPr/>
          </p:nvSpPr>
          <p:spPr bwMode="auto">
            <a:xfrm>
              <a:off x="9157990" y="4021163"/>
              <a:ext cx="11940" cy="4265"/>
            </a:xfrm>
            <a:custGeom>
              <a:avLst/>
              <a:gdLst>
                <a:gd name="T0" fmla="*/ 0 w 16"/>
                <a:gd name="T1" fmla="*/ 0 h 5"/>
                <a:gd name="T2" fmla="*/ 2147483647 w 16"/>
                <a:gd name="T3" fmla="*/ 2147483647 h 5"/>
                <a:gd name="T4" fmla="*/ 2147483647 w 16"/>
                <a:gd name="T5" fmla="*/ 0 h 5"/>
                <a:gd name="T6" fmla="*/ 0 w 16"/>
                <a:gd name="T7" fmla="*/ 0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0" y="0"/>
                  </a:moveTo>
                  <a:lnTo>
                    <a:pt x="5" y="5"/>
                  </a:lnTo>
                  <a:lnTo>
                    <a:pt x="16" y="0"/>
                  </a:lnTo>
                  <a:lnTo>
                    <a:pt x="0"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21" name="Line 862">
              <a:extLst>
                <a:ext uri="{FF2B5EF4-FFF2-40B4-BE49-F238E27FC236}">
                  <a16:creationId xmlns:a16="http://schemas.microsoft.com/office/drawing/2014/main" id="{543F36A8-AE3C-C73D-6B35-2DF6FD854864}"/>
                </a:ext>
              </a:extLst>
            </p:cNvPr>
            <p:cNvSpPr>
              <a:spLocks noChangeShapeType="1"/>
            </p:cNvSpPr>
            <p:nvPr/>
          </p:nvSpPr>
          <p:spPr bwMode="auto">
            <a:xfrm>
              <a:off x="9204900" y="4016899"/>
              <a:ext cx="85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22" name="Line 863">
              <a:extLst>
                <a:ext uri="{FF2B5EF4-FFF2-40B4-BE49-F238E27FC236}">
                  <a16:creationId xmlns:a16="http://schemas.microsoft.com/office/drawing/2014/main" id="{36CA22E8-C1BD-0EC9-A366-0A34E694DE9C}"/>
                </a:ext>
              </a:extLst>
            </p:cNvPr>
            <p:cNvSpPr>
              <a:spLocks noChangeShapeType="1"/>
            </p:cNvSpPr>
            <p:nvPr/>
          </p:nvSpPr>
          <p:spPr bwMode="auto">
            <a:xfrm>
              <a:off x="9204900" y="4016899"/>
              <a:ext cx="853" cy="0"/>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23" name="Freeform 864">
              <a:extLst>
                <a:ext uri="{FF2B5EF4-FFF2-40B4-BE49-F238E27FC236}">
                  <a16:creationId xmlns:a16="http://schemas.microsoft.com/office/drawing/2014/main" id="{9DB4CDE1-0AE5-BF0A-16AA-E4B2B8225507}"/>
                </a:ext>
              </a:extLst>
            </p:cNvPr>
            <p:cNvSpPr>
              <a:spLocks/>
            </p:cNvSpPr>
            <p:nvPr/>
          </p:nvSpPr>
          <p:spPr bwMode="auto">
            <a:xfrm>
              <a:off x="9375485" y="5348310"/>
              <a:ext cx="32411" cy="32411"/>
            </a:xfrm>
            <a:custGeom>
              <a:avLst/>
              <a:gdLst>
                <a:gd name="T0" fmla="*/ 2147483647 w 41"/>
                <a:gd name="T1" fmla="*/ 2147483647 h 41"/>
                <a:gd name="T2" fmla="*/ 2147483647 w 41"/>
                <a:gd name="T3" fmla="*/ 2147483647 h 41"/>
                <a:gd name="T4" fmla="*/ 2147483647 w 41"/>
                <a:gd name="T5" fmla="*/ 2147483647 h 41"/>
                <a:gd name="T6" fmla="*/ 0 w 41"/>
                <a:gd name="T7" fmla="*/ 2147483647 h 41"/>
                <a:gd name="T8" fmla="*/ 2147483647 w 41"/>
                <a:gd name="T9" fmla="*/ 0 h 41"/>
                <a:gd name="T10" fmla="*/ 2147483647 w 41"/>
                <a:gd name="T11" fmla="*/ 0 h 41"/>
                <a:gd name="T12" fmla="*/ 2147483647 w 41"/>
                <a:gd name="T13" fmla="*/ 2147483647 h 41"/>
                <a:gd name="T14" fmla="*/ 0 60000 65536"/>
                <a:gd name="T15" fmla="*/ 0 60000 65536"/>
                <a:gd name="T16" fmla="*/ 0 60000 65536"/>
                <a:gd name="T17" fmla="*/ 0 60000 65536"/>
                <a:gd name="T18" fmla="*/ 0 60000 65536"/>
                <a:gd name="T19" fmla="*/ 0 60000 65536"/>
                <a:gd name="T20" fmla="*/ 0 60000 65536"/>
                <a:gd name="T21" fmla="*/ 0 w 41"/>
                <a:gd name="T22" fmla="*/ 0 h 41"/>
                <a:gd name="T23" fmla="*/ 41 w 41"/>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1">
                  <a:moveTo>
                    <a:pt x="41" y="16"/>
                  </a:moveTo>
                  <a:lnTo>
                    <a:pt x="35" y="27"/>
                  </a:lnTo>
                  <a:lnTo>
                    <a:pt x="13" y="41"/>
                  </a:lnTo>
                  <a:lnTo>
                    <a:pt x="0" y="22"/>
                  </a:lnTo>
                  <a:lnTo>
                    <a:pt x="24" y="0"/>
                  </a:lnTo>
                  <a:lnTo>
                    <a:pt x="32" y="0"/>
                  </a:lnTo>
                  <a:lnTo>
                    <a:pt x="41" y="16"/>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24" name="Freeform 865">
              <a:extLst>
                <a:ext uri="{FF2B5EF4-FFF2-40B4-BE49-F238E27FC236}">
                  <a16:creationId xmlns:a16="http://schemas.microsoft.com/office/drawing/2014/main" id="{CE911E1E-BD4E-C07F-E54A-707C6C7021C4}"/>
                </a:ext>
              </a:extLst>
            </p:cNvPr>
            <p:cNvSpPr>
              <a:spLocks/>
            </p:cNvSpPr>
            <p:nvPr/>
          </p:nvSpPr>
          <p:spPr bwMode="auto">
            <a:xfrm>
              <a:off x="7998867" y="4321392"/>
              <a:ext cx="8529" cy="7677"/>
            </a:xfrm>
            <a:custGeom>
              <a:avLst/>
              <a:gdLst>
                <a:gd name="T0" fmla="*/ 0 w 11"/>
                <a:gd name="T1" fmla="*/ 2147483647 h 10"/>
                <a:gd name="T2" fmla="*/ 2147483647 w 11"/>
                <a:gd name="T3" fmla="*/ 0 h 10"/>
                <a:gd name="T4" fmla="*/ 0 w 11"/>
                <a:gd name="T5" fmla="*/ 2147483647 h 10"/>
                <a:gd name="T6" fmla="*/ 0 60000 65536"/>
                <a:gd name="T7" fmla="*/ 0 60000 65536"/>
                <a:gd name="T8" fmla="*/ 0 60000 65536"/>
                <a:gd name="T9" fmla="*/ 0 w 11"/>
                <a:gd name="T10" fmla="*/ 0 h 10"/>
                <a:gd name="T11" fmla="*/ 11 w 11"/>
                <a:gd name="T12" fmla="*/ 10 h 10"/>
              </a:gdLst>
              <a:ahLst/>
              <a:cxnLst>
                <a:cxn ang="T6">
                  <a:pos x="T0" y="T1"/>
                </a:cxn>
                <a:cxn ang="T7">
                  <a:pos x="T2" y="T3"/>
                </a:cxn>
                <a:cxn ang="T8">
                  <a:pos x="T4" y="T5"/>
                </a:cxn>
              </a:cxnLst>
              <a:rect l="T9" t="T10" r="T11" b="T12"/>
              <a:pathLst>
                <a:path w="11" h="10">
                  <a:moveTo>
                    <a:pt x="0" y="10"/>
                  </a:moveTo>
                  <a:lnTo>
                    <a:pt x="11" y="0"/>
                  </a:lnTo>
                  <a:lnTo>
                    <a:pt x="0" y="1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25" name="Line 866">
              <a:extLst>
                <a:ext uri="{FF2B5EF4-FFF2-40B4-BE49-F238E27FC236}">
                  <a16:creationId xmlns:a16="http://schemas.microsoft.com/office/drawing/2014/main" id="{9D9114CE-B42D-FA66-2643-E88DAB8BF4DF}"/>
                </a:ext>
              </a:extLst>
            </p:cNvPr>
            <p:cNvSpPr>
              <a:spLocks noChangeShapeType="1"/>
            </p:cNvSpPr>
            <p:nvPr/>
          </p:nvSpPr>
          <p:spPr bwMode="auto">
            <a:xfrm flipV="1">
              <a:off x="7998867" y="4321392"/>
              <a:ext cx="8529" cy="7677"/>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26" name="Rectangle 867">
              <a:extLst>
                <a:ext uri="{FF2B5EF4-FFF2-40B4-BE49-F238E27FC236}">
                  <a16:creationId xmlns:a16="http://schemas.microsoft.com/office/drawing/2014/main" id="{9FB48CC8-EC4F-55F8-E3C5-4843B0C29C3E}"/>
                </a:ext>
              </a:extLst>
            </p:cNvPr>
            <p:cNvSpPr>
              <a:spLocks noChangeArrowheads="1"/>
            </p:cNvSpPr>
            <p:nvPr/>
          </p:nvSpPr>
          <p:spPr bwMode="auto">
            <a:xfrm>
              <a:off x="10580663" y="4532064"/>
              <a:ext cx="8529" cy="5117"/>
            </a:xfrm>
            <a:prstGeom prst="rect">
              <a:avLst/>
            </a:pr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noProof="0" dirty="0"/>
            </a:p>
          </p:txBody>
        </p:sp>
        <p:sp>
          <p:nvSpPr>
            <p:cNvPr id="1427" name="Freeform 868">
              <a:extLst>
                <a:ext uri="{FF2B5EF4-FFF2-40B4-BE49-F238E27FC236}">
                  <a16:creationId xmlns:a16="http://schemas.microsoft.com/office/drawing/2014/main" id="{68AC82D1-6B32-AE8A-DF2B-D410C46CC36E}"/>
                </a:ext>
              </a:extLst>
            </p:cNvPr>
            <p:cNvSpPr>
              <a:spLocks/>
            </p:cNvSpPr>
            <p:nvPr/>
          </p:nvSpPr>
          <p:spPr bwMode="auto">
            <a:xfrm>
              <a:off x="10580663" y="4532064"/>
              <a:ext cx="8529" cy="5117"/>
            </a:xfrm>
            <a:custGeom>
              <a:avLst/>
              <a:gdLst>
                <a:gd name="T0" fmla="*/ 0 w 11"/>
                <a:gd name="T1" fmla="*/ 0 h 6"/>
                <a:gd name="T2" fmla="*/ 0 w 11"/>
                <a:gd name="T3" fmla="*/ 2147483647 h 6"/>
                <a:gd name="T4" fmla="*/ 2147483647 w 11"/>
                <a:gd name="T5" fmla="*/ 2147483647 h 6"/>
                <a:gd name="T6" fmla="*/ 2147483647 w 11"/>
                <a:gd name="T7" fmla="*/ 0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0" y="0"/>
                  </a:moveTo>
                  <a:lnTo>
                    <a:pt x="0" y="6"/>
                  </a:lnTo>
                  <a:lnTo>
                    <a:pt x="11" y="6"/>
                  </a:lnTo>
                  <a:lnTo>
                    <a:pt x="11" y="0"/>
                  </a:lnTo>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28" name="Freeform 869">
              <a:extLst>
                <a:ext uri="{FF2B5EF4-FFF2-40B4-BE49-F238E27FC236}">
                  <a16:creationId xmlns:a16="http://schemas.microsoft.com/office/drawing/2014/main" id="{9413DAC4-BE43-43B2-9CC2-DDC591DAA866}"/>
                </a:ext>
              </a:extLst>
            </p:cNvPr>
            <p:cNvSpPr>
              <a:spLocks/>
            </p:cNvSpPr>
            <p:nvPr/>
          </p:nvSpPr>
          <p:spPr bwMode="auto">
            <a:xfrm>
              <a:off x="10580663" y="4532064"/>
              <a:ext cx="8529" cy="852"/>
            </a:xfrm>
            <a:custGeom>
              <a:avLst/>
              <a:gdLst>
                <a:gd name="T0" fmla="*/ 2147483647 w 11"/>
                <a:gd name="T1" fmla="*/ 0 h 1588"/>
                <a:gd name="T2" fmla="*/ 0 w 11"/>
                <a:gd name="T3" fmla="*/ 0 h 1588"/>
                <a:gd name="T4" fmla="*/ 2147483647 w 11"/>
                <a:gd name="T5" fmla="*/ 0 h 1588"/>
                <a:gd name="T6" fmla="*/ 0 60000 65536"/>
                <a:gd name="T7" fmla="*/ 0 60000 65536"/>
                <a:gd name="T8" fmla="*/ 0 60000 65536"/>
                <a:gd name="T9" fmla="*/ 0 w 11"/>
                <a:gd name="T10" fmla="*/ 0 h 1588"/>
                <a:gd name="T11" fmla="*/ 11 w 11"/>
                <a:gd name="T12" fmla="*/ 1588 h 1588"/>
              </a:gdLst>
              <a:ahLst/>
              <a:cxnLst>
                <a:cxn ang="T6">
                  <a:pos x="T0" y="T1"/>
                </a:cxn>
                <a:cxn ang="T7">
                  <a:pos x="T2" y="T3"/>
                </a:cxn>
                <a:cxn ang="T8">
                  <a:pos x="T4" y="T5"/>
                </a:cxn>
              </a:cxnLst>
              <a:rect l="T9" t="T10" r="T11" b="T12"/>
              <a:pathLst>
                <a:path w="11" h="1588">
                  <a:moveTo>
                    <a:pt x="11" y="0"/>
                  </a:moveTo>
                  <a:lnTo>
                    <a:pt x="0" y="0"/>
                  </a:lnTo>
                  <a:lnTo>
                    <a:pt x="11"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29" name="Line 870">
              <a:extLst>
                <a:ext uri="{FF2B5EF4-FFF2-40B4-BE49-F238E27FC236}">
                  <a16:creationId xmlns:a16="http://schemas.microsoft.com/office/drawing/2014/main" id="{A17FCC21-E4C1-E443-F08B-22DD37ED9AD0}"/>
                </a:ext>
              </a:extLst>
            </p:cNvPr>
            <p:cNvSpPr>
              <a:spLocks noChangeShapeType="1"/>
            </p:cNvSpPr>
            <p:nvPr/>
          </p:nvSpPr>
          <p:spPr bwMode="auto">
            <a:xfrm flipH="1">
              <a:off x="10580663" y="4532064"/>
              <a:ext cx="8529" cy="852"/>
            </a:xfrm>
            <a:prstGeom prst="line">
              <a:avLst/>
            </a:prstGeom>
            <a:noFill/>
            <a:ln w="3">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1430" name="Freeform 872">
              <a:extLst>
                <a:ext uri="{FF2B5EF4-FFF2-40B4-BE49-F238E27FC236}">
                  <a16:creationId xmlns:a16="http://schemas.microsoft.com/office/drawing/2014/main" id="{FD1A57AE-0E68-EDDF-285A-F60B986FE55A}"/>
                </a:ext>
              </a:extLst>
            </p:cNvPr>
            <p:cNvSpPr>
              <a:spLocks/>
            </p:cNvSpPr>
            <p:nvPr/>
          </p:nvSpPr>
          <p:spPr bwMode="auto">
            <a:xfrm>
              <a:off x="8899554" y="4016899"/>
              <a:ext cx="55440" cy="55439"/>
            </a:xfrm>
            <a:custGeom>
              <a:avLst/>
              <a:gdLst>
                <a:gd name="T0" fmla="*/ 2147483647 w 71"/>
                <a:gd name="T1" fmla="*/ 2147483647 h 71"/>
                <a:gd name="T2" fmla="*/ 2147483647 w 71"/>
                <a:gd name="T3" fmla="*/ 2147483647 h 71"/>
                <a:gd name="T4" fmla="*/ 2147483647 w 71"/>
                <a:gd name="T5" fmla="*/ 2147483647 h 71"/>
                <a:gd name="T6" fmla="*/ 2147483647 w 71"/>
                <a:gd name="T7" fmla="*/ 2147483647 h 71"/>
                <a:gd name="T8" fmla="*/ 2147483647 w 71"/>
                <a:gd name="T9" fmla="*/ 2147483647 h 71"/>
                <a:gd name="T10" fmla="*/ 2147483647 w 71"/>
                <a:gd name="T11" fmla="*/ 2147483647 h 71"/>
                <a:gd name="T12" fmla="*/ 2147483647 w 71"/>
                <a:gd name="T13" fmla="*/ 2147483647 h 71"/>
                <a:gd name="T14" fmla="*/ 0 w 71"/>
                <a:gd name="T15" fmla="*/ 2147483647 h 71"/>
                <a:gd name="T16" fmla="*/ 2147483647 w 71"/>
                <a:gd name="T17" fmla="*/ 2147483647 h 71"/>
                <a:gd name="T18" fmla="*/ 2147483647 w 71"/>
                <a:gd name="T19" fmla="*/ 2147483647 h 71"/>
                <a:gd name="T20" fmla="*/ 2147483647 w 71"/>
                <a:gd name="T21" fmla="*/ 2147483647 h 71"/>
                <a:gd name="T22" fmla="*/ 2147483647 w 71"/>
                <a:gd name="T23" fmla="*/ 2147483647 h 71"/>
                <a:gd name="T24" fmla="*/ 2147483647 w 71"/>
                <a:gd name="T25" fmla="*/ 2147483647 h 71"/>
                <a:gd name="T26" fmla="*/ 2147483647 w 71"/>
                <a:gd name="T27" fmla="*/ 2147483647 h 71"/>
                <a:gd name="T28" fmla="*/ 2147483647 w 71"/>
                <a:gd name="T29" fmla="*/ 2147483647 h 71"/>
                <a:gd name="T30" fmla="*/ 2147483647 w 71"/>
                <a:gd name="T31" fmla="*/ 2147483647 h 71"/>
                <a:gd name="T32" fmla="*/ 2147483647 w 71"/>
                <a:gd name="T33" fmla="*/ 2147483647 h 71"/>
                <a:gd name="T34" fmla="*/ 2147483647 w 71"/>
                <a:gd name="T35" fmla="*/ 0 h 71"/>
                <a:gd name="T36" fmla="*/ 2147483647 w 71"/>
                <a:gd name="T37" fmla="*/ 0 h 71"/>
                <a:gd name="T38" fmla="*/ 2147483647 w 71"/>
                <a:gd name="T39" fmla="*/ 2147483647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
                <a:gd name="T61" fmla="*/ 0 h 71"/>
                <a:gd name="T62" fmla="*/ 71 w 71"/>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 h="71">
                  <a:moveTo>
                    <a:pt x="44" y="11"/>
                  </a:moveTo>
                  <a:lnTo>
                    <a:pt x="52" y="19"/>
                  </a:lnTo>
                  <a:lnTo>
                    <a:pt x="68" y="14"/>
                  </a:lnTo>
                  <a:lnTo>
                    <a:pt x="71" y="22"/>
                  </a:lnTo>
                  <a:lnTo>
                    <a:pt x="71" y="41"/>
                  </a:lnTo>
                  <a:lnTo>
                    <a:pt x="63" y="57"/>
                  </a:lnTo>
                  <a:lnTo>
                    <a:pt x="11" y="71"/>
                  </a:lnTo>
                  <a:lnTo>
                    <a:pt x="0" y="57"/>
                  </a:lnTo>
                  <a:lnTo>
                    <a:pt x="11" y="57"/>
                  </a:lnTo>
                  <a:lnTo>
                    <a:pt x="25" y="38"/>
                  </a:lnTo>
                  <a:lnTo>
                    <a:pt x="9" y="33"/>
                  </a:lnTo>
                  <a:lnTo>
                    <a:pt x="17" y="28"/>
                  </a:lnTo>
                  <a:lnTo>
                    <a:pt x="11" y="22"/>
                  </a:lnTo>
                  <a:lnTo>
                    <a:pt x="14" y="17"/>
                  </a:lnTo>
                  <a:lnTo>
                    <a:pt x="33" y="17"/>
                  </a:lnTo>
                  <a:lnTo>
                    <a:pt x="38" y="11"/>
                  </a:lnTo>
                  <a:lnTo>
                    <a:pt x="33" y="9"/>
                  </a:lnTo>
                  <a:lnTo>
                    <a:pt x="38" y="0"/>
                  </a:lnTo>
                  <a:lnTo>
                    <a:pt x="49" y="0"/>
                  </a:lnTo>
                  <a:lnTo>
                    <a:pt x="44"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31" name="Freeform 873">
              <a:extLst>
                <a:ext uri="{FF2B5EF4-FFF2-40B4-BE49-F238E27FC236}">
                  <a16:creationId xmlns:a16="http://schemas.microsoft.com/office/drawing/2014/main" id="{20C7BC30-32BA-FE2B-C741-CA7E2A83CC2B}"/>
                </a:ext>
              </a:extLst>
            </p:cNvPr>
            <p:cNvSpPr>
              <a:spLocks/>
            </p:cNvSpPr>
            <p:nvPr/>
          </p:nvSpPr>
          <p:spPr bwMode="auto">
            <a:xfrm>
              <a:off x="9069285" y="4038221"/>
              <a:ext cx="44352" cy="43499"/>
            </a:xfrm>
            <a:custGeom>
              <a:avLst/>
              <a:gdLst>
                <a:gd name="T0" fmla="*/ 0 w 57"/>
                <a:gd name="T1" fmla="*/ 2147483647 h 56"/>
                <a:gd name="T2" fmla="*/ 2147483647 w 57"/>
                <a:gd name="T3" fmla="*/ 2147483647 h 56"/>
                <a:gd name="T4" fmla="*/ 2147483647 w 57"/>
                <a:gd name="T5" fmla="*/ 2147483647 h 56"/>
                <a:gd name="T6" fmla="*/ 2147483647 w 57"/>
                <a:gd name="T7" fmla="*/ 2147483647 h 56"/>
                <a:gd name="T8" fmla="*/ 2147483647 w 57"/>
                <a:gd name="T9" fmla="*/ 2147483647 h 56"/>
                <a:gd name="T10" fmla="*/ 2147483647 w 57"/>
                <a:gd name="T11" fmla="*/ 2147483647 h 56"/>
                <a:gd name="T12" fmla="*/ 2147483647 w 57"/>
                <a:gd name="T13" fmla="*/ 2147483647 h 56"/>
                <a:gd name="T14" fmla="*/ 2147483647 w 57"/>
                <a:gd name="T15" fmla="*/ 0 h 56"/>
                <a:gd name="T16" fmla="*/ 2147483647 w 57"/>
                <a:gd name="T17" fmla="*/ 2147483647 h 56"/>
                <a:gd name="T18" fmla="*/ 2147483647 w 57"/>
                <a:gd name="T19" fmla="*/ 2147483647 h 56"/>
                <a:gd name="T20" fmla="*/ 2147483647 w 57"/>
                <a:gd name="T21" fmla="*/ 2147483647 h 56"/>
                <a:gd name="T22" fmla="*/ 2147483647 w 57"/>
                <a:gd name="T23" fmla="*/ 2147483647 h 56"/>
                <a:gd name="T24" fmla="*/ 2147483647 w 57"/>
                <a:gd name="T25" fmla="*/ 2147483647 h 56"/>
                <a:gd name="T26" fmla="*/ 2147483647 w 57"/>
                <a:gd name="T27" fmla="*/ 2147483647 h 56"/>
                <a:gd name="T28" fmla="*/ 0 w 57"/>
                <a:gd name="T29" fmla="*/ 2147483647 h 56"/>
                <a:gd name="T30" fmla="*/ 0 w 57"/>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56"/>
                <a:gd name="T50" fmla="*/ 57 w 57"/>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56">
                  <a:moveTo>
                    <a:pt x="0" y="43"/>
                  </a:moveTo>
                  <a:lnTo>
                    <a:pt x="16" y="16"/>
                  </a:lnTo>
                  <a:lnTo>
                    <a:pt x="22" y="16"/>
                  </a:lnTo>
                  <a:lnTo>
                    <a:pt x="22" y="24"/>
                  </a:lnTo>
                  <a:lnTo>
                    <a:pt x="30" y="27"/>
                  </a:lnTo>
                  <a:lnTo>
                    <a:pt x="35" y="24"/>
                  </a:lnTo>
                  <a:lnTo>
                    <a:pt x="30" y="8"/>
                  </a:lnTo>
                  <a:lnTo>
                    <a:pt x="57" y="0"/>
                  </a:lnTo>
                  <a:lnTo>
                    <a:pt x="46" y="21"/>
                  </a:lnTo>
                  <a:lnTo>
                    <a:pt x="52" y="27"/>
                  </a:lnTo>
                  <a:lnTo>
                    <a:pt x="35" y="37"/>
                  </a:lnTo>
                  <a:lnTo>
                    <a:pt x="35" y="56"/>
                  </a:lnTo>
                  <a:lnTo>
                    <a:pt x="22" y="46"/>
                  </a:lnTo>
                  <a:lnTo>
                    <a:pt x="0" y="4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32" name="Freeform 874">
              <a:extLst>
                <a:ext uri="{FF2B5EF4-FFF2-40B4-BE49-F238E27FC236}">
                  <a16:creationId xmlns:a16="http://schemas.microsoft.com/office/drawing/2014/main" id="{960E2D9A-30AE-4098-DC3D-7B327BEDD80C}"/>
                </a:ext>
              </a:extLst>
            </p:cNvPr>
            <p:cNvSpPr>
              <a:spLocks/>
            </p:cNvSpPr>
            <p:nvPr/>
          </p:nvSpPr>
          <p:spPr bwMode="auto">
            <a:xfrm>
              <a:off x="9229635" y="4092808"/>
              <a:ext cx="68234" cy="35822"/>
            </a:xfrm>
            <a:custGeom>
              <a:avLst/>
              <a:gdLst>
                <a:gd name="T0" fmla="*/ 0 w 87"/>
                <a:gd name="T1" fmla="*/ 2147483647 h 46"/>
                <a:gd name="T2" fmla="*/ 2147483647 w 87"/>
                <a:gd name="T3" fmla="*/ 2147483647 h 46"/>
                <a:gd name="T4" fmla="*/ 2147483647 w 87"/>
                <a:gd name="T5" fmla="*/ 2147483647 h 46"/>
                <a:gd name="T6" fmla="*/ 2147483647 w 87"/>
                <a:gd name="T7" fmla="*/ 2147483647 h 46"/>
                <a:gd name="T8" fmla="*/ 2147483647 w 87"/>
                <a:gd name="T9" fmla="*/ 2147483647 h 46"/>
                <a:gd name="T10" fmla="*/ 2147483647 w 87"/>
                <a:gd name="T11" fmla="*/ 2147483647 h 46"/>
                <a:gd name="T12" fmla="*/ 2147483647 w 87"/>
                <a:gd name="T13" fmla="*/ 2147483647 h 46"/>
                <a:gd name="T14" fmla="*/ 2147483647 w 87"/>
                <a:gd name="T15" fmla="*/ 2147483647 h 46"/>
                <a:gd name="T16" fmla="*/ 2147483647 w 87"/>
                <a:gd name="T17" fmla="*/ 0 h 46"/>
                <a:gd name="T18" fmla="*/ 0 w 87"/>
                <a:gd name="T19" fmla="*/ 2147483647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46"/>
                <a:gd name="T32" fmla="*/ 87 w 8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46">
                  <a:moveTo>
                    <a:pt x="0" y="27"/>
                  </a:moveTo>
                  <a:lnTo>
                    <a:pt x="5" y="41"/>
                  </a:lnTo>
                  <a:lnTo>
                    <a:pt x="24" y="46"/>
                  </a:lnTo>
                  <a:lnTo>
                    <a:pt x="62" y="32"/>
                  </a:lnTo>
                  <a:lnTo>
                    <a:pt x="84" y="32"/>
                  </a:lnTo>
                  <a:lnTo>
                    <a:pt x="87" y="19"/>
                  </a:lnTo>
                  <a:lnTo>
                    <a:pt x="73" y="14"/>
                  </a:lnTo>
                  <a:lnTo>
                    <a:pt x="49" y="16"/>
                  </a:lnTo>
                  <a:lnTo>
                    <a:pt x="19" y="0"/>
                  </a:lnTo>
                  <a:lnTo>
                    <a:pt x="0" y="2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33" name="Freeform 875">
              <a:extLst>
                <a:ext uri="{FF2B5EF4-FFF2-40B4-BE49-F238E27FC236}">
                  <a16:creationId xmlns:a16="http://schemas.microsoft.com/office/drawing/2014/main" id="{D1A27C7B-3BCA-6028-4DB6-9DEDEF3E086C}"/>
                </a:ext>
              </a:extLst>
            </p:cNvPr>
            <p:cNvSpPr>
              <a:spLocks/>
            </p:cNvSpPr>
            <p:nvPr/>
          </p:nvSpPr>
          <p:spPr bwMode="auto">
            <a:xfrm>
              <a:off x="9168225" y="4075750"/>
              <a:ext cx="75909" cy="40940"/>
            </a:xfrm>
            <a:custGeom>
              <a:avLst/>
              <a:gdLst>
                <a:gd name="T0" fmla="*/ 2147483647 w 98"/>
                <a:gd name="T1" fmla="*/ 2147483647 h 52"/>
                <a:gd name="T2" fmla="*/ 2147483647 w 98"/>
                <a:gd name="T3" fmla="*/ 2147483647 h 52"/>
                <a:gd name="T4" fmla="*/ 2147483647 w 98"/>
                <a:gd name="T5" fmla="*/ 2147483647 h 52"/>
                <a:gd name="T6" fmla="*/ 2147483647 w 98"/>
                <a:gd name="T7" fmla="*/ 2147483647 h 52"/>
                <a:gd name="T8" fmla="*/ 2147483647 w 98"/>
                <a:gd name="T9" fmla="*/ 2147483647 h 52"/>
                <a:gd name="T10" fmla="*/ 2147483647 w 98"/>
                <a:gd name="T11" fmla="*/ 0 h 52"/>
                <a:gd name="T12" fmla="*/ 0 w 98"/>
                <a:gd name="T13" fmla="*/ 2147483647 h 52"/>
                <a:gd name="T14" fmla="*/ 2147483647 w 98"/>
                <a:gd name="T15" fmla="*/ 2147483647 h 52"/>
                <a:gd name="T16" fmla="*/ 2147483647 w 98"/>
                <a:gd name="T17" fmla="*/ 2147483647 h 52"/>
                <a:gd name="T18" fmla="*/ 2147483647 w 98"/>
                <a:gd name="T19" fmla="*/ 2147483647 h 52"/>
                <a:gd name="T20" fmla="*/ 2147483647 w 98"/>
                <a:gd name="T21" fmla="*/ 2147483647 h 52"/>
                <a:gd name="T22" fmla="*/ 2147483647 w 98"/>
                <a:gd name="T23" fmla="*/ 2147483647 h 52"/>
                <a:gd name="T24" fmla="*/ 2147483647 w 98"/>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52"/>
                <a:gd name="T41" fmla="*/ 98 w 98"/>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52">
                  <a:moveTo>
                    <a:pt x="98" y="22"/>
                  </a:moveTo>
                  <a:lnTo>
                    <a:pt x="79" y="17"/>
                  </a:lnTo>
                  <a:lnTo>
                    <a:pt x="76" y="22"/>
                  </a:lnTo>
                  <a:lnTo>
                    <a:pt x="60" y="8"/>
                  </a:lnTo>
                  <a:lnTo>
                    <a:pt x="44" y="6"/>
                  </a:lnTo>
                  <a:lnTo>
                    <a:pt x="38" y="0"/>
                  </a:lnTo>
                  <a:lnTo>
                    <a:pt x="0" y="17"/>
                  </a:lnTo>
                  <a:lnTo>
                    <a:pt x="11" y="33"/>
                  </a:lnTo>
                  <a:lnTo>
                    <a:pt x="30" y="49"/>
                  </a:lnTo>
                  <a:lnTo>
                    <a:pt x="47" y="52"/>
                  </a:lnTo>
                  <a:lnTo>
                    <a:pt x="52" y="44"/>
                  </a:lnTo>
                  <a:lnTo>
                    <a:pt x="79" y="49"/>
                  </a:lnTo>
                  <a:lnTo>
                    <a:pt x="98" y="2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34" name="Freeform 876">
              <a:extLst>
                <a:ext uri="{FF2B5EF4-FFF2-40B4-BE49-F238E27FC236}">
                  <a16:creationId xmlns:a16="http://schemas.microsoft.com/office/drawing/2014/main" id="{D7EAF7E4-07DB-FC26-3E32-016B548F7947}"/>
                </a:ext>
              </a:extLst>
            </p:cNvPr>
            <p:cNvSpPr>
              <a:spLocks/>
            </p:cNvSpPr>
            <p:nvPr/>
          </p:nvSpPr>
          <p:spPr bwMode="auto">
            <a:xfrm>
              <a:off x="7711434" y="3842902"/>
              <a:ext cx="84439" cy="29852"/>
            </a:xfrm>
            <a:custGeom>
              <a:avLst/>
              <a:gdLst>
                <a:gd name="T0" fmla="*/ 0 w 108"/>
                <a:gd name="T1" fmla="*/ 2147483647 h 38"/>
                <a:gd name="T2" fmla="*/ 2147483647 w 108"/>
                <a:gd name="T3" fmla="*/ 2147483647 h 38"/>
                <a:gd name="T4" fmla="*/ 2147483647 w 108"/>
                <a:gd name="T5" fmla="*/ 2147483647 h 38"/>
                <a:gd name="T6" fmla="*/ 2147483647 w 108"/>
                <a:gd name="T7" fmla="*/ 2147483647 h 38"/>
                <a:gd name="T8" fmla="*/ 2147483647 w 108"/>
                <a:gd name="T9" fmla="*/ 2147483647 h 38"/>
                <a:gd name="T10" fmla="*/ 2147483647 w 108"/>
                <a:gd name="T11" fmla="*/ 2147483647 h 38"/>
                <a:gd name="T12" fmla="*/ 2147483647 w 108"/>
                <a:gd name="T13" fmla="*/ 2147483647 h 38"/>
                <a:gd name="T14" fmla="*/ 2147483647 w 108"/>
                <a:gd name="T15" fmla="*/ 2147483647 h 38"/>
                <a:gd name="T16" fmla="*/ 2147483647 w 108"/>
                <a:gd name="T17" fmla="*/ 2147483647 h 38"/>
                <a:gd name="T18" fmla="*/ 2147483647 w 108"/>
                <a:gd name="T19" fmla="*/ 2147483647 h 38"/>
                <a:gd name="T20" fmla="*/ 2147483647 w 108"/>
                <a:gd name="T21" fmla="*/ 2147483647 h 38"/>
                <a:gd name="T22" fmla="*/ 2147483647 w 108"/>
                <a:gd name="T23" fmla="*/ 2147483647 h 38"/>
                <a:gd name="T24" fmla="*/ 2147483647 w 108"/>
                <a:gd name="T25" fmla="*/ 2147483647 h 38"/>
                <a:gd name="T26" fmla="*/ 2147483647 w 108"/>
                <a:gd name="T27" fmla="*/ 0 h 38"/>
                <a:gd name="T28" fmla="*/ 0 w 108"/>
                <a:gd name="T29" fmla="*/ 2147483647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38"/>
                <a:gd name="T47" fmla="*/ 108 w 108"/>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38">
                  <a:moveTo>
                    <a:pt x="0" y="17"/>
                  </a:moveTo>
                  <a:lnTo>
                    <a:pt x="46" y="14"/>
                  </a:lnTo>
                  <a:lnTo>
                    <a:pt x="54" y="19"/>
                  </a:lnTo>
                  <a:lnTo>
                    <a:pt x="5" y="38"/>
                  </a:lnTo>
                  <a:lnTo>
                    <a:pt x="27" y="38"/>
                  </a:lnTo>
                  <a:lnTo>
                    <a:pt x="54" y="25"/>
                  </a:lnTo>
                  <a:lnTo>
                    <a:pt x="33" y="38"/>
                  </a:lnTo>
                  <a:lnTo>
                    <a:pt x="65" y="30"/>
                  </a:lnTo>
                  <a:lnTo>
                    <a:pt x="65" y="22"/>
                  </a:lnTo>
                  <a:lnTo>
                    <a:pt x="84" y="25"/>
                  </a:lnTo>
                  <a:lnTo>
                    <a:pt x="108" y="11"/>
                  </a:lnTo>
                  <a:lnTo>
                    <a:pt x="70" y="11"/>
                  </a:lnTo>
                  <a:lnTo>
                    <a:pt x="100" y="3"/>
                  </a:lnTo>
                  <a:lnTo>
                    <a:pt x="89" y="0"/>
                  </a:lnTo>
                  <a:lnTo>
                    <a:pt x="0" y="17"/>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35" name="Freeform 877">
              <a:extLst>
                <a:ext uri="{FF2B5EF4-FFF2-40B4-BE49-F238E27FC236}">
                  <a16:creationId xmlns:a16="http://schemas.microsoft.com/office/drawing/2014/main" id="{826BA6B2-968C-E735-544A-7D975AC36F3A}"/>
                </a:ext>
              </a:extLst>
            </p:cNvPr>
            <p:cNvSpPr>
              <a:spLocks/>
            </p:cNvSpPr>
            <p:nvPr/>
          </p:nvSpPr>
          <p:spPr bwMode="auto">
            <a:xfrm>
              <a:off x="7728491" y="3902606"/>
              <a:ext cx="97233" cy="29852"/>
            </a:xfrm>
            <a:custGeom>
              <a:avLst/>
              <a:gdLst>
                <a:gd name="T0" fmla="*/ 2147483647 w 124"/>
                <a:gd name="T1" fmla="*/ 0 h 38"/>
                <a:gd name="T2" fmla="*/ 2147483647 w 124"/>
                <a:gd name="T3" fmla="*/ 2147483647 h 38"/>
                <a:gd name="T4" fmla="*/ 2147483647 w 124"/>
                <a:gd name="T5" fmla="*/ 2147483647 h 38"/>
                <a:gd name="T6" fmla="*/ 2147483647 w 124"/>
                <a:gd name="T7" fmla="*/ 2147483647 h 38"/>
                <a:gd name="T8" fmla="*/ 2147483647 w 124"/>
                <a:gd name="T9" fmla="*/ 2147483647 h 38"/>
                <a:gd name="T10" fmla="*/ 2147483647 w 124"/>
                <a:gd name="T11" fmla="*/ 2147483647 h 38"/>
                <a:gd name="T12" fmla="*/ 0 w 124"/>
                <a:gd name="T13" fmla="*/ 2147483647 h 38"/>
                <a:gd name="T14" fmla="*/ 2147483647 w 124"/>
                <a:gd name="T15" fmla="*/ 2147483647 h 38"/>
                <a:gd name="T16" fmla="*/ 2147483647 w 124"/>
                <a:gd name="T17" fmla="*/ 2147483647 h 38"/>
                <a:gd name="T18" fmla="*/ 2147483647 w 124"/>
                <a:gd name="T19" fmla="*/ 2147483647 h 38"/>
                <a:gd name="T20" fmla="*/ 2147483647 w 124"/>
                <a:gd name="T21" fmla="*/ 2147483647 h 38"/>
                <a:gd name="T22" fmla="*/ 2147483647 w 124"/>
                <a:gd name="T23" fmla="*/ 2147483647 h 38"/>
                <a:gd name="T24" fmla="*/ 2147483647 w 124"/>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38"/>
                <a:gd name="T41" fmla="*/ 124 w 124"/>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38">
                  <a:moveTo>
                    <a:pt x="119" y="0"/>
                  </a:moveTo>
                  <a:lnTo>
                    <a:pt x="70" y="16"/>
                  </a:lnTo>
                  <a:lnTo>
                    <a:pt x="62" y="8"/>
                  </a:lnTo>
                  <a:lnTo>
                    <a:pt x="46" y="8"/>
                  </a:lnTo>
                  <a:lnTo>
                    <a:pt x="48" y="19"/>
                  </a:lnTo>
                  <a:lnTo>
                    <a:pt x="16" y="33"/>
                  </a:lnTo>
                  <a:lnTo>
                    <a:pt x="0" y="33"/>
                  </a:lnTo>
                  <a:lnTo>
                    <a:pt x="8" y="38"/>
                  </a:lnTo>
                  <a:lnTo>
                    <a:pt x="40" y="35"/>
                  </a:lnTo>
                  <a:lnTo>
                    <a:pt x="92" y="14"/>
                  </a:lnTo>
                  <a:lnTo>
                    <a:pt x="124" y="8"/>
                  </a:lnTo>
                  <a:lnTo>
                    <a:pt x="124" y="3"/>
                  </a:lnTo>
                  <a:lnTo>
                    <a:pt x="119"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36" name="Freeform 878">
              <a:extLst>
                <a:ext uri="{FF2B5EF4-FFF2-40B4-BE49-F238E27FC236}">
                  <a16:creationId xmlns:a16="http://schemas.microsoft.com/office/drawing/2014/main" id="{4303D5E9-FF79-2181-4DD4-232028B652A6}"/>
                </a:ext>
              </a:extLst>
            </p:cNvPr>
            <p:cNvSpPr>
              <a:spLocks/>
            </p:cNvSpPr>
            <p:nvPr/>
          </p:nvSpPr>
          <p:spPr bwMode="auto">
            <a:xfrm>
              <a:off x="7760050" y="3949517"/>
              <a:ext cx="50322" cy="14500"/>
            </a:xfrm>
            <a:custGeom>
              <a:avLst/>
              <a:gdLst>
                <a:gd name="T0" fmla="*/ 0 w 65"/>
                <a:gd name="T1" fmla="*/ 2147483647 h 19"/>
                <a:gd name="T2" fmla="*/ 2147483647 w 65"/>
                <a:gd name="T3" fmla="*/ 2147483647 h 19"/>
                <a:gd name="T4" fmla="*/ 2147483647 w 65"/>
                <a:gd name="T5" fmla="*/ 0 h 19"/>
                <a:gd name="T6" fmla="*/ 0 w 65"/>
                <a:gd name="T7" fmla="*/ 2147483647 h 19"/>
                <a:gd name="T8" fmla="*/ 0 60000 65536"/>
                <a:gd name="T9" fmla="*/ 0 60000 65536"/>
                <a:gd name="T10" fmla="*/ 0 60000 65536"/>
                <a:gd name="T11" fmla="*/ 0 60000 65536"/>
                <a:gd name="T12" fmla="*/ 0 w 65"/>
                <a:gd name="T13" fmla="*/ 0 h 19"/>
                <a:gd name="T14" fmla="*/ 65 w 65"/>
                <a:gd name="T15" fmla="*/ 19 h 19"/>
              </a:gdLst>
              <a:ahLst/>
              <a:cxnLst>
                <a:cxn ang="T8">
                  <a:pos x="T0" y="T1"/>
                </a:cxn>
                <a:cxn ang="T9">
                  <a:pos x="T2" y="T3"/>
                </a:cxn>
                <a:cxn ang="T10">
                  <a:pos x="T4" y="T5"/>
                </a:cxn>
                <a:cxn ang="T11">
                  <a:pos x="T6" y="T7"/>
                </a:cxn>
              </a:cxnLst>
              <a:rect l="T12" t="T13" r="T14" b="T15"/>
              <a:pathLst>
                <a:path w="65" h="19">
                  <a:moveTo>
                    <a:pt x="0" y="19"/>
                  </a:moveTo>
                  <a:lnTo>
                    <a:pt x="65" y="8"/>
                  </a:lnTo>
                  <a:lnTo>
                    <a:pt x="41" y="0"/>
                  </a:lnTo>
                  <a:lnTo>
                    <a:pt x="0"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37" name="Freeform 879">
              <a:extLst>
                <a:ext uri="{FF2B5EF4-FFF2-40B4-BE49-F238E27FC236}">
                  <a16:creationId xmlns:a16="http://schemas.microsoft.com/office/drawing/2014/main" id="{943D34AE-229B-6BCC-5428-C5CFAA066994}"/>
                </a:ext>
              </a:extLst>
            </p:cNvPr>
            <p:cNvSpPr>
              <a:spLocks/>
            </p:cNvSpPr>
            <p:nvPr/>
          </p:nvSpPr>
          <p:spPr bwMode="auto">
            <a:xfrm>
              <a:off x="7825725" y="3970840"/>
              <a:ext cx="34117" cy="27294"/>
            </a:xfrm>
            <a:custGeom>
              <a:avLst/>
              <a:gdLst>
                <a:gd name="T0" fmla="*/ 0 w 44"/>
                <a:gd name="T1" fmla="*/ 2147483647 h 35"/>
                <a:gd name="T2" fmla="*/ 2147483647 w 44"/>
                <a:gd name="T3" fmla="*/ 2147483647 h 35"/>
                <a:gd name="T4" fmla="*/ 2147483647 w 44"/>
                <a:gd name="T5" fmla="*/ 2147483647 h 35"/>
                <a:gd name="T6" fmla="*/ 2147483647 w 44"/>
                <a:gd name="T7" fmla="*/ 2147483647 h 35"/>
                <a:gd name="T8" fmla="*/ 2147483647 w 44"/>
                <a:gd name="T9" fmla="*/ 0 h 35"/>
                <a:gd name="T10" fmla="*/ 0 w 44"/>
                <a:gd name="T11" fmla="*/ 2147483647 h 35"/>
                <a:gd name="T12" fmla="*/ 0 60000 65536"/>
                <a:gd name="T13" fmla="*/ 0 60000 65536"/>
                <a:gd name="T14" fmla="*/ 0 60000 65536"/>
                <a:gd name="T15" fmla="*/ 0 60000 65536"/>
                <a:gd name="T16" fmla="*/ 0 60000 65536"/>
                <a:gd name="T17" fmla="*/ 0 60000 65536"/>
                <a:gd name="T18" fmla="*/ 0 w 44"/>
                <a:gd name="T19" fmla="*/ 0 h 35"/>
                <a:gd name="T20" fmla="*/ 44 w 4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4" h="35">
                  <a:moveTo>
                    <a:pt x="0" y="35"/>
                  </a:moveTo>
                  <a:lnTo>
                    <a:pt x="17" y="32"/>
                  </a:lnTo>
                  <a:lnTo>
                    <a:pt x="30" y="16"/>
                  </a:lnTo>
                  <a:lnTo>
                    <a:pt x="44" y="11"/>
                  </a:lnTo>
                  <a:lnTo>
                    <a:pt x="44" y="0"/>
                  </a:lnTo>
                  <a:lnTo>
                    <a:pt x="0" y="3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38" name="Freeform 880">
              <a:extLst>
                <a:ext uri="{FF2B5EF4-FFF2-40B4-BE49-F238E27FC236}">
                  <a16:creationId xmlns:a16="http://schemas.microsoft.com/office/drawing/2014/main" id="{346605EE-0ABE-4EBA-9E0D-6C2CD21147DB}"/>
                </a:ext>
              </a:extLst>
            </p:cNvPr>
            <p:cNvSpPr>
              <a:spLocks/>
            </p:cNvSpPr>
            <p:nvPr/>
          </p:nvSpPr>
          <p:spPr bwMode="auto">
            <a:xfrm>
              <a:off x="7836812" y="4038221"/>
              <a:ext cx="23029" cy="51175"/>
            </a:xfrm>
            <a:custGeom>
              <a:avLst/>
              <a:gdLst>
                <a:gd name="T0" fmla="*/ 2147483647 w 30"/>
                <a:gd name="T1" fmla="*/ 2147483647 h 65"/>
                <a:gd name="T2" fmla="*/ 0 w 30"/>
                <a:gd name="T3" fmla="*/ 2147483647 h 65"/>
                <a:gd name="T4" fmla="*/ 2147483647 w 30"/>
                <a:gd name="T5" fmla="*/ 2147483647 h 65"/>
                <a:gd name="T6" fmla="*/ 2147483647 w 30"/>
                <a:gd name="T7" fmla="*/ 2147483647 h 65"/>
                <a:gd name="T8" fmla="*/ 2147483647 w 30"/>
                <a:gd name="T9" fmla="*/ 2147483647 h 65"/>
                <a:gd name="T10" fmla="*/ 0 w 30"/>
                <a:gd name="T11" fmla="*/ 2147483647 h 65"/>
                <a:gd name="T12" fmla="*/ 2147483647 w 30"/>
                <a:gd name="T13" fmla="*/ 2147483647 h 65"/>
                <a:gd name="T14" fmla="*/ 2147483647 w 30"/>
                <a:gd name="T15" fmla="*/ 0 h 65"/>
                <a:gd name="T16" fmla="*/ 2147483647 w 30"/>
                <a:gd name="T17" fmla="*/ 0 h 65"/>
                <a:gd name="T18" fmla="*/ 2147483647 w 30"/>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5"/>
                <a:gd name="T32" fmla="*/ 30 w 30"/>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5">
                  <a:moveTo>
                    <a:pt x="3" y="8"/>
                  </a:moveTo>
                  <a:lnTo>
                    <a:pt x="0" y="35"/>
                  </a:lnTo>
                  <a:lnTo>
                    <a:pt x="13" y="35"/>
                  </a:lnTo>
                  <a:lnTo>
                    <a:pt x="8" y="43"/>
                  </a:lnTo>
                  <a:lnTo>
                    <a:pt x="16" y="40"/>
                  </a:lnTo>
                  <a:lnTo>
                    <a:pt x="0" y="65"/>
                  </a:lnTo>
                  <a:lnTo>
                    <a:pt x="22" y="48"/>
                  </a:lnTo>
                  <a:lnTo>
                    <a:pt x="30" y="0"/>
                  </a:lnTo>
                  <a:lnTo>
                    <a:pt x="11" y="0"/>
                  </a:lnTo>
                  <a:lnTo>
                    <a:pt x="3" y="8"/>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39" name="Freeform 881">
              <a:extLst>
                <a:ext uri="{FF2B5EF4-FFF2-40B4-BE49-F238E27FC236}">
                  <a16:creationId xmlns:a16="http://schemas.microsoft.com/office/drawing/2014/main" id="{EB860FF4-7D55-8738-2AF3-A84DDCB0EC13}"/>
                </a:ext>
              </a:extLst>
            </p:cNvPr>
            <p:cNvSpPr>
              <a:spLocks/>
            </p:cNvSpPr>
            <p:nvPr/>
          </p:nvSpPr>
          <p:spPr bwMode="auto">
            <a:xfrm>
              <a:off x="7994604" y="4183218"/>
              <a:ext cx="54587" cy="17058"/>
            </a:xfrm>
            <a:custGeom>
              <a:avLst/>
              <a:gdLst>
                <a:gd name="T0" fmla="*/ 2147483647 w 70"/>
                <a:gd name="T1" fmla="*/ 2147483647 h 22"/>
                <a:gd name="T2" fmla="*/ 2147483647 w 70"/>
                <a:gd name="T3" fmla="*/ 2147483647 h 22"/>
                <a:gd name="T4" fmla="*/ 2147483647 w 70"/>
                <a:gd name="T5" fmla="*/ 2147483647 h 22"/>
                <a:gd name="T6" fmla="*/ 2147483647 w 70"/>
                <a:gd name="T7" fmla="*/ 0 h 22"/>
                <a:gd name="T8" fmla="*/ 2147483647 w 70"/>
                <a:gd name="T9" fmla="*/ 0 h 22"/>
                <a:gd name="T10" fmla="*/ 2147483647 w 70"/>
                <a:gd name="T11" fmla="*/ 0 h 22"/>
                <a:gd name="T12" fmla="*/ 2147483647 w 70"/>
                <a:gd name="T13" fmla="*/ 2147483647 h 22"/>
                <a:gd name="T14" fmla="*/ 2147483647 w 70"/>
                <a:gd name="T15" fmla="*/ 2147483647 h 22"/>
                <a:gd name="T16" fmla="*/ 0 w 70"/>
                <a:gd name="T17" fmla="*/ 2147483647 h 22"/>
                <a:gd name="T18" fmla="*/ 2147483647 w 70"/>
                <a:gd name="T19" fmla="*/ 2147483647 h 22"/>
                <a:gd name="T20" fmla="*/ 2147483647 w 70"/>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22"/>
                <a:gd name="T35" fmla="*/ 70 w 7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22">
                  <a:moveTo>
                    <a:pt x="11" y="19"/>
                  </a:moveTo>
                  <a:lnTo>
                    <a:pt x="11" y="19"/>
                  </a:lnTo>
                  <a:lnTo>
                    <a:pt x="62" y="17"/>
                  </a:lnTo>
                  <a:lnTo>
                    <a:pt x="70" y="0"/>
                  </a:lnTo>
                  <a:lnTo>
                    <a:pt x="51" y="9"/>
                  </a:lnTo>
                  <a:lnTo>
                    <a:pt x="11" y="14"/>
                  </a:lnTo>
                  <a:lnTo>
                    <a:pt x="0" y="22"/>
                  </a:lnTo>
                  <a:lnTo>
                    <a:pt x="11" y="19"/>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40" name="Freeform 882">
              <a:extLst>
                <a:ext uri="{FF2B5EF4-FFF2-40B4-BE49-F238E27FC236}">
                  <a16:creationId xmlns:a16="http://schemas.microsoft.com/office/drawing/2014/main" id="{D186A918-FEEF-7EBA-7E20-515DAAE6DE67}"/>
                </a:ext>
              </a:extLst>
            </p:cNvPr>
            <p:cNvSpPr>
              <a:spLocks/>
            </p:cNvSpPr>
            <p:nvPr/>
          </p:nvSpPr>
          <p:spPr bwMode="auto">
            <a:xfrm>
              <a:off x="7937458" y="4207100"/>
              <a:ext cx="68234" cy="21323"/>
            </a:xfrm>
            <a:custGeom>
              <a:avLst/>
              <a:gdLst>
                <a:gd name="T0" fmla="*/ 2147483647 w 87"/>
                <a:gd name="T1" fmla="*/ 2147483647 h 27"/>
                <a:gd name="T2" fmla="*/ 2147483647 w 87"/>
                <a:gd name="T3" fmla="*/ 2147483647 h 27"/>
                <a:gd name="T4" fmla="*/ 0 w 87"/>
                <a:gd name="T5" fmla="*/ 2147483647 h 27"/>
                <a:gd name="T6" fmla="*/ 2147483647 w 87"/>
                <a:gd name="T7" fmla="*/ 2147483647 h 27"/>
                <a:gd name="T8" fmla="*/ 2147483647 w 87"/>
                <a:gd name="T9" fmla="*/ 2147483647 h 27"/>
                <a:gd name="T10" fmla="*/ 2147483647 w 87"/>
                <a:gd name="T11" fmla="*/ 0 h 27"/>
                <a:gd name="T12" fmla="*/ 2147483647 w 87"/>
                <a:gd name="T13" fmla="*/ 0 h 27"/>
                <a:gd name="T14" fmla="*/ 2147483647 w 87"/>
                <a:gd name="T15" fmla="*/ 0 h 27"/>
                <a:gd name="T16" fmla="*/ 2147483647 w 87"/>
                <a:gd name="T17" fmla="*/ 2147483647 h 27"/>
                <a:gd name="T18" fmla="*/ 2147483647 w 87"/>
                <a:gd name="T19" fmla="*/ 2147483647 h 27"/>
                <a:gd name="T20" fmla="*/ 2147483647 w 87"/>
                <a:gd name="T21" fmla="*/ 2147483647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27"/>
                <a:gd name="T35" fmla="*/ 87 w 87"/>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27">
                  <a:moveTo>
                    <a:pt x="3" y="22"/>
                  </a:moveTo>
                  <a:lnTo>
                    <a:pt x="3" y="22"/>
                  </a:lnTo>
                  <a:lnTo>
                    <a:pt x="0" y="22"/>
                  </a:lnTo>
                  <a:lnTo>
                    <a:pt x="8" y="27"/>
                  </a:lnTo>
                  <a:lnTo>
                    <a:pt x="30" y="27"/>
                  </a:lnTo>
                  <a:lnTo>
                    <a:pt x="87" y="0"/>
                  </a:lnTo>
                  <a:lnTo>
                    <a:pt x="40" y="6"/>
                  </a:lnTo>
                  <a:lnTo>
                    <a:pt x="3" y="2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41" name="Freeform 883">
              <a:extLst>
                <a:ext uri="{FF2B5EF4-FFF2-40B4-BE49-F238E27FC236}">
                  <a16:creationId xmlns:a16="http://schemas.microsoft.com/office/drawing/2014/main" id="{6A3594E6-CFFB-16A4-2E55-31EB8F572039}"/>
                </a:ext>
              </a:extLst>
            </p:cNvPr>
            <p:cNvSpPr>
              <a:spLocks/>
            </p:cNvSpPr>
            <p:nvPr/>
          </p:nvSpPr>
          <p:spPr bwMode="auto">
            <a:xfrm>
              <a:off x="7884576" y="4152512"/>
              <a:ext cx="122821" cy="74204"/>
            </a:xfrm>
            <a:custGeom>
              <a:avLst/>
              <a:gdLst>
                <a:gd name="T0" fmla="*/ 2147483647 w 157"/>
                <a:gd name="T1" fmla="*/ 0 h 95"/>
                <a:gd name="T2" fmla="*/ 2147483647 w 157"/>
                <a:gd name="T3" fmla="*/ 0 h 95"/>
                <a:gd name="T4" fmla="*/ 2147483647 w 157"/>
                <a:gd name="T5" fmla="*/ 2147483647 h 95"/>
                <a:gd name="T6" fmla="*/ 2147483647 w 157"/>
                <a:gd name="T7" fmla="*/ 2147483647 h 95"/>
                <a:gd name="T8" fmla="*/ 2147483647 w 157"/>
                <a:gd name="T9" fmla="*/ 2147483647 h 95"/>
                <a:gd name="T10" fmla="*/ 2147483647 w 157"/>
                <a:gd name="T11" fmla="*/ 2147483647 h 95"/>
                <a:gd name="T12" fmla="*/ 2147483647 w 157"/>
                <a:gd name="T13" fmla="*/ 2147483647 h 95"/>
                <a:gd name="T14" fmla="*/ 0 w 157"/>
                <a:gd name="T15" fmla="*/ 2147483647 h 95"/>
                <a:gd name="T16" fmla="*/ 0 w 157"/>
                <a:gd name="T17" fmla="*/ 2147483647 h 95"/>
                <a:gd name="T18" fmla="*/ 2147483647 w 157"/>
                <a:gd name="T19" fmla="*/ 2147483647 h 95"/>
                <a:gd name="T20" fmla="*/ 2147483647 w 157"/>
                <a:gd name="T21" fmla="*/ 2147483647 h 95"/>
                <a:gd name="T22" fmla="*/ 2147483647 w 157"/>
                <a:gd name="T23" fmla="*/ 2147483647 h 95"/>
                <a:gd name="T24" fmla="*/ 2147483647 w 157"/>
                <a:gd name="T25" fmla="*/ 2147483647 h 95"/>
                <a:gd name="T26" fmla="*/ 2147483647 w 157"/>
                <a:gd name="T27" fmla="*/ 2147483647 h 95"/>
                <a:gd name="T28" fmla="*/ 2147483647 w 157"/>
                <a:gd name="T29" fmla="*/ 2147483647 h 95"/>
                <a:gd name="T30" fmla="*/ 2147483647 w 157"/>
                <a:gd name="T31" fmla="*/ 2147483647 h 95"/>
                <a:gd name="T32" fmla="*/ 2147483647 w 157"/>
                <a:gd name="T33" fmla="*/ 2147483647 h 95"/>
                <a:gd name="T34" fmla="*/ 2147483647 w 157"/>
                <a:gd name="T35" fmla="*/ 2147483647 h 95"/>
                <a:gd name="T36" fmla="*/ 2147483647 w 157"/>
                <a:gd name="T37" fmla="*/ 2147483647 h 95"/>
                <a:gd name="T38" fmla="*/ 2147483647 w 157"/>
                <a:gd name="T39" fmla="*/ 2147483647 h 95"/>
                <a:gd name="T40" fmla="*/ 2147483647 w 157"/>
                <a:gd name="T41" fmla="*/ 2147483647 h 95"/>
                <a:gd name="T42" fmla="*/ 2147483647 w 157"/>
                <a:gd name="T43" fmla="*/ 2147483647 h 95"/>
                <a:gd name="T44" fmla="*/ 2147483647 w 157"/>
                <a:gd name="T45" fmla="*/ 2147483647 h 95"/>
                <a:gd name="T46" fmla="*/ 2147483647 w 157"/>
                <a:gd name="T47" fmla="*/ 2147483647 h 95"/>
                <a:gd name="T48" fmla="*/ 2147483647 w 157"/>
                <a:gd name="T49" fmla="*/ 2147483647 h 95"/>
                <a:gd name="T50" fmla="*/ 2147483647 w 157"/>
                <a:gd name="T51" fmla="*/ 2147483647 h 95"/>
                <a:gd name="T52" fmla="*/ 2147483647 w 157"/>
                <a:gd name="T53" fmla="*/ 0 h 95"/>
                <a:gd name="T54" fmla="*/ 2147483647 w 157"/>
                <a:gd name="T55" fmla="*/ 0 h 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7"/>
                <a:gd name="T85" fmla="*/ 0 h 95"/>
                <a:gd name="T86" fmla="*/ 157 w 157"/>
                <a:gd name="T87" fmla="*/ 95 h 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7" h="95">
                  <a:moveTo>
                    <a:pt x="98" y="0"/>
                  </a:moveTo>
                  <a:lnTo>
                    <a:pt x="98" y="0"/>
                  </a:lnTo>
                  <a:lnTo>
                    <a:pt x="98" y="8"/>
                  </a:lnTo>
                  <a:lnTo>
                    <a:pt x="46" y="11"/>
                  </a:lnTo>
                  <a:lnTo>
                    <a:pt x="19" y="35"/>
                  </a:lnTo>
                  <a:lnTo>
                    <a:pt x="35" y="27"/>
                  </a:lnTo>
                  <a:lnTo>
                    <a:pt x="8" y="65"/>
                  </a:lnTo>
                  <a:lnTo>
                    <a:pt x="0" y="84"/>
                  </a:lnTo>
                  <a:lnTo>
                    <a:pt x="0" y="95"/>
                  </a:lnTo>
                  <a:lnTo>
                    <a:pt x="8" y="95"/>
                  </a:lnTo>
                  <a:lnTo>
                    <a:pt x="22" y="84"/>
                  </a:lnTo>
                  <a:lnTo>
                    <a:pt x="38" y="46"/>
                  </a:lnTo>
                  <a:lnTo>
                    <a:pt x="54" y="27"/>
                  </a:lnTo>
                  <a:lnTo>
                    <a:pt x="79" y="13"/>
                  </a:lnTo>
                  <a:lnTo>
                    <a:pt x="98" y="19"/>
                  </a:lnTo>
                  <a:lnTo>
                    <a:pt x="95" y="38"/>
                  </a:lnTo>
                  <a:lnTo>
                    <a:pt x="79" y="54"/>
                  </a:lnTo>
                  <a:lnTo>
                    <a:pt x="98" y="46"/>
                  </a:lnTo>
                  <a:lnTo>
                    <a:pt x="98" y="65"/>
                  </a:lnTo>
                  <a:lnTo>
                    <a:pt x="108" y="59"/>
                  </a:lnTo>
                  <a:lnTo>
                    <a:pt x="130" y="21"/>
                  </a:lnTo>
                  <a:lnTo>
                    <a:pt x="146" y="38"/>
                  </a:lnTo>
                  <a:lnTo>
                    <a:pt x="157" y="30"/>
                  </a:lnTo>
                  <a:lnTo>
                    <a:pt x="149" y="8"/>
                  </a:lnTo>
                  <a:lnTo>
                    <a:pt x="98"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42" name="Freeform 884">
              <a:extLst>
                <a:ext uri="{FF2B5EF4-FFF2-40B4-BE49-F238E27FC236}">
                  <a16:creationId xmlns:a16="http://schemas.microsoft.com/office/drawing/2014/main" id="{6342F562-9D51-B33C-8181-E2354D321E31}"/>
                </a:ext>
              </a:extLst>
            </p:cNvPr>
            <p:cNvSpPr>
              <a:spLocks/>
            </p:cNvSpPr>
            <p:nvPr/>
          </p:nvSpPr>
          <p:spPr bwMode="auto">
            <a:xfrm>
              <a:off x="7864106" y="4109867"/>
              <a:ext cx="98939" cy="40087"/>
            </a:xfrm>
            <a:custGeom>
              <a:avLst/>
              <a:gdLst>
                <a:gd name="T0" fmla="*/ 2147483647 w 127"/>
                <a:gd name="T1" fmla="*/ 2147483647 h 51"/>
                <a:gd name="T2" fmla="*/ 2147483647 w 127"/>
                <a:gd name="T3" fmla="*/ 2147483647 h 51"/>
                <a:gd name="T4" fmla="*/ 2147483647 w 127"/>
                <a:gd name="T5" fmla="*/ 2147483647 h 51"/>
                <a:gd name="T6" fmla="*/ 2147483647 w 127"/>
                <a:gd name="T7" fmla="*/ 2147483647 h 51"/>
                <a:gd name="T8" fmla="*/ 2147483647 w 127"/>
                <a:gd name="T9" fmla="*/ 2147483647 h 51"/>
                <a:gd name="T10" fmla="*/ 2147483647 w 127"/>
                <a:gd name="T11" fmla="*/ 0 h 51"/>
                <a:gd name="T12" fmla="*/ 2147483647 w 127"/>
                <a:gd name="T13" fmla="*/ 2147483647 h 51"/>
                <a:gd name="T14" fmla="*/ 2147483647 w 127"/>
                <a:gd name="T15" fmla="*/ 2147483647 h 51"/>
                <a:gd name="T16" fmla="*/ 2147483647 w 127"/>
                <a:gd name="T17" fmla="*/ 2147483647 h 51"/>
                <a:gd name="T18" fmla="*/ 0 w 127"/>
                <a:gd name="T19" fmla="*/ 2147483647 h 51"/>
                <a:gd name="T20" fmla="*/ 2147483647 w 127"/>
                <a:gd name="T21" fmla="*/ 2147483647 h 51"/>
                <a:gd name="T22" fmla="*/ 2147483647 w 127"/>
                <a:gd name="T23" fmla="*/ 2147483647 h 51"/>
                <a:gd name="T24" fmla="*/ 2147483647 w 127"/>
                <a:gd name="T25" fmla="*/ 2147483647 h 51"/>
                <a:gd name="T26" fmla="*/ 2147483647 w 127"/>
                <a:gd name="T27" fmla="*/ 2147483647 h 51"/>
                <a:gd name="T28" fmla="*/ 2147483647 w 127"/>
                <a:gd name="T29" fmla="*/ 2147483647 h 51"/>
                <a:gd name="T30" fmla="*/ 2147483647 w 127"/>
                <a:gd name="T31" fmla="*/ 2147483647 h 51"/>
                <a:gd name="T32" fmla="*/ 2147483647 w 127"/>
                <a:gd name="T33" fmla="*/ 2147483647 h 51"/>
                <a:gd name="T34" fmla="*/ 2147483647 w 127"/>
                <a:gd name="T35" fmla="*/ 2147483647 h 51"/>
                <a:gd name="T36" fmla="*/ 2147483647 w 127"/>
                <a:gd name="T37" fmla="*/ 2147483647 h 51"/>
                <a:gd name="T38" fmla="*/ 2147483647 w 127"/>
                <a:gd name="T39" fmla="*/ 2147483647 h 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51"/>
                <a:gd name="T62" fmla="*/ 127 w 127"/>
                <a:gd name="T63" fmla="*/ 51 h 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51">
                  <a:moveTo>
                    <a:pt x="122" y="51"/>
                  </a:moveTo>
                  <a:lnTo>
                    <a:pt x="122" y="51"/>
                  </a:lnTo>
                  <a:lnTo>
                    <a:pt x="127" y="21"/>
                  </a:lnTo>
                  <a:lnTo>
                    <a:pt x="114" y="21"/>
                  </a:lnTo>
                  <a:lnTo>
                    <a:pt x="111" y="5"/>
                  </a:lnTo>
                  <a:lnTo>
                    <a:pt x="89" y="0"/>
                  </a:lnTo>
                  <a:lnTo>
                    <a:pt x="49" y="21"/>
                  </a:lnTo>
                  <a:lnTo>
                    <a:pt x="52" y="21"/>
                  </a:lnTo>
                  <a:lnTo>
                    <a:pt x="49" y="21"/>
                  </a:lnTo>
                  <a:lnTo>
                    <a:pt x="0" y="48"/>
                  </a:lnTo>
                  <a:lnTo>
                    <a:pt x="22" y="43"/>
                  </a:lnTo>
                  <a:lnTo>
                    <a:pt x="24" y="51"/>
                  </a:lnTo>
                  <a:lnTo>
                    <a:pt x="79" y="32"/>
                  </a:lnTo>
                  <a:lnTo>
                    <a:pt x="60" y="46"/>
                  </a:lnTo>
                  <a:lnTo>
                    <a:pt x="73" y="43"/>
                  </a:lnTo>
                  <a:lnTo>
                    <a:pt x="76" y="51"/>
                  </a:lnTo>
                  <a:lnTo>
                    <a:pt x="117" y="46"/>
                  </a:lnTo>
                  <a:lnTo>
                    <a:pt x="114" y="51"/>
                  </a:lnTo>
                  <a:lnTo>
                    <a:pt x="122" y="5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43" name="Freeform 885">
              <a:extLst>
                <a:ext uri="{FF2B5EF4-FFF2-40B4-BE49-F238E27FC236}">
                  <a16:creationId xmlns:a16="http://schemas.microsoft.com/office/drawing/2014/main" id="{6B561EF4-73EC-8290-A096-0083352BB166}"/>
                </a:ext>
              </a:extLst>
            </p:cNvPr>
            <p:cNvSpPr>
              <a:spLocks/>
            </p:cNvSpPr>
            <p:nvPr/>
          </p:nvSpPr>
          <p:spPr bwMode="auto">
            <a:xfrm>
              <a:off x="7810372" y="4045898"/>
              <a:ext cx="17058" cy="46911"/>
            </a:xfrm>
            <a:custGeom>
              <a:avLst/>
              <a:gdLst>
                <a:gd name="T0" fmla="*/ 2147483647 w 22"/>
                <a:gd name="T1" fmla="*/ 0 h 60"/>
                <a:gd name="T2" fmla="*/ 0 w 22"/>
                <a:gd name="T3" fmla="*/ 2147483647 h 60"/>
                <a:gd name="T4" fmla="*/ 2147483647 w 22"/>
                <a:gd name="T5" fmla="*/ 2147483647 h 60"/>
                <a:gd name="T6" fmla="*/ 2147483647 w 22"/>
                <a:gd name="T7" fmla="*/ 2147483647 h 60"/>
                <a:gd name="T8" fmla="*/ 0 w 22"/>
                <a:gd name="T9" fmla="*/ 2147483647 h 60"/>
                <a:gd name="T10" fmla="*/ 2147483647 w 22"/>
                <a:gd name="T11" fmla="*/ 2147483647 h 60"/>
                <a:gd name="T12" fmla="*/ 2147483647 w 22"/>
                <a:gd name="T13" fmla="*/ 2147483647 h 60"/>
                <a:gd name="T14" fmla="*/ 2147483647 w 22"/>
                <a:gd name="T15" fmla="*/ 2147483647 h 60"/>
                <a:gd name="T16" fmla="*/ 2147483647 w 22"/>
                <a:gd name="T17" fmla="*/ 2147483647 h 60"/>
                <a:gd name="T18" fmla="*/ 2147483647 w 22"/>
                <a:gd name="T19" fmla="*/ 2147483647 h 60"/>
                <a:gd name="T20" fmla="*/ 2147483647 w 22"/>
                <a:gd name="T21" fmla="*/ 2147483647 h 60"/>
                <a:gd name="T22" fmla="*/ 2147483647 w 22"/>
                <a:gd name="T23" fmla="*/ 2147483647 h 60"/>
                <a:gd name="T24" fmla="*/ 2147483647 w 22"/>
                <a:gd name="T25" fmla="*/ 0 h 60"/>
                <a:gd name="T26" fmla="*/ 2147483647 w 22"/>
                <a:gd name="T27" fmla="*/ 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60"/>
                <a:gd name="T44" fmla="*/ 22 w 22"/>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60">
                  <a:moveTo>
                    <a:pt x="3" y="0"/>
                  </a:moveTo>
                  <a:lnTo>
                    <a:pt x="0" y="11"/>
                  </a:lnTo>
                  <a:lnTo>
                    <a:pt x="11" y="6"/>
                  </a:lnTo>
                  <a:lnTo>
                    <a:pt x="14" y="11"/>
                  </a:lnTo>
                  <a:lnTo>
                    <a:pt x="0" y="27"/>
                  </a:lnTo>
                  <a:lnTo>
                    <a:pt x="11" y="38"/>
                  </a:lnTo>
                  <a:lnTo>
                    <a:pt x="3" y="60"/>
                  </a:lnTo>
                  <a:lnTo>
                    <a:pt x="14" y="57"/>
                  </a:lnTo>
                  <a:lnTo>
                    <a:pt x="14" y="38"/>
                  </a:lnTo>
                  <a:lnTo>
                    <a:pt x="22" y="30"/>
                  </a:lnTo>
                  <a:lnTo>
                    <a:pt x="6" y="30"/>
                  </a:lnTo>
                  <a:lnTo>
                    <a:pt x="22" y="9"/>
                  </a:lnTo>
                  <a:lnTo>
                    <a:pt x="17" y="0"/>
                  </a:lnTo>
                  <a:lnTo>
                    <a:pt x="3" y="0"/>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44" name="Freeform 886">
              <a:extLst>
                <a:ext uri="{FF2B5EF4-FFF2-40B4-BE49-F238E27FC236}">
                  <a16:creationId xmlns:a16="http://schemas.microsoft.com/office/drawing/2014/main" id="{84A44708-007C-996F-CD4B-D75921CED819}"/>
                </a:ext>
              </a:extLst>
            </p:cNvPr>
            <p:cNvSpPr>
              <a:spLocks/>
            </p:cNvSpPr>
            <p:nvPr/>
          </p:nvSpPr>
          <p:spPr bwMode="auto">
            <a:xfrm>
              <a:off x="9756740" y="4145689"/>
              <a:ext cx="46057" cy="48617"/>
            </a:xfrm>
            <a:custGeom>
              <a:avLst/>
              <a:gdLst>
                <a:gd name="T0" fmla="*/ 0 w 59"/>
                <a:gd name="T1" fmla="*/ 2147483647 h 62"/>
                <a:gd name="T2" fmla="*/ 2147483647 w 59"/>
                <a:gd name="T3" fmla="*/ 2147483647 h 62"/>
                <a:gd name="T4" fmla="*/ 2147483647 w 59"/>
                <a:gd name="T5" fmla="*/ 2147483647 h 62"/>
                <a:gd name="T6" fmla="*/ 2147483647 w 59"/>
                <a:gd name="T7" fmla="*/ 2147483647 h 62"/>
                <a:gd name="T8" fmla="*/ 2147483647 w 59"/>
                <a:gd name="T9" fmla="*/ 2147483647 h 62"/>
                <a:gd name="T10" fmla="*/ 2147483647 w 59"/>
                <a:gd name="T11" fmla="*/ 2147483647 h 62"/>
                <a:gd name="T12" fmla="*/ 2147483647 w 59"/>
                <a:gd name="T13" fmla="*/ 2147483647 h 62"/>
                <a:gd name="T14" fmla="*/ 2147483647 w 59"/>
                <a:gd name="T15" fmla="*/ 0 h 62"/>
                <a:gd name="T16" fmla="*/ 2147483647 w 59"/>
                <a:gd name="T17" fmla="*/ 2147483647 h 62"/>
                <a:gd name="T18" fmla="*/ 2147483647 w 59"/>
                <a:gd name="T19" fmla="*/ 2147483647 h 62"/>
                <a:gd name="T20" fmla="*/ 2147483647 w 59"/>
                <a:gd name="T21" fmla="*/ 2147483647 h 62"/>
                <a:gd name="T22" fmla="*/ 2147483647 w 59"/>
                <a:gd name="T23" fmla="*/ 2147483647 h 62"/>
                <a:gd name="T24" fmla="*/ 2147483647 w 59"/>
                <a:gd name="T25" fmla="*/ 2147483647 h 62"/>
                <a:gd name="T26" fmla="*/ 0 w 59"/>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62"/>
                <a:gd name="T44" fmla="*/ 59 w 59"/>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62">
                  <a:moveTo>
                    <a:pt x="0" y="35"/>
                  </a:moveTo>
                  <a:lnTo>
                    <a:pt x="8" y="62"/>
                  </a:lnTo>
                  <a:lnTo>
                    <a:pt x="43" y="62"/>
                  </a:lnTo>
                  <a:lnTo>
                    <a:pt x="51" y="51"/>
                  </a:lnTo>
                  <a:lnTo>
                    <a:pt x="48" y="40"/>
                  </a:lnTo>
                  <a:lnTo>
                    <a:pt x="59" y="35"/>
                  </a:lnTo>
                  <a:lnTo>
                    <a:pt x="40" y="19"/>
                  </a:lnTo>
                  <a:lnTo>
                    <a:pt x="46" y="0"/>
                  </a:lnTo>
                  <a:lnTo>
                    <a:pt x="24" y="5"/>
                  </a:lnTo>
                  <a:lnTo>
                    <a:pt x="24" y="11"/>
                  </a:lnTo>
                  <a:lnTo>
                    <a:pt x="19" y="8"/>
                  </a:lnTo>
                  <a:lnTo>
                    <a:pt x="16" y="16"/>
                  </a:lnTo>
                  <a:lnTo>
                    <a:pt x="2" y="19"/>
                  </a:lnTo>
                  <a:lnTo>
                    <a:pt x="0" y="35"/>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45" name="Freeform 887">
              <a:extLst>
                <a:ext uri="{FF2B5EF4-FFF2-40B4-BE49-F238E27FC236}">
                  <a16:creationId xmlns:a16="http://schemas.microsoft.com/office/drawing/2014/main" id="{D5C853B2-7D22-5DF9-9D29-9C828BF2BD5B}"/>
                </a:ext>
              </a:extLst>
            </p:cNvPr>
            <p:cNvSpPr>
              <a:spLocks/>
            </p:cNvSpPr>
            <p:nvPr/>
          </p:nvSpPr>
          <p:spPr bwMode="auto">
            <a:xfrm>
              <a:off x="9946090" y="4145689"/>
              <a:ext cx="68234" cy="27294"/>
            </a:xfrm>
            <a:custGeom>
              <a:avLst/>
              <a:gdLst>
                <a:gd name="T0" fmla="*/ 0 w 87"/>
                <a:gd name="T1" fmla="*/ 2147483647 h 35"/>
                <a:gd name="T2" fmla="*/ 2147483647 w 87"/>
                <a:gd name="T3" fmla="*/ 2147483647 h 35"/>
                <a:gd name="T4" fmla="*/ 2147483647 w 87"/>
                <a:gd name="T5" fmla="*/ 2147483647 h 35"/>
                <a:gd name="T6" fmla="*/ 2147483647 w 87"/>
                <a:gd name="T7" fmla="*/ 2147483647 h 35"/>
                <a:gd name="T8" fmla="*/ 2147483647 w 87"/>
                <a:gd name="T9" fmla="*/ 2147483647 h 35"/>
                <a:gd name="T10" fmla="*/ 2147483647 w 87"/>
                <a:gd name="T11" fmla="*/ 2147483647 h 35"/>
                <a:gd name="T12" fmla="*/ 2147483647 w 87"/>
                <a:gd name="T13" fmla="*/ 0 h 35"/>
                <a:gd name="T14" fmla="*/ 2147483647 w 87"/>
                <a:gd name="T15" fmla="*/ 0 h 35"/>
                <a:gd name="T16" fmla="*/ 0 w 87"/>
                <a:gd name="T17" fmla="*/ 2147483647 h 35"/>
                <a:gd name="T18" fmla="*/ 0 w 87"/>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5"/>
                <a:gd name="T32" fmla="*/ 87 w 87"/>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5">
                  <a:moveTo>
                    <a:pt x="0" y="24"/>
                  </a:moveTo>
                  <a:lnTo>
                    <a:pt x="14" y="35"/>
                  </a:lnTo>
                  <a:lnTo>
                    <a:pt x="8" y="13"/>
                  </a:lnTo>
                  <a:lnTo>
                    <a:pt x="22" y="5"/>
                  </a:lnTo>
                  <a:lnTo>
                    <a:pt x="57" y="2"/>
                  </a:lnTo>
                  <a:lnTo>
                    <a:pt x="68" y="8"/>
                  </a:lnTo>
                  <a:lnTo>
                    <a:pt x="87" y="0"/>
                  </a:lnTo>
                  <a:lnTo>
                    <a:pt x="14" y="0"/>
                  </a:lnTo>
                  <a:lnTo>
                    <a:pt x="0" y="11"/>
                  </a:lnTo>
                  <a:lnTo>
                    <a:pt x="0" y="24"/>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46" name="Freeform 888">
              <a:extLst>
                <a:ext uri="{FF2B5EF4-FFF2-40B4-BE49-F238E27FC236}">
                  <a16:creationId xmlns:a16="http://schemas.microsoft.com/office/drawing/2014/main" id="{30618F61-DAD7-3042-3202-3209C8073FAF}"/>
                </a:ext>
              </a:extLst>
            </p:cNvPr>
            <p:cNvSpPr>
              <a:spLocks/>
            </p:cNvSpPr>
            <p:nvPr/>
          </p:nvSpPr>
          <p:spPr bwMode="auto">
            <a:xfrm>
              <a:off x="10280435" y="4006664"/>
              <a:ext cx="48616" cy="67381"/>
            </a:xfrm>
            <a:custGeom>
              <a:avLst/>
              <a:gdLst>
                <a:gd name="T0" fmla="*/ 0 w 63"/>
                <a:gd name="T1" fmla="*/ 2147483647 h 87"/>
                <a:gd name="T2" fmla="*/ 2147483647 w 63"/>
                <a:gd name="T3" fmla="*/ 2147483647 h 87"/>
                <a:gd name="T4" fmla="*/ 2147483647 w 63"/>
                <a:gd name="T5" fmla="*/ 2147483647 h 87"/>
                <a:gd name="T6" fmla="*/ 2147483647 w 63"/>
                <a:gd name="T7" fmla="*/ 2147483647 h 87"/>
                <a:gd name="T8" fmla="*/ 2147483647 w 63"/>
                <a:gd name="T9" fmla="*/ 2147483647 h 87"/>
                <a:gd name="T10" fmla="*/ 2147483647 w 63"/>
                <a:gd name="T11" fmla="*/ 2147483647 h 87"/>
                <a:gd name="T12" fmla="*/ 2147483647 w 63"/>
                <a:gd name="T13" fmla="*/ 2147483647 h 87"/>
                <a:gd name="T14" fmla="*/ 2147483647 w 63"/>
                <a:gd name="T15" fmla="*/ 0 h 87"/>
                <a:gd name="T16" fmla="*/ 2147483647 w 63"/>
                <a:gd name="T17" fmla="*/ 2147483647 h 87"/>
                <a:gd name="T18" fmla="*/ 2147483647 w 63"/>
                <a:gd name="T19" fmla="*/ 2147483647 h 87"/>
                <a:gd name="T20" fmla="*/ 0 w 63"/>
                <a:gd name="T21" fmla="*/ 2147483647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87"/>
                <a:gd name="T35" fmla="*/ 63 w 63"/>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87">
                  <a:moveTo>
                    <a:pt x="0" y="81"/>
                  </a:moveTo>
                  <a:lnTo>
                    <a:pt x="19" y="87"/>
                  </a:lnTo>
                  <a:lnTo>
                    <a:pt x="36" y="81"/>
                  </a:lnTo>
                  <a:lnTo>
                    <a:pt x="36" y="70"/>
                  </a:lnTo>
                  <a:lnTo>
                    <a:pt x="55" y="62"/>
                  </a:lnTo>
                  <a:lnTo>
                    <a:pt x="63" y="35"/>
                  </a:lnTo>
                  <a:lnTo>
                    <a:pt x="52" y="3"/>
                  </a:lnTo>
                  <a:lnTo>
                    <a:pt x="41" y="0"/>
                  </a:lnTo>
                  <a:lnTo>
                    <a:pt x="46" y="35"/>
                  </a:lnTo>
                  <a:lnTo>
                    <a:pt x="25" y="78"/>
                  </a:lnTo>
                  <a:lnTo>
                    <a:pt x="0" y="8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47" name="Freeform 889">
              <a:extLst>
                <a:ext uri="{FF2B5EF4-FFF2-40B4-BE49-F238E27FC236}">
                  <a16:creationId xmlns:a16="http://schemas.microsoft.com/office/drawing/2014/main" id="{43B812E8-64BE-371C-A09E-0122195E6DA8}"/>
                </a:ext>
              </a:extLst>
            </p:cNvPr>
            <p:cNvSpPr>
              <a:spLocks/>
            </p:cNvSpPr>
            <p:nvPr/>
          </p:nvSpPr>
          <p:spPr bwMode="auto">
            <a:xfrm>
              <a:off x="9369515" y="3919665"/>
              <a:ext cx="33264" cy="24734"/>
            </a:xfrm>
            <a:custGeom>
              <a:avLst/>
              <a:gdLst>
                <a:gd name="T0" fmla="*/ 0 w 43"/>
                <a:gd name="T1" fmla="*/ 2147483647 h 32"/>
                <a:gd name="T2" fmla="*/ 2147483647 w 43"/>
                <a:gd name="T3" fmla="*/ 2147483647 h 32"/>
                <a:gd name="T4" fmla="*/ 2147483647 w 43"/>
                <a:gd name="T5" fmla="*/ 2147483647 h 32"/>
                <a:gd name="T6" fmla="*/ 2147483647 w 43"/>
                <a:gd name="T7" fmla="*/ 2147483647 h 32"/>
                <a:gd name="T8" fmla="*/ 2147483647 w 43"/>
                <a:gd name="T9" fmla="*/ 2147483647 h 32"/>
                <a:gd name="T10" fmla="*/ 2147483647 w 43"/>
                <a:gd name="T11" fmla="*/ 0 h 32"/>
                <a:gd name="T12" fmla="*/ 2147483647 w 43"/>
                <a:gd name="T13" fmla="*/ 0 h 32"/>
                <a:gd name="T14" fmla="*/ 0 w 43"/>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2"/>
                <a:gd name="T26" fmla="*/ 43 w 43"/>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2">
                  <a:moveTo>
                    <a:pt x="0" y="11"/>
                  </a:moveTo>
                  <a:lnTo>
                    <a:pt x="19" y="32"/>
                  </a:lnTo>
                  <a:lnTo>
                    <a:pt x="40" y="27"/>
                  </a:lnTo>
                  <a:lnTo>
                    <a:pt x="43" y="22"/>
                  </a:lnTo>
                  <a:lnTo>
                    <a:pt x="38" y="11"/>
                  </a:lnTo>
                  <a:lnTo>
                    <a:pt x="19" y="0"/>
                  </a:lnTo>
                  <a:lnTo>
                    <a:pt x="11" y="0"/>
                  </a:lnTo>
                  <a:lnTo>
                    <a:pt x="0" y="11"/>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48" name="Freeform 890">
              <a:extLst>
                <a:ext uri="{FF2B5EF4-FFF2-40B4-BE49-F238E27FC236}">
                  <a16:creationId xmlns:a16="http://schemas.microsoft.com/office/drawing/2014/main" id="{B74FFFBC-2EDB-1086-DBF8-9038BDE4E2B1}"/>
                </a:ext>
              </a:extLst>
            </p:cNvPr>
            <p:cNvSpPr>
              <a:spLocks/>
            </p:cNvSpPr>
            <p:nvPr/>
          </p:nvSpPr>
          <p:spPr bwMode="auto">
            <a:xfrm>
              <a:off x="9415572" y="3902606"/>
              <a:ext cx="25587" cy="27294"/>
            </a:xfrm>
            <a:custGeom>
              <a:avLst/>
              <a:gdLst>
                <a:gd name="T0" fmla="*/ 2147483647 w 33"/>
                <a:gd name="T1" fmla="*/ 2147483647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0 w 33"/>
                <a:gd name="T13" fmla="*/ 0 h 35"/>
                <a:gd name="T14" fmla="*/ 2147483647 w 33"/>
                <a:gd name="T15" fmla="*/ 2147483647 h 35"/>
                <a:gd name="T16" fmla="*/ 2147483647 w 33"/>
                <a:gd name="T17" fmla="*/ 2147483647 h 35"/>
                <a:gd name="T18" fmla="*/ 2147483647 w 33"/>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5"/>
                <a:gd name="T32" fmla="*/ 33 w 33"/>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5">
                  <a:moveTo>
                    <a:pt x="3" y="22"/>
                  </a:moveTo>
                  <a:lnTo>
                    <a:pt x="19" y="27"/>
                  </a:lnTo>
                  <a:lnTo>
                    <a:pt x="22" y="35"/>
                  </a:lnTo>
                  <a:lnTo>
                    <a:pt x="33" y="33"/>
                  </a:lnTo>
                  <a:lnTo>
                    <a:pt x="22" y="8"/>
                  </a:lnTo>
                  <a:lnTo>
                    <a:pt x="11" y="3"/>
                  </a:lnTo>
                  <a:lnTo>
                    <a:pt x="0" y="0"/>
                  </a:lnTo>
                  <a:lnTo>
                    <a:pt x="14" y="14"/>
                  </a:lnTo>
                  <a:lnTo>
                    <a:pt x="6" y="14"/>
                  </a:lnTo>
                  <a:lnTo>
                    <a:pt x="3" y="22"/>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sp>
          <p:nvSpPr>
            <p:cNvPr id="1449" name="Freeform 121">
              <a:extLst>
                <a:ext uri="{FF2B5EF4-FFF2-40B4-BE49-F238E27FC236}">
                  <a16:creationId xmlns:a16="http://schemas.microsoft.com/office/drawing/2014/main" id="{3C7BAB68-E404-0620-0659-3038C57D494C}"/>
                </a:ext>
              </a:extLst>
            </p:cNvPr>
            <p:cNvSpPr>
              <a:spLocks/>
            </p:cNvSpPr>
            <p:nvPr/>
          </p:nvSpPr>
          <p:spPr bwMode="auto">
            <a:xfrm>
              <a:off x="7795872" y="4714589"/>
              <a:ext cx="44352" cy="44352"/>
            </a:xfrm>
            <a:custGeom>
              <a:avLst/>
              <a:gdLst>
                <a:gd name="T0" fmla="*/ 2147483647 w 57"/>
                <a:gd name="T1" fmla="*/ 2147483647 h 57"/>
                <a:gd name="T2" fmla="*/ 2147483647 w 57"/>
                <a:gd name="T3" fmla="*/ 2147483647 h 57"/>
                <a:gd name="T4" fmla="*/ 2147483647 w 57"/>
                <a:gd name="T5" fmla="*/ 2147483647 h 57"/>
                <a:gd name="T6" fmla="*/ 2147483647 w 57"/>
                <a:gd name="T7" fmla="*/ 2147483647 h 57"/>
                <a:gd name="T8" fmla="*/ 2147483647 w 57"/>
                <a:gd name="T9" fmla="*/ 0 h 57"/>
                <a:gd name="T10" fmla="*/ 0 w 57"/>
                <a:gd name="T11" fmla="*/ 2147483647 h 57"/>
                <a:gd name="T12" fmla="*/ 2147483647 w 57"/>
                <a:gd name="T13" fmla="*/ 2147483647 h 57"/>
                <a:gd name="T14" fmla="*/ 2147483647 w 57"/>
                <a:gd name="T15" fmla="*/ 2147483647 h 57"/>
                <a:gd name="T16" fmla="*/ 2147483647 w 57"/>
                <a:gd name="T17" fmla="*/ 2147483647 h 57"/>
                <a:gd name="T18" fmla="*/ 2147483647 w 57"/>
                <a:gd name="T19" fmla="*/ 2147483647 h 57"/>
                <a:gd name="T20" fmla="*/ 2147483647 w 57"/>
                <a:gd name="T21" fmla="*/ 2147483647 h 57"/>
                <a:gd name="T22" fmla="*/ 2147483647 w 57"/>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
                <a:gd name="T37" fmla="*/ 0 h 57"/>
                <a:gd name="T38" fmla="*/ 57 w 57"/>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 h="57">
                  <a:moveTo>
                    <a:pt x="52" y="33"/>
                  </a:moveTo>
                  <a:lnTo>
                    <a:pt x="57" y="33"/>
                  </a:lnTo>
                  <a:lnTo>
                    <a:pt x="46" y="22"/>
                  </a:lnTo>
                  <a:lnTo>
                    <a:pt x="38" y="3"/>
                  </a:lnTo>
                  <a:lnTo>
                    <a:pt x="3" y="0"/>
                  </a:lnTo>
                  <a:lnTo>
                    <a:pt x="0" y="25"/>
                  </a:lnTo>
                  <a:lnTo>
                    <a:pt x="11" y="30"/>
                  </a:lnTo>
                  <a:lnTo>
                    <a:pt x="17" y="22"/>
                  </a:lnTo>
                  <a:lnTo>
                    <a:pt x="36" y="44"/>
                  </a:lnTo>
                  <a:lnTo>
                    <a:pt x="33" y="55"/>
                  </a:lnTo>
                  <a:lnTo>
                    <a:pt x="49" y="57"/>
                  </a:lnTo>
                  <a:lnTo>
                    <a:pt x="52" y="33"/>
                  </a:lnTo>
                  <a:close/>
                </a:path>
              </a:pathLst>
            </a:custGeom>
            <a:noFill/>
            <a:ln w="3">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noProof="0" dirty="0"/>
            </a:p>
          </p:txBody>
        </p:sp>
      </p:grpSp>
      <p:sp>
        <p:nvSpPr>
          <p:cNvPr id="1450" name="TextBox 1449">
            <a:extLst>
              <a:ext uri="{FF2B5EF4-FFF2-40B4-BE49-F238E27FC236}">
                <a16:creationId xmlns:a16="http://schemas.microsoft.com/office/drawing/2014/main" id="{4FCA54E9-4B5D-10A9-17C5-814AD76CB846}"/>
              </a:ext>
            </a:extLst>
          </p:cNvPr>
          <p:cNvSpPr txBox="1"/>
          <p:nvPr/>
        </p:nvSpPr>
        <p:spPr>
          <a:xfrm>
            <a:off x="7658048" y="3442358"/>
            <a:ext cx="3143809" cy="215444"/>
          </a:xfrm>
          <a:prstGeom prst="rect">
            <a:avLst/>
          </a:prstGeom>
          <a:noFill/>
        </p:spPr>
        <p:txBody>
          <a:bodyPr wrap="none" rtlCol="0">
            <a:spAutoFit/>
          </a:bodyPr>
          <a:lstStyle/>
          <a:p>
            <a:pPr algn="ctr"/>
            <a:r>
              <a:rPr lang="en-GB" sz="800" b="1" noProof="0" dirty="0">
                <a:solidFill>
                  <a:schemeClr val="tx1"/>
                </a:solidFill>
                <a:latin typeface="Arial" panose="020B0604020202020204" pitchFamily="34" charset="0"/>
                <a:cs typeface="Arial" panose="020B0604020202020204" pitchFamily="34" charset="0"/>
              </a:rPr>
              <a:t>Part 4 enrolment start: August 22, 2024, | Currently recruiting</a:t>
            </a:r>
          </a:p>
        </p:txBody>
      </p:sp>
    </p:spTree>
    <p:extLst>
      <p:ext uri="{BB962C8B-B14F-4D97-AF65-F5344CB8AC3E}">
        <p14:creationId xmlns:p14="http://schemas.microsoft.com/office/powerpoint/2010/main" val="231622452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416876" y="1592023"/>
            <a:ext cx="10143620" cy="5472608"/>
          </a:xfrm>
        </p:spPr>
        <p:txBody>
          <a:bodyPr>
            <a:normAutofit/>
          </a:bodyPr>
          <a:lstStyle/>
          <a:p>
            <a:pPr marL="0" indent="0">
              <a:lnSpc>
                <a:spcPct val="120000"/>
              </a:lnSpc>
              <a:spcBef>
                <a:spcPts val="600"/>
              </a:spcBef>
              <a:buNone/>
            </a:pPr>
            <a:endParaRPr lang="en-GB" sz="1600" noProof="0" dirty="0">
              <a:latin typeface="Arial" panose="020B0604020202020204" pitchFamily="34" charset="0"/>
            </a:endParaRPr>
          </a:p>
          <a:p>
            <a:pPr marL="0" indent="0">
              <a:spcBef>
                <a:spcPts val="600"/>
              </a:spcBef>
              <a:buNone/>
            </a:pPr>
            <a:r>
              <a:rPr lang="en-GB" sz="1600" b="1" noProof="0" dirty="0">
                <a:solidFill>
                  <a:schemeClr val="accent1"/>
                </a:solidFill>
                <a:latin typeface="Arial" panose="020B0604020202020204" pitchFamily="34" charset="0"/>
              </a:rPr>
              <a:t>Acknowledgement and disclosures</a:t>
            </a:r>
          </a:p>
          <a:p>
            <a:pPr marL="0" indent="0">
              <a:lnSpc>
                <a:spcPct val="120000"/>
              </a:lnSpc>
              <a:buNone/>
            </a:pPr>
            <a:r>
              <a:rPr lang="en-GB" sz="1400" noProof="0" dirty="0">
                <a:latin typeface="Arial" panose="020B0604020202020204" pitchFamily="34" charset="0"/>
              </a:rPr>
              <a:t>This LUNG CONNECT programme is supported through an independent educational grant from </a:t>
            </a:r>
            <a:r>
              <a:rPr lang="en-GB" sz="1400" noProof="0" dirty="0"/>
              <a:t>Bayer</a:t>
            </a:r>
            <a:r>
              <a:rPr lang="en-GB" sz="1400" noProof="0" dirty="0">
                <a:latin typeface="Arial" panose="020B0604020202020204" pitchFamily="34" charset="0"/>
              </a:rPr>
              <a:t>. </a:t>
            </a:r>
            <a:br>
              <a:rPr lang="en-GB" sz="1400" noProof="0" dirty="0">
                <a:latin typeface="Arial" panose="020B0604020202020204" pitchFamily="34" charset="0"/>
              </a:rPr>
            </a:br>
            <a:r>
              <a:rPr lang="en-GB" sz="1400" noProof="0" dirty="0">
                <a:latin typeface="Arial" panose="020B0604020202020204" pitchFamily="34" charset="0"/>
              </a:rPr>
              <a:t>The programme is therefore independent, the content is not influenced by the supporter and is under the sole responsibility of the experts.</a:t>
            </a:r>
          </a:p>
          <a:p>
            <a:pPr marL="0" indent="0">
              <a:lnSpc>
                <a:spcPct val="120000"/>
              </a:lnSpc>
              <a:buNone/>
            </a:pPr>
            <a:r>
              <a:rPr lang="en-GB" sz="1400" b="1" noProof="0" dirty="0">
                <a:latin typeface="Arial" panose="020B0604020202020204" pitchFamily="34" charset="0"/>
              </a:rPr>
              <a:t>Please note:</a:t>
            </a:r>
            <a:r>
              <a:rPr lang="en-GB" sz="1400" noProof="0" dirty="0">
                <a:latin typeface="Arial" panose="020B0604020202020204" pitchFamily="34" charset="0"/>
              </a:rPr>
              <a:t> </a:t>
            </a:r>
          </a:p>
          <a:p>
            <a:pPr>
              <a:lnSpc>
                <a:spcPct val="120000"/>
              </a:lnSpc>
            </a:pPr>
            <a:r>
              <a:rPr lang="en-GB" sz="1400" noProof="0" dirty="0">
                <a:latin typeface="Arial" panose="020B0604020202020204" pitchFamily="34" charset="0"/>
              </a:rPr>
              <a:t>This educational programme is intended for healthcare professionals only</a:t>
            </a:r>
          </a:p>
          <a:p>
            <a:pPr>
              <a:lnSpc>
                <a:spcPct val="120000"/>
              </a:lnSpc>
            </a:pPr>
            <a:r>
              <a:rPr lang="en-GB" sz="1400" noProof="0" dirty="0">
                <a:latin typeface="Arial" panose="020B0604020202020204" pitchFamily="34" charset="0"/>
              </a:rPr>
              <a:t>The views expressed within this programme are the personal opinions of the experts. They do not necessarily represent the views of the experts’ institutions, or the rest of the LUNG CONNECT group.</a:t>
            </a:r>
          </a:p>
          <a:p>
            <a:pPr marL="0" indent="0">
              <a:buNone/>
            </a:pPr>
            <a:r>
              <a:rPr lang="en-GB" sz="1600" b="1" noProof="0" dirty="0">
                <a:latin typeface="Arial" panose="020B0604020202020204" pitchFamily="34" charset="0"/>
              </a:rPr>
              <a:t>Expert disclosures:</a:t>
            </a:r>
          </a:p>
          <a:p>
            <a:r>
              <a:rPr lang="en-GB" sz="1600" b="1" noProof="0" dirty="0">
                <a:solidFill>
                  <a:srgbClr val="C6573B"/>
                </a:solidFill>
                <a:latin typeface="Arial" panose="020B0604020202020204" pitchFamily="34" charset="0"/>
              </a:rPr>
              <a:t>Prof. Nicolas Girard  </a:t>
            </a:r>
            <a:r>
              <a:rPr lang="en-GB" sz="1400" noProof="0" dirty="0">
                <a:latin typeface="Arial" panose="020B0604020202020204" pitchFamily="34" charset="0"/>
              </a:rPr>
              <a:t>has received financial support/sponsorship for research support, consultation, or speaker fees from the following companies: AbbVie, Amgen, AstraZeneca, Beigene, Boehringer Ingelheim, Bristol Myers Squibb, Daiichi-Sankyo, Gilead, Hoffmann-La Roche, Ipsen, Janssen, Leo Pharma, Lilly, Merk Serono, Merck Sharp &amp; Dohme, Mirati, Novartis, Pfizer, Pierre Fabre, Sanofi and Takeda</a:t>
            </a:r>
            <a:r>
              <a:rPr lang="en-GB" sz="1400" noProof="0" dirty="0"/>
              <a:t>. Prof. Nicolas Girard has also participated on a data safety monitoring board for Hoffmann-La Roche and has a family member employed with AstraZeneca</a:t>
            </a: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416876" y="259200"/>
            <a:ext cx="10963199" cy="790544"/>
          </a:xfrm>
        </p:spPr>
        <p:txBody>
          <a:bodyPr/>
          <a:lstStyle/>
          <a:p>
            <a:r>
              <a:rPr lang="en-GB" noProof="0" dirty="0">
                <a:latin typeface="Arial" panose="020B0604020202020204" pitchFamily="34" charset="0"/>
              </a:rPr>
              <a:t>Developed by LUNG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noProof="0" smtClean="0">
                <a:latin typeface="Arial" panose="020B0604020202020204" pitchFamily="34" charset="0"/>
                <a:cs typeface="Arial" panose="020B0604020202020204" pitchFamily="34" charset="0"/>
              </a:rPr>
              <a:pPr/>
              <a:t>3</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noProof="0" dirty="0">
              <a:solidFill>
                <a:srgbClr val="505050"/>
              </a:solidFill>
              <a:latin typeface="Aileron" charset="0"/>
              <a:ea typeface="Aileron" charset="0"/>
              <a:cs typeface="Aileron" charset="0"/>
            </a:endParaRPr>
          </a:p>
        </p:txBody>
      </p:sp>
      <p:sp>
        <p:nvSpPr>
          <p:cNvPr id="5" name="TextBox 4">
            <a:extLst>
              <a:ext uri="{FF2B5EF4-FFF2-40B4-BE49-F238E27FC236}">
                <a16:creationId xmlns:a16="http://schemas.microsoft.com/office/drawing/2014/main" id="{10315A7D-74A6-4D5C-139B-D3EBA80E40A9}"/>
              </a:ext>
            </a:extLst>
          </p:cNvPr>
          <p:cNvSpPr txBox="1"/>
          <p:nvPr/>
        </p:nvSpPr>
        <p:spPr>
          <a:xfrm>
            <a:off x="349578" y="877781"/>
            <a:ext cx="6667251" cy="886205"/>
          </a:xfrm>
          <a:prstGeom prst="rect">
            <a:avLst/>
          </a:prstGeom>
          <a:noFill/>
        </p:spPr>
        <p:txBody>
          <a:bodyPr wrap="square">
            <a:spAutoFit/>
          </a:bodyPr>
          <a:lstStyle/>
          <a:p>
            <a:pPr marL="0" indent="0">
              <a:lnSpc>
                <a:spcPct val="120000"/>
              </a:lnSpc>
              <a:spcBef>
                <a:spcPts val="600"/>
              </a:spcBef>
              <a:buNone/>
            </a:pPr>
            <a:r>
              <a:rPr lang="en-GB" sz="1100" b="1" noProof="0" dirty="0">
                <a:solidFill>
                  <a:srgbClr val="5D8298"/>
                </a:solidFill>
                <a:latin typeface="Arial" panose="020B0604020202020204" pitchFamily="34" charset="0"/>
                <a:cs typeface="Arial" panose="020B0604020202020204" pitchFamily="34" charset="0"/>
              </a:rPr>
              <a:t>This programme is developed by LUNG CONNECT, an international group of experts in the field of thoracic oncology and brought to you alongside PRECISION ONCOLOGY CONNECT, an international group of experts in the field of detection and treatment of targetable genetic/genomic alterations in various cancers</a:t>
            </a:r>
          </a:p>
        </p:txBody>
      </p:sp>
      <p:pic>
        <p:nvPicPr>
          <p:cNvPr id="8" name="Picture 7">
            <a:extLst>
              <a:ext uri="{FF2B5EF4-FFF2-40B4-BE49-F238E27FC236}">
                <a16:creationId xmlns:a16="http://schemas.microsoft.com/office/drawing/2014/main" id="{9C3045DB-2CEF-2379-DB29-33F875A9E779}"/>
              </a:ext>
            </a:extLst>
          </p:cNvPr>
          <p:cNvPicPr>
            <a:picLocks noChangeAspect="1"/>
          </p:cNvPicPr>
          <p:nvPr/>
        </p:nvPicPr>
        <p:blipFill>
          <a:blip r:embed="rId3"/>
          <a:stretch>
            <a:fillRect/>
          </a:stretch>
        </p:blipFill>
        <p:spPr>
          <a:xfrm>
            <a:off x="9592821" y="781993"/>
            <a:ext cx="1989579" cy="1026570"/>
          </a:xfrm>
          <a:prstGeom prst="rect">
            <a:avLst/>
          </a:prstGeom>
        </p:spPr>
      </p:pic>
      <p:pic>
        <p:nvPicPr>
          <p:cNvPr id="12" name="Picture 11">
            <a:extLst>
              <a:ext uri="{FF2B5EF4-FFF2-40B4-BE49-F238E27FC236}">
                <a16:creationId xmlns:a16="http://schemas.microsoft.com/office/drawing/2014/main" id="{1E49659C-C5C8-8960-E002-4EF9FDF8BDC4}"/>
              </a:ext>
            </a:extLst>
          </p:cNvPr>
          <p:cNvPicPr>
            <a:picLocks noChangeAspect="1"/>
          </p:cNvPicPr>
          <p:nvPr/>
        </p:nvPicPr>
        <p:blipFill>
          <a:blip r:embed="rId4"/>
          <a:stretch>
            <a:fillRect/>
          </a:stretch>
        </p:blipFill>
        <p:spPr>
          <a:xfrm>
            <a:off x="7279374" y="988784"/>
            <a:ext cx="2008942" cy="726373"/>
          </a:xfrm>
          <a:prstGeom prst="rect">
            <a:avLst/>
          </a:prstGeom>
        </p:spPr>
      </p:pic>
    </p:spTree>
    <p:extLst>
      <p:ext uri="{BB962C8B-B14F-4D97-AF65-F5344CB8AC3E}">
        <p14:creationId xmlns:p14="http://schemas.microsoft.com/office/powerpoint/2010/main" val="6754178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FADE4-735A-D3BD-A516-EE936378B3CE}"/>
              </a:ext>
            </a:extLst>
          </p:cNvPr>
          <p:cNvSpPr>
            <a:spLocks noGrp="1"/>
          </p:cNvSpPr>
          <p:nvPr>
            <p:ph sz="quarter" idx="12"/>
          </p:nvPr>
        </p:nvSpPr>
        <p:spPr>
          <a:xfrm>
            <a:off x="620184" y="1425600"/>
            <a:ext cx="10963200" cy="4525200"/>
          </a:xfrm>
        </p:spPr>
        <p:txBody>
          <a:bodyPr/>
          <a:lstStyle/>
          <a:p>
            <a:r>
              <a:rPr lang="en-GB" b="1" noProof="0" dirty="0">
                <a:solidFill>
                  <a:schemeClr val="accent1"/>
                </a:solidFill>
              </a:rPr>
              <a:t>SOHO-01:</a:t>
            </a:r>
            <a:r>
              <a:rPr lang="en-GB" noProof="0" dirty="0"/>
              <a:t> Treatment with BAY 2927088 led to durable responses in </a:t>
            </a:r>
            <a:r>
              <a:rPr lang="en-GB" i="1" noProof="0" dirty="0"/>
              <a:t>HER2</a:t>
            </a:r>
            <a:r>
              <a:rPr lang="en-GB" noProof="0" dirty="0"/>
              <a:t>m NSCLC patients naïve to HER2-targeted therapy and in those who had received a HER2-targeted ADC</a:t>
            </a:r>
          </a:p>
          <a:p>
            <a:r>
              <a:rPr lang="en-GB" b="1" noProof="0" dirty="0">
                <a:solidFill>
                  <a:schemeClr val="accent1"/>
                </a:solidFill>
              </a:rPr>
              <a:t>MARIPOSA: </a:t>
            </a:r>
            <a:r>
              <a:rPr lang="en-GB" sz="2000" noProof="0" dirty="0">
                <a:latin typeface="Arial" panose="020B0604020202020204" pitchFamily="34" charset="0"/>
                <a:cs typeface="Arial" panose="020B0604020202020204" pitchFamily="34" charset="0"/>
              </a:rPr>
              <a:t>A highly </a:t>
            </a:r>
            <a:r>
              <a:rPr lang="en-GB" noProof="0" dirty="0"/>
              <a:t>meaningful and practice changing OS </a:t>
            </a:r>
            <a:r>
              <a:rPr lang="en-GB" sz="2000" noProof="0" dirty="0">
                <a:latin typeface="Arial" panose="020B0604020202020204" pitchFamily="34" charset="0"/>
                <a:cs typeface="Arial" panose="020B0604020202020204" pitchFamily="34" charset="0"/>
              </a:rPr>
              <a:t>benefit was observed, further establishing </a:t>
            </a:r>
            <a:r>
              <a:rPr lang="en-GB" sz="2000" b="0" i="0" noProof="0" dirty="0">
                <a:effectLst/>
                <a:latin typeface="Arial" panose="020B0604020202020204" pitchFamily="34" charset="0"/>
                <a:cs typeface="Arial" panose="020B0604020202020204" pitchFamily="34" charset="0"/>
              </a:rPr>
              <a:t>amivantamab plus lazertinib </a:t>
            </a:r>
            <a:r>
              <a:rPr lang="en-GB" sz="2000" noProof="0" dirty="0">
                <a:latin typeface="Arial" panose="020B0604020202020204" pitchFamily="34" charset="0"/>
                <a:cs typeface="Arial" panose="020B0604020202020204" pitchFamily="34" charset="0"/>
              </a:rPr>
              <a:t>as a new SoC </a:t>
            </a:r>
            <a:r>
              <a:rPr lang="en-GB" sz="2000" b="0" i="0" noProof="0" dirty="0">
                <a:effectLst/>
                <a:latin typeface="Arial" panose="020B0604020202020204" pitchFamily="34" charset="0"/>
                <a:cs typeface="Arial" panose="020B0604020202020204" pitchFamily="34" charset="0"/>
              </a:rPr>
              <a:t>in patients with first-line </a:t>
            </a:r>
            <a:r>
              <a:rPr lang="en-GB" sz="2000" b="0" i="1" noProof="0" dirty="0">
                <a:effectLst/>
                <a:latin typeface="Arial" panose="020B0604020202020204" pitchFamily="34" charset="0"/>
                <a:cs typeface="Arial" panose="020B0604020202020204" pitchFamily="34" charset="0"/>
              </a:rPr>
              <a:t>EGFR</a:t>
            </a:r>
            <a:r>
              <a:rPr lang="en-GB" sz="2000" b="0" i="0" noProof="0" dirty="0">
                <a:effectLst/>
                <a:latin typeface="Arial" panose="020B0604020202020204" pitchFamily="34" charset="0"/>
                <a:cs typeface="Arial" panose="020B0604020202020204" pitchFamily="34" charset="0"/>
              </a:rPr>
              <a:t>m advanced NSCLC</a:t>
            </a:r>
          </a:p>
          <a:p>
            <a:r>
              <a:rPr lang="en-GB" b="1" noProof="0" dirty="0">
                <a:solidFill>
                  <a:schemeClr val="accent1"/>
                </a:solidFill>
              </a:rPr>
              <a:t>COCOON: </a:t>
            </a:r>
            <a:r>
              <a:rPr lang="en-GB" sz="2000" noProof="0" dirty="0">
                <a:solidFill>
                  <a:schemeClr val="tx2"/>
                </a:solidFill>
              </a:rPr>
              <a:t>Early onset AEs experienced with </a:t>
            </a:r>
            <a:r>
              <a:rPr lang="en-GB" noProof="0" dirty="0"/>
              <a:t>amivantamab + lazertinib treatment </a:t>
            </a:r>
            <a:r>
              <a:rPr lang="en-GB" sz="2000" noProof="0" dirty="0">
                <a:solidFill>
                  <a:schemeClr val="tx2"/>
                </a:solidFill>
              </a:rPr>
              <a:t>can be significantly reduced with proactive prophylactic approaches</a:t>
            </a:r>
            <a:endParaRPr lang="en-GB" sz="2000" b="0" i="0" baseline="30000" noProof="0" dirty="0">
              <a:solidFill>
                <a:schemeClr val="tx2"/>
              </a:solidFill>
              <a:effectLst/>
            </a:endParaRPr>
          </a:p>
          <a:p>
            <a:r>
              <a:rPr lang="en-GB" b="1" noProof="0" dirty="0">
                <a:solidFill>
                  <a:schemeClr val="accent1"/>
                </a:solidFill>
              </a:rPr>
              <a:t>SAVANNAH: </a:t>
            </a:r>
            <a:r>
              <a:rPr lang="en-GB" noProof="0" dirty="0"/>
              <a:t>Savolitinib plus osimertinib may offer a chemotherapy-free treatment option in patients with </a:t>
            </a:r>
            <a:r>
              <a:rPr lang="en-GB" i="1" noProof="0" dirty="0"/>
              <a:t>EGFR</a:t>
            </a:r>
            <a:r>
              <a:rPr lang="en-GB" noProof="0" dirty="0"/>
              <a:t>m, MET overexpressed and/or amplified advanced NSCLC after progression on osimertinib</a:t>
            </a:r>
          </a:p>
          <a:p>
            <a:r>
              <a:rPr lang="en-GB" b="1" noProof="0" dirty="0">
                <a:solidFill>
                  <a:schemeClr val="accent1"/>
                </a:solidFill>
              </a:rPr>
              <a:t>ORCHARD: </a:t>
            </a:r>
            <a:r>
              <a:rPr lang="en-GB" b="0" i="0" noProof="0" dirty="0">
                <a:solidFill>
                  <a:schemeClr val="tx2"/>
                </a:solidFill>
                <a:effectLst/>
              </a:rPr>
              <a:t>Osimertinib + Dato-DXd showed promising efficacy and manageable safety in patients with </a:t>
            </a:r>
            <a:r>
              <a:rPr lang="en-GB" b="0" i="1" noProof="0" dirty="0">
                <a:solidFill>
                  <a:schemeClr val="tx2"/>
                </a:solidFill>
                <a:effectLst/>
              </a:rPr>
              <a:t>EGFR</a:t>
            </a:r>
            <a:r>
              <a:rPr lang="en-GB" b="0" i="0" noProof="0" dirty="0">
                <a:solidFill>
                  <a:schemeClr val="tx2"/>
                </a:solidFill>
                <a:effectLst/>
              </a:rPr>
              <a:t>m advanced NSCLC who progressed on first-line osimertinib </a:t>
            </a:r>
          </a:p>
          <a:p>
            <a:endParaRPr lang="en-GB" noProof="0" dirty="0"/>
          </a:p>
          <a:p>
            <a:endParaRPr lang="en-GB" noProof="0" dirty="0"/>
          </a:p>
          <a:p>
            <a:endParaRPr lang="en-GB" noProof="0" dirty="0"/>
          </a:p>
          <a:p>
            <a:endParaRPr lang="en-GB" noProof="0" dirty="0"/>
          </a:p>
        </p:txBody>
      </p:sp>
      <p:sp>
        <p:nvSpPr>
          <p:cNvPr id="3" name="Title 2">
            <a:extLst>
              <a:ext uri="{FF2B5EF4-FFF2-40B4-BE49-F238E27FC236}">
                <a16:creationId xmlns:a16="http://schemas.microsoft.com/office/drawing/2014/main" id="{56E68B9F-C4CF-A0EB-F439-3DC4F172DB82}"/>
              </a:ext>
            </a:extLst>
          </p:cNvPr>
          <p:cNvSpPr>
            <a:spLocks noGrp="1"/>
          </p:cNvSpPr>
          <p:nvPr>
            <p:ph type="title"/>
          </p:nvPr>
        </p:nvSpPr>
        <p:spPr>
          <a:xfrm>
            <a:off x="619201" y="259200"/>
            <a:ext cx="10963199" cy="864000"/>
          </a:xfrm>
        </p:spPr>
        <p:txBody>
          <a:bodyPr/>
          <a:lstStyle/>
          <a:p>
            <a:r>
              <a:rPr lang="en-GB" noProof="0" dirty="0"/>
              <a:t>Clinical takeaways</a:t>
            </a:r>
          </a:p>
        </p:txBody>
      </p:sp>
      <p:sp>
        <p:nvSpPr>
          <p:cNvPr id="14" name="Content Placeholder 13">
            <a:extLst>
              <a:ext uri="{FF2B5EF4-FFF2-40B4-BE49-F238E27FC236}">
                <a16:creationId xmlns:a16="http://schemas.microsoft.com/office/drawing/2014/main" id="{E589FB86-6B42-8107-0296-5AE05692E294}"/>
              </a:ext>
            </a:extLst>
          </p:cNvPr>
          <p:cNvSpPr>
            <a:spLocks noGrp="1"/>
          </p:cNvSpPr>
          <p:nvPr>
            <p:ph sz="quarter" idx="15"/>
          </p:nvPr>
        </p:nvSpPr>
        <p:spPr>
          <a:xfrm>
            <a:off x="620183" y="6356351"/>
            <a:ext cx="9652281" cy="365125"/>
          </a:xfrm>
        </p:spPr>
        <p:txBody>
          <a:bodyPr/>
          <a:lstStyle/>
          <a:p>
            <a:r>
              <a:rPr lang="en-GB" noProof="0" dirty="0">
                <a:solidFill>
                  <a:schemeClr val="tx2"/>
                </a:solidFill>
              </a:rPr>
              <a:t>ADC, antibody-drug conjugate; AE, adverse event; Dato-DXd, datopotamab deruxtecan; EGFRm, EGFR mutated; HER2m, HER2 mutated; NSCLC; non-small cell lung cancer; OS, overall survival; SoC, standard of care</a:t>
            </a:r>
          </a:p>
        </p:txBody>
      </p:sp>
      <p:sp>
        <p:nvSpPr>
          <p:cNvPr id="5" name="Slide Number Placeholder 4">
            <a:extLst>
              <a:ext uri="{FF2B5EF4-FFF2-40B4-BE49-F238E27FC236}">
                <a16:creationId xmlns:a16="http://schemas.microsoft.com/office/drawing/2014/main" id="{13871A03-8035-C1EE-9560-AE0D7871B517}"/>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a:t>
            </a:fld>
            <a:endParaRPr lang="en-GB" noProof="0" dirty="0"/>
          </a:p>
        </p:txBody>
      </p:sp>
      <p:sp>
        <p:nvSpPr>
          <p:cNvPr id="6" name="Content Placeholder 7">
            <a:extLst>
              <a:ext uri="{FF2B5EF4-FFF2-40B4-BE49-F238E27FC236}">
                <a16:creationId xmlns:a16="http://schemas.microsoft.com/office/drawing/2014/main" id="{347F3F6D-1EF5-3C80-0A2F-10E84FEC27FE}"/>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000" noProof="0" dirty="0">
              <a:highlight>
                <a:srgbClr val="FFFF00"/>
              </a:highlight>
            </a:endParaRPr>
          </a:p>
        </p:txBody>
      </p:sp>
    </p:spTree>
    <p:extLst>
      <p:ext uri="{BB962C8B-B14F-4D97-AF65-F5344CB8AC3E}">
        <p14:creationId xmlns:p14="http://schemas.microsoft.com/office/powerpoint/2010/main" val="41216268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a:xfrm>
            <a:off x="620184" y="1195208"/>
            <a:ext cx="10963200" cy="4755592"/>
          </a:xfrm>
        </p:spPr>
        <p:txBody>
          <a:bodyPr/>
          <a:lstStyle/>
          <a:p>
            <a:pPr>
              <a:lnSpc>
                <a:spcPct val="105000"/>
              </a:lnSpc>
              <a:spcAft>
                <a:spcPts val="800"/>
              </a:spcAft>
            </a:pPr>
            <a:r>
              <a:rPr lang="en-GB" noProof="0" dirty="0">
                <a:solidFill>
                  <a:srgbClr val="5D8298"/>
                </a:solidFill>
                <a:effectLst/>
              </a:rPr>
              <a:t>Understand the clinical trial data and emerging profile of targeted </a:t>
            </a:r>
            <a:br>
              <a:rPr lang="en-GB" noProof="0" dirty="0">
                <a:solidFill>
                  <a:srgbClr val="5D8298"/>
                </a:solidFill>
                <a:effectLst/>
              </a:rPr>
            </a:br>
            <a:r>
              <a:rPr lang="en-GB" noProof="0" dirty="0">
                <a:solidFill>
                  <a:srgbClr val="5D8298"/>
                </a:solidFill>
                <a:effectLst/>
              </a:rPr>
              <a:t>therapies for the treatment of molecularly driven lung cancer</a:t>
            </a:r>
            <a:r>
              <a:rPr lang="en-GB" noProof="0" dirty="0">
                <a:effectLst/>
              </a:rPr>
              <a:t>  </a:t>
            </a:r>
            <a:r>
              <a:rPr lang="en-GB" noProof="0" dirty="0">
                <a:solidFill>
                  <a:srgbClr val="5D8298"/>
                </a:solidFill>
                <a:effectLst/>
              </a:rPr>
              <a:t> </a:t>
            </a:r>
            <a:endParaRPr lang="en-GB" noProof="0" dirty="0">
              <a:effectLst/>
            </a:endParaRPr>
          </a:p>
          <a:p>
            <a:endParaRPr lang="en-GB" sz="2400" noProof="0" dirty="0"/>
          </a:p>
        </p:txBody>
      </p:sp>
      <p:sp>
        <p:nvSpPr>
          <p:cNvPr id="3" name="Title 2">
            <a:extLst>
              <a:ext uri="{FF2B5EF4-FFF2-40B4-BE49-F238E27FC236}">
                <a16:creationId xmlns:a16="http://schemas.microsoft.com/office/drawing/2014/main" id="{132D1A28-0112-BA38-D8B2-34CBB6A9CB8A}"/>
              </a:ext>
            </a:extLst>
          </p:cNvPr>
          <p:cNvSpPr>
            <a:spLocks noGrp="1"/>
          </p:cNvSpPr>
          <p:nvPr>
            <p:ph type="title"/>
          </p:nvPr>
        </p:nvSpPr>
        <p:spPr>
          <a:xfrm>
            <a:off x="619201" y="259200"/>
            <a:ext cx="10963199" cy="790544"/>
          </a:xfrm>
        </p:spPr>
        <p:txBody>
          <a:bodyPr/>
          <a:lstStyle/>
          <a:p>
            <a:r>
              <a:rPr lang="en-GB" noProof="0" dirty="0"/>
              <a:t>Educational objectives</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5</a:t>
            </a:fld>
            <a:endParaRPr lang="en-GB" noProof="0" dirty="0"/>
          </a:p>
        </p:txBody>
      </p:sp>
      <p:sp>
        <p:nvSpPr>
          <p:cNvPr id="8" name="Content Placeholder 7">
            <a:extLst>
              <a:ext uri="{FF2B5EF4-FFF2-40B4-BE49-F238E27FC236}">
                <a16:creationId xmlns:a16="http://schemas.microsoft.com/office/drawing/2014/main" id="{5BD40846-3440-A647-110C-BD902C7FBECA}"/>
              </a:ext>
            </a:extLst>
          </p:cNvPr>
          <p:cNvSpPr>
            <a:spLocks noGrp="1"/>
          </p:cNvSpPr>
          <p:nvPr>
            <p:ph sz="quarter" idx="15"/>
          </p:nvPr>
        </p:nvSpPr>
        <p:spPr/>
        <p:txBody>
          <a:bodyPr/>
          <a:lstStyle/>
          <a:p>
            <a:endParaRPr lang="en-GB" noProof="0" dirty="0"/>
          </a:p>
        </p:txBody>
      </p:sp>
    </p:spTree>
    <p:extLst>
      <p:ext uri="{BB962C8B-B14F-4D97-AF65-F5344CB8AC3E}">
        <p14:creationId xmlns:p14="http://schemas.microsoft.com/office/powerpoint/2010/main" val="39374771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r>
              <a:rPr lang="en-GB" kern="0" noProof="0" dirty="0">
                <a:effectLst/>
                <a:ea typeface="Arial" panose="020B0604020202020204" pitchFamily="34" charset="0"/>
              </a:rPr>
              <a:t>Phase 1/2 </a:t>
            </a:r>
            <a:r>
              <a:rPr lang="en-GB" b="1" kern="0" noProof="0" dirty="0">
                <a:effectLst/>
                <a:ea typeface="Arial" panose="020B0604020202020204" pitchFamily="34" charset="0"/>
              </a:rPr>
              <a:t>SOHO-01</a:t>
            </a:r>
            <a:r>
              <a:rPr lang="en-GB" kern="0" noProof="0" dirty="0">
                <a:effectLst/>
                <a:ea typeface="Arial" panose="020B0604020202020204" pitchFamily="34" charset="0"/>
              </a:rPr>
              <a:t> study of BAY 2927088 in patients with previously treated </a:t>
            </a:r>
            <a:r>
              <a:rPr lang="en-GB" i="1" kern="0" noProof="0" dirty="0">
                <a:effectLst/>
                <a:ea typeface="Arial" panose="020B0604020202020204" pitchFamily="34" charset="0"/>
              </a:rPr>
              <a:t>HER2</a:t>
            </a:r>
            <a:r>
              <a:rPr lang="en-GB" kern="0" noProof="0" dirty="0">
                <a:effectLst/>
                <a:ea typeface="Arial" panose="020B0604020202020204" pitchFamily="34" charset="0"/>
              </a:rPr>
              <a:t>-mutant NSCLC: </a:t>
            </a:r>
            <a:br>
              <a:rPr lang="en-GB" kern="0" noProof="0" dirty="0">
                <a:effectLst/>
                <a:ea typeface="Arial" panose="020B0604020202020204" pitchFamily="34" charset="0"/>
              </a:rPr>
            </a:br>
            <a:r>
              <a:rPr lang="en-GB" kern="0" noProof="0" dirty="0">
                <a:effectLst/>
                <a:ea typeface="Arial" panose="020B0604020202020204" pitchFamily="34" charset="0"/>
              </a:rPr>
              <a:t>Safety and efficacy results from </a:t>
            </a:r>
            <a:br>
              <a:rPr lang="en-GB" kern="0" noProof="0" dirty="0">
                <a:effectLst/>
                <a:ea typeface="Arial" panose="020B0604020202020204" pitchFamily="34" charset="0"/>
              </a:rPr>
            </a:br>
            <a:r>
              <a:rPr lang="en-GB" kern="0" noProof="0" dirty="0">
                <a:effectLst/>
                <a:ea typeface="Arial" panose="020B0604020202020204" pitchFamily="34" charset="0"/>
              </a:rPr>
              <a:t>2 expansion cohorts</a:t>
            </a:r>
            <a:endParaRPr lang="en-GB" noProof="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normAutofit/>
          </a:bodyPr>
          <a:lstStyle/>
          <a:p>
            <a:r>
              <a:rPr lang="en-GB" b="1" kern="100" noProof="0" dirty="0">
                <a:ea typeface="Calibri" panose="020F0502020204030204" pitchFamily="34" charset="0"/>
              </a:rPr>
              <a:t>Girard N</a:t>
            </a:r>
            <a:r>
              <a:rPr lang="en-GB" b="1" kern="100" noProof="0" dirty="0">
                <a:effectLst/>
                <a:ea typeface="Calibri" panose="020F0502020204030204" pitchFamily="34" charset="0"/>
              </a:rPr>
              <a:t>, et al. </a:t>
            </a:r>
            <a:r>
              <a:rPr lang="en-GB" b="1" kern="100" noProof="0" dirty="0">
                <a:ea typeface="Calibri" panose="020F0502020204030204" pitchFamily="34" charset="0"/>
              </a:rPr>
              <a:t>Abstract 3O, ELCC 2025 </a:t>
            </a:r>
            <a:endParaRPr lang="en-GB" b="1" kern="100" noProof="0" dirty="0">
              <a:effectLst/>
              <a:ea typeface="Calibri" panose="020F0502020204030204" pitchFamily="34" charset="0"/>
            </a:endParaRPr>
          </a:p>
          <a:p>
            <a:endParaRPr lang="en-GB"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noProof="0" smtClean="0"/>
              <a:pPr/>
              <a:t>6</a:t>
            </a:fld>
            <a:endParaRPr lang="en-GB" noProof="0"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37210024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07327EE9-F717-19E4-23AC-9F2CBD388292}"/>
              </a:ext>
            </a:extLst>
          </p:cNvPr>
          <p:cNvSpPr/>
          <p:nvPr/>
        </p:nvSpPr>
        <p:spPr>
          <a:xfrm>
            <a:off x="8231528" y="1236840"/>
            <a:ext cx="3569947" cy="2468385"/>
          </a:xfrm>
          <a:prstGeom prst="roundRect">
            <a:avLst>
              <a:gd name="adj" fmla="val 5662"/>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1166018"/>
            <a:ext cx="5187255" cy="4525963"/>
          </a:xfrm>
        </p:spPr>
        <p:txBody>
          <a:bodyPr>
            <a:normAutofit fontScale="77500" lnSpcReduction="20000"/>
          </a:bodyPr>
          <a:lstStyle/>
          <a:p>
            <a:pPr>
              <a:lnSpc>
                <a:spcPct val="120000"/>
              </a:lnSpc>
            </a:pPr>
            <a:r>
              <a:rPr lang="en-GB" i="1" noProof="0" dirty="0">
                <a:solidFill>
                  <a:schemeClr val="tx2"/>
                </a:solidFill>
              </a:rPr>
              <a:t>HER2</a:t>
            </a:r>
            <a:r>
              <a:rPr lang="en-GB" noProof="0" dirty="0">
                <a:solidFill>
                  <a:schemeClr val="tx2"/>
                </a:solidFill>
              </a:rPr>
              <a:t>-activating mutations have been reported in approximately 2-4% of patients with NSCLC and are associated with poor prognosis</a:t>
            </a:r>
            <a:r>
              <a:rPr lang="en-GB" baseline="30000" noProof="0" dirty="0">
                <a:solidFill>
                  <a:schemeClr val="tx2"/>
                </a:solidFill>
              </a:rPr>
              <a:t>1-3</a:t>
            </a:r>
          </a:p>
          <a:p>
            <a:pPr>
              <a:lnSpc>
                <a:spcPct val="120000"/>
              </a:lnSpc>
            </a:pPr>
            <a:r>
              <a:rPr lang="en-GB" noProof="0" dirty="0">
                <a:solidFill>
                  <a:schemeClr val="tx2"/>
                </a:solidFill>
              </a:rPr>
              <a:t>BAY 2927088 is an oral, reversible tyrosine kinase inhibitor that potently inhibits </a:t>
            </a:r>
            <a:r>
              <a:rPr lang="en-GB" i="1" noProof="0" dirty="0">
                <a:solidFill>
                  <a:schemeClr val="tx2"/>
                </a:solidFill>
              </a:rPr>
              <a:t>HER2</a:t>
            </a:r>
            <a:r>
              <a:rPr lang="en-GB" noProof="0" dirty="0">
                <a:solidFill>
                  <a:schemeClr val="tx2"/>
                </a:solidFill>
              </a:rPr>
              <a:t> and mutant </a:t>
            </a:r>
            <a:r>
              <a:rPr lang="en-GB" i="1" noProof="0" dirty="0">
                <a:solidFill>
                  <a:schemeClr val="tx2"/>
                </a:solidFill>
              </a:rPr>
              <a:t>EGFR</a:t>
            </a:r>
            <a:r>
              <a:rPr lang="en-GB" noProof="0" dirty="0">
                <a:solidFill>
                  <a:schemeClr val="tx2"/>
                </a:solidFill>
              </a:rPr>
              <a:t> in preclinical models</a:t>
            </a:r>
            <a:r>
              <a:rPr lang="en-GB" baseline="30000" noProof="0" dirty="0">
                <a:solidFill>
                  <a:schemeClr val="tx2"/>
                </a:solidFill>
              </a:rPr>
              <a:t>3,4</a:t>
            </a:r>
            <a:r>
              <a:rPr lang="en-GB" noProof="0" dirty="0">
                <a:solidFill>
                  <a:schemeClr val="tx2"/>
                </a:solidFill>
              </a:rPr>
              <a:t> </a:t>
            </a:r>
          </a:p>
          <a:p>
            <a:pPr>
              <a:lnSpc>
                <a:spcPct val="120000"/>
              </a:lnSpc>
            </a:pPr>
            <a:r>
              <a:rPr lang="en-GB" noProof="0" dirty="0">
                <a:solidFill>
                  <a:schemeClr val="tx2"/>
                </a:solidFill>
              </a:rPr>
              <a:t>Encouraging anti-tumour activity and manageable safety were observed in patients with NSCLC harbouring a </a:t>
            </a:r>
            <a:r>
              <a:rPr lang="en-GB" i="1" noProof="0" dirty="0">
                <a:solidFill>
                  <a:schemeClr val="tx2"/>
                </a:solidFill>
              </a:rPr>
              <a:t>HER2</a:t>
            </a:r>
            <a:r>
              <a:rPr lang="en-GB" noProof="0" dirty="0">
                <a:solidFill>
                  <a:schemeClr val="tx2"/>
                </a:solidFill>
              </a:rPr>
              <a:t> activating mutation treated with BAY 2927088</a:t>
            </a:r>
            <a:r>
              <a:rPr lang="en-GB" baseline="30000" noProof="0" dirty="0">
                <a:solidFill>
                  <a:schemeClr val="tx2"/>
                </a:solidFill>
              </a:rPr>
              <a:t>3,4</a:t>
            </a:r>
          </a:p>
          <a:p>
            <a:pPr>
              <a:lnSpc>
                <a:spcPct val="120000"/>
              </a:lnSpc>
            </a:pPr>
            <a:r>
              <a:rPr lang="en-GB" noProof="0" dirty="0">
                <a:solidFill>
                  <a:schemeClr val="tx2"/>
                </a:solidFill>
              </a:rPr>
              <a:t>The FDA has granted Breakthrough Therapy designation for BAY 2927088 for previously-treated patients with advanced NSCLC and activating </a:t>
            </a:r>
            <a:r>
              <a:rPr lang="en-GB" i="1" noProof="0" dirty="0">
                <a:solidFill>
                  <a:schemeClr val="tx2"/>
                </a:solidFill>
              </a:rPr>
              <a:t>HER2</a:t>
            </a:r>
            <a:r>
              <a:rPr lang="en-GB" noProof="0" dirty="0">
                <a:solidFill>
                  <a:schemeClr val="tx2"/>
                </a:solidFill>
              </a:rPr>
              <a:t> mutations.</a:t>
            </a:r>
            <a:r>
              <a:rPr lang="en-GB" baseline="30000" noProof="0" dirty="0">
                <a:solidFill>
                  <a:schemeClr val="tx2"/>
                </a:solidFill>
              </a:rPr>
              <a:t>3,5</a:t>
            </a:r>
            <a:r>
              <a:rPr lang="en-GB" noProof="0" dirty="0">
                <a:solidFill>
                  <a:schemeClr val="tx2"/>
                </a:solidFill>
              </a:rPr>
              <a:t> Here we report results from 2 expansion cohorts of SOHO-01 (NCT05099172)</a:t>
            </a:r>
            <a:r>
              <a:rPr lang="en-GB" baseline="30000" noProof="0" dirty="0">
                <a:solidFill>
                  <a:schemeClr val="tx2"/>
                </a:solidFill>
              </a:rPr>
              <a:t>6</a:t>
            </a:r>
            <a:r>
              <a:rPr lang="en-GB" noProof="0" dirty="0">
                <a:solidFill>
                  <a:schemeClr val="tx2"/>
                </a:solidFill>
              </a:rPr>
              <a:t> </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solidFill>
                  <a:schemeClr val="tx2"/>
                </a:solidFill>
              </a:rPr>
              <a:t>Soho-01: background</a:t>
            </a:r>
            <a:r>
              <a:rPr lang="en-GB" baseline="30000" noProof="0" dirty="0">
                <a:solidFill>
                  <a:schemeClr val="tx2"/>
                </a:solidFill>
              </a:rPr>
              <a:t>1-5</a:t>
            </a:r>
            <a:r>
              <a:rPr lang="en-GB" noProof="0" dirty="0">
                <a:solidFill>
                  <a:schemeClr val="tx2"/>
                </a:solidFill>
              </a:rPr>
              <a:t> and study design</a:t>
            </a:r>
            <a:r>
              <a:rPr lang="en-GB" baseline="30000" noProof="0" dirty="0">
                <a:solidFill>
                  <a:schemeClr val="tx2"/>
                </a:solidFill>
              </a:rPr>
              <a:t>6</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sz="1000" noProof="0" dirty="0">
                <a:solidFill>
                  <a:schemeClr val="tx2"/>
                </a:solidFill>
              </a:rPr>
              <a:t>ADC, antibody-drug conjugate; DCR, disease control rate; DoR, duration of response; FDA, Food and Drug Administration; NSCLC, non-small cell lung cancer; ORR, objective response rate; PFS, progression-free survival; PK, pharmacokinetics</a:t>
            </a:r>
          </a:p>
          <a:p>
            <a:r>
              <a:rPr lang="en-GB" sz="1000" noProof="0" dirty="0">
                <a:solidFill>
                  <a:schemeClr val="tx2"/>
                </a:solidFill>
              </a:rPr>
              <a:t>1. Riudavets M, et al. ESMO Open 2021; 6:100260; 2. Remon J, et al. Cancer Treat Rev. 2020;90:102105;  3. Girard N, et al. J Clin Oncol. 2024;42(suppl 17). Abstr LBA8598; </a:t>
            </a:r>
            <a:br>
              <a:rPr lang="en-GB" sz="1000" noProof="0" dirty="0">
                <a:solidFill>
                  <a:schemeClr val="tx2"/>
                </a:solidFill>
              </a:rPr>
            </a:br>
            <a:r>
              <a:rPr lang="en-GB" sz="1000" noProof="0" dirty="0">
                <a:solidFill>
                  <a:schemeClr val="tx2"/>
                </a:solidFill>
              </a:rPr>
              <a:t>4. Loong HHF, et al. Ann Oncol. 2023;34(Supplement 2):S761-S762; 5. Bayer receives U.S. FDA Breakthrough Therapy designation for BAY 2927088 for non-small cell lung cancer harboring HER2 activating mutations. Available </a:t>
            </a:r>
            <a:r>
              <a:rPr lang="en-GB" sz="1000" noProof="0" dirty="0">
                <a:solidFill>
                  <a:schemeClr val="tx2"/>
                </a:solidFill>
                <a:hlinkClick r:id="rId2">
                  <a:extLst>
                    <a:ext uri="{A12FA001-AC4F-418D-AE19-62706E023703}">
                      <ahyp:hlinkClr xmlns:ahyp="http://schemas.microsoft.com/office/drawing/2018/hyperlinkcolor" val="tx"/>
                    </a:ext>
                  </a:extLst>
                </a:hlinkClick>
              </a:rPr>
              <a:t>here</a:t>
            </a:r>
            <a:r>
              <a:rPr lang="en-GB" sz="1000" noProof="0" dirty="0">
                <a:solidFill>
                  <a:schemeClr val="tx2"/>
                </a:solidFill>
              </a:rPr>
              <a:t> (accessed April 2025); 6. Girard N, et al. J Thorac Oncol. 2025;20 (3):S1-S9. ELCC 2025 (oral presentation, Abstract 3O)</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7</a:t>
            </a:fld>
            <a:endParaRPr lang="en-GB" noProof="0" dirty="0"/>
          </a:p>
        </p:txBody>
      </p:sp>
      <p:sp>
        <p:nvSpPr>
          <p:cNvPr id="11" name="Rounded Rectangle 10">
            <a:extLst>
              <a:ext uri="{FF2B5EF4-FFF2-40B4-BE49-F238E27FC236}">
                <a16:creationId xmlns:a16="http://schemas.microsoft.com/office/drawing/2014/main" id="{9C28C749-C405-0411-2981-7A7290DF3783}"/>
              </a:ext>
            </a:extLst>
          </p:cNvPr>
          <p:cNvSpPr/>
          <p:nvPr/>
        </p:nvSpPr>
        <p:spPr>
          <a:xfrm>
            <a:off x="5911719" y="1236840"/>
            <a:ext cx="1512000" cy="2423403"/>
          </a:xfrm>
          <a:prstGeom prst="roundRect">
            <a:avLst>
              <a:gd name="adj" fmla="val 6673"/>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endParaRPr lang="en-GB" sz="10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endParaRPr lang="en-GB" sz="10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endParaRPr lang="en-GB" sz="10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r>
              <a:rPr lang="en-GB" sz="900" noProof="0" dirty="0">
                <a:solidFill>
                  <a:schemeClr val="bg1"/>
                </a:solidFill>
                <a:latin typeface="Arial" panose="020B0604020202020204" pitchFamily="34" charset="0"/>
                <a:cs typeface="Arial" panose="020B0604020202020204" pitchFamily="34" charset="0"/>
              </a:rPr>
              <a:t>Patients with advanced NSCLC with </a:t>
            </a:r>
            <a:r>
              <a:rPr lang="en-GB" sz="900" i="1" noProof="0" dirty="0">
                <a:solidFill>
                  <a:schemeClr val="bg1"/>
                </a:solidFill>
                <a:latin typeface="Arial" panose="020B0604020202020204" pitchFamily="34" charset="0"/>
                <a:cs typeface="Arial" panose="020B0604020202020204" pitchFamily="34" charset="0"/>
              </a:rPr>
              <a:t>HER2</a:t>
            </a:r>
            <a:r>
              <a:rPr lang="en-GB" sz="900" noProof="0" dirty="0">
                <a:solidFill>
                  <a:schemeClr val="bg1"/>
                </a:solidFill>
                <a:latin typeface="Arial" panose="020B0604020202020204" pitchFamily="34" charset="0"/>
                <a:cs typeface="Arial" panose="020B0604020202020204" pitchFamily="34" charset="0"/>
              </a:rPr>
              <a:t> or </a:t>
            </a:r>
            <a:br>
              <a:rPr lang="en-GB" sz="900" noProof="0" dirty="0">
                <a:solidFill>
                  <a:schemeClr val="bg1"/>
                </a:solidFill>
                <a:latin typeface="Arial" panose="020B0604020202020204" pitchFamily="34" charset="0"/>
                <a:cs typeface="Arial" panose="020B0604020202020204" pitchFamily="34" charset="0"/>
              </a:rPr>
            </a:br>
            <a:r>
              <a:rPr lang="en-GB" sz="900" i="1" noProof="0" dirty="0">
                <a:solidFill>
                  <a:schemeClr val="bg1"/>
                </a:solidFill>
                <a:latin typeface="Arial" panose="020B0604020202020204" pitchFamily="34" charset="0"/>
                <a:cs typeface="Arial" panose="020B0604020202020204" pitchFamily="34" charset="0"/>
              </a:rPr>
              <a:t>EGFR</a:t>
            </a:r>
            <a:r>
              <a:rPr lang="en-GB" sz="900" noProof="0" dirty="0">
                <a:solidFill>
                  <a:schemeClr val="bg1"/>
                </a:solidFill>
                <a:latin typeface="Arial" panose="020B0604020202020204" pitchFamily="34" charset="0"/>
                <a:cs typeface="Arial" panose="020B0604020202020204" pitchFamily="34" charset="0"/>
              </a:rPr>
              <a:t> mutations</a:t>
            </a:r>
          </a:p>
          <a:p>
            <a:pPr algn="ctr">
              <a:spcAft>
                <a:spcPts val="300"/>
              </a:spcAft>
              <a:buClr>
                <a:schemeClr val="accent1"/>
              </a:buClr>
            </a:pPr>
            <a:endParaRPr lang="en-GB" sz="9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r>
              <a:rPr lang="en-GB" sz="900" noProof="0" dirty="0">
                <a:solidFill>
                  <a:schemeClr val="bg1"/>
                </a:solidFill>
                <a:latin typeface="Arial" panose="020B0604020202020204" pitchFamily="34" charset="0"/>
                <a:cs typeface="Arial" panose="020B0604020202020204" pitchFamily="34" charset="0"/>
              </a:rPr>
              <a:t>Patients were treated with</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increasing oral doses of</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BAY 2927088 to identify the</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recommended dose for expansion</a:t>
            </a:r>
          </a:p>
        </p:txBody>
      </p:sp>
      <p:sp>
        <p:nvSpPr>
          <p:cNvPr id="13" name="Rounded Rectangle 12">
            <a:extLst>
              <a:ext uri="{FF2B5EF4-FFF2-40B4-BE49-F238E27FC236}">
                <a16:creationId xmlns:a16="http://schemas.microsoft.com/office/drawing/2014/main" id="{300D2AAC-6176-7E89-49C5-0FF30DE2B5E2}"/>
              </a:ext>
            </a:extLst>
          </p:cNvPr>
          <p:cNvSpPr/>
          <p:nvPr/>
        </p:nvSpPr>
        <p:spPr>
          <a:xfrm>
            <a:off x="7524098" y="3979848"/>
            <a:ext cx="3528000" cy="396000"/>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noProof="0" dirty="0">
                <a:solidFill>
                  <a:schemeClr val="bg1"/>
                </a:solidFill>
                <a:latin typeface="Arial" panose="020B0604020202020204" pitchFamily="34" charset="0"/>
                <a:cs typeface="Arial" panose="020B0604020202020204" pitchFamily="34" charset="0"/>
              </a:rPr>
              <a:t>Data from expansion Cohorts D and E are presented here</a:t>
            </a:r>
          </a:p>
          <a:p>
            <a:pPr algn="ctr">
              <a:lnSpc>
                <a:spcPct val="90000"/>
              </a:lnSpc>
              <a:buClr>
                <a:schemeClr val="accent1"/>
              </a:buClr>
            </a:pPr>
            <a:r>
              <a:rPr lang="en-GB" sz="700" noProof="0" dirty="0">
                <a:solidFill>
                  <a:schemeClr val="bg1"/>
                </a:solidFill>
                <a:latin typeface="Arial" panose="020B0604020202020204" pitchFamily="34" charset="0"/>
                <a:cs typeface="Arial" panose="020B0604020202020204" pitchFamily="34" charset="0"/>
              </a:rPr>
              <a:t>Data from the extension phase for Cohorts D and E are not presented here</a:t>
            </a:r>
          </a:p>
        </p:txBody>
      </p:sp>
      <p:cxnSp>
        <p:nvCxnSpPr>
          <p:cNvPr id="14" name="Straight Connector 13">
            <a:extLst>
              <a:ext uri="{FF2B5EF4-FFF2-40B4-BE49-F238E27FC236}">
                <a16:creationId xmlns:a16="http://schemas.microsoft.com/office/drawing/2014/main" id="{DB09CBD7-BE61-6B22-F884-0FE2C5013271}"/>
              </a:ext>
            </a:extLst>
          </p:cNvPr>
          <p:cNvCxnSpPr>
            <a:cxnSpLocks/>
          </p:cNvCxnSpPr>
          <p:nvPr/>
        </p:nvCxnSpPr>
        <p:spPr>
          <a:xfrm>
            <a:off x="7721610" y="-606123"/>
            <a:ext cx="3609954" cy="0"/>
          </a:xfrm>
          <a:prstGeom prst="line">
            <a:avLst/>
          </a:prstGeom>
          <a:ln w="254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Triangle 18">
            <a:extLst>
              <a:ext uri="{FF2B5EF4-FFF2-40B4-BE49-F238E27FC236}">
                <a16:creationId xmlns:a16="http://schemas.microsoft.com/office/drawing/2014/main" id="{A2EF0616-64F2-D95E-B8DD-77D46211B5B2}"/>
              </a:ext>
            </a:extLst>
          </p:cNvPr>
          <p:cNvSpPr/>
          <p:nvPr/>
        </p:nvSpPr>
        <p:spPr>
          <a:xfrm rot="5400000">
            <a:off x="7343101" y="2059084"/>
            <a:ext cx="1008112" cy="736272"/>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 name="Rounded Rectangle 19">
            <a:extLst>
              <a:ext uri="{FF2B5EF4-FFF2-40B4-BE49-F238E27FC236}">
                <a16:creationId xmlns:a16="http://schemas.microsoft.com/office/drawing/2014/main" id="{613D317C-A5DD-7730-992A-B6F1B6380BDE}"/>
              </a:ext>
            </a:extLst>
          </p:cNvPr>
          <p:cNvSpPr/>
          <p:nvPr/>
        </p:nvSpPr>
        <p:spPr>
          <a:xfrm>
            <a:off x="6035519" y="1403767"/>
            <a:ext cx="1264401" cy="576069"/>
          </a:xfrm>
          <a:prstGeom prst="roundRect">
            <a:avLst>
              <a:gd name="adj" fmla="val 8811"/>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r>
              <a:rPr lang="en-GB" sz="900" b="1" noProof="0" dirty="0">
                <a:solidFill>
                  <a:schemeClr val="tx2"/>
                </a:solidFill>
                <a:latin typeface="Arial" panose="020B0604020202020204" pitchFamily="34" charset="0"/>
                <a:cs typeface="Arial" panose="020B0604020202020204" pitchFamily="34" charset="0"/>
              </a:rPr>
              <a:t>DOSE ESCALATION</a:t>
            </a:r>
            <a:br>
              <a:rPr lang="en-GB" sz="900" b="1" noProof="0" dirty="0">
                <a:solidFill>
                  <a:schemeClr val="tx2"/>
                </a:solidFill>
                <a:latin typeface="Arial" panose="020B0604020202020204" pitchFamily="34" charset="0"/>
                <a:cs typeface="Arial" panose="020B0604020202020204" pitchFamily="34" charset="0"/>
              </a:rPr>
            </a:br>
            <a:r>
              <a:rPr lang="en-GB" sz="900" b="1" noProof="0" dirty="0">
                <a:solidFill>
                  <a:schemeClr val="tx2"/>
                </a:solidFill>
                <a:latin typeface="Arial" panose="020B0604020202020204" pitchFamily="34" charset="0"/>
                <a:cs typeface="Arial" panose="020B0604020202020204" pitchFamily="34" charset="0"/>
              </a:rPr>
              <a:t>AND BACKFILL</a:t>
            </a:r>
          </a:p>
        </p:txBody>
      </p:sp>
      <p:sp>
        <p:nvSpPr>
          <p:cNvPr id="21" name="TextBox 20">
            <a:extLst>
              <a:ext uri="{FF2B5EF4-FFF2-40B4-BE49-F238E27FC236}">
                <a16:creationId xmlns:a16="http://schemas.microsoft.com/office/drawing/2014/main" id="{0D4CD138-008C-8AA3-ADA6-A110A16613AC}"/>
              </a:ext>
            </a:extLst>
          </p:cNvPr>
          <p:cNvSpPr txBox="1"/>
          <p:nvPr/>
        </p:nvSpPr>
        <p:spPr>
          <a:xfrm>
            <a:off x="8575146" y="4483532"/>
            <a:ext cx="2224617" cy="1163395"/>
          </a:xfrm>
          <a:prstGeom prst="rect">
            <a:avLst/>
          </a:prstGeom>
          <a:noFill/>
        </p:spPr>
        <p:txBody>
          <a:bodyPr wrap="square" lIns="0" tIns="0" rIns="0" bIns="0" rtlCol="0">
            <a:spAutoFit/>
          </a:bodyPr>
          <a:lstStyle/>
          <a:p>
            <a:pPr>
              <a:lnSpc>
                <a:spcPct val="90000"/>
              </a:lnSpc>
            </a:pPr>
            <a:r>
              <a:rPr lang="en-GB" sz="1200" b="1" noProof="0" dirty="0">
                <a:solidFill>
                  <a:schemeClr val="accent1"/>
                </a:solidFill>
                <a:latin typeface="Arial" panose="020B0604020202020204" pitchFamily="34" charset="0"/>
                <a:ea typeface="Aileron" charset="0"/>
                <a:cs typeface="Arial" panose="020B0604020202020204" pitchFamily="34" charset="0"/>
              </a:rPr>
              <a:t>Primary endpoints</a:t>
            </a:r>
          </a:p>
          <a:p>
            <a:pPr marL="171450" indent="-171450">
              <a:lnSpc>
                <a:spcPct val="90000"/>
              </a:lnSpc>
              <a:buClr>
                <a:schemeClr val="accent1"/>
              </a:buClr>
              <a:buFont typeface="Arial" panose="020B0604020202020204" pitchFamily="34" charset="0"/>
              <a:buChar char="•"/>
            </a:pPr>
            <a:r>
              <a:rPr lang="en-GB" sz="1200" noProof="0" dirty="0">
                <a:latin typeface="Arial" panose="020B0604020202020204" pitchFamily="34" charset="0"/>
                <a:ea typeface="Aileron" charset="0"/>
                <a:cs typeface="Arial" panose="020B0604020202020204" pitchFamily="34" charset="0"/>
              </a:rPr>
              <a:t>Safety and tolerability</a:t>
            </a:r>
          </a:p>
          <a:p>
            <a:pPr marL="171450" indent="-171450">
              <a:lnSpc>
                <a:spcPct val="90000"/>
              </a:lnSpc>
              <a:buClr>
                <a:schemeClr val="accent1"/>
              </a:buClr>
              <a:buFont typeface="Arial" panose="020B0604020202020204" pitchFamily="34" charset="0"/>
              <a:buChar char="•"/>
            </a:pPr>
            <a:r>
              <a:rPr lang="en-GB" sz="1200" noProof="0" dirty="0">
                <a:latin typeface="Arial" panose="020B0604020202020204" pitchFamily="34" charset="0"/>
                <a:ea typeface="Aileron" charset="0"/>
                <a:cs typeface="Arial" panose="020B0604020202020204" pitchFamily="34" charset="0"/>
              </a:rPr>
              <a:t>PK</a:t>
            </a:r>
          </a:p>
          <a:p>
            <a:pPr marL="171450" indent="-171450">
              <a:lnSpc>
                <a:spcPct val="90000"/>
              </a:lnSpc>
              <a:buClr>
                <a:schemeClr val="accent1"/>
              </a:buClr>
              <a:buFont typeface="Arial" panose="020B0604020202020204" pitchFamily="34" charset="0"/>
              <a:buChar char="•"/>
            </a:pPr>
            <a:endParaRPr lang="en-GB" sz="1200" noProof="0" dirty="0">
              <a:latin typeface="Arial" panose="020B0604020202020204" pitchFamily="34" charset="0"/>
              <a:ea typeface="Aileron" charset="0"/>
              <a:cs typeface="Arial" panose="020B0604020202020204" pitchFamily="34" charset="0"/>
            </a:endParaRPr>
          </a:p>
          <a:p>
            <a:pPr>
              <a:lnSpc>
                <a:spcPct val="90000"/>
              </a:lnSpc>
              <a:buClr>
                <a:schemeClr val="accent1"/>
              </a:buClr>
            </a:pPr>
            <a:r>
              <a:rPr lang="en-GB" sz="1200" b="1" noProof="0" dirty="0">
                <a:solidFill>
                  <a:schemeClr val="accent1"/>
                </a:solidFill>
                <a:latin typeface="Arial" panose="020B0604020202020204" pitchFamily="34" charset="0"/>
                <a:ea typeface="Aileron" charset="0"/>
                <a:cs typeface="Arial" panose="020B0604020202020204" pitchFamily="34" charset="0"/>
              </a:rPr>
              <a:t>Secondary endpoints</a:t>
            </a:r>
          </a:p>
          <a:p>
            <a:pPr marL="171450" indent="-171450">
              <a:lnSpc>
                <a:spcPct val="90000"/>
              </a:lnSpc>
              <a:buClr>
                <a:schemeClr val="accent1"/>
              </a:buClr>
              <a:buFont typeface="Arial" panose="020B0604020202020204" pitchFamily="34" charset="0"/>
              <a:buChar char="•"/>
            </a:pPr>
            <a:r>
              <a:rPr lang="en-GB" sz="1200" noProof="0" dirty="0">
                <a:latin typeface="Arial" panose="020B0604020202020204" pitchFamily="34" charset="0"/>
                <a:ea typeface="Aileron" charset="0"/>
                <a:cs typeface="Arial" panose="020B0604020202020204" pitchFamily="34" charset="0"/>
              </a:rPr>
              <a:t>ORR (investigator-assessed)</a:t>
            </a:r>
          </a:p>
          <a:p>
            <a:pPr marL="171450" indent="-171450">
              <a:lnSpc>
                <a:spcPct val="90000"/>
              </a:lnSpc>
              <a:buClr>
                <a:schemeClr val="accent1"/>
              </a:buClr>
              <a:buFont typeface="Arial" panose="020B0604020202020204" pitchFamily="34" charset="0"/>
              <a:buChar char="•"/>
            </a:pPr>
            <a:r>
              <a:rPr lang="en-GB" sz="1200" noProof="0" dirty="0">
                <a:latin typeface="Arial" panose="020B0604020202020204" pitchFamily="34" charset="0"/>
                <a:ea typeface="Aileron" charset="0"/>
                <a:cs typeface="Arial" panose="020B0604020202020204" pitchFamily="34" charset="0"/>
              </a:rPr>
              <a:t>DoR, DCR and PFS</a:t>
            </a:r>
          </a:p>
        </p:txBody>
      </p:sp>
      <p:sp>
        <p:nvSpPr>
          <p:cNvPr id="22" name="Rounded Rectangle 21">
            <a:extLst>
              <a:ext uri="{FF2B5EF4-FFF2-40B4-BE49-F238E27FC236}">
                <a16:creationId xmlns:a16="http://schemas.microsoft.com/office/drawing/2014/main" id="{9BCF1FDE-B887-C06F-8CB8-26C992F4E8F5}"/>
              </a:ext>
            </a:extLst>
          </p:cNvPr>
          <p:cNvSpPr/>
          <p:nvPr/>
        </p:nvSpPr>
        <p:spPr>
          <a:xfrm>
            <a:off x="8357863" y="2346772"/>
            <a:ext cx="1876398" cy="1201811"/>
          </a:xfrm>
          <a:prstGeom prst="roundRect">
            <a:avLst>
              <a:gd name="adj" fmla="val 9626"/>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396000" rIns="0" rtlCol="0" anchor="ctr"/>
          <a:lstStyle/>
          <a:p>
            <a:pPr>
              <a:spcAft>
                <a:spcPts val="300"/>
              </a:spcAft>
              <a:buClr>
                <a:schemeClr val="accent1"/>
              </a:buClr>
            </a:pPr>
            <a:r>
              <a:rPr lang="en-GB" sz="900" noProof="0" dirty="0">
                <a:solidFill>
                  <a:schemeClr val="bg1"/>
                </a:solidFill>
                <a:latin typeface="Arial" panose="020B0604020202020204" pitchFamily="34" charset="0"/>
                <a:cs typeface="Arial" panose="020B0604020202020204" pitchFamily="34" charset="0"/>
              </a:rPr>
              <a:t>Naïve to HER2-targeted therapies with HER2‑activating mutations</a:t>
            </a:r>
            <a:br>
              <a:rPr lang="en-GB" sz="900" noProof="0" dirty="0">
                <a:solidFill>
                  <a:schemeClr val="bg1"/>
                </a:solidFill>
                <a:latin typeface="Arial" panose="020B0604020202020204" pitchFamily="34" charset="0"/>
                <a:cs typeface="Arial" panose="020B0604020202020204" pitchFamily="34" charset="0"/>
              </a:rPr>
            </a:br>
            <a:endParaRPr lang="en-GB" sz="900" noProof="0" dirty="0">
              <a:solidFill>
                <a:schemeClr val="bg1"/>
              </a:solidFill>
              <a:latin typeface="Arial" panose="020B0604020202020204" pitchFamily="34" charset="0"/>
              <a:cs typeface="Arial" panose="020B0604020202020204" pitchFamily="34" charset="0"/>
            </a:endParaRPr>
          </a:p>
          <a:p>
            <a:pPr>
              <a:spcAft>
                <a:spcPts val="300"/>
              </a:spcAft>
              <a:buClr>
                <a:schemeClr val="accent1"/>
              </a:buClr>
            </a:pPr>
            <a:r>
              <a:rPr lang="en-GB" sz="900" noProof="0" dirty="0">
                <a:solidFill>
                  <a:schemeClr val="bg1"/>
                </a:solidFill>
                <a:latin typeface="Arial" panose="020B0604020202020204" pitchFamily="34" charset="0"/>
                <a:cs typeface="Arial" panose="020B0604020202020204" pitchFamily="34" charset="0"/>
              </a:rPr>
              <a:t>Pretreated with HER2‑targeted ADCs with </a:t>
            </a:r>
            <a:r>
              <a:rPr lang="en-GB" sz="900" i="1" noProof="0" dirty="0">
                <a:solidFill>
                  <a:schemeClr val="bg1"/>
                </a:solidFill>
                <a:latin typeface="Arial" panose="020B0604020202020204" pitchFamily="34" charset="0"/>
                <a:cs typeface="Arial" panose="020B0604020202020204" pitchFamily="34" charset="0"/>
              </a:rPr>
              <a:t>HER2</a:t>
            </a:r>
            <a:r>
              <a:rPr lang="en-GB" sz="900" noProof="0" dirty="0">
                <a:solidFill>
                  <a:schemeClr val="bg1"/>
                </a:solidFill>
                <a:latin typeface="Arial" panose="020B0604020202020204" pitchFamily="34" charset="0"/>
                <a:cs typeface="Arial" panose="020B0604020202020204" pitchFamily="34" charset="0"/>
              </a:rPr>
              <a:t>-activating mutations</a:t>
            </a:r>
          </a:p>
        </p:txBody>
      </p:sp>
      <p:sp>
        <p:nvSpPr>
          <p:cNvPr id="23" name="Oval 22">
            <a:extLst>
              <a:ext uri="{FF2B5EF4-FFF2-40B4-BE49-F238E27FC236}">
                <a16:creationId xmlns:a16="http://schemas.microsoft.com/office/drawing/2014/main" id="{506D57F3-F99B-E139-0067-0081B2091A0A}"/>
              </a:ext>
            </a:extLst>
          </p:cNvPr>
          <p:cNvSpPr/>
          <p:nvPr/>
        </p:nvSpPr>
        <p:spPr>
          <a:xfrm>
            <a:off x="8430608" y="2538562"/>
            <a:ext cx="291485"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chemeClr val="accent1">
                    <a:lumMod val="75000"/>
                  </a:schemeClr>
                </a:solidFill>
              </a:rPr>
              <a:t>D</a:t>
            </a:r>
          </a:p>
        </p:txBody>
      </p:sp>
      <p:sp>
        <p:nvSpPr>
          <p:cNvPr id="24" name="Oval 23">
            <a:extLst>
              <a:ext uri="{FF2B5EF4-FFF2-40B4-BE49-F238E27FC236}">
                <a16:creationId xmlns:a16="http://schemas.microsoft.com/office/drawing/2014/main" id="{BBC86DA6-0253-7865-FC6F-E999428628CA}"/>
              </a:ext>
            </a:extLst>
          </p:cNvPr>
          <p:cNvSpPr/>
          <p:nvPr/>
        </p:nvSpPr>
        <p:spPr>
          <a:xfrm>
            <a:off x="8430608" y="3114626"/>
            <a:ext cx="291485"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chemeClr val="tx2">
                    <a:lumMod val="75000"/>
                  </a:schemeClr>
                </a:solidFill>
              </a:rPr>
              <a:t>E</a:t>
            </a:r>
          </a:p>
        </p:txBody>
      </p:sp>
      <p:sp>
        <p:nvSpPr>
          <p:cNvPr id="26" name="TextBox 25">
            <a:extLst>
              <a:ext uri="{FF2B5EF4-FFF2-40B4-BE49-F238E27FC236}">
                <a16:creationId xmlns:a16="http://schemas.microsoft.com/office/drawing/2014/main" id="{889C66FB-9805-24BD-1710-9AF4F9ADB696}"/>
              </a:ext>
            </a:extLst>
          </p:cNvPr>
          <p:cNvSpPr txBox="1"/>
          <p:nvPr/>
        </p:nvSpPr>
        <p:spPr>
          <a:xfrm>
            <a:off x="7438224" y="2288720"/>
            <a:ext cx="707430" cy="221599"/>
          </a:xfrm>
          <a:prstGeom prst="rect">
            <a:avLst/>
          </a:prstGeom>
          <a:noFill/>
        </p:spPr>
        <p:txBody>
          <a:bodyPr wrap="square" lIns="0" tIns="0" rIns="0" bIns="0" rtlCol="0">
            <a:spAutoFit/>
          </a:bodyPr>
          <a:lstStyle/>
          <a:p>
            <a:pPr algn="ctr">
              <a:lnSpc>
                <a:spcPct val="90000"/>
              </a:lnSpc>
            </a:pPr>
            <a:r>
              <a:rPr lang="en-GB" sz="800" b="1" noProof="0" dirty="0">
                <a:solidFill>
                  <a:schemeClr val="bg1"/>
                </a:solidFill>
                <a:latin typeface="Arial" panose="020B0604020202020204" pitchFamily="34" charset="0"/>
                <a:ea typeface="Aileron" charset="0"/>
                <a:cs typeface="Arial" panose="020B0604020202020204" pitchFamily="34" charset="0"/>
              </a:rPr>
              <a:t>20 mg</a:t>
            </a:r>
            <a:br>
              <a:rPr lang="en-GB" sz="800" b="1" noProof="0" dirty="0">
                <a:solidFill>
                  <a:schemeClr val="bg1"/>
                </a:solidFill>
                <a:latin typeface="Arial" panose="020B0604020202020204" pitchFamily="34" charset="0"/>
                <a:ea typeface="Aileron" charset="0"/>
                <a:cs typeface="Arial" panose="020B0604020202020204" pitchFamily="34" charset="0"/>
              </a:rPr>
            </a:br>
            <a:r>
              <a:rPr lang="en-GB" sz="800" b="1" noProof="0" dirty="0">
                <a:solidFill>
                  <a:schemeClr val="bg1"/>
                </a:solidFill>
                <a:latin typeface="Arial" panose="020B0604020202020204" pitchFamily="34" charset="0"/>
                <a:ea typeface="Aileron" charset="0"/>
                <a:cs typeface="Arial" panose="020B0604020202020204" pitchFamily="34" charset="0"/>
              </a:rPr>
              <a:t>twice daily</a:t>
            </a:r>
            <a:endParaRPr lang="en-GB" sz="800" b="1" baseline="30000" noProof="0" dirty="0">
              <a:solidFill>
                <a:schemeClr val="bg1"/>
              </a:solidFill>
              <a:latin typeface="Arial" panose="020B0604020202020204" pitchFamily="34" charset="0"/>
              <a:ea typeface="Aileron" charset="0"/>
              <a:cs typeface="Arial" panose="020B0604020202020204" pitchFamily="34" charset="0"/>
            </a:endParaRPr>
          </a:p>
        </p:txBody>
      </p:sp>
      <p:sp>
        <p:nvSpPr>
          <p:cNvPr id="27" name="Down Arrow 26">
            <a:extLst>
              <a:ext uri="{FF2B5EF4-FFF2-40B4-BE49-F238E27FC236}">
                <a16:creationId xmlns:a16="http://schemas.microsoft.com/office/drawing/2014/main" id="{2C098A42-D97F-C2A1-C504-8760D97D8A83}"/>
              </a:ext>
            </a:extLst>
          </p:cNvPr>
          <p:cNvSpPr/>
          <p:nvPr/>
        </p:nvSpPr>
        <p:spPr>
          <a:xfrm>
            <a:off x="9116042" y="3528647"/>
            <a:ext cx="360040" cy="432048"/>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0" name="TextBox 29">
            <a:extLst>
              <a:ext uri="{FF2B5EF4-FFF2-40B4-BE49-F238E27FC236}">
                <a16:creationId xmlns:a16="http://schemas.microsoft.com/office/drawing/2014/main" id="{6B1D2411-8FCD-AC3D-3E5D-04B109BC3560}"/>
              </a:ext>
            </a:extLst>
          </p:cNvPr>
          <p:cNvSpPr txBox="1"/>
          <p:nvPr/>
        </p:nvSpPr>
        <p:spPr>
          <a:xfrm>
            <a:off x="8950554" y="2016000"/>
            <a:ext cx="2131895" cy="249299"/>
          </a:xfrm>
          <a:prstGeom prst="rect">
            <a:avLst/>
          </a:prstGeom>
          <a:noFill/>
        </p:spPr>
        <p:txBody>
          <a:bodyPr wrap="square" lIns="0" tIns="0" rIns="0" bIns="0" rtlCol="0">
            <a:spAutoFit/>
          </a:bodyPr>
          <a:lstStyle/>
          <a:p>
            <a:pPr algn="ctr">
              <a:lnSpc>
                <a:spcPct val="90000"/>
              </a:lnSpc>
            </a:pPr>
            <a:r>
              <a:rPr lang="en-GB" sz="900" b="1" noProof="0" dirty="0">
                <a:latin typeface="Arial" panose="020B0604020202020204" pitchFamily="34" charset="0"/>
                <a:ea typeface="Aileron" charset="0"/>
                <a:cs typeface="Arial" panose="020B0604020202020204" pitchFamily="34" charset="0"/>
              </a:rPr>
              <a:t>Expansion cohorts of patients with</a:t>
            </a:r>
            <a:br>
              <a:rPr lang="en-GB" sz="900" b="1" noProof="0" dirty="0">
                <a:latin typeface="Arial" panose="020B0604020202020204" pitchFamily="34" charset="0"/>
                <a:ea typeface="Aileron" charset="0"/>
                <a:cs typeface="Arial" panose="020B0604020202020204" pitchFamily="34" charset="0"/>
              </a:rPr>
            </a:br>
            <a:r>
              <a:rPr lang="en-GB" sz="900" b="1" noProof="0" dirty="0">
                <a:latin typeface="Arial" panose="020B0604020202020204" pitchFamily="34" charset="0"/>
                <a:ea typeface="Aileron" charset="0"/>
                <a:cs typeface="Arial" panose="020B0604020202020204" pitchFamily="34" charset="0"/>
              </a:rPr>
              <a:t>either </a:t>
            </a:r>
            <a:r>
              <a:rPr lang="en-GB" sz="900" b="1" i="1" noProof="0" dirty="0">
                <a:latin typeface="Arial" panose="020B0604020202020204" pitchFamily="34" charset="0"/>
                <a:ea typeface="Aileron" charset="0"/>
                <a:cs typeface="Arial" panose="020B0604020202020204" pitchFamily="34" charset="0"/>
              </a:rPr>
              <a:t>HER2</a:t>
            </a:r>
            <a:r>
              <a:rPr lang="en-GB" sz="900" b="1" noProof="0" dirty="0">
                <a:latin typeface="Arial" panose="020B0604020202020204" pitchFamily="34" charset="0"/>
                <a:ea typeface="Aileron" charset="0"/>
                <a:cs typeface="Arial" panose="020B0604020202020204" pitchFamily="34" charset="0"/>
              </a:rPr>
              <a:t> or </a:t>
            </a:r>
            <a:r>
              <a:rPr lang="en-GB" sz="900" b="1" i="1" noProof="0" dirty="0">
                <a:latin typeface="Arial" panose="020B0604020202020204" pitchFamily="34" charset="0"/>
                <a:ea typeface="Aileron" charset="0"/>
                <a:cs typeface="Arial" panose="020B0604020202020204" pitchFamily="34" charset="0"/>
              </a:rPr>
              <a:t>EGFR </a:t>
            </a:r>
            <a:r>
              <a:rPr lang="en-GB" sz="900" b="1" noProof="0" dirty="0">
                <a:latin typeface="Arial" panose="020B0604020202020204" pitchFamily="34" charset="0"/>
                <a:ea typeface="Aileron" charset="0"/>
                <a:cs typeface="Arial" panose="020B0604020202020204" pitchFamily="34" charset="0"/>
              </a:rPr>
              <a:t>mutations</a:t>
            </a:r>
            <a:endParaRPr lang="en-GB" sz="900" b="1" baseline="30000" noProof="0" dirty="0">
              <a:latin typeface="Arial" panose="020B0604020202020204" pitchFamily="34" charset="0"/>
              <a:ea typeface="Aileron" charset="0"/>
              <a:cs typeface="Arial" panose="020B0604020202020204" pitchFamily="34" charset="0"/>
            </a:endParaRPr>
          </a:p>
        </p:txBody>
      </p:sp>
      <p:sp>
        <p:nvSpPr>
          <p:cNvPr id="31" name="Rounded Rectangle 30">
            <a:extLst>
              <a:ext uri="{FF2B5EF4-FFF2-40B4-BE49-F238E27FC236}">
                <a16:creationId xmlns:a16="http://schemas.microsoft.com/office/drawing/2014/main" id="{794D0435-766A-9933-5B24-57F301DB8493}"/>
              </a:ext>
            </a:extLst>
          </p:cNvPr>
          <p:cNvSpPr/>
          <p:nvPr/>
        </p:nvSpPr>
        <p:spPr>
          <a:xfrm>
            <a:off x="10272464" y="2346772"/>
            <a:ext cx="1876398" cy="1201811"/>
          </a:xfrm>
          <a:prstGeom prst="roundRect">
            <a:avLst>
              <a:gd name="adj" fmla="val 9626"/>
            </a:avLst>
          </a:prstGeom>
          <a:noFill/>
          <a:ln w="22225">
            <a:noFill/>
          </a:ln>
          <a:effectLst/>
        </p:spPr>
        <p:style>
          <a:lnRef idx="1">
            <a:schemeClr val="accent1"/>
          </a:lnRef>
          <a:fillRef idx="3">
            <a:schemeClr val="accent1"/>
          </a:fillRef>
          <a:effectRef idx="2">
            <a:schemeClr val="accent1"/>
          </a:effectRef>
          <a:fontRef idx="minor">
            <a:schemeClr val="lt1"/>
          </a:fontRef>
        </p:style>
        <p:txBody>
          <a:bodyPr lIns="396000" rIns="0" rtlCol="0" anchor="ctr"/>
          <a:lstStyle/>
          <a:p>
            <a:pPr>
              <a:spcAft>
                <a:spcPts val="300"/>
              </a:spcAft>
              <a:buClr>
                <a:schemeClr val="accent1"/>
              </a:buClr>
            </a:pPr>
            <a:r>
              <a:rPr lang="en-GB" sz="900" spc="-20" noProof="0" dirty="0">
                <a:solidFill>
                  <a:schemeClr val="tx1"/>
                </a:solidFill>
                <a:latin typeface="Arial" panose="020B0604020202020204" pitchFamily="34" charset="0"/>
                <a:cs typeface="Arial" panose="020B0604020202020204" pitchFamily="34" charset="0"/>
              </a:rPr>
              <a:t>Treatment-naïve </a:t>
            </a:r>
            <a:br>
              <a:rPr lang="en-GB" sz="900" spc="-20" noProof="0" dirty="0">
                <a:solidFill>
                  <a:schemeClr val="tx1"/>
                </a:solidFill>
                <a:latin typeface="Arial" panose="020B0604020202020204" pitchFamily="34" charset="0"/>
                <a:cs typeface="Arial" panose="020B0604020202020204" pitchFamily="34" charset="0"/>
              </a:rPr>
            </a:br>
            <a:r>
              <a:rPr lang="en-GB" sz="900" spc="-20" noProof="0" dirty="0">
                <a:solidFill>
                  <a:schemeClr val="tx1"/>
                </a:solidFill>
                <a:latin typeface="Arial" panose="020B0604020202020204" pitchFamily="34" charset="0"/>
                <a:cs typeface="Arial" panose="020B0604020202020204" pitchFamily="34" charset="0"/>
              </a:rPr>
              <a:t>with </a:t>
            </a:r>
            <a:r>
              <a:rPr lang="en-GB" sz="900" i="1" spc="-20" noProof="0" dirty="0">
                <a:solidFill>
                  <a:schemeClr val="tx1"/>
                </a:solidFill>
                <a:latin typeface="Arial" panose="020B0604020202020204" pitchFamily="34" charset="0"/>
                <a:cs typeface="Arial" panose="020B0604020202020204" pitchFamily="34" charset="0"/>
              </a:rPr>
              <a:t>HER2</a:t>
            </a:r>
            <a:r>
              <a:rPr lang="en-GB" sz="900" spc="-20" noProof="0" dirty="0">
                <a:solidFill>
                  <a:schemeClr val="tx1"/>
                </a:solidFill>
                <a:latin typeface="Arial" panose="020B0604020202020204" pitchFamily="34" charset="0"/>
                <a:cs typeface="Arial" panose="020B0604020202020204" pitchFamily="34" charset="0"/>
              </a:rPr>
              <a:t>-activating</a:t>
            </a:r>
            <a:br>
              <a:rPr lang="en-GB" sz="900" spc="-20" noProof="0" dirty="0">
                <a:solidFill>
                  <a:schemeClr val="tx1"/>
                </a:solidFill>
                <a:latin typeface="Arial" panose="020B0604020202020204" pitchFamily="34" charset="0"/>
                <a:cs typeface="Arial" panose="020B0604020202020204" pitchFamily="34" charset="0"/>
              </a:rPr>
            </a:br>
            <a:r>
              <a:rPr lang="en-GB" sz="900" spc="-20" noProof="0" dirty="0">
                <a:solidFill>
                  <a:schemeClr val="tx1"/>
                </a:solidFill>
                <a:latin typeface="Arial" panose="020B0604020202020204" pitchFamily="34" charset="0"/>
                <a:cs typeface="Arial" panose="020B0604020202020204" pitchFamily="34" charset="0"/>
              </a:rPr>
              <a:t>mutations</a:t>
            </a:r>
            <a:br>
              <a:rPr lang="en-GB" sz="900" spc="-20" noProof="0" dirty="0">
                <a:solidFill>
                  <a:schemeClr val="tx1"/>
                </a:solidFill>
                <a:latin typeface="Arial" panose="020B0604020202020204" pitchFamily="34" charset="0"/>
                <a:cs typeface="Arial" panose="020B0604020202020204" pitchFamily="34" charset="0"/>
              </a:rPr>
            </a:br>
            <a:br>
              <a:rPr lang="en-GB" sz="900" spc="-20" noProof="0" dirty="0">
                <a:solidFill>
                  <a:schemeClr val="tx1"/>
                </a:solidFill>
                <a:latin typeface="Arial" panose="020B0604020202020204" pitchFamily="34" charset="0"/>
                <a:cs typeface="Arial" panose="020B0604020202020204" pitchFamily="34" charset="0"/>
              </a:rPr>
            </a:br>
            <a:r>
              <a:rPr lang="en-GB" sz="900" spc="-20" noProof="0" dirty="0">
                <a:solidFill>
                  <a:schemeClr val="tx1"/>
                </a:solidFill>
                <a:latin typeface="Arial" panose="020B0604020202020204" pitchFamily="34" charset="0"/>
                <a:cs typeface="Arial" panose="020B0604020202020204" pitchFamily="34" charset="0"/>
              </a:rPr>
              <a:t>Second line,</a:t>
            </a:r>
            <a:br>
              <a:rPr lang="en-GB" sz="900" spc="-20" noProof="0" dirty="0">
                <a:solidFill>
                  <a:schemeClr val="tx1"/>
                </a:solidFill>
                <a:latin typeface="Arial" panose="020B0604020202020204" pitchFamily="34" charset="0"/>
                <a:cs typeface="Arial" panose="020B0604020202020204" pitchFamily="34" charset="0"/>
              </a:rPr>
            </a:br>
            <a:r>
              <a:rPr lang="en-GB" sz="900" spc="-20" noProof="0" dirty="0">
                <a:solidFill>
                  <a:schemeClr val="tx1"/>
                </a:solidFill>
                <a:latin typeface="Arial" panose="020B0604020202020204" pitchFamily="34" charset="0"/>
                <a:cs typeface="Arial" panose="020B0604020202020204" pitchFamily="34" charset="0"/>
              </a:rPr>
              <a:t>active brain</a:t>
            </a:r>
            <a:br>
              <a:rPr lang="en-GB" sz="900" spc="-20" noProof="0" dirty="0">
                <a:solidFill>
                  <a:schemeClr val="tx1"/>
                </a:solidFill>
                <a:latin typeface="Arial" panose="020B0604020202020204" pitchFamily="34" charset="0"/>
                <a:cs typeface="Arial" panose="020B0604020202020204" pitchFamily="34" charset="0"/>
              </a:rPr>
            </a:br>
            <a:r>
              <a:rPr lang="en-GB" sz="900" spc="-20" noProof="0" dirty="0">
                <a:solidFill>
                  <a:schemeClr val="tx1"/>
                </a:solidFill>
                <a:latin typeface="Arial" panose="020B0604020202020204" pitchFamily="34" charset="0"/>
                <a:cs typeface="Arial" panose="020B0604020202020204" pitchFamily="34" charset="0"/>
              </a:rPr>
              <a:t>metastases</a:t>
            </a:r>
          </a:p>
        </p:txBody>
      </p:sp>
      <p:sp>
        <p:nvSpPr>
          <p:cNvPr id="32" name="Oval 31">
            <a:extLst>
              <a:ext uri="{FF2B5EF4-FFF2-40B4-BE49-F238E27FC236}">
                <a16:creationId xmlns:a16="http://schemas.microsoft.com/office/drawing/2014/main" id="{E64F65A3-E12E-E543-0DEC-3A67490DCE83}"/>
              </a:ext>
            </a:extLst>
          </p:cNvPr>
          <p:cNvSpPr/>
          <p:nvPr/>
        </p:nvSpPr>
        <p:spPr>
          <a:xfrm>
            <a:off x="10345209" y="2538562"/>
            <a:ext cx="291485"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chemeClr val="tx1"/>
                </a:solidFill>
              </a:rPr>
              <a:t>F</a:t>
            </a:r>
          </a:p>
        </p:txBody>
      </p:sp>
      <p:sp>
        <p:nvSpPr>
          <p:cNvPr id="33" name="Oval 32">
            <a:extLst>
              <a:ext uri="{FF2B5EF4-FFF2-40B4-BE49-F238E27FC236}">
                <a16:creationId xmlns:a16="http://schemas.microsoft.com/office/drawing/2014/main" id="{6E12224C-4BC7-5F4F-B067-FE2398DC9850}"/>
              </a:ext>
            </a:extLst>
          </p:cNvPr>
          <p:cNvSpPr/>
          <p:nvPr/>
        </p:nvSpPr>
        <p:spPr>
          <a:xfrm>
            <a:off x="10345209" y="3114626"/>
            <a:ext cx="291485"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chemeClr val="tx1"/>
                </a:solidFill>
              </a:rPr>
              <a:t>G</a:t>
            </a:r>
          </a:p>
        </p:txBody>
      </p:sp>
      <p:sp>
        <p:nvSpPr>
          <p:cNvPr id="34" name="Rounded Rectangle 33">
            <a:extLst>
              <a:ext uri="{FF2B5EF4-FFF2-40B4-BE49-F238E27FC236}">
                <a16:creationId xmlns:a16="http://schemas.microsoft.com/office/drawing/2014/main" id="{DE7ADFDD-AC85-F240-477F-AE543BF5A30A}"/>
              </a:ext>
            </a:extLst>
          </p:cNvPr>
          <p:cNvSpPr/>
          <p:nvPr/>
        </p:nvSpPr>
        <p:spPr>
          <a:xfrm>
            <a:off x="8339120" y="1340768"/>
            <a:ext cx="3354762" cy="576069"/>
          </a:xfrm>
          <a:prstGeom prst="roundRect">
            <a:avLst>
              <a:gd name="adj" fmla="val 8811"/>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r>
              <a:rPr lang="en-GB" sz="900" b="1" noProof="0" dirty="0">
                <a:solidFill>
                  <a:schemeClr val="tx2"/>
                </a:solidFill>
                <a:latin typeface="Arial" panose="020B0604020202020204" pitchFamily="34" charset="0"/>
                <a:cs typeface="Arial" panose="020B0604020202020204" pitchFamily="34" charset="0"/>
              </a:rPr>
              <a:t>EXPANSION / EXTENSION</a:t>
            </a:r>
          </a:p>
          <a:p>
            <a:pPr algn="ctr">
              <a:spcAft>
                <a:spcPts val="300"/>
              </a:spcAft>
              <a:buClr>
                <a:schemeClr val="accent1"/>
              </a:buClr>
            </a:pPr>
            <a:r>
              <a:rPr lang="en-GB" sz="800" noProof="0" dirty="0">
                <a:solidFill>
                  <a:schemeClr val="tx2">
                    <a:lumMod val="50000"/>
                  </a:schemeClr>
                </a:solidFill>
                <a:latin typeface="Arial" panose="020B0604020202020204" pitchFamily="34" charset="0"/>
                <a:cs typeface="Arial" panose="020B0604020202020204" pitchFamily="34" charset="0"/>
              </a:rPr>
              <a:t>To evaluate the safety profile, tolerability and efficacy and to characterise the PK of BAY 2927088 at the recommended dose for expansion</a:t>
            </a:r>
          </a:p>
        </p:txBody>
      </p:sp>
    </p:spTree>
    <p:extLst>
      <p:ext uri="{BB962C8B-B14F-4D97-AF65-F5344CB8AC3E}">
        <p14:creationId xmlns:p14="http://schemas.microsoft.com/office/powerpoint/2010/main" val="39752985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3ABD0656-7C5B-82A6-9EB7-8D68A7DD2A6C}"/>
              </a:ext>
            </a:extLst>
          </p:cNvPr>
          <p:cNvSpPr>
            <a:spLocks noGrp="1"/>
          </p:cNvSpPr>
          <p:nvPr>
            <p:ph sz="quarter" idx="12"/>
          </p:nvPr>
        </p:nvSpPr>
        <p:spPr>
          <a:xfrm>
            <a:off x="620713" y="1124744"/>
            <a:ext cx="10963275" cy="4525963"/>
          </a:xfrm>
        </p:spPr>
        <p:txBody>
          <a:bodyPr/>
          <a:lstStyle/>
          <a:p>
            <a:pPr lvl="0"/>
            <a:r>
              <a:rPr lang="en-GB" sz="1700" noProof="0" dirty="0"/>
              <a:t>Median age: 62.0 years (D) and 62.5 years (E); Females: 63.6% (D) and 61.8% (E); Never smokers: 70.5% (D) and 64.7% (E)</a:t>
            </a:r>
          </a:p>
          <a:p>
            <a:pPr lvl="0"/>
            <a:r>
              <a:rPr lang="en-GB" sz="1700" noProof="0" dirty="0"/>
              <a:t>54.5% (D) and 76.5% (E) had received ≥2 therapy lines, and 82.4% (E) had received trastuzumab deruxtecan</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125" y="258763"/>
            <a:ext cx="10963275" cy="865187"/>
          </a:xfrm>
        </p:spPr>
        <p:txBody>
          <a:bodyPr/>
          <a:lstStyle/>
          <a:p>
            <a:r>
              <a:rPr lang="en-GB" noProof="0" dirty="0"/>
              <a:t>Soho-01: efficacy results</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ADC, antibody-drug conjugate; CI, confidence interval; CR, complete response; DCR, disease control rate; </a:t>
            </a:r>
            <a:r>
              <a:rPr lang="en-GB" noProof="0" dirty="0" err="1">
                <a:solidFill>
                  <a:schemeClr val="tx2"/>
                </a:solidFill>
              </a:rPr>
              <a:t>mDoR</a:t>
            </a:r>
            <a:r>
              <a:rPr lang="en-GB" noProof="0" dirty="0">
                <a:solidFill>
                  <a:schemeClr val="tx2"/>
                </a:solidFill>
              </a:rPr>
              <a:t>, median duration of response; NE, not evaluable; ORR, objective response rate; PD, progressive disease; PR, partial response; SD, stable disease</a:t>
            </a:r>
          </a:p>
          <a:p>
            <a:r>
              <a:rPr lang="en-GB" sz="1200" noProof="0" dirty="0">
                <a:solidFill>
                  <a:schemeClr val="tx2"/>
                </a:solidFill>
              </a:rPr>
              <a:t>Girard N, et al. J Thorac Oncol. 2025;20 (3):S1-S9. ELCC 2025 (oral presentation, Abstract 3O)</a:t>
            </a:r>
            <a:endParaRPr lang="en-GB" noProof="0" dirty="0">
              <a:solidFill>
                <a:schemeClr val="tx2"/>
              </a:solidFill>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8</a:t>
            </a:fld>
            <a:endParaRPr lang="en-GB" noProof="0" dirty="0"/>
          </a:p>
        </p:txBody>
      </p:sp>
      <p:sp>
        <p:nvSpPr>
          <p:cNvPr id="23" name="TextBox 22">
            <a:extLst>
              <a:ext uri="{FF2B5EF4-FFF2-40B4-BE49-F238E27FC236}">
                <a16:creationId xmlns:a16="http://schemas.microsoft.com/office/drawing/2014/main" id="{F7E631EA-5B72-9D99-74E1-5341C750E470}"/>
              </a:ext>
            </a:extLst>
          </p:cNvPr>
          <p:cNvSpPr txBox="1"/>
          <p:nvPr/>
        </p:nvSpPr>
        <p:spPr>
          <a:xfrm>
            <a:off x="6537512" y="4409386"/>
            <a:ext cx="2476056" cy="1569660"/>
          </a:xfrm>
          <a:prstGeom prst="rect">
            <a:avLst/>
          </a:prstGeom>
          <a:noFill/>
        </p:spPr>
        <p:txBody>
          <a:bodyPr wrap="square" rtlCol="0">
            <a:spAutoFit/>
          </a:bodyPr>
          <a:lstStyle/>
          <a:p>
            <a:pPr algn="ctr"/>
            <a:r>
              <a:rPr lang="en-GB" sz="1200" b="1" noProof="0" dirty="0">
                <a:solidFill>
                  <a:schemeClr val="accent1">
                    <a:lumMod val="75000"/>
                  </a:schemeClr>
                </a:solidFill>
                <a:latin typeface="Arial" panose="020B0604020202020204" pitchFamily="34" charset="0"/>
                <a:ea typeface="Aileron" charset="0"/>
                <a:cs typeface="Arial" panose="020B0604020202020204" pitchFamily="34" charset="0"/>
              </a:rPr>
              <a:t>Median follow-up: </a:t>
            </a:r>
          </a:p>
          <a:p>
            <a:pPr algn="ctr"/>
            <a:r>
              <a:rPr lang="en-GB" sz="1200" noProof="0" dirty="0">
                <a:solidFill>
                  <a:schemeClr val="accent1">
                    <a:lumMod val="75000"/>
                  </a:schemeClr>
                </a:solidFill>
                <a:latin typeface="Arial" panose="020B0604020202020204" pitchFamily="34" charset="0"/>
                <a:ea typeface="Aileron" charset="0"/>
                <a:cs typeface="Arial" panose="020B0604020202020204" pitchFamily="34" charset="0"/>
              </a:rPr>
              <a:t>17.2 months</a:t>
            </a:r>
          </a:p>
          <a:p>
            <a:pPr algn="ctr"/>
            <a:r>
              <a:rPr lang="en-GB" sz="1200" noProof="0" dirty="0">
                <a:solidFill>
                  <a:schemeClr val="accent1">
                    <a:lumMod val="75000"/>
                  </a:schemeClr>
                </a:solidFill>
                <a:latin typeface="Arial" panose="020B0604020202020204" pitchFamily="34" charset="0"/>
                <a:ea typeface="Aileron" charset="0"/>
                <a:cs typeface="Arial" panose="020B0604020202020204" pitchFamily="34" charset="0"/>
              </a:rPr>
              <a:t>(range 0.95-24.38)</a:t>
            </a:r>
          </a:p>
          <a:p>
            <a:pPr algn="ctr"/>
            <a:endParaRPr lang="en-GB" sz="1200" noProof="0" dirty="0">
              <a:solidFill>
                <a:schemeClr val="accent1">
                  <a:lumMod val="75000"/>
                </a:schemeClr>
              </a:solidFill>
              <a:latin typeface="Arial" panose="020B0604020202020204" pitchFamily="34" charset="0"/>
              <a:ea typeface="Aileron" charset="0"/>
              <a:cs typeface="Arial" panose="020B0604020202020204" pitchFamily="34" charset="0"/>
            </a:endParaRPr>
          </a:p>
          <a:p>
            <a:pPr algn="ctr"/>
            <a:r>
              <a:rPr lang="en-GB" sz="1200" b="1" noProof="0" dirty="0">
                <a:solidFill>
                  <a:schemeClr val="accent1">
                    <a:lumMod val="75000"/>
                  </a:schemeClr>
                </a:solidFill>
                <a:latin typeface="Arial" panose="020B0604020202020204" pitchFamily="34" charset="0"/>
                <a:ea typeface="Aileron" charset="0"/>
                <a:cs typeface="Arial" panose="020B0604020202020204" pitchFamily="34" charset="0"/>
              </a:rPr>
              <a:t>Median duration of treatment:</a:t>
            </a:r>
          </a:p>
          <a:p>
            <a:pPr algn="ctr"/>
            <a:r>
              <a:rPr lang="en-GB" sz="1200" noProof="0" dirty="0">
                <a:solidFill>
                  <a:schemeClr val="accent1">
                    <a:lumMod val="75000"/>
                  </a:schemeClr>
                </a:solidFill>
                <a:latin typeface="Arial" panose="020B0604020202020204" pitchFamily="34" charset="0"/>
                <a:ea typeface="Aileron" charset="0"/>
                <a:cs typeface="Arial" panose="020B0604020202020204" pitchFamily="34" charset="0"/>
              </a:rPr>
              <a:t>7.2 months </a:t>
            </a:r>
          </a:p>
          <a:p>
            <a:pPr algn="ctr"/>
            <a:r>
              <a:rPr lang="en-GB" sz="1200" noProof="0" dirty="0">
                <a:solidFill>
                  <a:schemeClr val="accent1">
                    <a:lumMod val="75000"/>
                  </a:schemeClr>
                </a:solidFill>
                <a:latin typeface="Arial" panose="020B0604020202020204" pitchFamily="34" charset="0"/>
                <a:ea typeface="Aileron" charset="0"/>
                <a:cs typeface="Arial" panose="020B0604020202020204" pitchFamily="34" charset="0"/>
              </a:rPr>
              <a:t>(range 0.20-24.4)</a:t>
            </a:r>
          </a:p>
          <a:p>
            <a:pPr algn="ctr"/>
            <a:endParaRPr lang="en-GB" sz="1200" noProof="0" dirty="0">
              <a:solidFill>
                <a:schemeClr val="accent1">
                  <a:lumMod val="75000"/>
                </a:schemeClr>
              </a:solidFill>
              <a:latin typeface="Arial" panose="020B0604020202020204" pitchFamily="34" charset="0"/>
              <a:ea typeface="Aileron" charset="0"/>
              <a:cs typeface="Arial" panose="020B0604020202020204" pitchFamily="34" charset="0"/>
            </a:endParaRPr>
          </a:p>
        </p:txBody>
      </p:sp>
      <p:sp>
        <p:nvSpPr>
          <p:cNvPr id="24" name="TextBox 23">
            <a:extLst>
              <a:ext uri="{FF2B5EF4-FFF2-40B4-BE49-F238E27FC236}">
                <a16:creationId xmlns:a16="http://schemas.microsoft.com/office/drawing/2014/main" id="{D77A2BA1-8783-6052-E420-F21B73867A7F}"/>
              </a:ext>
            </a:extLst>
          </p:cNvPr>
          <p:cNvSpPr txBox="1"/>
          <p:nvPr/>
        </p:nvSpPr>
        <p:spPr>
          <a:xfrm>
            <a:off x="9216483" y="4397034"/>
            <a:ext cx="2476056" cy="1569660"/>
          </a:xfrm>
          <a:prstGeom prst="rect">
            <a:avLst/>
          </a:prstGeom>
          <a:solidFill>
            <a:schemeClr val="bg1"/>
          </a:solidFill>
        </p:spPr>
        <p:txBody>
          <a:bodyPr wrap="square" rtlCol="0">
            <a:spAutoFit/>
          </a:bodyPr>
          <a:lstStyle/>
          <a:p>
            <a:pPr algn="ctr"/>
            <a:r>
              <a:rPr lang="en-GB" sz="1200" b="1" noProof="0" dirty="0">
                <a:solidFill>
                  <a:schemeClr val="tx2">
                    <a:lumMod val="75000"/>
                  </a:schemeClr>
                </a:solidFill>
                <a:latin typeface="Arial" panose="020B0604020202020204" pitchFamily="34" charset="0"/>
                <a:ea typeface="Aileron" charset="0"/>
                <a:cs typeface="Arial" panose="020B0604020202020204" pitchFamily="34" charset="0"/>
              </a:rPr>
              <a:t>Median follow-up: </a:t>
            </a:r>
          </a:p>
          <a:p>
            <a:pPr algn="ctr"/>
            <a:r>
              <a:rPr lang="en-GB" sz="1200" noProof="0" dirty="0">
                <a:solidFill>
                  <a:schemeClr val="tx2">
                    <a:lumMod val="75000"/>
                  </a:schemeClr>
                </a:solidFill>
                <a:latin typeface="Arial" panose="020B0604020202020204" pitchFamily="34" charset="0"/>
                <a:ea typeface="Aileron" charset="0"/>
                <a:cs typeface="Arial" panose="020B0604020202020204" pitchFamily="34" charset="0"/>
              </a:rPr>
              <a:t>10.3 months</a:t>
            </a:r>
          </a:p>
          <a:p>
            <a:pPr algn="ctr"/>
            <a:r>
              <a:rPr lang="en-GB" sz="1200" noProof="0" dirty="0">
                <a:solidFill>
                  <a:schemeClr val="tx2">
                    <a:lumMod val="75000"/>
                  </a:schemeClr>
                </a:solidFill>
                <a:latin typeface="Arial" panose="020B0604020202020204" pitchFamily="34" charset="0"/>
                <a:ea typeface="Aileron" charset="0"/>
                <a:cs typeface="Arial" panose="020B0604020202020204" pitchFamily="34" charset="0"/>
              </a:rPr>
              <a:t>(range 2.69-14.91)</a:t>
            </a:r>
          </a:p>
          <a:p>
            <a:pPr algn="ctr"/>
            <a:endParaRPr lang="en-GB" sz="1200" noProof="0" dirty="0">
              <a:solidFill>
                <a:schemeClr val="tx2">
                  <a:lumMod val="75000"/>
                </a:schemeClr>
              </a:solidFill>
              <a:latin typeface="Arial" panose="020B0604020202020204" pitchFamily="34" charset="0"/>
              <a:ea typeface="Aileron" charset="0"/>
              <a:cs typeface="Arial" panose="020B0604020202020204" pitchFamily="34" charset="0"/>
            </a:endParaRPr>
          </a:p>
          <a:p>
            <a:pPr algn="ctr"/>
            <a:r>
              <a:rPr lang="en-GB" sz="1200" b="1" noProof="0" dirty="0">
                <a:solidFill>
                  <a:schemeClr val="tx2">
                    <a:lumMod val="75000"/>
                  </a:schemeClr>
                </a:solidFill>
                <a:latin typeface="Arial" panose="020B0604020202020204" pitchFamily="34" charset="0"/>
                <a:ea typeface="Aileron" charset="0"/>
                <a:cs typeface="Arial" panose="020B0604020202020204" pitchFamily="34" charset="0"/>
              </a:rPr>
              <a:t>Median duration of treatment:</a:t>
            </a:r>
          </a:p>
          <a:p>
            <a:pPr algn="ctr"/>
            <a:r>
              <a:rPr lang="en-GB" sz="1200" noProof="0" dirty="0">
                <a:solidFill>
                  <a:schemeClr val="tx2">
                    <a:lumMod val="75000"/>
                  </a:schemeClr>
                </a:solidFill>
                <a:latin typeface="Arial" panose="020B0604020202020204" pitchFamily="34" charset="0"/>
                <a:ea typeface="Aileron" charset="0"/>
                <a:cs typeface="Arial" panose="020B0604020202020204" pitchFamily="34" charset="0"/>
              </a:rPr>
              <a:t>4.8 months </a:t>
            </a:r>
          </a:p>
          <a:p>
            <a:pPr algn="ctr"/>
            <a:r>
              <a:rPr lang="en-GB" sz="1200" noProof="0" dirty="0">
                <a:solidFill>
                  <a:schemeClr val="tx2">
                    <a:lumMod val="75000"/>
                  </a:schemeClr>
                </a:solidFill>
                <a:latin typeface="Arial" panose="020B0604020202020204" pitchFamily="34" charset="0"/>
                <a:ea typeface="Aileron" charset="0"/>
                <a:cs typeface="Arial" panose="020B0604020202020204" pitchFamily="34" charset="0"/>
              </a:rPr>
              <a:t>(range 0.43-14.78)</a:t>
            </a:r>
          </a:p>
          <a:p>
            <a:pPr algn="ctr"/>
            <a:endParaRPr lang="en-GB" sz="1200" noProof="0" dirty="0">
              <a:solidFill>
                <a:schemeClr val="tx2">
                  <a:lumMod val="75000"/>
                </a:schemeClr>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8F96AB5D-CF8F-1700-ABB4-9EB7ED7E943C}"/>
              </a:ext>
            </a:extLst>
          </p:cNvPr>
          <p:cNvSpPr txBox="1"/>
          <p:nvPr/>
        </p:nvSpPr>
        <p:spPr>
          <a:xfrm>
            <a:off x="619125" y="760067"/>
            <a:ext cx="1900520" cy="369332"/>
          </a:xfrm>
          <a:prstGeom prst="rect">
            <a:avLst/>
          </a:prstGeom>
          <a:noFill/>
        </p:spPr>
        <p:txBody>
          <a:bodyPr wrap="none" lIns="0" rtlCol="0">
            <a:spAutoFit/>
          </a:bodyPr>
          <a:lstStyle/>
          <a:p>
            <a:r>
              <a:rPr lang="en-GB" b="1" spc="100" noProof="0" dirty="0">
                <a:solidFill>
                  <a:schemeClr val="accent1"/>
                </a:solidFill>
                <a:latin typeface="Arial" panose="020B0604020202020204" pitchFamily="34" charset="0"/>
                <a:ea typeface="Aileron" charset="0"/>
                <a:cs typeface="Arial" panose="020B0604020202020204" pitchFamily="34" charset="0"/>
              </a:rPr>
              <a:t>DEMOGRAPHY</a:t>
            </a:r>
          </a:p>
        </p:txBody>
      </p:sp>
      <p:sp>
        <p:nvSpPr>
          <p:cNvPr id="29" name="TextBox 28">
            <a:extLst>
              <a:ext uri="{FF2B5EF4-FFF2-40B4-BE49-F238E27FC236}">
                <a16:creationId xmlns:a16="http://schemas.microsoft.com/office/drawing/2014/main" id="{8E8BDBA3-A532-27B0-E990-9722A71ACA67}"/>
              </a:ext>
            </a:extLst>
          </p:cNvPr>
          <p:cNvSpPr txBox="1"/>
          <p:nvPr/>
        </p:nvSpPr>
        <p:spPr>
          <a:xfrm>
            <a:off x="619125" y="2172180"/>
            <a:ext cx="3003579" cy="369332"/>
          </a:xfrm>
          <a:prstGeom prst="rect">
            <a:avLst/>
          </a:prstGeom>
          <a:noFill/>
        </p:spPr>
        <p:txBody>
          <a:bodyPr wrap="none" lIns="0" rtlCol="0">
            <a:spAutoFit/>
          </a:bodyPr>
          <a:lstStyle/>
          <a:p>
            <a:r>
              <a:rPr lang="en-GB" b="1" spc="100" noProof="0" dirty="0">
                <a:solidFill>
                  <a:schemeClr val="accent1"/>
                </a:solidFill>
                <a:latin typeface="Arial" panose="020B0604020202020204" pitchFamily="34" charset="0"/>
                <a:ea typeface="Aileron" charset="0"/>
                <a:cs typeface="Arial" panose="020B0604020202020204" pitchFamily="34" charset="0"/>
              </a:rPr>
              <a:t>ORR BY INVESTIGATOR</a:t>
            </a:r>
          </a:p>
        </p:txBody>
      </p:sp>
      <p:graphicFrame>
        <p:nvGraphicFramePr>
          <p:cNvPr id="30" name="Table 29">
            <a:extLst>
              <a:ext uri="{FF2B5EF4-FFF2-40B4-BE49-F238E27FC236}">
                <a16:creationId xmlns:a16="http://schemas.microsoft.com/office/drawing/2014/main" id="{9AA12526-C423-27B6-917E-20C8B41791CA}"/>
              </a:ext>
            </a:extLst>
          </p:cNvPr>
          <p:cNvGraphicFramePr>
            <a:graphicFrameLocks noGrp="1"/>
          </p:cNvGraphicFramePr>
          <p:nvPr>
            <p:extLst>
              <p:ext uri="{D42A27DB-BD31-4B8C-83A1-F6EECF244321}">
                <p14:modId xmlns:p14="http://schemas.microsoft.com/office/powerpoint/2010/main" val="3650679283"/>
              </p:ext>
            </p:extLst>
          </p:nvPr>
        </p:nvGraphicFramePr>
        <p:xfrm>
          <a:off x="619125" y="2557225"/>
          <a:ext cx="5553522" cy="3227760"/>
        </p:xfrm>
        <a:graphic>
          <a:graphicData uri="http://schemas.openxmlformats.org/drawingml/2006/table">
            <a:tbl>
              <a:tblPr firstRow="1" bandRow="1">
                <a:tableStyleId>{5C22544A-7EE6-4342-B048-85BDC9FD1C3A}</a:tableStyleId>
              </a:tblPr>
              <a:tblGrid>
                <a:gridCol w="1851174">
                  <a:extLst>
                    <a:ext uri="{9D8B030D-6E8A-4147-A177-3AD203B41FA5}">
                      <a16:colId xmlns:a16="http://schemas.microsoft.com/office/drawing/2014/main" val="39504953"/>
                    </a:ext>
                  </a:extLst>
                </a:gridCol>
                <a:gridCol w="1851174">
                  <a:extLst>
                    <a:ext uri="{9D8B030D-6E8A-4147-A177-3AD203B41FA5}">
                      <a16:colId xmlns:a16="http://schemas.microsoft.com/office/drawing/2014/main" val="4111487719"/>
                    </a:ext>
                  </a:extLst>
                </a:gridCol>
                <a:gridCol w="1851174">
                  <a:extLst>
                    <a:ext uri="{9D8B030D-6E8A-4147-A177-3AD203B41FA5}">
                      <a16:colId xmlns:a16="http://schemas.microsoft.com/office/drawing/2014/main" val="1083507367"/>
                    </a:ext>
                  </a:extLst>
                </a:gridCol>
              </a:tblGrid>
              <a:tr h="193301">
                <a:tc>
                  <a:txBody>
                    <a:bodyPr/>
                    <a:lstStyle/>
                    <a:p>
                      <a:r>
                        <a:rPr lang="en-GB" sz="1400" noProof="0" dirty="0">
                          <a:latin typeface="Arial" panose="020B0604020202020204" pitchFamily="34" charset="0"/>
                          <a:cs typeface="Arial" panose="020B0604020202020204" pitchFamily="34" charset="0"/>
                        </a:rPr>
                        <a:t>N (%)</a:t>
                      </a:r>
                    </a:p>
                  </a:txBody>
                  <a:tcPr>
                    <a:solidFill>
                      <a:schemeClr val="accent6"/>
                    </a:solidFill>
                  </a:tcPr>
                </a:tc>
                <a:tc>
                  <a:txBody>
                    <a:bodyPr/>
                    <a:lstStyle/>
                    <a:p>
                      <a:pPr algn="ctr"/>
                      <a:r>
                        <a:rPr lang="en-GB" sz="1400" noProof="0" dirty="0">
                          <a:solidFill>
                            <a:schemeClr val="bg1"/>
                          </a:solidFill>
                          <a:latin typeface="Arial" panose="020B0604020202020204" pitchFamily="34" charset="0"/>
                          <a:cs typeface="Arial" panose="020B0604020202020204" pitchFamily="34" charset="0"/>
                        </a:rPr>
                        <a:t>Cohort D (N=44)</a:t>
                      </a:r>
                    </a:p>
                  </a:txBody>
                  <a:tcPr>
                    <a:solidFill>
                      <a:schemeClr val="accent1">
                        <a:lumMod val="75000"/>
                      </a:schemeClr>
                    </a:solidFill>
                  </a:tcPr>
                </a:tc>
                <a:tc>
                  <a:txBody>
                    <a:bodyPr/>
                    <a:lstStyle/>
                    <a:p>
                      <a:pPr algn="ctr"/>
                      <a:r>
                        <a:rPr lang="en-GB" sz="1400" noProof="0" dirty="0">
                          <a:solidFill>
                            <a:schemeClr val="bg1"/>
                          </a:solidFill>
                          <a:latin typeface="Arial" panose="020B0604020202020204" pitchFamily="34" charset="0"/>
                          <a:cs typeface="Arial" panose="020B0604020202020204" pitchFamily="34" charset="0"/>
                        </a:rPr>
                        <a:t>Cohort E (N=34)</a:t>
                      </a:r>
                    </a:p>
                  </a:txBody>
                  <a:tcPr>
                    <a:solidFill>
                      <a:schemeClr val="tx2">
                        <a:lumMod val="75000"/>
                      </a:schemeClr>
                    </a:solidFill>
                  </a:tcPr>
                </a:tc>
                <a:extLst>
                  <a:ext uri="{0D108BD9-81ED-4DB2-BD59-A6C34878D82A}">
                    <a16:rowId xmlns:a16="http://schemas.microsoft.com/office/drawing/2014/main" val="2906947387"/>
                  </a:ext>
                </a:extLst>
              </a:tr>
              <a:tr h="193301">
                <a:tc>
                  <a:txBody>
                    <a:bodyPr/>
                    <a:lstStyle/>
                    <a:p>
                      <a:r>
                        <a:rPr lang="en-GB" sz="1400" b="0" noProof="0" dirty="0">
                          <a:solidFill>
                            <a:schemeClr val="tx1"/>
                          </a:solidFill>
                          <a:latin typeface="Arial" panose="020B0604020202020204" pitchFamily="34" charset="0"/>
                          <a:cs typeface="Arial" panose="020B0604020202020204" pitchFamily="34" charset="0"/>
                        </a:rPr>
                        <a:t>CR, n (%)</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 (2.3)</a:t>
                      </a:r>
                    </a:p>
                  </a:txBody>
                  <a:tcPr marT="36000" marB="36000"/>
                </a:tc>
                <a:tc>
                  <a:txBody>
                    <a:bodyPr/>
                    <a:lstStyle/>
                    <a:p>
                      <a:pPr algn="ctr"/>
                      <a:r>
                        <a:rPr lang="en-GB" sz="1400" noProof="0" dirty="0">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3131935653"/>
                  </a:ext>
                </a:extLst>
              </a:tr>
              <a:tr h="193301">
                <a:tc>
                  <a:txBody>
                    <a:bodyPr/>
                    <a:lstStyle/>
                    <a:p>
                      <a:r>
                        <a:rPr lang="en-GB" sz="1400" b="0" noProof="0" dirty="0">
                          <a:solidFill>
                            <a:schemeClr val="tx1"/>
                          </a:solidFill>
                          <a:latin typeface="Arial" panose="020B0604020202020204" pitchFamily="34" charset="0"/>
                          <a:cs typeface="Arial" panose="020B0604020202020204" pitchFamily="34" charset="0"/>
                        </a:rPr>
                        <a:t>PR, n (%)</a:t>
                      </a:r>
                    </a:p>
                  </a:txBody>
                  <a:tcPr marT="36000" marB="36000"/>
                </a:tc>
                <a:tc>
                  <a:txBody>
                    <a:bodyPr/>
                    <a:lstStyle/>
                    <a:p>
                      <a:pPr algn="ctr"/>
                      <a:r>
                        <a:rPr lang="en-GB" sz="1400" noProof="0" dirty="0">
                          <a:latin typeface="Arial" panose="020B0604020202020204" pitchFamily="34" charset="0"/>
                          <a:cs typeface="Arial" panose="020B0604020202020204" pitchFamily="34" charset="0"/>
                        </a:rPr>
                        <a:t>30 (68.2)</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12 (35.3)</a:t>
                      </a:r>
                    </a:p>
                  </a:txBody>
                  <a:tcPr marT="36000" marB="36000"/>
                </a:tc>
                <a:extLst>
                  <a:ext uri="{0D108BD9-81ED-4DB2-BD59-A6C34878D82A}">
                    <a16:rowId xmlns:a16="http://schemas.microsoft.com/office/drawing/2014/main" val="1924692498"/>
                  </a:ext>
                </a:extLst>
              </a:tr>
              <a:tr h="193301">
                <a:tc>
                  <a:txBody>
                    <a:bodyPr/>
                    <a:lstStyle/>
                    <a:p>
                      <a:r>
                        <a:rPr lang="en-GB" sz="1400" b="0" noProof="0" dirty="0">
                          <a:solidFill>
                            <a:schemeClr val="tx1"/>
                          </a:solidFill>
                          <a:latin typeface="Arial" panose="020B0604020202020204" pitchFamily="34" charset="0"/>
                          <a:cs typeface="Arial" panose="020B0604020202020204" pitchFamily="34" charset="0"/>
                        </a:rPr>
                        <a:t>SD, n (%)</a:t>
                      </a:r>
                    </a:p>
                  </a:txBody>
                  <a:tcPr marT="36000" marB="36000"/>
                </a:tc>
                <a:tc>
                  <a:txBody>
                    <a:bodyPr/>
                    <a:lstStyle/>
                    <a:p>
                      <a:pPr algn="ctr"/>
                      <a:r>
                        <a:rPr lang="en-GB" sz="1400" noProof="0" dirty="0">
                          <a:latin typeface="Arial" panose="020B0604020202020204" pitchFamily="34" charset="0"/>
                          <a:cs typeface="Arial" panose="020B0604020202020204" pitchFamily="34" charset="0"/>
                        </a:rPr>
                        <a:t>7 (15.9)</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11 (32.4)</a:t>
                      </a:r>
                    </a:p>
                  </a:txBody>
                  <a:tcPr marT="36000" marB="36000"/>
                </a:tc>
                <a:extLst>
                  <a:ext uri="{0D108BD9-81ED-4DB2-BD59-A6C34878D82A}">
                    <a16:rowId xmlns:a16="http://schemas.microsoft.com/office/drawing/2014/main" val="4210182936"/>
                  </a:ext>
                </a:extLst>
              </a:tr>
              <a:tr h="193301">
                <a:tc>
                  <a:txBody>
                    <a:bodyPr/>
                    <a:lstStyle/>
                    <a:p>
                      <a:r>
                        <a:rPr lang="en-GB" sz="1400" b="0" noProof="0" dirty="0">
                          <a:solidFill>
                            <a:schemeClr val="tx1"/>
                          </a:solidFill>
                          <a:latin typeface="Arial" panose="020B0604020202020204" pitchFamily="34" charset="0"/>
                          <a:cs typeface="Arial" panose="020B0604020202020204" pitchFamily="34" charset="0"/>
                        </a:rPr>
                        <a:t>PD, n (%)</a:t>
                      </a:r>
                    </a:p>
                  </a:txBody>
                  <a:tcPr marT="36000" marB="36000"/>
                </a:tc>
                <a:tc>
                  <a:txBody>
                    <a:bodyPr/>
                    <a:lstStyle/>
                    <a:p>
                      <a:pPr algn="ctr"/>
                      <a:r>
                        <a:rPr lang="en-GB" sz="1400" noProof="0" dirty="0">
                          <a:latin typeface="Arial" panose="020B0604020202020204" pitchFamily="34" charset="0"/>
                          <a:cs typeface="Arial" panose="020B0604020202020204" pitchFamily="34" charset="0"/>
                        </a:rPr>
                        <a:t>5 (11.4)</a:t>
                      </a:r>
                    </a:p>
                  </a:txBody>
                  <a:tcPr marT="36000" marB="36000"/>
                </a:tc>
                <a:tc>
                  <a:txBody>
                    <a:bodyPr/>
                    <a:lstStyle/>
                    <a:p>
                      <a:pPr algn="ctr"/>
                      <a:r>
                        <a:rPr lang="en-GB" sz="1400" noProof="0" dirty="0">
                          <a:latin typeface="Arial" panose="020B0604020202020204" pitchFamily="34" charset="0"/>
                          <a:cs typeface="Arial" panose="020B0604020202020204" pitchFamily="34" charset="0"/>
                        </a:rPr>
                        <a:t>9 (26.5)</a:t>
                      </a:r>
                    </a:p>
                  </a:txBody>
                  <a:tcPr marT="36000" marB="36000"/>
                </a:tc>
                <a:extLst>
                  <a:ext uri="{0D108BD9-81ED-4DB2-BD59-A6C34878D82A}">
                    <a16:rowId xmlns:a16="http://schemas.microsoft.com/office/drawing/2014/main" val="2934843072"/>
                  </a:ext>
                </a:extLst>
              </a:tr>
              <a:tr h="193301">
                <a:tc>
                  <a:txBody>
                    <a:bodyPr/>
                    <a:lstStyle/>
                    <a:p>
                      <a:r>
                        <a:rPr lang="en-GB" sz="1400" b="0" noProof="0" dirty="0">
                          <a:solidFill>
                            <a:schemeClr val="tx1"/>
                          </a:solidFill>
                          <a:latin typeface="Arial" panose="020B0604020202020204" pitchFamily="34" charset="0"/>
                          <a:cs typeface="Arial" panose="020B0604020202020204" pitchFamily="34" charset="0"/>
                        </a:rPr>
                        <a:t>NE, n (%)</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 (2.3)</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 (5.9)</a:t>
                      </a:r>
                    </a:p>
                  </a:txBody>
                  <a:tcPr marT="36000" marB="36000"/>
                </a:tc>
                <a:extLst>
                  <a:ext uri="{0D108BD9-81ED-4DB2-BD59-A6C34878D82A}">
                    <a16:rowId xmlns:a16="http://schemas.microsoft.com/office/drawing/2014/main" val="188817906"/>
                  </a:ext>
                </a:extLst>
              </a:tr>
              <a:tr h="193301">
                <a:tc>
                  <a:txBody>
                    <a:bodyPr/>
                    <a:lstStyle/>
                    <a:p>
                      <a:r>
                        <a:rPr lang="en-GB" sz="1400" b="0" noProof="0" dirty="0">
                          <a:solidFill>
                            <a:schemeClr val="tx1"/>
                          </a:solidFill>
                          <a:latin typeface="Arial" panose="020B0604020202020204" pitchFamily="34" charset="0"/>
                          <a:cs typeface="Arial" panose="020B0604020202020204" pitchFamily="34" charset="0"/>
                        </a:rPr>
                        <a:t>ORR, n (%) </a:t>
                      </a:r>
                      <a:br>
                        <a:rPr lang="en-GB" sz="1400" b="0" noProof="0" dirty="0">
                          <a:solidFill>
                            <a:schemeClr val="tx1"/>
                          </a:solidFill>
                          <a:latin typeface="Arial" panose="020B0604020202020204" pitchFamily="34" charset="0"/>
                          <a:cs typeface="Arial" panose="020B0604020202020204" pitchFamily="34" charset="0"/>
                        </a:rPr>
                      </a:br>
                      <a:r>
                        <a:rPr lang="en-GB" sz="1400" b="0" noProof="0" dirty="0">
                          <a:solidFill>
                            <a:schemeClr val="tx1"/>
                          </a:solidFill>
                          <a:latin typeface="Arial" panose="020B0604020202020204" pitchFamily="34" charset="0"/>
                          <a:cs typeface="Arial" panose="020B0604020202020204" pitchFamily="34" charset="0"/>
                        </a:rPr>
                        <a:t>[95% CI]</a:t>
                      </a:r>
                    </a:p>
                  </a:txBody>
                  <a:tcPr marT="36000" marB="36000"/>
                </a:tc>
                <a:tc>
                  <a:txBody>
                    <a:bodyPr/>
                    <a:lstStyle/>
                    <a:p>
                      <a:pPr algn="ctr"/>
                      <a:r>
                        <a:rPr lang="en-GB" sz="1400" b="1" noProof="0" dirty="0">
                          <a:latin typeface="Arial" panose="020B0604020202020204" pitchFamily="34" charset="0"/>
                          <a:cs typeface="Arial" panose="020B0604020202020204" pitchFamily="34" charset="0"/>
                        </a:rPr>
                        <a:t>31 (70.5)</a:t>
                      </a:r>
                    </a:p>
                    <a:p>
                      <a:pPr algn="ctr"/>
                      <a:r>
                        <a:rPr lang="en-GB" sz="1400" noProof="0" dirty="0">
                          <a:latin typeface="Arial" panose="020B0604020202020204" pitchFamily="34" charset="0"/>
                          <a:cs typeface="Arial" panose="020B0604020202020204" pitchFamily="34" charset="0"/>
                        </a:rPr>
                        <a:t>[54.8, 83.2]</a:t>
                      </a:r>
                    </a:p>
                  </a:txBody>
                  <a:tcPr marT="36000" marB="36000"/>
                </a:tc>
                <a:tc>
                  <a:txBody>
                    <a:bodyPr/>
                    <a:lstStyle/>
                    <a:p>
                      <a:pPr algn="ctr"/>
                      <a:r>
                        <a:rPr lang="en-GB" sz="1400" b="1" noProof="0" dirty="0">
                          <a:latin typeface="Arial" panose="020B0604020202020204" pitchFamily="34" charset="0"/>
                          <a:cs typeface="Arial" panose="020B0604020202020204" pitchFamily="34" charset="0"/>
                        </a:rPr>
                        <a:t>12 (35.3)</a:t>
                      </a:r>
                    </a:p>
                    <a:p>
                      <a:pPr algn="ctr"/>
                      <a:r>
                        <a:rPr lang="en-GB" sz="1400" noProof="0" dirty="0">
                          <a:latin typeface="Arial" panose="020B0604020202020204" pitchFamily="34" charset="0"/>
                          <a:cs typeface="Arial" panose="020B0604020202020204" pitchFamily="34" charset="0"/>
                        </a:rPr>
                        <a:t>[19.7, 53.5]</a:t>
                      </a:r>
                    </a:p>
                  </a:txBody>
                  <a:tcPr marT="36000" marB="36000"/>
                </a:tc>
                <a:extLst>
                  <a:ext uri="{0D108BD9-81ED-4DB2-BD59-A6C34878D82A}">
                    <a16:rowId xmlns:a16="http://schemas.microsoft.com/office/drawing/2014/main" val="512239828"/>
                  </a:ext>
                </a:extLst>
              </a:tr>
              <a:tr h="193301">
                <a:tc>
                  <a:txBody>
                    <a:bodyPr/>
                    <a:lstStyle/>
                    <a:p>
                      <a:r>
                        <a:rPr lang="en-GB" sz="1400" b="0" noProof="0" dirty="0">
                          <a:solidFill>
                            <a:schemeClr val="tx1"/>
                          </a:solidFill>
                          <a:latin typeface="Arial" panose="020B0604020202020204" pitchFamily="34" charset="0"/>
                          <a:cs typeface="Arial" panose="020B0604020202020204" pitchFamily="34" charset="0"/>
                        </a:rPr>
                        <a:t>DCR, n (%)</a:t>
                      </a:r>
                      <a:br>
                        <a:rPr lang="en-GB" sz="1400" b="0" noProof="0" dirty="0">
                          <a:solidFill>
                            <a:schemeClr val="tx1"/>
                          </a:solidFill>
                          <a:latin typeface="Arial" panose="020B0604020202020204" pitchFamily="34" charset="0"/>
                          <a:cs typeface="Arial" panose="020B0604020202020204" pitchFamily="34" charset="0"/>
                        </a:rPr>
                      </a:br>
                      <a:r>
                        <a:rPr lang="en-GB" sz="1400" b="0" noProof="0" dirty="0">
                          <a:solidFill>
                            <a:schemeClr val="tx1"/>
                          </a:solidFill>
                          <a:latin typeface="Arial" panose="020B0604020202020204" pitchFamily="34" charset="0"/>
                          <a:cs typeface="Arial" panose="020B0604020202020204" pitchFamily="34" charset="0"/>
                        </a:rPr>
                        <a:t>[95% CI]</a:t>
                      </a:r>
                    </a:p>
                  </a:txBody>
                  <a:tcPr marT="36000" marB="36000"/>
                </a:tc>
                <a:tc>
                  <a:txBody>
                    <a:bodyPr/>
                    <a:lstStyle/>
                    <a:p>
                      <a:pPr algn="ctr"/>
                      <a:r>
                        <a:rPr lang="en-GB" sz="1400" b="1" noProof="0" dirty="0">
                          <a:latin typeface="Arial" panose="020B0604020202020204" pitchFamily="34" charset="0"/>
                          <a:cs typeface="Arial" panose="020B0604020202020204" pitchFamily="34" charset="0"/>
                        </a:rPr>
                        <a:t>36 (81.8)</a:t>
                      </a:r>
                    </a:p>
                    <a:p>
                      <a:pPr algn="ctr"/>
                      <a:r>
                        <a:rPr lang="en-GB" sz="1400" noProof="0" dirty="0">
                          <a:latin typeface="Arial" panose="020B0604020202020204" pitchFamily="34" charset="0"/>
                          <a:cs typeface="Arial" panose="020B0604020202020204" pitchFamily="34" charset="0"/>
                        </a:rPr>
                        <a:t>[67.3, 91.8]</a:t>
                      </a:r>
                    </a:p>
                  </a:txBody>
                  <a:tcPr marT="36000" marB="36000"/>
                </a:tc>
                <a:tc>
                  <a:txBody>
                    <a:bodyPr/>
                    <a:lstStyle/>
                    <a:p>
                      <a:pPr algn="ctr"/>
                      <a:r>
                        <a:rPr lang="en-GB" sz="1400" b="1" noProof="0" dirty="0">
                          <a:latin typeface="Arial" panose="020B0604020202020204" pitchFamily="34" charset="0"/>
                          <a:cs typeface="Arial" panose="020B0604020202020204" pitchFamily="34" charset="0"/>
                        </a:rPr>
                        <a:t>18 (52.9)</a:t>
                      </a:r>
                    </a:p>
                    <a:p>
                      <a:pPr algn="ctr"/>
                      <a:r>
                        <a:rPr lang="en-GB" sz="1400" noProof="0" dirty="0">
                          <a:latin typeface="Arial" panose="020B0604020202020204" pitchFamily="34" charset="0"/>
                          <a:cs typeface="Arial" panose="020B0604020202020204" pitchFamily="34" charset="0"/>
                        </a:rPr>
                        <a:t>[35.1, 70.2]</a:t>
                      </a:r>
                    </a:p>
                  </a:txBody>
                  <a:tcPr marT="36000" marB="36000"/>
                </a:tc>
                <a:extLst>
                  <a:ext uri="{0D108BD9-81ED-4DB2-BD59-A6C34878D82A}">
                    <a16:rowId xmlns:a16="http://schemas.microsoft.com/office/drawing/2014/main" val="3407782316"/>
                  </a:ext>
                </a:extLst>
              </a:tr>
              <a:tr h="193301">
                <a:tc>
                  <a:txBody>
                    <a:bodyPr/>
                    <a:lstStyle/>
                    <a:p>
                      <a:r>
                        <a:rPr lang="en-GB" sz="1400" b="0" noProof="0" dirty="0">
                          <a:latin typeface="Arial" panose="020B0604020202020204" pitchFamily="34" charset="0"/>
                          <a:cs typeface="Arial" panose="020B0604020202020204" pitchFamily="34" charset="0"/>
                        </a:rPr>
                        <a:t>mDoR, months</a:t>
                      </a:r>
                      <a:br>
                        <a:rPr lang="en-GB" sz="1400" b="0" noProof="0" dirty="0">
                          <a:latin typeface="Arial" panose="020B0604020202020204" pitchFamily="34" charset="0"/>
                          <a:cs typeface="Arial" panose="020B0604020202020204" pitchFamily="34" charset="0"/>
                        </a:rPr>
                      </a:br>
                      <a:r>
                        <a:rPr lang="en-GB" sz="1400" b="0" noProof="0" dirty="0">
                          <a:latin typeface="Arial" panose="020B0604020202020204" pitchFamily="34" charset="0"/>
                          <a:cs typeface="Arial" panose="020B0604020202020204" pitchFamily="34" charset="0"/>
                        </a:rPr>
                        <a:t>(95% CI)</a:t>
                      </a:r>
                    </a:p>
                  </a:txBody>
                  <a:tcPr marT="36000" marB="36000"/>
                </a:tc>
                <a:tc>
                  <a:txBody>
                    <a:bodyPr/>
                    <a:lstStyle/>
                    <a:p>
                      <a:pPr algn="ctr"/>
                      <a:r>
                        <a:rPr lang="en-GB" sz="1400" b="0" noProof="0" dirty="0">
                          <a:latin typeface="Arial" panose="020B0604020202020204" pitchFamily="34" charset="0"/>
                          <a:cs typeface="Arial" panose="020B0604020202020204" pitchFamily="34" charset="0"/>
                        </a:rPr>
                        <a:t>8.7</a:t>
                      </a:r>
                    </a:p>
                    <a:p>
                      <a:pPr algn="ctr"/>
                      <a:r>
                        <a:rPr lang="en-GB" sz="1400" noProof="0" dirty="0">
                          <a:latin typeface="Arial" panose="020B0604020202020204" pitchFamily="34" charset="0"/>
                          <a:cs typeface="Arial" panose="020B0604020202020204" pitchFamily="34" charset="0"/>
                        </a:rPr>
                        <a:t>(4.5, NE)</a:t>
                      </a:r>
                    </a:p>
                  </a:txBody>
                  <a:tcPr marT="36000" marB="36000"/>
                </a:tc>
                <a:tc>
                  <a:txBody>
                    <a:bodyPr/>
                    <a:lstStyle/>
                    <a:p>
                      <a:pPr algn="ctr"/>
                      <a:r>
                        <a:rPr lang="en-GB" sz="1400" b="0" noProof="0" dirty="0">
                          <a:latin typeface="Arial" panose="020B0604020202020204" pitchFamily="34" charset="0"/>
                          <a:cs typeface="Arial" panose="020B0604020202020204" pitchFamily="34" charset="0"/>
                        </a:rPr>
                        <a:t>9.5</a:t>
                      </a:r>
                    </a:p>
                    <a:p>
                      <a:pPr algn="ctr"/>
                      <a:r>
                        <a:rPr lang="en-GB" sz="1400" noProof="0" dirty="0">
                          <a:latin typeface="Arial" panose="020B0604020202020204" pitchFamily="34" charset="0"/>
                          <a:cs typeface="Arial" panose="020B0604020202020204" pitchFamily="34" charset="0"/>
                        </a:rPr>
                        <a:t>(4.1, NE)</a:t>
                      </a:r>
                    </a:p>
                  </a:txBody>
                  <a:tcPr marT="36000" marB="36000"/>
                </a:tc>
                <a:extLst>
                  <a:ext uri="{0D108BD9-81ED-4DB2-BD59-A6C34878D82A}">
                    <a16:rowId xmlns:a16="http://schemas.microsoft.com/office/drawing/2014/main" val="3475789966"/>
                  </a:ext>
                </a:extLst>
              </a:tr>
            </a:tbl>
          </a:graphicData>
        </a:graphic>
      </p:graphicFrame>
      <p:sp>
        <p:nvSpPr>
          <p:cNvPr id="33" name="TextBox 32">
            <a:extLst>
              <a:ext uri="{FF2B5EF4-FFF2-40B4-BE49-F238E27FC236}">
                <a16:creationId xmlns:a16="http://schemas.microsoft.com/office/drawing/2014/main" id="{4505AC7F-80A6-5BA9-9C4A-5DFD7D7913FD}"/>
              </a:ext>
            </a:extLst>
          </p:cNvPr>
          <p:cNvSpPr txBox="1"/>
          <p:nvPr/>
        </p:nvSpPr>
        <p:spPr>
          <a:xfrm>
            <a:off x="9097721" y="2261263"/>
            <a:ext cx="2713580" cy="332399"/>
          </a:xfrm>
          <a:prstGeom prst="rect">
            <a:avLst/>
          </a:prstGeom>
          <a:noFill/>
        </p:spPr>
        <p:txBody>
          <a:bodyPr wrap="square" lIns="0" tIns="0" rIns="0" bIns="0" rtlCol="0">
            <a:spAutoFit/>
          </a:bodyPr>
          <a:lstStyle/>
          <a:p>
            <a:pPr algn="ctr">
              <a:lnSpc>
                <a:spcPct val="90000"/>
              </a:lnSpc>
            </a:pPr>
            <a:r>
              <a:rPr lang="en-GB" sz="1200" b="1" noProof="0" dirty="0">
                <a:solidFill>
                  <a:schemeClr val="tx2">
                    <a:lumMod val="75000"/>
                  </a:schemeClr>
                </a:solidFill>
                <a:latin typeface="Arial" panose="020B0604020202020204" pitchFamily="34" charset="0"/>
                <a:ea typeface="Aileron" charset="0"/>
                <a:cs typeface="Arial" panose="020B0604020202020204" pitchFamily="34" charset="0"/>
              </a:rPr>
              <a:t>Cohort E:</a:t>
            </a:r>
          </a:p>
          <a:p>
            <a:pPr algn="ctr">
              <a:lnSpc>
                <a:spcPct val="90000"/>
              </a:lnSpc>
            </a:pPr>
            <a:r>
              <a:rPr lang="en-GB" sz="1200" b="1" noProof="0" dirty="0">
                <a:solidFill>
                  <a:schemeClr val="tx2">
                    <a:lumMod val="75000"/>
                  </a:schemeClr>
                </a:solidFill>
                <a:latin typeface="Arial" panose="020B0604020202020204" pitchFamily="34" charset="0"/>
                <a:ea typeface="Aileron" charset="0"/>
                <a:cs typeface="Arial" panose="020B0604020202020204" pitchFamily="34" charset="0"/>
              </a:rPr>
              <a:t>Progressed on HER2-targeted ADCs</a:t>
            </a:r>
          </a:p>
        </p:txBody>
      </p:sp>
      <p:sp>
        <p:nvSpPr>
          <p:cNvPr id="35" name="TextBox 34">
            <a:extLst>
              <a:ext uri="{FF2B5EF4-FFF2-40B4-BE49-F238E27FC236}">
                <a16:creationId xmlns:a16="http://schemas.microsoft.com/office/drawing/2014/main" id="{A6862D0B-D30A-E967-0D52-8DAE95F9EB60}"/>
              </a:ext>
            </a:extLst>
          </p:cNvPr>
          <p:cNvSpPr txBox="1"/>
          <p:nvPr/>
        </p:nvSpPr>
        <p:spPr>
          <a:xfrm>
            <a:off x="15313024" y="3428075"/>
            <a:ext cx="2476056" cy="332399"/>
          </a:xfrm>
          <a:prstGeom prst="rect">
            <a:avLst/>
          </a:prstGeom>
          <a:noFill/>
        </p:spPr>
        <p:txBody>
          <a:bodyPr wrap="square" lIns="0" tIns="0" rIns="0" bIns="0" rtlCol="0">
            <a:spAutoFit/>
          </a:bodyPr>
          <a:lstStyle/>
          <a:p>
            <a:pPr algn="ctr">
              <a:lnSpc>
                <a:spcPct val="90000"/>
              </a:lnSpc>
            </a:pPr>
            <a:r>
              <a:rPr lang="en-GB" sz="1200" b="1" noProof="0" dirty="0">
                <a:solidFill>
                  <a:schemeClr val="accent1"/>
                </a:solidFill>
                <a:latin typeface="Arial" panose="020B0604020202020204" pitchFamily="34" charset="0"/>
                <a:ea typeface="Aileron" charset="0"/>
                <a:cs typeface="Arial" panose="020B0604020202020204" pitchFamily="34" charset="0"/>
              </a:rPr>
              <a:t>ORR 35.3%</a:t>
            </a:r>
          </a:p>
          <a:p>
            <a:pPr algn="ctr">
              <a:lnSpc>
                <a:spcPct val="90000"/>
              </a:lnSpc>
            </a:pPr>
            <a:r>
              <a:rPr lang="en-GB" sz="1200" b="1" noProof="0" dirty="0">
                <a:solidFill>
                  <a:schemeClr val="accent1"/>
                </a:solidFill>
                <a:latin typeface="Arial" panose="020B0604020202020204" pitchFamily="34" charset="0"/>
                <a:ea typeface="Aileron" charset="0"/>
                <a:cs typeface="Arial" panose="020B0604020202020204" pitchFamily="34" charset="0"/>
              </a:rPr>
              <a:t>DCR 52.9%</a:t>
            </a:r>
          </a:p>
        </p:txBody>
      </p:sp>
      <p:graphicFrame>
        <p:nvGraphicFramePr>
          <p:cNvPr id="36" name="Chart 35">
            <a:extLst>
              <a:ext uri="{FF2B5EF4-FFF2-40B4-BE49-F238E27FC236}">
                <a16:creationId xmlns:a16="http://schemas.microsoft.com/office/drawing/2014/main" id="{7C8F7E89-BFFA-0016-C98F-A6A6E4D65E00}"/>
              </a:ext>
            </a:extLst>
          </p:cNvPr>
          <p:cNvGraphicFramePr/>
          <p:nvPr>
            <p:extLst>
              <p:ext uri="{D42A27DB-BD31-4B8C-83A1-F6EECF244321}">
                <p14:modId xmlns:p14="http://schemas.microsoft.com/office/powerpoint/2010/main" val="161073252"/>
              </p:ext>
            </p:extLst>
          </p:nvPr>
        </p:nvGraphicFramePr>
        <p:xfrm>
          <a:off x="6312024" y="2562828"/>
          <a:ext cx="2927032" cy="1951355"/>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a:extLst>
              <a:ext uri="{FF2B5EF4-FFF2-40B4-BE49-F238E27FC236}">
                <a16:creationId xmlns:a16="http://schemas.microsoft.com/office/drawing/2014/main" id="{481B14A3-E4D9-0439-433E-606915746C5C}"/>
              </a:ext>
            </a:extLst>
          </p:cNvPr>
          <p:cNvSpPr txBox="1"/>
          <p:nvPr/>
        </p:nvSpPr>
        <p:spPr>
          <a:xfrm>
            <a:off x="6537512" y="2261263"/>
            <a:ext cx="2476056" cy="332399"/>
          </a:xfrm>
          <a:prstGeom prst="rect">
            <a:avLst/>
          </a:prstGeom>
          <a:noFill/>
        </p:spPr>
        <p:txBody>
          <a:bodyPr wrap="square" lIns="0" tIns="0" rIns="0" bIns="0" rtlCol="0">
            <a:spAutoFit/>
          </a:bodyPr>
          <a:lstStyle/>
          <a:p>
            <a:pPr algn="ctr">
              <a:lnSpc>
                <a:spcPct val="90000"/>
              </a:lnSpc>
            </a:pPr>
            <a:r>
              <a:rPr lang="en-GB" sz="1200" b="1" noProof="0" dirty="0">
                <a:solidFill>
                  <a:schemeClr val="accent1">
                    <a:lumMod val="75000"/>
                  </a:schemeClr>
                </a:solidFill>
                <a:latin typeface="Arial" panose="020B0604020202020204" pitchFamily="34" charset="0"/>
                <a:ea typeface="Aileron" charset="0"/>
                <a:cs typeface="Arial" panose="020B0604020202020204" pitchFamily="34" charset="0"/>
              </a:rPr>
              <a:t>Cohort D:</a:t>
            </a:r>
          </a:p>
          <a:p>
            <a:pPr algn="ctr">
              <a:lnSpc>
                <a:spcPct val="90000"/>
              </a:lnSpc>
            </a:pPr>
            <a:r>
              <a:rPr lang="en-GB" sz="1200" b="1" noProof="0" dirty="0">
                <a:solidFill>
                  <a:schemeClr val="accent1">
                    <a:lumMod val="75000"/>
                  </a:schemeClr>
                </a:solidFill>
                <a:latin typeface="Arial" panose="020B0604020202020204" pitchFamily="34" charset="0"/>
                <a:ea typeface="Aileron" charset="0"/>
                <a:cs typeface="Arial" panose="020B0604020202020204" pitchFamily="34" charset="0"/>
              </a:rPr>
              <a:t>Naïve to HER2-targeted therapy</a:t>
            </a:r>
          </a:p>
        </p:txBody>
      </p:sp>
      <p:sp>
        <p:nvSpPr>
          <p:cNvPr id="34" name="TextBox 33">
            <a:extLst>
              <a:ext uri="{FF2B5EF4-FFF2-40B4-BE49-F238E27FC236}">
                <a16:creationId xmlns:a16="http://schemas.microsoft.com/office/drawing/2014/main" id="{9CA0E0EC-244D-6D6C-B437-29079F28F7BF}"/>
              </a:ext>
            </a:extLst>
          </p:cNvPr>
          <p:cNvSpPr txBox="1"/>
          <p:nvPr/>
        </p:nvSpPr>
        <p:spPr>
          <a:xfrm>
            <a:off x="6537512" y="3387725"/>
            <a:ext cx="2476056" cy="332399"/>
          </a:xfrm>
          <a:prstGeom prst="rect">
            <a:avLst/>
          </a:prstGeom>
          <a:noFill/>
        </p:spPr>
        <p:txBody>
          <a:bodyPr wrap="square" lIns="0" tIns="0" rIns="0" bIns="0" rtlCol="0">
            <a:spAutoFit/>
          </a:bodyPr>
          <a:lstStyle/>
          <a:p>
            <a:pPr algn="ctr">
              <a:lnSpc>
                <a:spcPct val="90000"/>
              </a:lnSpc>
            </a:pPr>
            <a:r>
              <a:rPr lang="en-GB" sz="1200" b="1" noProof="0" dirty="0">
                <a:latin typeface="Arial" panose="020B0604020202020204" pitchFamily="34" charset="0"/>
                <a:ea typeface="Aileron" charset="0"/>
                <a:cs typeface="Arial" panose="020B0604020202020204" pitchFamily="34" charset="0"/>
              </a:rPr>
              <a:t>ORR 70.5%</a:t>
            </a:r>
          </a:p>
          <a:p>
            <a:pPr algn="ctr">
              <a:lnSpc>
                <a:spcPct val="90000"/>
              </a:lnSpc>
            </a:pPr>
            <a:r>
              <a:rPr lang="en-GB" sz="1200" b="1" noProof="0" dirty="0">
                <a:latin typeface="Arial" panose="020B0604020202020204" pitchFamily="34" charset="0"/>
                <a:ea typeface="Aileron" charset="0"/>
                <a:cs typeface="Arial" panose="020B0604020202020204" pitchFamily="34" charset="0"/>
              </a:rPr>
              <a:t>DCR 81.8%</a:t>
            </a:r>
          </a:p>
        </p:txBody>
      </p:sp>
      <p:graphicFrame>
        <p:nvGraphicFramePr>
          <p:cNvPr id="37" name="Chart 36">
            <a:extLst>
              <a:ext uri="{FF2B5EF4-FFF2-40B4-BE49-F238E27FC236}">
                <a16:creationId xmlns:a16="http://schemas.microsoft.com/office/drawing/2014/main" id="{66B4BAE5-1BBE-9861-C2C3-EAD4B7F619A8}"/>
              </a:ext>
            </a:extLst>
          </p:cNvPr>
          <p:cNvGraphicFramePr/>
          <p:nvPr>
            <p:extLst>
              <p:ext uri="{D42A27DB-BD31-4B8C-83A1-F6EECF244321}">
                <p14:modId xmlns:p14="http://schemas.microsoft.com/office/powerpoint/2010/main" val="59503623"/>
              </p:ext>
            </p:extLst>
          </p:nvPr>
        </p:nvGraphicFramePr>
        <p:xfrm>
          <a:off x="8990995" y="2562828"/>
          <a:ext cx="2927032" cy="1951355"/>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a:extLst>
              <a:ext uri="{FF2B5EF4-FFF2-40B4-BE49-F238E27FC236}">
                <a16:creationId xmlns:a16="http://schemas.microsoft.com/office/drawing/2014/main" id="{44F8AC27-65A5-FAF0-5D83-0BD2AB764F7C}"/>
              </a:ext>
            </a:extLst>
          </p:cNvPr>
          <p:cNvSpPr txBox="1"/>
          <p:nvPr/>
        </p:nvSpPr>
        <p:spPr>
          <a:xfrm>
            <a:off x="9216483" y="3387725"/>
            <a:ext cx="2476056" cy="332399"/>
          </a:xfrm>
          <a:prstGeom prst="rect">
            <a:avLst/>
          </a:prstGeom>
          <a:noFill/>
        </p:spPr>
        <p:txBody>
          <a:bodyPr wrap="square" lIns="0" tIns="0" rIns="0" bIns="0" rtlCol="0">
            <a:spAutoFit/>
          </a:bodyPr>
          <a:lstStyle/>
          <a:p>
            <a:pPr algn="ctr">
              <a:lnSpc>
                <a:spcPct val="90000"/>
              </a:lnSpc>
            </a:pPr>
            <a:r>
              <a:rPr lang="en-GB" sz="1200" b="1" noProof="0" dirty="0">
                <a:latin typeface="Arial" panose="020B0604020202020204" pitchFamily="34" charset="0"/>
                <a:ea typeface="Aileron" charset="0"/>
                <a:cs typeface="Arial" panose="020B0604020202020204" pitchFamily="34" charset="0"/>
              </a:rPr>
              <a:t>ORR 35.3%</a:t>
            </a:r>
          </a:p>
          <a:p>
            <a:pPr algn="ctr">
              <a:lnSpc>
                <a:spcPct val="90000"/>
              </a:lnSpc>
            </a:pPr>
            <a:r>
              <a:rPr lang="en-GB" sz="1200" b="1" noProof="0" dirty="0">
                <a:latin typeface="Arial" panose="020B0604020202020204" pitchFamily="34" charset="0"/>
                <a:ea typeface="Aileron" charset="0"/>
                <a:cs typeface="Arial" panose="020B0604020202020204" pitchFamily="34" charset="0"/>
              </a:rPr>
              <a:t>DCR 52.9%</a:t>
            </a:r>
          </a:p>
        </p:txBody>
      </p:sp>
    </p:spTree>
    <p:extLst>
      <p:ext uri="{BB962C8B-B14F-4D97-AF65-F5344CB8AC3E}">
        <p14:creationId xmlns:p14="http://schemas.microsoft.com/office/powerpoint/2010/main" val="116526233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9BAC3-D3A8-4DDE-6DCE-086D05F6638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BDB7C16-A448-18B3-4200-11F74D02E07D}"/>
              </a:ext>
            </a:extLst>
          </p:cNvPr>
          <p:cNvSpPr>
            <a:spLocks noGrp="1"/>
          </p:cNvSpPr>
          <p:nvPr>
            <p:ph sz="quarter" idx="12"/>
          </p:nvPr>
        </p:nvSpPr>
        <p:spPr>
          <a:xfrm>
            <a:off x="620713" y="1425575"/>
            <a:ext cx="3963119" cy="4525963"/>
          </a:xfrm>
        </p:spPr>
        <p:txBody>
          <a:bodyPr/>
          <a:lstStyle/>
          <a:p>
            <a:r>
              <a:rPr lang="en-GB" noProof="0" dirty="0"/>
              <a:t>TRAEs were reported in 97.4% of pts</a:t>
            </a:r>
          </a:p>
          <a:p>
            <a:r>
              <a:rPr lang="en-GB" noProof="0" dirty="0"/>
              <a:t>Diarrhoea was the most common TRAE, mostly G1 or 2, leading to dose reduction </a:t>
            </a:r>
          </a:p>
          <a:p>
            <a:r>
              <a:rPr lang="en-GB" noProof="0" dirty="0"/>
              <a:t>No patients discontinued treatment due to diarrhoea</a:t>
            </a:r>
          </a:p>
          <a:p>
            <a:r>
              <a:rPr lang="en-GB" noProof="0" dirty="0"/>
              <a:t>No cases of interstitial lung disease</a:t>
            </a:r>
          </a:p>
          <a:p>
            <a:r>
              <a:rPr lang="en-GB" noProof="0" dirty="0"/>
              <a:t>7 patients (9.0%) had serious TRAEs</a:t>
            </a:r>
          </a:p>
        </p:txBody>
      </p:sp>
      <p:sp>
        <p:nvSpPr>
          <p:cNvPr id="6" name="Title 5">
            <a:extLst>
              <a:ext uri="{FF2B5EF4-FFF2-40B4-BE49-F238E27FC236}">
                <a16:creationId xmlns:a16="http://schemas.microsoft.com/office/drawing/2014/main" id="{838D895F-3B87-970A-EE3F-AE7AB4521957}"/>
              </a:ext>
            </a:extLst>
          </p:cNvPr>
          <p:cNvSpPr>
            <a:spLocks noGrp="1"/>
          </p:cNvSpPr>
          <p:nvPr>
            <p:ph type="title"/>
          </p:nvPr>
        </p:nvSpPr>
        <p:spPr>
          <a:xfrm>
            <a:off x="619201" y="259200"/>
            <a:ext cx="10963199" cy="864000"/>
          </a:xfrm>
        </p:spPr>
        <p:txBody>
          <a:bodyPr/>
          <a:lstStyle/>
          <a:p>
            <a:r>
              <a:rPr lang="en-GB" noProof="0" dirty="0"/>
              <a:t>Soho-01: safety results</a:t>
            </a:r>
          </a:p>
        </p:txBody>
      </p:sp>
      <p:sp>
        <p:nvSpPr>
          <p:cNvPr id="8" name="Content Placeholder 7">
            <a:extLst>
              <a:ext uri="{FF2B5EF4-FFF2-40B4-BE49-F238E27FC236}">
                <a16:creationId xmlns:a16="http://schemas.microsoft.com/office/drawing/2014/main" id="{7CA89EE6-0244-D84B-CEE2-CC829B519176}"/>
              </a:ext>
            </a:extLst>
          </p:cNvPr>
          <p:cNvSpPr>
            <a:spLocks noGrp="1"/>
          </p:cNvSpPr>
          <p:nvPr>
            <p:ph sz="quarter" idx="15"/>
          </p:nvPr>
        </p:nvSpPr>
        <p:spPr>
          <a:xfrm>
            <a:off x="620183" y="6356351"/>
            <a:ext cx="10180339" cy="365125"/>
          </a:xfrm>
        </p:spPr>
        <p:txBody>
          <a:bodyPr anchor="b" anchorCtr="0"/>
          <a:lstStyle/>
          <a:p>
            <a:r>
              <a:rPr lang="en-GB" sz="1100" noProof="0" dirty="0">
                <a:solidFill>
                  <a:schemeClr val="tx2"/>
                </a:solidFill>
              </a:rPr>
              <a:t>ADC, antibody-drug conjugate; BID, twice daily; CTCAE, Common Terminology Criteria for Adverse Events; G, grade; MedDRA, Medical Dictionary for Regulatory Activities; NSCLC, non-small cell lung cancer; TRAE, treatment-related adverse events</a:t>
            </a:r>
          </a:p>
          <a:p>
            <a:r>
              <a:rPr lang="en-GB" sz="1100" noProof="0" dirty="0">
                <a:solidFill>
                  <a:schemeClr val="tx2"/>
                </a:solidFill>
              </a:rPr>
              <a:t>Girard N, et al. J Thorac Oncol. 2025;20 (3):S1-S9. ELCC 2025 (oral presentation, Abstract 3O)</a:t>
            </a:r>
          </a:p>
        </p:txBody>
      </p:sp>
      <p:sp>
        <p:nvSpPr>
          <p:cNvPr id="2" name="Slide Number Placeholder 1">
            <a:extLst>
              <a:ext uri="{FF2B5EF4-FFF2-40B4-BE49-F238E27FC236}">
                <a16:creationId xmlns:a16="http://schemas.microsoft.com/office/drawing/2014/main" id="{18AC3B1C-0838-A863-9587-DFCBB28298DC}"/>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9</a:t>
            </a:fld>
            <a:endParaRPr lang="en-GB" noProof="0" dirty="0"/>
          </a:p>
        </p:txBody>
      </p:sp>
      <p:sp>
        <p:nvSpPr>
          <p:cNvPr id="9" name="TextBox 8">
            <a:extLst>
              <a:ext uri="{FF2B5EF4-FFF2-40B4-BE49-F238E27FC236}">
                <a16:creationId xmlns:a16="http://schemas.microsoft.com/office/drawing/2014/main" id="{6E0D5A0E-34F9-6FEF-01DA-3384EA147FC8}"/>
              </a:ext>
            </a:extLst>
          </p:cNvPr>
          <p:cNvSpPr txBox="1"/>
          <p:nvPr/>
        </p:nvSpPr>
        <p:spPr>
          <a:xfrm>
            <a:off x="551384" y="5733256"/>
            <a:ext cx="10588385" cy="430887"/>
          </a:xfrm>
          <a:prstGeom prst="rect">
            <a:avLst/>
          </a:prstGeom>
          <a:noFill/>
        </p:spPr>
        <p:txBody>
          <a:bodyPr wrap="square" rtlCol="0">
            <a:spAutoFit/>
          </a:bodyPr>
          <a:lstStyle/>
          <a:p>
            <a:r>
              <a:rPr lang="en-GB" sz="1100" baseline="30000" noProof="0" dirty="0">
                <a:solidFill>
                  <a:schemeClr val="tx2"/>
                </a:solidFill>
                <a:latin typeface="Arial" panose="020B0604020202020204" pitchFamily="34" charset="0"/>
                <a:ea typeface="Aileron" charset="0"/>
                <a:cs typeface="Arial" panose="020B0604020202020204" pitchFamily="34" charset="0"/>
              </a:rPr>
              <a:t>a </a:t>
            </a:r>
            <a:r>
              <a:rPr lang="en-GB" sz="1100" noProof="0" dirty="0">
                <a:solidFill>
                  <a:schemeClr val="tx2"/>
                </a:solidFill>
                <a:latin typeface="Arial" panose="020B0604020202020204" pitchFamily="34" charset="0"/>
                <a:ea typeface="Aileron" charset="0"/>
                <a:cs typeface="Arial" panose="020B0604020202020204" pitchFamily="34" charset="0"/>
              </a:rPr>
              <a:t>Patients with NSCLC with </a:t>
            </a:r>
            <a:r>
              <a:rPr lang="en-GB" sz="1100" i="1" noProof="0" dirty="0">
                <a:solidFill>
                  <a:schemeClr val="tx2"/>
                </a:solidFill>
                <a:latin typeface="Arial" panose="020B0604020202020204" pitchFamily="34" charset="0"/>
                <a:ea typeface="Aileron" charset="0"/>
                <a:cs typeface="Arial" panose="020B0604020202020204" pitchFamily="34" charset="0"/>
              </a:rPr>
              <a:t>HER2</a:t>
            </a:r>
            <a:r>
              <a:rPr lang="en-GB" sz="1100" noProof="0" dirty="0">
                <a:solidFill>
                  <a:schemeClr val="tx2"/>
                </a:solidFill>
                <a:latin typeface="Arial" panose="020B0604020202020204" pitchFamily="34" charset="0"/>
                <a:ea typeface="Aileron" charset="0"/>
                <a:cs typeface="Arial" panose="020B0604020202020204" pitchFamily="34" charset="0"/>
              </a:rPr>
              <a:t>-activating mutations who are naïve to HER2-targeted therapies; </a:t>
            </a:r>
            <a:r>
              <a:rPr lang="en-GB" sz="1100" baseline="30000" noProof="0" dirty="0">
                <a:solidFill>
                  <a:schemeClr val="tx2"/>
                </a:solidFill>
                <a:latin typeface="Arial" panose="020B0604020202020204" pitchFamily="34" charset="0"/>
                <a:ea typeface="Aileron" charset="0"/>
                <a:cs typeface="Arial" panose="020B0604020202020204" pitchFamily="34" charset="0"/>
              </a:rPr>
              <a:t>b </a:t>
            </a:r>
            <a:r>
              <a:rPr lang="en-GB" sz="1100" noProof="0" dirty="0">
                <a:solidFill>
                  <a:schemeClr val="tx2"/>
                </a:solidFill>
                <a:latin typeface="Arial" panose="020B0604020202020204" pitchFamily="34" charset="0"/>
                <a:ea typeface="Aileron" charset="0"/>
                <a:cs typeface="Arial" panose="020B0604020202020204" pitchFamily="34" charset="0"/>
              </a:rPr>
              <a:t>Patients with NSCLC with </a:t>
            </a:r>
            <a:r>
              <a:rPr lang="en-GB" sz="1100" i="1" noProof="0" dirty="0">
                <a:solidFill>
                  <a:schemeClr val="tx2"/>
                </a:solidFill>
                <a:latin typeface="Arial" panose="020B0604020202020204" pitchFamily="34" charset="0"/>
                <a:ea typeface="Aileron" charset="0"/>
                <a:cs typeface="Arial" panose="020B0604020202020204" pitchFamily="34" charset="0"/>
              </a:rPr>
              <a:t>HER2</a:t>
            </a:r>
            <a:r>
              <a:rPr lang="en-GB" sz="1100" noProof="0" dirty="0">
                <a:solidFill>
                  <a:schemeClr val="tx2"/>
                </a:solidFill>
                <a:latin typeface="Arial" panose="020B0604020202020204" pitchFamily="34" charset="0"/>
                <a:ea typeface="Aileron" charset="0"/>
                <a:cs typeface="Arial" panose="020B0604020202020204" pitchFamily="34" charset="0"/>
              </a:rPr>
              <a:t>-activating mutations who have received and progressed on HER2-targeted ADCs</a:t>
            </a:r>
          </a:p>
        </p:txBody>
      </p:sp>
      <p:sp>
        <p:nvSpPr>
          <p:cNvPr id="21" name="TextBox 20">
            <a:extLst>
              <a:ext uri="{FF2B5EF4-FFF2-40B4-BE49-F238E27FC236}">
                <a16:creationId xmlns:a16="http://schemas.microsoft.com/office/drawing/2014/main" id="{C80FD798-5796-4908-011A-DC72C53A434E}"/>
              </a:ext>
            </a:extLst>
          </p:cNvPr>
          <p:cNvSpPr txBox="1"/>
          <p:nvPr/>
        </p:nvSpPr>
        <p:spPr>
          <a:xfrm>
            <a:off x="4895299" y="969448"/>
            <a:ext cx="6948000" cy="138499"/>
          </a:xfrm>
          <a:prstGeom prst="rect">
            <a:avLst/>
          </a:prstGeom>
          <a:no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Summary of most frequent TRAEs (≥10% of total) by treatment and severity grade (MedDRA v 27.1, CTCAE v 5.0)</a:t>
            </a:r>
          </a:p>
        </p:txBody>
      </p:sp>
      <p:graphicFrame>
        <p:nvGraphicFramePr>
          <p:cNvPr id="22" name="Chart 21">
            <a:extLst>
              <a:ext uri="{FF2B5EF4-FFF2-40B4-BE49-F238E27FC236}">
                <a16:creationId xmlns:a16="http://schemas.microsoft.com/office/drawing/2014/main" id="{A8C165C4-BF33-5C48-315E-754CB1C9FA6C}"/>
              </a:ext>
            </a:extLst>
          </p:cNvPr>
          <p:cNvGraphicFramePr/>
          <p:nvPr>
            <p:extLst>
              <p:ext uri="{D42A27DB-BD31-4B8C-83A1-F6EECF244321}">
                <p14:modId xmlns:p14="http://schemas.microsoft.com/office/powerpoint/2010/main" val="918808468"/>
              </p:ext>
            </p:extLst>
          </p:nvPr>
        </p:nvGraphicFramePr>
        <p:xfrm>
          <a:off x="9097721" y="1540789"/>
          <a:ext cx="2745578" cy="4133366"/>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184C449B-D811-9FB0-47F1-86A56E060DA9}"/>
              </a:ext>
            </a:extLst>
          </p:cNvPr>
          <p:cNvSpPr txBox="1"/>
          <p:nvPr/>
        </p:nvSpPr>
        <p:spPr>
          <a:xfrm>
            <a:off x="9307016" y="5623327"/>
            <a:ext cx="2454302" cy="138499"/>
          </a:xfrm>
          <a:prstGeom prst="rect">
            <a:avLst/>
          </a:prstGeom>
          <a:no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Patients (%)</a:t>
            </a:r>
          </a:p>
        </p:txBody>
      </p:sp>
      <p:sp>
        <p:nvSpPr>
          <p:cNvPr id="25" name="Google Shape;392;p10">
            <a:extLst>
              <a:ext uri="{FF2B5EF4-FFF2-40B4-BE49-F238E27FC236}">
                <a16:creationId xmlns:a16="http://schemas.microsoft.com/office/drawing/2014/main" id="{D24CF7D3-FD98-CFDE-AB29-E8DA5900D4BC}"/>
              </a:ext>
            </a:extLst>
          </p:cNvPr>
          <p:cNvSpPr/>
          <p:nvPr/>
        </p:nvSpPr>
        <p:spPr>
          <a:xfrm>
            <a:off x="7111013" y="1223942"/>
            <a:ext cx="429605"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noProof="0" dirty="0">
                <a:latin typeface="Arial" panose="020B0604020202020204" pitchFamily="34" charset="0"/>
                <a:ea typeface="Calibri"/>
                <a:cs typeface="Arial" panose="020B0604020202020204" pitchFamily="34" charset="0"/>
                <a:sym typeface="Calibri"/>
              </a:rPr>
              <a:t>Grade 1</a:t>
            </a:r>
            <a:endParaRPr lang="en-GB" sz="900" noProof="0" dirty="0">
              <a:latin typeface="Arial" panose="020B0604020202020204" pitchFamily="34" charset="0"/>
              <a:ea typeface="Calibri"/>
              <a:cs typeface="Arial" panose="020B0604020202020204" pitchFamily="34" charset="0"/>
              <a:sym typeface="Calibri"/>
            </a:endParaRPr>
          </a:p>
        </p:txBody>
      </p:sp>
      <p:sp>
        <p:nvSpPr>
          <p:cNvPr id="26" name="Rectangle 25">
            <a:extLst>
              <a:ext uri="{FF2B5EF4-FFF2-40B4-BE49-F238E27FC236}">
                <a16:creationId xmlns:a16="http://schemas.microsoft.com/office/drawing/2014/main" id="{44CC47B9-F82F-18E5-AE8E-C97F14987A56}"/>
              </a:ext>
            </a:extLst>
          </p:cNvPr>
          <p:cNvSpPr/>
          <p:nvPr/>
        </p:nvSpPr>
        <p:spPr>
          <a:xfrm>
            <a:off x="6907380" y="1237061"/>
            <a:ext cx="143122" cy="13040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5" name="Rectangle 34">
            <a:extLst>
              <a:ext uri="{FF2B5EF4-FFF2-40B4-BE49-F238E27FC236}">
                <a16:creationId xmlns:a16="http://schemas.microsoft.com/office/drawing/2014/main" id="{8550AF8B-962D-E938-9DA0-4D4790FAC2CC}"/>
              </a:ext>
            </a:extLst>
          </p:cNvPr>
          <p:cNvSpPr/>
          <p:nvPr/>
        </p:nvSpPr>
        <p:spPr>
          <a:xfrm>
            <a:off x="6729580" y="1237061"/>
            <a:ext cx="143122" cy="130409"/>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6" name="Google Shape;392;p10">
            <a:extLst>
              <a:ext uri="{FF2B5EF4-FFF2-40B4-BE49-F238E27FC236}">
                <a16:creationId xmlns:a16="http://schemas.microsoft.com/office/drawing/2014/main" id="{1D49AA61-1F9F-3C87-417D-D3286FBA90B4}"/>
              </a:ext>
            </a:extLst>
          </p:cNvPr>
          <p:cNvSpPr/>
          <p:nvPr/>
        </p:nvSpPr>
        <p:spPr>
          <a:xfrm>
            <a:off x="8104788" y="1223942"/>
            <a:ext cx="429605"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noProof="0" dirty="0">
                <a:latin typeface="Arial" panose="020B0604020202020204" pitchFamily="34" charset="0"/>
                <a:ea typeface="Calibri"/>
                <a:cs typeface="Arial" panose="020B0604020202020204" pitchFamily="34" charset="0"/>
                <a:sym typeface="Calibri"/>
              </a:rPr>
              <a:t>Grade 2</a:t>
            </a:r>
            <a:endParaRPr lang="en-GB" sz="900" noProof="0" dirty="0">
              <a:latin typeface="Arial" panose="020B0604020202020204" pitchFamily="34" charset="0"/>
              <a:ea typeface="Calibri"/>
              <a:cs typeface="Arial" panose="020B0604020202020204" pitchFamily="34" charset="0"/>
              <a:sym typeface="Calibri"/>
            </a:endParaRPr>
          </a:p>
        </p:txBody>
      </p:sp>
      <p:sp>
        <p:nvSpPr>
          <p:cNvPr id="37" name="Rectangle 36">
            <a:extLst>
              <a:ext uri="{FF2B5EF4-FFF2-40B4-BE49-F238E27FC236}">
                <a16:creationId xmlns:a16="http://schemas.microsoft.com/office/drawing/2014/main" id="{DDEC3CB6-522F-F90B-E164-49823E4B4132}"/>
              </a:ext>
            </a:extLst>
          </p:cNvPr>
          <p:cNvSpPr/>
          <p:nvPr/>
        </p:nvSpPr>
        <p:spPr>
          <a:xfrm>
            <a:off x="7901155" y="1237061"/>
            <a:ext cx="143122" cy="1304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8" name="Rectangle 37">
            <a:extLst>
              <a:ext uri="{FF2B5EF4-FFF2-40B4-BE49-F238E27FC236}">
                <a16:creationId xmlns:a16="http://schemas.microsoft.com/office/drawing/2014/main" id="{B4C3C7B9-C73D-F51F-09B1-EA97F9F78ABA}"/>
              </a:ext>
            </a:extLst>
          </p:cNvPr>
          <p:cNvSpPr/>
          <p:nvPr/>
        </p:nvSpPr>
        <p:spPr>
          <a:xfrm>
            <a:off x="7723355" y="1237061"/>
            <a:ext cx="143122" cy="1304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9" name="Google Shape;392;p10">
            <a:extLst>
              <a:ext uri="{FF2B5EF4-FFF2-40B4-BE49-F238E27FC236}">
                <a16:creationId xmlns:a16="http://schemas.microsoft.com/office/drawing/2014/main" id="{96BAF872-78CB-8917-3319-C6FFF4B7E835}"/>
              </a:ext>
            </a:extLst>
          </p:cNvPr>
          <p:cNvSpPr/>
          <p:nvPr/>
        </p:nvSpPr>
        <p:spPr>
          <a:xfrm>
            <a:off x="9092213" y="1223942"/>
            <a:ext cx="429605"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900" b="1" noProof="0" dirty="0">
                <a:latin typeface="Arial" panose="020B0604020202020204" pitchFamily="34" charset="0"/>
                <a:ea typeface="Calibri"/>
                <a:cs typeface="Arial" panose="020B0604020202020204" pitchFamily="34" charset="0"/>
                <a:sym typeface="Calibri"/>
              </a:rPr>
              <a:t>Grade 3</a:t>
            </a:r>
            <a:endParaRPr lang="en-GB" sz="900" noProof="0" dirty="0">
              <a:latin typeface="Arial" panose="020B0604020202020204" pitchFamily="34" charset="0"/>
              <a:ea typeface="Calibri"/>
              <a:cs typeface="Arial" panose="020B0604020202020204" pitchFamily="34" charset="0"/>
              <a:sym typeface="Calibri"/>
            </a:endParaRPr>
          </a:p>
        </p:txBody>
      </p:sp>
      <p:sp>
        <p:nvSpPr>
          <p:cNvPr id="40" name="Rectangle 39">
            <a:extLst>
              <a:ext uri="{FF2B5EF4-FFF2-40B4-BE49-F238E27FC236}">
                <a16:creationId xmlns:a16="http://schemas.microsoft.com/office/drawing/2014/main" id="{095F1F24-F784-C6C4-EC49-234AD6BD33FE}"/>
              </a:ext>
            </a:extLst>
          </p:cNvPr>
          <p:cNvSpPr/>
          <p:nvPr/>
        </p:nvSpPr>
        <p:spPr>
          <a:xfrm>
            <a:off x="8888580" y="1237061"/>
            <a:ext cx="143122" cy="130409"/>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1" name="Rectangle 40">
            <a:extLst>
              <a:ext uri="{FF2B5EF4-FFF2-40B4-BE49-F238E27FC236}">
                <a16:creationId xmlns:a16="http://schemas.microsoft.com/office/drawing/2014/main" id="{FEB27C05-D743-0C64-AB18-EBB51F7B6264}"/>
              </a:ext>
            </a:extLst>
          </p:cNvPr>
          <p:cNvSpPr/>
          <p:nvPr/>
        </p:nvSpPr>
        <p:spPr>
          <a:xfrm>
            <a:off x="8710780" y="1237061"/>
            <a:ext cx="143122" cy="13040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 name="TextBox 19">
            <a:extLst>
              <a:ext uri="{FF2B5EF4-FFF2-40B4-BE49-F238E27FC236}">
                <a16:creationId xmlns:a16="http://schemas.microsoft.com/office/drawing/2014/main" id="{F1A02499-5188-33EC-63B1-AA0B614C7168}"/>
              </a:ext>
            </a:extLst>
          </p:cNvPr>
          <p:cNvSpPr txBox="1"/>
          <p:nvPr/>
        </p:nvSpPr>
        <p:spPr>
          <a:xfrm>
            <a:off x="9265521" y="1453698"/>
            <a:ext cx="2476056" cy="166199"/>
          </a:xfrm>
          <a:prstGeom prst="rect">
            <a:avLst/>
          </a:prstGeom>
          <a:noFill/>
        </p:spPr>
        <p:txBody>
          <a:bodyPr wrap="square" lIns="0" tIns="0" rIns="0" bIns="0" rtlCol="0">
            <a:spAutoFit/>
          </a:bodyPr>
          <a:lstStyle/>
          <a:p>
            <a:pPr algn="ctr">
              <a:lnSpc>
                <a:spcPct val="90000"/>
              </a:lnSpc>
            </a:pPr>
            <a:r>
              <a:rPr lang="en-GB" sz="1200" b="1" noProof="0" dirty="0">
                <a:solidFill>
                  <a:schemeClr val="tx2">
                    <a:lumMod val="75000"/>
                  </a:schemeClr>
                </a:solidFill>
                <a:latin typeface="Arial" panose="020B0604020202020204" pitchFamily="34" charset="0"/>
                <a:ea typeface="Aileron" charset="0"/>
                <a:cs typeface="Arial" panose="020B0604020202020204" pitchFamily="34" charset="0"/>
              </a:rPr>
              <a:t>Cohort E</a:t>
            </a:r>
            <a:r>
              <a:rPr lang="en-GB" sz="1200" b="1" baseline="30000" noProof="0" dirty="0">
                <a:solidFill>
                  <a:schemeClr val="tx2">
                    <a:lumMod val="75000"/>
                  </a:schemeClr>
                </a:solidFill>
                <a:latin typeface="Arial" panose="020B0604020202020204" pitchFamily="34" charset="0"/>
                <a:ea typeface="Aileron" charset="0"/>
                <a:cs typeface="Arial" panose="020B0604020202020204" pitchFamily="34" charset="0"/>
              </a:rPr>
              <a:t>b</a:t>
            </a:r>
            <a:r>
              <a:rPr lang="en-GB" sz="1200" b="1" noProof="0" dirty="0">
                <a:solidFill>
                  <a:schemeClr val="tx2">
                    <a:lumMod val="75000"/>
                  </a:schemeClr>
                </a:solidFill>
                <a:latin typeface="Arial" panose="020B0604020202020204" pitchFamily="34" charset="0"/>
                <a:ea typeface="Aileron" charset="0"/>
                <a:cs typeface="Arial" panose="020B0604020202020204" pitchFamily="34" charset="0"/>
              </a:rPr>
              <a:t> – 20 mg BID (n=34)</a:t>
            </a:r>
          </a:p>
        </p:txBody>
      </p:sp>
      <p:sp>
        <p:nvSpPr>
          <p:cNvPr id="47" name="TextBox 46">
            <a:extLst>
              <a:ext uri="{FF2B5EF4-FFF2-40B4-BE49-F238E27FC236}">
                <a16:creationId xmlns:a16="http://schemas.microsoft.com/office/drawing/2014/main" id="{B1518376-8A8E-5EE5-94D2-0B529367D11A}"/>
              </a:ext>
            </a:extLst>
          </p:cNvPr>
          <p:cNvSpPr txBox="1"/>
          <p:nvPr/>
        </p:nvSpPr>
        <p:spPr>
          <a:xfrm>
            <a:off x="9925429" y="3618262"/>
            <a:ext cx="99386" cy="107722"/>
          </a:xfrm>
          <a:prstGeom prst="rect">
            <a:avLst/>
          </a:prstGeom>
          <a:noFill/>
        </p:spPr>
        <p:txBody>
          <a:bodyPr wrap="square" lIns="0" tIns="0" rIns="0" bIns="0" rtlCol="0">
            <a:spAutoFit/>
          </a:bodyPr>
          <a:lstStyle/>
          <a:p>
            <a:r>
              <a:rPr lang="en-GB" sz="700" b="1" noProof="0" dirty="0">
                <a:latin typeface="Arial" panose="020B0604020202020204" pitchFamily="34" charset="0"/>
                <a:ea typeface="Aileron" charset="0"/>
                <a:cs typeface="Arial" panose="020B0604020202020204" pitchFamily="34" charset="0"/>
              </a:rPr>
              <a:t>24</a:t>
            </a:r>
          </a:p>
        </p:txBody>
      </p:sp>
      <p:sp>
        <p:nvSpPr>
          <p:cNvPr id="48" name="TextBox 47">
            <a:extLst>
              <a:ext uri="{FF2B5EF4-FFF2-40B4-BE49-F238E27FC236}">
                <a16:creationId xmlns:a16="http://schemas.microsoft.com/office/drawing/2014/main" id="{0258AB99-96A9-8314-08FC-363C740497C1}"/>
              </a:ext>
            </a:extLst>
          </p:cNvPr>
          <p:cNvSpPr txBox="1"/>
          <p:nvPr/>
        </p:nvSpPr>
        <p:spPr>
          <a:xfrm>
            <a:off x="9790972" y="3354737"/>
            <a:ext cx="99386" cy="107722"/>
          </a:xfrm>
          <a:prstGeom prst="rect">
            <a:avLst/>
          </a:prstGeom>
          <a:noFill/>
        </p:spPr>
        <p:txBody>
          <a:bodyPr wrap="square" lIns="0" tIns="0" rIns="0" bIns="0" rtlCol="0">
            <a:spAutoFit/>
          </a:bodyPr>
          <a:lstStyle/>
          <a:p>
            <a:r>
              <a:rPr lang="en-GB" sz="700" b="1" noProof="0" dirty="0">
                <a:latin typeface="Arial" panose="020B0604020202020204" pitchFamily="34" charset="0"/>
                <a:ea typeface="Aileron" charset="0"/>
                <a:cs typeface="Arial" panose="020B0604020202020204" pitchFamily="34" charset="0"/>
              </a:rPr>
              <a:t>18</a:t>
            </a:r>
          </a:p>
        </p:txBody>
      </p:sp>
      <p:sp>
        <p:nvSpPr>
          <p:cNvPr id="49" name="TextBox 48">
            <a:extLst>
              <a:ext uri="{FF2B5EF4-FFF2-40B4-BE49-F238E27FC236}">
                <a16:creationId xmlns:a16="http://schemas.microsoft.com/office/drawing/2014/main" id="{1B00A9C2-F3A7-B54F-B095-D9B5567B4B64}"/>
              </a:ext>
            </a:extLst>
          </p:cNvPr>
          <p:cNvSpPr txBox="1"/>
          <p:nvPr/>
        </p:nvSpPr>
        <p:spPr>
          <a:xfrm>
            <a:off x="9741030" y="3091212"/>
            <a:ext cx="99386" cy="107722"/>
          </a:xfrm>
          <a:prstGeom prst="rect">
            <a:avLst/>
          </a:prstGeom>
          <a:noFill/>
        </p:spPr>
        <p:txBody>
          <a:bodyPr wrap="square" lIns="0" tIns="0" rIns="0" bIns="0" rtlCol="0">
            <a:spAutoFit/>
          </a:bodyPr>
          <a:lstStyle/>
          <a:p>
            <a:r>
              <a:rPr lang="en-GB" sz="700" b="1" noProof="0" dirty="0">
                <a:latin typeface="Arial" panose="020B0604020202020204" pitchFamily="34" charset="0"/>
                <a:ea typeface="Aileron" charset="0"/>
                <a:cs typeface="Arial" panose="020B0604020202020204" pitchFamily="34" charset="0"/>
              </a:rPr>
              <a:t>15</a:t>
            </a:r>
          </a:p>
        </p:txBody>
      </p:sp>
      <p:sp>
        <p:nvSpPr>
          <p:cNvPr id="50" name="TextBox 49">
            <a:extLst>
              <a:ext uri="{FF2B5EF4-FFF2-40B4-BE49-F238E27FC236}">
                <a16:creationId xmlns:a16="http://schemas.microsoft.com/office/drawing/2014/main" id="{08F56F04-9D7A-3368-BDC2-D1CE9DD5D37B}"/>
              </a:ext>
            </a:extLst>
          </p:cNvPr>
          <p:cNvSpPr txBox="1"/>
          <p:nvPr/>
        </p:nvSpPr>
        <p:spPr>
          <a:xfrm>
            <a:off x="9938129" y="2821337"/>
            <a:ext cx="99386" cy="107722"/>
          </a:xfrm>
          <a:prstGeom prst="rect">
            <a:avLst/>
          </a:prstGeom>
          <a:noFill/>
        </p:spPr>
        <p:txBody>
          <a:bodyPr wrap="square" lIns="0" tIns="0" rIns="0" bIns="0" rtlCol="0">
            <a:spAutoFit/>
          </a:bodyPr>
          <a:lstStyle/>
          <a:p>
            <a:r>
              <a:rPr lang="en-GB" sz="700" b="1" noProof="0" dirty="0">
                <a:latin typeface="Arial" panose="020B0604020202020204" pitchFamily="34" charset="0"/>
                <a:ea typeface="Aileron" charset="0"/>
                <a:cs typeface="Arial" panose="020B0604020202020204" pitchFamily="34" charset="0"/>
              </a:rPr>
              <a:t>24</a:t>
            </a:r>
          </a:p>
        </p:txBody>
      </p:sp>
      <p:sp>
        <p:nvSpPr>
          <p:cNvPr id="51" name="TextBox 50">
            <a:extLst>
              <a:ext uri="{FF2B5EF4-FFF2-40B4-BE49-F238E27FC236}">
                <a16:creationId xmlns:a16="http://schemas.microsoft.com/office/drawing/2014/main" id="{CFF2CCE9-51A0-6BBE-2E77-02305FAD4585}"/>
              </a:ext>
            </a:extLst>
          </p:cNvPr>
          <p:cNvSpPr txBox="1"/>
          <p:nvPr/>
        </p:nvSpPr>
        <p:spPr>
          <a:xfrm>
            <a:off x="9950580" y="2560987"/>
            <a:ext cx="99386" cy="107722"/>
          </a:xfrm>
          <a:prstGeom prst="rect">
            <a:avLst/>
          </a:prstGeom>
          <a:noFill/>
        </p:spPr>
        <p:txBody>
          <a:bodyPr wrap="square" lIns="0" tIns="0" rIns="0" bIns="0" rtlCol="0">
            <a:spAutoFit/>
          </a:bodyPr>
          <a:lstStyle/>
          <a:p>
            <a:r>
              <a:rPr lang="en-GB" sz="700" b="1" noProof="0" dirty="0">
                <a:latin typeface="Arial" panose="020B0604020202020204" pitchFamily="34" charset="0"/>
                <a:ea typeface="Aileron" charset="0"/>
                <a:cs typeface="Arial" panose="020B0604020202020204" pitchFamily="34" charset="0"/>
              </a:rPr>
              <a:t>24</a:t>
            </a:r>
          </a:p>
        </p:txBody>
      </p:sp>
      <p:sp>
        <p:nvSpPr>
          <p:cNvPr id="52" name="TextBox 51">
            <a:extLst>
              <a:ext uri="{FF2B5EF4-FFF2-40B4-BE49-F238E27FC236}">
                <a16:creationId xmlns:a16="http://schemas.microsoft.com/office/drawing/2014/main" id="{E6782D7D-DC06-0B99-99D4-57A91492F1CC}"/>
              </a:ext>
            </a:extLst>
          </p:cNvPr>
          <p:cNvSpPr txBox="1"/>
          <p:nvPr/>
        </p:nvSpPr>
        <p:spPr>
          <a:xfrm>
            <a:off x="10010905" y="2294287"/>
            <a:ext cx="99386" cy="107722"/>
          </a:xfrm>
          <a:prstGeom prst="rect">
            <a:avLst/>
          </a:prstGeom>
          <a:noFill/>
        </p:spPr>
        <p:txBody>
          <a:bodyPr wrap="square" lIns="0" tIns="0" rIns="0" bIns="0" rtlCol="0">
            <a:spAutoFit/>
          </a:bodyPr>
          <a:lstStyle/>
          <a:p>
            <a:r>
              <a:rPr lang="en-GB" sz="700" b="1" noProof="0" dirty="0">
                <a:latin typeface="Arial" panose="020B0604020202020204" pitchFamily="34" charset="0"/>
                <a:ea typeface="Aileron" charset="0"/>
                <a:cs typeface="Arial" panose="020B0604020202020204" pitchFamily="34" charset="0"/>
              </a:rPr>
              <a:t>27</a:t>
            </a:r>
          </a:p>
        </p:txBody>
      </p:sp>
      <p:sp>
        <p:nvSpPr>
          <p:cNvPr id="53" name="TextBox 52">
            <a:extLst>
              <a:ext uri="{FF2B5EF4-FFF2-40B4-BE49-F238E27FC236}">
                <a16:creationId xmlns:a16="http://schemas.microsoft.com/office/drawing/2014/main" id="{2A3E6077-ADDC-699A-B796-CBF5DFE95116}"/>
              </a:ext>
            </a:extLst>
          </p:cNvPr>
          <p:cNvSpPr txBox="1"/>
          <p:nvPr/>
        </p:nvSpPr>
        <p:spPr>
          <a:xfrm>
            <a:off x="10223630" y="2027587"/>
            <a:ext cx="99386" cy="107722"/>
          </a:xfrm>
          <a:prstGeom prst="rect">
            <a:avLst/>
          </a:prstGeom>
          <a:noFill/>
        </p:spPr>
        <p:txBody>
          <a:bodyPr wrap="square" lIns="0" tIns="0" rIns="0" bIns="0" rtlCol="0">
            <a:spAutoFit/>
          </a:bodyPr>
          <a:lstStyle/>
          <a:p>
            <a:r>
              <a:rPr lang="en-GB" sz="700" b="1" noProof="0" dirty="0">
                <a:latin typeface="Arial" panose="020B0604020202020204" pitchFamily="34" charset="0"/>
                <a:ea typeface="Aileron" charset="0"/>
                <a:cs typeface="Arial" panose="020B0604020202020204" pitchFamily="34" charset="0"/>
              </a:rPr>
              <a:t>36</a:t>
            </a:r>
          </a:p>
        </p:txBody>
      </p:sp>
      <p:sp>
        <p:nvSpPr>
          <p:cNvPr id="54" name="TextBox 53">
            <a:extLst>
              <a:ext uri="{FF2B5EF4-FFF2-40B4-BE49-F238E27FC236}">
                <a16:creationId xmlns:a16="http://schemas.microsoft.com/office/drawing/2014/main" id="{2CE8230B-06B7-9F89-6F02-09A7F0E35C2F}"/>
              </a:ext>
            </a:extLst>
          </p:cNvPr>
          <p:cNvSpPr txBox="1"/>
          <p:nvPr/>
        </p:nvSpPr>
        <p:spPr>
          <a:xfrm>
            <a:off x="11547605" y="1757712"/>
            <a:ext cx="99386" cy="107722"/>
          </a:xfrm>
          <a:prstGeom prst="rect">
            <a:avLst/>
          </a:prstGeom>
          <a:noFill/>
        </p:spPr>
        <p:txBody>
          <a:bodyPr wrap="square" lIns="0" tIns="0" rIns="0" bIns="0" rtlCol="0">
            <a:spAutoFit/>
          </a:bodyPr>
          <a:lstStyle/>
          <a:p>
            <a:r>
              <a:rPr lang="en-GB" sz="700" b="1" noProof="0" dirty="0">
                <a:latin typeface="Arial" panose="020B0604020202020204" pitchFamily="34" charset="0"/>
                <a:ea typeface="Aileron" charset="0"/>
                <a:cs typeface="Arial" panose="020B0604020202020204" pitchFamily="34" charset="0"/>
              </a:rPr>
              <a:t>94</a:t>
            </a:r>
          </a:p>
        </p:txBody>
      </p:sp>
      <p:sp>
        <p:nvSpPr>
          <p:cNvPr id="55" name="TextBox 54">
            <a:extLst>
              <a:ext uri="{FF2B5EF4-FFF2-40B4-BE49-F238E27FC236}">
                <a16:creationId xmlns:a16="http://schemas.microsoft.com/office/drawing/2014/main" id="{9738B280-7C84-0BDA-E0E7-A26F2AD92605}"/>
              </a:ext>
            </a:extLst>
          </p:cNvPr>
          <p:cNvSpPr txBox="1"/>
          <p:nvPr/>
        </p:nvSpPr>
        <p:spPr>
          <a:xfrm>
            <a:off x="9595229" y="3884962"/>
            <a:ext cx="99386" cy="107722"/>
          </a:xfrm>
          <a:prstGeom prst="rect">
            <a:avLst/>
          </a:prstGeom>
          <a:noFill/>
        </p:spPr>
        <p:txBody>
          <a:bodyPr wrap="square" lIns="0" tIns="0" rIns="0" bIns="0" rtlCol="0">
            <a:spAutoFit/>
          </a:bodyPr>
          <a:lstStyle/>
          <a:p>
            <a:r>
              <a:rPr lang="en-GB" sz="700" b="1" noProof="0" dirty="0">
                <a:latin typeface="Arial" panose="020B0604020202020204" pitchFamily="34" charset="0"/>
                <a:ea typeface="Aileron" charset="0"/>
                <a:cs typeface="Arial" panose="020B0604020202020204" pitchFamily="34" charset="0"/>
              </a:rPr>
              <a:t>9</a:t>
            </a:r>
          </a:p>
        </p:txBody>
      </p:sp>
      <p:sp>
        <p:nvSpPr>
          <p:cNvPr id="56" name="TextBox 55">
            <a:extLst>
              <a:ext uri="{FF2B5EF4-FFF2-40B4-BE49-F238E27FC236}">
                <a16:creationId xmlns:a16="http://schemas.microsoft.com/office/drawing/2014/main" id="{5F6EE06E-2CAA-2FDE-102B-8E42DE94BD2E}"/>
              </a:ext>
            </a:extLst>
          </p:cNvPr>
          <p:cNvSpPr txBox="1"/>
          <p:nvPr/>
        </p:nvSpPr>
        <p:spPr>
          <a:xfrm>
            <a:off x="9455529" y="4151662"/>
            <a:ext cx="99386" cy="107722"/>
          </a:xfrm>
          <a:prstGeom prst="rect">
            <a:avLst/>
          </a:prstGeom>
          <a:noFill/>
        </p:spPr>
        <p:txBody>
          <a:bodyPr wrap="square" lIns="0" tIns="0" rIns="0" bIns="0" rtlCol="0">
            <a:spAutoFit/>
          </a:bodyPr>
          <a:lstStyle/>
          <a:p>
            <a:r>
              <a:rPr lang="en-GB" sz="700" b="1" noProof="0" dirty="0">
                <a:latin typeface="Arial" panose="020B0604020202020204" pitchFamily="34" charset="0"/>
                <a:ea typeface="Aileron" charset="0"/>
                <a:cs typeface="Arial" panose="020B0604020202020204" pitchFamily="34" charset="0"/>
              </a:rPr>
              <a:t>3</a:t>
            </a:r>
          </a:p>
        </p:txBody>
      </p:sp>
      <p:sp>
        <p:nvSpPr>
          <p:cNvPr id="57" name="TextBox 56">
            <a:extLst>
              <a:ext uri="{FF2B5EF4-FFF2-40B4-BE49-F238E27FC236}">
                <a16:creationId xmlns:a16="http://schemas.microsoft.com/office/drawing/2014/main" id="{DA26EC74-D747-08D8-AA88-5F6A2EACA160}"/>
              </a:ext>
            </a:extLst>
          </p:cNvPr>
          <p:cNvSpPr txBox="1"/>
          <p:nvPr/>
        </p:nvSpPr>
        <p:spPr>
          <a:xfrm>
            <a:off x="9677779" y="4415187"/>
            <a:ext cx="99386" cy="107722"/>
          </a:xfrm>
          <a:prstGeom prst="rect">
            <a:avLst/>
          </a:prstGeom>
          <a:noFill/>
        </p:spPr>
        <p:txBody>
          <a:bodyPr wrap="square" lIns="0" tIns="0" rIns="0" bIns="0" rtlCol="0">
            <a:spAutoFit/>
          </a:bodyPr>
          <a:lstStyle/>
          <a:p>
            <a:r>
              <a:rPr lang="en-GB" sz="700" b="1" noProof="0" dirty="0">
                <a:latin typeface="Arial" panose="020B0604020202020204" pitchFamily="34" charset="0"/>
                <a:ea typeface="Aileron" charset="0"/>
                <a:cs typeface="Arial" panose="020B0604020202020204" pitchFamily="34" charset="0"/>
              </a:rPr>
              <a:t>12</a:t>
            </a:r>
          </a:p>
        </p:txBody>
      </p:sp>
      <p:sp>
        <p:nvSpPr>
          <p:cNvPr id="58" name="TextBox 57">
            <a:extLst>
              <a:ext uri="{FF2B5EF4-FFF2-40B4-BE49-F238E27FC236}">
                <a16:creationId xmlns:a16="http://schemas.microsoft.com/office/drawing/2014/main" id="{3717FF01-971C-00C9-CAB6-5D3826611182}"/>
              </a:ext>
            </a:extLst>
          </p:cNvPr>
          <p:cNvSpPr txBox="1"/>
          <p:nvPr/>
        </p:nvSpPr>
        <p:spPr>
          <a:xfrm>
            <a:off x="9534904" y="4675537"/>
            <a:ext cx="99386" cy="107722"/>
          </a:xfrm>
          <a:prstGeom prst="rect">
            <a:avLst/>
          </a:prstGeom>
          <a:noFill/>
        </p:spPr>
        <p:txBody>
          <a:bodyPr wrap="square" lIns="0" tIns="0" rIns="0" bIns="0" rtlCol="0">
            <a:spAutoFit/>
          </a:bodyPr>
          <a:lstStyle/>
          <a:p>
            <a:r>
              <a:rPr lang="en-GB" sz="700" b="1" noProof="0" dirty="0">
                <a:latin typeface="Arial" panose="020B0604020202020204" pitchFamily="34" charset="0"/>
                <a:ea typeface="Aileron" charset="0"/>
                <a:cs typeface="Arial" panose="020B0604020202020204" pitchFamily="34" charset="0"/>
              </a:rPr>
              <a:t>6</a:t>
            </a:r>
          </a:p>
        </p:txBody>
      </p:sp>
      <p:sp>
        <p:nvSpPr>
          <p:cNvPr id="59" name="TextBox 58">
            <a:extLst>
              <a:ext uri="{FF2B5EF4-FFF2-40B4-BE49-F238E27FC236}">
                <a16:creationId xmlns:a16="http://schemas.microsoft.com/office/drawing/2014/main" id="{74C6E0DD-8BBD-2839-E14B-52B662714875}"/>
              </a:ext>
            </a:extLst>
          </p:cNvPr>
          <p:cNvSpPr txBox="1"/>
          <p:nvPr/>
        </p:nvSpPr>
        <p:spPr>
          <a:xfrm>
            <a:off x="9611104" y="4939062"/>
            <a:ext cx="99386" cy="107722"/>
          </a:xfrm>
          <a:prstGeom prst="rect">
            <a:avLst/>
          </a:prstGeom>
          <a:noFill/>
        </p:spPr>
        <p:txBody>
          <a:bodyPr wrap="square" lIns="0" tIns="0" rIns="0" bIns="0" rtlCol="0">
            <a:spAutoFit/>
          </a:bodyPr>
          <a:lstStyle/>
          <a:p>
            <a:r>
              <a:rPr lang="en-GB" sz="700" b="1" noProof="0" dirty="0">
                <a:latin typeface="Arial" panose="020B0604020202020204" pitchFamily="34" charset="0"/>
                <a:ea typeface="Aileron" charset="0"/>
                <a:cs typeface="Arial" panose="020B0604020202020204" pitchFamily="34" charset="0"/>
              </a:rPr>
              <a:t>9</a:t>
            </a:r>
          </a:p>
        </p:txBody>
      </p:sp>
      <p:sp>
        <p:nvSpPr>
          <p:cNvPr id="60" name="TextBox 59">
            <a:extLst>
              <a:ext uri="{FF2B5EF4-FFF2-40B4-BE49-F238E27FC236}">
                <a16:creationId xmlns:a16="http://schemas.microsoft.com/office/drawing/2014/main" id="{C35034C8-2EEF-75D5-B451-A2048612B7E6}"/>
              </a:ext>
            </a:extLst>
          </p:cNvPr>
          <p:cNvSpPr txBox="1"/>
          <p:nvPr/>
        </p:nvSpPr>
        <p:spPr>
          <a:xfrm>
            <a:off x="9611104" y="5208937"/>
            <a:ext cx="99386" cy="107722"/>
          </a:xfrm>
          <a:prstGeom prst="rect">
            <a:avLst/>
          </a:prstGeom>
          <a:noFill/>
        </p:spPr>
        <p:txBody>
          <a:bodyPr wrap="square" lIns="0" tIns="0" rIns="0" bIns="0" rtlCol="0">
            <a:spAutoFit/>
          </a:bodyPr>
          <a:lstStyle/>
          <a:p>
            <a:r>
              <a:rPr lang="en-GB" sz="700" b="1" noProof="0" dirty="0">
                <a:latin typeface="Arial" panose="020B0604020202020204" pitchFamily="34" charset="0"/>
                <a:ea typeface="Aileron" charset="0"/>
                <a:cs typeface="Arial" panose="020B0604020202020204" pitchFamily="34" charset="0"/>
              </a:rPr>
              <a:t>9</a:t>
            </a:r>
          </a:p>
        </p:txBody>
      </p:sp>
      <p:grpSp>
        <p:nvGrpSpPr>
          <p:cNvPr id="7" name="Group 6">
            <a:extLst>
              <a:ext uri="{FF2B5EF4-FFF2-40B4-BE49-F238E27FC236}">
                <a16:creationId xmlns:a16="http://schemas.microsoft.com/office/drawing/2014/main" id="{F18EAF35-80EC-31CE-1F84-D8D5C7F8CC36}"/>
              </a:ext>
            </a:extLst>
          </p:cNvPr>
          <p:cNvGrpSpPr/>
          <p:nvPr/>
        </p:nvGrpSpPr>
        <p:grpSpPr>
          <a:xfrm>
            <a:off x="4625541" y="1528843"/>
            <a:ext cx="2743200" cy="4140200"/>
            <a:chOff x="4625541" y="1528843"/>
            <a:chExt cx="2743200" cy="4140200"/>
          </a:xfrm>
        </p:grpSpPr>
        <p:pic>
          <p:nvPicPr>
            <p:cNvPr id="44" name="Picture 43">
              <a:extLst>
                <a:ext uri="{FF2B5EF4-FFF2-40B4-BE49-F238E27FC236}">
                  <a16:creationId xmlns:a16="http://schemas.microsoft.com/office/drawing/2014/main" id="{53FAD066-9599-7486-38AD-07C0277A94C8}"/>
                </a:ext>
              </a:extLst>
            </p:cNvPr>
            <p:cNvPicPr>
              <a:picLocks noChangeAspect="1"/>
            </p:cNvPicPr>
            <p:nvPr/>
          </p:nvPicPr>
          <p:blipFill>
            <a:blip r:embed="rId4"/>
            <a:srcRect/>
            <a:stretch/>
          </p:blipFill>
          <p:spPr>
            <a:xfrm>
              <a:off x="4625541" y="1528843"/>
              <a:ext cx="2743200" cy="4140200"/>
            </a:xfrm>
            <a:prstGeom prst="rect">
              <a:avLst/>
            </a:prstGeom>
          </p:spPr>
        </p:pic>
        <p:sp>
          <p:nvSpPr>
            <p:cNvPr id="3" name="TextBox 2">
              <a:extLst>
                <a:ext uri="{FF2B5EF4-FFF2-40B4-BE49-F238E27FC236}">
                  <a16:creationId xmlns:a16="http://schemas.microsoft.com/office/drawing/2014/main" id="{0D66F6C3-76DA-9189-894D-EF7C342BF013}"/>
                </a:ext>
              </a:extLst>
            </p:cNvPr>
            <p:cNvSpPr txBox="1"/>
            <p:nvPr/>
          </p:nvSpPr>
          <p:spPr>
            <a:xfrm>
              <a:off x="6783895" y="4084353"/>
              <a:ext cx="284052" cy="200055"/>
            </a:xfrm>
            <a:prstGeom prst="rect">
              <a:avLst/>
            </a:prstGeom>
            <a:noFill/>
          </p:spPr>
          <p:txBody>
            <a:bodyPr wrap="none" rtlCol="0">
              <a:spAutoFit/>
            </a:bodyPr>
            <a:lstStyle/>
            <a:p>
              <a:r>
                <a:rPr lang="en-GB" sz="700" dirty="0">
                  <a:solidFill>
                    <a:srgbClr val="505050"/>
                  </a:solidFill>
                  <a:latin typeface="Arial" panose="020B0604020202020204" pitchFamily="34" charset="0"/>
                  <a:ea typeface="Aileron" charset="0"/>
                  <a:cs typeface="Arial" panose="020B0604020202020204" pitchFamily="34" charset="0"/>
                </a:rPr>
                <a:t>14</a:t>
              </a:r>
            </a:p>
          </p:txBody>
        </p:sp>
      </p:grpSp>
      <p:sp>
        <p:nvSpPr>
          <p:cNvPr id="19" name="TextBox 18">
            <a:extLst>
              <a:ext uri="{FF2B5EF4-FFF2-40B4-BE49-F238E27FC236}">
                <a16:creationId xmlns:a16="http://schemas.microsoft.com/office/drawing/2014/main" id="{1B9039E4-52F6-2F58-9ECC-C5E31E93639A}"/>
              </a:ext>
            </a:extLst>
          </p:cNvPr>
          <p:cNvSpPr txBox="1"/>
          <p:nvPr/>
        </p:nvSpPr>
        <p:spPr>
          <a:xfrm>
            <a:off x="4799856" y="1453698"/>
            <a:ext cx="2476056" cy="166199"/>
          </a:xfrm>
          <a:prstGeom prst="rect">
            <a:avLst/>
          </a:prstGeom>
          <a:noFill/>
        </p:spPr>
        <p:txBody>
          <a:bodyPr wrap="square" lIns="0" tIns="0" rIns="0" bIns="0" rtlCol="0">
            <a:spAutoFit/>
          </a:bodyPr>
          <a:lstStyle/>
          <a:p>
            <a:pPr algn="ctr">
              <a:lnSpc>
                <a:spcPct val="90000"/>
              </a:lnSpc>
            </a:pPr>
            <a:r>
              <a:rPr lang="en-GB" sz="1200" b="1" noProof="0" dirty="0">
                <a:solidFill>
                  <a:schemeClr val="accent1">
                    <a:lumMod val="75000"/>
                  </a:schemeClr>
                </a:solidFill>
                <a:latin typeface="Arial" panose="020B0604020202020204" pitchFamily="34" charset="0"/>
                <a:ea typeface="Aileron" charset="0"/>
                <a:cs typeface="Arial" panose="020B0604020202020204" pitchFamily="34" charset="0"/>
              </a:rPr>
              <a:t>Cohort D</a:t>
            </a:r>
            <a:r>
              <a:rPr lang="en-GB" sz="1200" b="1" baseline="30000" noProof="0" dirty="0">
                <a:solidFill>
                  <a:schemeClr val="accent1">
                    <a:lumMod val="75000"/>
                  </a:schemeClr>
                </a:solidFill>
                <a:latin typeface="Arial" panose="020B0604020202020204" pitchFamily="34" charset="0"/>
                <a:ea typeface="Aileron" charset="0"/>
                <a:cs typeface="Arial" panose="020B0604020202020204" pitchFamily="34" charset="0"/>
              </a:rPr>
              <a:t>a</a:t>
            </a:r>
            <a:r>
              <a:rPr lang="en-GB" sz="1200" b="1" noProof="0" dirty="0">
                <a:solidFill>
                  <a:schemeClr val="accent1">
                    <a:lumMod val="75000"/>
                  </a:schemeClr>
                </a:solidFill>
                <a:latin typeface="Arial" panose="020B0604020202020204" pitchFamily="34" charset="0"/>
                <a:ea typeface="Aileron" charset="0"/>
                <a:cs typeface="Arial" panose="020B0604020202020204" pitchFamily="34" charset="0"/>
              </a:rPr>
              <a:t> – 20 mg BID (n=44)</a:t>
            </a:r>
          </a:p>
        </p:txBody>
      </p:sp>
      <p:sp>
        <p:nvSpPr>
          <p:cNvPr id="45" name="TextBox 44">
            <a:extLst>
              <a:ext uri="{FF2B5EF4-FFF2-40B4-BE49-F238E27FC236}">
                <a16:creationId xmlns:a16="http://schemas.microsoft.com/office/drawing/2014/main" id="{195C13F2-60E3-47BC-3F16-29E7EB1072B4}"/>
              </a:ext>
            </a:extLst>
          </p:cNvPr>
          <p:cNvSpPr txBox="1"/>
          <p:nvPr/>
        </p:nvSpPr>
        <p:spPr>
          <a:xfrm>
            <a:off x="4801691" y="5623327"/>
            <a:ext cx="2454302" cy="138499"/>
          </a:xfrm>
          <a:prstGeom prst="rect">
            <a:avLst/>
          </a:prstGeom>
          <a:no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Patients (%)</a:t>
            </a:r>
          </a:p>
        </p:txBody>
      </p:sp>
      <p:sp>
        <p:nvSpPr>
          <p:cNvPr id="17" name="TextBox 16">
            <a:extLst>
              <a:ext uri="{FF2B5EF4-FFF2-40B4-BE49-F238E27FC236}">
                <a16:creationId xmlns:a16="http://schemas.microsoft.com/office/drawing/2014/main" id="{216F6583-E37D-8BAC-D023-E7FA003DC855}"/>
              </a:ext>
            </a:extLst>
          </p:cNvPr>
          <p:cNvSpPr txBox="1"/>
          <p:nvPr/>
        </p:nvSpPr>
        <p:spPr>
          <a:xfrm>
            <a:off x="7060472" y="1681497"/>
            <a:ext cx="2347896" cy="3689793"/>
          </a:xfrm>
          <a:prstGeom prst="rect">
            <a:avLst/>
          </a:prstGeom>
          <a:noFill/>
        </p:spPr>
        <p:txBody>
          <a:bodyPr wrap="square" lIns="0" tIns="0" rIns="0" bIns="0" rtlCol="0">
            <a:spAutoFit/>
          </a:bodyPr>
          <a:lstStyle/>
          <a:p>
            <a:pPr algn="ctr">
              <a:lnSpc>
                <a:spcPct val="173000"/>
              </a:lnSpc>
            </a:pPr>
            <a:r>
              <a:rPr lang="en-GB" sz="1000" b="1" noProof="0" dirty="0">
                <a:latin typeface="Arial" panose="020B0604020202020204" pitchFamily="34" charset="0"/>
                <a:ea typeface="Aileron" charset="0"/>
                <a:cs typeface="Arial" panose="020B0604020202020204" pitchFamily="34" charset="0"/>
              </a:rPr>
              <a:t>Diarrhoea</a:t>
            </a:r>
          </a:p>
          <a:p>
            <a:pPr algn="ctr">
              <a:lnSpc>
                <a:spcPct val="173000"/>
              </a:lnSpc>
            </a:pPr>
            <a:r>
              <a:rPr lang="en-GB" sz="1000" b="1" noProof="0" dirty="0">
                <a:latin typeface="Arial" panose="020B0604020202020204" pitchFamily="34" charset="0"/>
                <a:ea typeface="Aileron" charset="0"/>
                <a:cs typeface="Arial" panose="020B0604020202020204" pitchFamily="34" charset="0"/>
              </a:rPr>
              <a:t>Rash</a:t>
            </a:r>
          </a:p>
          <a:p>
            <a:pPr algn="ctr">
              <a:lnSpc>
                <a:spcPct val="173000"/>
              </a:lnSpc>
            </a:pPr>
            <a:r>
              <a:rPr lang="en-GB" sz="1000" b="1" noProof="0" dirty="0">
                <a:latin typeface="Arial" panose="020B0604020202020204" pitchFamily="34" charset="0"/>
                <a:ea typeface="Aileron" charset="0"/>
                <a:cs typeface="Arial" panose="020B0604020202020204" pitchFamily="34" charset="0"/>
              </a:rPr>
              <a:t>Nausea</a:t>
            </a:r>
          </a:p>
          <a:p>
            <a:pPr algn="ctr">
              <a:lnSpc>
                <a:spcPct val="173000"/>
              </a:lnSpc>
            </a:pPr>
            <a:r>
              <a:rPr lang="en-GB" sz="1000" b="1" noProof="0" dirty="0">
                <a:latin typeface="Arial" panose="020B0604020202020204" pitchFamily="34" charset="0"/>
                <a:ea typeface="Aileron" charset="0"/>
                <a:cs typeface="Arial" panose="020B0604020202020204" pitchFamily="34" charset="0"/>
              </a:rPr>
              <a:t>Paronychia</a:t>
            </a:r>
          </a:p>
          <a:p>
            <a:pPr algn="ctr">
              <a:lnSpc>
                <a:spcPct val="173000"/>
              </a:lnSpc>
            </a:pPr>
            <a:r>
              <a:rPr lang="en-GB" sz="1000" b="1" noProof="0" dirty="0">
                <a:latin typeface="Arial" panose="020B0604020202020204" pitchFamily="34" charset="0"/>
                <a:ea typeface="Aileron" charset="0"/>
                <a:cs typeface="Arial" panose="020B0604020202020204" pitchFamily="34" charset="0"/>
              </a:rPr>
              <a:t>Dry skin</a:t>
            </a:r>
          </a:p>
          <a:p>
            <a:pPr algn="ctr">
              <a:lnSpc>
                <a:spcPct val="173000"/>
              </a:lnSpc>
            </a:pPr>
            <a:r>
              <a:rPr lang="en-GB" sz="1000" b="1" noProof="0" dirty="0">
                <a:latin typeface="Arial" panose="020B0604020202020204" pitchFamily="34" charset="0"/>
                <a:ea typeface="Aileron" charset="0"/>
                <a:cs typeface="Arial" panose="020B0604020202020204" pitchFamily="34" charset="0"/>
              </a:rPr>
              <a:t>Dermatitis acneiform</a:t>
            </a:r>
          </a:p>
          <a:p>
            <a:pPr algn="ctr">
              <a:lnSpc>
                <a:spcPct val="173000"/>
              </a:lnSpc>
            </a:pPr>
            <a:r>
              <a:rPr lang="en-GB" sz="1000" b="1" noProof="0" dirty="0">
                <a:latin typeface="Arial" panose="020B0604020202020204" pitchFamily="34" charset="0"/>
                <a:ea typeface="Aileron" charset="0"/>
                <a:cs typeface="Arial" panose="020B0604020202020204" pitchFamily="34" charset="0"/>
              </a:rPr>
              <a:t>Decreased appetite</a:t>
            </a:r>
          </a:p>
          <a:p>
            <a:pPr algn="ctr">
              <a:lnSpc>
                <a:spcPct val="173000"/>
              </a:lnSpc>
            </a:pPr>
            <a:r>
              <a:rPr lang="en-GB" sz="1000" b="1" noProof="0" dirty="0">
                <a:latin typeface="Arial" panose="020B0604020202020204" pitchFamily="34" charset="0"/>
                <a:ea typeface="Aileron" charset="0"/>
                <a:cs typeface="Arial" panose="020B0604020202020204" pitchFamily="34" charset="0"/>
              </a:rPr>
              <a:t>Hypokalaemia</a:t>
            </a:r>
          </a:p>
          <a:p>
            <a:pPr algn="ctr">
              <a:lnSpc>
                <a:spcPct val="173000"/>
              </a:lnSpc>
            </a:pPr>
            <a:r>
              <a:rPr lang="en-GB" sz="1000" b="1" noProof="0" dirty="0">
                <a:latin typeface="Arial" panose="020B0604020202020204" pitchFamily="34" charset="0"/>
                <a:ea typeface="Aileron" charset="0"/>
                <a:cs typeface="Arial" panose="020B0604020202020204" pitchFamily="34" charset="0"/>
              </a:rPr>
              <a:t>Stomatitis</a:t>
            </a:r>
          </a:p>
          <a:p>
            <a:pPr algn="ctr">
              <a:lnSpc>
                <a:spcPct val="173000"/>
              </a:lnSpc>
            </a:pPr>
            <a:r>
              <a:rPr lang="en-GB" sz="1000" b="1" noProof="0" dirty="0">
                <a:latin typeface="Arial" panose="020B0604020202020204" pitchFamily="34" charset="0"/>
                <a:ea typeface="Aileron" charset="0"/>
                <a:cs typeface="Arial" panose="020B0604020202020204" pitchFamily="34" charset="0"/>
              </a:rPr>
              <a:t>Vomiting</a:t>
            </a:r>
          </a:p>
          <a:p>
            <a:pPr algn="ctr">
              <a:lnSpc>
                <a:spcPct val="173000"/>
              </a:lnSpc>
            </a:pPr>
            <a:r>
              <a:rPr lang="en-GB" sz="1000" b="1" noProof="0" dirty="0">
                <a:latin typeface="Arial" panose="020B0604020202020204" pitchFamily="34" charset="0"/>
                <a:ea typeface="Aileron" charset="0"/>
                <a:cs typeface="Arial" panose="020B0604020202020204" pitchFamily="34" charset="0"/>
              </a:rPr>
              <a:t>Increased amylase</a:t>
            </a:r>
          </a:p>
          <a:p>
            <a:pPr algn="ctr">
              <a:lnSpc>
                <a:spcPct val="173000"/>
              </a:lnSpc>
            </a:pPr>
            <a:r>
              <a:rPr lang="en-GB" sz="1000" b="1" spc="-50" noProof="0" dirty="0">
                <a:latin typeface="Arial" panose="020B0604020202020204" pitchFamily="34" charset="0"/>
                <a:ea typeface="Aileron" charset="0"/>
                <a:cs typeface="Arial" panose="020B0604020202020204" pitchFamily="34" charset="0"/>
              </a:rPr>
              <a:t>Increased aspartate aminotransferase</a:t>
            </a:r>
          </a:p>
          <a:p>
            <a:pPr algn="ctr">
              <a:lnSpc>
                <a:spcPct val="173000"/>
              </a:lnSpc>
            </a:pPr>
            <a:r>
              <a:rPr lang="en-GB" sz="1000" b="1" noProof="0" dirty="0">
                <a:latin typeface="Arial" panose="020B0604020202020204" pitchFamily="34" charset="0"/>
                <a:ea typeface="Aileron" charset="0"/>
                <a:cs typeface="Arial" panose="020B0604020202020204" pitchFamily="34" charset="0"/>
              </a:rPr>
              <a:t>Increased lipase</a:t>
            </a:r>
          </a:p>
          <a:p>
            <a:pPr algn="ctr">
              <a:lnSpc>
                <a:spcPct val="173000"/>
              </a:lnSpc>
            </a:pPr>
            <a:r>
              <a:rPr lang="en-GB" sz="1000" b="1" noProof="0" dirty="0">
                <a:latin typeface="Arial" panose="020B0604020202020204" pitchFamily="34" charset="0"/>
                <a:ea typeface="Aileron" charset="0"/>
                <a:cs typeface="Arial" panose="020B0604020202020204" pitchFamily="34" charset="0"/>
              </a:rPr>
              <a:t>Decreased weight</a:t>
            </a:r>
          </a:p>
        </p:txBody>
      </p:sp>
    </p:spTree>
    <p:extLst>
      <p:ext uri="{BB962C8B-B14F-4D97-AF65-F5344CB8AC3E}">
        <p14:creationId xmlns:p14="http://schemas.microsoft.com/office/powerpoint/2010/main" val="3714530154"/>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10585</TotalTime>
  <Words>5820</Words>
  <Application>Microsoft Office PowerPoint</Application>
  <PresentationFormat>Widescreen</PresentationFormat>
  <Paragraphs>667</Paragraphs>
  <Slides>28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Aileron</vt:lpstr>
      <vt:lpstr>Aptos</vt:lpstr>
      <vt:lpstr>Arial</vt:lpstr>
      <vt:lpstr>Calibri</vt:lpstr>
      <vt:lpstr>Lucida Grande</vt:lpstr>
      <vt:lpstr>PT Sans Narrow</vt:lpstr>
      <vt:lpstr>Roboto</vt:lpstr>
      <vt:lpstr>Thème Office</vt:lpstr>
      <vt:lpstr>PowerPoint Presentation</vt:lpstr>
      <vt:lpstr>lung connect  Oncogene-addicted nsclc highlights from ELCC 2025 </vt:lpstr>
      <vt:lpstr>Developed by LUNG COnnect</vt:lpstr>
      <vt:lpstr>Clinical takeaways</vt:lpstr>
      <vt:lpstr>Educational objectives</vt:lpstr>
      <vt:lpstr>Phase 1/2 SOHO-01 study of BAY 2927088 in patients with previously treated HER2-mutant NSCLC:  Safety and efficacy results from  2 expansion cohorts</vt:lpstr>
      <vt:lpstr>Soho-01: background1-5 and study design6</vt:lpstr>
      <vt:lpstr>Soho-01: efficacy results</vt:lpstr>
      <vt:lpstr>Soho-01: safety results</vt:lpstr>
      <vt:lpstr>Soho-01: summary</vt:lpstr>
      <vt:lpstr>Amivantamab Plus Lazertinib  vs Osimertinib in First-line  EGFR-mutant Advanced NSCLC:  Final Overall Survival from the Phase 3 MARIPOSA Study</vt:lpstr>
      <vt:lpstr>MARIPOSA: background1 and study design2</vt:lpstr>
      <vt:lpstr>mariposa: efficacy results (overall survival)</vt:lpstr>
      <vt:lpstr>mariposa: safety results</vt:lpstr>
      <vt:lpstr>Preventing aes with amivantamab + lazertinib</vt:lpstr>
      <vt:lpstr>mariposa: summary</vt:lpstr>
      <vt:lpstr>SAVANNAH: Savolitinib + osimertinib in patients with EGFRm advanced NSCLC and MET overexpression and/or amplification following progressive disease on osimertinib</vt:lpstr>
      <vt:lpstr>savannah: background and study design</vt:lpstr>
      <vt:lpstr>savannah: results</vt:lpstr>
      <vt:lpstr>savannah: summary</vt:lpstr>
      <vt:lpstr>Osimertinib + datopotamab deruxtecan in patients with  EGFR-mutated advanced NSCLC  whose disease progressed on  first line Osimertinib: ORCHARD</vt:lpstr>
      <vt:lpstr>orchard: background and study design</vt:lpstr>
      <vt:lpstr>orchard: results</vt:lpstr>
      <vt:lpstr>orchard: safety results</vt:lpstr>
      <vt:lpstr>orchard: summary</vt:lpstr>
      <vt:lpstr>Phase 1b open-label study of trastuzumab deruxtecan + rilvegostomig ± carboplatin as first line treatment for metastatic HER2-overexpressing NSCLC: DESTINY-Lung03 (DL-03) Part 4 </vt:lpstr>
      <vt:lpstr>DESTINY-Lung03: background and study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511</cp:revision>
  <cp:lastPrinted>2017-02-15T09:54:46Z</cp:lastPrinted>
  <dcterms:created xsi:type="dcterms:W3CDTF">2016-10-14T09:38:18Z</dcterms:created>
  <dcterms:modified xsi:type="dcterms:W3CDTF">2025-04-04T10:51:42Z</dcterms:modified>
</cp:coreProperties>
</file>