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12537" r:id="rId2"/>
    <p:sldId id="2147470841" r:id="rId3"/>
    <p:sldId id="12293" r:id="rId4"/>
    <p:sldId id="12542" r:id="rId5"/>
    <p:sldId id="12543" r:id="rId6"/>
    <p:sldId id="1957" r:id="rId7"/>
    <p:sldId id="12547" r:id="rId8"/>
    <p:sldId id="12548" r:id="rId9"/>
    <p:sldId id="12551" r:id="rId10"/>
    <p:sldId id="12549" r:id="rId11"/>
    <p:sldId id="2147470847" r:id="rId12"/>
    <p:sldId id="2147471894" r:id="rId13"/>
    <p:sldId id="2147471892" r:id="rId14"/>
    <p:sldId id="2147471900" r:id="rId15"/>
    <p:sldId id="2147471901" r:id="rId16"/>
    <p:sldId id="2147471905" r:id="rId17"/>
    <p:sldId id="12555" r:id="rId18"/>
    <p:sldId id="2147471898" r:id="rId19"/>
    <p:sldId id="2147471899" r:id="rId20"/>
    <p:sldId id="2147470842" r:id="rId21"/>
    <p:sldId id="2147471906" r:id="rId22"/>
    <p:sldId id="2147470845" r:id="rId23"/>
    <p:sldId id="2147471907" r:id="rId24"/>
    <p:sldId id="2147470846" r:id="rId25"/>
    <p:sldId id="2147470843" r:id="rId26"/>
    <p:sldId id="12539"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79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1F947B-0ABC-A2C1-11CF-3CC81FC7560C}" name="Aspire DC" initials="HD" userId="Aspire DC" providerId="None"/>
  <p188:author id="{D213FE9D-EF59-FC93-CB86-33805B90D06E}" name="donohue" initials="HD" userId="donohue" providerId="None"/>
  <p188:author id="{220A91E0-9BFC-E253-7699-8133B6C2B0D0}" name="fact check" initials="HD" userId="fact che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000000"/>
    <a:srgbClr val="BDD7EE"/>
    <a:srgbClr val="374068"/>
    <a:srgbClr val="FFFFFF"/>
    <a:srgbClr val="F9F8FA"/>
    <a:srgbClr val="FCF7F6"/>
    <a:srgbClr val="FF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8" autoAdjust="0"/>
    <p:restoredTop sz="95580"/>
  </p:normalViewPr>
  <p:slideViewPr>
    <p:cSldViewPr snapToObjects="1">
      <p:cViewPr varScale="1">
        <p:scale>
          <a:sx n="104" d="100"/>
          <a:sy n="104" d="100"/>
        </p:scale>
        <p:origin x="1176" y="318"/>
      </p:cViewPr>
      <p:guideLst>
        <p:guide orient="horz" pos="2160"/>
        <p:guide pos="3840"/>
        <p:guide pos="1906"/>
        <p:guide orient="horz" pos="3475"/>
        <p:guide orient="horz" pos="3706"/>
        <p:guide orient="horz" pos="379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558"/>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4930-894D-A36C-428D9E389D23}"/>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4930-894D-A36C-428D9E389D23}"/>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4930-894D-A36C-428D9E389D23}"/>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4930-894D-A36C-428D9E389D23}"/>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4930-894D-A36C-428D9E389D23}"/>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4930-894D-A36C-428D9E389D23}"/>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4930-894D-A36C-428D9E389D23}"/>
              </c:ext>
            </c:extLst>
          </c:dPt>
          <c:dPt>
            <c:idx val="7"/>
            <c:bubble3D val="0"/>
            <c:spPr>
              <a:solidFill>
                <a:srgbClr val="C6573B">
                  <a:lumMod val="60000"/>
                  <a:lumOff val="40000"/>
                </a:srgbClr>
              </a:solidFill>
              <a:ln w="9525">
                <a:solidFill>
                  <a:schemeClr val="lt1"/>
                </a:solidFill>
              </a:ln>
              <a:effectLst/>
            </c:spPr>
            <c:extLst>
              <c:ext xmlns:c16="http://schemas.microsoft.com/office/drawing/2014/chart" uri="{C3380CC4-5D6E-409C-BE32-E72D297353CC}">
                <c16:uniqueId val="{0000000F-4930-894D-A36C-428D9E389D23}"/>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4930-894D-A36C-428D9E389D23}"/>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4930-894D-A36C-428D9E389D23}"/>
              </c:ext>
            </c:extLst>
          </c:dPt>
          <c:dPt>
            <c:idx val="10"/>
            <c:bubble3D val="0"/>
            <c:spPr>
              <a:solidFill>
                <a:srgbClr val="EEECE1">
                  <a:lumMod val="50000"/>
                </a:srgbClr>
              </a:solidFill>
              <a:ln w="9525">
                <a:solidFill>
                  <a:schemeClr val="lt1"/>
                </a:solidFill>
              </a:ln>
              <a:effectLst/>
            </c:spPr>
            <c:extLst>
              <c:ext xmlns:c16="http://schemas.microsoft.com/office/drawing/2014/chart" uri="{C3380CC4-5D6E-409C-BE32-E72D297353CC}">
                <c16:uniqueId val="{00000015-4930-894D-A36C-428D9E389D23}"/>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4930-894D-A36C-428D9E389D23}"/>
              </c:ext>
            </c:extLst>
          </c:dPt>
          <c:dPt>
            <c:idx val="12"/>
            <c:bubble3D val="0"/>
            <c:spPr>
              <a:solidFill>
                <a:srgbClr val="ECE6ED">
                  <a:lumMod val="90000"/>
                </a:srgbClr>
              </a:solidFill>
              <a:ln w="9525">
                <a:solidFill>
                  <a:schemeClr val="lt1"/>
                </a:solidFill>
              </a:ln>
              <a:effectLst/>
            </c:spPr>
            <c:extLst>
              <c:ext xmlns:c16="http://schemas.microsoft.com/office/drawing/2014/chart" uri="{C3380CC4-5D6E-409C-BE32-E72D297353CC}">
                <c16:uniqueId val="{00000019-4930-894D-A36C-428D9E389D23}"/>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30-894D-A36C-428D9E389D23}"/>
                </c:ext>
              </c:extLst>
            </c:dLbl>
            <c:dLbl>
              <c:idx val="1"/>
              <c:layout>
                <c:manualLayout>
                  <c:x val="-7.2320846188501431E-2"/>
                  <c:y val="-7.850660774874924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30-894D-A36C-428D9E389D23}"/>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7D879948-A6B2-0C4E-9803-9885D4E93A0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30-894D-A36C-428D9E389D23}"/>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E882CA0F-A1F5-1448-A573-5CFEB47A792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30-894D-A36C-428D9E389D23}"/>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930-894D-A36C-428D9E389D23}"/>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30-894D-A36C-428D9E389D23}"/>
                </c:ext>
              </c:extLst>
            </c:dLbl>
            <c:dLbl>
              <c:idx val="6"/>
              <c:delete val="1"/>
              <c:extLst>
                <c:ext xmlns:c15="http://schemas.microsoft.com/office/drawing/2012/chart" uri="{CE6537A1-D6FC-4f65-9D91-7224C49458BB}"/>
                <c:ext xmlns:c16="http://schemas.microsoft.com/office/drawing/2014/chart" uri="{C3380CC4-5D6E-409C-BE32-E72D297353CC}">
                  <c16:uniqueId val="{0000000D-4930-894D-A36C-428D9E389D23}"/>
                </c:ext>
              </c:extLst>
            </c:dLbl>
            <c:dLbl>
              <c:idx val="7"/>
              <c:delete val="1"/>
              <c:extLst>
                <c:ext xmlns:c15="http://schemas.microsoft.com/office/drawing/2012/chart" uri="{CE6537A1-D6FC-4f65-9D91-7224C49458BB}"/>
                <c:ext xmlns:c16="http://schemas.microsoft.com/office/drawing/2014/chart" uri="{C3380CC4-5D6E-409C-BE32-E72D297353CC}">
                  <c16:uniqueId val="{0000000F-4930-894D-A36C-428D9E389D23}"/>
                </c:ext>
              </c:extLst>
            </c:dLbl>
            <c:dLbl>
              <c:idx val="8"/>
              <c:delete val="1"/>
              <c:extLst>
                <c:ext xmlns:c15="http://schemas.microsoft.com/office/drawing/2012/chart" uri="{CE6537A1-D6FC-4f65-9D91-7224C49458BB}"/>
                <c:ext xmlns:c16="http://schemas.microsoft.com/office/drawing/2014/chart" uri="{C3380CC4-5D6E-409C-BE32-E72D297353CC}">
                  <c16:uniqueId val="{00000011-4930-894D-A36C-428D9E389D23}"/>
                </c:ext>
              </c:extLst>
            </c:dLbl>
            <c:dLbl>
              <c:idx val="9"/>
              <c:delete val="1"/>
              <c:extLst>
                <c:ext xmlns:c15="http://schemas.microsoft.com/office/drawing/2012/chart" uri="{CE6537A1-D6FC-4f65-9D91-7224C49458BB}"/>
                <c:ext xmlns:c16="http://schemas.microsoft.com/office/drawing/2014/chart" uri="{C3380CC4-5D6E-409C-BE32-E72D297353CC}">
                  <c16:uniqueId val="{00000013-4930-894D-A36C-428D9E389D23}"/>
                </c:ext>
              </c:extLst>
            </c:dLbl>
            <c:dLbl>
              <c:idx val="10"/>
              <c:delete val="1"/>
              <c:extLst>
                <c:ext xmlns:c15="http://schemas.microsoft.com/office/drawing/2012/chart" uri="{CE6537A1-D6FC-4f65-9D91-7224C49458BB}"/>
                <c:ext xmlns:c16="http://schemas.microsoft.com/office/drawing/2014/chart" uri="{C3380CC4-5D6E-409C-BE32-E72D297353CC}">
                  <c16:uniqueId val="{00000015-4930-894D-A36C-428D9E389D23}"/>
                </c:ext>
              </c:extLst>
            </c:dLbl>
            <c:dLbl>
              <c:idx val="11"/>
              <c:delete val="1"/>
              <c:extLst>
                <c:ext xmlns:c15="http://schemas.microsoft.com/office/drawing/2012/chart" uri="{CE6537A1-D6FC-4f65-9D91-7224C49458BB}"/>
                <c:ext xmlns:c16="http://schemas.microsoft.com/office/drawing/2014/chart" uri="{C3380CC4-5D6E-409C-BE32-E72D297353CC}">
                  <c16:uniqueId val="{00000017-4930-894D-A36C-428D9E389D23}"/>
                </c:ext>
              </c:extLst>
            </c:dLbl>
            <c:dLbl>
              <c:idx val="12"/>
              <c:delete val="1"/>
              <c:extLst>
                <c:ext xmlns:c15="http://schemas.microsoft.com/office/drawing/2012/chart" uri="{CE6537A1-D6FC-4f65-9D91-7224C49458BB}"/>
                <c:ext xmlns:c16="http://schemas.microsoft.com/office/drawing/2014/chart" uri="{C3380CC4-5D6E-409C-BE32-E72D297353CC}">
                  <c16:uniqueId val="{00000019-4930-894D-A36C-428D9E389D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21.7</c:v>
                </c:pt>
                <c:pt idx="1">
                  <c:v>46.3</c:v>
                </c:pt>
                <c:pt idx="2">
                  <c:v>2.9</c:v>
                </c:pt>
                <c:pt idx="3">
                  <c:v>2.2000000000000002</c:v>
                </c:pt>
                <c:pt idx="4">
                  <c:v>2.8</c:v>
                </c:pt>
                <c:pt idx="5">
                  <c:v>8.4</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4930-894D-A36C-428D9E389D2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3385-384D-B689-B11F2597C0A0}"/>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3385-384D-B689-B11F2597C0A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385-384D-B689-B11F2597C0A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3385-384D-B689-B11F2597C0A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3385-384D-B689-B11F2597C0A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3385-384D-B689-B11F2597C0A0}"/>
              </c:ext>
            </c:extLst>
          </c:dPt>
          <c:dPt>
            <c:idx val="6"/>
            <c:bubble3D val="0"/>
            <c:spPr>
              <a:noFill/>
              <a:ln w="9525">
                <a:noFill/>
              </a:ln>
              <a:effectLst/>
            </c:spPr>
            <c:extLst>
              <c:ext xmlns:c16="http://schemas.microsoft.com/office/drawing/2014/chart" uri="{C3380CC4-5D6E-409C-BE32-E72D297353CC}">
                <c16:uniqueId val="{0000000D-3385-384D-B689-B11F2597C0A0}"/>
              </c:ext>
            </c:extLst>
          </c:dPt>
          <c:dPt>
            <c:idx val="7"/>
            <c:bubble3D val="0"/>
            <c:spPr>
              <a:noFill/>
              <a:ln w="9525">
                <a:noFill/>
              </a:ln>
              <a:effectLst/>
            </c:spPr>
            <c:extLst>
              <c:ext xmlns:c16="http://schemas.microsoft.com/office/drawing/2014/chart" uri="{C3380CC4-5D6E-409C-BE32-E72D297353CC}">
                <c16:uniqueId val="{0000000F-3385-384D-B689-B11F2597C0A0}"/>
              </c:ext>
            </c:extLst>
          </c:dPt>
          <c:dPt>
            <c:idx val="8"/>
            <c:bubble3D val="0"/>
            <c:spPr>
              <a:noFill/>
              <a:ln w="9525">
                <a:noFill/>
              </a:ln>
              <a:effectLst/>
            </c:spPr>
            <c:extLst>
              <c:ext xmlns:c16="http://schemas.microsoft.com/office/drawing/2014/chart" uri="{C3380CC4-5D6E-409C-BE32-E72D297353CC}">
                <c16:uniqueId val="{00000011-3385-384D-B689-B11F2597C0A0}"/>
              </c:ext>
            </c:extLst>
          </c:dPt>
          <c:dPt>
            <c:idx val="9"/>
            <c:bubble3D val="0"/>
            <c:spPr>
              <a:noFill/>
              <a:ln w="9525">
                <a:noFill/>
              </a:ln>
              <a:effectLst/>
            </c:spPr>
            <c:extLst>
              <c:ext xmlns:c16="http://schemas.microsoft.com/office/drawing/2014/chart" uri="{C3380CC4-5D6E-409C-BE32-E72D297353CC}">
                <c16:uniqueId val="{00000013-3385-384D-B689-B11F2597C0A0}"/>
              </c:ext>
            </c:extLst>
          </c:dPt>
          <c:dPt>
            <c:idx val="10"/>
            <c:bubble3D val="0"/>
            <c:spPr>
              <a:noFill/>
              <a:ln w="9525">
                <a:noFill/>
              </a:ln>
              <a:effectLst/>
            </c:spPr>
            <c:extLst>
              <c:ext xmlns:c16="http://schemas.microsoft.com/office/drawing/2014/chart" uri="{C3380CC4-5D6E-409C-BE32-E72D297353CC}">
                <c16:uniqueId val="{00000015-3385-384D-B689-B11F2597C0A0}"/>
              </c:ext>
            </c:extLst>
          </c:dPt>
          <c:dPt>
            <c:idx val="11"/>
            <c:bubble3D val="0"/>
            <c:spPr>
              <a:noFill/>
              <a:ln w="9525">
                <a:noFill/>
              </a:ln>
              <a:effectLst/>
            </c:spPr>
            <c:extLst>
              <c:ext xmlns:c16="http://schemas.microsoft.com/office/drawing/2014/chart" uri="{C3380CC4-5D6E-409C-BE32-E72D297353CC}">
                <c16:uniqueId val="{00000017-3385-384D-B689-B11F2597C0A0}"/>
              </c:ext>
            </c:extLst>
          </c:dPt>
          <c:dPt>
            <c:idx val="12"/>
            <c:bubble3D val="0"/>
            <c:spPr>
              <a:noFill/>
              <a:ln w="9525">
                <a:noFill/>
              </a:ln>
              <a:effectLst/>
            </c:spPr>
            <c:extLst>
              <c:ext xmlns:c16="http://schemas.microsoft.com/office/drawing/2014/chart" uri="{C3380CC4-5D6E-409C-BE32-E72D297353CC}">
                <c16:uniqueId val="{00000019-3385-384D-B689-B11F2597C0A0}"/>
              </c:ext>
            </c:extLst>
          </c:dPt>
          <c:dLbls>
            <c:dLbl>
              <c:idx val="0"/>
              <c:layout>
                <c:manualLayout>
                  <c:x val="-0.2382339509523296"/>
                  <c:y val="0.1000454703218706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5-384D-B689-B11F2597C0A0}"/>
                </c:ext>
              </c:extLst>
            </c:dLbl>
            <c:dLbl>
              <c:idx val="1"/>
              <c:layout>
                <c:manualLayout>
                  <c:x val="-4.4984938294900904E-2"/>
                  <c:y val="-0.29719456185712645"/>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5-384D-B689-B11F2597C0A0}"/>
                </c:ext>
              </c:extLst>
            </c:dLbl>
            <c:dLbl>
              <c:idx val="2"/>
              <c:layout>
                <c:manualLayout>
                  <c:x val="0.13177781213711184"/>
                  <c:y val="-9.162189140395672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7D879948-A6B2-0C4E-9803-9885D4E93A03}" type="VALUE">
                      <a:rPr lang="en-US" sz="1000" smtClean="0">
                        <a:solidFill>
                          <a:schemeClr val="tx1"/>
                        </a:solidFill>
                      </a:rPr>
                      <a:pPr>
                        <a:defRPr sz="1000">
                          <a:solidFill>
                            <a:schemeClr val="tx1"/>
                          </a:solidFill>
                        </a:defRPr>
                      </a:pPr>
                      <a:t>[VALUE]</a:t>
                    </a:fld>
                    <a:r>
                      <a:rPr lang="en-US" sz="1000" dirty="0">
                        <a:solidFill>
                          <a:schemeClr val="tx1"/>
                        </a:solidFill>
                      </a:rPr>
                      <a:t>%</a:t>
                    </a:r>
                  </a:p>
                </c:rich>
              </c:tx>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85-384D-B689-B11F2597C0A0}"/>
                </c:ext>
              </c:extLst>
            </c:dLbl>
            <c:dLbl>
              <c:idx val="3"/>
              <c:layout>
                <c:manualLayout>
                  <c:x val="4.5559640011436635E-2"/>
                  <c:y val="-0.1517815487353062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fld id="{E882CA0F-A1F5-1448-A573-5CFEB47A7923}" type="VALUE">
                      <a:rPr lang="en-US" sz="1000" smtClean="0">
                        <a:solidFill>
                          <a:schemeClr val="accent4"/>
                        </a:solidFill>
                      </a:rPr>
                      <a:pPr>
                        <a:defRPr sz="1000">
                          <a:solidFill>
                            <a:schemeClr val="accent4"/>
                          </a:solidFill>
                        </a:defRPr>
                      </a:pPr>
                      <a:t>[VALUE]</a:t>
                    </a:fld>
                    <a:r>
                      <a:rPr lang="en-US" sz="1000" dirty="0">
                        <a:solidFill>
                          <a:schemeClr val="accent4"/>
                        </a:solidFill>
                      </a:rPr>
                      <a:t>%</a:t>
                    </a:r>
                  </a:p>
                </c:rich>
              </c:tx>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85-384D-B689-B11F2597C0A0}"/>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85-384D-B689-B11F2597C0A0}"/>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385-384D-B689-B11F2597C0A0}"/>
                </c:ext>
              </c:extLst>
            </c:dLbl>
            <c:dLbl>
              <c:idx val="6"/>
              <c:delete val="1"/>
              <c:extLst>
                <c:ext xmlns:c15="http://schemas.microsoft.com/office/drawing/2012/chart" uri="{CE6537A1-D6FC-4f65-9D91-7224C49458BB}"/>
                <c:ext xmlns:c16="http://schemas.microsoft.com/office/drawing/2014/chart" uri="{C3380CC4-5D6E-409C-BE32-E72D297353CC}">
                  <c16:uniqueId val="{0000000D-3385-384D-B689-B11F2597C0A0}"/>
                </c:ext>
              </c:extLst>
            </c:dLbl>
            <c:dLbl>
              <c:idx val="7"/>
              <c:delete val="1"/>
              <c:extLst>
                <c:ext xmlns:c15="http://schemas.microsoft.com/office/drawing/2012/chart" uri="{CE6537A1-D6FC-4f65-9D91-7224C49458BB}"/>
                <c:ext xmlns:c16="http://schemas.microsoft.com/office/drawing/2014/chart" uri="{C3380CC4-5D6E-409C-BE32-E72D297353CC}">
                  <c16:uniqueId val="{0000000F-3385-384D-B689-B11F2597C0A0}"/>
                </c:ext>
              </c:extLst>
            </c:dLbl>
            <c:dLbl>
              <c:idx val="8"/>
              <c:delete val="1"/>
              <c:extLst>
                <c:ext xmlns:c15="http://schemas.microsoft.com/office/drawing/2012/chart" uri="{CE6537A1-D6FC-4f65-9D91-7224C49458BB}"/>
                <c:ext xmlns:c16="http://schemas.microsoft.com/office/drawing/2014/chart" uri="{C3380CC4-5D6E-409C-BE32-E72D297353CC}">
                  <c16:uniqueId val="{00000011-3385-384D-B689-B11F2597C0A0}"/>
                </c:ext>
              </c:extLst>
            </c:dLbl>
            <c:dLbl>
              <c:idx val="9"/>
              <c:delete val="1"/>
              <c:extLst>
                <c:ext xmlns:c15="http://schemas.microsoft.com/office/drawing/2012/chart" uri="{CE6537A1-D6FC-4f65-9D91-7224C49458BB}"/>
                <c:ext xmlns:c16="http://schemas.microsoft.com/office/drawing/2014/chart" uri="{C3380CC4-5D6E-409C-BE32-E72D297353CC}">
                  <c16:uniqueId val="{00000013-3385-384D-B689-B11F2597C0A0}"/>
                </c:ext>
              </c:extLst>
            </c:dLbl>
            <c:dLbl>
              <c:idx val="10"/>
              <c:delete val="1"/>
              <c:extLst>
                <c:ext xmlns:c15="http://schemas.microsoft.com/office/drawing/2012/chart" uri="{CE6537A1-D6FC-4f65-9D91-7224C49458BB}"/>
                <c:ext xmlns:c16="http://schemas.microsoft.com/office/drawing/2014/chart" uri="{C3380CC4-5D6E-409C-BE32-E72D297353CC}">
                  <c16:uniqueId val="{00000015-3385-384D-B689-B11F2597C0A0}"/>
                </c:ext>
              </c:extLst>
            </c:dLbl>
            <c:dLbl>
              <c:idx val="11"/>
              <c:delete val="1"/>
              <c:extLst>
                <c:ext xmlns:c15="http://schemas.microsoft.com/office/drawing/2012/chart" uri="{CE6537A1-D6FC-4f65-9D91-7224C49458BB}"/>
                <c:ext xmlns:c16="http://schemas.microsoft.com/office/drawing/2014/chart" uri="{C3380CC4-5D6E-409C-BE32-E72D297353CC}">
                  <c16:uniqueId val="{00000017-3385-384D-B689-B11F2597C0A0}"/>
                </c:ext>
              </c:extLst>
            </c:dLbl>
            <c:dLbl>
              <c:idx val="12"/>
              <c:delete val="1"/>
              <c:extLst>
                <c:ext xmlns:c15="http://schemas.microsoft.com/office/drawing/2012/chart" uri="{CE6537A1-D6FC-4f65-9D91-7224C49458BB}"/>
                <c:ext xmlns:c16="http://schemas.microsoft.com/office/drawing/2014/chart" uri="{C3380CC4-5D6E-409C-BE32-E72D297353CC}">
                  <c16:uniqueId val="{00000019-3385-384D-B689-B11F2597C0A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39.799999999999997</c:v>
                </c:pt>
                <c:pt idx="1">
                  <c:v>16.3</c:v>
                </c:pt>
                <c:pt idx="2">
                  <c:v>1.3</c:v>
                </c:pt>
                <c:pt idx="3">
                  <c:v>1.6</c:v>
                </c:pt>
                <c:pt idx="4">
                  <c:v>15</c:v>
                </c:pt>
                <c:pt idx="5">
                  <c:v>10.3</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3385-384D-B689-B11F2597C0A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4/30/2025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4/30/2025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06CB82-67A6-450B-A41D-2B85A664021A}"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359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190636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004D-10DA-D944-74DC-44E9107B8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2B1F0-5B5E-5294-A31D-FE6FE1F82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00DEB-9A54-2C26-EBA5-1A5C06B25F59}"/>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7CFBB982-D5AC-BFD2-C001-B88536969398}"/>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61B0FED4-DA09-E575-DC93-EBF1DD4216BD}"/>
              </a:ext>
            </a:extLst>
          </p:cNvPr>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304540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0612-257B-3837-4158-0A0ED2FD6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D0D1E-62E8-36F0-DD01-326E45DE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DDC60-ECC5-920E-6F6A-591FD793CA2E}"/>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5B3BA6D2-09B1-5829-0883-2B2A4CDD3452}"/>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C304121F-4361-7C87-BBBD-3478689F52FF}"/>
              </a:ext>
            </a:extLst>
          </p:cNvPr>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390958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B245-B6E1-DA9E-AA20-EAF96FCF2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82F35-24EF-4A5E-A30C-E871EF6F6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9E9D9-ED33-4441-23FC-93B216793F4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1C44DEF4-7F0C-6477-2F3D-AF5A1E4A9650}"/>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D48EA49C-A8AD-60B1-4309-E6E735AB9052}"/>
              </a:ext>
            </a:extLst>
          </p:cNvPr>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46025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837B-082B-C7DD-A248-DAFF4B9A4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0ED3B-1C46-40CD-9D74-3EB13B221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37EC4-DDC8-F365-E4A6-59CB86ACCF30}"/>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796A62FC-1CF6-4566-E79C-4DAC2CB9B635}"/>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FEFA3FC6-6AB6-D225-FBCC-7E2E52BE933A}"/>
              </a:ext>
            </a:extLst>
          </p:cNvPr>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109105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26</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3.svg"/><Relationship Id="rId26" Type="http://schemas.openxmlformats.org/officeDocument/2006/relationships/image" Target="../media/image20.png"/><Relationship Id="rId3" Type="http://schemas.openxmlformats.org/officeDocument/2006/relationships/image" Target="../media/image4.svg"/><Relationship Id="rId21" Type="http://schemas.openxmlformats.org/officeDocument/2006/relationships/image" Target="../media/image15.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2.png"/><Relationship Id="rId25" Type="http://schemas.openxmlformats.org/officeDocument/2006/relationships/image" Target="../media/image19.svg"/><Relationship Id="rId2" Type="http://schemas.openxmlformats.org/officeDocument/2006/relationships/image" Target="../media/image3.png"/><Relationship Id="rId16" Type="http://schemas.openxmlformats.org/officeDocument/2006/relationships/hyperlink" Target="https://twitter.com/lung_connect" TargetMode="External"/><Relationship Id="rId20" Type="http://schemas.openxmlformats.org/officeDocument/2006/relationships/image" Target="../media/image14.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hyperlink" Target="https://twitter.com/BreastCaConnect" TargetMode="External"/><Relationship Id="rId23" Type="http://schemas.openxmlformats.org/officeDocument/2006/relationships/image" Target="../media/image17.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hyperlink" Target="mailto:info@cor2ed.com"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png"/><Relationship Id="rId27" Type="http://schemas.openxmlformats.org/officeDocument/2006/relationships/image" Target="../media/image21.svg"/><Relationship Id="rId30"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6"/>
            <a:extLst>
              <a:ext uri="{FF2B5EF4-FFF2-40B4-BE49-F238E27FC236}">
                <a16:creationId xmlns:a16="http://schemas.microsoft.com/office/drawing/2014/main" id="{9A0346C0-EC87-3C4C-A17B-08C8B6C59587}"/>
              </a:ext>
            </a:extLst>
          </p:cNvPr>
          <p:cNvSpPr/>
          <p:nvPr userDrawn="1"/>
        </p:nvSpPr>
        <p:spPr>
          <a:xfrm>
            <a:off x="2534497" y="6019602"/>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9"/>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Graphic 1">
            <a:extLst>
              <a:ext uri="{FF2B5EF4-FFF2-40B4-BE49-F238E27FC236}">
                <a16:creationId xmlns:a16="http://schemas.microsoft.com/office/drawing/2014/main" id="{2ECFD1E5-B92D-5A01-1B1B-2611E28C9D5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713819" y="6063063"/>
            <a:ext cx="373380" cy="373380"/>
          </a:xfrm>
          <a:prstGeom prst="rect">
            <a:avLst/>
          </a:prstGeom>
        </p:spPr>
      </p:pic>
      <p:pic>
        <p:nvPicPr>
          <p:cNvPr id="4" name="Picture 3">
            <a:extLst>
              <a:ext uri="{FF2B5EF4-FFF2-40B4-BE49-F238E27FC236}">
                <a16:creationId xmlns:a16="http://schemas.microsoft.com/office/drawing/2014/main" id="{4262928E-C87C-2D99-7736-C56BD69C0CFA}"/>
              </a:ext>
            </a:extLst>
          </p:cNvPr>
          <p:cNvPicPr>
            <a:picLocks noChangeAspect="1"/>
          </p:cNvPicPr>
          <p:nvPr userDrawn="1"/>
        </p:nvPicPr>
        <p:blipFill>
          <a:blip r:embed="rId30"/>
          <a:srcRect/>
          <a:stretch/>
        </p:blipFill>
        <p:spPr>
          <a:xfrm>
            <a:off x="2772534" y="6116000"/>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132957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82"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drugs/resources-information-approved-drugs/fda-grants-regular-approval-dabrafenib-and-trametinib-combination-metastatic-nsclc-braf-v600e" TargetMode="External"/><Relationship Id="rId2" Type="http://schemas.openxmlformats.org/officeDocument/2006/relationships/hyperlink" Target="https://www.europeanpharmaceuticalreview.com/news/50407/novartis-lung-cancer/#:~:text=The%20European%20Commission%20has%20approved%20Novartis%20%E2%80%99%20Tafinlar,advanced%20or%20metastatic%20non-small%20cell%20lung%20cancer%20%28NSCLC%29." TargetMode="External"/><Relationship Id="rId1" Type="http://schemas.openxmlformats.org/officeDocument/2006/relationships/slideLayout" Target="../slideLayouts/slideLayout15.xml"/><Relationship Id="rId5" Type="http://schemas.openxmlformats.org/officeDocument/2006/relationships/hyperlink" Target="https://www.esmo.org/oncology-news/ema-recommends-extension-of-therapeutic-indications-for-encorafenib-and-binimetinib" TargetMode="External"/><Relationship Id="rId4" Type="http://schemas.openxmlformats.org/officeDocument/2006/relationships/hyperlink" Target="https://www.fda.gov/drugs/resources-information-approved-drugs/fda-approves-encorafenib-binimetinib-metastatic-non-small-cell-lung-cancer-braf-v600e-mut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mo.org/oncology-news/ema-recommends-extension-of-therapeutic-indications-for-encorafenib-and-binimetinib"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pn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notesSlide" Target="../notesSlides/notesSlide7.xml"/><Relationship Id="rId16"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mo.org/oncology-news/ema-recommends-extension-of-therapeutic-indications-for-encorafenib-and-binimetinib" TargetMode="External"/><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5709900-536E-9030-C022-B61F0BD6462F}"/>
              </a:ext>
            </a:extLst>
          </p:cNvPr>
          <p:cNvSpPr>
            <a:spLocks noGrp="1"/>
          </p:cNvSpPr>
          <p:nvPr>
            <p:ph sz="quarter" idx="12"/>
          </p:nvPr>
        </p:nvSpPr>
        <p:spPr>
          <a:xfrm>
            <a:off x="620713" y="1425576"/>
            <a:ext cx="11091911" cy="1290748"/>
          </a:xfrm>
        </p:spPr>
        <p:txBody>
          <a:bodyPr>
            <a:normAutofit/>
          </a:bodyPr>
          <a:lstStyle/>
          <a:p>
            <a:r>
              <a:rPr lang="en-GB" sz="1600" noProof="0" dirty="0">
                <a:solidFill>
                  <a:schemeClr val="tx2"/>
                </a:solidFill>
              </a:rPr>
              <a:t>The identification of </a:t>
            </a:r>
            <a:r>
              <a:rPr lang="en-GB" sz="1600" i="1" noProof="0" dirty="0">
                <a:solidFill>
                  <a:schemeClr val="tx2"/>
                </a:solidFill>
              </a:rPr>
              <a:t>BRAF</a:t>
            </a:r>
            <a:r>
              <a:rPr lang="en-GB" sz="1600" noProof="0" dirty="0">
                <a:solidFill>
                  <a:schemeClr val="tx2"/>
                </a:solidFill>
              </a:rPr>
              <a:t> mutations, especially V600E, and their role in cancer led to the development of highly-selective BRAF inhibitors such as vemurafenib, dabrafenib, and encorafenib</a:t>
            </a:r>
            <a:r>
              <a:rPr lang="en-GB" sz="1600" baseline="30000" noProof="0" dirty="0">
                <a:solidFill>
                  <a:schemeClr val="tx2"/>
                </a:solidFill>
              </a:rPr>
              <a:t>1</a:t>
            </a:r>
          </a:p>
          <a:p>
            <a:r>
              <a:rPr lang="en-GB" sz="1600" noProof="0" dirty="0">
                <a:solidFill>
                  <a:schemeClr val="tx2"/>
                </a:solidFill>
              </a:rPr>
              <a:t>Both vemurafenib and dabrafenib have confirmed activity against V600E, V600K, V600R, and V600D </a:t>
            </a:r>
            <a:r>
              <a:rPr lang="en-GB" sz="1600" i="1" noProof="0" dirty="0">
                <a:solidFill>
                  <a:schemeClr val="tx2"/>
                </a:solidFill>
              </a:rPr>
              <a:t>BRAF</a:t>
            </a:r>
            <a:r>
              <a:rPr lang="en-GB" sz="1600" noProof="0" dirty="0">
                <a:solidFill>
                  <a:schemeClr val="tx2"/>
                </a:solidFill>
              </a:rPr>
              <a:t> mutations</a:t>
            </a:r>
            <a:r>
              <a:rPr lang="en-GB" sz="1600" baseline="30000" noProof="0" dirty="0">
                <a:solidFill>
                  <a:schemeClr val="tx2"/>
                </a:solidFill>
              </a:rPr>
              <a:t>1</a:t>
            </a:r>
            <a:r>
              <a:rPr lang="en-GB" sz="1600" noProof="0" dirty="0">
                <a:solidFill>
                  <a:schemeClr val="tx2"/>
                </a:solidFill>
              </a:rPr>
              <a:t> </a:t>
            </a:r>
          </a:p>
          <a:p>
            <a:r>
              <a:rPr lang="en-GB" sz="1600" noProof="0" dirty="0">
                <a:solidFill>
                  <a:schemeClr val="tx2"/>
                </a:solidFill>
              </a:rPr>
              <a:t>Encorafenib has confirmed activity against </a:t>
            </a:r>
            <a:r>
              <a:rPr lang="en-GB" sz="1600" i="1" noProof="0" dirty="0">
                <a:solidFill>
                  <a:schemeClr val="tx2"/>
                </a:solidFill>
              </a:rPr>
              <a:t>BRAF</a:t>
            </a:r>
            <a:r>
              <a:rPr lang="en-GB" sz="1600" baseline="30000" noProof="0" dirty="0">
                <a:solidFill>
                  <a:schemeClr val="tx2"/>
                </a:solidFill>
              </a:rPr>
              <a:t>V600E</a:t>
            </a:r>
            <a:r>
              <a:rPr lang="en-GB" sz="1600" noProof="0" dirty="0">
                <a:solidFill>
                  <a:schemeClr val="tx2"/>
                </a:solidFill>
              </a:rPr>
              <a:t> and </a:t>
            </a:r>
            <a:r>
              <a:rPr lang="en-GB" sz="1600" i="1" noProof="0" dirty="0">
                <a:solidFill>
                  <a:schemeClr val="tx2"/>
                </a:solidFill>
              </a:rPr>
              <a:t>BRAF</a:t>
            </a:r>
            <a:r>
              <a:rPr lang="en-GB" sz="1600" baseline="30000" noProof="0" dirty="0">
                <a:solidFill>
                  <a:schemeClr val="tx2"/>
                </a:solidFill>
              </a:rPr>
              <a:t>V600K</a:t>
            </a:r>
            <a:r>
              <a:rPr lang="en-GB" sz="1600" noProof="0" dirty="0">
                <a:solidFill>
                  <a:schemeClr val="tx2"/>
                </a:solidFill>
              </a:rPr>
              <a:t> mutants and </a:t>
            </a:r>
            <a:r>
              <a:rPr lang="en-GB" sz="1600" i="1" noProof="0" dirty="0">
                <a:solidFill>
                  <a:schemeClr val="tx2"/>
                </a:solidFill>
              </a:rPr>
              <a:t>BRAF</a:t>
            </a:r>
            <a:r>
              <a:rPr lang="en-GB" sz="1600" baseline="30000" noProof="0" dirty="0">
                <a:solidFill>
                  <a:schemeClr val="tx2"/>
                </a:solidFill>
              </a:rPr>
              <a:t>WT 1</a:t>
            </a:r>
          </a:p>
        </p:txBody>
      </p:sp>
      <p:sp>
        <p:nvSpPr>
          <p:cNvPr id="7" name="Title 6">
            <a:extLst>
              <a:ext uri="{FF2B5EF4-FFF2-40B4-BE49-F238E27FC236}">
                <a16:creationId xmlns:a16="http://schemas.microsoft.com/office/drawing/2014/main" id="{CFEA4040-E01F-11BA-3FA0-A197AF743D08}"/>
              </a:ext>
            </a:extLst>
          </p:cNvPr>
          <p:cNvSpPr>
            <a:spLocks noGrp="1"/>
          </p:cNvSpPr>
          <p:nvPr>
            <p:ph type="title"/>
          </p:nvPr>
        </p:nvSpPr>
        <p:spPr>
          <a:xfrm>
            <a:off x="619201" y="259200"/>
            <a:ext cx="10963199" cy="864000"/>
          </a:xfrm>
        </p:spPr>
        <p:txBody>
          <a:bodyPr/>
          <a:lstStyle/>
          <a:p>
            <a:r>
              <a:rPr lang="en-GB" noProof="0" dirty="0"/>
              <a:t>timeline of treatment advancements for </a:t>
            </a:r>
            <a:r>
              <a:rPr lang="en-GB" i="1" noProof="0" dirty="0"/>
              <a:t>braf </a:t>
            </a:r>
            <a:r>
              <a:rPr lang="en-GB" noProof="0" dirty="0"/>
              <a:t>mutated nsclc</a:t>
            </a:r>
          </a:p>
        </p:txBody>
      </p:sp>
      <p:sp>
        <p:nvSpPr>
          <p:cNvPr id="9" name="Content Placeholder 8">
            <a:extLst>
              <a:ext uri="{FF2B5EF4-FFF2-40B4-BE49-F238E27FC236}">
                <a16:creationId xmlns:a16="http://schemas.microsoft.com/office/drawing/2014/main" id="{FC8FD403-9CD1-4362-F554-B7C9CF88C84C}"/>
              </a:ext>
            </a:extLst>
          </p:cNvPr>
          <p:cNvSpPr>
            <a:spLocks noGrp="1"/>
          </p:cNvSpPr>
          <p:nvPr>
            <p:ph sz="quarter" idx="15"/>
          </p:nvPr>
        </p:nvSpPr>
        <p:spPr>
          <a:xfrm>
            <a:off x="620712" y="6356350"/>
            <a:ext cx="10659864" cy="365125"/>
          </a:xfrm>
        </p:spPr>
        <p:txBody>
          <a:bodyPr anchor="b" anchorCtr="0"/>
          <a:lstStyle/>
          <a:p>
            <a:r>
              <a:rPr lang="en-GB" baseline="30000" noProof="0" dirty="0">
                <a:solidFill>
                  <a:schemeClr val="tx2"/>
                </a:solidFill>
              </a:rPr>
              <a:t>a </a:t>
            </a:r>
            <a:r>
              <a:rPr lang="en-GB" noProof="0" dirty="0">
                <a:solidFill>
                  <a:schemeClr val="tx2"/>
                </a:solidFill>
              </a:rPr>
              <a:t>BRAF inhibitors. </a:t>
            </a:r>
            <a:r>
              <a:rPr lang="en-GB" baseline="30000" noProof="0" dirty="0">
                <a:solidFill>
                  <a:schemeClr val="tx2"/>
                </a:solidFill>
              </a:rPr>
              <a:t>b </a:t>
            </a:r>
            <a:r>
              <a:rPr lang="en-GB" noProof="0" dirty="0">
                <a:solidFill>
                  <a:schemeClr val="tx2"/>
                </a:solidFill>
              </a:rPr>
              <a:t>MEK inhibitors. </a:t>
            </a:r>
          </a:p>
          <a:p>
            <a:r>
              <a:rPr lang="en-GB" noProof="0" dirty="0">
                <a:solidFill>
                  <a:schemeClr val="tx2"/>
                </a:solidFill>
              </a:rPr>
              <a:t>EC, European Commission; FDA, Food and Drug Administration; NSCLC, non-small cell lung cancer; WT, wild-type</a:t>
            </a:r>
          </a:p>
          <a:p>
            <a:r>
              <a:rPr lang="en-GB" noProof="0" dirty="0">
                <a:solidFill>
                  <a:schemeClr val="tx2"/>
                </a:solidFill>
              </a:rPr>
              <a:t>1. Planchard D, et al. NPJ Precis Oncol. 2024;8:90; 2. Novartis’ lung cancer drug combination receives EU approval.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3. FDA grants regular approval to dabrafenib and trametinib combination for metastatic NSCLC with BRAF V600E mutation.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4. FDA approves encorafenib with binimetinib for metastatic non-small cell lung cancer with a BRAF V600E mutation. Available </a:t>
            </a:r>
            <a:r>
              <a:rPr lang="en-GB" noProof="0" dirty="0">
                <a:solidFill>
                  <a:schemeClr val="tx2"/>
                </a:solidFill>
                <a:hlinkClick r:id="rId4">
                  <a:extLst>
                    <a:ext uri="{A12FA001-AC4F-418D-AE19-62706E023703}">
                      <ahyp:hlinkClr xmlns:ahyp="http://schemas.microsoft.com/office/drawing/2018/hyperlinkcolor" val="tx"/>
                    </a:ext>
                  </a:extLst>
                </a:hlinkClick>
              </a:rPr>
              <a:t>here</a:t>
            </a:r>
            <a:r>
              <a:rPr lang="en-GB" noProof="0" dirty="0">
                <a:solidFill>
                  <a:schemeClr val="tx2"/>
                </a:solidFill>
              </a:rPr>
              <a:t>. 5. EMA Recommends Extension of Therapeutic Indications for Encorafenib and Binimetinib. Available </a:t>
            </a:r>
            <a:r>
              <a:rPr lang="en-GB" noProof="0" dirty="0">
                <a:solidFill>
                  <a:schemeClr val="tx2"/>
                </a:solidFill>
                <a:hlinkClick r:id="rId5">
                  <a:extLst>
                    <a:ext uri="{A12FA001-AC4F-418D-AE19-62706E023703}">
                      <ahyp:hlinkClr xmlns:ahyp="http://schemas.microsoft.com/office/drawing/2018/hyperlinkcolor" val="tx"/>
                    </a:ext>
                  </a:extLst>
                </a:hlinkClick>
              </a:rPr>
              <a:t>here</a:t>
            </a:r>
            <a:r>
              <a:rPr lang="en-GB" noProof="0" dirty="0">
                <a:solidFill>
                  <a:schemeClr val="tx2"/>
                </a:solidFill>
              </a:rPr>
              <a:t>. All accessed Feb 2025</a:t>
            </a:r>
          </a:p>
        </p:txBody>
      </p:sp>
      <p:sp>
        <p:nvSpPr>
          <p:cNvPr id="6" name="Slide Number Placeholder 5">
            <a:extLst>
              <a:ext uri="{FF2B5EF4-FFF2-40B4-BE49-F238E27FC236}">
                <a16:creationId xmlns:a16="http://schemas.microsoft.com/office/drawing/2014/main" id="{1E402737-BFDE-3351-6A02-04E80DF2F63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10</a:t>
            </a:fld>
            <a:endParaRPr lang="en-GB" noProof="0" dirty="0"/>
          </a:p>
        </p:txBody>
      </p:sp>
      <p:sp>
        <p:nvSpPr>
          <p:cNvPr id="5" name="Notched Right Arrow 11">
            <a:extLst>
              <a:ext uri="{FF2B5EF4-FFF2-40B4-BE49-F238E27FC236}">
                <a16:creationId xmlns:a16="http://schemas.microsoft.com/office/drawing/2014/main" id="{6E7FD03A-88CA-31C4-11C5-60A1392C1DC9}"/>
              </a:ext>
            </a:extLst>
          </p:cNvPr>
          <p:cNvSpPr/>
          <p:nvPr/>
        </p:nvSpPr>
        <p:spPr>
          <a:xfrm>
            <a:off x="7558325"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2022</a:t>
            </a:r>
          </a:p>
        </p:txBody>
      </p:sp>
      <p:sp>
        <p:nvSpPr>
          <p:cNvPr id="10" name="Notched Right Arrow 12">
            <a:extLst>
              <a:ext uri="{FF2B5EF4-FFF2-40B4-BE49-F238E27FC236}">
                <a16:creationId xmlns:a16="http://schemas.microsoft.com/office/drawing/2014/main" id="{E0A95DE7-D8DB-421B-C4ED-13742E177390}"/>
              </a:ext>
            </a:extLst>
          </p:cNvPr>
          <p:cNvSpPr/>
          <p:nvPr/>
        </p:nvSpPr>
        <p:spPr>
          <a:xfrm>
            <a:off x="6781841"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2021</a:t>
            </a:r>
          </a:p>
        </p:txBody>
      </p:sp>
      <p:sp>
        <p:nvSpPr>
          <p:cNvPr id="11" name="Notched Right Arrow 13">
            <a:extLst>
              <a:ext uri="{FF2B5EF4-FFF2-40B4-BE49-F238E27FC236}">
                <a16:creationId xmlns:a16="http://schemas.microsoft.com/office/drawing/2014/main" id="{BABA2DB6-DBF9-7C2E-AC70-BAEE2FB47275}"/>
              </a:ext>
            </a:extLst>
          </p:cNvPr>
          <p:cNvSpPr/>
          <p:nvPr/>
        </p:nvSpPr>
        <p:spPr>
          <a:xfrm>
            <a:off x="6005357"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2020</a:t>
            </a:r>
          </a:p>
        </p:txBody>
      </p:sp>
      <p:sp>
        <p:nvSpPr>
          <p:cNvPr id="40" name="Notched Right Arrow 14">
            <a:extLst>
              <a:ext uri="{FF2B5EF4-FFF2-40B4-BE49-F238E27FC236}">
                <a16:creationId xmlns:a16="http://schemas.microsoft.com/office/drawing/2014/main" id="{198CC96B-9599-6606-8B4D-7B6F3A8963AF}"/>
              </a:ext>
            </a:extLst>
          </p:cNvPr>
          <p:cNvSpPr/>
          <p:nvPr/>
        </p:nvSpPr>
        <p:spPr>
          <a:xfrm>
            <a:off x="5228873"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2019</a:t>
            </a:r>
          </a:p>
        </p:txBody>
      </p:sp>
      <p:cxnSp>
        <p:nvCxnSpPr>
          <p:cNvPr id="41" name="Straight Connector 40">
            <a:extLst>
              <a:ext uri="{FF2B5EF4-FFF2-40B4-BE49-F238E27FC236}">
                <a16:creationId xmlns:a16="http://schemas.microsoft.com/office/drawing/2014/main" id="{7D07C2F4-F14B-A328-58E5-C67323079894}"/>
              </a:ext>
            </a:extLst>
          </p:cNvPr>
          <p:cNvCxnSpPr/>
          <p:nvPr/>
        </p:nvCxnSpPr>
        <p:spPr>
          <a:xfrm>
            <a:off x="8616280" y="3204317"/>
            <a:ext cx="0" cy="61954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766B3C6A-3DE4-F221-0556-EB2766486FD9}"/>
              </a:ext>
            </a:extLst>
          </p:cNvPr>
          <p:cNvSpPr/>
          <p:nvPr/>
        </p:nvSpPr>
        <p:spPr>
          <a:xfrm>
            <a:off x="7176345" y="3089834"/>
            <a:ext cx="2015999" cy="228967"/>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100" b="1" noProof="0" dirty="0">
                <a:solidFill>
                  <a:schemeClr val="tx1"/>
                </a:solidFill>
                <a:latin typeface="Arial" panose="020B0604020202020204" pitchFamily="34" charset="0"/>
                <a:cs typeface="Arial" panose="020B0604020202020204" pitchFamily="34" charset="0"/>
              </a:rPr>
              <a:t>Encorafenib</a:t>
            </a:r>
            <a:r>
              <a:rPr lang="en-GB" sz="1100" b="1" baseline="30000" noProof="0" dirty="0">
                <a:solidFill>
                  <a:schemeClr val="tx1"/>
                </a:solidFill>
                <a:latin typeface="Arial" panose="020B0604020202020204" pitchFamily="34" charset="0"/>
                <a:cs typeface="Arial" panose="020B0604020202020204" pitchFamily="34" charset="0"/>
              </a:rPr>
              <a:t>a</a:t>
            </a:r>
            <a:r>
              <a:rPr lang="en-GB" sz="1100" b="1" noProof="0" dirty="0">
                <a:solidFill>
                  <a:schemeClr val="tx1"/>
                </a:solidFill>
                <a:latin typeface="Arial" panose="020B0604020202020204" pitchFamily="34" charset="0"/>
                <a:cs typeface="Arial" panose="020B0604020202020204" pitchFamily="34" charset="0"/>
              </a:rPr>
              <a:t> + binimetinib</a:t>
            </a:r>
            <a:r>
              <a:rPr lang="en-GB" sz="1100" b="1" baseline="30000" noProof="0" dirty="0">
                <a:solidFill>
                  <a:schemeClr val="tx1"/>
                </a:solidFill>
                <a:latin typeface="Arial" panose="020B0604020202020204" pitchFamily="34" charset="0"/>
                <a:cs typeface="Arial" panose="020B0604020202020204" pitchFamily="34" charset="0"/>
              </a:rPr>
              <a:t>b</a:t>
            </a:r>
          </a:p>
        </p:txBody>
      </p:sp>
      <p:cxnSp>
        <p:nvCxnSpPr>
          <p:cNvPr id="43" name="Straight Connector 42">
            <a:extLst>
              <a:ext uri="{FF2B5EF4-FFF2-40B4-BE49-F238E27FC236}">
                <a16:creationId xmlns:a16="http://schemas.microsoft.com/office/drawing/2014/main" id="{1FB0AE80-B3FD-3A7D-BC7C-BFAD64917FAE}"/>
              </a:ext>
            </a:extLst>
          </p:cNvPr>
          <p:cNvCxnSpPr/>
          <p:nvPr/>
        </p:nvCxnSpPr>
        <p:spPr>
          <a:xfrm>
            <a:off x="8904312" y="3846664"/>
            <a:ext cx="0" cy="6195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6F8CE69F-A475-91A5-2088-47A1AC70162D}"/>
              </a:ext>
            </a:extLst>
          </p:cNvPr>
          <p:cNvSpPr/>
          <p:nvPr/>
        </p:nvSpPr>
        <p:spPr>
          <a:xfrm>
            <a:off x="7464159" y="4315436"/>
            <a:ext cx="2088226" cy="667624"/>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100" noProof="0" dirty="0">
                <a:solidFill>
                  <a:schemeClr val="tx1"/>
                </a:solidFill>
                <a:latin typeface="Arial" panose="020B0604020202020204" pitchFamily="34" charset="0"/>
                <a:cs typeface="Arial" panose="020B0604020202020204" pitchFamily="34" charset="0"/>
              </a:rPr>
              <a:t>FDA approval of </a:t>
            </a:r>
            <a:r>
              <a:rPr lang="en-GB" sz="1100" b="1" noProof="0" dirty="0">
                <a:solidFill>
                  <a:schemeClr val="tx1"/>
                </a:solidFill>
                <a:latin typeface="Arial" panose="020B0604020202020204" pitchFamily="34" charset="0"/>
                <a:cs typeface="Arial" panose="020B0604020202020204" pitchFamily="34" charset="0"/>
              </a:rPr>
              <a:t>encorafenib</a:t>
            </a:r>
            <a:r>
              <a:rPr lang="en-GB" sz="1100" b="1" baseline="30000" noProof="0" dirty="0">
                <a:solidFill>
                  <a:schemeClr val="tx1"/>
                </a:solidFill>
                <a:latin typeface="Arial" panose="020B0604020202020204" pitchFamily="34" charset="0"/>
                <a:cs typeface="Arial" panose="020B0604020202020204" pitchFamily="34" charset="0"/>
              </a:rPr>
              <a:t>a</a:t>
            </a:r>
            <a:r>
              <a:rPr lang="en-GB" sz="1100" b="1" noProof="0" dirty="0">
                <a:solidFill>
                  <a:schemeClr val="tx1"/>
                </a:solidFill>
                <a:latin typeface="Arial" panose="020B0604020202020204" pitchFamily="34" charset="0"/>
                <a:cs typeface="Arial" panose="020B0604020202020204" pitchFamily="34" charset="0"/>
              </a:rPr>
              <a:t> + binimetinib</a:t>
            </a:r>
            <a:r>
              <a:rPr lang="en-GB" sz="1100" b="1" baseline="30000" noProof="0" dirty="0">
                <a:solidFill>
                  <a:schemeClr val="tx1"/>
                </a:solidFill>
                <a:latin typeface="Arial" panose="020B0604020202020204" pitchFamily="34" charset="0"/>
                <a:cs typeface="Arial" panose="020B0604020202020204" pitchFamily="34" charset="0"/>
              </a:rPr>
              <a:t>b </a:t>
            </a:r>
            <a:r>
              <a:rPr lang="en-GB" sz="1100" noProof="0" dirty="0">
                <a:solidFill>
                  <a:schemeClr val="tx1"/>
                </a:solidFill>
                <a:latin typeface="Arial" panose="020B0604020202020204" pitchFamily="34" charset="0"/>
                <a:cs typeface="Arial" panose="020B0604020202020204" pitchFamily="34" charset="0"/>
              </a:rPr>
              <a:t>for </a:t>
            </a:r>
            <a:r>
              <a:rPr lang="en-GB" sz="1100" i="1" noProof="0" dirty="0">
                <a:solidFill>
                  <a:schemeClr val="tx1"/>
                </a:solidFill>
                <a:latin typeface="Arial" panose="020B0604020202020204" pitchFamily="34" charset="0"/>
                <a:cs typeface="Arial" panose="020B0604020202020204" pitchFamily="34" charset="0"/>
              </a:rPr>
              <a:t>BRAF</a:t>
            </a:r>
            <a:r>
              <a:rPr lang="en-GB" sz="1100" baseline="30000" noProof="0" dirty="0">
                <a:solidFill>
                  <a:schemeClr val="tx1"/>
                </a:solidFill>
                <a:latin typeface="Arial" panose="020B0604020202020204" pitchFamily="34" charset="0"/>
                <a:cs typeface="Arial" panose="020B0604020202020204" pitchFamily="34" charset="0"/>
              </a:rPr>
              <a:t>V600E</a:t>
            </a:r>
            <a:r>
              <a:rPr lang="en-GB" sz="1100" noProof="0" dirty="0">
                <a:solidFill>
                  <a:schemeClr val="tx1"/>
                </a:solidFill>
                <a:latin typeface="Arial" panose="020B0604020202020204" pitchFamily="34" charset="0"/>
                <a:cs typeface="Arial" panose="020B0604020202020204" pitchFamily="34" charset="0"/>
              </a:rPr>
              <a:t>‑mutant NSCLC</a:t>
            </a:r>
            <a:r>
              <a:rPr lang="en-GB" sz="1100" baseline="30000" noProof="0" dirty="0">
                <a:solidFill>
                  <a:schemeClr val="tx1"/>
                </a:solidFill>
                <a:latin typeface="Arial" panose="020B0604020202020204" pitchFamily="34" charset="0"/>
                <a:cs typeface="Arial" panose="020B0604020202020204" pitchFamily="34" charset="0"/>
              </a:rPr>
              <a:t>4</a:t>
            </a:r>
            <a:endParaRPr lang="en-GB" sz="1100" b="1" baseline="30000" noProof="0" dirty="0">
              <a:solidFill>
                <a:schemeClr val="tx1"/>
              </a:solidFill>
              <a:latin typeface="Arial" panose="020B0604020202020204" pitchFamily="34" charset="0"/>
              <a:cs typeface="Arial" panose="020B0604020202020204" pitchFamily="34" charset="0"/>
            </a:endParaRPr>
          </a:p>
        </p:txBody>
      </p:sp>
      <p:sp>
        <p:nvSpPr>
          <p:cNvPr id="45" name="Notched Right Arrow 19">
            <a:extLst>
              <a:ext uri="{FF2B5EF4-FFF2-40B4-BE49-F238E27FC236}">
                <a16:creationId xmlns:a16="http://schemas.microsoft.com/office/drawing/2014/main" id="{5738D2CE-5C1E-2AC7-A7E9-EEA4D075818C}"/>
              </a:ext>
            </a:extLst>
          </p:cNvPr>
          <p:cNvSpPr/>
          <p:nvPr/>
        </p:nvSpPr>
        <p:spPr>
          <a:xfrm>
            <a:off x="8334812" y="371703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2023</a:t>
            </a:r>
          </a:p>
        </p:txBody>
      </p:sp>
      <p:sp>
        <p:nvSpPr>
          <p:cNvPr id="50" name="Notched Right Arrow 24">
            <a:extLst>
              <a:ext uri="{FF2B5EF4-FFF2-40B4-BE49-F238E27FC236}">
                <a16:creationId xmlns:a16="http://schemas.microsoft.com/office/drawing/2014/main" id="{C7BD2E46-68B7-C7B6-6806-EBB1DBB93121}"/>
              </a:ext>
            </a:extLst>
          </p:cNvPr>
          <p:cNvSpPr/>
          <p:nvPr/>
        </p:nvSpPr>
        <p:spPr>
          <a:xfrm>
            <a:off x="4452389"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2018</a:t>
            </a:r>
          </a:p>
        </p:txBody>
      </p:sp>
      <p:cxnSp>
        <p:nvCxnSpPr>
          <p:cNvPr id="51" name="Straight Connector 50">
            <a:extLst>
              <a:ext uri="{FF2B5EF4-FFF2-40B4-BE49-F238E27FC236}">
                <a16:creationId xmlns:a16="http://schemas.microsoft.com/office/drawing/2014/main" id="{BA2C2F41-1E56-EDED-4843-12F8465A2DD4}"/>
              </a:ext>
            </a:extLst>
          </p:cNvPr>
          <p:cNvCxnSpPr>
            <a:cxnSpLocks/>
          </p:cNvCxnSpPr>
          <p:nvPr/>
        </p:nvCxnSpPr>
        <p:spPr>
          <a:xfrm>
            <a:off x="3345471" y="3846664"/>
            <a:ext cx="0" cy="9720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2" name="Notched Right Arrow 26">
            <a:extLst>
              <a:ext uri="{FF2B5EF4-FFF2-40B4-BE49-F238E27FC236}">
                <a16:creationId xmlns:a16="http://schemas.microsoft.com/office/drawing/2014/main" id="{D611D65D-8E63-5F14-D0C9-5417A4489036}"/>
              </a:ext>
            </a:extLst>
          </p:cNvPr>
          <p:cNvSpPr/>
          <p:nvPr/>
        </p:nvSpPr>
        <p:spPr>
          <a:xfrm>
            <a:off x="2899421"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2016</a:t>
            </a:r>
          </a:p>
        </p:txBody>
      </p:sp>
      <p:sp>
        <p:nvSpPr>
          <p:cNvPr id="53" name="Rectangle 52">
            <a:extLst>
              <a:ext uri="{FF2B5EF4-FFF2-40B4-BE49-F238E27FC236}">
                <a16:creationId xmlns:a16="http://schemas.microsoft.com/office/drawing/2014/main" id="{CBEAD737-217D-00DC-8789-A3DEC1C446B9}"/>
              </a:ext>
            </a:extLst>
          </p:cNvPr>
          <p:cNvSpPr/>
          <p:nvPr/>
        </p:nvSpPr>
        <p:spPr>
          <a:xfrm>
            <a:off x="2557900" y="4315436"/>
            <a:ext cx="1290852" cy="228967"/>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noProof="0" dirty="0">
                <a:solidFill>
                  <a:schemeClr val="tx1"/>
                </a:solidFill>
                <a:latin typeface="Arial" panose="020B0604020202020204" pitchFamily="34" charset="0"/>
                <a:cs typeface="Arial" panose="020B0604020202020204" pitchFamily="34" charset="0"/>
              </a:rPr>
              <a:t>Dabrafenib</a:t>
            </a:r>
            <a:r>
              <a:rPr lang="en-GB" sz="1100" b="1" baseline="30000" noProof="0" dirty="0">
                <a:solidFill>
                  <a:schemeClr val="tx1"/>
                </a:solidFill>
                <a:latin typeface="Arial" panose="020B0604020202020204" pitchFamily="34" charset="0"/>
                <a:cs typeface="Arial" panose="020B0604020202020204" pitchFamily="34" charset="0"/>
              </a:rPr>
              <a:t>a</a:t>
            </a:r>
          </a:p>
        </p:txBody>
      </p:sp>
      <p:sp>
        <p:nvSpPr>
          <p:cNvPr id="54" name="Rectangle 53">
            <a:extLst>
              <a:ext uri="{FF2B5EF4-FFF2-40B4-BE49-F238E27FC236}">
                <a16:creationId xmlns:a16="http://schemas.microsoft.com/office/drawing/2014/main" id="{086EFE68-31F1-51ED-5895-F67B50FCBD5D}"/>
              </a:ext>
            </a:extLst>
          </p:cNvPr>
          <p:cNvSpPr/>
          <p:nvPr/>
        </p:nvSpPr>
        <p:spPr>
          <a:xfrm>
            <a:off x="2268838" y="4732319"/>
            <a:ext cx="1868976" cy="228967"/>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noProof="0" dirty="0">
                <a:solidFill>
                  <a:schemeClr val="tx1"/>
                </a:solidFill>
                <a:latin typeface="Arial" panose="020B0604020202020204" pitchFamily="34" charset="0"/>
                <a:cs typeface="Arial" panose="020B0604020202020204" pitchFamily="34" charset="0"/>
              </a:rPr>
              <a:t>Dabrafenib</a:t>
            </a:r>
            <a:r>
              <a:rPr lang="en-GB" sz="1100" b="1" baseline="30000" noProof="0" dirty="0">
                <a:solidFill>
                  <a:schemeClr val="tx1"/>
                </a:solidFill>
                <a:latin typeface="Arial" panose="020B0604020202020204" pitchFamily="34" charset="0"/>
                <a:cs typeface="Arial" panose="020B0604020202020204" pitchFamily="34" charset="0"/>
              </a:rPr>
              <a:t>a</a:t>
            </a:r>
            <a:r>
              <a:rPr lang="en-GB" sz="1100" b="1" noProof="0" dirty="0">
                <a:solidFill>
                  <a:schemeClr val="tx1"/>
                </a:solidFill>
                <a:latin typeface="Arial" panose="020B0604020202020204" pitchFamily="34" charset="0"/>
                <a:cs typeface="Arial" panose="020B0604020202020204" pitchFamily="34" charset="0"/>
              </a:rPr>
              <a:t> + trametinib</a:t>
            </a:r>
            <a:r>
              <a:rPr lang="en-GB" sz="1100" b="1" baseline="30000" noProof="0" dirty="0">
                <a:solidFill>
                  <a:schemeClr val="tx1"/>
                </a:solidFill>
                <a:latin typeface="Arial" panose="020B0604020202020204" pitchFamily="34" charset="0"/>
                <a:cs typeface="Arial" panose="020B0604020202020204" pitchFamily="34" charset="0"/>
              </a:rPr>
              <a:t>b</a:t>
            </a:r>
          </a:p>
        </p:txBody>
      </p:sp>
      <p:sp>
        <p:nvSpPr>
          <p:cNvPr id="55" name="Rectangle 54">
            <a:extLst>
              <a:ext uri="{FF2B5EF4-FFF2-40B4-BE49-F238E27FC236}">
                <a16:creationId xmlns:a16="http://schemas.microsoft.com/office/drawing/2014/main" id="{F486C2A4-76D5-7712-F24E-332F26A3D2D8}"/>
              </a:ext>
            </a:extLst>
          </p:cNvPr>
          <p:cNvSpPr/>
          <p:nvPr/>
        </p:nvSpPr>
        <p:spPr>
          <a:xfrm>
            <a:off x="2165154" y="5085184"/>
            <a:ext cx="319456" cy="169204"/>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b="1" baseline="30000" noProof="0" dirty="0">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F7ACB480-DC68-96D2-EE91-FD4F6B98E978}"/>
              </a:ext>
            </a:extLst>
          </p:cNvPr>
          <p:cNvSpPr txBox="1"/>
          <p:nvPr/>
        </p:nvSpPr>
        <p:spPr>
          <a:xfrm>
            <a:off x="2552597" y="5099574"/>
            <a:ext cx="2609689" cy="153888"/>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Positive data readout in </a:t>
            </a:r>
            <a:r>
              <a:rPr lang="en-GB" sz="1000" i="1" noProof="0" dirty="0">
                <a:latin typeface="Arial" panose="020B0604020202020204" pitchFamily="34" charset="0"/>
                <a:ea typeface="Aileron" charset="0"/>
                <a:cs typeface="Arial" panose="020B0604020202020204" pitchFamily="34" charset="0"/>
              </a:rPr>
              <a:t>BRAF</a:t>
            </a:r>
            <a:r>
              <a:rPr lang="en-GB" sz="1000" noProof="0" dirty="0">
                <a:latin typeface="Arial" panose="020B0604020202020204" pitchFamily="34" charset="0"/>
                <a:ea typeface="Aileron" charset="0"/>
                <a:cs typeface="Arial" panose="020B0604020202020204" pitchFamily="34" charset="0"/>
              </a:rPr>
              <a:t>-mutant NSCLC</a:t>
            </a:r>
          </a:p>
        </p:txBody>
      </p:sp>
      <p:sp>
        <p:nvSpPr>
          <p:cNvPr id="57" name="Rectangle 56">
            <a:extLst>
              <a:ext uri="{FF2B5EF4-FFF2-40B4-BE49-F238E27FC236}">
                <a16:creationId xmlns:a16="http://schemas.microsoft.com/office/drawing/2014/main" id="{1C5D9F8D-601E-E56F-ACDC-96C958036BA7}"/>
              </a:ext>
            </a:extLst>
          </p:cNvPr>
          <p:cNvSpPr/>
          <p:nvPr/>
        </p:nvSpPr>
        <p:spPr>
          <a:xfrm>
            <a:off x="2165154" y="5319452"/>
            <a:ext cx="319456" cy="169204"/>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b="1" baseline="30000" noProof="0" dirty="0">
              <a:solidFill>
                <a:schemeClr val="tx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362D158-54E9-3433-364A-3ACAF7D19A5E}"/>
              </a:ext>
            </a:extLst>
          </p:cNvPr>
          <p:cNvSpPr txBox="1"/>
          <p:nvPr/>
        </p:nvSpPr>
        <p:spPr>
          <a:xfrm>
            <a:off x="2552597" y="5333842"/>
            <a:ext cx="2268250" cy="153888"/>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Approved for </a:t>
            </a:r>
            <a:r>
              <a:rPr lang="en-GB" sz="1000" i="1" noProof="0" dirty="0">
                <a:latin typeface="Arial" panose="020B0604020202020204" pitchFamily="34" charset="0"/>
                <a:ea typeface="Aileron" charset="0"/>
                <a:cs typeface="Arial" panose="020B0604020202020204" pitchFamily="34" charset="0"/>
              </a:rPr>
              <a:t>BRAF</a:t>
            </a:r>
            <a:r>
              <a:rPr lang="en-GB" sz="1000" baseline="30000" noProof="0" dirty="0">
                <a:latin typeface="Arial" panose="020B0604020202020204" pitchFamily="34" charset="0"/>
                <a:ea typeface="Aileron" charset="0"/>
                <a:cs typeface="Arial" panose="020B0604020202020204" pitchFamily="34" charset="0"/>
              </a:rPr>
              <a:t>V600E</a:t>
            </a:r>
            <a:r>
              <a:rPr lang="en-GB" sz="1000" noProof="0" dirty="0">
                <a:latin typeface="Arial" panose="020B0604020202020204" pitchFamily="34" charset="0"/>
                <a:ea typeface="Aileron" charset="0"/>
                <a:cs typeface="Arial" panose="020B0604020202020204" pitchFamily="34" charset="0"/>
              </a:rPr>
              <a:t>-mutant NSCLC</a:t>
            </a:r>
          </a:p>
        </p:txBody>
      </p:sp>
      <p:cxnSp>
        <p:nvCxnSpPr>
          <p:cNvPr id="59" name="Straight Connector 58">
            <a:extLst>
              <a:ext uri="{FF2B5EF4-FFF2-40B4-BE49-F238E27FC236}">
                <a16:creationId xmlns:a16="http://schemas.microsoft.com/office/drawing/2014/main" id="{223AB596-4F70-E35D-2AA1-C730ABA740F9}"/>
              </a:ext>
            </a:extLst>
          </p:cNvPr>
          <p:cNvCxnSpPr>
            <a:cxnSpLocks/>
          </p:cNvCxnSpPr>
          <p:nvPr/>
        </p:nvCxnSpPr>
        <p:spPr>
          <a:xfrm>
            <a:off x="2582211" y="3234545"/>
            <a:ext cx="0" cy="6480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0" name="Notched Right Arrow 34">
            <a:extLst>
              <a:ext uri="{FF2B5EF4-FFF2-40B4-BE49-F238E27FC236}">
                <a16:creationId xmlns:a16="http://schemas.microsoft.com/office/drawing/2014/main" id="{0A78A6E9-74C2-722F-992F-F4F229A57865}"/>
              </a:ext>
            </a:extLst>
          </p:cNvPr>
          <p:cNvSpPr/>
          <p:nvPr/>
        </p:nvSpPr>
        <p:spPr>
          <a:xfrm>
            <a:off x="2122937"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2015</a:t>
            </a:r>
          </a:p>
        </p:txBody>
      </p:sp>
      <p:sp>
        <p:nvSpPr>
          <p:cNvPr id="61" name="Rectangle 60">
            <a:extLst>
              <a:ext uri="{FF2B5EF4-FFF2-40B4-BE49-F238E27FC236}">
                <a16:creationId xmlns:a16="http://schemas.microsoft.com/office/drawing/2014/main" id="{266CF18A-FACB-8BD3-B64D-460BFA991E33}"/>
              </a:ext>
            </a:extLst>
          </p:cNvPr>
          <p:cNvSpPr/>
          <p:nvPr/>
        </p:nvSpPr>
        <p:spPr>
          <a:xfrm>
            <a:off x="1965273" y="3089834"/>
            <a:ext cx="1049549" cy="228967"/>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100" b="1" noProof="0" dirty="0">
                <a:solidFill>
                  <a:schemeClr val="tx1"/>
                </a:solidFill>
                <a:latin typeface="Arial" panose="020B0604020202020204" pitchFamily="34" charset="0"/>
                <a:cs typeface="Arial" panose="020B0604020202020204" pitchFamily="34" charset="0"/>
              </a:rPr>
              <a:t>Vemurafenib</a:t>
            </a:r>
            <a:r>
              <a:rPr lang="en-GB" sz="1100" b="1" baseline="30000" noProof="0" dirty="0">
                <a:solidFill>
                  <a:schemeClr val="tx1"/>
                </a:solidFill>
                <a:latin typeface="Arial" panose="020B0604020202020204" pitchFamily="34" charset="0"/>
                <a:cs typeface="Arial" panose="020B0604020202020204" pitchFamily="34" charset="0"/>
              </a:rPr>
              <a:t>a</a:t>
            </a:r>
          </a:p>
        </p:txBody>
      </p:sp>
      <p:cxnSp>
        <p:nvCxnSpPr>
          <p:cNvPr id="62" name="Straight Connector 61">
            <a:extLst>
              <a:ext uri="{FF2B5EF4-FFF2-40B4-BE49-F238E27FC236}">
                <a16:creationId xmlns:a16="http://schemas.microsoft.com/office/drawing/2014/main" id="{5386CC28-8464-AA0C-BB7F-7BF65FB83C7B}"/>
              </a:ext>
            </a:extLst>
          </p:cNvPr>
          <p:cNvCxnSpPr/>
          <p:nvPr/>
        </p:nvCxnSpPr>
        <p:spPr>
          <a:xfrm>
            <a:off x="4116288" y="3264773"/>
            <a:ext cx="0" cy="6195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3" name="Notched Right Arrow 37">
            <a:extLst>
              <a:ext uri="{FF2B5EF4-FFF2-40B4-BE49-F238E27FC236}">
                <a16:creationId xmlns:a16="http://schemas.microsoft.com/office/drawing/2014/main" id="{23B1021F-37FA-8BF8-7304-663966CC7972}"/>
              </a:ext>
            </a:extLst>
          </p:cNvPr>
          <p:cNvSpPr/>
          <p:nvPr/>
        </p:nvSpPr>
        <p:spPr>
          <a:xfrm>
            <a:off x="3675905" y="372435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2017</a:t>
            </a:r>
          </a:p>
        </p:txBody>
      </p:sp>
      <p:sp>
        <p:nvSpPr>
          <p:cNvPr id="64" name="Rectangle 63">
            <a:extLst>
              <a:ext uri="{FF2B5EF4-FFF2-40B4-BE49-F238E27FC236}">
                <a16:creationId xmlns:a16="http://schemas.microsoft.com/office/drawing/2014/main" id="{71FE07B3-F3FF-B7CE-2C05-10C3EAEE356F}"/>
              </a:ext>
            </a:extLst>
          </p:cNvPr>
          <p:cNvSpPr/>
          <p:nvPr/>
        </p:nvSpPr>
        <p:spPr>
          <a:xfrm>
            <a:off x="3135139" y="2924944"/>
            <a:ext cx="2672823" cy="516169"/>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100" b="1" noProof="0" dirty="0">
                <a:solidFill>
                  <a:schemeClr val="tx1"/>
                </a:solidFill>
                <a:latin typeface="Arial" panose="020B0604020202020204" pitchFamily="34" charset="0"/>
                <a:cs typeface="Arial" panose="020B0604020202020204" pitchFamily="34" charset="0"/>
              </a:rPr>
              <a:t>Dabrafenib</a:t>
            </a:r>
            <a:r>
              <a:rPr lang="en-GB" sz="1100" b="1" baseline="30000" noProof="0" dirty="0">
                <a:solidFill>
                  <a:schemeClr val="tx1"/>
                </a:solidFill>
                <a:latin typeface="Arial" panose="020B0604020202020204" pitchFamily="34" charset="0"/>
                <a:cs typeface="Arial" panose="020B0604020202020204" pitchFamily="34" charset="0"/>
              </a:rPr>
              <a:t>a</a:t>
            </a:r>
            <a:r>
              <a:rPr lang="en-GB" sz="1100" b="1" noProof="0" dirty="0">
                <a:solidFill>
                  <a:schemeClr val="tx1"/>
                </a:solidFill>
                <a:latin typeface="Arial" panose="020B0604020202020204" pitchFamily="34" charset="0"/>
                <a:cs typeface="Arial" panose="020B0604020202020204" pitchFamily="34" charset="0"/>
              </a:rPr>
              <a:t> + trametinib</a:t>
            </a:r>
            <a:r>
              <a:rPr lang="en-GB" sz="1100" b="1" baseline="30000" noProof="0" dirty="0">
                <a:solidFill>
                  <a:schemeClr val="tx1"/>
                </a:solidFill>
                <a:latin typeface="Arial" panose="020B0604020202020204" pitchFamily="34" charset="0"/>
                <a:cs typeface="Arial" panose="020B0604020202020204" pitchFamily="34" charset="0"/>
              </a:rPr>
              <a:t>b</a:t>
            </a:r>
            <a:endParaRPr lang="en-GB" sz="1100" b="1" noProof="0" dirty="0">
              <a:solidFill>
                <a:schemeClr val="tx1"/>
              </a:solidFill>
              <a:latin typeface="Arial" panose="020B0604020202020204" pitchFamily="34" charset="0"/>
              <a:cs typeface="Arial" panose="020B0604020202020204" pitchFamily="34" charset="0"/>
            </a:endParaRPr>
          </a:p>
          <a:p>
            <a:pPr algn="ctr"/>
            <a:r>
              <a:rPr lang="en-GB" sz="1100" noProof="0" dirty="0">
                <a:solidFill>
                  <a:schemeClr val="tx1"/>
                </a:solidFill>
                <a:latin typeface="Arial" panose="020B0604020202020204" pitchFamily="34" charset="0"/>
                <a:cs typeface="Arial" panose="020B0604020202020204" pitchFamily="34" charset="0"/>
              </a:rPr>
              <a:t>EC &amp; FDA approval for </a:t>
            </a:r>
            <a:r>
              <a:rPr lang="en-GB" sz="1100" i="1" noProof="0" dirty="0">
                <a:solidFill>
                  <a:schemeClr val="tx1"/>
                </a:solidFill>
                <a:latin typeface="Arial" panose="020B0604020202020204" pitchFamily="34" charset="0"/>
                <a:cs typeface="Arial" panose="020B0604020202020204" pitchFamily="34" charset="0"/>
              </a:rPr>
              <a:t>BRAF</a:t>
            </a:r>
            <a:r>
              <a:rPr lang="en-GB" sz="1100" baseline="30000" noProof="0" dirty="0">
                <a:solidFill>
                  <a:schemeClr val="tx1"/>
                </a:solidFill>
                <a:latin typeface="Arial" panose="020B0604020202020204" pitchFamily="34" charset="0"/>
                <a:cs typeface="Arial" panose="020B0604020202020204" pitchFamily="34" charset="0"/>
              </a:rPr>
              <a:t>V600E</a:t>
            </a:r>
            <a:r>
              <a:rPr lang="en-GB" sz="1100" noProof="0" dirty="0">
                <a:solidFill>
                  <a:schemeClr val="tx1"/>
                </a:solidFill>
                <a:latin typeface="Arial" panose="020B0604020202020204" pitchFamily="34" charset="0"/>
                <a:cs typeface="Arial" panose="020B0604020202020204" pitchFamily="34" charset="0"/>
              </a:rPr>
              <a:t>‑mutant NSCLC</a:t>
            </a:r>
            <a:r>
              <a:rPr lang="en-GB" sz="1100" baseline="30000" noProof="0" dirty="0">
                <a:solidFill>
                  <a:schemeClr val="tx1"/>
                </a:solidFill>
                <a:latin typeface="Arial" panose="020B0604020202020204" pitchFamily="34" charset="0"/>
                <a:cs typeface="Arial" panose="020B0604020202020204" pitchFamily="34" charset="0"/>
              </a:rPr>
              <a:t>2,3</a:t>
            </a:r>
          </a:p>
        </p:txBody>
      </p:sp>
      <p:sp>
        <p:nvSpPr>
          <p:cNvPr id="3" name="Notched Right Arrow 19">
            <a:extLst>
              <a:ext uri="{FF2B5EF4-FFF2-40B4-BE49-F238E27FC236}">
                <a16:creationId xmlns:a16="http://schemas.microsoft.com/office/drawing/2014/main" id="{503309ED-6D90-8726-97A1-59550012C7DA}"/>
              </a:ext>
            </a:extLst>
          </p:cNvPr>
          <p:cNvSpPr/>
          <p:nvPr/>
        </p:nvSpPr>
        <p:spPr>
          <a:xfrm>
            <a:off x="9131844" y="3717032"/>
            <a:ext cx="857532" cy="288032"/>
          </a:xfrm>
          <a:prstGeom prst="notchedRightArrow">
            <a:avLst>
              <a:gd name="adj1" fmla="val 100000"/>
              <a:gd name="adj2" fmla="val 4250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2024</a:t>
            </a:r>
          </a:p>
        </p:txBody>
      </p:sp>
      <p:cxnSp>
        <p:nvCxnSpPr>
          <p:cNvPr id="13" name="Straight Connector 12">
            <a:extLst>
              <a:ext uri="{FF2B5EF4-FFF2-40B4-BE49-F238E27FC236}">
                <a16:creationId xmlns:a16="http://schemas.microsoft.com/office/drawing/2014/main" id="{B767AA39-328F-FF2C-F090-950CFF872216}"/>
              </a:ext>
            </a:extLst>
          </p:cNvPr>
          <p:cNvCxnSpPr/>
          <p:nvPr/>
        </p:nvCxnSpPr>
        <p:spPr>
          <a:xfrm>
            <a:off x="9696400" y="3118282"/>
            <a:ext cx="0" cy="6195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9EA9D68-A8EC-3AF9-C715-CD33DAE367A4}"/>
              </a:ext>
            </a:extLst>
          </p:cNvPr>
          <p:cNvSpPr/>
          <p:nvPr/>
        </p:nvSpPr>
        <p:spPr>
          <a:xfrm>
            <a:off x="9474078" y="2666407"/>
            <a:ext cx="2015999" cy="667624"/>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100" noProof="0" dirty="0">
                <a:solidFill>
                  <a:schemeClr val="tx1"/>
                </a:solidFill>
                <a:latin typeface="Arial" panose="020B0604020202020204" pitchFamily="34" charset="0"/>
                <a:cs typeface="Arial" panose="020B0604020202020204" pitchFamily="34" charset="0"/>
              </a:rPr>
              <a:t>EC approval of </a:t>
            </a:r>
            <a:r>
              <a:rPr lang="en-GB" sz="1100" b="1" noProof="0" dirty="0">
                <a:solidFill>
                  <a:schemeClr val="tx1"/>
                </a:solidFill>
                <a:latin typeface="Arial" panose="020B0604020202020204" pitchFamily="34" charset="0"/>
                <a:cs typeface="Arial" panose="020B0604020202020204" pitchFamily="34" charset="0"/>
              </a:rPr>
              <a:t>encorafenib</a:t>
            </a:r>
            <a:r>
              <a:rPr lang="en-GB" sz="1100" b="1" baseline="30000" noProof="0" dirty="0">
                <a:solidFill>
                  <a:schemeClr val="tx1"/>
                </a:solidFill>
                <a:latin typeface="Arial" panose="020B0604020202020204" pitchFamily="34" charset="0"/>
                <a:cs typeface="Arial" panose="020B0604020202020204" pitchFamily="34" charset="0"/>
              </a:rPr>
              <a:t>a</a:t>
            </a:r>
            <a:r>
              <a:rPr lang="en-GB" sz="1100" b="1" noProof="0" dirty="0">
                <a:solidFill>
                  <a:schemeClr val="tx1"/>
                </a:solidFill>
                <a:latin typeface="Arial" panose="020B0604020202020204" pitchFamily="34" charset="0"/>
                <a:cs typeface="Arial" panose="020B0604020202020204" pitchFamily="34" charset="0"/>
              </a:rPr>
              <a:t> + binimetinib</a:t>
            </a:r>
            <a:r>
              <a:rPr lang="en-GB" sz="1100" b="1" baseline="30000" noProof="0" dirty="0">
                <a:solidFill>
                  <a:schemeClr val="tx1"/>
                </a:solidFill>
                <a:latin typeface="Arial" panose="020B0604020202020204" pitchFamily="34" charset="0"/>
                <a:cs typeface="Arial" panose="020B0604020202020204" pitchFamily="34" charset="0"/>
              </a:rPr>
              <a:t>b </a:t>
            </a:r>
            <a:r>
              <a:rPr lang="en-GB" sz="1100" noProof="0" dirty="0">
                <a:solidFill>
                  <a:schemeClr val="tx1"/>
                </a:solidFill>
                <a:latin typeface="Arial" panose="020B0604020202020204" pitchFamily="34" charset="0"/>
                <a:cs typeface="Arial" panose="020B0604020202020204" pitchFamily="34" charset="0"/>
              </a:rPr>
              <a:t>for </a:t>
            </a:r>
            <a:r>
              <a:rPr lang="en-GB" sz="1100" i="1" noProof="0" dirty="0">
                <a:solidFill>
                  <a:schemeClr val="tx1"/>
                </a:solidFill>
                <a:latin typeface="Arial" panose="020B0604020202020204" pitchFamily="34" charset="0"/>
                <a:cs typeface="Arial" panose="020B0604020202020204" pitchFamily="34" charset="0"/>
              </a:rPr>
              <a:t>BRAF</a:t>
            </a:r>
            <a:r>
              <a:rPr lang="en-GB" sz="1100" baseline="30000" noProof="0" dirty="0">
                <a:solidFill>
                  <a:schemeClr val="tx1"/>
                </a:solidFill>
                <a:latin typeface="Arial" panose="020B0604020202020204" pitchFamily="34" charset="0"/>
                <a:cs typeface="Arial" panose="020B0604020202020204" pitchFamily="34" charset="0"/>
              </a:rPr>
              <a:t>V600E</a:t>
            </a:r>
            <a:r>
              <a:rPr lang="en-GB" sz="1100" noProof="0" dirty="0">
                <a:solidFill>
                  <a:schemeClr val="tx1"/>
                </a:solidFill>
                <a:latin typeface="Arial" panose="020B0604020202020204" pitchFamily="34" charset="0"/>
                <a:cs typeface="Arial" panose="020B0604020202020204" pitchFamily="34" charset="0"/>
              </a:rPr>
              <a:t>‑mutant NSCLC</a:t>
            </a:r>
            <a:r>
              <a:rPr lang="en-GB" sz="1100" baseline="30000" noProof="0" dirty="0">
                <a:solidFill>
                  <a:schemeClr val="tx1"/>
                </a:solidFill>
                <a:latin typeface="Arial" panose="020B0604020202020204" pitchFamily="34" charset="0"/>
                <a:cs typeface="Arial" panose="020B0604020202020204" pitchFamily="34" charset="0"/>
              </a:rPr>
              <a:t>5</a:t>
            </a:r>
            <a:endParaRPr lang="en-GB" sz="1100" b="1" baseline="30000" noProof="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1D3D817-E028-7509-1579-9B255C4487F6}"/>
              </a:ext>
            </a:extLst>
          </p:cNvPr>
          <p:cNvSpPr txBox="1"/>
          <p:nvPr/>
        </p:nvSpPr>
        <p:spPr>
          <a:xfrm>
            <a:off x="7362771" y="5085184"/>
            <a:ext cx="3481583" cy="307777"/>
          </a:xfrm>
          <a:prstGeom prst="rect">
            <a:avLst/>
          </a:prstGeom>
          <a:noFill/>
        </p:spPr>
        <p:txBody>
          <a:bodyPr wrap="square">
            <a:spAutoFit/>
          </a:bodyPr>
          <a:lstStyle/>
          <a:p>
            <a:r>
              <a:rPr lang="en-GB" sz="1400" noProof="0" dirty="0">
                <a:latin typeface="Arial" panose="020B0604020202020204" pitchFamily="34" charset="0"/>
                <a:cs typeface="Arial" panose="020B0604020202020204" pitchFamily="34" charset="0"/>
              </a:rPr>
              <a:t>Figure adapted from: Planchard D, </a:t>
            </a:r>
            <a:r>
              <a:rPr lang="en-GB" sz="1400" i="1" noProof="0" dirty="0">
                <a:latin typeface="Arial" panose="020B0604020202020204" pitchFamily="34" charset="0"/>
                <a:cs typeface="Arial" panose="020B0604020202020204" pitchFamily="34" charset="0"/>
              </a:rPr>
              <a:t>et al</a:t>
            </a:r>
            <a:r>
              <a:rPr lang="en-GB" sz="1400" noProof="0" dirty="0">
                <a:latin typeface="Arial" panose="020B0604020202020204" pitchFamily="34" charset="0"/>
                <a:cs typeface="Arial" panose="020B0604020202020204" pitchFamily="34" charset="0"/>
              </a:rPr>
              <a:t>.</a:t>
            </a:r>
            <a:r>
              <a:rPr lang="en-GB" sz="1400" baseline="30000" noProof="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8524397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C048A7-2D97-2287-E628-F55D4CA8EB64}"/>
              </a:ext>
            </a:extLst>
          </p:cNvPr>
          <p:cNvSpPr>
            <a:spLocks noGrp="1"/>
          </p:cNvSpPr>
          <p:nvPr>
            <p:ph type="title"/>
          </p:nvPr>
        </p:nvSpPr>
        <p:spPr/>
        <p:txBody>
          <a:bodyPr/>
          <a:lstStyle/>
          <a:p>
            <a:r>
              <a:rPr lang="en-GB" noProof="0" dirty="0"/>
              <a:t>NCCN: Driver mutations in nsclc and targeted therapy options</a:t>
            </a:r>
          </a:p>
        </p:txBody>
      </p:sp>
      <p:sp>
        <p:nvSpPr>
          <p:cNvPr id="2" name="Content Placeholder 1">
            <a:extLst>
              <a:ext uri="{FF2B5EF4-FFF2-40B4-BE49-F238E27FC236}">
                <a16:creationId xmlns:a16="http://schemas.microsoft.com/office/drawing/2014/main" id="{74F0591E-0CFD-889C-0767-7E9122A42CAE}"/>
              </a:ext>
            </a:extLst>
          </p:cNvPr>
          <p:cNvSpPr>
            <a:spLocks noGrp="1"/>
          </p:cNvSpPr>
          <p:nvPr>
            <p:ph sz="quarter" idx="15"/>
          </p:nvPr>
        </p:nvSpPr>
        <p:spPr>
          <a:xfrm>
            <a:off x="620183" y="6356351"/>
            <a:ext cx="10588385" cy="365125"/>
          </a:xfrm>
        </p:spPr>
        <p:txBody>
          <a:bodyPr/>
          <a:lstStyle/>
          <a:p>
            <a:r>
              <a:rPr lang="en-GB" noProof="0" dirty="0"/>
              <a:t>NCCN, National Comprehensive Cancer Network; NSCLC, non-small cell lung cancer</a:t>
            </a:r>
          </a:p>
          <a:p>
            <a:r>
              <a:rPr lang="en-GB" noProof="0" dirty="0"/>
              <a:t>NCCN Guidelines Version 3.2025. Non-Small Cell Lung Cancer. </a:t>
            </a:r>
            <a:r>
              <a:rPr lang="en-GB" noProof="0" dirty="0">
                <a:solidFill>
                  <a:schemeClr val="tx2"/>
                </a:solidFill>
              </a:rPr>
              <a:t>Available at:</a:t>
            </a:r>
            <a:r>
              <a:rPr lang="en-GB" noProof="0" dirty="0"/>
              <a:t> </a:t>
            </a:r>
            <a:r>
              <a:rPr lang="en-GB" noProof="0" dirty="0">
                <a:hlinkClick r:id="rId2"/>
              </a:rPr>
              <a:t>https://www.nccn.org/professionals/physician_gls/pdf/nscl.pdf</a:t>
            </a:r>
            <a:r>
              <a:rPr lang="en-GB" noProof="0" dirty="0"/>
              <a:t> </a:t>
            </a:r>
            <a:r>
              <a:rPr lang="en-GB" noProof="0" dirty="0">
                <a:solidFill>
                  <a:schemeClr val="tx2"/>
                </a:solidFill>
              </a:rPr>
              <a:t>(accessed </a:t>
            </a:r>
            <a:r>
              <a:rPr lang="en-GB" noProof="0" dirty="0"/>
              <a:t>Feb 2025</a:t>
            </a:r>
            <a:r>
              <a:rPr lang="en-GB" noProof="0" dirty="0">
                <a:solidFill>
                  <a:schemeClr val="tx2"/>
                </a:solidFill>
              </a:rPr>
              <a:t>)</a:t>
            </a:r>
          </a:p>
        </p:txBody>
      </p:sp>
      <p:sp>
        <p:nvSpPr>
          <p:cNvPr id="5" name="Slide Number Placeholder 4">
            <a:extLst>
              <a:ext uri="{FF2B5EF4-FFF2-40B4-BE49-F238E27FC236}">
                <a16:creationId xmlns:a16="http://schemas.microsoft.com/office/drawing/2014/main" id="{1FDEE355-9D54-1A26-49D6-03F0444DB83B}"/>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grpSp>
        <p:nvGrpSpPr>
          <p:cNvPr id="14" name="Group 13">
            <a:extLst>
              <a:ext uri="{FF2B5EF4-FFF2-40B4-BE49-F238E27FC236}">
                <a16:creationId xmlns:a16="http://schemas.microsoft.com/office/drawing/2014/main" id="{A9DDFE55-1C78-D877-77F3-8D07F3100C06}"/>
              </a:ext>
            </a:extLst>
          </p:cNvPr>
          <p:cNvGrpSpPr/>
          <p:nvPr/>
        </p:nvGrpSpPr>
        <p:grpSpPr>
          <a:xfrm>
            <a:off x="1715852" y="1352136"/>
            <a:ext cx="8760296" cy="5004215"/>
            <a:chOff x="1715852" y="1352136"/>
            <a:chExt cx="8760296" cy="5004215"/>
          </a:xfrm>
        </p:grpSpPr>
        <p:grpSp>
          <p:nvGrpSpPr>
            <p:cNvPr id="12" name="Group 11">
              <a:extLst>
                <a:ext uri="{FF2B5EF4-FFF2-40B4-BE49-F238E27FC236}">
                  <a16:creationId xmlns:a16="http://schemas.microsoft.com/office/drawing/2014/main" id="{4F05CA66-6243-4E24-C6FB-72D7F5F18762}"/>
                </a:ext>
              </a:extLst>
            </p:cNvPr>
            <p:cNvGrpSpPr/>
            <p:nvPr/>
          </p:nvGrpSpPr>
          <p:grpSpPr>
            <a:xfrm>
              <a:off x="1715852" y="1352136"/>
              <a:ext cx="8760296" cy="4917113"/>
              <a:chOff x="1715852" y="1352136"/>
              <a:chExt cx="8760296" cy="4917113"/>
            </a:xfrm>
          </p:grpSpPr>
          <p:pic>
            <p:nvPicPr>
              <p:cNvPr id="10" name="Picture 9">
                <a:extLst>
                  <a:ext uri="{FF2B5EF4-FFF2-40B4-BE49-F238E27FC236}">
                    <a16:creationId xmlns:a16="http://schemas.microsoft.com/office/drawing/2014/main" id="{9B333665-CD41-26CD-B93E-D3B9CA7AC95D}"/>
                  </a:ext>
                </a:extLst>
              </p:cNvPr>
              <p:cNvPicPr>
                <a:picLocks noChangeAspect="1"/>
              </p:cNvPicPr>
              <p:nvPr/>
            </p:nvPicPr>
            <p:blipFill>
              <a:blip r:embed="rId3"/>
              <a:stretch>
                <a:fillRect/>
              </a:stretch>
            </p:blipFill>
            <p:spPr>
              <a:xfrm>
                <a:off x="1715852" y="1352136"/>
                <a:ext cx="8760296" cy="4917113"/>
              </a:xfrm>
              <a:prstGeom prst="rect">
                <a:avLst/>
              </a:prstGeom>
            </p:spPr>
          </p:pic>
          <p:sp>
            <p:nvSpPr>
              <p:cNvPr id="11" name="Rectangle 10">
                <a:extLst>
                  <a:ext uri="{FF2B5EF4-FFF2-40B4-BE49-F238E27FC236}">
                    <a16:creationId xmlns:a16="http://schemas.microsoft.com/office/drawing/2014/main" id="{E9AFAFC4-2274-091E-DBA6-092B5A20E56F}"/>
                  </a:ext>
                </a:extLst>
              </p:cNvPr>
              <p:cNvSpPr/>
              <p:nvPr/>
            </p:nvSpPr>
            <p:spPr>
              <a:xfrm>
                <a:off x="6023992" y="3501008"/>
                <a:ext cx="1800200" cy="122413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13" name="Rectangle 12">
              <a:extLst>
                <a:ext uri="{FF2B5EF4-FFF2-40B4-BE49-F238E27FC236}">
                  <a16:creationId xmlns:a16="http://schemas.microsoft.com/office/drawing/2014/main" id="{A97B42CF-C6A7-F837-1AFD-415DF6C334D4}"/>
                </a:ext>
              </a:extLst>
            </p:cNvPr>
            <p:cNvSpPr/>
            <p:nvPr/>
          </p:nvSpPr>
          <p:spPr>
            <a:xfrm>
              <a:off x="8256240" y="6021288"/>
              <a:ext cx="2160240" cy="335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1601208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4468-0B17-8C06-0AF5-39CD35B19DA7}"/>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40B49F8-9088-D6BF-9BB4-8DB7F63FAFA2}"/>
              </a:ext>
            </a:extLst>
          </p:cNvPr>
          <p:cNvCxnSpPr>
            <a:cxnSpLocks/>
          </p:cNvCxnSpPr>
          <p:nvPr/>
        </p:nvCxnSpPr>
        <p:spPr>
          <a:xfrm>
            <a:off x="9421125" y="2127630"/>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1D0EA45F-6432-25DA-039D-21A23DB93CA6}"/>
              </a:ext>
            </a:extLst>
          </p:cNvPr>
          <p:cNvSpPr>
            <a:spLocks noGrp="1"/>
          </p:cNvSpPr>
          <p:nvPr>
            <p:ph type="title"/>
          </p:nvPr>
        </p:nvSpPr>
        <p:spPr>
          <a:xfrm>
            <a:off x="619201" y="259200"/>
            <a:ext cx="10963199" cy="864000"/>
          </a:xfrm>
        </p:spPr>
        <p:txBody>
          <a:bodyPr>
            <a:normAutofit/>
          </a:bodyPr>
          <a:lstStyle/>
          <a:p>
            <a:r>
              <a:rPr lang="en-GB" noProof="0" dirty="0">
                <a:solidFill>
                  <a:schemeClr val="tx2"/>
                </a:solidFill>
              </a:rPr>
              <a:t>ESMO: Driver mutations in nsclc and targeted therapy options</a:t>
            </a:r>
            <a:r>
              <a:rPr lang="en-GB" baseline="30000" noProof="0" dirty="0">
                <a:solidFill>
                  <a:schemeClr val="tx2"/>
                </a:solidFill>
              </a:rPr>
              <a:t>1</a:t>
            </a:r>
          </a:p>
        </p:txBody>
      </p:sp>
      <p:sp>
        <p:nvSpPr>
          <p:cNvPr id="3" name="Content Placeholder 2">
            <a:extLst>
              <a:ext uri="{FF2B5EF4-FFF2-40B4-BE49-F238E27FC236}">
                <a16:creationId xmlns:a16="http://schemas.microsoft.com/office/drawing/2014/main" id="{AC878015-CDB8-C284-E04D-500644810D81}"/>
              </a:ext>
            </a:extLst>
          </p:cNvPr>
          <p:cNvSpPr>
            <a:spLocks noGrp="1"/>
          </p:cNvSpPr>
          <p:nvPr>
            <p:ph sz="quarter" idx="15"/>
          </p:nvPr>
        </p:nvSpPr>
        <p:spPr>
          <a:xfrm>
            <a:off x="620183" y="6356351"/>
            <a:ext cx="10516377" cy="365125"/>
          </a:xfrm>
        </p:spPr>
        <p:txBody>
          <a:bodyPr anchor="b" anchorCtr="0"/>
          <a:lstStyle/>
          <a:p>
            <a:r>
              <a:rPr lang="en-GB" sz="1000" baseline="30000" noProof="0" dirty="0">
                <a:solidFill>
                  <a:schemeClr val="tx2"/>
                </a:solidFill>
              </a:rPr>
              <a:t>a</a:t>
            </a:r>
            <a:r>
              <a:rPr lang="en-GB" sz="1000" noProof="0" dirty="0">
                <a:solidFill>
                  <a:schemeClr val="tx2"/>
                </a:solidFill>
              </a:rPr>
              <a:t> E</a:t>
            </a:r>
            <a:r>
              <a:rPr lang="en-GB" sz="1000" b="0" i="0" u="none" strike="noStrike" baseline="0" noProof="0" dirty="0">
                <a:solidFill>
                  <a:schemeClr val="tx2"/>
                </a:solidFill>
              </a:rPr>
              <a:t>ncorafenib + binimetinib received EMA approval for the treatment of adult patients with advanced NSCLC with a </a:t>
            </a:r>
            <a:r>
              <a:rPr lang="en-GB" sz="1000" b="0" i="1" u="none" strike="noStrike" baseline="0" noProof="0" dirty="0">
                <a:solidFill>
                  <a:schemeClr val="tx2"/>
                </a:solidFill>
              </a:rPr>
              <a:t>BRAF</a:t>
            </a:r>
            <a:r>
              <a:rPr lang="en-GB" sz="1000" b="0" i="0" u="none" strike="noStrike" baseline="0" noProof="0" dirty="0">
                <a:solidFill>
                  <a:schemeClr val="tx2"/>
                </a:solidFill>
              </a:rPr>
              <a:t> V600E mutation in August 2024 – awaiting next update of ESMO guidelines</a:t>
            </a:r>
            <a:r>
              <a:rPr lang="en-GB" sz="1000" b="0" i="0" u="none" strike="noStrike" baseline="30000" noProof="0" dirty="0">
                <a:solidFill>
                  <a:schemeClr val="tx2"/>
                </a:solidFill>
              </a:rPr>
              <a:t>2</a:t>
            </a:r>
          </a:p>
          <a:p>
            <a:r>
              <a:rPr lang="en-GB" sz="1000" b="0" i="0" u="none" strike="noStrike" baseline="0" noProof="0" dirty="0">
                <a:solidFill>
                  <a:schemeClr val="tx2"/>
                </a:solidFill>
              </a:rPr>
              <a:t>ChT, chemotherapy, CPG, clinical practice guidelines; ESCAT, ESMO Scale for Clinical Actionability of Molecular Targets; </a:t>
            </a:r>
            <a:r>
              <a:rPr lang="en-GB" sz="1000" noProof="0" dirty="0">
                <a:solidFill>
                  <a:schemeClr val="tx2"/>
                </a:solidFill>
              </a:rPr>
              <a:t>ESMO, European Medical Society for Oncology; ex20ins, exon 20 insertion; </a:t>
            </a:r>
            <a:r>
              <a:rPr lang="en-GB" sz="1000" b="0" i="0" u="none" strike="noStrike" baseline="0" noProof="0" dirty="0">
                <a:solidFill>
                  <a:schemeClr val="tx2"/>
                </a:solidFill>
              </a:rPr>
              <a:t>ICI, immune checkpoint inhibitor; MCBS, ESMO‑Magnitude of Clinical Benefit Scale; (m)NSCLC, (metastatic) non-small cell lung cancer</a:t>
            </a:r>
            <a:endParaRPr lang="en-GB" sz="1000" noProof="0" dirty="0">
              <a:solidFill>
                <a:schemeClr val="tx2"/>
              </a:solidFill>
              <a:highlight>
                <a:srgbClr val="FFFF00"/>
              </a:highlight>
            </a:endParaRPr>
          </a:p>
          <a:p>
            <a:r>
              <a:rPr lang="en-GB" sz="1000" noProof="0" dirty="0">
                <a:solidFill>
                  <a:schemeClr val="tx2"/>
                </a:solidFill>
              </a:rPr>
              <a:t>1. Hendriks LE, et al. Ann Oncol. 2023;34:339-57; 2. EMA Recommends Extension of Therapeutic Indications for Encorafenib and Binimetinib. Available </a:t>
            </a:r>
            <a:r>
              <a:rPr lang="en-GB" sz="1000" noProof="0" dirty="0">
                <a:solidFill>
                  <a:schemeClr val="tx2"/>
                </a:solidFill>
                <a:hlinkClick r:id="rId2">
                  <a:extLst>
                    <a:ext uri="{A12FA001-AC4F-418D-AE19-62706E023703}">
                      <ahyp:hlinkClr xmlns:ahyp="http://schemas.microsoft.com/office/drawing/2018/hyperlinkcolor" val="tx"/>
                    </a:ext>
                  </a:extLst>
                </a:hlinkClick>
              </a:rPr>
              <a:t>here</a:t>
            </a:r>
            <a:r>
              <a:rPr lang="en-GB" sz="1000" noProof="0" dirty="0">
                <a:solidFill>
                  <a:schemeClr val="tx2"/>
                </a:solidFill>
              </a:rPr>
              <a:t> (accessed Feb 2025)</a:t>
            </a:r>
          </a:p>
        </p:txBody>
      </p:sp>
      <p:sp>
        <p:nvSpPr>
          <p:cNvPr id="6" name="Slide Number Placeholder 5">
            <a:extLst>
              <a:ext uri="{FF2B5EF4-FFF2-40B4-BE49-F238E27FC236}">
                <a16:creationId xmlns:a16="http://schemas.microsoft.com/office/drawing/2014/main" id="{286CBCB3-4FD7-BFA6-53E1-DCC138AFBDC2}"/>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cxnSp>
        <p:nvCxnSpPr>
          <p:cNvPr id="4" name="Straight Connector 3">
            <a:extLst>
              <a:ext uri="{FF2B5EF4-FFF2-40B4-BE49-F238E27FC236}">
                <a16:creationId xmlns:a16="http://schemas.microsoft.com/office/drawing/2014/main" id="{1F1225C4-1AC6-3938-8ED1-CE1D5E3BDEBE}"/>
              </a:ext>
            </a:extLst>
          </p:cNvPr>
          <p:cNvCxnSpPr>
            <a:cxnSpLocks/>
          </p:cNvCxnSpPr>
          <p:nvPr/>
        </p:nvCxnSpPr>
        <p:spPr>
          <a:xfrm>
            <a:off x="5319766"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CD8E4C5-4F13-5430-C060-187E3B0E40DF}"/>
              </a:ext>
            </a:extLst>
          </p:cNvPr>
          <p:cNvCxnSpPr>
            <a:cxnSpLocks/>
          </p:cNvCxnSpPr>
          <p:nvPr/>
        </p:nvCxnSpPr>
        <p:spPr>
          <a:xfrm>
            <a:off x="11396367" y="1912777"/>
            <a:ext cx="0" cy="308417"/>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3BB8219-5A45-E420-CCD9-059C32510A4C}"/>
              </a:ext>
            </a:extLst>
          </p:cNvPr>
          <p:cNvCxnSpPr>
            <a:cxnSpLocks/>
          </p:cNvCxnSpPr>
          <p:nvPr/>
        </p:nvCxnSpPr>
        <p:spPr>
          <a:xfrm>
            <a:off x="1249201"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2EAFA59-BCDF-72E9-5648-9101F09FF8E6}"/>
              </a:ext>
            </a:extLst>
          </p:cNvPr>
          <p:cNvCxnSpPr>
            <a:cxnSpLocks/>
          </p:cNvCxnSpPr>
          <p:nvPr/>
        </p:nvCxnSpPr>
        <p:spPr>
          <a:xfrm>
            <a:off x="2606056"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80030BF-B758-48C5-58D9-EFAEBE7D3035}"/>
              </a:ext>
            </a:extLst>
          </p:cNvPr>
          <p:cNvCxnSpPr>
            <a:cxnSpLocks/>
          </p:cNvCxnSpPr>
          <p:nvPr/>
        </p:nvCxnSpPr>
        <p:spPr>
          <a:xfrm>
            <a:off x="3962911"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CFE2247-F5D3-F431-605A-CE747962B42E}"/>
              </a:ext>
            </a:extLst>
          </p:cNvPr>
          <p:cNvCxnSpPr>
            <a:cxnSpLocks/>
          </p:cNvCxnSpPr>
          <p:nvPr/>
        </p:nvCxnSpPr>
        <p:spPr>
          <a:xfrm>
            <a:off x="6676621"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8BEC57C-5C7E-532D-E316-F9AB46C1FBF9}"/>
              </a:ext>
            </a:extLst>
          </p:cNvPr>
          <p:cNvCxnSpPr>
            <a:cxnSpLocks/>
          </p:cNvCxnSpPr>
          <p:nvPr/>
        </p:nvCxnSpPr>
        <p:spPr>
          <a:xfrm>
            <a:off x="8033476"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AB7B84E-21D8-0BCA-3A6D-6021F400DEB6}"/>
              </a:ext>
            </a:extLst>
          </p:cNvPr>
          <p:cNvCxnSpPr>
            <a:cxnSpLocks/>
          </p:cNvCxnSpPr>
          <p:nvPr/>
        </p:nvCxnSpPr>
        <p:spPr>
          <a:xfrm>
            <a:off x="9390333"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9454569-348D-2EE7-761B-593045A3366A}"/>
              </a:ext>
            </a:extLst>
          </p:cNvPr>
          <p:cNvCxnSpPr>
            <a:cxnSpLocks/>
          </p:cNvCxnSpPr>
          <p:nvPr/>
        </p:nvCxnSpPr>
        <p:spPr>
          <a:xfrm>
            <a:off x="1236461" y="1702629"/>
            <a:ext cx="97488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09ACB999-8641-94A8-D23B-2D4C4E1CB46B}"/>
              </a:ext>
            </a:extLst>
          </p:cNvPr>
          <p:cNvCxnSpPr>
            <a:cxnSpLocks/>
          </p:cNvCxnSpPr>
          <p:nvPr/>
        </p:nvCxnSpPr>
        <p:spPr>
          <a:xfrm>
            <a:off x="10973806" y="1693381"/>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A2F61BE-DA5F-810A-4C73-28C8B5E213F0}"/>
              </a:ext>
            </a:extLst>
          </p:cNvPr>
          <p:cNvCxnSpPr>
            <a:cxnSpLocks/>
          </p:cNvCxnSpPr>
          <p:nvPr/>
        </p:nvCxnSpPr>
        <p:spPr>
          <a:xfrm>
            <a:off x="6096000" y="1383416"/>
            <a:ext cx="0" cy="308417"/>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2E42ECC-10A8-232B-A827-0678710A7F73}"/>
              </a:ext>
            </a:extLst>
          </p:cNvPr>
          <p:cNvSpPr txBox="1"/>
          <p:nvPr/>
        </p:nvSpPr>
        <p:spPr>
          <a:xfrm>
            <a:off x="2316986" y="1203416"/>
            <a:ext cx="7558028" cy="360000"/>
          </a:xfrm>
          <a:prstGeom prst="rect">
            <a:avLst/>
          </a:prstGeom>
          <a:solidFill>
            <a:schemeClr val="accent1"/>
          </a:solidFill>
        </p:spPr>
        <p:txBody>
          <a:bodyPr wrap="square" rtlCol="0" anchor="ctr" anchorCtr="0">
            <a:noAutofit/>
          </a:bodyPr>
          <a:lstStyle/>
          <a:p>
            <a:pPr algn="ctr">
              <a:lnSpc>
                <a:spcPct val="90000"/>
              </a:lnSpc>
            </a:pPr>
            <a:r>
              <a:rPr lang="en-GB" sz="1000" b="1" noProof="0" dirty="0">
                <a:solidFill>
                  <a:schemeClr val="bg1"/>
                </a:solidFill>
                <a:latin typeface="Arial" panose="020B0604020202020204" pitchFamily="34" charset="0"/>
                <a:cs typeface="Arial" panose="020B0604020202020204" pitchFamily="34" charset="0"/>
              </a:rPr>
              <a:t>Stage IV mNSCLC, molecular tests positive (</a:t>
            </a:r>
            <a:r>
              <a:rPr lang="en-GB" sz="1000" b="1" i="1" noProof="0" dirty="0">
                <a:solidFill>
                  <a:schemeClr val="bg1"/>
                </a:solidFill>
                <a:latin typeface="Arial" panose="020B0604020202020204" pitchFamily="34" charset="0"/>
                <a:cs typeface="Arial" panose="020B0604020202020204" pitchFamily="34" charset="0"/>
              </a:rPr>
              <a:t>EGFR/ALK/ROS1/BRAF/RET/NTRK/MET/HER2/EGFR</a:t>
            </a:r>
            <a:r>
              <a:rPr lang="en-GB" sz="1000" b="1" noProof="0" dirty="0">
                <a:solidFill>
                  <a:schemeClr val="bg1"/>
                </a:solidFill>
                <a:latin typeface="Arial" panose="020B0604020202020204" pitchFamily="34" charset="0"/>
                <a:cs typeface="Arial" panose="020B0604020202020204" pitchFamily="34" charset="0"/>
              </a:rPr>
              <a:t>ex20ins/</a:t>
            </a:r>
            <a:r>
              <a:rPr lang="en-GB" sz="1000" b="1" i="1" noProof="0" dirty="0">
                <a:solidFill>
                  <a:schemeClr val="bg1"/>
                </a:solidFill>
                <a:latin typeface="Arial" panose="020B0604020202020204" pitchFamily="34" charset="0"/>
                <a:cs typeface="Arial" panose="020B0604020202020204" pitchFamily="34" charset="0"/>
              </a:rPr>
              <a:t>KRAS</a:t>
            </a:r>
            <a:r>
              <a:rPr lang="en-GB" sz="1000" b="1" noProof="0" dirty="0">
                <a:solidFill>
                  <a:schemeClr val="bg1"/>
                </a:solidFill>
                <a:latin typeface="Arial" panose="020B0604020202020204" pitchFamily="34" charset="0"/>
                <a:cs typeface="Arial" panose="020B0604020202020204" pitchFamily="34" charset="0"/>
              </a:rPr>
              <a:t> G12C)</a:t>
            </a:r>
          </a:p>
        </p:txBody>
      </p:sp>
      <p:cxnSp>
        <p:nvCxnSpPr>
          <p:cNvPr id="46" name="Straight Connector 45">
            <a:extLst>
              <a:ext uri="{FF2B5EF4-FFF2-40B4-BE49-F238E27FC236}">
                <a16:creationId xmlns:a16="http://schemas.microsoft.com/office/drawing/2014/main" id="{9A4AF16E-2408-A8F8-9579-5A22BA8DCC39}"/>
              </a:ext>
            </a:extLst>
          </p:cNvPr>
          <p:cNvCxnSpPr>
            <a:cxnSpLocks/>
          </p:cNvCxnSpPr>
          <p:nvPr/>
        </p:nvCxnSpPr>
        <p:spPr>
          <a:xfrm>
            <a:off x="5319766"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9400F88-99B5-5135-75F3-14C7D16EFDF9}"/>
              </a:ext>
            </a:extLst>
          </p:cNvPr>
          <p:cNvCxnSpPr>
            <a:cxnSpLocks/>
          </p:cNvCxnSpPr>
          <p:nvPr/>
        </p:nvCxnSpPr>
        <p:spPr>
          <a:xfrm>
            <a:off x="1249201"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AB34C97-0C1C-F884-3170-1C25DAF6960F}"/>
              </a:ext>
            </a:extLst>
          </p:cNvPr>
          <p:cNvCxnSpPr>
            <a:cxnSpLocks/>
          </p:cNvCxnSpPr>
          <p:nvPr/>
        </p:nvCxnSpPr>
        <p:spPr>
          <a:xfrm>
            <a:off x="2606056"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85A26AA-CD9F-1087-5387-50484D1B1AFE}"/>
              </a:ext>
            </a:extLst>
          </p:cNvPr>
          <p:cNvCxnSpPr>
            <a:cxnSpLocks/>
          </p:cNvCxnSpPr>
          <p:nvPr/>
        </p:nvCxnSpPr>
        <p:spPr>
          <a:xfrm>
            <a:off x="3962911"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A2372F3-E220-F41F-99EB-AFF0106A2BE2}"/>
              </a:ext>
            </a:extLst>
          </p:cNvPr>
          <p:cNvCxnSpPr>
            <a:cxnSpLocks/>
          </p:cNvCxnSpPr>
          <p:nvPr/>
        </p:nvCxnSpPr>
        <p:spPr>
          <a:xfrm>
            <a:off x="6676621"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214D322-8F59-04AB-677E-B9486EC4785C}"/>
              </a:ext>
            </a:extLst>
          </p:cNvPr>
          <p:cNvCxnSpPr>
            <a:cxnSpLocks/>
          </p:cNvCxnSpPr>
          <p:nvPr/>
        </p:nvCxnSpPr>
        <p:spPr>
          <a:xfrm>
            <a:off x="8033476"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48FFA1A-D4C4-0838-4340-E3484B527D6D}"/>
              </a:ext>
            </a:extLst>
          </p:cNvPr>
          <p:cNvCxnSpPr>
            <a:cxnSpLocks/>
          </p:cNvCxnSpPr>
          <p:nvPr/>
        </p:nvCxnSpPr>
        <p:spPr>
          <a:xfrm>
            <a:off x="9390333" y="2975992"/>
            <a:ext cx="0" cy="1793186"/>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1CDE6E9-B207-DD85-DCCD-6C1D0DD90F32}"/>
              </a:ext>
            </a:extLst>
          </p:cNvPr>
          <p:cNvCxnSpPr>
            <a:cxnSpLocks/>
          </p:cNvCxnSpPr>
          <p:nvPr/>
        </p:nvCxnSpPr>
        <p:spPr>
          <a:xfrm>
            <a:off x="10973806" y="2100609"/>
            <a:ext cx="0" cy="360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6978E5D-79B5-5437-AF3A-A8E9FA3D8E64}"/>
              </a:ext>
            </a:extLst>
          </p:cNvPr>
          <p:cNvSpPr txBox="1"/>
          <p:nvPr/>
        </p:nvSpPr>
        <p:spPr>
          <a:xfrm>
            <a:off x="619201" y="1916872"/>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EGFR</a:t>
            </a:r>
            <a:r>
              <a:rPr lang="en-GB" sz="1000" noProof="0" dirty="0">
                <a:latin typeface="Arial" panose="020B0604020202020204" pitchFamily="34" charset="0"/>
                <a:cs typeface="Arial" panose="020B0604020202020204" pitchFamily="34" charset="0"/>
              </a:rPr>
              <a:t> mutation</a:t>
            </a:r>
          </a:p>
        </p:txBody>
      </p:sp>
      <p:sp>
        <p:nvSpPr>
          <p:cNvPr id="30" name="TextBox 29">
            <a:extLst>
              <a:ext uri="{FF2B5EF4-FFF2-40B4-BE49-F238E27FC236}">
                <a16:creationId xmlns:a16="http://schemas.microsoft.com/office/drawing/2014/main" id="{5AAF16CD-37C1-F89B-F29F-2DE6C27C6C71}"/>
              </a:ext>
            </a:extLst>
          </p:cNvPr>
          <p:cNvSpPr txBox="1"/>
          <p:nvPr/>
        </p:nvSpPr>
        <p:spPr>
          <a:xfrm>
            <a:off x="1976056" y="1916872"/>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ALK</a:t>
            </a:r>
            <a:r>
              <a:rPr lang="en-GB" sz="1000" noProof="0" dirty="0">
                <a:latin typeface="Arial" panose="020B0604020202020204" pitchFamily="34" charset="0"/>
                <a:cs typeface="Arial" panose="020B0604020202020204" pitchFamily="34" charset="0"/>
              </a:rPr>
              <a:t> translocation</a:t>
            </a:r>
          </a:p>
        </p:txBody>
      </p:sp>
      <p:sp>
        <p:nvSpPr>
          <p:cNvPr id="31" name="TextBox 30">
            <a:extLst>
              <a:ext uri="{FF2B5EF4-FFF2-40B4-BE49-F238E27FC236}">
                <a16:creationId xmlns:a16="http://schemas.microsoft.com/office/drawing/2014/main" id="{2320D001-90B2-60B7-D5F2-78551FCA2628}"/>
              </a:ext>
            </a:extLst>
          </p:cNvPr>
          <p:cNvSpPr txBox="1"/>
          <p:nvPr/>
        </p:nvSpPr>
        <p:spPr>
          <a:xfrm>
            <a:off x="3332911"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ROS1</a:t>
            </a:r>
            <a:r>
              <a:rPr lang="en-GB" sz="1000" noProof="0" dirty="0">
                <a:latin typeface="Arial" panose="020B0604020202020204" pitchFamily="34" charset="0"/>
                <a:cs typeface="Arial" panose="020B0604020202020204" pitchFamily="34" charset="0"/>
              </a:rPr>
              <a:t> translocation</a:t>
            </a:r>
          </a:p>
        </p:txBody>
      </p:sp>
      <p:sp>
        <p:nvSpPr>
          <p:cNvPr id="32" name="TextBox 31">
            <a:extLst>
              <a:ext uri="{FF2B5EF4-FFF2-40B4-BE49-F238E27FC236}">
                <a16:creationId xmlns:a16="http://schemas.microsoft.com/office/drawing/2014/main" id="{2786369A-05F5-402F-AA28-7149EC35A73A}"/>
              </a:ext>
            </a:extLst>
          </p:cNvPr>
          <p:cNvSpPr txBox="1"/>
          <p:nvPr/>
        </p:nvSpPr>
        <p:spPr>
          <a:xfrm>
            <a:off x="4689766"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BRAF </a:t>
            </a:r>
            <a:r>
              <a:rPr lang="en-GB" sz="1000" noProof="0" dirty="0">
                <a:latin typeface="Arial" panose="020B0604020202020204" pitchFamily="34" charset="0"/>
                <a:cs typeface="Arial" panose="020B0604020202020204" pitchFamily="34" charset="0"/>
              </a:rPr>
              <a:t>V600 mutation</a:t>
            </a:r>
          </a:p>
        </p:txBody>
      </p:sp>
      <p:sp>
        <p:nvSpPr>
          <p:cNvPr id="33" name="TextBox 32">
            <a:extLst>
              <a:ext uri="{FF2B5EF4-FFF2-40B4-BE49-F238E27FC236}">
                <a16:creationId xmlns:a16="http://schemas.microsoft.com/office/drawing/2014/main" id="{1D938021-C153-0A3D-E3C3-CD23B918DB4C}"/>
              </a:ext>
            </a:extLst>
          </p:cNvPr>
          <p:cNvSpPr txBox="1"/>
          <p:nvPr/>
        </p:nvSpPr>
        <p:spPr>
          <a:xfrm>
            <a:off x="6046621"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RET</a:t>
            </a:r>
            <a:r>
              <a:rPr lang="en-GB" sz="1000" noProof="0" dirty="0">
                <a:latin typeface="Arial" panose="020B0604020202020204" pitchFamily="34" charset="0"/>
                <a:cs typeface="Arial" panose="020B0604020202020204" pitchFamily="34" charset="0"/>
              </a:rPr>
              <a:t> translocation</a:t>
            </a:r>
          </a:p>
        </p:txBody>
      </p:sp>
      <p:sp>
        <p:nvSpPr>
          <p:cNvPr id="34" name="TextBox 33">
            <a:extLst>
              <a:ext uri="{FF2B5EF4-FFF2-40B4-BE49-F238E27FC236}">
                <a16:creationId xmlns:a16="http://schemas.microsoft.com/office/drawing/2014/main" id="{EA036032-8DE6-E6B6-62DA-303E05E68C43}"/>
              </a:ext>
            </a:extLst>
          </p:cNvPr>
          <p:cNvSpPr txBox="1"/>
          <p:nvPr/>
        </p:nvSpPr>
        <p:spPr>
          <a:xfrm>
            <a:off x="7403476"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NTRK/HER2/ </a:t>
            </a:r>
            <a:br>
              <a:rPr lang="en-GB" sz="1000" i="1" noProof="0" dirty="0">
                <a:latin typeface="Arial" panose="020B0604020202020204" pitchFamily="34" charset="0"/>
                <a:cs typeface="Arial" panose="020B0604020202020204" pitchFamily="34" charset="0"/>
              </a:rPr>
            </a:br>
            <a:r>
              <a:rPr lang="en-GB" sz="1000" i="1" noProof="0" dirty="0">
                <a:latin typeface="Arial" panose="020B0604020202020204" pitchFamily="34" charset="0"/>
                <a:cs typeface="Arial" panose="020B0604020202020204" pitchFamily="34" charset="0"/>
              </a:rPr>
              <a:t>EGFR </a:t>
            </a:r>
            <a:r>
              <a:rPr lang="en-GB" sz="1000" noProof="0" dirty="0">
                <a:latin typeface="Arial" panose="020B0604020202020204" pitchFamily="34" charset="0"/>
                <a:cs typeface="Arial" panose="020B0604020202020204" pitchFamily="34" charset="0"/>
              </a:rPr>
              <a:t>ex20ins</a:t>
            </a:r>
          </a:p>
        </p:txBody>
      </p:sp>
      <p:sp>
        <p:nvSpPr>
          <p:cNvPr id="36" name="TextBox 35">
            <a:extLst>
              <a:ext uri="{FF2B5EF4-FFF2-40B4-BE49-F238E27FC236}">
                <a16:creationId xmlns:a16="http://schemas.microsoft.com/office/drawing/2014/main" id="{EA02C6EB-5EA4-8FEB-EBF4-C9ABBE20FFCB}"/>
              </a:ext>
            </a:extLst>
          </p:cNvPr>
          <p:cNvSpPr txBox="1"/>
          <p:nvPr/>
        </p:nvSpPr>
        <p:spPr>
          <a:xfrm>
            <a:off x="10343806"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KRAS </a:t>
            </a:r>
            <a:r>
              <a:rPr lang="en-GB" sz="1000" noProof="0" dirty="0">
                <a:latin typeface="Arial" panose="020B0604020202020204" pitchFamily="34" charset="0"/>
                <a:cs typeface="Arial" panose="020B0604020202020204" pitchFamily="34" charset="0"/>
              </a:rPr>
              <a:t>G12C</a:t>
            </a:r>
            <a:br>
              <a:rPr lang="en-GB" sz="1000" i="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mutation</a:t>
            </a:r>
          </a:p>
        </p:txBody>
      </p:sp>
      <p:sp>
        <p:nvSpPr>
          <p:cNvPr id="54" name="TextBox 53">
            <a:extLst>
              <a:ext uri="{FF2B5EF4-FFF2-40B4-BE49-F238E27FC236}">
                <a16:creationId xmlns:a16="http://schemas.microsoft.com/office/drawing/2014/main" id="{701A161E-9FB9-D648-CC6D-FAFA062CD3BB}"/>
              </a:ext>
            </a:extLst>
          </p:cNvPr>
          <p:cNvSpPr txBox="1"/>
          <p:nvPr/>
        </p:nvSpPr>
        <p:spPr>
          <a:xfrm>
            <a:off x="263352" y="2469065"/>
            <a:ext cx="1615849" cy="2281752"/>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Osimertinib</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[I, A; 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Gefitinib</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[I, B; 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Erlotinib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[I, B; 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Erlotinib–bevacizumab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[I, B; MCBS 2;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Erlotinib–ramucirumab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[I, B; MCBS 3;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Afatinib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[I, B; MCBS 5;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Dacomitinib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[I, B; MCBS 3;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Gefitinib–carboplatin–</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pemetrexed [I, B]</a:t>
            </a:r>
          </a:p>
        </p:txBody>
      </p:sp>
      <p:sp>
        <p:nvSpPr>
          <p:cNvPr id="55" name="TextBox 54">
            <a:extLst>
              <a:ext uri="{FF2B5EF4-FFF2-40B4-BE49-F238E27FC236}">
                <a16:creationId xmlns:a16="http://schemas.microsoft.com/office/drawing/2014/main" id="{94B5A21D-9274-7DA9-1D44-C31E6154FCD2}"/>
              </a:ext>
            </a:extLst>
          </p:cNvPr>
          <p:cNvSpPr txBox="1"/>
          <p:nvPr/>
        </p:nvSpPr>
        <p:spPr>
          <a:xfrm>
            <a:off x="1976056" y="2469065"/>
            <a:ext cx="1260000" cy="1446727"/>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Alectinib [I, A;</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Brigatinib [I,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Lorlatinib [I,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Crizotinib [I, B;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4; ESCAT I-A]</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Ceritinib [I, B;</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4; ESCAT I-A]</a:t>
            </a:r>
          </a:p>
        </p:txBody>
      </p:sp>
      <p:sp>
        <p:nvSpPr>
          <p:cNvPr id="56" name="TextBox 55">
            <a:extLst>
              <a:ext uri="{FF2B5EF4-FFF2-40B4-BE49-F238E27FC236}">
                <a16:creationId xmlns:a16="http://schemas.microsoft.com/office/drawing/2014/main" id="{3A0AEAEE-A80D-CE8F-7775-8705DFB93843}"/>
              </a:ext>
            </a:extLst>
          </p:cNvPr>
          <p:cNvSpPr txBox="1"/>
          <p:nvPr/>
        </p:nvSpPr>
        <p:spPr>
          <a:xfrm>
            <a:off x="3332911" y="2469066"/>
            <a:ext cx="1260000" cy="1043502"/>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Crizotinib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Entrectinib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Alternative:</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Repotrectinib</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[III, B; ESCAT I-B]</a:t>
            </a:r>
          </a:p>
        </p:txBody>
      </p:sp>
      <p:sp>
        <p:nvSpPr>
          <p:cNvPr id="57" name="TextBox 56">
            <a:extLst>
              <a:ext uri="{FF2B5EF4-FFF2-40B4-BE49-F238E27FC236}">
                <a16:creationId xmlns:a16="http://schemas.microsoft.com/office/drawing/2014/main" id="{EE5D9293-CB3F-C9BF-B3FD-1DAEA61642F4}"/>
              </a:ext>
            </a:extLst>
          </p:cNvPr>
          <p:cNvSpPr txBox="1"/>
          <p:nvPr/>
        </p:nvSpPr>
        <p:spPr>
          <a:xfrm>
            <a:off x="4689766" y="2469065"/>
            <a:ext cx="1260000" cy="506927"/>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Dabrafenib–trametinib [III, A; MCBS 2;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ESCAT I-B]</a:t>
            </a:r>
          </a:p>
        </p:txBody>
      </p:sp>
      <p:sp>
        <p:nvSpPr>
          <p:cNvPr id="58" name="TextBox 57">
            <a:extLst>
              <a:ext uri="{FF2B5EF4-FFF2-40B4-BE49-F238E27FC236}">
                <a16:creationId xmlns:a16="http://schemas.microsoft.com/office/drawing/2014/main" id="{8614E26C-91EB-69C0-EC1B-A990F09B677A}"/>
              </a:ext>
            </a:extLst>
          </p:cNvPr>
          <p:cNvSpPr txBox="1"/>
          <p:nvPr/>
        </p:nvSpPr>
        <p:spPr>
          <a:xfrm>
            <a:off x="6046621" y="2469066"/>
            <a:ext cx="1260000" cy="639413"/>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Pralsetinib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I-C]</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Selpercatinib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I-C]</a:t>
            </a:r>
          </a:p>
        </p:txBody>
      </p:sp>
      <p:sp>
        <p:nvSpPr>
          <p:cNvPr id="60" name="TextBox 59">
            <a:extLst>
              <a:ext uri="{FF2B5EF4-FFF2-40B4-BE49-F238E27FC236}">
                <a16:creationId xmlns:a16="http://schemas.microsoft.com/office/drawing/2014/main" id="{8575D034-FCDC-DF80-C56C-4B5A1009996C}"/>
              </a:ext>
            </a:extLst>
          </p:cNvPr>
          <p:cNvSpPr txBox="1"/>
          <p:nvPr/>
        </p:nvSpPr>
        <p:spPr>
          <a:xfrm>
            <a:off x="8760333" y="4777632"/>
            <a:ext cx="1260000" cy="666000"/>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Capmatinib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Tepotinib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p:txBody>
      </p:sp>
      <p:sp>
        <p:nvSpPr>
          <p:cNvPr id="69" name="TextBox 68">
            <a:extLst>
              <a:ext uri="{FF2B5EF4-FFF2-40B4-BE49-F238E27FC236}">
                <a16:creationId xmlns:a16="http://schemas.microsoft.com/office/drawing/2014/main" id="{4532E4CE-713C-C0A7-DF14-865B8691D770}"/>
              </a:ext>
            </a:extLst>
          </p:cNvPr>
          <p:cNvSpPr txBox="1"/>
          <p:nvPr/>
        </p:nvSpPr>
        <p:spPr>
          <a:xfrm>
            <a:off x="2927648" y="4777633"/>
            <a:ext cx="1260000" cy="667591"/>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Entrectinib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I-C]</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Larotrectinib [III, A;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I-C]</a:t>
            </a:r>
          </a:p>
        </p:txBody>
      </p:sp>
      <p:sp>
        <p:nvSpPr>
          <p:cNvPr id="70" name="TextBox 69">
            <a:extLst>
              <a:ext uri="{FF2B5EF4-FFF2-40B4-BE49-F238E27FC236}">
                <a16:creationId xmlns:a16="http://schemas.microsoft.com/office/drawing/2014/main" id="{01482F68-8B7A-3085-F070-E309AA88BEA6}"/>
              </a:ext>
            </a:extLst>
          </p:cNvPr>
          <p:cNvSpPr txBox="1"/>
          <p:nvPr/>
        </p:nvSpPr>
        <p:spPr>
          <a:xfrm>
            <a:off x="4681885" y="4777634"/>
            <a:ext cx="1260000" cy="666000"/>
          </a:xfrm>
          <a:prstGeom prst="rect">
            <a:avLst/>
          </a:prstGeom>
          <a:solidFill>
            <a:schemeClr val="tx2"/>
          </a:solidFill>
          <a:ln w="19050">
            <a:solidFill>
              <a:schemeClr val="tx2"/>
            </a:solidFill>
          </a:ln>
        </p:spPr>
        <p:txBody>
          <a:bodyPr wrap="square" lIns="0" rIns="0" rtlCol="0" anchor="ctr"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Trastuzumab–deruxtecan</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 [III, B; ESCAT II-B]</a:t>
            </a:r>
          </a:p>
        </p:txBody>
      </p:sp>
      <p:sp>
        <p:nvSpPr>
          <p:cNvPr id="71" name="TextBox 70">
            <a:extLst>
              <a:ext uri="{FF2B5EF4-FFF2-40B4-BE49-F238E27FC236}">
                <a16:creationId xmlns:a16="http://schemas.microsoft.com/office/drawing/2014/main" id="{73B511A0-8539-53E0-20AF-082CECD3086E}"/>
              </a:ext>
            </a:extLst>
          </p:cNvPr>
          <p:cNvSpPr txBox="1"/>
          <p:nvPr/>
        </p:nvSpPr>
        <p:spPr>
          <a:xfrm>
            <a:off x="6136774" y="4777632"/>
            <a:ext cx="1260000" cy="666000"/>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Amivantamab [III, B;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Mobocertinib [III, C;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2; ESCAT I-B]</a:t>
            </a:r>
          </a:p>
        </p:txBody>
      </p:sp>
      <p:cxnSp>
        <p:nvCxnSpPr>
          <p:cNvPr id="75" name="Straight Connector 74">
            <a:extLst>
              <a:ext uri="{FF2B5EF4-FFF2-40B4-BE49-F238E27FC236}">
                <a16:creationId xmlns:a16="http://schemas.microsoft.com/office/drawing/2014/main" id="{D314EEFE-D848-8B29-E9AC-51EFDB2D349F}"/>
              </a:ext>
            </a:extLst>
          </p:cNvPr>
          <p:cNvCxnSpPr>
            <a:cxnSpLocks/>
          </p:cNvCxnSpPr>
          <p:nvPr/>
        </p:nvCxnSpPr>
        <p:spPr>
          <a:xfrm>
            <a:off x="3557648" y="4005064"/>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4E6615F-E392-D69F-070F-13D91B4BC0ED}"/>
              </a:ext>
            </a:extLst>
          </p:cNvPr>
          <p:cNvCxnSpPr>
            <a:cxnSpLocks/>
          </p:cNvCxnSpPr>
          <p:nvPr/>
        </p:nvCxnSpPr>
        <p:spPr>
          <a:xfrm>
            <a:off x="5311885" y="4005064"/>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855CE7E-B48B-A0A4-6482-236C48F278F3}"/>
              </a:ext>
            </a:extLst>
          </p:cNvPr>
          <p:cNvCxnSpPr>
            <a:cxnSpLocks/>
          </p:cNvCxnSpPr>
          <p:nvPr/>
        </p:nvCxnSpPr>
        <p:spPr>
          <a:xfrm>
            <a:off x="6766774" y="4005064"/>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B930088-77ED-6779-1920-1C65C1BB60A2}"/>
              </a:ext>
            </a:extLst>
          </p:cNvPr>
          <p:cNvCxnSpPr>
            <a:cxnSpLocks/>
          </p:cNvCxnSpPr>
          <p:nvPr/>
        </p:nvCxnSpPr>
        <p:spPr>
          <a:xfrm>
            <a:off x="3557648" y="4553178"/>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5E8481F-4A66-776E-E63F-655B9F5D0113}"/>
              </a:ext>
            </a:extLst>
          </p:cNvPr>
          <p:cNvCxnSpPr>
            <a:cxnSpLocks/>
          </p:cNvCxnSpPr>
          <p:nvPr/>
        </p:nvCxnSpPr>
        <p:spPr>
          <a:xfrm>
            <a:off x="5311885" y="4553178"/>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5C35F52-592A-6A0D-D240-6207FD2228D5}"/>
              </a:ext>
            </a:extLst>
          </p:cNvPr>
          <p:cNvCxnSpPr>
            <a:cxnSpLocks/>
          </p:cNvCxnSpPr>
          <p:nvPr/>
        </p:nvCxnSpPr>
        <p:spPr>
          <a:xfrm>
            <a:off x="6766774" y="4553178"/>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B17B31A4-E42E-7133-35A0-8A98BE8F84BB}"/>
              </a:ext>
            </a:extLst>
          </p:cNvPr>
          <p:cNvSpPr txBox="1"/>
          <p:nvPr/>
        </p:nvSpPr>
        <p:spPr>
          <a:xfrm>
            <a:off x="2927648" y="4219025"/>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NTRK</a:t>
            </a:r>
            <a:r>
              <a:rPr lang="en-GB" sz="1000" noProof="0" dirty="0">
                <a:latin typeface="Arial" panose="020B0604020202020204" pitchFamily="34" charset="0"/>
                <a:cs typeface="Arial" panose="020B0604020202020204" pitchFamily="34" charset="0"/>
              </a:rPr>
              <a:t> translocation</a:t>
            </a:r>
          </a:p>
        </p:txBody>
      </p:sp>
      <p:sp>
        <p:nvSpPr>
          <p:cNvPr id="73" name="TextBox 72">
            <a:extLst>
              <a:ext uri="{FF2B5EF4-FFF2-40B4-BE49-F238E27FC236}">
                <a16:creationId xmlns:a16="http://schemas.microsoft.com/office/drawing/2014/main" id="{9C69A284-7A78-AB65-9F49-321E1E831AFA}"/>
              </a:ext>
            </a:extLst>
          </p:cNvPr>
          <p:cNvSpPr txBox="1"/>
          <p:nvPr/>
        </p:nvSpPr>
        <p:spPr>
          <a:xfrm>
            <a:off x="4681885" y="4219025"/>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HER2</a:t>
            </a:r>
            <a:br>
              <a:rPr lang="en-GB" sz="1000" i="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mutation</a:t>
            </a:r>
          </a:p>
        </p:txBody>
      </p:sp>
      <p:sp>
        <p:nvSpPr>
          <p:cNvPr id="74" name="TextBox 73">
            <a:extLst>
              <a:ext uri="{FF2B5EF4-FFF2-40B4-BE49-F238E27FC236}">
                <a16:creationId xmlns:a16="http://schemas.microsoft.com/office/drawing/2014/main" id="{87793BE0-3BF5-E3F2-AD88-E6A96A80A437}"/>
              </a:ext>
            </a:extLst>
          </p:cNvPr>
          <p:cNvSpPr txBox="1"/>
          <p:nvPr/>
        </p:nvSpPr>
        <p:spPr>
          <a:xfrm>
            <a:off x="6136774" y="4219025"/>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EGFR </a:t>
            </a:r>
            <a:r>
              <a:rPr lang="en-GB" sz="1000" noProof="0" dirty="0">
                <a:latin typeface="Arial" panose="020B0604020202020204" pitchFamily="34" charset="0"/>
                <a:cs typeface="Arial" panose="020B0604020202020204" pitchFamily="34" charset="0"/>
              </a:rPr>
              <a:t>ex20ins</a:t>
            </a:r>
            <a:br>
              <a:rPr lang="en-GB" sz="1000" i="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mutation</a:t>
            </a:r>
          </a:p>
        </p:txBody>
      </p:sp>
      <p:cxnSp>
        <p:nvCxnSpPr>
          <p:cNvPr id="83" name="Straight Connector 82">
            <a:extLst>
              <a:ext uri="{FF2B5EF4-FFF2-40B4-BE49-F238E27FC236}">
                <a16:creationId xmlns:a16="http://schemas.microsoft.com/office/drawing/2014/main" id="{D5C17828-CCDC-6C89-07A8-8F8A4D757EFD}"/>
              </a:ext>
            </a:extLst>
          </p:cNvPr>
          <p:cNvCxnSpPr>
            <a:cxnSpLocks/>
          </p:cNvCxnSpPr>
          <p:nvPr/>
        </p:nvCxnSpPr>
        <p:spPr>
          <a:xfrm>
            <a:off x="3543300" y="4012850"/>
            <a:ext cx="4490176"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F09B86B1-1F9A-68E1-0ED1-8AB806419061}"/>
              </a:ext>
            </a:extLst>
          </p:cNvPr>
          <p:cNvCxnSpPr>
            <a:cxnSpLocks/>
          </p:cNvCxnSpPr>
          <p:nvPr/>
        </p:nvCxnSpPr>
        <p:spPr>
          <a:xfrm>
            <a:off x="8033476" y="2791984"/>
            <a:ext cx="0" cy="12312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AF7622C9-8D87-543F-68D1-C1C364E80B67}"/>
              </a:ext>
            </a:extLst>
          </p:cNvPr>
          <p:cNvSpPr txBox="1"/>
          <p:nvPr/>
        </p:nvSpPr>
        <p:spPr>
          <a:xfrm>
            <a:off x="7403476" y="2469066"/>
            <a:ext cx="1260000" cy="360000"/>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Platinum-doublet</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ChT ± ICI [IV, B]</a:t>
            </a:r>
          </a:p>
        </p:txBody>
      </p:sp>
      <p:sp>
        <p:nvSpPr>
          <p:cNvPr id="35" name="TextBox 34">
            <a:extLst>
              <a:ext uri="{FF2B5EF4-FFF2-40B4-BE49-F238E27FC236}">
                <a16:creationId xmlns:a16="http://schemas.microsoft.com/office/drawing/2014/main" id="{520A71E8-3F8D-56B3-E47A-F8E78464D64B}"/>
              </a:ext>
            </a:extLst>
          </p:cNvPr>
          <p:cNvSpPr txBox="1"/>
          <p:nvPr/>
        </p:nvSpPr>
        <p:spPr>
          <a:xfrm>
            <a:off x="8760333" y="1916872"/>
            <a:ext cx="1260000" cy="360000"/>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i="1" noProof="0" dirty="0">
                <a:latin typeface="Arial" panose="020B0604020202020204" pitchFamily="34" charset="0"/>
                <a:cs typeface="Arial" panose="020B0604020202020204" pitchFamily="34" charset="0"/>
              </a:rPr>
              <a:t>MET </a:t>
            </a:r>
            <a:r>
              <a:rPr lang="en-GB" sz="1000" noProof="0" dirty="0">
                <a:latin typeface="Arial" panose="020B0604020202020204" pitchFamily="34" charset="0"/>
                <a:cs typeface="Arial" panose="020B0604020202020204" pitchFamily="34" charset="0"/>
              </a:rPr>
              <a:t>ex14 skipping mutation</a:t>
            </a:r>
          </a:p>
        </p:txBody>
      </p:sp>
      <p:sp>
        <p:nvSpPr>
          <p:cNvPr id="90" name="TextBox 89">
            <a:extLst>
              <a:ext uri="{FF2B5EF4-FFF2-40B4-BE49-F238E27FC236}">
                <a16:creationId xmlns:a16="http://schemas.microsoft.com/office/drawing/2014/main" id="{8535B1B6-D5F6-A7EA-7B00-137C32FFC4E5}"/>
              </a:ext>
            </a:extLst>
          </p:cNvPr>
          <p:cNvSpPr txBox="1"/>
          <p:nvPr/>
        </p:nvSpPr>
        <p:spPr>
          <a:xfrm>
            <a:off x="10343806" y="4777632"/>
            <a:ext cx="1260000" cy="1171648"/>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Sotorasib [I, B;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3;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Adagrasib [III, B; </a:t>
            </a:r>
            <a:br>
              <a:rPr lang="en-GB" sz="1000" spc="-30" noProof="0" dirty="0">
                <a:solidFill>
                  <a:schemeClr val="bg1"/>
                </a:solidFill>
                <a:latin typeface="Arial" panose="020B0604020202020204" pitchFamily="34" charset="0"/>
                <a:cs typeface="Arial" panose="020B0604020202020204" pitchFamily="34" charset="0"/>
              </a:rPr>
            </a:br>
            <a:r>
              <a:rPr lang="en-GB" sz="1000" spc="-30" noProof="0" dirty="0">
                <a:solidFill>
                  <a:schemeClr val="bg1"/>
                </a:solidFill>
                <a:latin typeface="Arial" panose="020B0604020202020204" pitchFamily="34" charset="0"/>
                <a:cs typeface="Arial" panose="020B0604020202020204" pitchFamily="34" charset="0"/>
              </a:rPr>
              <a:t>MCBS 2; ESCAT I-B]</a:t>
            </a:r>
          </a:p>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Alternative: if ICI monotherapy given in first-line: platinum-doublet ChT [III, A]</a:t>
            </a:r>
          </a:p>
        </p:txBody>
      </p:sp>
      <p:cxnSp>
        <p:nvCxnSpPr>
          <p:cNvPr id="91" name="Straight Connector 90">
            <a:extLst>
              <a:ext uri="{FF2B5EF4-FFF2-40B4-BE49-F238E27FC236}">
                <a16:creationId xmlns:a16="http://schemas.microsoft.com/office/drawing/2014/main" id="{B6970B88-96A6-7829-97B3-4FB5C638A1CC}"/>
              </a:ext>
            </a:extLst>
          </p:cNvPr>
          <p:cNvCxnSpPr>
            <a:cxnSpLocks/>
          </p:cNvCxnSpPr>
          <p:nvPr/>
        </p:nvCxnSpPr>
        <p:spPr>
          <a:xfrm>
            <a:off x="10973806" y="2829066"/>
            <a:ext cx="0" cy="1940112"/>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1C29755B-736F-D691-D026-25C0F5A65A92}"/>
              </a:ext>
            </a:extLst>
          </p:cNvPr>
          <p:cNvSpPr txBox="1"/>
          <p:nvPr/>
        </p:nvSpPr>
        <p:spPr>
          <a:xfrm>
            <a:off x="10343806" y="2469065"/>
            <a:ext cx="1260000" cy="909451"/>
          </a:xfrm>
          <a:prstGeom prst="rect">
            <a:avLst/>
          </a:prstGeom>
          <a:solidFill>
            <a:schemeClr val="bg1"/>
          </a:solidFill>
          <a:ln w="19050">
            <a:solidFill>
              <a:schemeClr val="accent6"/>
            </a:solidFill>
          </a:ln>
        </p:spPr>
        <p:txBody>
          <a:bodyPr wrap="square" lIns="0" rIns="0" rtlCol="0" anchor="ctr" anchorCtr="0">
            <a:noAutofit/>
          </a:bodyPr>
          <a:lstStyle/>
          <a:p>
            <a:pPr algn="ctr">
              <a:lnSpc>
                <a:spcPct val="90000"/>
              </a:lnSpc>
            </a:pPr>
            <a:r>
              <a:rPr lang="en-GB" sz="1000" noProof="0" dirty="0">
                <a:latin typeface="Arial" panose="020B0604020202020204" pitchFamily="34" charset="0"/>
                <a:cs typeface="Arial" panose="020B0604020202020204" pitchFamily="34" charset="0"/>
              </a:rPr>
              <a:t>Refer to ESMO</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CPG on non-</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oncogene-addicted</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mNSCLC [III, A]</a:t>
            </a:r>
          </a:p>
        </p:txBody>
      </p:sp>
      <p:sp>
        <p:nvSpPr>
          <p:cNvPr id="2" name="Rectangle 1">
            <a:extLst>
              <a:ext uri="{FF2B5EF4-FFF2-40B4-BE49-F238E27FC236}">
                <a16:creationId xmlns:a16="http://schemas.microsoft.com/office/drawing/2014/main" id="{F3F56671-89F5-E6C0-E099-ECBEA90C3E19}"/>
              </a:ext>
            </a:extLst>
          </p:cNvPr>
          <p:cNvSpPr/>
          <p:nvPr/>
        </p:nvSpPr>
        <p:spPr>
          <a:xfrm>
            <a:off x="4646708" y="1772816"/>
            <a:ext cx="1344706" cy="2142976"/>
          </a:xfrm>
          <a:prstGeom prst="rect">
            <a:avLst/>
          </a:prstGeom>
          <a:noFill/>
          <a:ln w="28575">
            <a:solidFill>
              <a:srgbClr val="FF0000"/>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TextBox 4">
            <a:extLst>
              <a:ext uri="{FF2B5EF4-FFF2-40B4-BE49-F238E27FC236}">
                <a16:creationId xmlns:a16="http://schemas.microsoft.com/office/drawing/2014/main" id="{CEF3D56B-F2F3-C22F-5DF5-AB289BF94B92}"/>
              </a:ext>
            </a:extLst>
          </p:cNvPr>
          <p:cNvSpPr txBox="1"/>
          <p:nvPr/>
        </p:nvSpPr>
        <p:spPr>
          <a:xfrm>
            <a:off x="8779367" y="2483750"/>
            <a:ext cx="1260000" cy="1043502"/>
          </a:xfrm>
          <a:prstGeom prst="rect">
            <a:avLst/>
          </a:prstGeom>
          <a:solidFill>
            <a:schemeClr val="tx2"/>
          </a:solidFill>
          <a:ln w="19050">
            <a:solidFill>
              <a:schemeClr val="tx2"/>
            </a:solidFill>
          </a:ln>
        </p:spPr>
        <p:txBody>
          <a:bodyPr wrap="square" lIns="0" rIns="0" rtlCol="0" anchor="t" anchorCtr="0">
            <a:noAutofit/>
          </a:bodyPr>
          <a:lstStyle/>
          <a:p>
            <a:pPr algn="ctr">
              <a:lnSpc>
                <a:spcPct val="90000"/>
              </a:lnSpc>
            </a:pPr>
            <a:r>
              <a:rPr lang="en-GB" sz="1000" spc="-30" noProof="0" dirty="0">
                <a:solidFill>
                  <a:schemeClr val="bg1"/>
                </a:solidFill>
                <a:latin typeface="Arial" panose="020B0604020202020204" pitchFamily="34" charset="0"/>
                <a:cs typeface="Arial" panose="020B0604020202020204" pitchFamily="34" charset="0"/>
              </a:rPr>
              <a:t>Platinum-doublet ChT ± ICI [IV, B]</a:t>
            </a:r>
          </a:p>
          <a:p>
            <a:pPr algn="ctr">
              <a:lnSpc>
                <a:spcPct val="90000"/>
              </a:lnSpc>
            </a:pPr>
            <a:r>
              <a:rPr lang="en-GB" sz="1000" spc="-30" noProof="0" dirty="0" err="1">
                <a:solidFill>
                  <a:schemeClr val="bg1"/>
                </a:solidFill>
                <a:latin typeface="Arial" panose="020B0604020202020204" pitchFamily="34" charset="0"/>
                <a:cs typeface="Arial" panose="020B0604020202020204" pitchFamily="34" charset="0"/>
              </a:rPr>
              <a:t>Capmatinib</a:t>
            </a:r>
            <a:r>
              <a:rPr lang="en-GB" sz="1000" spc="-30" noProof="0" dirty="0">
                <a:solidFill>
                  <a:schemeClr val="bg1"/>
                </a:solidFill>
                <a:latin typeface="Arial" panose="020B0604020202020204" pitchFamily="34" charset="0"/>
                <a:cs typeface="Arial" panose="020B0604020202020204" pitchFamily="34" charset="0"/>
              </a:rPr>
              <a:t> [III, A; MCBS 3; ESCAT I-B] Tepotinib [III, A; MCBS 3; ESCAT I-B] </a:t>
            </a:r>
          </a:p>
        </p:txBody>
      </p:sp>
      <p:sp>
        <p:nvSpPr>
          <p:cNvPr id="17" name="TextBox 16">
            <a:extLst>
              <a:ext uri="{FF2B5EF4-FFF2-40B4-BE49-F238E27FC236}">
                <a16:creationId xmlns:a16="http://schemas.microsoft.com/office/drawing/2014/main" id="{B7AB0591-5E82-E899-4AF2-FD4C3F209B2F}"/>
              </a:ext>
            </a:extLst>
          </p:cNvPr>
          <p:cNvSpPr txBox="1"/>
          <p:nvPr/>
        </p:nvSpPr>
        <p:spPr>
          <a:xfrm>
            <a:off x="4689765" y="3088242"/>
            <a:ext cx="1260000" cy="701731"/>
          </a:xfrm>
          <a:prstGeom prst="rect">
            <a:avLst/>
          </a:prstGeom>
          <a:solidFill>
            <a:schemeClr val="accent1"/>
          </a:solidFill>
          <a:ln w="19050">
            <a:solidFill>
              <a:schemeClr val="tx1"/>
            </a:solidFill>
            <a:prstDash val="dash"/>
          </a:ln>
        </p:spPr>
        <p:txBody>
          <a:bodyPr wrap="square" rtlCol="0">
            <a:spAutoFit/>
          </a:bodyPr>
          <a:lstStyle/>
          <a:p>
            <a:pPr>
              <a:lnSpc>
                <a:spcPct val="90000"/>
              </a:lnSpc>
            </a:pPr>
            <a:r>
              <a:rPr lang="en-GB" sz="1100" noProof="0" dirty="0">
                <a:solidFill>
                  <a:schemeClr val="bg1"/>
                </a:solidFill>
                <a:latin typeface="Arial" panose="020B0604020202020204" pitchFamily="34" charset="0"/>
                <a:ea typeface="Aileron" charset="0"/>
                <a:cs typeface="Arial" panose="020B0604020202020204" pitchFamily="34" charset="0"/>
              </a:rPr>
              <a:t>EMA approval in 2024 of </a:t>
            </a:r>
            <a:r>
              <a:rPr lang="en-GB" sz="1100" b="1" noProof="0" dirty="0">
                <a:solidFill>
                  <a:schemeClr val="bg1"/>
                </a:solidFill>
                <a:latin typeface="Arial" panose="020B0604020202020204" pitchFamily="34" charset="0"/>
                <a:ea typeface="Aileron" charset="0"/>
                <a:cs typeface="Arial" panose="020B0604020202020204" pitchFamily="34" charset="0"/>
              </a:rPr>
              <a:t>encorafenib + binimetinib</a:t>
            </a:r>
            <a:r>
              <a:rPr lang="en-GB" sz="1100" b="1" baseline="30000" noProof="0" dirty="0">
                <a:solidFill>
                  <a:schemeClr val="bg1"/>
                </a:solidFill>
                <a:latin typeface="Arial" panose="020B0604020202020204" pitchFamily="34" charset="0"/>
                <a:ea typeface="Aileron" charset="0"/>
                <a:cs typeface="Arial" panose="020B0604020202020204" pitchFamily="34" charset="0"/>
              </a:rPr>
              <a:t>a</a:t>
            </a:r>
            <a:endParaRPr lang="en-GB" sz="1100" baseline="30000" noProof="0" dirty="0">
              <a:solidFill>
                <a:schemeClr val="bg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0430526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08CFBD-D90F-346E-F0FB-1E6F368F79E2}"/>
              </a:ext>
            </a:extLst>
          </p:cNvPr>
          <p:cNvSpPr>
            <a:spLocks noGrp="1"/>
          </p:cNvSpPr>
          <p:nvPr>
            <p:ph type="body" idx="1"/>
          </p:nvPr>
        </p:nvSpPr>
        <p:spPr>
          <a:xfrm>
            <a:off x="609600" y="828000"/>
            <a:ext cx="10972800" cy="702470"/>
          </a:xfrm>
        </p:spPr>
        <p:txBody>
          <a:bodyPr/>
          <a:lstStyle/>
          <a:p>
            <a:r>
              <a:rPr lang="en-GB" sz="2000" b="1" noProof="0" dirty="0">
                <a:solidFill>
                  <a:schemeClr val="accent1"/>
                </a:solidFill>
                <a:latin typeface="Arial" panose="020B0604020202020204" pitchFamily="34" charset="0"/>
                <a:ea typeface="Aileron" charset="0"/>
                <a:cs typeface="Arial" panose="020B0604020202020204" pitchFamily="34" charset="0"/>
              </a:rPr>
              <a:t>IN PREVIOUSLY TREATED </a:t>
            </a:r>
            <a:r>
              <a:rPr lang="en-GB" sz="2000" b="1" i="1" noProof="0" dirty="0">
                <a:solidFill>
                  <a:schemeClr val="accent1"/>
                </a:solidFill>
                <a:latin typeface="Arial" panose="020B0604020202020204" pitchFamily="34" charset="0"/>
                <a:ea typeface="Aileron" charset="0"/>
                <a:cs typeface="Arial" panose="020B0604020202020204" pitchFamily="34" charset="0"/>
              </a:rPr>
              <a:t>BRAF</a:t>
            </a:r>
            <a:r>
              <a:rPr lang="en-GB" sz="2000" b="1" baseline="30000" noProof="0" dirty="0">
                <a:solidFill>
                  <a:schemeClr val="accent1"/>
                </a:solidFill>
                <a:latin typeface="Arial" panose="020B0604020202020204" pitchFamily="34" charset="0"/>
                <a:ea typeface="Aileron" charset="0"/>
                <a:cs typeface="Arial" panose="020B0604020202020204" pitchFamily="34" charset="0"/>
              </a:rPr>
              <a:t>V600E</a:t>
            </a:r>
            <a:r>
              <a:rPr lang="en-GB" sz="2000" b="1" noProof="0" dirty="0">
                <a:solidFill>
                  <a:schemeClr val="accent1"/>
                </a:solidFill>
                <a:latin typeface="Arial" panose="020B0604020202020204" pitchFamily="34" charset="0"/>
                <a:ea typeface="Aileron" charset="0"/>
                <a:cs typeface="Arial" panose="020B0604020202020204" pitchFamily="34" charset="0"/>
              </a:rPr>
              <a:t>-MUTANT </a:t>
            </a:r>
            <a:r>
              <a:rPr lang="en-GB" sz="2000" b="1" cap="none" noProof="0" dirty="0">
                <a:solidFill>
                  <a:schemeClr val="accent1"/>
                </a:solidFill>
                <a:latin typeface="Arial" panose="020B0604020202020204" pitchFamily="34" charset="0"/>
                <a:ea typeface="Aileron" charset="0"/>
                <a:cs typeface="Arial" panose="020B0604020202020204" pitchFamily="34" charset="0"/>
              </a:rPr>
              <a:t>m</a:t>
            </a:r>
            <a:r>
              <a:rPr lang="en-GB" sz="2000" b="1" noProof="0" dirty="0">
                <a:solidFill>
                  <a:schemeClr val="accent1"/>
                </a:solidFill>
                <a:latin typeface="Arial" panose="020B0604020202020204" pitchFamily="34" charset="0"/>
                <a:ea typeface="Aileron" charset="0"/>
                <a:cs typeface="Arial" panose="020B0604020202020204" pitchFamily="34" charset="0"/>
              </a:rPr>
              <a:t>NSCLC (COHORT B)</a:t>
            </a:r>
          </a:p>
        </p:txBody>
      </p:sp>
      <p:sp>
        <p:nvSpPr>
          <p:cNvPr id="2" name="Title 1">
            <a:extLst>
              <a:ext uri="{FF2B5EF4-FFF2-40B4-BE49-F238E27FC236}">
                <a16:creationId xmlns:a16="http://schemas.microsoft.com/office/drawing/2014/main" id="{E400F93D-F128-3572-FA5C-355FA3949749}"/>
              </a:ext>
            </a:extLst>
          </p:cNvPr>
          <p:cNvSpPr>
            <a:spLocks noGrp="1"/>
          </p:cNvSpPr>
          <p:nvPr>
            <p:ph type="title"/>
          </p:nvPr>
        </p:nvSpPr>
        <p:spPr/>
        <p:txBody>
          <a:bodyPr/>
          <a:lstStyle/>
          <a:p>
            <a:r>
              <a:rPr lang="en-GB" noProof="0" dirty="0"/>
              <a:t>Dabrafenib plus Trametinib: efficacy</a:t>
            </a:r>
          </a:p>
        </p:txBody>
      </p:sp>
      <p:graphicFrame>
        <p:nvGraphicFramePr>
          <p:cNvPr id="6" name="Content Placeholder 5">
            <a:extLst>
              <a:ext uri="{FF2B5EF4-FFF2-40B4-BE49-F238E27FC236}">
                <a16:creationId xmlns:a16="http://schemas.microsoft.com/office/drawing/2014/main" id="{2D2C7193-DC21-D0D2-ABC1-3C7F69FFFCBD}"/>
              </a:ext>
            </a:extLst>
          </p:cNvPr>
          <p:cNvGraphicFramePr>
            <a:graphicFrameLocks noGrp="1"/>
          </p:cNvGraphicFramePr>
          <p:nvPr>
            <p:ph sz="quarter" idx="14"/>
            <p:extLst>
              <p:ext uri="{D42A27DB-BD31-4B8C-83A1-F6EECF244321}">
                <p14:modId xmlns:p14="http://schemas.microsoft.com/office/powerpoint/2010/main" val="2608084030"/>
              </p:ext>
            </p:extLst>
          </p:nvPr>
        </p:nvGraphicFramePr>
        <p:xfrm>
          <a:off x="619125" y="1512000"/>
          <a:ext cx="10963275" cy="4126783"/>
        </p:xfrm>
        <a:graphic>
          <a:graphicData uri="http://schemas.openxmlformats.org/drawingml/2006/table">
            <a:tbl>
              <a:tblPr firstRow="1" bandRow="1">
                <a:tableStyleId>{5C22544A-7EE6-4342-B048-85BDC9FD1C3A}</a:tableStyleId>
              </a:tblPr>
              <a:tblGrid>
                <a:gridCol w="4036715">
                  <a:extLst>
                    <a:ext uri="{9D8B030D-6E8A-4147-A177-3AD203B41FA5}">
                      <a16:colId xmlns:a16="http://schemas.microsoft.com/office/drawing/2014/main" val="3656150148"/>
                    </a:ext>
                  </a:extLst>
                </a:gridCol>
                <a:gridCol w="3463280">
                  <a:extLst>
                    <a:ext uri="{9D8B030D-6E8A-4147-A177-3AD203B41FA5}">
                      <a16:colId xmlns:a16="http://schemas.microsoft.com/office/drawing/2014/main" val="2784761200"/>
                    </a:ext>
                  </a:extLst>
                </a:gridCol>
                <a:gridCol w="3463280">
                  <a:extLst>
                    <a:ext uri="{9D8B030D-6E8A-4147-A177-3AD203B41FA5}">
                      <a16:colId xmlns:a16="http://schemas.microsoft.com/office/drawing/2014/main" val="2652221704"/>
                    </a:ext>
                  </a:extLst>
                </a:gridCol>
              </a:tblGrid>
              <a:tr h="347263">
                <a:tc>
                  <a:txBody>
                    <a:bodyPr/>
                    <a:lstStyle/>
                    <a:p>
                      <a:r>
                        <a:rPr lang="en-GB" sz="1400" noProof="0" dirty="0">
                          <a:latin typeface="Arial" panose="020B0604020202020204" pitchFamily="34" charset="0"/>
                          <a:cs typeface="Arial" panose="020B0604020202020204" pitchFamily="34" charset="0"/>
                        </a:rPr>
                        <a:t>Anti-tumour activity</a:t>
                      </a:r>
                      <a:r>
                        <a:rPr lang="en-GB" sz="1400" baseline="30000" noProof="0" dirty="0">
                          <a:latin typeface="Arial" panose="020B0604020202020204" pitchFamily="34" charset="0"/>
                          <a:cs typeface="Arial" panose="020B0604020202020204" pitchFamily="34" charset="0"/>
                        </a:rPr>
                        <a:t>a</a:t>
                      </a:r>
                    </a:p>
                  </a:txBody>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Primary analysis (DCO Oct 7</a:t>
                      </a:r>
                      <a:r>
                        <a:rPr lang="en-GB" sz="1400" baseline="30000" noProof="0" dirty="0">
                          <a:solidFill>
                            <a:schemeClr val="bg1"/>
                          </a:solidFill>
                          <a:latin typeface="Arial" panose="020B0604020202020204" pitchFamily="34" charset="0"/>
                          <a:cs typeface="Arial" panose="020B0604020202020204" pitchFamily="34" charset="0"/>
                        </a:rPr>
                        <a:t>th</a:t>
                      </a:r>
                      <a:r>
                        <a:rPr lang="en-GB" sz="1400" noProof="0" dirty="0">
                          <a:solidFill>
                            <a:schemeClr val="bg1"/>
                          </a:solidFill>
                          <a:latin typeface="Arial" panose="020B0604020202020204" pitchFamily="34" charset="0"/>
                          <a:cs typeface="Arial" panose="020B0604020202020204" pitchFamily="34" charset="0"/>
                        </a:rPr>
                        <a:t> 2015)</a:t>
                      </a:r>
                      <a:r>
                        <a:rPr lang="en-GB" sz="1400" baseline="30000" noProof="0" dirty="0">
                          <a:solidFill>
                            <a:schemeClr val="bg1"/>
                          </a:solidFill>
                          <a:latin typeface="Arial" panose="020B0604020202020204" pitchFamily="34" charset="0"/>
                          <a:cs typeface="Arial" panose="020B0604020202020204" pitchFamily="34" charset="0"/>
                        </a:rPr>
                        <a:t>1</a:t>
                      </a:r>
                    </a:p>
                    <a:p>
                      <a:pPr algn="ctr"/>
                      <a:r>
                        <a:rPr lang="en-GB" sz="1400" noProof="0" dirty="0">
                          <a:solidFill>
                            <a:schemeClr val="bg1"/>
                          </a:solidFill>
                          <a:latin typeface="Arial" panose="020B0604020202020204" pitchFamily="34" charset="0"/>
                          <a:cs typeface="Arial" panose="020B0604020202020204" pitchFamily="34" charset="0"/>
                        </a:rPr>
                        <a:t>n=57</a:t>
                      </a:r>
                    </a:p>
                  </a:txBody>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5-year analysis (DCO Feb 24</a:t>
                      </a:r>
                      <a:r>
                        <a:rPr lang="en-GB" sz="1400" baseline="30000" noProof="0" dirty="0">
                          <a:solidFill>
                            <a:schemeClr val="bg1"/>
                          </a:solidFill>
                          <a:latin typeface="Arial" panose="020B0604020202020204" pitchFamily="34" charset="0"/>
                          <a:cs typeface="Arial" panose="020B0604020202020204" pitchFamily="34" charset="0"/>
                        </a:rPr>
                        <a:t>th</a:t>
                      </a:r>
                      <a:r>
                        <a:rPr lang="en-GB" sz="1400" noProof="0" dirty="0">
                          <a:solidFill>
                            <a:schemeClr val="bg1"/>
                          </a:solidFill>
                          <a:latin typeface="Arial" panose="020B0604020202020204" pitchFamily="34" charset="0"/>
                          <a:cs typeface="Arial" panose="020B0604020202020204" pitchFamily="34" charset="0"/>
                        </a:rPr>
                        <a:t> 2021)</a:t>
                      </a:r>
                      <a:r>
                        <a:rPr lang="en-GB" sz="1400" baseline="30000" noProof="0" dirty="0">
                          <a:solidFill>
                            <a:schemeClr val="bg1"/>
                          </a:solidFill>
                          <a:latin typeface="Arial" panose="020B0604020202020204" pitchFamily="34" charset="0"/>
                          <a:cs typeface="Arial" panose="020B060402020202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bg1"/>
                          </a:solidFill>
                          <a:latin typeface="Arial" panose="020B0604020202020204" pitchFamily="34" charset="0"/>
                          <a:cs typeface="Arial" panose="020B0604020202020204" pitchFamily="34" charset="0"/>
                        </a:rPr>
                        <a:t>n=57</a:t>
                      </a:r>
                    </a:p>
                  </a:txBody>
                  <a:tcPr/>
                </a:tc>
                <a:extLst>
                  <a:ext uri="{0D108BD9-81ED-4DB2-BD59-A6C34878D82A}">
                    <a16:rowId xmlns:a16="http://schemas.microsoft.com/office/drawing/2014/main" val="3464426653"/>
                  </a:ext>
                </a:extLst>
              </a:tr>
              <a:tr h="347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Best response, n (%)</a:t>
                      </a:r>
                    </a:p>
                  </a:txBody>
                  <a:tcPr/>
                </a:tc>
                <a:tc>
                  <a:txBody>
                    <a:bodyPr/>
                    <a:lstStyle/>
                    <a:p>
                      <a:pPr algn="ctr"/>
                      <a:endParaRPr lang="en-GB" sz="1400" noProof="0" dirty="0">
                        <a:latin typeface="Arial" panose="020B0604020202020204" pitchFamily="34" charset="0"/>
                        <a:cs typeface="Arial" panose="020B0604020202020204" pitchFamily="34" charset="0"/>
                      </a:endParaRPr>
                    </a:p>
                  </a:txBody>
                  <a:tcPr/>
                </a:tc>
                <a:tc>
                  <a:txBody>
                    <a:bodyPr/>
                    <a:lstStyle/>
                    <a:p>
                      <a:pPr algn="ct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9822384"/>
                  </a:ext>
                </a:extLst>
              </a:tr>
              <a:tr h="204272">
                <a:tc>
                  <a:txBody>
                    <a:bodyPr/>
                    <a:lstStyle/>
                    <a:p>
                      <a:pPr lvl="1"/>
                      <a:r>
                        <a:rPr lang="en-GB" sz="1400" b="0" noProof="0" dirty="0">
                          <a:latin typeface="Arial" panose="020B0604020202020204" pitchFamily="34" charset="0"/>
                          <a:cs typeface="Arial" panose="020B0604020202020204" pitchFamily="34" charset="0"/>
                        </a:rPr>
                        <a:t>CR</a:t>
                      </a:r>
                    </a:p>
                  </a:txBody>
                  <a:tcPr/>
                </a:tc>
                <a:tc>
                  <a:txBody>
                    <a:bodyPr/>
                    <a:lstStyle/>
                    <a:p>
                      <a:pPr algn="ctr"/>
                      <a:r>
                        <a:rPr lang="en-GB" sz="1400" noProof="0" dirty="0">
                          <a:latin typeface="Arial" panose="020B0604020202020204" pitchFamily="34" charset="0"/>
                          <a:cs typeface="Arial" panose="020B0604020202020204" pitchFamily="34" charset="0"/>
                        </a:rPr>
                        <a:t>2 (4)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3 (5)</a:t>
                      </a:r>
                    </a:p>
                  </a:txBody>
                  <a:tcPr/>
                </a:tc>
                <a:extLst>
                  <a:ext uri="{0D108BD9-81ED-4DB2-BD59-A6C34878D82A}">
                    <a16:rowId xmlns:a16="http://schemas.microsoft.com/office/drawing/2014/main" val="2257930693"/>
                  </a:ext>
                </a:extLst>
              </a:tr>
              <a:tr h="204272">
                <a:tc>
                  <a:txBody>
                    <a:bodyPr/>
                    <a:lstStyle/>
                    <a:p>
                      <a:pPr lvl="1"/>
                      <a:r>
                        <a:rPr lang="en-GB" sz="1400" b="0" noProof="0" dirty="0">
                          <a:latin typeface="Arial" panose="020B0604020202020204" pitchFamily="34" charset="0"/>
                          <a:cs typeface="Arial" panose="020B0604020202020204" pitchFamily="34" charset="0"/>
                        </a:rPr>
                        <a:t>PR</a:t>
                      </a:r>
                    </a:p>
                  </a:txBody>
                  <a:tcPr/>
                </a:tc>
                <a:tc>
                  <a:txBody>
                    <a:bodyPr/>
                    <a:lstStyle/>
                    <a:p>
                      <a:pPr algn="ctr"/>
                      <a:r>
                        <a:rPr lang="en-GB" sz="1400" noProof="0" dirty="0">
                          <a:solidFill>
                            <a:srgbClr val="000000"/>
                          </a:solidFill>
                          <a:latin typeface="Arial" panose="020B0604020202020204" pitchFamily="34" charset="0"/>
                          <a:cs typeface="Arial" panose="020B0604020202020204" pitchFamily="34" charset="0"/>
                        </a:rPr>
                        <a:t>34 (60)</a:t>
                      </a:r>
                    </a:p>
                  </a:txBody>
                  <a:tcPr/>
                </a:tc>
                <a:tc>
                  <a:txBody>
                    <a:bodyPr/>
                    <a:lstStyle/>
                    <a:p>
                      <a:pPr algn="ctr"/>
                      <a:r>
                        <a:rPr lang="en-GB" sz="1400" noProof="0" dirty="0">
                          <a:latin typeface="Arial" panose="020B0604020202020204" pitchFamily="34" charset="0"/>
                          <a:cs typeface="Arial" panose="020B0604020202020204" pitchFamily="34" charset="0"/>
                        </a:rPr>
                        <a:t>36 (63)</a:t>
                      </a:r>
                    </a:p>
                  </a:txBody>
                  <a:tcPr/>
                </a:tc>
                <a:extLst>
                  <a:ext uri="{0D108BD9-81ED-4DB2-BD59-A6C34878D82A}">
                    <a16:rowId xmlns:a16="http://schemas.microsoft.com/office/drawing/2014/main" val="2227743208"/>
                  </a:ext>
                </a:extLst>
              </a:tr>
              <a:tr h="204272">
                <a:tc>
                  <a:txBody>
                    <a:bodyPr/>
                    <a:lstStyle/>
                    <a:p>
                      <a:pPr lvl="1"/>
                      <a:r>
                        <a:rPr lang="en-GB" sz="1400" b="0" noProof="0" dirty="0">
                          <a:latin typeface="Arial" panose="020B0604020202020204" pitchFamily="34" charset="0"/>
                          <a:cs typeface="Arial" panose="020B0604020202020204" pitchFamily="34" charset="0"/>
                        </a:rPr>
                        <a:t>SD</a:t>
                      </a:r>
                    </a:p>
                  </a:txBody>
                  <a:tcPr/>
                </a:tc>
                <a:tc>
                  <a:txBody>
                    <a:bodyPr/>
                    <a:lstStyle/>
                    <a:p>
                      <a:pPr algn="ctr"/>
                      <a:r>
                        <a:rPr lang="en-GB" sz="1400" noProof="0" dirty="0">
                          <a:latin typeface="Arial" panose="020B0604020202020204" pitchFamily="34" charset="0"/>
                          <a:cs typeface="Arial" panose="020B0604020202020204" pitchFamily="34" charset="0"/>
                        </a:rPr>
                        <a:t>9 (16)</a:t>
                      </a:r>
                    </a:p>
                  </a:txBody>
                  <a:tcPr/>
                </a:tc>
                <a:tc>
                  <a:txBody>
                    <a:bodyPr/>
                    <a:lstStyle/>
                    <a:p>
                      <a:pPr algn="ctr"/>
                      <a:r>
                        <a:rPr lang="en-GB" sz="1400" noProof="0" dirty="0">
                          <a:latin typeface="Arial" panose="020B0604020202020204" pitchFamily="34" charset="0"/>
                          <a:cs typeface="Arial" panose="020B0604020202020204" pitchFamily="34" charset="0"/>
                        </a:rPr>
                        <a:t>7 (12)</a:t>
                      </a:r>
                    </a:p>
                  </a:txBody>
                  <a:tcPr/>
                </a:tc>
                <a:extLst>
                  <a:ext uri="{0D108BD9-81ED-4DB2-BD59-A6C34878D82A}">
                    <a16:rowId xmlns:a16="http://schemas.microsoft.com/office/drawing/2014/main" val="405622598"/>
                  </a:ext>
                </a:extLst>
              </a:tr>
              <a:tr h="204272">
                <a:tc>
                  <a:txBody>
                    <a:bodyPr/>
                    <a:lstStyle/>
                    <a:p>
                      <a:pPr lvl="1"/>
                      <a:r>
                        <a:rPr lang="en-GB" sz="1400" b="0" noProof="0" dirty="0">
                          <a:latin typeface="Arial" panose="020B0604020202020204" pitchFamily="34" charset="0"/>
                          <a:cs typeface="Arial" panose="020B0604020202020204" pitchFamily="34" charset="0"/>
                        </a:rPr>
                        <a:t>PD</a:t>
                      </a:r>
                    </a:p>
                  </a:txBody>
                  <a:tcPr/>
                </a:tc>
                <a:tc>
                  <a:txBody>
                    <a:bodyPr/>
                    <a:lstStyle/>
                    <a:p>
                      <a:pPr algn="ctr"/>
                      <a:r>
                        <a:rPr lang="en-GB" sz="1400" noProof="0" dirty="0">
                          <a:latin typeface="Arial" panose="020B0604020202020204" pitchFamily="34" charset="0"/>
                          <a:cs typeface="Arial" panose="020B0604020202020204" pitchFamily="34" charset="0"/>
                        </a:rPr>
                        <a:t>7 (12)</a:t>
                      </a:r>
                    </a:p>
                  </a:txBody>
                  <a:tcPr/>
                </a:tc>
                <a:tc>
                  <a:txBody>
                    <a:bodyPr/>
                    <a:lstStyle/>
                    <a:p>
                      <a:pPr algn="ctr"/>
                      <a:r>
                        <a:rPr lang="en-GB" sz="1400" noProof="0" dirty="0">
                          <a:latin typeface="Arial" panose="020B0604020202020204" pitchFamily="34" charset="0"/>
                          <a:cs typeface="Arial" panose="020B0604020202020204" pitchFamily="34" charset="0"/>
                        </a:rPr>
                        <a:t>7 (12)</a:t>
                      </a:r>
                    </a:p>
                  </a:txBody>
                  <a:tcPr/>
                </a:tc>
                <a:extLst>
                  <a:ext uri="{0D108BD9-81ED-4DB2-BD59-A6C34878D82A}">
                    <a16:rowId xmlns:a16="http://schemas.microsoft.com/office/drawing/2014/main" val="778425546"/>
                  </a:ext>
                </a:extLst>
              </a:tr>
              <a:tr h="204272">
                <a:tc>
                  <a:txBody>
                    <a:bodyPr/>
                    <a:lstStyle/>
                    <a:p>
                      <a:pPr lvl="1"/>
                      <a:r>
                        <a:rPr lang="en-GB" sz="1400" b="0" noProof="0" dirty="0">
                          <a:latin typeface="Arial" panose="020B0604020202020204" pitchFamily="34" charset="0"/>
                          <a:cs typeface="Arial" panose="020B0604020202020204" pitchFamily="34" charset="0"/>
                        </a:rPr>
                        <a:t>NE</a:t>
                      </a:r>
                    </a:p>
                  </a:txBody>
                  <a:tcPr/>
                </a:tc>
                <a:tc>
                  <a:txBody>
                    <a:bodyPr/>
                    <a:lstStyle/>
                    <a:p>
                      <a:pPr algn="ctr"/>
                      <a:r>
                        <a:rPr lang="en-GB" sz="1400" noProof="0" dirty="0">
                          <a:latin typeface="Arial" panose="020B0604020202020204" pitchFamily="34" charset="0"/>
                          <a:cs typeface="Arial" panose="020B0604020202020204" pitchFamily="34" charset="0"/>
                        </a:rPr>
                        <a:t>5 (9)</a:t>
                      </a:r>
                    </a:p>
                  </a:txBody>
                  <a:tcPr/>
                </a:tc>
                <a:tc>
                  <a:txBody>
                    <a:bodyPr/>
                    <a:lstStyle/>
                    <a:p>
                      <a:pPr algn="ctr"/>
                      <a:r>
                        <a:rPr lang="en-GB" sz="1400" noProof="0" dirty="0">
                          <a:latin typeface="Arial" panose="020B0604020202020204" pitchFamily="34" charset="0"/>
                          <a:cs typeface="Arial" panose="020B0604020202020204" pitchFamily="34" charset="0"/>
                        </a:rPr>
                        <a:t>4 (7)</a:t>
                      </a:r>
                    </a:p>
                  </a:txBody>
                  <a:tcPr/>
                </a:tc>
                <a:extLst>
                  <a:ext uri="{0D108BD9-81ED-4DB2-BD59-A6C34878D82A}">
                    <a16:rowId xmlns:a16="http://schemas.microsoft.com/office/drawing/2014/main" val="2511864031"/>
                  </a:ext>
                </a:extLst>
              </a:tr>
              <a:tr h="204272">
                <a:tc>
                  <a:txBody>
                    <a:bodyPr/>
                    <a:lstStyle/>
                    <a:p>
                      <a:r>
                        <a:rPr lang="en-GB" sz="1400" b="1" noProof="0" dirty="0">
                          <a:latin typeface="Arial" panose="020B0604020202020204" pitchFamily="34" charset="0"/>
                          <a:cs typeface="Arial" panose="020B0604020202020204" pitchFamily="34" charset="0"/>
                        </a:rPr>
                        <a:t>ORR (CR + PR), n (%); [95% CI]</a:t>
                      </a:r>
                    </a:p>
                  </a:txBody>
                  <a:tcPr/>
                </a:tc>
                <a:tc>
                  <a:txBody>
                    <a:bodyPr/>
                    <a:lstStyle/>
                    <a:p>
                      <a:pPr algn="ctr"/>
                      <a:r>
                        <a:rPr lang="en-GB" sz="1400" noProof="0" dirty="0">
                          <a:latin typeface="Arial" panose="020B0604020202020204" pitchFamily="34" charset="0"/>
                          <a:cs typeface="Arial" panose="020B0604020202020204" pitchFamily="34" charset="0"/>
                        </a:rPr>
                        <a:t>36 (63.2); [49.3-75.6]</a:t>
                      </a:r>
                    </a:p>
                  </a:txBody>
                  <a:tcPr/>
                </a:tc>
                <a:tc>
                  <a:txBody>
                    <a:bodyPr/>
                    <a:lstStyle/>
                    <a:p>
                      <a:pPr algn="ctr"/>
                      <a:r>
                        <a:rPr lang="en-GB" sz="1400" noProof="0" dirty="0">
                          <a:latin typeface="Arial" panose="020B0604020202020204" pitchFamily="34" charset="0"/>
                          <a:cs typeface="Arial" panose="020B0604020202020204" pitchFamily="34" charset="0"/>
                        </a:rPr>
                        <a:t>39 (68.4); [54.8-80.1]</a:t>
                      </a:r>
                    </a:p>
                  </a:txBody>
                  <a:tcPr/>
                </a:tc>
                <a:extLst>
                  <a:ext uri="{0D108BD9-81ED-4DB2-BD59-A6C34878D82A}">
                    <a16:rowId xmlns:a16="http://schemas.microsoft.com/office/drawing/2014/main" val="257644052"/>
                  </a:ext>
                </a:extLst>
              </a:tr>
              <a:tr h="204272">
                <a:tc>
                  <a:txBody>
                    <a:bodyPr/>
                    <a:lstStyle/>
                    <a:p>
                      <a:r>
                        <a:rPr lang="en-GB" sz="1400" b="1" noProof="0" dirty="0">
                          <a:latin typeface="Arial" panose="020B0604020202020204" pitchFamily="34" charset="0"/>
                          <a:cs typeface="Arial" panose="020B0604020202020204" pitchFamily="34" charset="0"/>
                        </a:rPr>
                        <a:t>DCR (CR + PR + SD), n (%); [95% CI]</a:t>
                      </a:r>
                    </a:p>
                  </a:txBody>
                  <a:tcPr/>
                </a:tc>
                <a:tc>
                  <a:txBody>
                    <a:bodyPr/>
                    <a:lstStyle/>
                    <a:p>
                      <a:pPr algn="ctr"/>
                      <a:r>
                        <a:rPr lang="en-GB" sz="1400" noProof="0" dirty="0">
                          <a:latin typeface="Arial" panose="020B0604020202020204" pitchFamily="34" charset="0"/>
                          <a:cs typeface="Arial" panose="020B0604020202020204" pitchFamily="34" charset="0"/>
                        </a:rPr>
                        <a:t>45 (78.9); [66.1-88.6]</a:t>
                      </a:r>
                    </a:p>
                  </a:txBody>
                  <a:tcPr/>
                </a:tc>
                <a:tc>
                  <a:txBody>
                    <a:bodyPr/>
                    <a:lstStyle/>
                    <a:p>
                      <a:pPr algn="ctr"/>
                      <a:r>
                        <a:rPr lang="en-GB" sz="1400" noProof="0" dirty="0">
                          <a:latin typeface="Arial" panose="020B0604020202020204" pitchFamily="34" charset="0"/>
                          <a:cs typeface="Arial" panose="020B0604020202020204" pitchFamily="34" charset="0"/>
                        </a:rPr>
                        <a:t>46 (80.7); [68.1-90.0]</a:t>
                      </a:r>
                    </a:p>
                  </a:txBody>
                  <a:tcPr/>
                </a:tc>
                <a:extLst>
                  <a:ext uri="{0D108BD9-81ED-4DB2-BD59-A6C34878D82A}">
                    <a16:rowId xmlns:a16="http://schemas.microsoft.com/office/drawing/2014/main" val="1472262674"/>
                  </a:ext>
                </a:extLst>
              </a:tr>
              <a:tr h="204272">
                <a:tc>
                  <a:txBody>
                    <a:bodyPr/>
                    <a:lstStyle/>
                    <a:p>
                      <a:r>
                        <a:rPr lang="en-GB" sz="1400" b="1" noProof="0" dirty="0">
                          <a:latin typeface="Arial" panose="020B0604020202020204" pitchFamily="34" charset="0"/>
                          <a:cs typeface="Arial" panose="020B0604020202020204" pitchFamily="34" charset="0"/>
                        </a:rPr>
                        <a:t>Median PFS [95% CI], months</a:t>
                      </a:r>
                    </a:p>
                  </a:txBody>
                  <a:tcPr/>
                </a:tc>
                <a:tc>
                  <a:txBody>
                    <a:bodyPr/>
                    <a:lstStyle/>
                    <a:p>
                      <a:pPr algn="ctr"/>
                      <a:r>
                        <a:rPr lang="en-GB" sz="1400" noProof="0" dirty="0">
                          <a:latin typeface="Arial" panose="020B0604020202020204" pitchFamily="34" charset="0"/>
                          <a:cs typeface="Arial" panose="020B0604020202020204" pitchFamily="34" charset="0"/>
                        </a:rPr>
                        <a:t>9.7 [6.9-19.6]</a:t>
                      </a:r>
                    </a:p>
                  </a:txBody>
                  <a:tcPr/>
                </a:tc>
                <a:tc>
                  <a:txBody>
                    <a:bodyPr/>
                    <a:lstStyle/>
                    <a:p>
                      <a:pPr algn="ctr"/>
                      <a:r>
                        <a:rPr lang="en-GB" sz="1400" noProof="0" dirty="0">
                          <a:latin typeface="Arial" panose="020B0604020202020204" pitchFamily="34" charset="0"/>
                          <a:cs typeface="Arial" panose="020B0604020202020204" pitchFamily="34" charset="0"/>
                        </a:rPr>
                        <a:t>10.2 [6.9-16.7]</a:t>
                      </a:r>
                    </a:p>
                  </a:txBody>
                  <a:tcPr/>
                </a:tc>
                <a:extLst>
                  <a:ext uri="{0D108BD9-81ED-4DB2-BD59-A6C34878D82A}">
                    <a16:rowId xmlns:a16="http://schemas.microsoft.com/office/drawing/2014/main" val="3152155768"/>
                  </a:ext>
                </a:extLst>
              </a:tr>
              <a:tr h="204272">
                <a:tc>
                  <a:txBody>
                    <a:bodyPr/>
                    <a:lstStyle/>
                    <a:p>
                      <a:r>
                        <a:rPr lang="en-GB" sz="1400" b="1" noProof="0" dirty="0">
                          <a:latin typeface="Arial" panose="020B0604020202020204" pitchFamily="34" charset="0"/>
                          <a:cs typeface="Arial" panose="020B0604020202020204" pitchFamily="34" charset="0"/>
                        </a:rPr>
                        <a:t>Median OS [95% CI], months</a:t>
                      </a:r>
                    </a:p>
                  </a:txBody>
                  <a:tcPr/>
                </a:tc>
                <a:tc>
                  <a:txBody>
                    <a:bodyPr/>
                    <a:lstStyle/>
                    <a:p>
                      <a:pPr algn="ctr"/>
                      <a:r>
                        <a:rPr lang="en-GB" sz="1400" noProof="0" dirty="0">
                          <a:latin typeface="Arial" panose="020B0604020202020204" pitchFamily="34" charset="0"/>
                          <a:cs typeface="Arial" panose="020B0604020202020204" pitchFamily="34" charset="0"/>
                        </a:rPr>
                        <a:t>–</a:t>
                      </a:r>
                    </a:p>
                  </a:txBody>
                  <a:tcPr/>
                </a:tc>
                <a:tc>
                  <a:txBody>
                    <a:bodyPr/>
                    <a:lstStyle/>
                    <a:p>
                      <a:pPr algn="ctr"/>
                      <a:r>
                        <a:rPr lang="en-GB" sz="1400" noProof="0" dirty="0">
                          <a:latin typeface="Arial" panose="020B0604020202020204" pitchFamily="34" charset="0"/>
                          <a:cs typeface="Arial" panose="020B0604020202020204" pitchFamily="34" charset="0"/>
                        </a:rPr>
                        <a:t>18.2 [14.3-28.6]</a:t>
                      </a:r>
                    </a:p>
                  </a:txBody>
                  <a:tcPr/>
                </a:tc>
                <a:extLst>
                  <a:ext uri="{0D108BD9-81ED-4DB2-BD59-A6C34878D82A}">
                    <a16:rowId xmlns:a16="http://schemas.microsoft.com/office/drawing/2014/main" val="2551643319"/>
                  </a:ext>
                </a:extLst>
              </a:tr>
              <a:tr h="204272">
                <a:tc>
                  <a:txBody>
                    <a:bodyPr/>
                    <a:lstStyle/>
                    <a:p>
                      <a:r>
                        <a:rPr lang="en-GB" sz="1400" b="1" noProof="0" dirty="0">
                          <a:solidFill>
                            <a:schemeClr val="tx1"/>
                          </a:solidFill>
                          <a:latin typeface="Arial" panose="020B0604020202020204" pitchFamily="34" charset="0"/>
                          <a:cs typeface="Arial" panose="020B0604020202020204" pitchFamily="34" charset="0"/>
                        </a:rPr>
                        <a:t>Median duration of response [95</a:t>
                      </a:r>
                      <a:r>
                        <a:rPr lang="en-GB" sz="1400" b="1" noProof="0" dirty="0">
                          <a:latin typeface="Arial" panose="020B0604020202020204" pitchFamily="34" charset="0"/>
                          <a:cs typeface="Arial" panose="020B0604020202020204" pitchFamily="34" charset="0"/>
                        </a:rPr>
                        <a:t>% CI], months </a:t>
                      </a:r>
                    </a:p>
                  </a:txBody>
                  <a:tcPr/>
                </a:tc>
                <a:tc>
                  <a:txBody>
                    <a:bodyPr/>
                    <a:lstStyle/>
                    <a:p>
                      <a:pPr algn="ctr"/>
                      <a:r>
                        <a:rPr lang="en-GB" sz="1400" noProof="0" dirty="0">
                          <a:latin typeface="Arial" panose="020B0604020202020204" pitchFamily="34" charset="0"/>
                          <a:cs typeface="Arial" panose="020B0604020202020204" pitchFamily="34" charset="0"/>
                        </a:rPr>
                        <a:t>9.0 [6.9-18.3]</a:t>
                      </a:r>
                    </a:p>
                  </a:txBody>
                  <a:tcPr/>
                </a:tc>
                <a:tc>
                  <a:txBody>
                    <a:bodyPr/>
                    <a:lstStyle/>
                    <a:p>
                      <a:pPr algn="ctr"/>
                      <a:r>
                        <a:rPr lang="en-GB" sz="1400" noProof="0" dirty="0">
                          <a:latin typeface="Arial" panose="020B0604020202020204" pitchFamily="34" charset="0"/>
                          <a:cs typeface="Arial" panose="020B0604020202020204" pitchFamily="34" charset="0"/>
                        </a:rPr>
                        <a:t>9.8 [6.9-18.3]</a:t>
                      </a:r>
                    </a:p>
                  </a:txBody>
                  <a:tcPr/>
                </a:tc>
                <a:extLst>
                  <a:ext uri="{0D108BD9-81ED-4DB2-BD59-A6C34878D82A}">
                    <a16:rowId xmlns:a16="http://schemas.microsoft.com/office/drawing/2014/main" val="3306921512"/>
                  </a:ext>
                </a:extLst>
              </a:tr>
            </a:tbl>
          </a:graphicData>
        </a:graphic>
      </p:graphicFrame>
      <p:sp>
        <p:nvSpPr>
          <p:cNvPr id="4" name="Content Placeholder 3">
            <a:extLst>
              <a:ext uri="{FF2B5EF4-FFF2-40B4-BE49-F238E27FC236}">
                <a16:creationId xmlns:a16="http://schemas.microsoft.com/office/drawing/2014/main" id="{AE0FB214-83C1-3AE2-0783-8EBCD73F7680}"/>
              </a:ext>
            </a:extLst>
          </p:cNvPr>
          <p:cNvSpPr>
            <a:spLocks noGrp="1"/>
          </p:cNvSpPr>
          <p:nvPr>
            <p:ph sz="quarter" idx="15"/>
          </p:nvPr>
        </p:nvSpPr>
        <p:spPr>
          <a:xfrm>
            <a:off x="620183" y="6356351"/>
            <a:ext cx="10444369" cy="365125"/>
          </a:xfrm>
        </p:spPr>
        <p:txBody>
          <a:bodyPr anchor="b" anchorCtr="0"/>
          <a:lstStyle/>
          <a:p>
            <a:r>
              <a:rPr lang="en-GB" sz="1200" baseline="30000" noProof="0" dirty="0">
                <a:solidFill>
                  <a:schemeClr val="tx2"/>
                </a:solidFill>
                <a:latin typeface="Arial" panose="020B0604020202020204" pitchFamily="34" charset="0"/>
                <a:ea typeface="Aileron" charset="0"/>
                <a:cs typeface="Arial" panose="020B0604020202020204" pitchFamily="34" charset="0"/>
              </a:rPr>
              <a:t>a </a:t>
            </a:r>
            <a:r>
              <a:rPr lang="en-GB" sz="1200" noProof="0" dirty="0">
                <a:solidFill>
                  <a:schemeClr val="tx2"/>
                </a:solidFill>
                <a:latin typeface="Arial" panose="020B0604020202020204" pitchFamily="34" charset="0"/>
                <a:ea typeface="Aileron" charset="0"/>
                <a:cs typeface="Arial" panose="020B0604020202020204" pitchFamily="34" charset="0"/>
              </a:rPr>
              <a:t>Investigator assessed</a:t>
            </a:r>
            <a:endParaRPr lang="en-GB" b="0" i="0" noProof="0" dirty="0">
              <a:solidFill>
                <a:schemeClr val="tx2"/>
              </a:solidFill>
              <a:effectLst/>
              <a:highlight>
                <a:srgbClr val="FFFF00"/>
              </a:highlight>
            </a:endParaRPr>
          </a:p>
          <a:p>
            <a:r>
              <a:rPr lang="en-GB" b="0" i="0" noProof="0" dirty="0">
                <a:solidFill>
                  <a:schemeClr val="tx2"/>
                </a:solidFill>
                <a:effectLst/>
              </a:rPr>
              <a:t>CI, confidence interval; CR, complete response; DCO, data cutoff; DCR, disease control rate; mNSCLC, metastatic non-small cell lung cancer; NE, not evaluable; ORR, objective response rate; OS, overall survival; PD, progressive disease; PFS, progression-free survival; PR, partial response; SD, stable disease</a:t>
            </a:r>
          </a:p>
          <a:p>
            <a:r>
              <a:rPr lang="en-GB" b="0" i="0" noProof="0" dirty="0">
                <a:solidFill>
                  <a:schemeClr val="tx2"/>
                </a:solidFill>
                <a:effectLst/>
              </a:rPr>
              <a:t>1. Planchard</a:t>
            </a:r>
            <a:r>
              <a:rPr lang="en-GB" noProof="0" dirty="0">
                <a:solidFill>
                  <a:schemeClr val="tx2"/>
                </a:solidFill>
              </a:rPr>
              <a:t> </a:t>
            </a:r>
            <a:r>
              <a:rPr lang="en-GB" b="0" i="0" noProof="0" dirty="0">
                <a:solidFill>
                  <a:schemeClr val="tx2"/>
                </a:solidFill>
                <a:effectLst/>
              </a:rPr>
              <a:t>D, et al. Lancet Oncol. 2016;17:984-93; 2. Planchard D, et al. J Thorac Oncol. 2022;17:103-15</a:t>
            </a:r>
          </a:p>
        </p:txBody>
      </p:sp>
      <p:sp>
        <p:nvSpPr>
          <p:cNvPr id="5" name="Slide Number Placeholder 4">
            <a:extLst>
              <a:ext uri="{FF2B5EF4-FFF2-40B4-BE49-F238E27FC236}">
                <a16:creationId xmlns:a16="http://schemas.microsoft.com/office/drawing/2014/main" id="{6EA2F164-5C7A-4C67-3305-8448A0D2405B}"/>
              </a:ext>
            </a:extLst>
          </p:cNvPr>
          <p:cNvSpPr>
            <a:spLocks noGrp="1"/>
          </p:cNvSpPr>
          <p:nvPr>
            <p:ph type="sldNum" sz="quarter" idx="4"/>
          </p:nvPr>
        </p:nvSpPr>
        <p:spPr/>
        <p:txBody>
          <a:bodyPr/>
          <a:lstStyle/>
          <a:p>
            <a:fld id="{FCE43C0F-8A7B-3A4B-9DB5-B3472E36E833}" type="slidenum">
              <a:rPr lang="en-GB" noProof="0" smtClean="0"/>
              <a:pPr/>
              <a:t>13</a:t>
            </a:fld>
            <a:endParaRPr lang="en-GB" noProof="0" dirty="0"/>
          </a:p>
        </p:txBody>
      </p:sp>
    </p:spTree>
    <p:extLst>
      <p:ext uri="{BB962C8B-B14F-4D97-AF65-F5344CB8AC3E}">
        <p14:creationId xmlns:p14="http://schemas.microsoft.com/office/powerpoint/2010/main" val="20902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E8BF-F2E0-7A47-CBC2-48650F7D002F}"/>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81B7BC88-E959-EB7F-F0B6-3955D8B40390}"/>
              </a:ext>
            </a:extLst>
          </p:cNvPr>
          <p:cNvSpPr txBox="1"/>
          <p:nvPr/>
        </p:nvSpPr>
        <p:spPr>
          <a:xfrm>
            <a:off x="6334419" y="2080868"/>
            <a:ext cx="5378205" cy="3777150"/>
          </a:xfrm>
          <a:prstGeom prst="rect">
            <a:avLst/>
          </a:prstGeom>
          <a:solidFill>
            <a:schemeClr val="bg1"/>
          </a:solidFill>
        </p:spPr>
        <p:txBody>
          <a:bodyPr wrap="square" anchor="b" anchorCtr="0">
            <a:noAutofit/>
          </a:bodyPr>
          <a:lstStyle/>
          <a:p>
            <a:pPr algn="l"/>
            <a:r>
              <a:rPr lang="en-GB" sz="1000" noProof="0" dirty="0">
                <a:latin typeface="Arial" panose="020B0604020202020204" pitchFamily="34" charset="0"/>
                <a:cs typeface="Arial" panose="020B0604020202020204" pitchFamily="34" charset="0"/>
              </a:rPr>
              <a:t>Dashed line at 20 represents the RECIST version 1.1 definition for progressive disease and the line at −30 represents the definition for partial response</a:t>
            </a:r>
          </a:p>
        </p:txBody>
      </p:sp>
      <p:sp>
        <p:nvSpPr>
          <p:cNvPr id="2" name="Title 1">
            <a:extLst>
              <a:ext uri="{FF2B5EF4-FFF2-40B4-BE49-F238E27FC236}">
                <a16:creationId xmlns:a16="http://schemas.microsoft.com/office/drawing/2014/main" id="{321BABD1-F19F-8AF9-A48D-8011A8F765B0}"/>
              </a:ext>
            </a:extLst>
          </p:cNvPr>
          <p:cNvSpPr>
            <a:spLocks noGrp="1"/>
          </p:cNvSpPr>
          <p:nvPr>
            <p:ph type="title"/>
          </p:nvPr>
        </p:nvSpPr>
        <p:spPr/>
        <p:txBody>
          <a:bodyPr/>
          <a:lstStyle/>
          <a:p>
            <a:r>
              <a:rPr lang="en-GB" noProof="0" dirty="0"/>
              <a:t>Dabrafenib plus Trametinib: tumour responses</a:t>
            </a:r>
          </a:p>
        </p:txBody>
      </p:sp>
      <p:sp>
        <p:nvSpPr>
          <p:cNvPr id="4" name="Content Placeholder 3">
            <a:extLst>
              <a:ext uri="{FF2B5EF4-FFF2-40B4-BE49-F238E27FC236}">
                <a16:creationId xmlns:a16="http://schemas.microsoft.com/office/drawing/2014/main" id="{961BC92D-F9FE-2F3A-A02D-578980C3883B}"/>
              </a:ext>
            </a:extLst>
          </p:cNvPr>
          <p:cNvSpPr>
            <a:spLocks noGrp="1"/>
          </p:cNvSpPr>
          <p:nvPr>
            <p:ph sz="quarter" idx="15"/>
          </p:nvPr>
        </p:nvSpPr>
        <p:spPr>
          <a:xfrm>
            <a:off x="620183" y="6356351"/>
            <a:ext cx="10444369" cy="365125"/>
          </a:xfrm>
        </p:spPr>
        <p:txBody>
          <a:bodyPr anchor="b" anchorCtr="0"/>
          <a:lstStyle/>
          <a:p>
            <a:r>
              <a:rPr lang="en-GB" sz="1200" b="0" i="0" u="none" strike="noStrike" baseline="0" noProof="0" dirty="0">
                <a:solidFill>
                  <a:schemeClr val="tx2"/>
                </a:solidFill>
                <a:latin typeface="Arial" panose="020B0604020202020204" pitchFamily="34" charset="0"/>
                <a:cs typeface="Arial" panose="020B0604020202020204" pitchFamily="34" charset="0"/>
              </a:rPr>
              <a:t>RECIST, Response Evaluation Criteria In Solid Tumours</a:t>
            </a:r>
            <a:endParaRPr lang="en-GB" b="0" i="0" noProof="0" dirty="0">
              <a:solidFill>
                <a:schemeClr val="tx2"/>
              </a:solidFill>
              <a:effectLst/>
            </a:endParaRPr>
          </a:p>
          <a:p>
            <a:r>
              <a:rPr lang="en-GB" b="0" i="0" noProof="0" dirty="0">
                <a:solidFill>
                  <a:schemeClr val="tx2"/>
                </a:solidFill>
                <a:effectLst/>
              </a:rPr>
              <a:t>1. Planchard D, et al. Lancet Oncol. 2017;18:1307-16; 2. Planchard</a:t>
            </a:r>
            <a:r>
              <a:rPr lang="en-GB" noProof="0" dirty="0">
                <a:solidFill>
                  <a:schemeClr val="tx2"/>
                </a:solidFill>
              </a:rPr>
              <a:t> </a:t>
            </a:r>
            <a:r>
              <a:rPr lang="en-GB" b="0" i="0" noProof="0" dirty="0">
                <a:solidFill>
                  <a:schemeClr val="tx2"/>
                </a:solidFill>
                <a:effectLst/>
              </a:rPr>
              <a:t>D, et al. Lancet Oncol. 2016;17:984-93</a:t>
            </a:r>
          </a:p>
        </p:txBody>
      </p:sp>
      <p:sp>
        <p:nvSpPr>
          <p:cNvPr id="5" name="Slide Number Placeholder 4">
            <a:extLst>
              <a:ext uri="{FF2B5EF4-FFF2-40B4-BE49-F238E27FC236}">
                <a16:creationId xmlns:a16="http://schemas.microsoft.com/office/drawing/2014/main" id="{542539AF-656E-97CD-1342-3D5371646305}"/>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4" name="TextBox 13">
            <a:extLst>
              <a:ext uri="{FF2B5EF4-FFF2-40B4-BE49-F238E27FC236}">
                <a16:creationId xmlns:a16="http://schemas.microsoft.com/office/drawing/2014/main" id="{54A884FF-80AD-CB73-A3B2-4D6B1672EEE6}"/>
              </a:ext>
            </a:extLst>
          </p:cNvPr>
          <p:cNvSpPr txBox="1"/>
          <p:nvPr/>
        </p:nvSpPr>
        <p:spPr>
          <a:xfrm>
            <a:off x="1635568" y="1412776"/>
            <a:ext cx="3544047"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TREATMENT-NAÏVE PATIENTS</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1</a:t>
            </a:r>
          </a:p>
        </p:txBody>
      </p:sp>
      <p:sp>
        <p:nvSpPr>
          <p:cNvPr id="15" name="TextBox 14">
            <a:extLst>
              <a:ext uri="{FF2B5EF4-FFF2-40B4-BE49-F238E27FC236}">
                <a16:creationId xmlns:a16="http://schemas.microsoft.com/office/drawing/2014/main" id="{446276C5-17B4-6F29-41EB-15F0FBCC335B}"/>
              </a:ext>
            </a:extLst>
          </p:cNvPr>
          <p:cNvSpPr txBox="1"/>
          <p:nvPr/>
        </p:nvSpPr>
        <p:spPr>
          <a:xfrm>
            <a:off x="7032104" y="1412776"/>
            <a:ext cx="3957622"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PREVIOUSLY TREATED PATIENTS</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2</a:t>
            </a:r>
          </a:p>
        </p:txBody>
      </p:sp>
      <p:sp>
        <p:nvSpPr>
          <p:cNvPr id="23" name="TextBox 22">
            <a:extLst>
              <a:ext uri="{FF2B5EF4-FFF2-40B4-BE49-F238E27FC236}">
                <a16:creationId xmlns:a16="http://schemas.microsoft.com/office/drawing/2014/main" id="{66A43657-4EA5-9501-CBE9-98ACBBE522B9}"/>
              </a:ext>
            </a:extLst>
          </p:cNvPr>
          <p:cNvSpPr txBox="1"/>
          <p:nvPr/>
        </p:nvSpPr>
        <p:spPr>
          <a:xfrm>
            <a:off x="914479" y="5444578"/>
            <a:ext cx="5019723" cy="400110"/>
          </a:xfrm>
          <a:prstGeom prst="rect">
            <a:avLst/>
          </a:prstGeom>
          <a:noFill/>
        </p:spPr>
        <p:txBody>
          <a:bodyPr wrap="square">
            <a:spAutoFit/>
          </a:bodyPr>
          <a:lstStyle/>
          <a:p>
            <a:pPr algn="l"/>
            <a:r>
              <a:rPr lang="en-GB" sz="1000" b="0" i="0" u="none" strike="noStrike" baseline="0" noProof="0" dirty="0">
                <a:latin typeface="Arial" panose="020B0604020202020204" pitchFamily="34" charset="0"/>
                <a:cs typeface="Arial" panose="020B0604020202020204" pitchFamily="34" charset="0"/>
              </a:rPr>
              <a:t>Dashed line at −30% represents the threshold for partial response, according to RECIST version 1.1. </a:t>
            </a:r>
            <a:endParaRPr lang="en-GB" sz="1000" noProof="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426F6C-E292-C0B3-DB9F-B09944712BF1}"/>
              </a:ext>
            </a:extLst>
          </p:cNvPr>
          <p:cNvSpPr txBox="1"/>
          <p:nvPr/>
        </p:nvSpPr>
        <p:spPr>
          <a:xfrm>
            <a:off x="977020" y="2375343"/>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8" name="TextBox 7">
            <a:extLst>
              <a:ext uri="{FF2B5EF4-FFF2-40B4-BE49-F238E27FC236}">
                <a16:creationId xmlns:a16="http://schemas.microsoft.com/office/drawing/2014/main" id="{F451AD52-EBF1-B581-C82E-882AF6FF6830}"/>
              </a:ext>
            </a:extLst>
          </p:cNvPr>
          <p:cNvSpPr txBox="1"/>
          <p:nvPr/>
        </p:nvSpPr>
        <p:spPr>
          <a:xfrm rot="16200000">
            <a:off x="-726421" y="3329178"/>
            <a:ext cx="2617962" cy="369332"/>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Maximum reduction from</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baseline measurement (%)</a:t>
            </a:r>
            <a:r>
              <a:rPr lang="en-GB" sz="1200" b="1" baseline="30000" noProof="0" dirty="0">
                <a:latin typeface="Arial" panose="020B0604020202020204" pitchFamily="34" charset="0"/>
                <a:ea typeface="Aileron" charset="0"/>
                <a:cs typeface="Arial" panose="020B0604020202020204" pitchFamily="34" charset="0"/>
              </a:rPr>
              <a:t>a</a:t>
            </a:r>
          </a:p>
        </p:txBody>
      </p:sp>
      <p:cxnSp>
        <p:nvCxnSpPr>
          <p:cNvPr id="10" name="Straight Connector 9">
            <a:extLst>
              <a:ext uri="{FF2B5EF4-FFF2-40B4-BE49-F238E27FC236}">
                <a16:creationId xmlns:a16="http://schemas.microsoft.com/office/drawing/2014/main" id="{CB70DF64-1892-C11F-317A-F5931111B5DA}"/>
              </a:ext>
            </a:extLst>
          </p:cNvPr>
          <p:cNvCxnSpPr>
            <a:cxnSpLocks/>
          </p:cNvCxnSpPr>
          <p:nvPr/>
        </p:nvCxnSpPr>
        <p:spPr>
          <a:xfrm>
            <a:off x="1188649" y="2232025"/>
            <a:ext cx="0" cy="26000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423F7EA-4D10-E905-15C8-DF1F8A764806}"/>
              </a:ext>
            </a:extLst>
          </p:cNvPr>
          <p:cNvSpPr txBox="1"/>
          <p:nvPr/>
        </p:nvSpPr>
        <p:spPr>
          <a:xfrm>
            <a:off x="892061" y="21364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cxnSp>
        <p:nvCxnSpPr>
          <p:cNvPr id="26" name="Straight Connector 25">
            <a:extLst>
              <a:ext uri="{FF2B5EF4-FFF2-40B4-BE49-F238E27FC236}">
                <a16:creationId xmlns:a16="http://schemas.microsoft.com/office/drawing/2014/main" id="{2CBCFD1B-9B82-079D-11A7-C2EA2ED4AB05}"/>
              </a:ext>
            </a:extLst>
          </p:cNvPr>
          <p:cNvCxnSpPr>
            <a:cxnSpLocks/>
          </p:cNvCxnSpPr>
          <p:nvPr/>
        </p:nvCxnSpPr>
        <p:spPr>
          <a:xfrm flipH="1">
            <a:off x="1120039" y="223597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6753AFB-3516-4782-FE26-334027DF95B2}"/>
              </a:ext>
            </a:extLst>
          </p:cNvPr>
          <p:cNvSpPr txBox="1"/>
          <p:nvPr/>
        </p:nvSpPr>
        <p:spPr>
          <a:xfrm>
            <a:off x="840765" y="4496162"/>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cxnSp>
        <p:nvCxnSpPr>
          <p:cNvPr id="30" name="Straight Connector 29">
            <a:extLst>
              <a:ext uri="{FF2B5EF4-FFF2-40B4-BE49-F238E27FC236}">
                <a16:creationId xmlns:a16="http://schemas.microsoft.com/office/drawing/2014/main" id="{27CA7751-8E8D-1F64-615B-F437046D24BC}"/>
              </a:ext>
            </a:extLst>
          </p:cNvPr>
          <p:cNvCxnSpPr>
            <a:cxnSpLocks/>
          </p:cNvCxnSpPr>
          <p:nvPr/>
        </p:nvCxnSpPr>
        <p:spPr>
          <a:xfrm flipH="1">
            <a:off x="1120039" y="45949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507004A-EA9F-530B-5F0E-5D312D3C8047}"/>
              </a:ext>
            </a:extLst>
          </p:cNvPr>
          <p:cNvSpPr txBox="1"/>
          <p:nvPr/>
        </p:nvSpPr>
        <p:spPr>
          <a:xfrm>
            <a:off x="840765" y="4023193"/>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cxnSp>
        <p:nvCxnSpPr>
          <p:cNvPr id="32" name="Straight Connector 31">
            <a:extLst>
              <a:ext uri="{FF2B5EF4-FFF2-40B4-BE49-F238E27FC236}">
                <a16:creationId xmlns:a16="http://schemas.microsoft.com/office/drawing/2014/main" id="{F1698C08-D948-736B-05D8-469B5CC5AFB0}"/>
              </a:ext>
            </a:extLst>
          </p:cNvPr>
          <p:cNvCxnSpPr>
            <a:cxnSpLocks/>
          </p:cNvCxnSpPr>
          <p:nvPr/>
        </p:nvCxnSpPr>
        <p:spPr>
          <a:xfrm flipH="1">
            <a:off x="1120039" y="4122017"/>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DD15F3FA-F5E0-26FA-D582-25FAF980511E}"/>
              </a:ext>
            </a:extLst>
          </p:cNvPr>
          <p:cNvSpPr txBox="1"/>
          <p:nvPr/>
        </p:nvSpPr>
        <p:spPr>
          <a:xfrm>
            <a:off x="840765" y="3783942"/>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34" name="Straight Connector 33">
            <a:extLst>
              <a:ext uri="{FF2B5EF4-FFF2-40B4-BE49-F238E27FC236}">
                <a16:creationId xmlns:a16="http://schemas.microsoft.com/office/drawing/2014/main" id="{ED9398D8-7848-B049-3220-3E1D4F74B9F9}"/>
              </a:ext>
            </a:extLst>
          </p:cNvPr>
          <p:cNvCxnSpPr>
            <a:cxnSpLocks/>
          </p:cNvCxnSpPr>
          <p:nvPr/>
        </p:nvCxnSpPr>
        <p:spPr>
          <a:xfrm flipH="1">
            <a:off x="1120039" y="388276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7CA6231-A51E-9817-6E08-ED4536CEAD34}"/>
              </a:ext>
            </a:extLst>
          </p:cNvPr>
          <p:cNvSpPr txBox="1"/>
          <p:nvPr/>
        </p:nvSpPr>
        <p:spPr>
          <a:xfrm>
            <a:off x="840765" y="3552062"/>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cxnSp>
        <p:nvCxnSpPr>
          <p:cNvPr id="36" name="Straight Connector 35">
            <a:extLst>
              <a:ext uri="{FF2B5EF4-FFF2-40B4-BE49-F238E27FC236}">
                <a16:creationId xmlns:a16="http://schemas.microsoft.com/office/drawing/2014/main" id="{65376074-436F-0277-8D5B-34BF7B971BE2}"/>
              </a:ext>
            </a:extLst>
          </p:cNvPr>
          <p:cNvCxnSpPr>
            <a:cxnSpLocks/>
          </p:cNvCxnSpPr>
          <p:nvPr/>
        </p:nvCxnSpPr>
        <p:spPr>
          <a:xfrm flipH="1">
            <a:off x="1120039" y="36508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9CDF07D-CCA2-E4EA-C41A-7C7F00F4E92B}"/>
              </a:ext>
            </a:extLst>
          </p:cNvPr>
          <p:cNvSpPr txBox="1"/>
          <p:nvPr/>
        </p:nvSpPr>
        <p:spPr>
          <a:xfrm>
            <a:off x="1318153" y="3991997"/>
            <a:ext cx="2919962" cy="877163"/>
          </a:xfrm>
          <a:prstGeom prst="rect">
            <a:avLst/>
          </a:prstGeom>
          <a:noFill/>
        </p:spPr>
        <p:txBody>
          <a:bodyPr wrap="square" lIns="0" tIns="0" rIns="0" bIns="0" rtlCol="0">
            <a:spAutoFit/>
          </a:bodyPr>
          <a:lstStyle/>
          <a:p>
            <a:pPr>
              <a:lnSpc>
                <a:spcPct val="95000"/>
              </a:lnSpc>
            </a:pPr>
            <a:r>
              <a:rPr lang="en-GB" sz="1000" b="1" noProof="0" dirty="0">
                <a:latin typeface="Arial" panose="020B0604020202020204" pitchFamily="34" charset="0"/>
                <a:ea typeface="Aileron" charset="0"/>
                <a:cs typeface="Arial" panose="020B0604020202020204" pitchFamily="34" charset="0"/>
              </a:rPr>
              <a:t>Best confirmed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Complete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Partial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Stable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Progressive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Not evaluable</a:t>
            </a:r>
          </a:p>
        </p:txBody>
      </p:sp>
      <p:sp>
        <p:nvSpPr>
          <p:cNvPr id="41" name="Rectangle 40">
            <a:extLst>
              <a:ext uri="{FF2B5EF4-FFF2-40B4-BE49-F238E27FC236}">
                <a16:creationId xmlns:a16="http://schemas.microsoft.com/office/drawing/2014/main" id="{1B9AB411-DFD3-A0FC-9F4E-4A566665C63B}"/>
              </a:ext>
            </a:extLst>
          </p:cNvPr>
          <p:cNvSpPr/>
          <p:nvPr/>
        </p:nvSpPr>
        <p:spPr>
          <a:xfrm>
            <a:off x="1235230" y="2381249"/>
            <a:ext cx="107950" cy="90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1" name="TextBox 80">
            <a:extLst>
              <a:ext uri="{FF2B5EF4-FFF2-40B4-BE49-F238E27FC236}">
                <a16:creationId xmlns:a16="http://schemas.microsoft.com/office/drawing/2014/main" id="{D46DBAFD-A586-B80C-5F8F-A893C6F01889}"/>
              </a:ext>
            </a:extLst>
          </p:cNvPr>
          <p:cNvSpPr txBox="1"/>
          <p:nvPr/>
        </p:nvSpPr>
        <p:spPr>
          <a:xfrm>
            <a:off x="1187859" y="4866310"/>
            <a:ext cx="4559043"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a:t>
            </a:r>
            <a:endParaRPr lang="en-GB" sz="1200" noProof="0" dirty="0">
              <a:latin typeface="Arial" panose="020B0604020202020204" pitchFamily="34" charset="0"/>
              <a:ea typeface="Aileron" charset="0"/>
              <a:cs typeface="Arial" panose="020B0604020202020204" pitchFamily="34" charset="0"/>
            </a:endParaRPr>
          </a:p>
        </p:txBody>
      </p:sp>
      <p:sp>
        <p:nvSpPr>
          <p:cNvPr id="85" name="TextBox 84">
            <a:extLst>
              <a:ext uri="{FF2B5EF4-FFF2-40B4-BE49-F238E27FC236}">
                <a16:creationId xmlns:a16="http://schemas.microsoft.com/office/drawing/2014/main" id="{EACF9279-D6FD-9891-41A4-25E097099776}"/>
              </a:ext>
            </a:extLst>
          </p:cNvPr>
          <p:cNvSpPr txBox="1"/>
          <p:nvPr/>
        </p:nvSpPr>
        <p:spPr>
          <a:xfrm>
            <a:off x="755806" y="4728019"/>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86" name="Straight Connector 85">
            <a:extLst>
              <a:ext uri="{FF2B5EF4-FFF2-40B4-BE49-F238E27FC236}">
                <a16:creationId xmlns:a16="http://schemas.microsoft.com/office/drawing/2014/main" id="{014A474E-F577-84D4-9DB1-596240D3C720}"/>
              </a:ext>
            </a:extLst>
          </p:cNvPr>
          <p:cNvCxnSpPr>
            <a:cxnSpLocks/>
          </p:cNvCxnSpPr>
          <p:nvPr/>
        </p:nvCxnSpPr>
        <p:spPr>
          <a:xfrm flipH="1">
            <a:off x="1120039" y="482684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F24CD861-4CA7-4A71-89B0-68F99BA2D863}"/>
              </a:ext>
            </a:extLst>
          </p:cNvPr>
          <p:cNvSpPr txBox="1"/>
          <p:nvPr/>
        </p:nvSpPr>
        <p:spPr>
          <a:xfrm>
            <a:off x="840765" y="4260815"/>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88" name="Straight Connector 87">
            <a:extLst>
              <a:ext uri="{FF2B5EF4-FFF2-40B4-BE49-F238E27FC236}">
                <a16:creationId xmlns:a16="http://schemas.microsoft.com/office/drawing/2014/main" id="{AE2C2A89-ED4A-71E8-5C09-ABF6C93D7048}"/>
              </a:ext>
            </a:extLst>
          </p:cNvPr>
          <p:cNvCxnSpPr>
            <a:cxnSpLocks/>
          </p:cNvCxnSpPr>
          <p:nvPr/>
        </p:nvCxnSpPr>
        <p:spPr>
          <a:xfrm flipH="1">
            <a:off x="1120039" y="435963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C9C6BC07-5D54-F9A1-5F88-F8A3B240798F}"/>
              </a:ext>
            </a:extLst>
          </p:cNvPr>
          <p:cNvSpPr txBox="1"/>
          <p:nvPr/>
        </p:nvSpPr>
        <p:spPr>
          <a:xfrm>
            <a:off x="840765" y="3312084"/>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91" name="Straight Connector 90">
            <a:extLst>
              <a:ext uri="{FF2B5EF4-FFF2-40B4-BE49-F238E27FC236}">
                <a16:creationId xmlns:a16="http://schemas.microsoft.com/office/drawing/2014/main" id="{82A5F8C0-5C21-9DE9-DAA5-D4C1A12149DB}"/>
              </a:ext>
            </a:extLst>
          </p:cNvPr>
          <p:cNvCxnSpPr>
            <a:cxnSpLocks/>
          </p:cNvCxnSpPr>
          <p:nvPr/>
        </p:nvCxnSpPr>
        <p:spPr>
          <a:xfrm flipH="1">
            <a:off x="1120039" y="341090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8E09F928-D4B1-1FDF-F683-81A0F799E0F9}"/>
              </a:ext>
            </a:extLst>
          </p:cNvPr>
          <p:cNvSpPr txBox="1"/>
          <p:nvPr/>
        </p:nvSpPr>
        <p:spPr>
          <a:xfrm>
            <a:off x="840765" y="2848678"/>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93" name="Straight Connector 92">
            <a:extLst>
              <a:ext uri="{FF2B5EF4-FFF2-40B4-BE49-F238E27FC236}">
                <a16:creationId xmlns:a16="http://schemas.microsoft.com/office/drawing/2014/main" id="{27BAE05D-118C-8037-A181-40A06E791861}"/>
              </a:ext>
            </a:extLst>
          </p:cNvPr>
          <p:cNvCxnSpPr>
            <a:cxnSpLocks/>
          </p:cNvCxnSpPr>
          <p:nvPr/>
        </p:nvCxnSpPr>
        <p:spPr>
          <a:xfrm flipH="1">
            <a:off x="1120039" y="294750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8629EBE2-09A9-3A63-D9E8-C98457DAAC32}"/>
              </a:ext>
            </a:extLst>
          </p:cNvPr>
          <p:cNvSpPr txBox="1"/>
          <p:nvPr/>
        </p:nvSpPr>
        <p:spPr>
          <a:xfrm>
            <a:off x="840765" y="2608699"/>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cxnSp>
        <p:nvCxnSpPr>
          <p:cNvPr id="95" name="Straight Connector 94">
            <a:extLst>
              <a:ext uri="{FF2B5EF4-FFF2-40B4-BE49-F238E27FC236}">
                <a16:creationId xmlns:a16="http://schemas.microsoft.com/office/drawing/2014/main" id="{F46D4954-C740-49A8-3EFF-65DC5D6B0F5C}"/>
              </a:ext>
            </a:extLst>
          </p:cNvPr>
          <p:cNvCxnSpPr>
            <a:cxnSpLocks/>
          </p:cNvCxnSpPr>
          <p:nvPr/>
        </p:nvCxnSpPr>
        <p:spPr>
          <a:xfrm flipH="1">
            <a:off x="1120039" y="270752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AF7DCE33-A6C7-4913-8D68-5AA5D6D47959}"/>
              </a:ext>
            </a:extLst>
          </p:cNvPr>
          <p:cNvSpPr txBox="1"/>
          <p:nvPr/>
        </p:nvSpPr>
        <p:spPr>
          <a:xfrm>
            <a:off x="840765" y="3080381"/>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cxnSp>
        <p:nvCxnSpPr>
          <p:cNvPr id="97" name="Straight Connector 96">
            <a:extLst>
              <a:ext uri="{FF2B5EF4-FFF2-40B4-BE49-F238E27FC236}">
                <a16:creationId xmlns:a16="http://schemas.microsoft.com/office/drawing/2014/main" id="{2D85B73F-304D-4744-3C69-F2B3724017B3}"/>
              </a:ext>
            </a:extLst>
          </p:cNvPr>
          <p:cNvCxnSpPr>
            <a:cxnSpLocks/>
          </p:cNvCxnSpPr>
          <p:nvPr/>
        </p:nvCxnSpPr>
        <p:spPr>
          <a:xfrm flipH="1">
            <a:off x="1120039" y="317920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EB26F01D-6A28-B5E6-7B94-33BA83F46A12}"/>
              </a:ext>
            </a:extLst>
          </p:cNvPr>
          <p:cNvSpPr/>
          <p:nvPr/>
        </p:nvSpPr>
        <p:spPr>
          <a:xfrm>
            <a:off x="1318153" y="4742772"/>
            <a:ext cx="86160" cy="86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00" name="Rectangle 99">
            <a:extLst>
              <a:ext uri="{FF2B5EF4-FFF2-40B4-BE49-F238E27FC236}">
                <a16:creationId xmlns:a16="http://schemas.microsoft.com/office/drawing/2014/main" id="{99B4C9F7-400E-37BF-96FF-F1CA28C042CA}"/>
              </a:ext>
            </a:extLst>
          </p:cNvPr>
          <p:cNvSpPr/>
          <p:nvPr/>
        </p:nvSpPr>
        <p:spPr>
          <a:xfrm>
            <a:off x="1318153" y="4164429"/>
            <a:ext cx="86160" cy="8616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01" name="Rectangle 100">
            <a:extLst>
              <a:ext uri="{FF2B5EF4-FFF2-40B4-BE49-F238E27FC236}">
                <a16:creationId xmlns:a16="http://schemas.microsoft.com/office/drawing/2014/main" id="{81850609-3304-7F27-8E1A-C50227D02231}"/>
              </a:ext>
            </a:extLst>
          </p:cNvPr>
          <p:cNvSpPr/>
          <p:nvPr/>
        </p:nvSpPr>
        <p:spPr>
          <a:xfrm>
            <a:off x="1368676" y="2470151"/>
            <a:ext cx="107950" cy="730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Rectangle 101">
            <a:extLst>
              <a:ext uri="{FF2B5EF4-FFF2-40B4-BE49-F238E27FC236}">
                <a16:creationId xmlns:a16="http://schemas.microsoft.com/office/drawing/2014/main" id="{B8CE0A73-C276-6A9B-7B69-058CE0AC8D4D}"/>
              </a:ext>
            </a:extLst>
          </p:cNvPr>
          <p:cNvSpPr/>
          <p:nvPr/>
        </p:nvSpPr>
        <p:spPr>
          <a:xfrm>
            <a:off x="1502122" y="2470150"/>
            <a:ext cx="107950" cy="2666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Rectangle 102">
            <a:extLst>
              <a:ext uri="{FF2B5EF4-FFF2-40B4-BE49-F238E27FC236}">
                <a16:creationId xmlns:a16="http://schemas.microsoft.com/office/drawing/2014/main" id="{04A05C82-27DA-275A-42CF-D16538C5D79B}"/>
              </a:ext>
            </a:extLst>
          </p:cNvPr>
          <p:cNvSpPr/>
          <p:nvPr/>
        </p:nvSpPr>
        <p:spPr>
          <a:xfrm>
            <a:off x="1635568" y="2470150"/>
            <a:ext cx="107950" cy="50482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4" name="Rectangle 103">
            <a:extLst>
              <a:ext uri="{FF2B5EF4-FFF2-40B4-BE49-F238E27FC236}">
                <a16:creationId xmlns:a16="http://schemas.microsoft.com/office/drawing/2014/main" id="{EAAE716E-2478-9CB2-258E-41627B039972}"/>
              </a:ext>
            </a:extLst>
          </p:cNvPr>
          <p:cNvSpPr/>
          <p:nvPr/>
        </p:nvSpPr>
        <p:spPr>
          <a:xfrm>
            <a:off x="1769014" y="2470151"/>
            <a:ext cx="107950" cy="60007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5" name="Rectangle 104">
            <a:extLst>
              <a:ext uri="{FF2B5EF4-FFF2-40B4-BE49-F238E27FC236}">
                <a16:creationId xmlns:a16="http://schemas.microsoft.com/office/drawing/2014/main" id="{B04D7BE8-F571-A305-E4B6-FE3B9D09F8BA}"/>
              </a:ext>
            </a:extLst>
          </p:cNvPr>
          <p:cNvSpPr/>
          <p:nvPr/>
        </p:nvSpPr>
        <p:spPr>
          <a:xfrm>
            <a:off x="1902460" y="2470150"/>
            <a:ext cx="107950" cy="600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6" name="Rectangle 105">
            <a:extLst>
              <a:ext uri="{FF2B5EF4-FFF2-40B4-BE49-F238E27FC236}">
                <a16:creationId xmlns:a16="http://schemas.microsoft.com/office/drawing/2014/main" id="{57C1A0D1-6BD5-448E-A900-9280D9AD1746}"/>
              </a:ext>
            </a:extLst>
          </p:cNvPr>
          <p:cNvSpPr/>
          <p:nvPr/>
        </p:nvSpPr>
        <p:spPr>
          <a:xfrm>
            <a:off x="2035906" y="2470150"/>
            <a:ext cx="107950" cy="692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7" name="Rectangle 106">
            <a:extLst>
              <a:ext uri="{FF2B5EF4-FFF2-40B4-BE49-F238E27FC236}">
                <a16:creationId xmlns:a16="http://schemas.microsoft.com/office/drawing/2014/main" id="{862B88B0-EE7B-F4BB-709D-B120F3EF7D92}"/>
              </a:ext>
            </a:extLst>
          </p:cNvPr>
          <p:cNvSpPr/>
          <p:nvPr/>
        </p:nvSpPr>
        <p:spPr>
          <a:xfrm>
            <a:off x="2169352" y="2470150"/>
            <a:ext cx="107950" cy="762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8" name="Rectangle 107">
            <a:extLst>
              <a:ext uri="{FF2B5EF4-FFF2-40B4-BE49-F238E27FC236}">
                <a16:creationId xmlns:a16="http://schemas.microsoft.com/office/drawing/2014/main" id="{66D6C904-4CD6-C934-7768-992BC58202B1}"/>
              </a:ext>
            </a:extLst>
          </p:cNvPr>
          <p:cNvSpPr/>
          <p:nvPr/>
        </p:nvSpPr>
        <p:spPr>
          <a:xfrm>
            <a:off x="2302798" y="2470150"/>
            <a:ext cx="107950" cy="762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9" name="Rectangle 108">
            <a:extLst>
              <a:ext uri="{FF2B5EF4-FFF2-40B4-BE49-F238E27FC236}">
                <a16:creationId xmlns:a16="http://schemas.microsoft.com/office/drawing/2014/main" id="{AA1EF9C6-B111-DD81-C60C-A4C7281E7C17}"/>
              </a:ext>
            </a:extLst>
          </p:cNvPr>
          <p:cNvSpPr/>
          <p:nvPr/>
        </p:nvSpPr>
        <p:spPr>
          <a:xfrm>
            <a:off x="2436244" y="2470150"/>
            <a:ext cx="107950" cy="82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Rectangle 109">
            <a:extLst>
              <a:ext uri="{FF2B5EF4-FFF2-40B4-BE49-F238E27FC236}">
                <a16:creationId xmlns:a16="http://schemas.microsoft.com/office/drawing/2014/main" id="{9670292B-90A2-AC8B-F70B-9A365A98885D}"/>
              </a:ext>
            </a:extLst>
          </p:cNvPr>
          <p:cNvSpPr/>
          <p:nvPr/>
        </p:nvSpPr>
        <p:spPr>
          <a:xfrm>
            <a:off x="2569690" y="2470149"/>
            <a:ext cx="107950" cy="847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1" name="Rectangle 110">
            <a:extLst>
              <a:ext uri="{FF2B5EF4-FFF2-40B4-BE49-F238E27FC236}">
                <a16:creationId xmlns:a16="http://schemas.microsoft.com/office/drawing/2014/main" id="{09D09531-D246-C3A5-78B1-5E8782418556}"/>
              </a:ext>
            </a:extLst>
          </p:cNvPr>
          <p:cNvSpPr/>
          <p:nvPr/>
        </p:nvSpPr>
        <p:spPr>
          <a:xfrm>
            <a:off x="2703136" y="2470149"/>
            <a:ext cx="107950" cy="9366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2" name="Rectangle 111">
            <a:extLst>
              <a:ext uri="{FF2B5EF4-FFF2-40B4-BE49-F238E27FC236}">
                <a16:creationId xmlns:a16="http://schemas.microsoft.com/office/drawing/2014/main" id="{7CA48566-3590-5C4C-8B2E-25E9C73EC344}"/>
              </a:ext>
            </a:extLst>
          </p:cNvPr>
          <p:cNvSpPr/>
          <p:nvPr/>
        </p:nvSpPr>
        <p:spPr>
          <a:xfrm>
            <a:off x="2836582" y="2470149"/>
            <a:ext cx="107950" cy="936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3" name="Rectangle 112">
            <a:extLst>
              <a:ext uri="{FF2B5EF4-FFF2-40B4-BE49-F238E27FC236}">
                <a16:creationId xmlns:a16="http://schemas.microsoft.com/office/drawing/2014/main" id="{618031F9-FAC0-7E3C-0982-CF61A391F84D}"/>
              </a:ext>
            </a:extLst>
          </p:cNvPr>
          <p:cNvSpPr/>
          <p:nvPr/>
        </p:nvSpPr>
        <p:spPr>
          <a:xfrm>
            <a:off x="2970028" y="2470149"/>
            <a:ext cx="107950" cy="10414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Rectangle 113">
            <a:extLst>
              <a:ext uri="{FF2B5EF4-FFF2-40B4-BE49-F238E27FC236}">
                <a16:creationId xmlns:a16="http://schemas.microsoft.com/office/drawing/2014/main" id="{2FA25531-21DA-BBEC-17FB-48493608EBB9}"/>
              </a:ext>
            </a:extLst>
          </p:cNvPr>
          <p:cNvSpPr/>
          <p:nvPr/>
        </p:nvSpPr>
        <p:spPr>
          <a:xfrm>
            <a:off x="3103474" y="2470149"/>
            <a:ext cx="107950" cy="10414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5" name="Rectangle 114">
            <a:extLst>
              <a:ext uri="{FF2B5EF4-FFF2-40B4-BE49-F238E27FC236}">
                <a16:creationId xmlns:a16="http://schemas.microsoft.com/office/drawing/2014/main" id="{249D6CBA-1C2F-1C5F-FC18-4D0ACF228DB0}"/>
              </a:ext>
            </a:extLst>
          </p:cNvPr>
          <p:cNvSpPr/>
          <p:nvPr/>
        </p:nvSpPr>
        <p:spPr>
          <a:xfrm>
            <a:off x="3236920" y="2470149"/>
            <a:ext cx="107950" cy="10826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6" name="Rectangle 115">
            <a:extLst>
              <a:ext uri="{FF2B5EF4-FFF2-40B4-BE49-F238E27FC236}">
                <a16:creationId xmlns:a16="http://schemas.microsoft.com/office/drawing/2014/main" id="{0CBF0AA7-736A-EA54-9E15-873FB1926585}"/>
              </a:ext>
            </a:extLst>
          </p:cNvPr>
          <p:cNvSpPr/>
          <p:nvPr/>
        </p:nvSpPr>
        <p:spPr>
          <a:xfrm>
            <a:off x="3370366" y="2470149"/>
            <a:ext cx="107950" cy="1139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7" name="Rectangle 116">
            <a:extLst>
              <a:ext uri="{FF2B5EF4-FFF2-40B4-BE49-F238E27FC236}">
                <a16:creationId xmlns:a16="http://schemas.microsoft.com/office/drawing/2014/main" id="{84E86A7D-10EE-2BEB-2E4B-E1D3833FE40F}"/>
              </a:ext>
            </a:extLst>
          </p:cNvPr>
          <p:cNvSpPr/>
          <p:nvPr/>
        </p:nvSpPr>
        <p:spPr>
          <a:xfrm>
            <a:off x="3503812" y="2470148"/>
            <a:ext cx="107950" cy="12763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8" name="Rectangle 117">
            <a:extLst>
              <a:ext uri="{FF2B5EF4-FFF2-40B4-BE49-F238E27FC236}">
                <a16:creationId xmlns:a16="http://schemas.microsoft.com/office/drawing/2014/main" id="{20B354FF-DB58-BBDB-2084-24976721C93A}"/>
              </a:ext>
            </a:extLst>
          </p:cNvPr>
          <p:cNvSpPr/>
          <p:nvPr/>
        </p:nvSpPr>
        <p:spPr>
          <a:xfrm>
            <a:off x="3637258" y="2470148"/>
            <a:ext cx="107950" cy="12985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Rectangle 118">
            <a:extLst>
              <a:ext uri="{FF2B5EF4-FFF2-40B4-BE49-F238E27FC236}">
                <a16:creationId xmlns:a16="http://schemas.microsoft.com/office/drawing/2014/main" id="{7B9F4248-3C3E-F238-0215-62DF3191E2DC}"/>
              </a:ext>
            </a:extLst>
          </p:cNvPr>
          <p:cNvSpPr/>
          <p:nvPr/>
        </p:nvSpPr>
        <p:spPr>
          <a:xfrm>
            <a:off x="3770704" y="2470148"/>
            <a:ext cx="107950" cy="14097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0" name="Rectangle 119">
            <a:extLst>
              <a:ext uri="{FF2B5EF4-FFF2-40B4-BE49-F238E27FC236}">
                <a16:creationId xmlns:a16="http://schemas.microsoft.com/office/drawing/2014/main" id="{2AB269D9-E730-0FD2-B31E-8DDED8A5C6B5}"/>
              </a:ext>
            </a:extLst>
          </p:cNvPr>
          <p:cNvSpPr/>
          <p:nvPr/>
        </p:nvSpPr>
        <p:spPr>
          <a:xfrm>
            <a:off x="3904150" y="2470148"/>
            <a:ext cx="107950" cy="1600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1" name="Rectangle 120">
            <a:extLst>
              <a:ext uri="{FF2B5EF4-FFF2-40B4-BE49-F238E27FC236}">
                <a16:creationId xmlns:a16="http://schemas.microsoft.com/office/drawing/2014/main" id="{927A8139-D8AE-2AB2-AA12-63A07519CDF7}"/>
              </a:ext>
            </a:extLst>
          </p:cNvPr>
          <p:cNvSpPr/>
          <p:nvPr/>
        </p:nvSpPr>
        <p:spPr>
          <a:xfrm>
            <a:off x="4037596" y="2470147"/>
            <a:ext cx="107950" cy="1622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2" name="Rectangle 121">
            <a:extLst>
              <a:ext uri="{FF2B5EF4-FFF2-40B4-BE49-F238E27FC236}">
                <a16:creationId xmlns:a16="http://schemas.microsoft.com/office/drawing/2014/main" id="{F5316726-2169-E733-B52D-F658E4B1121F}"/>
              </a:ext>
            </a:extLst>
          </p:cNvPr>
          <p:cNvSpPr/>
          <p:nvPr/>
        </p:nvSpPr>
        <p:spPr>
          <a:xfrm>
            <a:off x="4171042" y="2470147"/>
            <a:ext cx="107950" cy="16732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3" name="Rectangle 122">
            <a:extLst>
              <a:ext uri="{FF2B5EF4-FFF2-40B4-BE49-F238E27FC236}">
                <a16:creationId xmlns:a16="http://schemas.microsoft.com/office/drawing/2014/main" id="{C76BF741-DADD-DE2C-73C9-249C7EE58228}"/>
              </a:ext>
            </a:extLst>
          </p:cNvPr>
          <p:cNvSpPr/>
          <p:nvPr/>
        </p:nvSpPr>
        <p:spPr>
          <a:xfrm>
            <a:off x="4304488" y="2470146"/>
            <a:ext cx="107950" cy="17907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4" name="Rectangle 123">
            <a:extLst>
              <a:ext uri="{FF2B5EF4-FFF2-40B4-BE49-F238E27FC236}">
                <a16:creationId xmlns:a16="http://schemas.microsoft.com/office/drawing/2014/main" id="{E7B95E4D-934F-148D-29DC-5BB645A8FC35}"/>
              </a:ext>
            </a:extLst>
          </p:cNvPr>
          <p:cNvSpPr/>
          <p:nvPr/>
        </p:nvSpPr>
        <p:spPr>
          <a:xfrm>
            <a:off x="4437934" y="2470146"/>
            <a:ext cx="107950" cy="18383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5" name="Rectangle 124">
            <a:extLst>
              <a:ext uri="{FF2B5EF4-FFF2-40B4-BE49-F238E27FC236}">
                <a16:creationId xmlns:a16="http://schemas.microsoft.com/office/drawing/2014/main" id="{44E9B930-54F5-F0AA-FA7B-FCA9BFD42EF7}"/>
              </a:ext>
            </a:extLst>
          </p:cNvPr>
          <p:cNvSpPr/>
          <p:nvPr/>
        </p:nvSpPr>
        <p:spPr>
          <a:xfrm>
            <a:off x="4571380" y="2470146"/>
            <a:ext cx="107950" cy="19050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6" name="Rectangle 125">
            <a:extLst>
              <a:ext uri="{FF2B5EF4-FFF2-40B4-BE49-F238E27FC236}">
                <a16:creationId xmlns:a16="http://schemas.microsoft.com/office/drawing/2014/main" id="{73F6E8DA-91CD-079E-433E-098874B60BFF}"/>
              </a:ext>
            </a:extLst>
          </p:cNvPr>
          <p:cNvSpPr/>
          <p:nvPr/>
        </p:nvSpPr>
        <p:spPr>
          <a:xfrm>
            <a:off x="4838272" y="2470146"/>
            <a:ext cx="107950" cy="197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7" name="Rectangle 126">
            <a:extLst>
              <a:ext uri="{FF2B5EF4-FFF2-40B4-BE49-F238E27FC236}">
                <a16:creationId xmlns:a16="http://schemas.microsoft.com/office/drawing/2014/main" id="{92085231-D0B6-1B44-C6B9-326CCE08CE79}"/>
              </a:ext>
            </a:extLst>
          </p:cNvPr>
          <p:cNvSpPr/>
          <p:nvPr/>
        </p:nvSpPr>
        <p:spPr>
          <a:xfrm>
            <a:off x="5105164" y="2470145"/>
            <a:ext cx="107950" cy="23526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8" name="Rectangle 127">
            <a:extLst>
              <a:ext uri="{FF2B5EF4-FFF2-40B4-BE49-F238E27FC236}">
                <a16:creationId xmlns:a16="http://schemas.microsoft.com/office/drawing/2014/main" id="{C043C522-9BE8-EA20-5042-3D710469CA57}"/>
              </a:ext>
            </a:extLst>
          </p:cNvPr>
          <p:cNvSpPr/>
          <p:nvPr/>
        </p:nvSpPr>
        <p:spPr>
          <a:xfrm>
            <a:off x="5238610" y="2470145"/>
            <a:ext cx="107950" cy="23526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9" name="Rectangle 128">
            <a:extLst>
              <a:ext uri="{FF2B5EF4-FFF2-40B4-BE49-F238E27FC236}">
                <a16:creationId xmlns:a16="http://schemas.microsoft.com/office/drawing/2014/main" id="{E9ABF5D2-A43B-B06D-20EA-5356E215851E}"/>
              </a:ext>
            </a:extLst>
          </p:cNvPr>
          <p:cNvSpPr/>
          <p:nvPr/>
        </p:nvSpPr>
        <p:spPr>
          <a:xfrm>
            <a:off x="5372056" y="2470145"/>
            <a:ext cx="107950" cy="23526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0" name="Rectangle 129">
            <a:extLst>
              <a:ext uri="{FF2B5EF4-FFF2-40B4-BE49-F238E27FC236}">
                <a16:creationId xmlns:a16="http://schemas.microsoft.com/office/drawing/2014/main" id="{3E9D3BA1-1A70-DDF8-36A3-132F10AA9431}"/>
              </a:ext>
            </a:extLst>
          </p:cNvPr>
          <p:cNvSpPr/>
          <p:nvPr/>
        </p:nvSpPr>
        <p:spPr>
          <a:xfrm>
            <a:off x="5505502" y="2470145"/>
            <a:ext cx="107950" cy="23526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1" name="Rectangle 130">
            <a:extLst>
              <a:ext uri="{FF2B5EF4-FFF2-40B4-BE49-F238E27FC236}">
                <a16:creationId xmlns:a16="http://schemas.microsoft.com/office/drawing/2014/main" id="{F86F6463-8CD1-2386-3C2E-0AC131E76AC5}"/>
              </a:ext>
            </a:extLst>
          </p:cNvPr>
          <p:cNvSpPr/>
          <p:nvPr/>
        </p:nvSpPr>
        <p:spPr>
          <a:xfrm>
            <a:off x="5638955" y="2470145"/>
            <a:ext cx="107950" cy="235267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2" name="Rectangle 131">
            <a:extLst>
              <a:ext uri="{FF2B5EF4-FFF2-40B4-BE49-F238E27FC236}">
                <a16:creationId xmlns:a16="http://schemas.microsoft.com/office/drawing/2014/main" id="{9E713E5C-C0A6-1ED1-828B-5DAC1E5CAC49}"/>
              </a:ext>
            </a:extLst>
          </p:cNvPr>
          <p:cNvSpPr/>
          <p:nvPr/>
        </p:nvSpPr>
        <p:spPr>
          <a:xfrm>
            <a:off x="4971718" y="2470145"/>
            <a:ext cx="107950" cy="235267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3" name="Rectangle 132">
            <a:extLst>
              <a:ext uri="{FF2B5EF4-FFF2-40B4-BE49-F238E27FC236}">
                <a16:creationId xmlns:a16="http://schemas.microsoft.com/office/drawing/2014/main" id="{E6738DF8-4362-2CAB-89D4-EF711BAE9E1A}"/>
              </a:ext>
            </a:extLst>
          </p:cNvPr>
          <p:cNvSpPr/>
          <p:nvPr/>
        </p:nvSpPr>
        <p:spPr>
          <a:xfrm>
            <a:off x="4704826" y="2470149"/>
            <a:ext cx="107950" cy="198437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4" name="Rectangle 133">
            <a:extLst>
              <a:ext uri="{FF2B5EF4-FFF2-40B4-BE49-F238E27FC236}">
                <a16:creationId xmlns:a16="http://schemas.microsoft.com/office/drawing/2014/main" id="{5BD4F1AC-28B2-82A9-8256-C827EC9D7AEA}"/>
              </a:ext>
            </a:extLst>
          </p:cNvPr>
          <p:cNvSpPr/>
          <p:nvPr/>
        </p:nvSpPr>
        <p:spPr>
          <a:xfrm>
            <a:off x="1318153" y="4309015"/>
            <a:ext cx="86160" cy="861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35" name="Rectangle 134">
            <a:extLst>
              <a:ext uri="{FF2B5EF4-FFF2-40B4-BE49-F238E27FC236}">
                <a16:creationId xmlns:a16="http://schemas.microsoft.com/office/drawing/2014/main" id="{B4D4B461-9DEB-648E-F5E9-7910F8B883EF}"/>
              </a:ext>
            </a:extLst>
          </p:cNvPr>
          <p:cNvSpPr/>
          <p:nvPr/>
        </p:nvSpPr>
        <p:spPr>
          <a:xfrm>
            <a:off x="1318153" y="4453601"/>
            <a:ext cx="86160" cy="86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36" name="Rectangle 135">
            <a:extLst>
              <a:ext uri="{FF2B5EF4-FFF2-40B4-BE49-F238E27FC236}">
                <a16:creationId xmlns:a16="http://schemas.microsoft.com/office/drawing/2014/main" id="{79E42705-5A74-9B44-20E8-F5E87E788140}"/>
              </a:ext>
            </a:extLst>
          </p:cNvPr>
          <p:cNvSpPr/>
          <p:nvPr/>
        </p:nvSpPr>
        <p:spPr>
          <a:xfrm>
            <a:off x="1318153" y="4598187"/>
            <a:ext cx="86160" cy="861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cxnSp>
        <p:nvCxnSpPr>
          <p:cNvPr id="84" name="Straight Connector 83">
            <a:extLst>
              <a:ext uri="{FF2B5EF4-FFF2-40B4-BE49-F238E27FC236}">
                <a16:creationId xmlns:a16="http://schemas.microsoft.com/office/drawing/2014/main" id="{A1DA8D5F-DE9A-A52E-668E-A8450DD20373}"/>
              </a:ext>
            </a:extLst>
          </p:cNvPr>
          <p:cNvCxnSpPr>
            <a:cxnSpLocks/>
          </p:cNvCxnSpPr>
          <p:nvPr/>
        </p:nvCxnSpPr>
        <p:spPr>
          <a:xfrm flipH="1">
            <a:off x="1120038" y="2471655"/>
            <a:ext cx="46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C94F43D-6412-4203-0340-5D04F22AB532}"/>
              </a:ext>
            </a:extLst>
          </p:cNvPr>
          <p:cNvCxnSpPr>
            <a:cxnSpLocks/>
          </p:cNvCxnSpPr>
          <p:nvPr/>
        </p:nvCxnSpPr>
        <p:spPr>
          <a:xfrm flipH="1">
            <a:off x="1193064" y="3179205"/>
            <a:ext cx="4608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9A12DCC8-07FA-CCB2-7116-3649F12F33D9}"/>
              </a:ext>
            </a:extLst>
          </p:cNvPr>
          <p:cNvSpPr txBox="1"/>
          <p:nvPr/>
        </p:nvSpPr>
        <p:spPr>
          <a:xfrm rot="16200000">
            <a:off x="5052587" y="3329178"/>
            <a:ext cx="2617962" cy="369332"/>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Maximum reduction from</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baseline measurement (%)</a:t>
            </a:r>
            <a:r>
              <a:rPr lang="en-GB" sz="1200" b="1" baseline="30000" noProof="0" dirty="0">
                <a:latin typeface="Arial" panose="020B0604020202020204" pitchFamily="34" charset="0"/>
                <a:ea typeface="Aileron" charset="0"/>
                <a:cs typeface="Arial" panose="020B0604020202020204" pitchFamily="34" charset="0"/>
              </a:rPr>
              <a:t>a</a:t>
            </a:r>
            <a:endParaRPr lang="en-GB" sz="1200" b="1" noProof="0" dirty="0">
              <a:latin typeface="Arial" panose="020B0604020202020204" pitchFamily="34" charset="0"/>
              <a:ea typeface="Aileron" charset="0"/>
              <a:cs typeface="Arial" panose="020B0604020202020204" pitchFamily="34" charset="0"/>
            </a:endParaRPr>
          </a:p>
        </p:txBody>
      </p:sp>
      <p:cxnSp>
        <p:nvCxnSpPr>
          <p:cNvPr id="140" name="Straight Connector 139">
            <a:extLst>
              <a:ext uri="{FF2B5EF4-FFF2-40B4-BE49-F238E27FC236}">
                <a16:creationId xmlns:a16="http://schemas.microsoft.com/office/drawing/2014/main" id="{E76F0FD1-3AB8-67EA-D618-C78F2CD2FD2D}"/>
              </a:ext>
            </a:extLst>
          </p:cNvPr>
          <p:cNvCxnSpPr>
            <a:cxnSpLocks/>
          </p:cNvCxnSpPr>
          <p:nvPr/>
        </p:nvCxnSpPr>
        <p:spPr>
          <a:xfrm>
            <a:off x="6967657" y="2232025"/>
            <a:ext cx="0" cy="26000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7222EF1C-61FE-30B1-18A5-14370BAA188B}"/>
              </a:ext>
            </a:extLst>
          </p:cNvPr>
          <p:cNvSpPr txBox="1"/>
          <p:nvPr/>
        </p:nvSpPr>
        <p:spPr>
          <a:xfrm>
            <a:off x="6671069" y="21364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42" name="Straight Connector 141">
            <a:extLst>
              <a:ext uri="{FF2B5EF4-FFF2-40B4-BE49-F238E27FC236}">
                <a16:creationId xmlns:a16="http://schemas.microsoft.com/office/drawing/2014/main" id="{1AAAFF6F-1619-61EF-6D54-6990FA7144FE}"/>
              </a:ext>
            </a:extLst>
          </p:cNvPr>
          <p:cNvCxnSpPr>
            <a:cxnSpLocks/>
          </p:cNvCxnSpPr>
          <p:nvPr/>
        </p:nvCxnSpPr>
        <p:spPr>
          <a:xfrm flipH="1">
            <a:off x="6899047" y="223597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C9606BE2-9525-5522-C99D-B8C2268C7AC4}"/>
              </a:ext>
            </a:extLst>
          </p:cNvPr>
          <p:cNvSpPr txBox="1"/>
          <p:nvPr/>
        </p:nvSpPr>
        <p:spPr>
          <a:xfrm>
            <a:off x="6619773" y="3984820"/>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46" name="Straight Connector 145">
            <a:extLst>
              <a:ext uri="{FF2B5EF4-FFF2-40B4-BE49-F238E27FC236}">
                <a16:creationId xmlns:a16="http://schemas.microsoft.com/office/drawing/2014/main" id="{6FF57571-CD89-DF9A-B927-85AD663285CB}"/>
              </a:ext>
            </a:extLst>
          </p:cNvPr>
          <p:cNvCxnSpPr>
            <a:cxnSpLocks/>
          </p:cNvCxnSpPr>
          <p:nvPr/>
        </p:nvCxnSpPr>
        <p:spPr>
          <a:xfrm flipH="1">
            <a:off x="6899047" y="408364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8E0BD300-A7F5-D52F-C74C-0E7F74898B8E}"/>
              </a:ext>
            </a:extLst>
          </p:cNvPr>
          <p:cNvSpPr txBox="1"/>
          <p:nvPr/>
        </p:nvSpPr>
        <p:spPr>
          <a:xfrm>
            <a:off x="7097161" y="3991997"/>
            <a:ext cx="2919962" cy="877163"/>
          </a:xfrm>
          <a:prstGeom prst="rect">
            <a:avLst/>
          </a:prstGeom>
          <a:noFill/>
        </p:spPr>
        <p:txBody>
          <a:bodyPr wrap="square" lIns="0" tIns="0" rIns="0" bIns="0" rtlCol="0">
            <a:spAutoFit/>
          </a:bodyPr>
          <a:lstStyle/>
          <a:p>
            <a:pPr>
              <a:lnSpc>
                <a:spcPct val="95000"/>
              </a:lnSpc>
            </a:pPr>
            <a:r>
              <a:rPr lang="en-GB" sz="1000" b="1" noProof="0" dirty="0">
                <a:latin typeface="Arial" panose="020B0604020202020204" pitchFamily="34" charset="0"/>
                <a:ea typeface="Aileron" charset="0"/>
                <a:cs typeface="Arial" panose="020B0604020202020204" pitchFamily="34" charset="0"/>
              </a:rPr>
              <a:t>Best confirmed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Complete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Partial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Stable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Progressive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Not evaluable</a:t>
            </a:r>
          </a:p>
        </p:txBody>
      </p:sp>
      <p:sp>
        <p:nvSpPr>
          <p:cNvPr id="153" name="TextBox 152">
            <a:extLst>
              <a:ext uri="{FF2B5EF4-FFF2-40B4-BE49-F238E27FC236}">
                <a16:creationId xmlns:a16="http://schemas.microsoft.com/office/drawing/2014/main" id="{E7280495-C867-1B18-E53A-0EBFA5089B99}"/>
              </a:ext>
            </a:extLst>
          </p:cNvPr>
          <p:cNvSpPr txBox="1"/>
          <p:nvPr/>
        </p:nvSpPr>
        <p:spPr>
          <a:xfrm>
            <a:off x="6534814" y="4728019"/>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54" name="Straight Connector 153">
            <a:extLst>
              <a:ext uri="{FF2B5EF4-FFF2-40B4-BE49-F238E27FC236}">
                <a16:creationId xmlns:a16="http://schemas.microsoft.com/office/drawing/2014/main" id="{FD6633B8-7E97-6336-8086-B5FDDBC11116}"/>
              </a:ext>
            </a:extLst>
          </p:cNvPr>
          <p:cNvCxnSpPr>
            <a:cxnSpLocks/>
          </p:cNvCxnSpPr>
          <p:nvPr/>
        </p:nvCxnSpPr>
        <p:spPr>
          <a:xfrm flipH="1">
            <a:off x="6899047" y="482684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621245FD-9E0A-0273-343E-394EDB1AEE4C}"/>
              </a:ext>
            </a:extLst>
          </p:cNvPr>
          <p:cNvSpPr txBox="1"/>
          <p:nvPr/>
        </p:nvSpPr>
        <p:spPr>
          <a:xfrm>
            <a:off x="6619773" y="4352667"/>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56" name="Straight Connector 155">
            <a:extLst>
              <a:ext uri="{FF2B5EF4-FFF2-40B4-BE49-F238E27FC236}">
                <a16:creationId xmlns:a16="http://schemas.microsoft.com/office/drawing/2014/main" id="{14385A58-E647-BBA7-B907-8FDD6B17B22C}"/>
              </a:ext>
            </a:extLst>
          </p:cNvPr>
          <p:cNvCxnSpPr>
            <a:cxnSpLocks/>
          </p:cNvCxnSpPr>
          <p:nvPr/>
        </p:nvCxnSpPr>
        <p:spPr>
          <a:xfrm flipH="1">
            <a:off x="6899047" y="445149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69348CD4-6DD9-3F5A-4321-D8AC2B01F7B4}"/>
              </a:ext>
            </a:extLst>
          </p:cNvPr>
          <p:cNvSpPr txBox="1"/>
          <p:nvPr/>
        </p:nvSpPr>
        <p:spPr>
          <a:xfrm>
            <a:off x="6619773" y="3611050"/>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58" name="Straight Connector 157">
            <a:extLst>
              <a:ext uri="{FF2B5EF4-FFF2-40B4-BE49-F238E27FC236}">
                <a16:creationId xmlns:a16="http://schemas.microsoft.com/office/drawing/2014/main" id="{D970055C-168B-D092-CDB2-11217B862092}"/>
              </a:ext>
            </a:extLst>
          </p:cNvPr>
          <p:cNvCxnSpPr>
            <a:cxnSpLocks/>
          </p:cNvCxnSpPr>
          <p:nvPr/>
        </p:nvCxnSpPr>
        <p:spPr>
          <a:xfrm flipH="1">
            <a:off x="6899047" y="370987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Rectangle 164">
            <a:extLst>
              <a:ext uri="{FF2B5EF4-FFF2-40B4-BE49-F238E27FC236}">
                <a16:creationId xmlns:a16="http://schemas.microsoft.com/office/drawing/2014/main" id="{BC4E5C8B-88BB-DC98-DCC3-999668F2C74B}"/>
              </a:ext>
            </a:extLst>
          </p:cNvPr>
          <p:cNvSpPr/>
          <p:nvPr/>
        </p:nvSpPr>
        <p:spPr>
          <a:xfrm>
            <a:off x="7097161" y="4742772"/>
            <a:ext cx="86160" cy="86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66" name="Rectangle 165">
            <a:extLst>
              <a:ext uri="{FF2B5EF4-FFF2-40B4-BE49-F238E27FC236}">
                <a16:creationId xmlns:a16="http://schemas.microsoft.com/office/drawing/2014/main" id="{0378CCB3-C607-3E85-94C0-CBF1CFBCC2E4}"/>
              </a:ext>
            </a:extLst>
          </p:cNvPr>
          <p:cNvSpPr/>
          <p:nvPr/>
        </p:nvSpPr>
        <p:spPr>
          <a:xfrm>
            <a:off x="7097161" y="4164429"/>
            <a:ext cx="86160" cy="8616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83" name="Rectangle 182">
            <a:extLst>
              <a:ext uri="{FF2B5EF4-FFF2-40B4-BE49-F238E27FC236}">
                <a16:creationId xmlns:a16="http://schemas.microsoft.com/office/drawing/2014/main" id="{8B44D039-72FF-1039-2AB2-3115D70F9036}"/>
              </a:ext>
            </a:extLst>
          </p:cNvPr>
          <p:cNvSpPr/>
          <p:nvPr/>
        </p:nvSpPr>
        <p:spPr>
          <a:xfrm>
            <a:off x="7097161" y="4309015"/>
            <a:ext cx="86160" cy="861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84" name="Rectangle 183">
            <a:extLst>
              <a:ext uri="{FF2B5EF4-FFF2-40B4-BE49-F238E27FC236}">
                <a16:creationId xmlns:a16="http://schemas.microsoft.com/office/drawing/2014/main" id="{2F5FCFC7-148F-9B3C-AA69-449CE701A7B4}"/>
              </a:ext>
            </a:extLst>
          </p:cNvPr>
          <p:cNvSpPr/>
          <p:nvPr/>
        </p:nvSpPr>
        <p:spPr>
          <a:xfrm>
            <a:off x="7097161" y="4453601"/>
            <a:ext cx="86160" cy="86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85" name="Rectangle 184">
            <a:extLst>
              <a:ext uri="{FF2B5EF4-FFF2-40B4-BE49-F238E27FC236}">
                <a16:creationId xmlns:a16="http://schemas.microsoft.com/office/drawing/2014/main" id="{B06BC06C-29C4-7CE8-B71E-433DC41D2E98}"/>
              </a:ext>
            </a:extLst>
          </p:cNvPr>
          <p:cNvSpPr/>
          <p:nvPr/>
        </p:nvSpPr>
        <p:spPr>
          <a:xfrm>
            <a:off x="7097161" y="4598187"/>
            <a:ext cx="86160" cy="861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cxnSp>
        <p:nvCxnSpPr>
          <p:cNvPr id="187" name="Straight Connector 186">
            <a:extLst>
              <a:ext uri="{FF2B5EF4-FFF2-40B4-BE49-F238E27FC236}">
                <a16:creationId xmlns:a16="http://schemas.microsoft.com/office/drawing/2014/main" id="{5E797B65-B433-B159-9C54-C0D140FAE86E}"/>
              </a:ext>
            </a:extLst>
          </p:cNvPr>
          <p:cNvCxnSpPr>
            <a:cxnSpLocks/>
          </p:cNvCxnSpPr>
          <p:nvPr/>
        </p:nvCxnSpPr>
        <p:spPr>
          <a:xfrm flipH="1">
            <a:off x="6972072" y="2611402"/>
            <a:ext cx="4752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9A2E9459-90A8-6AF7-DFAA-3F238E6193BB}"/>
              </a:ext>
            </a:extLst>
          </p:cNvPr>
          <p:cNvSpPr txBox="1"/>
          <p:nvPr/>
        </p:nvSpPr>
        <p:spPr>
          <a:xfrm>
            <a:off x="6619773" y="3248728"/>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89" name="Straight Connector 188">
            <a:extLst>
              <a:ext uri="{FF2B5EF4-FFF2-40B4-BE49-F238E27FC236}">
                <a16:creationId xmlns:a16="http://schemas.microsoft.com/office/drawing/2014/main" id="{FF8A603C-3FC2-DFB6-DB5B-5AAFAC09423B}"/>
              </a:ext>
            </a:extLst>
          </p:cNvPr>
          <p:cNvCxnSpPr>
            <a:cxnSpLocks/>
          </p:cNvCxnSpPr>
          <p:nvPr/>
        </p:nvCxnSpPr>
        <p:spPr>
          <a:xfrm flipH="1">
            <a:off x="6899047" y="334755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0" name="TextBox 189">
            <a:extLst>
              <a:ext uri="{FF2B5EF4-FFF2-40B4-BE49-F238E27FC236}">
                <a16:creationId xmlns:a16="http://schemas.microsoft.com/office/drawing/2014/main" id="{C475F314-6526-1175-9DF3-3398726935C1}"/>
              </a:ext>
            </a:extLst>
          </p:cNvPr>
          <p:cNvSpPr txBox="1"/>
          <p:nvPr/>
        </p:nvSpPr>
        <p:spPr>
          <a:xfrm>
            <a:off x="6756028" y="2883343"/>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cxnSp>
        <p:nvCxnSpPr>
          <p:cNvPr id="192" name="Straight Connector 191">
            <a:extLst>
              <a:ext uri="{FF2B5EF4-FFF2-40B4-BE49-F238E27FC236}">
                <a16:creationId xmlns:a16="http://schemas.microsoft.com/office/drawing/2014/main" id="{383DB60C-B6E1-6F02-564B-2C319B27CBA0}"/>
              </a:ext>
            </a:extLst>
          </p:cNvPr>
          <p:cNvCxnSpPr>
            <a:cxnSpLocks/>
          </p:cNvCxnSpPr>
          <p:nvPr/>
        </p:nvCxnSpPr>
        <p:spPr>
          <a:xfrm flipH="1">
            <a:off x="6972072" y="3525280"/>
            <a:ext cx="4752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DBE53923-FCD4-FBA1-7C1F-8F4DF421C33E}"/>
              </a:ext>
            </a:extLst>
          </p:cNvPr>
          <p:cNvSpPr txBox="1"/>
          <p:nvPr/>
        </p:nvSpPr>
        <p:spPr>
          <a:xfrm>
            <a:off x="6671069" y="2512578"/>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94" name="Straight Connector 193">
            <a:extLst>
              <a:ext uri="{FF2B5EF4-FFF2-40B4-BE49-F238E27FC236}">
                <a16:creationId xmlns:a16="http://schemas.microsoft.com/office/drawing/2014/main" id="{44BA6CD0-A1DD-2786-679B-F7C7DED7758A}"/>
              </a:ext>
            </a:extLst>
          </p:cNvPr>
          <p:cNvCxnSpPr>
            <a:cxnSpLocks/>
          </p:cNvCxnSpPr>
          <p:nvPr/>
        </p:nvCxnSpPr>
        <p:spPr>
          <a:xfrm flipH="1">
            <a:off x="6899047" y="261140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Rectangle 194">
            <a:extLst>
              <a:ext uri="{FF2B5EF4-FFF2-40B4-BE49-F238E27FC236}">
                <a16:creationId xmlns:a16="http://schemas.microsoft.com/office/drawing/2014/main" id="{D10FACE4-DEC3-A94A-6487-DE3B293D3DFB}"/>
              </a:ext>
            </a:extLst>
          </p:cNvPr>
          <p:cNvSpPr/>
          <p:nvPr/>
        </p:nvSpPr>
        <p:spPr>
          <a:xfrm>
            <a:off x="11339091" y="2982145"/>
            <a:ext cx="64800" cy="1846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6" name="Rectangle 195">
            <a:extLst>
              <a:ext uri="{FF2B5EF4-FFF2-40B4-BE49-F238E27FC236}">
                <a16:creationId xmlns:a16="http://schemas.microsoft.com/office/drawing/2014/main" id="{91C5924B-DA5B-CA80-2EED-E2B201D96079}"/>
              </a:ext>
            </a:extLst>
          </p:cNvPr>
          <p:cNvSpPr/>
          <p:nvPr/>
        </p:nvSpPr>
        <p:spPr>
          <a:xfrm>
            <a:off x="11512339" y="2982145"/>
            <a:ext cx="64800" cy="18468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7" name="Rectangle 196">
            <a:extLst>
              <a:ext uri="{FF2B5EF4-FFF2-40B4-BE49-F238E27FC236}">
                <a16:creationId xmlns:a16="http://schemas.microsoft.com/office/drawing/2014/main" id="{B652A596-BC1F-084B-CE3D-48E2F37C757E}"/>
              </a:ext>
            </a:extLst>
          </p:cNvPr>
          <p:cNvSpPr/>
          <p:nvPr/>
        </p:nvSpPr>
        <p:spPr>
          <a:xfrm>
            <a:off x="11598941" y="2982145"/>
            <a:ext cx="64800" cy="184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8" name="Rectangle 197">
            <a:extLst>
              <a:ext uri="{FF2B5EF4-FFF2-40B4-BE49-F238E27FC236}">
                <a16:creationId xmlns:a16="http://schemas.microsoft.com/office/drawing/2014/main" id="{088DF99B-8105-EAED-55CD-A5D3B565E8D6}"/>
              </a:ext>
            </a:extLst>
          </p:cNvPr>
          <p:cNvSpPr/>
          <p:nvPr/>
        </p:nvSpPr>
        <p:spPr>
          <a:xfrm>
            <a:off x="11425715" y="2982145"/>
            <a:ext cx="64800" cy="184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9" name="Rectangle 198">
            <a:extLst>
              <a:ext uri="{FF2B5EF4-FFF2-40B4-BE49-F238E27FC236}">
                <a16:creationId xmlns:a16="http://schemas.microsoft.com/office/drawing/2014/main" id="{23D25DE1-4C46-B86F-DB0C-DF11C812507C}"/>
              </a:ext>
            </a:extLst>
          </p:cNvPr>
          <p:cNvSpPr/>
          <p:nvPr/>
        </p:nvSpPr>
        <p:spPr>
          <a:xfrm>
            <a:off x="11252467" y="2982145"/>
            <a:ext cx="64800" cy="184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0" name="Rectangle 199">
            <a:extLst>
              <a:ext uri="{FF2B5EF4-FFF2-40B4-BE49-F238E27FC236}">
                <a16:creationId xmlns:a16="http://schemas.microsoft.com/office/drawing/2014/main" id="{68828B31-A0D3-0EB0-DC0C-830800FAD22F}"/>
              </a:ext>
            </a:extLst>
          </p:cNvPr>
          <p:cNvSpPr/>
          <p:nvPr/>
        </p:nvSpPr>
        <p:spPr>
          <a:xfrm>
            <a:off x="11165843" y="2982145"/>
            <a:ext cx="64800" cy="1745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1" name="Rectangle 200">
            <a:extLst>
              <a:ext uri="{FF2B5EF4-FFF2-40B4-BE49-F238E27FC236}">
                <a16:creationId xmlns:a16="http://schemas.microsoft.com/office/drawing/2014/main" id="{B1FC80DC-3E9B-0E85-84AF-F560849391EA}"/>
              </a:ext>
            </a:extLst>
          </p:cNvPr>
          <p:cNvSpPr/>
          <p:nvPr/>
        </p:nvSpPr>
        <p:spPr>
          <a:xfrm>
            <a:off x="11079219" y="2982145"/>
            <a:ext cx="64800" cy="156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2" name="Rectangle 201">
            <a:extLst>
              <a:ext uri="{FF2B5EF4-FFF2-40B4-BE49-F238E27FC236}">
                <a16:creationId xmlns:a16="http://schemas.microsoft.com/office/drawing/2014/main" id="{009CEF82-9886-A71A-10FD-FFB89E3D3B99}"/>
              </a:ext>
            </a:extLst>
          </p:cNvPr>
          <p:cNvSpPr/>
          <p:nvPr/>
        </p:nvSpPr>
        <p:spPr>
          <a:xfrm>
            <a:off x="10992595" y="2982145"/>
            <a:ext cx="64800" cy="1475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3" name="Rectangle 202">
            <a:extLst>
              <a:ext uri="{FF2B5EF4-FFF2-40B4-BE49-F238E27FC236}">
                <a16:creationId xmlns:a16="http://schemas.microsoft.com/office/drawing/2014/main" id="{D1C8F8D0-227E-3448-9BD6-1C884D8BD59A}"/>
              </a:ext>
            </a:extLst>
          </p:cNvPr>
          <p:cNvSpPr/>
          <p:nvPr/>
        </p:nvSpPr>
        <p:spPr>
          <a:xfrm>
            <a:off x="10905971" y="2982145"/>
            <a:ext cx="64800" cy="1475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4" name="Rectangle 203">
            <a:extLst>
              <a:ext uri="{FF2B5EF4-FFF2-40B4-BE49-F238E27FC236}">
                <a16:creationId xmlns:a16="http://schemas.microsoft.com/office/drawing/2014/main" id="{1F7BE817-5899-813D-68D8-0CBF1D2D345E}"/>
              </a:ext>
            </a:extLst>
          </p:cNvPr>
          <p:cNvSpPr/>
          <p:nvPr/>
        </p:nvSpPr>
        <p:spPr>
          <a:xfrm>
            <a:off x="10819347" y="2982146"/>
            <a:ext cx="64800" cy="14615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5" name="Rectangle 204">
            <a:extLst>
              <a:ext uri="{FF2B5EF4-FFF2-40B4-BE49-F238E27FC236}">
                <a16:creationId xmlns:a16="http://schemas.microsoft.com/office/drawing/2014/main" id="{4662E505-78E1-F5B9-CF88-26AAB9864CC0}"/>
              </a:ext>
            </a:extLst>
          </p:cNvPr>
          <p:cNvSpPr/>
          <p:nvPr/>
        </p:nvSpPr>
        <p:spPr>
          <a:xfrm>
            <a:off x="10732723" y="2982146"/>
            <a:ext cx="64800" cy="141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6" name="Rectangle 205">
            <a:extLst>
              <a:ext uri="{FF2B5EF4-FFF2-40B4-BE49-F238E27FC236}">
                <a16:creationId xmlns:a16="http://schemas.microsoft.com/office/drawing/2014/main" id="{2EB1C11D-9ED0-3D9F-5A91-B0AC55E36556}"/>
              </a:ext>
            </a:extLst>
          </p:cNvPr>
          <p:cNvSpPr/>
          <p:nvPr/>
        </p:nvSpPr>
        <p:spPr>
          <a:xfrm>
            <a:off x="10646099" y="2982146"/>
            <a:ext cx="64800" cy="13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 name="Rectangle 206">
            <a:extLst>
              <a:ext uri="{FF2B5EF4-FFF2-40B4-BE49-F238E27FC236}">
                <a16:creationId xmlns:a16="http://schemas.microsoft.com/office/drawing/2014/main" id="{2372B564-236D-1FB5-A3E6-5B63AC3DD01D}"/>
              </a:ext>
            </a:extLst>
          </p:cNvPr>
          <p:cNvSpPr/>
          <p:nvPr/>
        </p:nvSpPr>
        <p:spPr>
          <a:xfrm>
            <a:off x="10559475" y="2982146"/>
            <a:ext cx="64800" cy="136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 name="Rectangle 207">
            <a:extLst>
              <a:ext uri="{FF2B5EF4-FFF2-40B4-BE49-F238E27FC236}">
                <a16:creationId xmlns:a16="http://schemas.microsoft.com/office/drawing/2014/main" id="{38ED9F1D-E5BB-BE1D-F9EC-DA0739F1B8C7}"/>
              </a:ext>
            </a:extLst>
          </p:cNvPr>
          <p:cNvSpPr/>
          <p:nvPr/>
        </p:nvSpPr>
        <p:spPr>
          <a:xfrm>
            <a:off x="10472851" y="2982146"/>
            <a:ext cx="64800" cy="135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3" name="Rectangle 212">
            <a:extLst>
              <a:ext uri="{FF2B5EF4-FFF2-40B4-BE49-F238E27FC236}">
                <a16:creationId xmlns:a16="http://schemas.microsoft.com/office/drawing/2014/main" id="{2D7CFE29-E53E-7EF3-D024-927F08B9A4B0}"/>
              </a:ext>
            </a:extLst>
          </p:cNvPr>
          <p:cNvSpPr/>
          <p:nvPr/>
        </p:nvSpPr>
        <p:spPr>
          <a:xfrm>
            <a:off x="10386227" y="2982146"/>
            <a:ext cx="64800" cy="135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 name="Rectangle 213">
            <a:extLst>
              <a:ext uri="{FF2B5EF4-FFF2-40B4-BE49-F238E27FC236}">
                <a16:creationId xmlns:a16="http://schemas.microsoft.com/office/drawing/2014/main" id="{1B7AB48E-4C3D-E659-F5C8-CB1FF2694479}"/>
              </a:ext>
            </a:extLst>
          </p:cNvPr>
          <p:cNvSpPr/>
          <p:nvPr/>
        </p:nvSpPr>
        <p:spPr>
          <a:xfrm>
            <a:off x="10299603" y="2982146"/>
            <a:ext cx="64800" cy="121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 name="Rectangle 214">
            <a:extLst>
              <a:ext uri="{FF2B5EF4-FFF2-40B4-BE49-F238E27FC236}">
                <a16:creationId xmlns:a16="http://schemas.microsoft.com/office/drawing/2014/main" id="{3E034E58-ABE4-980E-A150-15E1C7988206}"/>
              </a:ext>
            </a:extLst>
          </p:cNvPr>
          <p:cNvSpPr/>
          <p:nvPr/>
        </p:nvSpPr>
        <p:spPr>
          <a:xfrm>
            <a:off x="10212979" y="2982146"/>
            <a:ext cx="64800" cy="120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 name="Rectangle 215">
            <a:extLst>
              <a:ext uri="{FF2B5EF4-FFF2-40B4-BE49-F238E27FC236}">
                <a16:creationId xmlns:a16="http://schemas.microsoft.com/office/drawing/2014/main" id="{A59F2CA8-060B-6911-BC8B-C539EE8E517F}"/>
              </a:ext>
            </a:extLst>
          </p:cNvPr>
          <p:cNvSpPr/>
          <p:nvPr/>
        </p:nvSpPr>
        <p:spPr>
          <a:xfrm>
            <a:off x="10126355" y="2982146"/>
            <a:ext cx="64800" cy="117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7" name="Rectangle 216">
            <a:extLst>
              <a:ext uri="{FF2B5EF4-FFF2-40B4-BE49-F238E27FC236}">
                <a16:creationId xmlns:a16="http://schemas.microsoft.com/office/drawing/2014/main" id="{59453D39-2E43-B328-8B07-476F7655CAE7}"/>
              </a:ext>
            </a:extLst>
          </p:cNvPr>
          <p:cNvSpPr/>
          <p:nvPr/>
        </p:nvSpPr>
        <p:spPr>
          <a:xfrm>
            <a:off x="10039731" y="2982146"/>
            <a:ext cx="64800" cy="115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8" name="Rectangle 217">
            <a:extLst>
              <a:ext uri="{FF2B5EF4-FFF2-40B4-BE49-F238E27FC236}">
                <a16:creationId xmlns:a16="http://schemas.microsoft.com/office/drawing/2014/main" id="{A6BAC14F-092A-C73E-3028-8FD8E8A2D889}"/>
              </a:ext>
            </a:extLst>
          </p:cNvPr>
          <p:cNvSpPr/>
          <p:nvPr/>
        </p:nvSpPr>
        <p:spPr>
          <a:xfrm>
            <a:off x="9953107" y="2982146"/>
            <a:ext cx="64800" cy="110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9" name="Rectangle 218">
            <a:extLst>
              <a:ext uri="{FF2B5EF4-FFF2-40B4-BE49-F238E27FC236}">
                <a16:creationId xmlns:a16="http://schemas.microsoft.com/office/drawing/2014/main" id="{B5A995E0-ABFA-CB63-ECE8-64BC372E3055}"/>
              </a:ext>
            </a:extLst>
          </p:cNvPr>
          <p:cNvSpPr/>
          <p:nvPr/>
        </p:nvSpPr>
        <p:spPr>
          <a:xfrm>
            <a:off x="9866483" y="2982146"/>
            <a:ext cx="64800" cy="1072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0" name="Rectangle 219">
            <a:extLst>
              <a:ext uri="{FF2B5EF4-FFF2-40B4-BE49-F238E27FC236}">
                <a16:creationId xmlns:a16="http://schemas.microsoft.com/office/drawing/2014/main" id="{1FB21987-4B62-6459-A5AA-9FA23517FBB3}"/>
              </a:ext>
            </a:extLst>
          </p:cNvPr>
          <p:cNvSpPr/>
          <p:nvPr/>
        </p:nvSpPr>
        <p:spPr>
          <a:xfrm>
            <a:off x="9779859" y="2982146"/>
            <a:ext cx="64800" cy="1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1" name="Rectangle 220">
            <a:extLst>
              <a:ext uri="{FF2B5EF4-FFF2-40B4-BE49-F238E27FC236}">
                <a16:creationId xmlns:a16="http://schemas.microsoft.com/office/drawing/2014/main" id="{01FD314D-6216-7EDB-5421-65E4D97BB574}"/>
              </a:ext>
            </a:extLst>
          </p:cNvPr>
          <p:cNvSpPr/>
          <p:nvPr/>
        </p:nvSpPr>
        <p:spPr>
          <a:xfrm>
            <a:off x="9693235" y="2982146"/>
            <a:ext cx="64800" cy="104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2" name="Rectangle 221">
            <a:extLst>
              <a:ext uri="{FF2B5EF4-FFF2-40B4-BE49-F238E27FC236}">
                <a16:creationId xmlns:a16="http://schemas.microsoft.com/office/drawing/2014/main" id="{BB7E9F05-ECCC-7BFF-45CC-52419DE52136}"/>
              </a:ext>
            </a:extLst>
          </p:cNvPr>
          <p:cNvSpPr/>
          <p:nvPr/>
        </p:nvSpPr>
        <p:spPr>
          <a:xfrm>
            <a:off x="9606611" y="2982146"/>
            <a:ext cx="64800" cy="102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3" name="Rectangle 222">
            <a:extLst>
              <a:ext uri="{FF2B5EF4-FFF2-40B4-BE49-F238E27FC236}">
                <a16:creationId xmlns:a16="http://schemas.microsoft.com/office/drawing/2014/main" id="{33DB4C93-465B-AA2E-9FDB-D863CCFD5394}"/>
              </a:ext>
            </a:extLst>
          </p:cNvPr>
          <p:cNvSpPr/>
          <p:nvPr/>
        </p:nvSpPr>
        <p:spPr>
          <a:xfrm>
            <a:off x="9519987" y="2982146"/>
            <a:ext cx="64800" cy="95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4" name="Rectangle 223">
            <a:extLst>
              <a:ext uri="{FF2B5EF4-FFF2-40B4-BE49-F238E27FC236}">
                <a16:creationId xmlns:a16="http://schemas.microsoft.com/office/drawing/2014/main" id="{E982CC40-64BF-C34C-1A1A-DDFB936F95CC}"/>
              </a:ext>
            </a:extLst>
          </p:cNvPr>
          <p:cNvSpPr/>
          <p:nvPr/>
        </p:nvSpPr>
        <p:spPr>
          <a:xfrm>
            <a:off x="9433363" y="2982146"/>
            <a:ext cx="648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5" name="Rectangle 224">
            <a:extLst>
              <a:ext uri="{FF2B5EF4-FFF2-40B4-BE49-F238E27FC236}">
                <a16:creationId xmlns:a16="http://schemas.microsoft.com/office/drawing/2014/main" id="{B810A23F-143B-C006-C50D-F4EED63F31C1}"/>
              </a:ext>
            </a:extLst>
          </p:cNvPr>
          <p:cNvSpPr/>
          <p:nvPr/>
        </p:nvSpPr>
        <p:spPr>
          <a:xfrm>
            <a:off x="9346739" y="2982146"/>
            <a:ext cx="648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6" name="Rectangle 225">
            <a:extLst>
              <a:ext uri="{FF2B5EF4-FFF2-40B4-BE49-F238E27FC236}">
                <a16:creationId xmlns:a16="http://schemas.microsoft.com/office/drawing/2014/main" id="{A60ED240-B20F-7FA5-926F-A99ADC003EF1}"/>
              </a:ext>
            </a:extLst>
          </p:cNvPr>
          <p:cNvSpPr/>
          <p:nvPr/>
        </p:nvSpPr>
        <p:spPr>
          <a:xfrm>
            <a:off x="9260115" y="2982146"/>
            <a:ext cx="64800"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7" name="Rectangle 226">
            <a:extLst>
              <a:ext uri="{FF2B5EF4-FFF2-40B4-BE49-F238E27FC236}">
                <a16:creationId xmlns:a16="http://schemas.microsoft.com/office/drawing/2014/main" id="{882F6F3F-4C5D-DA2C-3B93-782AF0B41FB9}"/>
              </a:ext>
            </a:extLst>
          </p:cNvPr>
          <p:cNvSpPr/>
          <p:nvPr/>
        </p:nvSpPr>
        <p:spPr>
          <a:xfrm>
            <a:off x="9173491" y="2982146"/>
            <a:ext cx="64800" cy="86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8" name="Rectangle 227">
            <a:extLst>
              <a:ext uri="{FF2B5EF4-FFF2-40B4-BE49-F238E27FC236}">
                <a16:creationId xmlns:a16="http://schemas.microsoft.com/office/drawing/2014/main" id="{E5C7BEFC-0B89-C963-19ED-338C9262D966}"/>
              </a:ext>
            </a:extLst>
          </p:cNvPr>
          <p:cNvSpPr/>
          <p:nvPr/>
        </p:nvSpPr>
        <p:spPr>
          <a:xfrm>
            <a:off x="9086867" y="2982146"/>
            <a:ext cx="64800" cy="86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9" name="Rectangle 228">
            <a:extLst>
              <a:ext uri="{FF2B5EF4-FFF2-40B4-BE49-F238E27FC236}">
                <a16:creationId xmlns:a16="http://schemas.microsoft.com/office/drawing/2014/main" id="{AFECB877-F0A3-7C44-2FE5-31E47C1F5ACB}"/>
              </a:ext>
            </a:extLst>
          </p:cNvPr>
          <p:cNvSpPr/>
          <p:nvPr/>
        </p:nvSpPr>
        <p:spPr>
          <a:xfrm>
            <a:off x="9000243" y="2982146"/>
            <a:ext cx="64800" cy="84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0" name="Rectangle 229">
            <a:extLst>
              <a:ext uri="{FF2B5EF4-FFF2-40B4-BE49-F238E27FC236}">
                <a16:creationId xmlns:a16="http://schemas.microsoft.com/office/drawing/2014/main" id="{584E3140-E396-4A34-7CB6-3483A04D4BD0}"/>
              </a:ext>
            </a:extLst>
          </p:cNvPr>
          <p:cNvSpPr/>
          <p:nvPr/>
        </p:nvSpPr>
        <p:spPr>
          <a:xfrm>
            <a:off x="8913619" y="2982146"/>
            <a:ext cx="64800" cy="79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1" name="Rectangle 230">
            <a:extLst>
              <a:ext uri="{FF2B5EF4-FFF2-40B4-BE49-F238E27FC236}">
                <a16:creationId xmlns:a16="http://schemas.microsoft.com/office/drawing/2014/main" id="{9512CFD0-8D96-9861-E66B-75C953B1E9E7}"/>
              </a:ext>
            </a:extLst>
          </p:cNvPr>
          <p:cNvSpPr/>
          <p:nvPr/>
        </p:nvSpPr>
        <p:spPr>
          <a:xfrm>
            <a:off x="8826995" y="2982146"/>
            <a:ext cx="64800" cy="77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2" name="Rectangle 231">
            <a:extLst>
              <a:ext uri="{FF2B5EF4-FFF2-40B4-BE49-F238E27FC236}">
                <a16:creationId xmlns:a16="http://schemas.microsoft.com/office/drawing/2014/main" id="{71ADA185-5A89-16D1-4AB4-44A9155DE108}"/>
              </a:ext>
            </a:extLst>
          </p:cNvPr>
          <p:cNvSpPr/>
          <p:nvPr/>
        </p:nvSpPr>
        <p:spPr>
          <a:xfrm>
            <a:off x="8740371" y="2982146"/>
            <a:ext cx="64800" cy="77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3" name="Rectangle 232">
            <a:extLst>
              <a:ext uri="{FF2B5EF4-FFF2-40B4-BE49-F238E27FC236}">
                <a16:creationId xmlns:a16="http://schemas.microsoft.com/office/drawing/2014/main" id="{78B9AA82-B7C8-85FC-6876-5F2729E7DB35}"/>
              </a:ext>
            </a:extLst>
          </p:cNvPr>
          <p:cNvSpPr/>
          <p:nvPr/>
        </p:nvSpPr>
        <p:spPr>
          <a:xfrm>
            <a:off x="8653747" y="2982146"/>
            <a:ext cx="64800" cy="73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4" name="Rectangle 233">
            <a:extLst>
              <a:ext uri="{FF2B5EF4-FFF2-40B4-BE49-F238E27FC236}">
                <a16:creationId xmlns:a16="http://schemas.microsoft.com/office/drawing/2014/main" id="{C766A319-5D4D-AAB8-9E06-DD421F4A70BD}"/>
              </a:ext>
            </a:extLst>
          </p:cNvPr>
          <p:cNvSpPr/>
          <p:nvPr/>
        </p:nvSpPr>
        <p:spPr>
          <a:xfrm>
            <a:off x="8567123" y="2982146"/>
            <a:ext cx="64800" cy="72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7" name="Rectangle 236">
            <a:extLst>
              <a:ext uri="{FF2B5EF4-FFF2-40B4-BE49-F238E27FC236}">
                <a16:creationId xmlns:a16="http://schemas.microsoft.com/office/drawing/2014/main" id="{A42212A7-B0C8-8561-AE43-FFAD91E5DCFE}"/>
              </a:ext>
            </a:extLst>
          </p:cNvPr>
          <p:cNvSpPr/>
          <p:nvPr/>
        </p:nvSpPr>
        <p:spPr>
          <a:xfrm>
            <a:off x="8480499" y="2982146"/>
            <a:ext cx="64800" cy="65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8" name="Rectangle 237">
            <a:extLst>
              <a:ext uri="{FF2B5EF4-FFF2-40B4-BE49-F238E27FC236}">
                <a16:creationId xmlns:a16="http://schemas.microsoft.com/office/drawing/2014/main" id="{81321975-B87E-769A-E01E-689C494A5B43}"/>
              </a:ext>
            </a:extLst>
          </p:cNvPr>
          <p:cNvSpPr/>
          <p:nvPr/>
        </p:nvSpPr>
        <p:spPr>
          <a:xfrm>
            <a:off x="8393875" y="2982146"/>
            <a:ext cx="64800" cy="65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9" name="Rectangle 238">
            <a:extLst>
              <a:ext uri="{FF2B5EF4-FFF2-40B4-BE49-F238E27FC236}">
                <a16:creationId xmlns:a16="http://schemas.microsoft.com/office/drawing/2014/main" id="{234AC9C7-E3FA-3C67-76D5-B9CEBA783B3F}"/>
              </a:ext>
            </a:extLst>
          </p:cNvPr>
          <p:cNvSpPr/>
          <p:nvPr/>
        </p:nvSpPr>
        <p:spPr>
          <a:xfrm>
            <a:off x="8307251" y="2982146"/>
            <a:ext cx="64800" cy="61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0" name="Rectangle 239">
            <a:extLst>
              <a:ext uri="{FF2B5EF4-FFF2-40B4-BE49-F238E27FC236}">
                <a16:creationId xmlns:a16="http://schemas.microsoft.com/office/drawing/2014/main" id="{E6D65EF2-8B8D-D136-17A5-BBF6CFAADB8F}"/>
              </a:ext>
            </a:extLst>
          </p:cNvPr>
          <p:cNvSpPr/>
          <p:nvPr/>
        </p:nvSpPr>
        <p:spPr>
          <a:xfrm>
            <a:off x="8220627" y="2982147"/>
            <a:ext cx="64800" cy="5003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1" name="Rectangle 240">
            <a:extLst>
              <a:ext uri="{FF2B5EF4-FFF2-40B4-BE49-F238E27FC236}">
                <a16:creationId xmlns:a16="http://schemas.microsoft.com/office/drawing/2014/main" id="{91A3512D-E7B3-146C-B286-389C77DD1DE7}"/>
              </a:ext>
            </a:extLst>
          </p:cNvPr>
          <p:cNvSpPr/>
          <p:nvPr/>
        </p:nvSpPr>
        <p:spPr>
          <a:xfrm>
            <a:off x="8134003" y="2982147"/>
            <a:ext cx="64800" cy="49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2" name="Rectangle 241">
            <a:extLst>
              <a:ext uri="{FF2B5EF4-FFF2-40B4-BE49-F238E27FC236}">
                <a16:creationId xmlns:a16="http://schemas.microsoft.com/office/drawing/2014/main" id="{A694811F-D60C-B57E-5A34-BA8FA83F4EEE}"/>
              </a:ext>
            </a:extLst>
          </p:cNvPr>
          <p:cNvSpPr/>
          <p:nvPr/>
        </p:nvSpPr>
        <p:spPr>
          <a:xfrm>
            <a:off x="7700883" y="2982146"/>
            <a:ext cx="64800" cy="13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3" name="Rectangle 242">
            <a:extLst>
              <a:ext uri="{FF2B5EF4-FFF2-40B4-BE49-F238E27FC236}">
                <a16:creationId xmlns:a16="http://schemas.microsoft.com/office/drawing/2014/main" id="{8A8466A9-DF20-2785-2483-C1B6340CB0D4}"/>
              </a:ext>
            </a:extLst>
          </p:cNvPr>
          <p:cNvSpPr/>
          <p:nvPr/>
        </p:nvSpPr>
        <p:spPr>
          <a:xfrm>
            <a:off x="7787507" y="2982147"/>
            <a:ext cx="64800" cy="26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4" name="Rectangle 243">
            <a:extLst>
              <a:ext uri="{FF2B5EF4-FFF2-40B4-BE49-F238E27FC236}">
                <a16:creationId xmlns:a16="http://schemas.microsoft.com/office/drawing/2014/main" id="{084F79B8-DF74-E654-F8AB-D99F6B162F8A}"/>
              </a:ext>
            </a:extLst>
          </p:cNvPr>
          <p:cNvSpPr/>
          <p:nvPr/>
        </p:nvSpPr>
        <p:spPr>
          <a:xfrm>
            <a:off x="7874131" y="2982147"/>
            <a:ext cx="64800" cy="298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5" name="Rectangle 244">
            <a:extLst>
              <a:ext uri="{FF2B5EF4-FFF2-40B4-BE49-F238E27FC236}">
                <a16:creationId xmlns:a16="http://schemas.microsoft.com/office/drawing/2014/main" id="{3C9FB1A2-DAE0-364A-C35F-7E8444E3FE46}"/>
              </a:ext>
            </a:extLst>
          </p:cNvPr>
          <p:cNvSpPr/>
          <p:nvPr/>
        </p:nvSpPr>
        <p:spPr>
          <a:xfrm>
            <a:off x="8047379" y="2982146"/>
            <a:ext cx="64800" cy="42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6" name="Rectangle 245">
            <a:extLst>
              <a:ext uri="{FF2B5EF4-FFF2-40B4-BE49-F238E27FC236}">
                <a16:creationId xmlns:a16="http://schemas.microsoft.com/office/drawing/2014/main" id="{52A43861-1EC3-B7E7-0185-592AC29B0E37}"/>
              </a:ext>
            </a:extLst>
          </p:cNvPr>
          <p:cNvSpPr/>
          <p:nvPr/>
        </p:nvSpPr>
        <p:spPr>
          <a:xfrm>
            <a:off x="7960755" y="2982147"/>
            <a:ext cx="64800" cy="3204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7" name="Rectangle 246">
            <a:extLst>
              <a:ext uri="{FF2B5EF4-FFF2-40B4-BE49-F238E27FC236}">
                <a16:creationId xmlns:a16="http://schemas.microsoft.com/office/drawing/2014/main" id="{D1F365B6-1A2F-8688-256A-5EBC78FCAE42}"/>
              </a:ext>
            </a:extLst>
          </p:cNvPr>
          <p:cNvSpPr/>
          <p:nvPr/>
        </p:nvSpPr>
        <p:spPr>
          <a:xfrm>
            <a:off x="7614259" y="2982147"/>
            <a:ext cx="64800" cy="1152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8" name="Rectangle 247">
            <a:extLst>
              <a:ext uri="{FF2B5EF4-FFF2-40B4-BE49-F238E27FC236}">
                <a16:creationId xmlns:a16="http://schemas.microsoft.com/office/drawing/2014/main" id="{4388E6F1-AA43-CB8B-6D4A-491E9AF20226}"/>
              </a:ext>
            </a:extLst>
          </p:cNvPr>
          <p:cNvSpPr/>
          <p:nvPr/>
        </p:nvSpPr>
        <p:spPr>
          <a:xfrm>
            <a:off x="7527635" y="2982147"/>
            <a:ext cx="64800" cy="9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9" name="Rectangle 248">
            <a:extLst>
              <a:ext uri="{FF2B5EF4-FFF2-40B4-BE49-F238E27FC236}">
                <a16:creationId xmlns:a16="http://schemas.microsoft.com/office/drawing/2014/main" id="{6E535E90-A3E3-1E18-8CDE-B40CB009D2D7}"/>
              </a:ext>
            </a:extLst>
          </p:cNvPr>
          <p:cNvSpPr/>
          <p:nvPr/>
        </p:nvSpPr>
        <p:spPr>
          <a:xfrm>
            <a:off x="7354387" y="2886897"/>
            <a:ext cx="64800"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0" name="Rectangle 249">
            <a:extLst>
              <a:ext uri="{FF2B5EF4-FFF2-40B4-BE49-F238E27FC236}">
                <a16:creationId xmlns:a16="http://schemas.microsoft.com/office/drawing/2014/main" id="{E6257B72-3772-C0C9-1AE2-F753FE206DE3}"/>
              </a:ext>
            </a:extLst>
          </p:cNvPr>
          <p:cNvSpPr/>
          <p:nvPr/>
        </p:nvSpPr>
        <p:spPr>
          <a:xfrm>
            <a:off x="7181139" y="2775773"/>
            <a:ext cx="64800" cy="2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1" name="Rectangle 250">
            <a:extLst>
              <a:ext uri="{FF2B5EF4-FFF2-40B4-BE49-F238E27FC236}">
                <a16:creationId xmlns:a16="http://schemas.microsoft.com/office/drawing/2014/main" id="{5BC5CA3C-6E36-9C8A-7D5B-825B004532DD}"/>
              </a:ext>
            </a:extLst>
          </p:cNvPr>
          <p:cNvSpPr/>
          <p:nvPr/>
        </p:nvSpPr>
        <p:spPr>
          <a:xfrm>
            <a:off x="7007891" y="2686872"/>
            <a:ext cx="64800" cy="288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2" name="Rectangle 251">
            <a:extLst>
              <a:ext uri="{FF2B5EF4-FFF2-40B4-BE49-F238E27FC236}">
                <a16:creationId xmlns:a16="http://schemas.microsoft.com/office/drawing/2014/main" id="{68034785-96E6-D2EF-5F57-AC52236824AD}"/>
              </a:ext>
            </a:extLst>
          </p:cNvPr>
          <p:cNvSpPr/>
          <p:nvPr/>
        </p:nvSpPr>
        <p:spPr>
          <a:xfrm>
            <a:off x="7094515" y="2740847"/>
            <a:ext cx="64800" cy="237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3" name="Rectangle 252">
            <a:extLst>
              <a:ext uri="{FF2B5EF4-FFF2-40B4-BE49-F238E27FC236}">
                <a16:creationId xmlns:a16="http://schemas.microsoft.com/office/drawing/2014/main" id="{55FD7C16-3213-5EBD-59FD-921BA487C273}"/>
              </a:ext>
            </a:extLst>
          </p:cNvPr>
          <p:cNvSpPr/>
          <p:nvPr/>
        </p:nvSpPr>
        <p:spPr>
          <a:xfrm>
            <a:off x="7267763" y="2807522"/>
            <a:ext cx="64800" cy="1692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91" name="Straight Connector 190">
            <a:extLst>
              <a:ext uri="{FF2B5EF4-FFF2-40B4-BE49-F238E27FC236}">
                <a16:creationId xmlns:a16="http://schemas.microsoft.com/office/drawing/2014/main" id="{33EB0738-C95A-D776-0690-88319BA3C716}"/>
              </a:ext>
            </a:extLst>
          </p:cNvPr>
          <p:cNvCxnSpPr>
            <a:cxnSpLocks/>
          </p:cNvCxnSpPr>
          <p:nvPr/>
        </p:nvCxnSpPr>
        <p:spPr>
          <a:xfrm flipH="1">
            <a:off x="6899046" y="2979655"/>
            <a:ext cx="482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1BB58D04-A5DB-9FB4-3161-AE6EEAE7553C}"/>
              </a:ext>
            </a:extLst>
          </p:cNvPr>
          <p:cNvSpPr txBox="1"/>
          <p:nvPr/>
        </p:nvSpPr>
        <p:spPr>
          <a:xfrm>
            <a:off x="7030875" y="4866310"/>
            <a:ext cx="4559043"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a:t>
            </a:r>
            <a:endParaRPr lang="en-GB" sz="1200" noProof="0" dirty="0">
              <a:latin typeface="Arial" panose="020B0604020202020204" pitchFamily="34" charset="0"/>
              <a:ea typeface="Aileron" charset="0"/>
              <a:cs typeface="Arial" panose="020B0604020202020204" pitchFamily="34" charset="0"/>
            </a:endParaRPr>
          </a:p>
        </p:txBody>
      </p:sp>
      <p:sp>
        <p:nvSpPr>
          <p:cNvPr id="3" name="TextBox 2">
            <a:extLst>
              <a:ext uri="{FF2B5EF4-FFF2-40B4-BE49-F238E27FC236}">
                <a16:creationId xmlns:a16="http://schemas.microsoft.com/office/drawing/2014/main" id="{B1E1C424-8632-DB41-F3AF-CE6B89806E65}"/>
              </a:ext>
            </a:extLst>
          </p:cNvPr>
          <p:cNvSpPr txBox="1"/>
          <p:nvPr/>
        </p:nvSpPr>
        <p:spPr>
          <a:xfrm>
            <a:off x="897212" y="5830852"/>
            <a:ext cx="1813317" cy="246221"/>
          </a:xfrm>
          <a:prstGeom prst="rect">
            <a:avLst/>
          </a:prstGeom>
          <a:noFill/>
        </p:spPr>
        <p:txBody>
          <a:bodyPr wrap="none" rtlCol="0">
            <a:spAutoFit/>
          </a:bodyPr>
          <a:lstStyle/>
          <a:p>
            <a:r>
              <a:rPr lang="en-GB" sz="1000" baseline="30000" noProof="0" dirty="0">
                <a:latin typeface="Arial" panose="020B0604020202020204" pitchFamily="34" charset="0"/>
                <a:ea typeface="Aileron" charset="0"/>
                <a:cs typeface="Arial" panose="020B0604020202020204" pitchFamily="34" charset="0"/>
              </a:rPr>
              <a:t>a</a:t>
            </a:r>
            <a:r>
              <a:rPr lang="en-GB" sz="1000" dirty="0">
                <a:latin typeface="Arial" panose="020B0604020202020204" pitchFamily="34" charset="0"/>
                <a:ea typeface="Aileron" charset="0"/>
                <a:cs typeface="Arial" panose="020B0604020202020204" pitchFamily="34" charset="0"/>
              </a:rPr>
              <a:t>By best confirmed response</a:t>
            </a:r>
            <a:endParaRPr lang="en-GB" sz="10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69300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1DAAF-7A46-A918-A8B4-C1725E1CB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BE670-9008-B929-4523-802CCDE98960}"/>
              </a:ext>
            </a:extLst>
          </p:cNvPr>
          <p:cNvSpPr>
            <a:spLocks noGrp="1"/>
          </p:cNvSpPr>
          <p:nvPr>
            <p:ph type="title"/>
          </p:nvPr>
        </p:nvSpPr>
        <p:spPr/>
        <p:txBody>
          <a:bodyPr/>
          <a:lstStyle/>
          <a:p>
            <a:r>
              <a:rPr lang="en-GB" noProof="0" dirty="0"/>
              <a:t>Dabrafenib plus Trametinib: progression-free survival</a:t>
            </a:r>
          </a:p>
        </p:txBody>
      </p:sp>
      <p:sp>
        <p:nvSpPr>
          <p:cNvPr id="4" name="Content Placeholder 3">
            <a:extLst>
              <a:ext uri="{FF2B5EF4-FFF2-40B4-BE49-F238E27FC236}">
                <a16:creationId xmlns:a16="http://schemas.microsoft.com/office/drawing/2014/main" id="{7A0E0E2D-B835-84CC-7040-93283A60DA98}"/>
              </a:ext>
            </a:extLst>
          </p:cNvPr>
          <p:cNvSpPr>
            <a:spLocks noGrp="1"/>
          </p:cNvSpPr>
          <p:nvPr>
            <p:ph sz="quarter" idx="15"/>
          </p:nvPr>
        </p:nvSpPr>
        <p:spPr>
          <a:xfrm>
            <a:off x="620183" y="6356351"/>
            <a:ext cx="10444369" cy="365125"/>
          </a:xfrm>
        </p:spPr>
        <p:txBody>
          <a:bodyPr anchor="b" anchorCtr="0"/>
          <a:lstStyle/>
          <a:p>
            <a:r>
              <a:rPr lang="en-GB" b="0" i="0" noProof="0" dirty="0">
                <a:solidFill>
                  <a:schemeClr val="tx2"/>
                </a:solidFill>
                <a:effectLst/>
              </a:rPr>
              <a:t>CI, confidence interval</a:t>
            </a:r>
          </a:p>
          <a:p>
            <a:r>
              <a:rPr lang="en-GB" b="0" i="0" noProof="0" dirty="0">
                <a:solidFill>
                  <a:schemeClr val="tx2"/>
                </a:solidFill>
                <a:effectLst/>
              </a:rPr>
              <a:t>1. Planchard D, et al. Lancet Oncol. 2017;18:1307-16; 2. Planchard</a:t>
            </a:r>
            <a:r>
              <a:rPr lang="en-GB" noProof="0" dirty="0">
                <a:solidFill>
                  <a:schemeClr val="tx2"/>
                </a:solidFill>
              </a:rPr>
              <a:t> </a:t>
            </a:r>
            <a:r>
              <a:rPr lang="en-GB" b="0" i="0" noProof="0" dirty="0">
                <a:solidFill>
                  <a:schemeClr val="tx2"/>
                </a:solidFill>
                <a:effectLst/>
              </a:rPr>
              <a:t>D, et al. Lancet Oncol. 2016;17:984-93</a:t>
            </a:r>
          </a:p>
        </p:txBody>
      </p:sp>
      <p:sp>
        <p:nvSpPr>
          <p:cNvPr id="5" name="Slide Number Placeholder 4">
            <a:extLst>
              <a:ext uri="{FF2B5EF4-FFF2-40B4-BE49-F238E27FC236}">
                <a16:creationId xmlns:a16="http://schemas.microsoft.com/office/drawing/2014/main" id="{7BC54272-B202-76D8-D4C7-8EF6ABFF5DBB}"/>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14" name="TextBox 13">
            <a:extLst>
              <a:ext uri="{FF2B5EF4-FFF2-40B4-BE49-F238E27FC236}">
                <a16:creationId xmlns:a16="http://schemas.microsoft.com/office/drawing/2014/main" id="{8416F54E-D2F9-D3B0-A646-9E0F2FE9C430}"/>
              </a:ext>
            </a:extLst>
          </p:cNvPr>
          <p:cNvSpPr txBox="1"/>
          <p:nvPr/>
        </p:nvSpPr>
        <p:spPr>
          <a:xfrm>
            <a:off x="1199456" y="1412776"/>
            <a:ext cx="3601179"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TREATMENT-NAÏVE PATIENTS</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1</a:t>
            </a:r>
          </a:p>
        </p:txBody>
      </p:sp>
      <p:sp>
        <p:nvSpPr>
          <p:cNvPr id="15" name="TextBox 14">
            <a:extLst>
              <a:ext uri="{FF2B5EF4-FFF2-40B4-BE49-F238E27FC236}">
                <a16:creationId xmlns:a16="http://schemas.microsoft.com/office/drawing/2014/main" id="{DC069580-5D28-9015-1273-64097C00626A}"/>
              </a:ext>
            </a:extLst>
          </p:cNvPr>
          <p:cNvSpPr txBox="1"/>
          <p:nvPr/>
        </p:nvSpPr>
        <p:spPr>
          <a:xfrm>
            <a:off x="7032104" y="1412776"/>
            <a:ext cx="3957622"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PREVIOUSLY TREATED PATIENTS</a:t>
            </a:r>
            <a:r>
              <a:rPr lang="en-GB" sz="1600" b="1" spc="100" baseline="30000" noProof="0" dirty="0">
                <a:solidFill>
                  <a:schemeClr val="accent1"/>
                </a:solidFill>
                <a:latin typeface="Arial" panose="020B0604020202020204" pitchFamily="34" charset="0"/>
                <a:ea typeface="Aileron" charset="0"/>
                <a:cs typeface="Arial" panose="020B0604020202020204" pitchFamily="34" charset="0"/>
              </a:rPr>
              <a:t>2</a:t>
            </a:r>
          </a:p>
        </p:txBody>
      </p:sp>
      <p:sp>
        <p:nvSpPr>
          <p:cNvPr id="10" name="TextBox 9">
            <a:extLst>
              <a:ext uri="{FF2B5EF4-FFF2-40B4-BE49-F238E27FC236}">
                <a16:creationId xmlns:a16="http://schemas.microsoft.com/office/drawing/2014/main" id="{C13727CD-DAD0-8CC0-8551-38125FF27CA2}"/>
              </a:ext>
            </a:extLst>
          </p:cNvPr>
          <p:cNvSpPr txBox="1"/>
          <p:nvPr/>
        </p:nvSpPr>
        <p:spPr>
          <a:xfrm>
            <a:off x="594665" y="5421506"/>
            <a:ext cx="4924282" cy="400110"/>
          </a:xfrm>
          <a:prstGeom prst="rect">
            <a:avLst/>
          </a:prstGeom>
          <a:noFill/>
        </p:spPr>
        <p:txBody>
          <a:bodyPr wrap="square">
            <a:spAutoFit/>
          </a:bodyPr>
          <a:lstStyle/>
          <a:p>
            <a:pPr algn="l"/>
            <a:r>
              <a:rPr lang="en-GB" sz="1000" b="0" i="0" u="none" strike="noStrike" baseline="0" noProof="0" dirty="0">
                <a:latin typeface="Arial" panose="020B0604020202020204" pitchFamily="34" charset="0"/>
                <a:cs typeface="Arial" panose="020B0604020202020204" pitchFamily="34" charset="0"/>
              </a:rPr>
              <a:t>Tick marks represent censored patients. Dotted lines in Kaplan-Meier estimated curves represent 95% CIs.</a:t>
            </a:r>
            <a:endParaRPr lang="en-GB" sz="1000" noProof="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E5864FA-8EA0-BAEE-D1E1-0D3371362B7F}"/>
              </a:ext>
            </a:extLst>
          </p:cNvPr>
          <p:cNvSpPr txBox="1"/>
          <p:nvPr/>
        </p:nvSpPr>
        <p:spPr>
          <a:xfrm rot="16200000">
            <a:off x="-529650" y="3205489"/>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 survival (%)</a:t>
            </a:r>
          </a:p>
        </p:txBody>
      </p:sp>
      <p:sp>
        <p:nvSpPr>
          <p:cNvPr id="19" name="TextBox 18">
            <a:extLst>
              <a:ext uri="{FF2B5EF4-FFF2-40B4-BE49-F238E27FC236}">
                <a16:creationId xmlns:a16="http://schemas.microsoft.com/office/drawing/2014/main" id="{C20897D3-EAA5-B6F1-A1C1-BC006A4B6894}"/>
              </a:ext>
            </a:extLst>
          </p:cNvPr>
          <p:cNvSpPr txBox="1"/>
          <p:nvPr/>
        </p:nvSpPr>
        <p:spPr>
          <a:xfrm>
            <a:off x="1088832" y="37988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23" name="TextBox 22">
            <a:extLst>
              <a:ext uri="{FF2B5EF4-FFF2-40B4-BE49-F238E27FC236}">
                <a16:creationId xmlns:a16="http://schemas.microsoft.com/office/drawing/2014/main" id="{8F88F9F3-7475-62AF-F351-ADB5432866A3}"/>
              </a:ext>
            </a:extLst>
          </p:cNvPr>
          <p:cNvSpPr txBox="1"/>
          <p:nvPr/>
        </p:nvSpPr>
        <p:spPr>
          <a:xfrm>
            <a:off x="1088832" y="33766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7" name="TextBox 26">
            <a:extLst>
              <a:ext uri="{FF2B5EF4-FFF2-40B4-BE49-F238E27FC236}">
                <a16:creationId xmlns:a16="http://schemas.microsoft.com/office/drawing/2014/main" id="{FE627D21-C768-EE4B-266D-19C8BF7ED10A}"/>
              </a:ext>
            </a:extLst>
          </p:cNvPr>
          <p:cNvSpPr txBox="1"/>
          <p:nvPr/>
        </p:nvSpPr>
        <p:spPr>
          <a:xfrm>
            <a:off x="1088832" y="40100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39" name="TextBox 38">
            <a:extLst>
              <a:ext uri="{FF2B5EF4-FFF2-40B4-BE49-F238E27FC236}">
                <a16:creationId xmlns:a16="http://schemas.microsoft.com/office/drawing/2014/main" id="{1B5FEC0F-0AA3-57A2-E0A1-754E8E9477AF}"/>
              </a:ext>
            </a:extLst>
          </p:cNvPr>
          <p:cNvSpPr txBox="1"/>
          <p:nvPr/>
        </p:nvSpPr>
        <p:spPr>
          <a:xfrm>
            <a:off x="1876396"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p:txBody>
      </p:sp>
      <p:sp>
        <p:nvSpPr>
          <p:cNvPr id="41" name="TextBox 40">
            <a:extLst>
              <a:ext uri="{FF2B5EF4-FFF2-40B4-BE49-F238E27FC236}">
                <a16:creationId xmlns:a16="http://schemas.microsoft.com/office/drawing/2014/main" id="{CEFE5114-4054-7221-E6CE-D79CEF2E84D3}"/>
              </a:ext>
            </a:extLst>
          </p:cNvPr>
          <p:cNvSpPr txBox="1"/>
          <p:nvPr/>
        </p:nvSpPr>
        <p:spPr>
          <a:xfrm>
            <a:off x="1088832" y="358776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43" name="TextBox 42">
            <a:extLst>
              <a:ext uri="{FF2B5EF4-FFF2-40B4-BE49-F238E27FC236}">
                <a16:creationId xmlns:a16="http://schemas.microsoft.com/office/drawing/2014/main" id="{53FFF790-E3EB-9F2F-389F-DD8BD67861E4}"/>
              </a:ext>
            </a:extLst>
          </p:cNvPr>
          <p:cNvSpPr txBox="1"/>
          <p:nvPr/>
        </p:nvSpPr>
        <p:spPr>
          <a:xfrm>
            <a:off x="1173791" y="4221139"/>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7E268FDB-E021-4177-8302-0EE9A09C570C}"/>
              </a:ext>
            </a:extLst>
          </p:cNvPr>
          <p:cNvSpPr txBox="1"/>
          <p:nvPr/>
        </p:nvSpPr>
        <p:spPr>
          <a:xfrm>
            <a:off x="1088832" y="23210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46" name="TextBox 45">
            <a:extLst>
              <a:ext uri="{FF2B5EF4-FFF2-40B4-BE49-F238E27FC236}">
                <a16:creationId xmlns:a16="http://schemas.microsoft.com/office/drawing/2014/main" id="{459B3D90-1D72-C295-E6B7-1E4AD6C6698E}"/>
              </a:ext>
            </a:extLst>
          </p:cNvPr>
          <p:cNvSpPr txBox="1"/>
          <p:nvPr/>
        </p:nvSpPr>
        <p:spPr>
          <a:xfrm>
            <a:off x="1003873" y="210988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48" name="TextBox 47">
            <a:extLst>
              <a:ext uri="{FF2B5EF4-FFF2-40B4-BE49-F238E27FC236}">
                <a16:creationId xmlns:a16="http://schemas.microsoft.com/office/drawing/2014/main" id="{B5334260-3A7A-9F2C-DF74-5554AB8E128F}"/>
              </a:ext>
            </a:extLst>
          </p:cNvPr>
          <p:cNvSpPr txBox="1"/>
          <p:nvPr/>
        </p:nvSpPr>
        <p:spPr>
          <a:xfrm>
            <a:off x="1088832" y="25321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50" name="TextBox 49">
            <a:extLst>
              <a:ext uri="{FF2B5EF4-FFF2-40B4-BE49-F238E27FC236}">
                <a16:creationId xmlns:a16="http://schemas.microsoft.com/office/drawing/2014/main" id="{34D5F28C-B516-13AD-78DB-314C0BBC081D}"/>
              </a:ext>
            </a:extLst>
          </p:cNvPr>
          <p:cNvSpPr txBox="1"/>
          <p:nvPr/>
        </p:nvSpPr>
        <p:spPr>
          <a:xfrm>
            <a:off x="1088832" y="274326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52" name="TextBox 51">
            <a:extLst>
              <a:ext uri="{FF2B5EF4-FFF2-40B4-BE49-F238E27FC236}">
                <a16:creationId xmlns:a16="http://schemas.microsoft.com/office/drawing/2014/main" id="{4E3958D4-402D-0F79-E123-C34637B5B9C9}"/>
              </a:ext>
            </a:extLst>
          </p:cNvPr>
          <p:cNvSpPr txBox="1"/>
          <p:nvPr/>
        </p:nvSpPr>
        <p:spPr>
          <a:xfrm>
            <a:off x="1088832" y="29543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54" name="TextBox 53">
            <a:extLst>
              <a:ext uri="{FF2B5EF4-FFF2-40B4-BE49-F238E27FC236}">
                <a16:creationId xmlns:a16="http://schemas.microsoft.com/office/drawing/2014/main" id="{5A56C66F-7B88-FE6B-1843-BBDFA903FA00}"/>
              </a:ext>
            </a:extLst>
          </p:cNvPr>
          <p:cNvSpPr txBox="1"/>
          <p:nvPr/>
        </p:nvSpPr>
        <p:spPr>
          <a:xfrm>
            <a:off x="1088832" y="31655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60" name="TextBox 59">
            <a:extLst>
              <a:ext uri="{FF2B5EF4-FFF2-40B4-BE49-F238E27FC236}">
                <a16:creationId xmlns:a16="http://schemas.microsoft.com/office/drawing/2014/main" id="{B92AE1FF-7879-75CD-0650-DAA5C7CFB236}"/>
              </a:ext>
            </a:extLst>
          </p:cNvPr>
          <p:cNvSpPr txBox="1"/>
          <p:nvPr/>
        </p:nvSpPr>
        <p:spPr>
          <a:xfrm>
            <a:off x="1346171"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1177A341-DE22-05A2-942B-7519FEE669A3}"/>
              </a:ext>
            </a:extLst>
          </p:cNvPr>
          <p:cNvSpPr txBox="1"/>
          <p:nvPr/>
        </p:nvSpPr>
        <p:spPr>
          <a:xfrm>
            <a:off x="235461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63" name="TextBox 62">
            <a:extLst>
              <a:ext uri="{FF2B5EF4-FFF2-40B4-BE49-F238E27FC236}">
                <a16:creationId xmlns:a16="http://schemas.microsoft.com/office/drawing/2014/main" id="{A2CCC613-1A01-0AED-3FB0-E8E9999741A5}"/>
              </a:ext>
            </a:extLst>
          </p:cNvPr>
          <p:cNvSpPr txBox="1"/>
          <p:nvPr/>
        </p:nvSpPr>
        <p:spPr>
          <a:xfrm>
            <a:off x="287531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65" name="TextBox 64">
            <a:extLst>
              <a:ext uri="{FF2B5EF4-FFF2-40B4-BE49-F238E27FC236}">
                <a16:creationId xmlns:a16="http://schemas.microsoft.com/office/drawing/2014/main" id="{43387D51-B09E-B726-44C5-4F27AC01AE14}"/>
              </a:ext>
            </a:extLst>
          </p:cNvPr>
          <p:cNvSpPr txBox="1"/>
          <p:nvPr/>
        </p:nvSpPr>
        <p:spPr>
          <a:xfrm>
            <a:off x="338966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67" name="TextBox 66">
            <a:extLst>
              <a:ext uri="{FF2B5EF4-FFF2-40B4-BE49-F238E27FC236}">
                <a16:creationId xmlns:a16="http://schemas.microsoft.com/office/drawing/2014/main" id="{BC5A5BEB-79EF-D188-6630-2D3A02075A3C}"/>
              </a:ext>
            </a:extLst>
          </p:cNvPr>
          <p:cNvSpPr txBox="1"/>
          <p:nvPr/>
        </p:nvSpPr>
        <p:spPr>
          <a:xfrm>
            <a:off x="391036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25</a:t>
            </a:r>
          </a:p>
        </p:txBody>
      </p:sp>
      <p:sp>
        <p:nvSpPr>
          <p:cNvPr id="69" name="TextBox 68">
            <a:extLst>
              <a:ext uri="{FF2B5EF4-FFF2-40B4-BE49-F238E27FC236}">
                <a16:creationId xmlns:a16="http://schemas.microsoft.com/office/drawing/2014/main" id="{FE5DDE04-7D8D-7874-AA52-B76BE9596D78}"/>
              </a:ext>
            </a:extLst>
          </p:cNvPr>
          <p:cNvSpPr txBox="1"/>
          <p:nvPr/>
        </p:nvSpPr>
        <p:spPr>
          <a:xfrm>
            <a:off x="441836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71" name="TextBox 70">
            <a:extLst>
              <a:ext uri="{FF2B5EF4-FFF2-40B4-BE49-F238E27FC236}">
                <a16:creationId xmlns:a16="http://schemas.microsoft.com/office/drawing/2014/main" id="{C24D99CF-800F-C17B-B447-67A16E2B0DEA}"/>
              </a:ext>
            </a:extLst>
          </p:cNvPr>
          <p:cNvSpPr txBox="1"/>
          <p:nvPr/>
        </p:nvSpPr>
        <p:spPr>
          <a:xfrm>
            <a:off x="4942242"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35</a:t>
            </a:r>
          </a:p>
        </p:txBody>
      </p:sp>
      <p:sp>
        <p:nvSpPr>
          <p:cNvPr id="73" name="TextBox 72">
            <a:extLst>
              <a:ext uri="{FF2B5EF4-FFF2-40B4-BE49-F238E27FC236}">
                <a16:creationId xmlns:a16="http://schemas.microsoft.com/office/drawing/2014/main" id="{05166D9B-435A-17CF-F9B7-13AC6DEDCBD0}"/>
              </a:ext>
            </a:extLst>
          </p:cNvPr>
          <p:cNvSpPr txBox="1"/>
          <p:nvPr/>
        </p:nvSpPr>
        <p:spPr>
          <a:xfrm>
            <a:off x="5459767"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76" name="TextBox 75">
            <a:extLst>
              <a:ext uri="{FF2B5EF4-FFF2-40B4-BE49-F238E27FC236}">
                <a16:creationId xmlns:a16="http://schemas.microsoft.com/office/drawing/2014/main" id="{0A26ACD1-477A-C23E-38B6-47DD7AB719CB}"/>
              </a:ext>
            </a:extLst>
          </p:cNvPr>
          <p:cNvSpPr txBox="1"/>
          <p:nvPr/>
        </p:nvSpPr>
        <p:spPr>
          <a:xfrm>
            <a:off x="1848344"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25</a:t>
            </a:r>
          </a:p>
          <a:p>
            <a:pPr algn="ctr"/>
            <a:r>
              <a:rPr lang="en-GB" sz="1000" noProof="0" dirty="0">
                <a:latin typeface="Arial" panose="020B0604020202020204" pitchFamily="34" charset="0"/>
                <a:ea typeface="Aileron" charset="0"/>
                <a:cs typeface="Arial" panose="020B0604020202020204" pitchFamily="34" charset="0"/>
              </a:rPr>
              <a:t>4</a:t>
            </a:r>
          </a:p>
        </p:txBody>
      </p:sp>
      <p:sp>
        <p:nvSpPr>
          <p:cNvPr id="77" name="TextBox 76">
            <a:extLst>
              <a:ext uri="{FF2B5EF4-FFF2-40B4-BE49-F238E27FC236}">
                <a16:creationId xmlns:a16="http://schemas.microsoft.com/office/drawing/2014/main" id="{9B7D82C4-941F-C51B-2FDF-B1382ADA1533}"/>
              </a:ext>
            </a:extLst>
          </p:cNvPr>
          <p:cNvSpPr txBox="1"/>
          <p:nvPr/>
        </p:nvSpPr>
        <p:spPr>
          <a:xfrm>
            <a:off x="1318119"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78" name="TextBox 77">
            <a:extLst>
              <a:ext uri="{FF2B5EF4-FFF2-40B4-BE49-F238E27FC236}">
                <a16:creationId xmlns:a16="http://schemas.microsoft.com/office/drawing/2014/main" id="{72EC4993-84CC-6F40-1301-52803F6A480F}"/>
              </a:ext>
            </a:extLst>
          </p:cNvPr>
          <p:cNvSpPr txBox="1"/>
          <p:nvPr/>
        </p:nvSpPr>
        <p:spPr>
          <a:xfrm>
            <a:off x="2369044"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a:p>
            <a:pPr algn="ctr"/>
            <a:r>
              <a:rPr lang="en-GB" sz="1000" noProof="0" dirty="0">
                <a:latin typeface="Arial" panose="020B0604020202020204" pitchFamily="34" charset="0"/>
                <a:ea typeface="Aileron" charset="0"/>
                <a:cs typeface="Arial" panose="020B0604020202020204" pitchFamily="34" charset="0"/>
              </a:rPr>
              <a:t>6</a:t>
            </a:r>
          </a:p>
        </p:txBody>
      </p:sp>
      <p:sp>
        <p:nvSpPr>
          <p:cNvPr id="79" name="TextBox 78">
            <a:extLst>
              <a:ext uri="{FF2B5EF4-FFF2-40B4-BE49-F238E27FC236}">
                <a16:creationId xmlns:a16="http://schemas.microsoft.com/office/drawing/2014/main" id="{6BBB2491-DADF-B702-37CB-3CDBE52EC185}"/>
              </a:ext>
            </a:extLst>
          </p:cNvPr>
          <p:cNvSpPr txBox="1"/>
          <p:nvPr/>
        </p:nvSpPr>
        <p:spPr>
          <a:xfrm>
            <a:off x="2889743"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11</a:t>
            </a:r>
          </a:p>
          <a:p>
            <a:pPr algn="ctr"/>
            <a:r>
              <a:rPr lang="en-GB" sz="1000" noProof="0" dirty="0">
                <a:latin typeface="Arial" panose="020B0604020202020204" pitchFamily="34" charset="0"/>
                <a:ea typeface="Aileron" charset="0"/>
                <a:cs typeface="Arial" panose="020B0604020202020204" pitchFamily="34" charset="0"/>
              </a:rPr>
              <a:t>6</a:t>
            </a:r>
          </a:p>
        </p:txBody>
      </p:sp>
      <p:sp>
        <p:nvSpPr>
          <p:cNvPr id="80" name="TextBox 79">
            <a:extLst>
              <a:ext uri="{FF2B5EF4-FFF2-40B4-BE49-F238E27FC236}">
                <a16:creationId xmlns:a16="http://schemas.microsoft.com/office/drawing/2014/main" id="{84741372-BD0D-FEBB-2165-F515C5824215}"/>
              </a:ext>
            </a:extLst>
          </p:cNvPr>
          <p:cNvSpPr txBox="1"/>
          <p:nvPr/>
        </p:nvSpPr>
        <p:spPr>
          <a:xfrm>
            <a:off x="3439360" y="4931298"/>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a:p>
            <a:pPr algn="ctr"/>
            <a:r>
              <a:rPr lang="en-GB" sz="1000" noProof="0" dirty="0">
                <a:latin typeface="Arial" panose="020B0604020202020204" pitchFamily="34" charset="0"/>
                <a:ea typeface="Aileron" charset="0"/>
                <a:cs typeface="Arial" panose="020B0604020202020204" pitchFamily="34" charset="0"/>
              </a:rPr>
              <a:t>9</a:t>
            </a:r>
          </a:p>
        </p:txBody>
      </p:sp>
      <p:sp>
        <p:nvSpPr>
          <p:cNvPr id="81" name="TextBox 80">
            <a:extLst>
              <a:ext uri="{FF2B5EF4-FFF2-40B4-BE49-F238E27FC236}">
                <a16:creationId xmlns:a16="http://schemas.microsoft.com/office/drawing/2014/main" id="{EB9A3653-52BE-94F3-5548-74E74EC4374A}"/>
              </a:ext>
            </a:extLst>
          </p:cNvPr>
          <p:cNvSpPr txBox="1"/>
          <p:nvPr/>
        </p:nvSpPr>
        <p:spPr>
          <a:xfrm>
            <a:off x="3924794"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a:p>
            <a:pPr algn="ctr"/>
            <a:r>
              <a:rPr lang="en-GB" sz="1000" noProof="0" dirty="0">
                <a:latin typeface="Arial" panose="020B0604020202020204" pitchFamily="34" charset="0"/>
                <a:ea typeface="Aileron" charset="0"/>
                <a:cs typeface="Arial" panose="020B0604020202020204" pitchFamily="34" charset="0"/>
              </a:rPr>
              <a:t>11</a:t>
            </a:r>
          </a:p>
        </p:txBody>
      </p:sp>
      <p:sp>
        <p:nvSpPr>
          <p:cNvPr id="82" name="TextBox 81">
            <a:extLst>
              <a:ext uri="{FF2B5EF4-FFF2-40B4-BE49-F238E27FC236}">
                <a16:creationId xmlns:a16="http://schemas.microsoft.com/office/drawing/2014/main" id="{65B93B50-0D3C-98BC-D174-09E77C23AE80}"/>
              </a:ext>
            </a:extLst>
          </p:cNvPr>
          <p:cNvSpPr txBox="1"/>
          <p:nvPr/>
        </p:nvSpPr>
        <p:spPr>
          <a:xfrm>
            <a:off x="4432794"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a:p>
            <a:pPr algn="ctr"/>
            <a:r>
              <a:rPr lang="en-GB" sz="1000" noProof="0" dirty="0">
                <a:latin typeface="Arial" panose="020B0604020202020204" pitchFamily="34" charset="0"/>
                <a:ea typeface="Aileron" charset="0"/>
                <a:cs typeface="Arial" panose="020B0604020202020204" pitchFamily="34" charset="0"/>
              </a:rPr>
              <a:t>11</a:t>
            </a:r>
          </a:p>
        </p:txBody>
      </p:sp>
      <p:sp>
        <p:nvSpPr>
          <p:cNvPr id="83" name="TextBox 82">
            <a:extLst>
              <a:ext uri="{FF2B5EF4-FFF2-40B4-BE49-F238E27FC236}">
                <a16:creationId xmlns:a16="http://schemas.microsoft.com/office/drawing/2014/main" id="{EC05D89F-9BEE-71D3-F80A-DC3C17E4B3C6}"/>
              </a:ext>
            </a:extLst>
          </p:cNvPr>
          <p:cNvSpPr txBox="1"/>
          <p:nvPr/>
        </p:nvSpPr>
        <p:spPr>
          <a:xfrm>
            <a:off x="4956668"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a:p>
            <a:pPr algn="ctr"/>
            <a:r>
              <a:rPr lang="en-GB" sz="1000" noProof="0" dirty="0">
                <a:latin typeface="Arial" panose="020B0604020202020204" pitchFamily="34" charset="0"/>
                <a:ea typeface="Aileron" charset="0"/>
                <a:cs typeface="Arial" panose="020B0604020202020204" pitchFamily="34" charset="0"/>
              </a:rPr>
              <a:t>11</a:t>
            </a:r>
          </a:p>
        </p:txBody>
      </p:sp>
      <p:sp>
        <p:nvSpPr>
          <p:cNvPr id="84" name="TextBox 83">
            <a:extLst>
              <a:ext uri="{FF2B5EF4-FFF2-40B4-BE49-F238E27FC236}">
                <a16:creationId xmlns:a16="http://schemas.microsoft.com/office/drawing/2014/main" id="{3AFCD6EC-1688-F68F-BF88-0423FA5C2D8D}"/>
              </a:ext>
            </a:extLst>
          </p:cNvPr>
          <p:cNvSpPr txBox="1"/>
          <p:nvPr/>
        </p:nvSpPr>
        <p:spPr>
          <a:xfrm>
            <a:off x="5474193"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12</a:t>
            </a:r>
          </a:p>
        </p:txBody>
      </p:sp>
      <p:sp>
        <p:nvSpPr>
          <p:cNvPr id="85" name="TextBox 84">
            <a:extLst>
              <a:ext uri="{FF2B5EF4-FFF2-40B4-BE49-F238E27FC236}">
                <a16:creationId xmlns:a16="http://schemas.microsoft.com/office/drawing/2014/main" id="{2C07910C-BC86-2BC7-5E13-FDFF76D76E02}"/>
              </a:ext>
            </a:extLst>
          </p:cNvPr>
          <p:cNvSpPr txBox="1"/>
          <p:nvPr/>
        </p:nvSpPr>
        <p:spPr>
          <a:xfrm>
            <a:off x="2403517" y="4688715"/>
            <a:ext cx="2178930"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from first dose (months)</a:t>
            </a:r>
          </a:p>
        </p:txBody>
      </p:sp>
      <p:sp>
        <p:nvSpPr>
          <p:cNvPr id="86" name="TextBox 85">
            <a:extLst>
              <a:ext uri="{FF2B5EF4-FFF2-40B4-BE49-F238E27FC236}">
                <a16:creationId xmlns:a16="http://schemas.microsoft.com/office/drawing/2014/main" id="{3B581B9E-8BDC-E99E-F8A1-8DD40A87EA1E}"/>
              </a:ext>
            </a:extLst>
          </p:cNvPr>
          <p:cNvSpPr txBox="1"/>
          <p:nvPr/>
        </p:nvSpPr>
        <p:spPr>
          <a:xfrm>
            <a:off x="349455" y="4931298"/>
            <a:ext cx="809517" cy="307777"/>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latin typeface="Arial" panose="020B0604020202020204" pitchFamily="34" charset="0"/>
                <a:ea typeface="Aileron" charset="0"/>
                <a:cs typeface="Arial" panose="020B0604020202020204" pitchFamily="34" charset="0"/>
              </a:rPr>
              <a:t>No. censored</a:t>
            </a:r>
          </a:p>
        </p:txBody>
      </p:sp>
      <p:pic>
        <p:nvPicPr>
          <p:cNvPr id="88" name="Picture 87" descr="A graph of a graph&#10;&#10;Description automatically generated with medium confidence">
            <a:extLst>
              <a:ext uri="{FF2B5EF4-FFF2-40B4-BE49-F238E27FC236}">
                <a16:creationId xmlns:a16="http://schemas.microsoft.com/office/drawing/2014/main" id="{1040B42E-2FB8-EF9A-0DF0-22029C676472}"/>
              </a:ext>
            </a:extLst>
          </p:cNvPr>
          <p:cNvPicPr>
            <a:picLocks noChangeAspect="1"/>
          </p:cNvPicPr>
          <p:nvPr/>
        </p:nvPicPr>
        <p:blipFill>
          <a:blip r:embed="rId2"/>
          <a:stretch>
            <a:fillRect/>
          </a:stretch>
        </p:blipFill>
        <p:spPr>
          <a:xfrm>
            <a:off x="1315793" y="2189960"/>
            <a:ext cx="4229100" cy="2209800"/>
          </a:xfrm>
          <a:prstGeom prst="rect">
            <a:avLst/>
          </a:prstGeom>
        </p:spPr>
      </p:pic>
      <p:sp>
        <p:nvSpPr>
          <p:cNvPr id="89" name="TextBox 88">
            <a:extLst>
              <a:ext uri="{FF2B5EF4-FFF2-40B4-BE49-F238E27FC236}">
                <a16:creationId xmlns:a16="http://schemas.microsoft.com/office/drawing/2014/main" id="{753B7CFA-7CBB-E286-CA6E-A248E9B7F3F5}"/>
              </a:ext>
            </a:extLst>
          </p:cNvPr>
          <p:cNvSpPr txBox="1"/>
          <p:nvPr/>
        </p:nvSpPr>
        <p:spPr>
          <a:xfrm>
            <a:off x="6082821" y="5421506"/>
            <a:ext cx="5618180" cy="553998"/>
          </a:xfrm>
          <a:prstGeom prst="rect">
            <a:avLst/>
          </a:prstGeom>
          <a:solidFill>
            <a:schemeClr val="bg1"/>
          </a:solidFill>
        </p:spPr>
        <p:txBody>
          <a:bodyPr wrap="square">
            <a:spAutoFit/>
          </a:bodyPr>
          <a:lstStyle/>
          <a:p>
            <a:pPr algn="l"/>
            <a:r>
              <a:rPr lang="en-GB" sz="1000" b="0" i="0" u="none" strike="noStrike" baseline="0" noProof="0" dirty="0">
                <a:latin typeface="Arial" panose="020B0604020202020204" pitchFamily="34" charset="0"/>
                <a:cs typeface="Arial" panose="020B0604020202020204" pitchFamily="34" charset="0"/>
              </a:rPr>
              <a:t>Kaplan-Meier curve of investigator-assessed progression-free survival in patients receiving second-line or later treatment</a:t>
            </a:r>
          </a:p>
          <a:p>
            <a:pPr algn="l"/>
            <a:r>
              <a:rPr lang="en-GB" sz="1000" noProof="0" dirty="0">
                <a:latin typeface="Arial" panose="020B0604020202020204" pitchFamily="34" charset="0"/>
                <a:cs typeface="Arial" panose="020B0604020202020204" pitchFamily="34" charset="0"/>
              </a:rPr>
              <a:t>Shaded area represents 95% CI. Number of patients censored represent cumulative totals</a:t>
            </a:r>
          </a:p>
        </p:txBody>
      </p:sp>
      <p:sp>
        <p:nvSpPr>
          <p:cNvPr id="90" name="TextBox 89">
            <a:extLst>
              <a:ext uri="{FF2B5EF4-FFF2-40B4-BE49-F238E27FC236}">
                <a16:creationId xmlns:a16="http://schemas.microsoft.com/office/drawing/2014/main" id="{B8DA5F94-8B86-1259-5DB5-0ECEE38412EE}"/>
              </a:ext>
            </a:extLst>
          </p:cNvPr>
          <p:cNvSpPr txBox="1"/>
          <p:nvPr/>
        </p:nvSpPr>
        <p:spPr>
          <a:xfrm rot="16200000">
            <a:off x="5331654" y="3205489"/>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 survival (%)</a:t>
            </a:r>
          </a:p>
        </p:txBody>
      </p:sp>
      <p:sp>
        <p:nvSpPr>
          <p:cNvPr id="91" name="TextBox 90">
            <a:extLst>
              <a:ext uri="{FF2B5EF4-FFF2-40B4-BE49-F238E27FC236}">
                <a16:creationId xmlns:a16="http://schemas.microsoft.com/office/drawing/2014/main" id="{632C7B42-7F0A-D258-ED6F-C8397C0CAC98}"/>
              </a:ext>
            </a:extLst>
          </p:cNvPr>
          <p:cNvSpPr txBox="1"/>
          <p:nvPr/>
        </p:nvSpPr>
        <p:spPr>
          <a:xfrm>
            <a:off x="6950136" y="37988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92" name="TextBox 91">
            <a:extLst>
              <a:ext uri="{FF2B5EF4-FFF2-40B4-BE49-F238E27FC236}">
                <a16:creationId xmlns:a16="http://schemas.microsoft.com/office/drawing/2014/main" id="{03EC0150-0F9F-FE54-9CE6-B8F32DF52E17}"/>
              </a:ext>
            </a:extLst>
          </p:cNvPr>
          <p:cNvSpPr txBox="1"/>
          <p:nvPr/>
        </p:nvSpPr>
        <p:spPr>
          <a:xfrm>
            <a:off x="6950136" y="33766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93" name="TextBox 92">
            <a:extLst>
              <a:ext uri="{FF2B5EF4-FFF2-40B4-BE49-F238E27FC236}">
                <a16:creationId xmlns:a16="http://schemas.microsoft.com/office/drawing/2014/main" id="{AD79417F-8115-B7E3-15CE-9F126488CEFC}"/>
              </a:ext>
            </a:extLst>
          </p:cNvPr>
          <p:cNvSpPr txBox="1"/>
          <p:nvPr/>
        </p:nvSpPr>
        <p:spPr>
          <a:xfrm>
            <a:off x="6950136" y="40100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94" name="TextBox 93">
            <a:extLst>
              <a:ext uri="{FF2B5EF4-FFF2-40B4-BE49-F238E27FC236}">
                <a16:creationId xmlns:a16="http://schemas.microsoft.com/office/drawing/2014/main" id="{2103E460-9C40-91C4-B1CD-0FB5928D262C}"/>
              </a:ext>
            </a:extLst>
          </p:cNvPr>
          <p:cNvSpPr txBox="1"/>
          <p:nvPr/>
        </p:nvSpPr>
        <p:spPr>
          <a:xfrm>
            <a:off x="7896200"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95" name="TextBox 94">
            <a:extLst>
              <a:ext uri="{FF2B5EF4-FFF2-40B4-BE49-F238E27FC236}">
                <a16:creationId xmlns:a16="http://schemas.microsoft.com/office/drawing/2014/main" id="{35548A2B-00B6-B2BC-9A88-3C68BB38EA57}"/>
              </a:ext>
            </a:extLst>
          </p:cNvPr>
          <p:cNvSpPr txBox="1"/>
          <p:nvPr/>
        </p:nvSpPr>
        <p:spPr>
          <a:xfrm>
            <a:off x="6950136" y="358776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96" name="TextBox 95">
            <a:extLst>
              <a:ext uri="{FF2B5EF4-FFF2-40B4-BE49-F238E27FC236}">
                <a16:creationId xmlns:a16="http://schemas.microsoft.com/office/drawing/2014/main" id="{54870198-322F-F4C2-D6B8-4ED90C2D7285}"/>
              </a:ext>
            </a:extLst>
          </p:cNvPr>
          <p:cNvSpPr txBox="1"/>
          <p:nvPr/>
        </p:nvSpPr>
        <p:spPr>
          <a:xfrm>
            <a:off x="7035095" y="4221139"/>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97" name="TextBox 96">
            <a:extLst>
              <a:ext uri="{FF2B5EF4-FFF2-40B4-BE49-F238E27FC236}">
                <a16:creationId xmlns:a16="http://schemas.microsoft.com/office/drawing/2014/main" id="{B1C5860B-C028-8F86-CA95-FBC459A753AA}"/>
              </a:ext>
            </a:extLst>
          </p:cNvPr>
          <p:cNvSpPr txBox="1"/>
          <p:nvPr/>
        </p:nvSpPr>
        <p:spPr>
          <a:xfrm>
            <a:off x="6950136" y="23210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98" name="TextBox 97">
            <a:extLst>
              <a:ext uri="{FF2B5EF4-FFF2-40B4-BE49-F238E27FC236}">
                <a16:creationId xmlns:a16="http://schemas.microsoft.com/office/drawing/2014/main" id="{AEDA4E08-1104-9FBD-F407-94424FC33951}"/>
              </a:ext>
            </a:extLst>
          </p:cNvPr>
          <p:cNvSpPr txBox="1"/>
          <p:nvPr/>
        </p:nvSpPr>
        <p:spPr>
          <a:xfrm>
            <a:off x="6865177" y="210988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99" name="TextBox 98">
            <a:extLst>
              <a:ext uri="{FF2B5EF4-FFF2-40B4-BE49-F238E27FC236}">
                <a16:creationId xmlns:a16="http://schemas.microsoft.com/office/drawing/2014/main" id="{B8F919AD-E299-E591-156F-BB41F584E3BD}"/>
              </a:ext>
            </a:extLst>
          </p:cNvPr>
          <p:cNvSpPr txBox="1"/>
          <p:nvPr/>
        </p:nvSpPr>
        <p:spPr>
          <a:xfrm>
            <a:off x="6950136" y="25321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100" name="TextBox 99">
            <a:extLst>
              <a:ext uri="{FF2B5EF4-FFF2-40B4-BE49-F238E27FC236}">
                <a16:creationId xmlns:a16="http://schemas.microsoft.com/office/drawing/2014/main" id="{4E1FFD92-2F53-F054-21FD-340515DC55B0}"/>
              </a:ext>
            </a:extLst>
          </p:cNvPr>
          <p:cNvSpPr txBox="1"/>
          <p:nvPr/>
        </p:nvSpPr>
        <p:spPr>
          <a:xfrm>
            <a:off x="6950136" y="274326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101" name="TextBox 100">
            <a:extLst>
              <a:ext uri="{FF2B5EF4-FFF2-40B4-BE49-F238E27FC236}">
                <a16:creationId xmlns:a16="http://schemas.microsoft.com/office/drawing/2014/main" id="{1A8268F5-D07D-6BF7-6306-2247694F34E8}"/>
              </a:ext>
            </a:extLst>
          </p:cNvPr>
          <p:cNvSpPr txBox="1"/>
          <p:nvPr/>
        </p:nvSpPr>
        <p:spPr>
          <a:xfrm>
            <a:off x="6950136" y="295438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102" name="TextBox 101">
            <a:extLst>
              <a:ext uri="{FF2B5EF4-FFF2-40B4-BE49-F238E27FC236}">
                <a16:creationId xmlns:a16="http://schemas.microsoft.com/office/drawing/2014/main" id="{4BDED606-A646-279B-6043-5B05221C420D}"/>
              </a:ext>
            </a:extLst>
          </p:cNvPr>
          <p:cNvSpPr txBox="1"/>
          <p:nvPr/>
        </p:nvSpPr>
        <p:spPr>
          <a:xfrm>
            <a:off x="6950136" y="316551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103" name="TextBox 102">
            <a:extLst>
              <a:ext uri="{FF2B5EF4-FFF2-40B4-BE49-F238E27FC236}">
                <a16:creationId xmlns:a16="http://schemas.microsoft.com/office/drawing/2014/main" id="{7C8FD904-10BE-84C3-8311-B2855BF65D4E}"/>
              </a:ext>
            </a:extLst>
          </p:cNvPr>
          <p:cNvSpPr txBox="1"/>
          <p:nvPr/>
        </p:nvSpPr>
        <p:spPr>
          <a:xfrm>
            <a:off x="7207475"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104" name="TextBox 103">
            <a:extLst>
              <a:ext uri="{FF2B5EF4-FFF2-40B4-BE49-F238E27FC236}">
                <a16:creationId xmlns:a16="http://schemas.microsoft.com/office/drawing/2014/main" id="{A388F461-F695-05CB-10FA-9744EB56BAEB}"/>
              </a:ext>
            </a:extLst>
          </p:cNvPr>
          <p:cNvSpPr txBox="1"/>
          <p:nvPr/>
        </p:nvSpPr>
        <p:spPr>
          <a:xfrm>
            <a:off x="7546312"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49</a:t>
            </a:r>
          </a:p>
          <a:p>
            <a:pPr algn="ctr"/>
            <a:r>
              <a:rPr lang="en-GB" sz="1000" noProof="0" dirty="0">
                <a:latin typeface="Arial" panose="020B0604020202020204" pitchFamily="34" charset="0"/>
                <a:ea typeface="Aileron" charset="0"/>
                <a:cs typeface="Arial" panose="020B0604020202020204" pitchFamily="34" charset="0"/>
              </a:rPr>
              <a:t>2</a:t>
            </a:r>
          </a:p>
        </p:txBody>
      </p:sp>
      <p:sp>
        <p:nvSpPr>
          <p:cNvPr id="105" name="TextBox 104">
            <a:extLst>
              <a:ext uri="{FF2B5EF4-FFF2-40B4-BE49-F238E27FC236}">
                <a16:creationId xmlns:a16="http://schemas.microsoft.com/office/drawing/2014/main" id="{84700F89-2868-E75A-839E-BE074207864A}"/>
              </a:ext>
            </a:extLst>
          </p:cNvPr>
          <p:cNvSpPr txBox="1"/>
          <p:nvPr/>
        </p:nvSpPr>
        <p:spPr>
          <a:xfrm>
            <a:off x="7179423"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57</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106" name="TextBox 105">
            <a:extLst>
              <a:ext uri="{FF2B5EF4-FFF2-40B4-BE49-F238E27FC236}">
                <a16:creationId xmlns:a16="http://schemas.microsoft.com/office/drawing/2014/main" id="{D03A55C4-8E23-AE0E-D5CC-0A0E7AA3495F}"/>
              </a:ext>
            </a:extLst>
          </p:cNvPr>
          <p:cNvSpPr txBox="1"/>
          <p:nvPr/>
        </p:nvSpPr>
        <p:spPr>
          <a:xfrm>
            <a:off x="8264821" y="4688715"/>
            <a:ext cx="2178930"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from first dose (months)</a:t>
            </a:r>
          </a:p>
        </p:txBody>
      </p:sp>
      <p:sp>
        <p:nvSpPr>
          <p:cNvPr id="107" name="TextBox 106">
            <a:extLst>
              <a:ext uri="{FF2B5EF4-FFF2-40B4-BE49-F238E27FC236}">
                <a16:creationId xmlns:a16="http://schemas.microsoft.com/office/drawing/2014/main" id="{1D06DB12-A4AF-1F1E-8E10-A2BA73DE4FAD}"/>
              </a:ext>
            </a:extLst>
          </p:cNvPr>
          <p:cNvSpPr txBox="1"/>
          <p:nvPr/>
        </p:nvSpPr>
        <p:spPr>
          <a:xfrm>
            <a:off x="6210759" y="4931298"/>
            <a:ext cx="809517" cy="307777"/>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latin typeface="Arial" panose="020B0604020202020204" pitchFamily="34" charset="0"/>
                <a:ea typeface="Aileron" charset="0"/>
                <a:cs typeface="Arial" panose="020B0604020202020204" pitchFamily="34" charset="0"/>
              </a:rPr>
              <a:t>No. censored</a:t>
            </a:r>
          </a:p>
        </p:txBody>
      </p:sp>
      <p:pic>
        <p:nvPicPr>
          <p:cNvPr id="109" name="Picture 108" descr="A white line with red lines&#10;&#10;Description automatically generated">
            <a:extLst>
              <a:ext uri="{FF2B5EF4-FFF2-40B4-BE49-F238E27FC236}">
                <a16:creationId xmlns:a16="http://schemas.microsoft.com/office/drawing/2014/main" id="{811C4549-A337-6AA4-F669-748EF284DD55}"/>
              </a:ext>
            </a:extLst>
          </p:cNvPr>
          <p:cNvPicPr>
            <a:picLocks noChangeAspect="1"/>
          </p:cNvPicPr>
          <p:nvPr/>
        </p:nvPicPr>
        <p:blipFill>
          <a:blip r:embed="rId3"/>
          <a:stretch>
            <a:fillRect/>
          </a:stretch>
        </p:blipFill>
        <p:spPr>
          <a:xfrm>
            <a:off x="7159931" y="2189960"/>
            <a:ext cx="4254500" cy="2209800"/>
          </a:xfrm>
          <a:prstGeom prst="rect">
            <a:avLst/>
          </a:prstGeom>
          <a:solidFill>
            <a:schemeClr val="bg1"/>
          </a:solidFill>
        </p:spPr>
      </p:pic>
      <p:sp>
        <p:nvSpPr>
          <p:cNvPr id="110" name="TextBox 109">
            <a:extLst>
              <a:ext uri="{FF2B5EF4-FFF2-40B4-BE49-F238E27FC236}">
                <a16:creationId xmlns:a16="http://schemas.microsoft.com/office/drawing/2014/main" id="{5EFB6916-BC27-B806-977C-8173836934EC}"/>
              </a:ext>
            </a:extLst>
          </p:cNvPr>
          <p:cNvSpPr txBox="1"/>
          <p:nvPr/>
        </p:nvSpPr>
        <p:spPr>
          <a:xfrm>
            <a:off x="7544025"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111" name="TextBox 110">
            <a:extLst>
              <a:ext uri="{FF2B5EF4-FFF2-40B4-BE49-F238E27FC236}">
                <a16:creationId xmlns:a16="http://schemas.microsoft.com/office/drawing/2014/main" id="{52F5F2AE-ADF8-BDE9-89AC-12997797C593}"/>
              </a:ext>
            </a:extLst>
          </p:cNvPr>
          <p:cNvSpPr txBox="1"/>
          <p:nvPr/>
        </p:nvSpPr>
        <p:spPr>
          <a:xfrm>
            <a:off x="8229575"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112" name="TextBox 111">
            <a:extLst>
              <a:ext uri="{FF2B5EF4-FFF2-40B4-BE49-F238E27FC236}">
                <a16:creationId xmlns:a16="http://schemas.microsoft.com/office/drawing/2014/main" id="{CB705793-0E9A-A9F1-B301-873829D7FC7A}"/>
              </a:ext>
            </a:extLst>
          </p:cNvPr>
          <p:cNvSpPr txBox="1"/>
          <p:nvPr/>
        </p:nvSpPr>
        <p:spPr>
          <a:xfrm>
            <a:off x="8578825" y="444455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113" name="TextBox 112">
            <a:extLst>
              <a:ext uri="{FF2B5EF4-FFF2-40B4-BE49-F238E27FC236}">
                <a16:creationId xmlns:a16="http://schemas.microsoft.com/office/drawing/2014/main" id="{661DC106-37FC-06F1-9EF6-EB6BDA6E07FD}"/>
              </a:ext>
            </a:extLst>
          </p:cNvPr>
          <p:cNvSpPr txBox="1"/>
          <p:nvPr/>
        </p:nvSpPr>
        <p:spPr>
          <a:xfrm>
            <a:off x="8882421"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114" name="TextBox 113">
            <a:extLst>
              <a:ext uri="{FF2B5EF4-FFF2-40B4-BE49-F238E27FC236}">
                <a16:creationId xmlns:a16="http://schemas.microsoft.com/office/drawing/2014/main" id="{A606FFAA-F2A0-68D9-CB96-8779AB2D4504}"/>
              </a:ext>
            </a:extLst>
          </p:cNvPr>
          <p:cNvSpPr txBox="1"/>
          <p:nvPr/>
        </p:nvSpPr>
        <p:spPr>
          <a:xfrm>
            <a:off x="9238021"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115" name="TextBox 114">
            <a:extLst>
              <a:ext uri="{FF2B5EF4-FFF2-40B4-BE49-F238E27FC236}">
                <a16:creationId xmlns:a16="http://schemas.microsoft.com/office/drawing/2014/main" id="{E147DDA2-9659-B2AF-C2BF-14EF44B5DB5D}"/>
              </a:ext>
            </a:extLst>
          </p:cNvPr>
          <p:cNvSpPr txBox="1"/>
          <p:nvPr/>
        </p:nvSpPr>
        <p:spPr>
          <a:xfrm>
            <a:off x="9580921"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a:t>
            </a:r>
          </a:p>
        </p:txBody>
      </p:sp>
      <p:sp>
        <p:nvSpPr>
          <p:cNvPr id="116" name="TextBox 115">
            <a:extLst>
              <a:ext uri="{FF2B5EF4-FFF2-40B4-BE49-F238E27FC236}">
                <a16:creationId xmlns:a16="http://schemas.microsoft.com/office/drawing/2014/main" id="{7AE4DBA9-3A32-7641-FC10-75A620D874D9}"/>
              </a:ext>
            </a:extLst>
          </p:cNvPr>
          <p:cNvSpPr txBox="1"/>
          <p:nvPr/>
        </p:nvSpPr>
        <p:spPr>
          <a:xfrm>
            <a:off x="11298596" y="4444553"/>
            <a:ext cx="169918" cy="184666"/>
          </a:xfrm>
          <a:prstGeom prst="rect">
            <a:avLst/>
          </a:prstGeom>
          <a:solidFill>
            <a:schemeClr val="bg1"/>
          </a:solid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117" name="TextBox 116">
            <a:extLst>
              <a:ext uri="{FF2B5EF4-FFF2-40B4-BE49-F238E27FC236}">
                <a16:creationId xmlns:a16="http://schemas.microsoft.com/office/drawing/2014/main" id="{54529A69-1FC7-B261-F8D9-B1F727DDC662}"/>
              </a:ext>
            </a:extLst>
          </p:cNvPr>
          <p:cNvSpPr txBox="1"/>
          <p:nvPr/>
        </p:nvSpPr>
        <p:spPr>
          <a:xfrm>
            <a:off x="9917471"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p:txBody>
      </p:sp>
      <p:sp>
        <p:nvSpPr>
          <p:cNvPr id="118" name="TextBox 117">
            <a:extLst>
              <a:ext uri="{FF2B5EF4-FFF2-40B4-BE49-F238E27FC236}">
                <a16:creationId xmlns:a16="http://schemas.microsoft.com/office/drawing/2014/main" id="{54ADAB34-28D9-D18C-FB70-1548EC1FFAEF}"/>
              </a:ext>
            </a:extLst>
          </p:cNvPr>
          <p:cNvSpPr txBox="1"/>
          <p:nvPr/>
        </p:nvSpPr>
        <p:spPr>
          <a:xfrm>
            <a:off x="10269896" y="444455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119" name="TextBox 118">
            <a:extLst>
              <a:ext uri="{FF2B5EF4-FFF2-40B4-BE49-F238E27FC236}">
                <a16:creationId xmlns:a16="http://schemas.microsoft.com/office/drawing/2014/main" id="{CB5D808B-C82E-944A-0716-F72ADDE52512}"/>
              </a:ext>
            </a:extLst>
          </p:cNvPr>
          <p:cNvSpPr txBox="1"/>
          <p:nvPr/>
        </p:nvSpPr>
        <p:spPr>
          <a:xfrm>
            <a:off x="10622321" y="4444553"/>
            <a:ext cx="169918" cy="184666"/>
          </a:xfrm>
          <a:prstGeom prst="rect">
            <a:avLst/>
          </a:prstGeom>
          <a:solidFill>
            <a:schemeClr val="bg1"/>
          </a:solid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120" name="TextBox 119">
            <a:extLst>
              <a:ext uri="{FF2B5EF4-FFF2-40B4-BE49-F238E27FC236}">
                <a16:creationId xmlns:a16="http://schemas.microsoft.com/office/drawing/2014/main" id="{4AE0C1DB-779E-1172-F775-923B3FC5890E}"/>
              </a:ext>
            </a:extLst>
          </p:cNvPr>
          <p:cNvSpPr txBox="1"/>
          <p:nvPr/>
        </p:nvSpPr>
        <p:spPr>
          <a:xfrm>
            <a:off x="10965221" y="4444553"/>
            <a:ext cx="169918" cy="184666"/>
          </a:xfrm>
          <a:prstGeom prst="rect">
            <a:avLst/>
          </a:prstGeom>
          <a:solidFill>
            <a:schemeClr val="bg1"/>
          </a:solid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22</a:t>
            </a:r>
          </a:p>
        </p:txBody>
      </p:sp>
      <p:sp>
        <p:nvSpPr>
          <p:cNvPr id="121" name="TextBox 120">
            <a:extLst>
              <a:ext uri="{FF2B5EF4-FFF2-40B4-BE49-F238E27FC236}">
                <a16:creationId xmlns:a16="http://schemas.microsoft.com/office/drawing/2014/main" id="{5AE8371F-EEEE-51F5-A39E-7E5543CDF636}"/>
              </a:ext>
            </a:extLst>
          </p:cNvPr>
          <p:cNvSpPr txBox="1"/>
          <p:nvPr/>
        </p:nvSpPr>
        <p:spPr>
          <a:xfrm>
            <a:off x="7882862"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43</a:t>
            </a:r>
          </a:p>
          <a:p>
            <a:pPr algn="ctr"/>
            <a:r>
              <a:rPr lang="en-GB" sz="1000" noProof="0" dirty="0">
                <a:latin typeface="Arial" panose="020B0604020202020204" pitchFamily="34" charset="0"/>
                <a:ea typeface="Aileron" charset="0"/>
                <a:cs typeface="Arial" panose="020B0604020202020204" pitchFamily="34" charset="0"/>
              </a:rPr>
              <a:t>3</a:t>
            </a:r>
          </a:p>
        </p:txBody>
      </p:sp>
      <p:sp>
        <p:nvSpPr>
          <p:cNvPr id="122" name="TextBox 121">
            <a:extLst>
              <a:ext uri="{FF2B5EF4-FFF2-40B4-BE49-F238E27FC236}">
                <a16:creationId xmlns:a16="http://schemas.microsoft.com/office/drawing/2014/main" id="{050562A2-1EEA-B34B-AA11-A5A7AD4467D4}"/>
              </a:ext>
            </a:extLst>
          </p:cNvPr>
          <p:cNvSpPr txBox="1"/>
          <p:nvPr/>
        </p:nvSpPr>
        <p:spPr>
          <a:xfrm>
            <a:off x="11305512" y="4931298"/>
            <a:ext cx="141064" cy="307777"/>
          </a:xfrm>
          <a:prstGeom prst="rect">
            <a:avLst/>
          </a:prstGeom>
          <a:solidFill>
            <a:schemeClr val="bg1"/>
          </a:solid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25</a:t>
            </a:r>
          </a:p>
        </p:txBody>
      </p:sp>
      <p:sp>
        <p:nvSpPr>
          <p:cNvPr id="123" name="TextBox 122">
            <a:extLst>
              <a:ext uri="{FF2B5EF4-FFF2-40B4-BE49-F238E27FC236}">
                <a16:creationId xmlns:a16="http://schemas.microsoft.com/office/drawing/2014/main" id="{8ADBD696-6A2B-6BA4-0293-E89824AD35F0}"/>
              </a:ext>
            </a:extLst>
          </p:cNvPr>
          <p:cNvSpPr txBox="1"/>
          <p:nvPr/>
        </p:nvSpPr>
        <p:spPr>
          <a:xfrm>
            <a:off x="8222587"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34</a:t>
            </a:r>
          </a:p>
          <a:p>
            <a:pPr algn="ctr"/>
            <a:r>
              <a:rPr lang="en-GB" sz="1000" noProof="0" dirty="0">
                <a:latin typeface="Arial" panose="020B0604020202020204" pitchFamily="34" charset="0"/>
                <a:ea typeface="Aileron" charset="0"/>
                <a:cs typeface="Arial" panose="020B0604020202020204" pitchFamily="34" charset="0"/>
              </a:rPr>
              <a:t>4</a:t>
            </a:r>
          </a:p>
        </p:txBody>
      </p:sp>
      <p:sp>
        <p:nvSpPr>
          <p:cNvPr id="124" name="TextBox 123">
            <a:extLst>
              <a:ext uri="{FF2B5EF4-FFF2-40B4-BE49-F238E27FC236}">
                <a16:creationId xmlns:a16="http://schemas.microsoft.com/office/drawing/2014/main" id="{BB41C4FC-BB8C-BC68-2936-216478927445}"/>
              </a:ext>
            </a:extLst>
          </p:cNvPr>
          <p:cNvSpPr txBox="1"/>
          <p:nvPr/>
        </p:nvSpPr>
        <p:spPr>
          <a:xfrm>
            <a:off x="8552787"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31</a:t>
            </a:r>
          </a:p>
          <a:p>
            <a:pPr algn="ctr"/>
            <a:r>
              <a:rPr lang="en-GB" sz="1000" noProof="0" dirty="0">
                <a:latin typeface="Arial" panose="020B0604020202020204" pitchFamily="34" charset="0"/>
                <a:ea typeface="Aileron" charset="0"/>
                <a:cs typeface="Arial" panose="020B0604020202020204" pitchFamily="34" charset="0"/>
              </a:rPr>
              <a:t>4</a:t>
            </a:r>
          </a:p>
        </p:txBody>
      </p:sp>
      <p:sp>
        <p:nvSpPr>
          <p:cNvPr id="125" name="TextBox 124">
            <a:extLst>
              <a:ext uri="{FF2B5EF4-FFF2-40B4-BE49-F238E27FC236}">
                <a16:creationId xmlns:a16="http://schemas.microsoft.com/office/drawing/2014/main" id="{3BDD0A5F-BFEE-9627-4C17-77B785402201}"/>
              </a:ext>
            </a:extLst>
          </p:cNvPr>
          <p:cNvSpPr txBox="1"/>
          <p:nvPr/>
        </p:nvSpPr>
        <p:spPr>
          <a:xfrm>
            <a:off x="8917912"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20</a:t>
            </a:r>
          </a:p>
          <a:p>
            <a:pPr algn="ctr"/>
            <a:r>
              <a:rPr lang="en-GB" sz="1000" noProof="0" dirty="0">
                <a:latin typeface="Arial" panose="020B0604020202020204" pitchFamily="34" charset="0"/>
                <a:ea typeface="Aileron" charset="0"/>
                <a:cs typeface="Arial" panose="020B0604020202020204" pitchFamily="34" charset="0"/>
              </a:rPr>
              <a:t>10</a:t>
            </a:r>
          </a:p>
        </p:txBody>
      </p:sp>
      <p:sp>
        <p:nvSpPr>
          <p:cNvPr id="126" name="TextBox 125">
            <a:extLst>
              <a:ext uri="{FF2B5EF4-FFF2-40B4-BE49-F238E27FC236}">
                <a16:creationId xmlns:a16="http://schemas.microsoft.com/office/drawing/2014/main" id="{3F31DE06-9177-922E-0D9B-92656F021B86}"/>
              </a:ext>
            </a:extLst>
          </p:cNvPr>
          <p:cNvSpPr txBox="1"/>
          <p:nvPr/>
        </p:nvSpPr>
        <p:spPr>
          <a:xfrm>
            <a:off x="9279862"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13</a:t>
            </a:r>
          </a:p>
          <a:p>
            <a:pPr algn="ctr"/>
            <a:r>
              <a:rPr lang="en-GB" sz="1000" noProof="0" dirty="0">
                <a:latin typeface="Arial" panose="020B0604020202020204" pitchFamily="34" charset="0"/>
                <a:ea typeface="Aileron" charset="0"/>
                <a:cs typeface="Arial" panose="020B0604020202020204" pitchFamily="34" charset="0"/>
              </a:rPr>
              <a:t>14</a:t>
            </a:r>
          </a:p>
        </p:txBody>
      </p:sp>
      <p:sp>
        <p:nvSpPr>
          <p:cNvPr id="127" name="TextBox 126">
            <a:extLst>
              <a:ext uri="{FF2B5EF4-FFF2-40B4-BE49-F238E27FC236}">
                <a16:creationId xmlns:a16="http://schemas.microsoft.com/office/drawing/2014/main" id="{7CB65DB1-66D7-B7BB-C4DD-0370DFA8F11B}"/>
              </a:ext>
            </a:extLst>
          </p:cNvPr>
          <p:cNvSpPr txBox="1"/>
          <p:nvPr/>
        </p:nvSpPr>
        <p:spPr>
          <a:xfrm>
            <a:off x="9619587"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a:p>
            <a:pPr algn="ctr"/>
            <a:r>
              <a:rPr lang="en-GB" sz="1000" noProof="0" dirty="0">
                <a:latin typeface="Arial" panose="020B0604020202020204" pitchFamily="34" charset="0"/>
                <a:ea typeface="Aileron" charset="0"/>
                <a:cs typeface="Arial" panose="020B0604020202020204" pitchFamily="34" charset="0"/>
              </a:rPr>
              <a:t>19</a:t>
            </a:r>
          </a:p>
        </p:txBody>
      </p:sp>
      <p:sp>
        <p:nvSpPr>
          <p:cNvPr id="128" name="TextBox 127">
            <a:extLst>
              <a:ext uri="{FF2B5EF4-FFF2-40B4-BE49-F238E27FC236}">
                <a16:creationId xmlns:a16="http://schemas.microsoft.com/office/drawing/2014/main" id="{6EAD0A97-6784-E409-0CDC-827B31B61949}"/>
              </a:ext>
            </a:extLst>
          </p:cNvPr>
          <p:cNvSpPr txBox="1"/>
          <p:nvPr/>
        </p:nvSpPr>
        <p:spPr>
          <a:xfrm>
            <a:off x="9943437"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a:p>
            <a:pPr algn="ctr"/>
            <a:r>
              <a:rPr lang="en-GB" sz="1000" noProof="0" dirty="0">
                <a:latin typeface="Arial" panose="020B0604020202020204" pitchFamily="34" charset="0"/>
                <a:ea typeface="Aileron" charset="0"/>
                <a:cs typeface="Arial" panose="020B0604020202020204" pitchFamily="34" charset="0"/>
              </a:rPr>
              <a:t>20</a:t>
            </a:r>
          </a:p>
        </p:txBody>
      </p:sp>
      <p:sp>
        <p:nvSpPr>
          <p:cNvPr id="129" name="TextBox 128">
            <a:extLst>
              <a:ext uri="{FF2B5EF4-FFF2-40B4-BE49-F238E27FC236}">
                <a16:creationId xmlns:a16="http://schemas.microsoft.com/office/drawing/2014/main" id="{66DC00BE-BBA8-49C0-B1D2-65EDD00BD88D}"/>
              </a:ext>
            </a:extLst>
          </p:cNvPr>
          <p:cNvSpPr txBox="1"/>
          <p:nvPr/>
        </p:nvSpPr>
        <p:spPr>
          <a:xfrm>
            <a:off x="10308562" y="4931298"/>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a:p>
            <a:pPr algn="ctr"/>
            <a:r>
              <a:rPr lang="en-GB" sz="1000" noProof="0" dirty="0">
                <a:latin typeface="Arial" panose="020B0604020202020204" pitchFamily="34" charset="0"/>
                <a:ea typeface="Aileron" charset="0"/>
                <a:cs typeface="Arial" panose="020B0604020202020204" pitchFamily="34" charset="0"/>
              </a:rPr>
              <a:t>24</a:t>
            </a:r>
          </a:p>
        </p:txBody>
      </p:sp>
      <p:sp>
        <p:nvSpPr>
          <p:cNvPr id="130" name="TextBox 129">
            <a:extLst>
              <a:ext uri="{FF2B5EF4-FFF2-40B4-BE49-F238E27FC236}">
                <a16:creationId xmlns:a16="http://schemas.microsoft.com/office/drawing/2014/main" id="{71214E5C-552F-5899-D216-4B64644855D2}"/>
              </a:ext>
            </a:extLst>
          </p:cNvPr>
          <p:cNvSpPr txBox="1"/>
          <p:nvPr/>
        </p:nvSpPr>
        <p:spPr>
          <a:xfrm>
            <a:off x="10635587" y="4931298"/>
            <a:ext cx="141064" cy="307777"/>
          </a:xfrm>
          <a:prstGeom prst="rect">
            <a:avLst/>
          </a:prstGeom>
          <a:solidFill>
            <a:schemeClr val="bg1"/>
          </a:solid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25</a:t>
            </a:r>
          </a:p>
        </p:txBody>
      </p:sp>
      <p:sp>
        <p:nvSpPr>
          <p:cNvPr id="131" name="TextBox 130">
            <a:extLst>
              <a:ext uri="{FF2B5EF4-FFF2-40B4-BE49-F238E27FC236}">
                <a16:creationId xmlns:a16="http://schemas.microsoft.com/office/drawing/2014/main" id="{727E5E04-4CDD-7C9C-1751-78A199951D3F}"/>
              </a:ext>
            </a:extLst>
          </p:cNvPr>
          <p:cNvSpPr txBox="1"/>
          <p:nvPr/>
        </p:nvSpPr>
        <p:spPr>
          <a:xfrm>
            <a:off x="10978487" y="4931298"/>
            <a:ext cx="141064" cy="307777"/>
          </a:xfrm>
          <a:prstGeom prst="rect">
            <a:avLst/>
          </a:prstGeom>
          <a:solidFill>
            <a:schemeClr val="bg1"/>
          </a:solid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25</a:t>
            </a:r>
          </a:p>
        </p:txBody>
      </p:sp>
    </p:spTree>
    <p:extLst>
      <p:ext uri="{BB962C8B-B14F-4D97-AF65-F5344CB8AC3E}">
        <p14:creationId xmlns:p14="http://schemas.microsoft.com/office/powerpoint/2010/main" val="998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E3E2D-3C03-E0B3-2758-F73CAE954E85}"/>
            </a:ext>
          </a:extLst>
        </p:cNvPr>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DC735811-00AF-E3B0-6B9A-37A2A9E6258F}"/>
              </a:ext>
            </a:extLst>
          </p:cNvPr>
          <p:cNvGraphicFramePr>
            <a:graphicFrameLocks noGrp="1"/>
          </p:cNvGraphicFramePr>
          <p:nvPr>
            <p:extLst>
              <p:ext uri="{D42A27DB-BD31-4B8C-83A1-F6EECF244321}">
                <p14:modId xmlns:p14="http://schemas.microsoft.com/office/powerpoint/2010/main" val="2160378278"/>
              </p:ext>
            </p:extLst>
          </p:nvPr>
        </p:nvGraphicFramePr>
        <p:xfrm>
          <a:off x="6349036" y="1276599"/>
          <a:ext cx="2808000" cy="1441920"/>
        </p:xfrm>
        <a:graphic>
          <a:graphicData uri="http://schemas.openxmlformats.org/drawingml/2006/table">
            <a:tbl>
              <a:tblPr firstRow="1" bandRow="1">
                <a:tableStyleId>{5C22544A-7EE6-4342-B048-85BDC9FD1C3A}</a:tableStyleId>
              </a:tblPr>
              <a:tblGrid>
                <a:gridCol w="702000">
                  <a:extLst>
                    <a:ext uri="{9D8B030D-6E8A-4147-A177-3AD203B41FA5}">
                      <a16:colId xmlns:a16="http://schemas.microsoft.com/office/drawing/2014/main" val="1091468475"/>
                    </a:ext>
                  </a:extLst>
                </a:gridCol>
                <a:gridCol w="1187808">
                  <a:extLst>
                    <a:ext uri="{9D8B030D-6E8A-4147-A177-3AD203B41FA5}">
                      <a16:colId xmlns:a16="http://schemas.microsoft.com/office/drawing/2014/main" val="2223139419"/>
                    </a:ext>
                  </a:extLst>
                </a:gridCol>
                <a:gridCol w="459096">
                  <a:extLst>
                    <a:ext uri="{9D8B030D-6E8A-4147-A177-3AD203B41FA5}">
                      <a16:colId xmlns:a16="http://schemas.microsoft.com/office/drawing/2014/main" val="2666618729"/>
                    </a:ext>
                  </a:extLst>
                </a:gridCol>
                <a:gridCol w="459096">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Systemic</a:t>
                      </a:r>
                    </a:p>
                  </a:txBody>
                  <a:tcPr marL="0" marR="0" marT="25200" marB="252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79177">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Pyrexia</a:t>
                      </a:r>
                    </a:p>
                    <a:p>
                      <a:pPr marL="0" algn="l"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Chills</a:t>
                      </a:r>
                    </a:p>
                    <a:p>
                      <a:pPr marL="0" algn="l"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Fatigue</a:t>
                      </a:r>
                    </a:p>
                    <a:p>
                      <a:pPr marL="0" algn="l"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Asthenia</a:t>
                      </a:r>
                    </a:p>
                    <a:p>
                      <a:pPr marL="0" algn="l"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Hypotension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Hyponatremia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Peripheral oedema</a:t>
                      </a:r>
                    </a:p>
                  </a:txBody>
                  <a:tcPr marL="0" marR="0" marT="25200" marB="25200">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47</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23</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24</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20</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12</a:t>
                      </a:r>
                      <a:br>
                        <a:rPr lang="en-GB" sz="1000" kern="1200" noProof="0" dirty="0">
                          <a:solidFill>
                            <a:schemeClr val="tx1"/>
                          </a:solidFill>
                          <a:latin typeface="Arial" panose="020B0604020202020204" pitchFamily="34" charset="0"/>
                          <a:ea typeface="+mn-ea"/>
                          <a:cs typeface="Arial" panose="020B0604020202020204" pitchFamily="34" charset="0"/>
                        </a:rPr>
                      </a:br>
                      <a:r>
                        <a:rPr lang="en-GB" sz="1000" kern="1200" noProof="0" dirty="0">
                          <a:solidFill>
                            <a:schemeClr val="tx1"/>
                          </a:solidFill>
                          <a:latin typeface="Arial" panose="020B0604020202020204" pitchFamily="34" charset="0"/>
                          <a:ea typeface="+mn-ea"/>
                          <a:cs typeface="Arial" panose="020B0604020202020204" pitchFamily="34" charset="0"/>
                        </a:rPr>
                        <a:t>4</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28</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5</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1</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1</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3</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2</a:t>
                      </a:r>
                      <a:br>
                        <a:rPr lang="en-GB" sz="1000" kern="1200" noProof="0" dirty="0">
                          <a:solidFill>
                            <a:schemeClr val="tx1"/>
                          </a:solidFill>
                          <a:latin typeface="Arial" panose="020B0604020202020204" pitchFamily="34" charset="0"/>
                          <a:ea typeface="+mn-ea"/>
                          <a:cs typeface="Arial" panose="020B0604020202020204" pitchFamily="34" charset="0"/>
                        </a:rPr>
                      </a:br>
                      <a:r>
                        <a:rPr lang="en-GB" sz="1000" kern="1200" noProof="0" dirty="0">
                          <a:solidFill>
                            <a:schemeClr val="tx1"/>
                          </a:solidFill>
                          <a:latin typeface="Arial" panose="020B0604020202020204" pitchFamily="34" charset="0"/>
                          <a:ea typeface="+mn-ea"/>
                          <a:cs typeface="Arial" panose="020B0604020202020204" pitchFamily="34" charset="0"/>
                        </a:rPr>
                        <a:t>6</a:t>
                      </a:r>
                    </a:p>
                    <a:p>
                      <a:pPr marL="0" algn="ctr" defTabSz="457200" rtl="0" eaLnBrk="1" latinLnBrk="0" hangingPunct="1"/>
                      <a:r>
                        <a:rPr lang="en-GB" sz="1000" kern="1200" noProof="0" dirty="0">
                          <a:solidFill>
                            <a:schemeClr val="tx1"/>
                          </a:solidFill>
                          <a:latin typeface="Arial" panose="020B0604020202020204" pitchFamily="34" charset="0"/>
                          <a:ea typeface="+mn-ea"/>
                          <a:cs typeface="Arial" panose="020B0604020202020204" pitchFamily="34" charset="0"/>
                        </a:rPr>
                        <a:t>0</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graphicFrame>
        <p:nvGraphicFramePr>
          <p:cNvPr id="51" name="Table 50">
            <a:extLst>
              <a:ext uri="{FF2B5EF4-FFF2-40B4-BE49-F238E27FC236}">
                <a16:creationId xmlns:a16="http://schemas.microsoft.com/office/drawing/2014/main" id="{FE3F083B-29EE-8B16-2AF0-A184AF54CD9C}"/>
              </a:ext>
            </a:extLst>
          </p:cNvPr>
          <p:cNvGraphicFramePr>
            <a:graphicFrameLocks noGrp="1"/>
          </p:cNvGraphicFramePr>
          <p:nvPr>
            <p:extLst>
              <p:ext uri="{D42A27DB-BD31-4B8C-83A1-F6EECF244321}">
                <p14:modId xmlns:p14="http://schemas.microsoft.com/office/powerpoint/2010/main" val="3764423424"/>
              </p:ext>
            </p:extLst>
          </p:nvPr>
        </p:nvGraphicFramePr>
        <p:xfrm>
          <a:off x="6369902" y="3037510"/>
          <a:ext cx="2807999" cy="832320"/>
        </p:xfrm>
        <a:graphic>
          <a:graphicData uri="http://schemas.openxmlformats.org/drawingml/2006/table">
            <a:tbl>
              <a:tblPr firstRow="1" bandRow="1">
                <a:tableStyleId>{5C22544A-7EE6-4342-B048-85BDC9FD1C3A}</a:tableStyleId>
              </a:tblPr>
              <a:tblGrid>
                <a:gridCol w="698983">
                  <a:extLst>
                    <a:ext uri="{9D8B030D-6E8A-4147-A177-3AD203B41FA5}">
                      <a16:colId xmlns:a16="http://schemas.microsoft.com/office/drawing/2014/main" val="1091468475"/>
                    </a:ext>
                  </a:extLst>
                </a:gridCol>
                <a:gridCol w="1194770">
                  <a:extLst>
                    <a:ext uri="{9D8B030D-6E8A-4147-A177-3AD203B41FA5}">
                      <a16:colId xmlns:a16="http://schemas.microsoft.com/office/drawing/2014/main" val="2223139419"/>
                    </a:ext>
                  </a:extLst>
                </a:gridCol>
                <a:gridCol w="457123">
                  <a:extLst>
                    <a:ext uri="{9D8B030D-6E8A-4147-A177-3AD203B41FA5}">
                      <a16:colId xmlns:a16="http://schemas.microsoft.com/office/drawing/2014/main" val="2666618729"/>
                    </a:ext>
                  </a:extLst>
                </a:gridCol>
                <a:gridCol w="457123">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Dermatological</a:t>
                      </a:r>
                    </a:p>
                  </a:txBody>
                  <a:tcPr marL="0" marR="0" marT="25200" marB="252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Rash</a:t>
                      </a:r>
                    </a:p>
                    <a:p>
                      <a:r>
                        <a:rPr lang="en-GB" sz="1000" noProof="0" dirty="0">
                          <a:solidFill>
                            <a:schemeClr val="tx1"/>
                          </a:solidFill>
                          <a:latin typeface="Arial" panose="020B0604020202020204" pitchFamily="34" charset="0"/>
                          <a:cs typeface="Arial" panose="020B0604020202020204" pitchFamily="34" charset="0"/>
                        </a:rPr>
                        <a:t>Dry skin</a:t>
                      </a:r>
                    </a:p>
                    <a:p>
                      <a:r>
                        <a:rPr lang="en-GB" sz="1000" noProof="0" dirty="0">
                          <a:solidFill>
                            <a:schemeClr val="tx1"/>
                          </a:solidFill>
                          <a:latin typeface="Arial" panose="020B0604020202020204" pitchFamily="34" charset="0"/>
                          <a:cs typeface="Arial" panose="020B0604020202020204" pitchFamily="34" charset="0"/>
                        </a:rPr>
                        <a:t>Pruritus</a:t>
                      </a:r>
                    </a:p>
                  </a:txBody>
                  <a:tcPr marL="0" marR="0" marT="25200" marB="25200">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19</a:t>
                      </a:r>
                    </a:p>
                    <a:p>
                      <a:pPr algn="ctr"/>
                      <a:r>
                        <a:rPr lang="en-GB" sz="1000" noProof="0" dirty="0">
                          <a:solidFill>
                            <a:schemeClr val="tx1"/>
                          </a:solidFill>
                          <a:latin typeface="Arial" panose="020B0604020202020204" pitchFamily="34" charset="0"/>
                          <a:cs typeface="Arial" panose="020B0604020202020204" pitchFamily="34" charset="0"/>
                        </a:rPr>
                        <a:t>28</a:t>
                      </a:r>
                    </a:p>
                    <a:p>
                      <a:pPr algn="ctr"/>
                      <a:r>
                        <a:rPr lang="en-GB" sz="1000" noProof="0" dirty="0">
                          <a:solidFill>
                            <a:schemeClr val="tx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2</a:t>
                      </a:r>
                    </a:p>
                    <a:p>
                      <a:pPr algn="ctr"/>
                      <a:r>
                        <a:rPr lang="en-GB" sz="1000" noProof="0" dirty="0">
                          <a:solidFill>
                            <a:schemeClr val="tx1"/>
                          </a:solidFill>
                          <a:latin typeface="Arial" panose="020B0604020202020204" pitchFamily="34" charset="0"/>
                          <a:cs typeface="Arial" panose="020B0604020202020204" pitchFamily="34" charset="0"/>
                        </a:rPr>
                        <a:t>1</a:t>
                      </a:r>
                    </a:p>
                    <a:p>
                      <a:pPr algn="ctr"/>
                      <a:r>
                        <a:rPr lang="en-GB" sz="1000" noProof="0" dirty="0">
                          <a:solidFill>
                            <a:schemeClr val="tx1"/>
                          </a:solidFill>
                          <a:latin typeface="Arial" panose="020B0604020202020204" pitchFamily="34" charset="0"/>
                          <a:cs typeface="Arial" panose="020B0604020202020204" pitchFamily="34" charset="0"/>
                        </a:rPr>
                        <a:t>2</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sp>
        <p:nvSpPr>
          <p:cNvPr id="9" name="Text Placeholder 8">
            <a:extLst>
              <a:ext uri="{FF2B5EF4-FFF2-40B4-BE49-F238E27FC236}">
                <a16:creationId xmlns:a16="http://schemas.microsoft.com/office/drawing/2014/main" id="{A560DC97-13F6-9A70-1D72-5EF48B6C0A32}"/>
              </a:ext>
            </a:extLst>
          </p:cNvPr>
          <p:cNvSpPr>
            <a:spLocks noGrp="1"/>
          </p:cNvSpPr>
          <p:nvPr>
            <p:ph type="body" idx="1"/>
          </p:nvPr>
        </p:nvSpPr>
        <p:spPr>
          <a:xfrm>
            <a:off x="609600" y="828000"/>
            <a:ext cx="10972800" cy="701675"/>
          </a:xfrm>
        </p:spPr>
        <p:txBody>
          <a:bodyPr/>
          <a:lstStyle/>
          <a:p>
            <a:r>
              <a:rPr lang="en-GB" noProof="0" dirty="0"/>
              <a:t>Adverse events </a:t>
            </a:r>
            <a:r>
              <a:rPr lang="en-GB" noProof="0" dirty="0">
                <a:solidFill>
                  <a:schemeClr val="accent1"/>
                </a:solidFill>
              </a:rPr>
              <a:t>(%) i</a:t>
            </a:r>
            <a:r>
              <a:rPr lang="en-GB" noProof="0" dirty="0"/>
              <a:t>n ≥10% of patients</a:t>
            </a:r>
            <a:r>
              <a:rPr lang="en-GB" cap="none" baseline="30000" noProof="0" dirty="0"/>
              <a:t>a</a:t>
            </a:r>
            <a:endParaRPr lang="en-GB" cap="none" baseline="30000" noProof="0" dirty="0">
              <a:highlight>
                <a:srgbClr val="FFFF00"/>
              </a:highlight>
            </a:endParaRPr>
          </a:p>
        </p:txBody>
      </p:sp>
      <p:sp>
        <p:nvSpPr>
          <p:cNvPr id="2" name="Title 1">
            <a:extLst>
              <a:ext uri="{FF2B5EF4-FFF2-40B4-BE49-F238E27FC236}">
                <a16:creationId xmlns:a16="http://schemas.microsoft.com/office/drawing/2014/main" id="{7B165960-EAD3-0808-AF78-D6870AF2CEA6}"/>
              </a:ext>
            </a:extLst>
          </p:cNvPr>
          <p:cNvSpPr>
            <a:spLocks noGrp="1"/>
          </p:cNvSpPr>
          <p:nvPr>
            <p:ph type="title"/>
          </p:nvPr>
        </p:nvSpPr>
        <p:spPr>
          <a:xfrm>
            <a:off x="619125" y="258764"/>
            <a:ext cx="10963275" cy="480662"/>
          </a:xfrm>
        </p:spPr>
        <p:txBody>
          <a:bodyPr/>
          <a:lstStyle/>
          <a:p>
            <a:r>
              <a:rPr lang="en-GB" noProof="0" dirty="0"/>
              <a:t>Trametinib plus dabrafenib: safety</a:t>
            </a:r>
          </a:p>
        </p:txBody>
      </p:sp>
      <p:sp>
        <p:nvSpPr>
          <p:cNvPr id="10" name="Content Placeholder 9">
            <a:extLst>
              <a:ext uri="{FF2B5EF4-FFF2-40B4-BE49-F238E27FC236}">
                <a16:creationId xmlns:a16="http://schemas.microsoft.com/office/drawing/2014/main" id="{50DD04C4-7DB2-283C-5D90-FA04C5F53D7A}"/>
              </a:ext>
            </a:extLst>
          </p:cNvPr>
          <p:cNvSpPr>
            <a:spLocks noGrp="1"/>
          </p:cNvSpPr>
          <p:nvPr>
            <p:ph sz="quarter" idx="15"/>
          </p:nvPr>
        </p:nvSpPr>
        <p:spPr>
          <a:xfrm>
            <a:off x="620712" y="6356350"/>
            <a:ext cx="10731871" cy="365125"/>
          </a:xfrm>
        </p:spPr>
        <p:txBody>
          <a:bodyPr anchor="b" anchorCtr="0"/>
          <a:lstStyle/>
          <a:p>
            <a:endParaRPr lang="en-GB" sz="1100" noProof="0" dirty="0">
              <a:solidFill>
                <a:schemeClr val="tx2"/>
              </a:solidFill>
              <a:highlight>
                <a:srgbClr val="FFFF00"/>
              </a:highlight>
            </a:endParaRPr>
          </a:p>
          <a:p>
            <a:r>
              <a:rPr lang="en-GB" sz="1100" b="0" i="0" u="none" strike="noStrike" baseline="30000" noProof="0" dirty="0">
                <a:solidFill>
                  <a:schemeClr val="tx2"/>
                </a:solidFill>
                <a:latin typeface="Arial" panose="020B0604020202020204" pitchFamily="34" charset="0"/>
                <a:cs typeface="Arial" panose="020B0604020202020204" pitchFamily="34" charset="0"/>
              </a:rPr>
              <a:t>a </a:t>
            </a:r>
            <a:r>
              <a:rPr lang="en-GB" sz="1100" b="0" i="0" u="none" strike="noStrike" baseline="0" noProof="0" dirty="0">
                <a:solidFill>
                  <a:schemeClr val="tx2"/>
                </a:solidFill>
                <a:latin typeface="Arial" panose="020B0604020202020204" pitchFamily="34" charset="0"/>
                <a:cs typeface="Arial" panose="020B0604020202020204" pitchFamily="34" charset="0"/>
              </a:rPr>
              <a:t>AEs shown for dabrafenib plus trametinib occurred in at least 10% of patients in combined data from interim analysis of treatment-naive and previously treated patients. </a:t>
            </a:r>
            <a:br>
              <a:rPr lang="en-GB" sz="1100" noProof="0" dirty="0">
                <a:solidFill>
                  <a:schemeClr val="tx2"/>
                </a:solidFill>
              </a:rPr>
            </a:br>
            <a:r>
              <a:rPr lang="en-GB" sz="1100" b="0" i="0" u="none" strike="noStrike" baseline="30000" noProof="0" dirty="0">
                <a:solidFill>
                  <a:schemeClr val="tx2"/>
                </a:solidFill>
                <a:latin typeface="Arial" panose="020B0604020202020204" pitchFamily="34" charset="0"/>
                <a:cs typeface="Arial" panose="020B0604020202020204" pitchFamily="34" charset="0"/>
              </a:rPr>
              <a:t>b</a:t>
            </a:r>
            <a:r>
              <a:rPr lang="en-GB" sz="1100" b="0" i="0" u="none" strike="noStrike" baseline="0" noProof="0" dirty="0">
                <a:solidFill>
                  <a:schemeClr val="tx2"/>
                </a:solidFill>
                <a:latin typeface="Arial" panose="020B0604020202020204" pitchFamily="34" charset="0"/>
                <a:cs typeface="Arial" panose="020B0604020202020204" pitchFamily="34" charset="0"/>
              </a:rPr>
              <a:t> Chest pain includes musculoskeletal chest pain</a:t>
            </a:r>
            <a:endParaRPr lang="en-GB" sz="1100" noProof="0" dirty="0">
              <a:solidFill>
                <a:schemeClr val="tx2"/>
              </a:solidFill>
            </a:endParaRPr>
          </a:p>
          <a:p>
            <a:r>
              <a:rPr lang="en-GB" sz="1100" noProof="0" dirty="0">
                <a:solidFill>
                  <a:schemeClr val="tx2"/>
                </a:solidFill>
              </a:rPr>
              <a:t>AE, adverse event; ALP alkaline phosphatase, CNS central nervous system</a:t>
            </a:r>
            <a:endParaRPr lang="en-GB" sz="1100" noProof="0" dirty="0">
              <a:solidFill>
                <a:schemeClr val="tx2"/>
              </a:solidFill>
              <a:highlight>
                <a:srgbClr val="00FFFF"/>
              </a:highlight>
            </a:endParaRPr>
          </a:p>
          <a:p>
            <a:r>
              <a:rPr lang="en-GB" sz="1100" noProof="0" dirty="0">
                <a:solidFill>
                  <a:schemeClr val="tx2"/>
                </a:solidFill>
              </a:rPr>
              <a:t>Adapted from Planchard D, et al. NPJ Precis Oncol. 2024;8:90</a:t>
            </a:r>
          </a:p>
        </p:txBody>
      </p:sp>
      <p:sp>
        <p:nvSpPr>
          <p:cNvPr id="5" name="Slide Number Placeholder 4">
            <a:extLst>
              <a:ext uri="{FF2B5EF4-FFF2-40B4-BE49-F238E27FC236}">
                <a16:creationId xmlns:a16="http://schemas.microsoft.com/office/drawing/2014/main" id="{5AA2E0C0-DAEA-2A50-74CE-8EDD0168665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pic>
        <p:nvPicPr>
          <p:cNvPr id="6" name="Picture 5">
            <a:extLst>
              <a:ext uri="{FF2B5EF4-FFF2-40B4-BE49-F238E27FC236}">
                <a16:creationId xmlns:a16="http://schemas.microsoft.com/office/drawing/2014/main" id="{DDA9F957-640D-E19E-852B-E5C64E1C0A1F}"/>
              </a:ext>
            </a:extLst>
          </p:cNvPr>
          <p:cNvPicPr>
            <a:picLocks noChangeAspect="1"/>
          </p:cNvPicPr>
          <p:nvPr/>
        </p:nvPicPr>
        <p:blipFill>
          <a:blip r:embed="rId3">
            <a:alphaModFix amt="50000"/>
          </a:blip>
          <a:srcRect/>
          <a:stretch/>
        </p:blipFill>
        <p:spPr>
          <a:xfrm>
            <a:off x="4727848" y="1697572"/>
            <a:ext cx="1248590" cy="3882337"/>
          </a:xfrm>
          <a:prstGeom prst="rect">
            <a:avLst/>
          </a:prstGeom>
        </p:spPr>
      </p:pic>
      <p:graphicFrame>
        <p:nvGraphicFramePr>
          <p:cNvPr id="14" name="Table 13">
            <a:extLst>
              <a:ext uri="{FF2B5EF4-FFF2-40B4-BE49-F238E27FC236}">
                <a16:creationId xmlns:a16="http://schemas.microsoft.com/office/drawing/2014/main" id="{37EDC497-47BD-CFA9-BD40-EA298B6B78D8}"/>
              </a:ext>
            </a:extLst>
          </p:cNvPr>
          <p:cNvGraphicFramePr>
            <a:graphicFrameLocks noGrp="1"/>
          </p:cNvGraphicFramePr>
          <p:nvPr>
            <p:extLst>
              <p:ext uri="{D42A27DB-BD31-4B8C-83A1-F6EECF244321}">
                <p14:modId xmlns:p14="http://schemas.microsoft.com/office/powerpoint/2010/main" val="2805456528"/>
              </p:ext>
            </p:extLst>
          </p:nvPr>
        </p:nvGraphicFramePr>
        <p:xfrm>
          <a:off x="6369050" y="4061594"/>
          <a:ext cx="2779480" cy="1594320"/>
        </p:xfrm>
        <a:graphic>
          <a:graphicData uri="http://schemas.openxmlformats.org/drawingml/2006/table">
            <a:tbl>
              <a:tblPr firstRow="1" bandRow="1">
                <a:tableStyleId>{5C22544A-7EE6-4342-B048-85BDC9FD1C3A}</a:tableStyleId>
              </a:tblPr>
              <a:tblGrid>
                <a:gridCol w="673962">
                  <a:extLst>
                    <a:ext uri="{9D8B030D-6E8A-4147-A177-3AD203B41FA5}">
                      <a16:colId xmlns:a16="http://schemas.microsoft.com/office/drawing/2014/main" val="1091468475"/>
                    </a:ext>
                  </a:extLst>
                </a:gridCol>
                <a:gridCol w="1224000">
                  <a:extLst>
                    <a:ext uri="{9D8B030D-6E8A-4147-A177-3AD203B41FA5}">
                      <a16:colId xmlns:a16="http://schemas.microsoft.com/office/drawing/2014/main" val="2223139419"/>
                    </a:ext>
                  </a:extLst>
                </a:gridCol>
                <a:gridCol w="440759">
                  <a:extLst>
                    <a:ext uri="{9D8B030D-6E8A-4147-A177-3AD203B41FA5}">
                      <a16:colId xmlns:a16="http://schemas.microsoft.com/office/drawing/2014/main" val="2666618729"/>
                    </a:ext>
                  </a:extLst>
                </a:gridCol>
                <a:gridCol w="440759">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Gastrointestinal</a:t>
                      </a:r>
                    </a:p>
                  </a:txBody>
                  <a:tcPr marL="0" marR="0" marT="25200" marB="252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Nausea</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Diarrhoea</a:t>
                      </a:r>
                    </a:p>
                    <a:p>
                      <a:r>
                        <a:rPr lang="en-GB" sz="1000" noProof="0" dirty="0">
                          <a:solidFill>
                            <a:schemeClr val="tx1"/>
                          </a:solidFill>
                          <a:latin typeface="Arial" panose="020B0604020202020204" pitchFamily="34" charset="0"/>
                          <a:cs typeface="Arial" panose="020B0604020202020204" pitchFamily="34" charset="0"/>
                        </a:rPr>
                        <a:t>Vomiting</a:t>
                      </a:r>
                    </a:p>
                    <a:p>
                      <a:r>
                        <a:rPr lang="en-GB" sz="1000" noProof="0" dirty="0">
                          <a:solidFill>
                            <a:schemeClr val="tx1"/>
                          </a:solidFill>
                          <a:latin typeface="Arial" panose="020B0604020202020204" pitchFamily="34" charset="0"/>
                          <a:cs typeface="Arial" panose="020B0604020202020204" pitchFamily="34" charset="0"/>
                        </a:rPr>
                        <a:t>Constipation</a:t>
                      </a:r>
                    </a:p>
                    <a:p>
                      <a:r>
                        <a:rPr lang="en-GB" sz="1000" noProof="0" dirty="0">
                          <a:solidFill>
                            <a:schemeClr val="tx1"/>
                          </a:solidFill>
                          <a:latin typeface="Arial" panose="020B0604020202020204" pitchFamily="34" charset="0"/>
                          <a:cs typeface="Arial" panose="020B0604020202020204" pitchFamily="34" charset="0"/>
                        </a:rPr>
                        <a:t>Decreased appetite</a:t>
                      </a:r>
                    </a:p>
                    <a:p>
                      <a:r>
                        <a:rPr lang="en-GB" sz="1000" noProof="0" dirty="0">
                          <a:solidFill>
                            <a:schemeClr val="tx1"/>
                          </a:solidFill>
                          <a:latin typeface="Arial" panose="020B0604020202020204" pitchFamily="34" charset="0"/>
                          <a:cs typeface="Arial" panose="020B0604020202020204" pitchFamily="34" charset="0"/>
                        </a:rPr>
                        <a:t>Decreased weight</a:t>
                      </a:r>
                    </a:p>
                    <a:p>
                      <a:r>
                        <a:rPr lang="en-GB" sz="1000" noProof="0" dirty="0">
                          <a:solidFill>
                            <a:schemeClr val="tx1"/>
                          </a:solidFill>
                          <a:latin typeface="Arial" panose="020B0604020202020204" pitchFamily="34" charset="0"/>
                          <a:cs typeface="Arial" panose="020B0604020202020204" pitchFamily="34" charset="0"/>
                        </a:rPr>
                        <a:t>Abdominal pain</a:t>
                      </a:r>
                    </a:p>
                    <a:p>
                      <a:r>
                        <a:rPr lang="en-GB" sz="1000" noProof="0" dirty="0">
                          <a:solidFill>
                            <a:schemeClr val="tx1"/>
                          </a:solidFill>
                          <a:latin typeface="Arial" panose="020B0604020202020204" pitchFamily="34" charset="0"/>
                          <a:cs typeface="Arial" panose="020B0604020202020204" pitchFamily="34" charset="0"/>
                        </a:rPr>
                        <a:t>Increased weight</a:t>
                      </a:r>
                    </a:p>
                  </a:txBody>
                  <a:tcPr marL="0" marR="0" marT="25200" marB="25200">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46</a:t>
                      </a:r>
                    </a:p>
                    <a:p>
                      <a:pPr algn="ctr"/>
                      <a:r>
                        <a:rPr lang="en-GB" sz="1000" noProof="0" dirty="0">
                          <a:solidFill>
                            <a:schemeClr val="tx1"/>
                          </a:solidFill>
                          <a:latin typeface="Arial" panose="020B0604020202020204" pitchFamily="34" charset="0"/>
                          <a:cs typeface="Arial" panose="020B0604020202020204" pitchFamily="34" charset="0"/>
                        </a:rPr>
                        <a:t>32</a:t>
                      </a:r>
                    </a:p>
                    <a:p>
                      <a:pPr algn="ctr"/>
                      <a:r>
                        <a:rPr lang="en-GB" sz="1000" noProof="0" dirty="0">
                          <a:solidFill>
                            <a:schemeClr val="tx1"/>
                          </a:solidFill>
                          <a:latin typeface="Arial" panose="020B0604020202020204" pitchFamily="34" charset="0"/>
                          <a:cs typeface="Arial" panose="020B0604020202020204" pitchFamily="34" charset="0"/>
                        </a:rPr>
                        <a:t>31</a:t>
                      </a:r>
                    </a:p>
                    <a:p>
                      <a:pPr algn="ctr"/>
                      <a:r>
                        <a:rPr lang="en-GB" sz="1000" noProof="0" dirty="0">
                          <a:solidFill>
                            <a:schemeClr val="tx1"/>
                          </a:solidFill>
                          <a:latin typeface="Arial" panose="020B0604020202020204" pitchFamily="34" charset="0"/>
                          <a:cs typeface="Arial" panose="020B0604020202020204" pitchFamily="34" charset="0"/>
                        </a:rPr>
                        <a:t>16</a:t>
                      </a:r>
                    </a:p>
                    <a:p>
                      <a:pPr algn="ctr"/>
                      <a:r>
                        <a:rPr lang="en-GB" sz="1000" noProof="0" dirty="0">
                          <a:solidFill>
                            <a:schemeClr val="tx1"/>
                          </a:solidFill>
                          <a:latin typeface="Arial" panose="020B0604020202020204" pitchFamily="34" charset="0"/>
                          <a:cs typeface="Arial" panose="020B0604020202020204" pitchFamily="34" charset="0"/>
                        </a:rPr>
                        <a:t>31</a:t>
                      </a:r>
                    </a:p>
                    <a:p>
                      <a:pPr algn="ctr"/>
                      <a:r>
                        <a:rPr lang="en-GB" sz="1000" noProof="0" dirty="0">
                          <a:solidFill>
                            <a:schemeClr val="tx1"/>
                          </a:solidFill>
                          <a:latin typeface="Arial" panose="020B0604020202020204" pitchFamily="34" charset="0"/>
                          <a:cs typeface="Arial" panose="020B0604020202020204" pitchFamily="34" charset="0"/>
                        </a:rPr>
                        <a:t>14</a:t>
                      </a:r>
                    </a:p>
                    <a:p>
                      <a:pPr algn="ctr"/>
                      <a:r>
                        <a:rPr lang="en-GB" sz="1000" noProof="0" dirty="0">
                          <a:solidFill>
                            <a:schemeClr val="tx1"/>
                          </a:solidFill>
                          <a:latin typeface="Arial" panose="020B0604020202020204" pitchFamily="34" charset="0"/>
                          <a:cs typeface="Arial" panose="020B0604020202020204" pitchFamily="34" charset="0"/>
                        </a:rPr>
                        <a:t>12</a:t>
                      </a:r>
                    </a:p>
                    <a:p>
                      <a:pPr algn="ctr"/>
                      <a:r>
                        <a:rPr lang="en-GB" sz="1000" noProof="0" dirty="0">
                          <a:solidFill>
                            <a:schemeClr val="tx1"/>
                          </a:solidFill>
                          <a:latin typeface="Arial" panose="020B0604020202020204" pitchFamily="34" charset="0"/>
                          <a:cs typeface="Arial" panose="020B0604020202020204" pitchFamily="34" charset="0"/>
                        </a:rPr>
                        <a:t>8</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0</a:t>
                      </a:r>
                    </a:p>
                    <a:p>
                      <a:pPr algn="ctr"/>
                      <a:r>
                        <a:rPr lang="en-GB" sz="1000" noProof="0" dirty="0">
                          <a:solidFill>
                            <a:schemeClr val="tx1"/>
                          </a:solidFill>
                          <a:latin typeface="Arial" panose="020B0604020202020204" pitchFamily="34" charset="0"/>
                          <a:cs typeface="Arial" panose="020B0604020202020204" pitchFamily="34" charset="0"/>
                        </a:rPr>
                        <a:t>2</a:t>
                      </a:r>
                    </a:p>
                    <a:p>
                      <a:pPr algn="ctr"/>
                      <a:r>
                        <a:rPr lang="en-GB" sz="1000" noProof="0" dirty="0">
                          <a:solidFill>
                            <a:schemeClr val="tx1"/>
                          </a:solidFill>
                          <a:latin typeface="Arial" panose="020B0604020202020204" pitchFamily="34" charset="0"/>
                          <a:cs typeface="Arial" panose="020B0604020202020204" pitchFamily="34" charset="0"/>
                        </a:rPr>
                        <a:t>3</a:t>
                      </a:r>
                    </a:p>
                    <a:p>
                      <a:pPr algn="ctr"/>
                      <a:r>
                        <a:rPr lang="en-GB" sz="1000" noProof="0" dirty="0">
                          <a:solidFill>
                            <a:schemeClr val="tx1"/>
                          </a:solidFill>
                          <a:latin typeface="Arial" panose="020B0604020202020204" pitchFamily="34" charset="0"/>
                          <a:cs typeface="Arial" panose="020B0604020202020204" pitchFamily="34" charset="0"/>
                        </a:rPr>
                        <a:t>0</a:t>
                      </a:r>
                    </a:p>
                    <a:p>
                      <a:pPr algn="ctr"/>
                      <a:r>
                        <a:rPr lang="en-GB" sz="1000" noProof="0" dirty="0">
                          <a:solidFill>
                            <a:schemeClr val="tx1"/>
                          </a:solidFill>
                          <a:latin typeface="Arial" panose="020B0604020202020204" pitchFamily="34" charset="0"/>
                          <a:cs typeface="Arial" panose="020B0604020202020204" pitchFamily="34" charset="0"/>
                        </a:rPr>
                        <a:t>0</a:t>
                      </a:r>
                    </a:p>
                    <a:p>
                      <a:pPr algn="ctr"/>
                      <a:r>
                        <a:rPr lang="en-GB" sz="1000" noProof="0" dirty="0">
                          <a:solidFill>
                            <a:schemeClr val="tx1"/>
                          </a:solidFill>
                          <a:latin typeface="Arial" panose="020B0604020202020204" pitchFamily="34" charset="0"/>
                          <a:cs typeface="Arial" panose="020B0604020202020204" pitchFamily="34" charset="0"/>
                        </a:rPr>
                        <a:t>1</a:t>
                      </a:r>
                    </a:p>
                    <a:p>
                      <a:pPr algn="ctr"/>
                      <a:r>
                        <a:rPr lang="en-GB" sz="1000" noProof="0" dirty="0">
                          <a:solidFill>
                            <a:schemeClr val="tx1"/>
                          </a:solidFill>
                          <a:latin typeface="Arial" panose="020B0604020202020204" pitchFamily="34" charset="0"/>
                          <a:cs typeface="Arial" panose="020B0604020202020204" pitchFamily="34" charset="0"/>
                        </a:rPr>
                        <a:t>1</a:t>
                      </a:r>
                    </a:p>
                    <a:p>
                      <a:pPr algn="ctr"/>
                      <a:r>
                        <a:rPr lang="en-GB" sz="1000" noProof="0" dirty="0">
                          <a:solidFill>
                            <a:schemeClr val="tx1"/>
                          </a:solidFill>
                          <a:latin typeface="Arial" panose="020B0604020202020204" pitchFamily="34" charset="0"/>
                          <a:cs typeface="Arial" panose="020B0604020202020204" pitchFamily="34" charset="0"/>
                        </a:rPr>
                        <a:t>2</a:t>
                      </a: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pic>
        <p:nvPicPr>
          <p:cNvPr id="15" name="Graphic 14" descr="Thermometer with solid fill">
            <a:extLst>
              <a:ext uri="{FF2B5EF4-FFF2-40B4-BE49-F238E27FC236}">
                <a16:creationId xmlns:a16="http://schemas.microsoft.com/office/drawing/2014/main" id="{9AA775FC-A059-25C0-583E-21E5537C4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4503" y="1817316"/>
            <a:ext cx="558642" cy="558642"/>
          </a:xfrm>
          <a:prstGeom prst="rect">
            <a:avLst/>
          </a:prstGeom>
        </p:spPr>
      </p:pic>
      <p:pic>
        <p:nvPicPr>
          <p:cNvPr id="16" name="Graphic 15" descr="Stomach with solid fill">
            <a:extLst>
              <a:ext uri="{FF2B5EF4-FFF2-40B4-BE49-F238E27FC236}">
                <a16:creationId xmlns:a16="http://schemas.microsoft.com/office/drawing/2014/main" id="{8EC5F9CE-0BB5-BBBE-1F56-616D21BD26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0631" y="4540190"/>
            <a:ext cx="582514" cy="582514"/>
          </a:xfrm>
          <a:prstGeom prst="rect">
            <a:avLst/>
          </a:prstGeom>
        </p:spPr>
      </p:pic>
      <p:sp>
        <p:nvSpPr>
          <p:cNvPr id="19" name="Freeform 18">
            <a:extLst>
              <a:ext uri="{FF2B5EF4-FFF2-40B4-BE49-F238E27FC236}">
                <a16:creationId xmlns:a16="http://schemas.microsoft.com/office/drawing/2014/main" id="{A8BABE72-C07D-1C3D-2632-89CA335E4B94}"/>
              </a:ext>
            </a:extLst>
          </p:cNvPr>
          <p:cNvSpPr/>
          <p:nvPr/>
        </p:nvSpPr>
        <p:spPr>
          <a:xfrm>
            <a:off x="5399725" y="3334136"/>
            <a:ext cx="969325" cy="1594320"/>
          </a:xfrm>
          <a:custGeom>
            <a:avLst/>
            <a:gdLst>
              <a:gd name="connsiteX0" fmla="*/ 1025913 w 1025913"/>
              <a:gd name="connsiteY0" fmla="*/ 1326995 h 1326995"/>
              <a:gd name="connsiteX1" fmla="*/ 0 w 1025913"/>
              <a:gd name="connsiteY1" fmla="*/ 0 h 1326995"/>
            </a:gdLst>
            <a:ahLst/>
            <a:cxnLst>
              <a:cxn ang="0">
                <a:pos x="connsiteX0" y="connsiteY0"/>
              </a:cxn>
              <a:cxn ang="0">
                <a:pos x="connsiteX1" y="connsiteY1"/>
              </a:cxn>
            </a:cxnLst>
            <a:rect l="l" t="t" r="r" b="b"/>
            <a:pathLst>
              <a:path w="1025913" h="1326995">
                <a:moveTo>
                  <a:pt x="1025913" y="1326995"/>
                </a:moveTo>
                <a:lnTo>
                  <a:pt x="0" y="0"/>
                </a:lnTo>
              </a:path>
            </a:pathLst>
          </a:custGeom>
          <a:no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44" name="Graphic 43">
            <a:extLst>
              <a:ext uri="{FF2B5EF4-FFF2-40B4-BE49-F238E27FC236}">
                <a16:creationId xmlns:a16="http://schemas.microsoft.com/office/drawing/2014/main" id="{3FC9D42B-2875-FFB2-7552-6E6E6311E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87755" y="3225946"/>
            <a:ext cx="505390" cy="626684"/>
          </a:xfrm>
          <a:prstGeom prst="rect">
            <a:avLst/>
          </a:prstGeom>
        </p:spPr>
      </p:pic>
      <p:sp>
        <p:nvSpPr>
          <p:cNvPr id="45" name="Freeform 44">
            <a:extLst>
              <a:ext uri="{FF2B5EF4-FFF2-40B4-BE49-F238E27FC236}">
                <a16:creationId xmlns:a16="http://schemas.microsoft.com/office/drawing/2014/main" id="{D40241A7-009E-377B-08A5-826F1CEBFF65}"/>
              </a:ext>
            </a:extLst>
          </p:cNvPr>
          <p:cNvSpPr/>
          <p:nvPr/>
        </p:nvSpPr>
        <p:spPr>
          <a:xfrm>
            <a:off x="4286250" y="1803168"/>
            <a:ext cx="1057275" cy="3175"/>
          </a:xfrm>
          <a:custGeom>
            <a:avLst/>
            <a:gdLst>
              <a:gd name="connsiteX0" fmla="*/ 0 w 1057275"/>
              <a:gd name="connsiteY0" fmla="*/ 3175 h 3175"/>
              <a:gd name="connsiteX1" fmla="*/ 1057275 w 1057275"/>
              <a:gd name="connsiteY1" fmla="*/ 3175 h 3175"/>
              <a:gd name="connsiteX2" fmla="*/ 1057275 w 1057275"/>
              <a:gd name="connsiteY2" fmla="*/ 0 h 3175"/>
            </a:gdLst>
            <a:ahLst/>
            <a:cxnLst>
              <a:cxn ang="0">
                <a:pos x="connsiteX0" y="connsiteY0"/>
              </a:cxn>
              <a:cxn ang="0">
                <a:pos x="connsiteX1" y="connsiteY1"/>
              </a:cxn>
              <a:cxn ang="0">
                <a:pos x="connsiteX2" y="connsiteY2"/>
              </a:cxn>
            </a:cxnLst>
            <a:rect l="l" t="t" r="r" b="b"/>
            <a:pathLst>
              <a:path w="1057275" h="3175">
                <a:moveTo>
                  <a:pt x="0" y="3175"/>
                </a:moveTo>
                <a:lnTo>
                  <a:pt x="1057275" y="3175"/>
                </a:lnTo>
                <a:lnTo>
                  <a:pt x="1057275" y="0"/>
                </a:lnTo>
              </a:path>
            </a:pathLst>
          </a:custGeom>
          <a:solidFill>
            <a:schemeClr val="accent1"/>
          </a:solid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55" name="Table 54">
            <a:extLst>
              <a:ext uri="{FF2B5EF4-FFF2-40B4-BE49-F238E27FC236}">
                <a16:creationId xmlns:a16="http://schemas.microsoft.com/office/drawing/2014/main" id="{8B0D5AD7-9D84-4AC9-F174-957B2BBC5EC5}"/>
              </a:ext>
            </a:extLst>
          </p:cNvPr>
          <p:cNvGraphicFramePr>
            <a:graphicFrameLocks noGrp="1"/>
          </p:cNvGraphicFramePr>
          <p:nvPr>
            <p:extLst>
              <p:ext uri="{D42A27DB-BD31-4B8C-83A1-F6EECF244321}">
                <p14:modId xmlns:p14="http://schemas.microsoft.com/office/powerpoint/2010/main" val="4153674506"/>
              </p:ext>
            </p:extLst>
          </p:nvPr>
        </p:nvGraphicFramePr>
        <p:xfrm>
          <a:off x="1586029" y="3916455"/>
          <a:ext cx="2722237" cy="78660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1091468475"/>
                    </a:ext>
                  </a:extLst>
                </a:gridCol>
                <a:gridCol w="396044">
                  <a:extLst>
                    <a:ext uri="{9D8B030D-6E8A-4147-A177-3AD203B41FA5}">
                      <a16:colId xmlns:a16="http://schemas.microsoft.com/office/drawing/2014/main" val="2223139419"/>
                    </a:ext>
                  </a:extLst>
                </a:gridCol>
                <a:gridCol w="396044">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Musculoskeletal</a:t>
                      </a:r>
                    </a:p>
                  </a:txBody>
                  <a:tcPr marL="72000" marR="0" marT="25200" marB="252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pPr>
                        <a:lnSpc>
                          <a:spcPct val="90000"/>
                        </a:lnSpc>
                      </a:pPr>
                      <a:r>
                        <a:rPr lang="en-GB" sz="1000" noProof="0" dirty="0">
                          <a:solidFill>
                            <a:schemeClr val="tx1"/>
                          </a:solidFill>
                          <a:latin typeface="Arial" panose="020B0604020202020204" pitchFamily="34" charset="0"/>
                          <a:cs typeface="Arial" panose="020B0604020202020204" pitchFamily="34" charset="0"/>
                        </a:rPr>
                        <a:t>Arthralgia</a:t>
                      </a:r>
                    </a:p>
                    <a:p>
                      <a:pPr>
                        <a:lnSpc>
                          <a:spcPct val="90000"/>
                        </a:lnSpc>
                      </a:pPr>
                      <a:r>
                        <a:rPr lang="en-GB" sz="1000" noProof="0" dirty="0">
                          <a:solidFill>
                            <a:schemeClr val="tx1"/>
                          </a:solidFill>
                          <a:latin typeface="Arial" panose="020B0604020202020204" pitchFamily="34" charset="0"/>
                          <a:cs typeface="Arial" panose="020B0604020202020204" pitchFamily="34" charset="0"/>
                        </a:rPr>
                        <a:t>Back pain</a:t>
                      </a:r>
                    </a:p>
                    <a:p>
                      <a:pPr>
                        <a:lnSpc>
                          <a:spcPct val="90000"/>
                        </a:lnSpc>
                      </a:pPr>
                      <a:r>
                        <a:rPr lang="en-GB" sz="1000" noProof="0" dirty="0">
                          <a:solidFill>
                            <a:schemeClr val="tx1"/>
                          </a:solidFill>
                          <a:latin typeface="Arial" panose="020B0604020202020204" pitchFamily="34" charset="0"/>
                          <a:cs typeface="Arial" panose="020B0604020202020204" pitchFamily="34" charset="0"/>
                        </a:rPr>
                        <a:t>Myalgia</a:t>
                      </a:r>
                    </a:p>
                  </a:txBody>
                  <a:tcPr marL="7200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16</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11</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pic>
        <p:nvPicPr>
          <p:cNvPr id="43" name="Graphic 42">
            <a:extLst>
              <a:ext uri="{FF2B5EF4-FFF2-40B4-BE49-F238E27FC236}">
                <a16:creationId xmlns:a16="http://schemas.microsoft.com/office/drawing/2014/main" id="{EAA46FB8-64F5-F2D1-DF87-B54C18A167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23813" y="4009166"/>
            <a:ext cx="520700" cy="641350"/>
          </a:xfrm>
          <a:prstGeom prst="rect">
            <a:avLst/>
          </a:prstGeom>
        </p:spPr>
      </p:pic>
      <p:graphicFrame>
        <p:nvGraphicFramePr>
          <p:cNvPr id="56" name="Table 55">
            <a:extLst>
              <a:ext uri="{FF2B5EF4-FFF2-40B4-BE49-F238E27FC236}">
                <a16:creationId xmlns:a16="http://schemas.microsoft.com/office/drawing/2014/main" id="{6DF368DE-8CC5-AEEB-163B-CDCEEB284C43}"/>
              </a:ext>
            </a:extLst>
          </p:cNvPr>
          <p:cNvGraphicFramePr>
            <a:graphicFrameLocks noGrp="1"/>
          </p:cNvGraphicFramePr>
          <p:nvPr>
            <p:extLst>
              <p:ext uri="{D42A27DB-BD31-4B8C-83A1-F6EECF244321}">
                <p14:modId xmlns:p14="http://schemas.microsoft.com/office/powerpoint/2010/main" val="1529972445"/>
              </p:ext>
            </p:extLst>
          </p:nvPr>
        </p:nvGraphicFramePr>
        <p:xfrm>
          <a:off x="1586029" y="2896730"/>
          <a:ext cx="2695848" cy="923760"/>
        </p:xfrm>
        <a:graphic>
          <a:graphicData uri="http://schemas.openxmlformats.org/drawingml/2006/table">
            <a:tbl>
              <a:tblPr firstRow="1" bandRow="1">
                <a:tableStyleId>{5C22544A-7EE6-4342-B048-85BDC9FD1C3A}</a:tableStyleId>
              </a:tblPr>
              <a:tblGrid>
                <a:gridCol w="1269611">
                  <a:extLst>
                    <a:ext uri="{9D8B030D-6E8A-4147-A177-3AD203B41FA5}">
                      <a16:colId xmlns:a16="http://schemas.microsoft.com/office/drawing/2014/main" val="1091468475"/>
                    </a:ext>
                  </a:extLst>
                </a:gridCol>
                <a:gridCol w="396044">
                  <a:extLst>
                    <a:ext uri="{9D8B030D-6E8A-4147-A177-3AD203B41FA5}">
                      <a16:colId xmlns:a16="http://schemas.microsoft.com/office/drawing/2014/main" val="2223139419"/>
                    </a:ext>
                  </a:extLst>
                </a:gridCol>
                <a:gridCol w="396044">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Haematological</a:t>
                      </a:r>
                    </a:p>
                  </a:txBody>
                  <a:tcPr marL="72000" marR="0" marT="25200" marB="252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pPr>
                        <a:lnSpc>
                          <a:spcPct val="90000"/>
                        </a:lnSpc>
                      </a:pPr>
                      <a:r>
                        <a:rPr lang="en-GB" sz="1000" noProof="0" dirty="0">
                          <a:solidFill>
                            <a:schemeClr val="tx1"/>
                          </a:solidFill>
                          <a:latin typeface="Arial" panose="020B0604020202020204" pitchFamily="34" charset="0"/>
                          <a:cs typeface="Arial" panose="020B0604020202020204" pitchFamily="34" charset="0"/>
                        </a:rPr>
                        <a:t>Anaemia</a:t>
                      </a:r>
                    </a:p>
                    <a:p>
                      <a:pPr>
                        <a:lnSpc>
                          <a:spcPct val="90000"/>
                        </a:lnSpc>
                      </a:pPr>
                      <a:r>
                        <a:rPr lang="en-GB" sz="1000" noProof="0" dirty="0">
                          <a:solidFill>
                            <a:schemeClr val="tx1"/>
                          </a:solidFill>
                          <a:latin typeface="Arial" panose="020B0604020202020204" pitchFamily="34" charset="0"/>
                          <a:cs typeface="Arial" panose="020B0604020202020204" pitchFamily="34" charset="0"/>
                        </a:rPr>
                        <a:t>Neutropenia</a:t>
                      </a:r>
                    </a:p>
                    <a:p>
                      <a:pPr>
                        <a:lnSpc>
                          <a:spcPct val="90000"/>
                        </a:lnSpc>
                      </a:pPr>
                      <a:r>
                        <a:rPr lang="en-GB" sz="1000" noProof="0" dirty="0">
                          <a:solidFill>
                            <a:schemeClr val="tx1"/>
                          </a:solidFill>
                          <a:latin typeface="Arial" panose="020B0604020202020204" pitchFamily="34" charset="0"/>
                          <a:cs typeface="Arial" panose="020B0604020202020204" pitchFamily="34" charset="0"/>
                        </a:rPr>
                        <a:t>ALP increased</a:t>
                      </a:r>
                    </a:p>
                  </a:txBody>
                  <a:tcPr marL="7200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12</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6</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10</a:t>
                      </a:r>
                    </a:p>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4</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6</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sp>
        <p:nvSpPr>
          <p:cNvPr id="27" name="Graphic 48">
            <a:extLst>
              <a:ext uri="{FF2B5EF4-FFF2-40B4-BE49-F238E27FC236}">
                <a16:creationId xmlns:a16="http://schemas.microsoft.com/office/drawing/2014/main" id="{AE5DFF7B-0396-4345-71B8-471568CB37C7}"/>
              </a:ext>
            </a:extLst>
          </p:cNvPr>
          <p:cNvSpPr/>
          <p:nvPr/>
        </p:nvSpPr>
        <p:spPr>
          <a:xfrm>
            <a:off x="3762270" y="3269710"/>
            <a:ext cx="398225" cy="398283"/>
          </a:xfrm>
          <a:custGeom>
            <a:avLst/>
            <a:gdLst>
              <a:gd name="connsiteX0" fmla="*/ 401338 w 531139"/>
              <a:gd name="connsiteY0" fmla="*/ 40406 h 531217"/>
              <a:gd name="connsiteX1" fmla="*/ 393801 w 531139"/>
              <a:gd name="connsiteY1" fmla="*/ 36638 h 531217"/>
              <a:gd name="connsiteX2" fmla="*/ 386264 w 531139"/>
              <a:gd name="connsiteY2" fmla="*/ 40406 h 531217"/>
              <a:gd name="connsiteX3" fmla="*/ 329737 w 531139"/>
              <a:gd name="connsiteY3" fmla="*/ 155552 h 531217"/>
              <a:gd name="connsiteX4" fmla="*/ 361769 w 531139"/>
              <a:gd name="connsiteY4" fmla="*/ 211032 h 531217"/>
              <a:gd name="connsiteX5" fmla="*/ 425832 w 531139"/>
              <a:gd name="connsiteY5" fmla="*/ 211032 h 531217"/>
              <a:gd name="connsiteX6" fmla="*/ 457864 w 531139"/>
              <a:gd name="connsiteY6" fmla="*/ 155552 h 531217"/>
              <a:gd name="connsiteX7" fmla="*/ 401338 w 531139"/>
              <a:gd name="connsiteY7" fmla="*/ 40406 h 531217"/>
              <a:gd name="connsiteX8" fmla="*/ 401338 w 531139"/>
              <a:gd name="connsiteY8" fmla="*/ 40406 h 531217"/>
              <a:gd name="connsiteX9" fmla="*/ 393801 w 531139"/>
              <a:gd name="connsiteY9" fmla="*/ 183083 h 531217"/>
              <a:gd name="connsiteX10" fmla="*/ 374331 w 531139"/>
              <a:gd name="connsiteY10" fmla="*/ 175023 h 531217"/>
              <a:gd name="connsiteX11" fmla="*/ 366270 w 531139"/>
              <a:gd name="connsiteY11" fmla="*/ 155552 h 531217"/>
              <a:gd name="connsiteX12" fmla="*/ 375482 w 531139"/>
              <a:gd name="connsiteY12" fmla="*/ 146341 h 531217"/>
              <a:gd name="connsiteX13" fmla="*/ 384694 w 531139"/>
              <a:gd name="connsiteY13" fmla="*/ 155552 h 531217"/>
              <a:gd name="connsiteX14" fmla="*/ 393905 w 531139"/>
              <a:gd name="connsiteY14" fmla="*/ 164764 h 531217"/>
              <a:gd name="connsiteX15" fmla="*/ 403117 w 531139"/>
              <a:gd name="connsiteY15" fmla="*/ 173976 h 531217"/>
              <a:gd name="connsiteX16" fmla="*/ 393801 w 531139"/>
              <a:gd name="connsiteY16" fmla="*/ 183083 h 531217"/>
              <a:gd name="connsiteX17" fmla="*/ 393801 w 531139"/>
              <a:gd name="connsiteY17" fmla="*/ 183083 h 531217"/>
              <a:gd name="connsiteX18" fmla="*/ 531139 w 531139"/>
              <a:gd name="connsiteY18" fmla="*/ 357163 h 531217"/>
              <a:gd name="connsiteX19" fmla="*/ 508214 w 531139"/>
              <a:gd name="connsiteY19" fmla="*/ 396836 h 531217"/>
              <a:gd name="connsiteX20" fmla="*/ 462365 w 531139"/>
              <a:gd name="connsiteY20" fmla="*/ 396836 h 531217"/>
              <a:gd name="connsiteX21" fmla="*/ 439441 w 531139"/>
              <a:gd name="connsiteY21" fmla="*/ 357163 h 531217"/>
              <a:gd name="connsiteX22" fmla="*/ 477648 w 531139"/>
              <a:gd name="connsiteY22" fmla="*/ 278654 h 531217"/>
              <a:gd name="connsiteX23" fmla="*/ 477648 w 531139"/>
              <a:gd name="connsiteY23" fmla="*/ 278654 h 531217"/>
              <a:gd name="connsiteX24" fmla="*/ 485185 w 531139"/>
              <a:gd name="connsiteY24" fmla="*/ 274886 h 531217"/>
              <a:gd name="connsiteX25" fmla="*/ 492722 w 531139"/>
              <a:gd name="connsiteY25" fmla="*/ 278654 h 531217"/>
              <a:gd name="connsiteX26" fmla="*/ 531139 w 531139"/>
              <a:gd name="connsiteY26" fmla="*/ 357163 h 531217"/>
              <a:gd name="connsiteX27" fmla="*/ 531139 w 531139"/>
              <a:gd name="connsiteY27" fmla="*/ 357163 h 531217"/>
              <a:gd name="connsiteX28" fmla="*/ 172196 w 531139"/>
              <a:gd name="connsiteY28" fmla="*/ 3559 h 531217"/>
              <a:gd name="connsiteX29" fmla="*/ 164869 w 531139"/>
              <a:gd name="connsiteY29" fmla="*/ 0 h 531217"/>
              <a:gd name="connsiteX30" fmla="*/ 157541 w 531139"/>
              <a:gd name="connsiteY30" fmla="*/ 3559 h 531217"/>
              <a:gd name="connsiteX31" fmla="*/ 0 w 531139"/>
              <a:gd name="connsiteY31" fmla="*/ 366375 h 531217"/>
              <a:gd name="connsiteX32" fmla="*/ 82487 w 531139"/>
              <a:gd name="connsiteY32" fmla="*/ 509157 h 531217"/>
              <a:gd name="connsiteX33" fmla="*/ 247355 w 531139"/>
              <a:gd name="connsiteY33" fmla="*/ 509157 h 531217"/>
              <a:gd name="connsiteX34" fmla="*/ 329842 w 531139"/>
              <a:gd name="connsiteY34" fmla="*/ 366375 h 531217"/>
              <a:gd name="connsiteX35" fmla="*/ 172196 w 531139"/>
              <a:gd name="connsiteY35" fmla="*/ 3559 h 531217"/>
              <a:gd name="connsiteX36" fmla="*/ 172196 w 531139"/>
              <a:gd name="connsiteY36" fmla="*/ 3559 h 531217"/>
              <a:gd name="connsiteX37" fmla="*/ 164764 w 531139"/>
              <a:gd name="connsiteY37" fmla="*/ 467180 h 531217"/>
              <a:gd name="connsiteX38" fmla="*/ 93583 w 531139"/>
              <a:gd name="connsiteY38" fmla="*/ 437661 h 531217"/>
              <a:gd name="connsiteX39" fmla="*/ 64063 w 531139"/>
              <a:gd name="connsiteY39" fmla="*/ 366480 h 531217"/>
              <a:gd name="connsiteX40" fmla="*/ 73275 w 531139"/>
              <a:gd name="connsiteY40" fmla="*/ 357268 h 531217"/>
              <a:gd name="connsiteX41" fmla="*/ 82487 w 531139"/>
              <a:gd name="connsiteY41" fmla="*/ 366480 h 531217"/>
              <a:gd name="connsiteX42" fmla="*/ 106667 w 531139"/>
              <a:gd name="connsiteY42" fmla="*/ 424786 h 531217"/>
              <a:gd name="connsiteX43" fmla="*/ 164973 w 531139"/>
              <a:gd name="connsiteY43" fmla="*/ 448966 h 531217"/>
              <a:gd name="connsiteX44" fmla="*/ 174185 w 531139"/>
              <a:gd name="connsiteY44" fmla="*/ 458178 h 531217"/>
              <a:gd name="connsiteX45" fmla="*/ 164764 w 531139"/>
              <a:gd name="connsiteY45" fmla="*/ 467180 h 531217"/>
              <a:gd name="connsiteX46" fmla="*/ 164764 w 531139"/>
              <a:gd name="connsiteY46" fmla="*/ 467180 h 5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1139" h="531217">
                <a:moveTo>
                  <a:pt x="401338" y="40406"/>
                </a:moveTo>
                <a:cubicBezTo>
                  <a:pt x="399558" y="38103"/>
                  <a:pt x="396732" y="36638"/>
                  <a:pt x="393801" y="36638"/>
                </a:cubicBezTo>
                <a:cubicBezTo>
                  <a:pt x="390870" y="36638"/>
                  <a:pt x="388043" y="37998"/>
                  <a:pt x="386264" y="40406"/>
                </a:cubicBezTo>
                <a:cubicBezTo>
                  <a:pt x="380507" y="48780"/>
                  <a:pt x="329737" y="123311"/>
                  <a:pt x="329737" y="155552"/>
                </a:cubicBezTo>
                <a:cubicBezTo>
                  <a:pt x="329737" y="178477"/>
                  <a:pt x="341985" y="199622"/>
                  <a:pt x="361769" y="211032"/>
                </a:cubicBezTo>
                <a:cubicBezTo>
                  <a:pt x="381553" y="222442"/>
                  <a:pt x="406048" y="222442"/>
                  <a:pt x="425832" y="211032"/>
                </a:cubicBezTo>
                <a:cubicBezTo>
                  <a:pt x="445617" y="199622"/>
                  <a:pt x="457864" y="178372"/>
                  <a:pt x="457864" y="155552"/>
                </a:cubicBezTo>
                <a:cubicBezTo>
                  <a:pt x="457864" y="123311"/>
                  <a:pt x="407095" y="48885"/>
                  <a:pt x="401338" y="40406"/>
                </a:cubicBezTo>
                <a:lnTo>
                  <a:pt x="401338" y="40406"/>
                </a:lnTo>
                <a:close/>
                <a:moveTo>
                  <a:pt x="393801" y="183083"/>
                </a:moveTo>
                <a:cubicBezTo>
                  <a:pt x="386473" y="183083"/>
                  <a:pt x="379565" y="180152"/>
                  <a:pt x="374331" y="175023"/>
                </a:cubicBezTo>
                <a:cubicBezTo>
                  <a:pt x="369201" y="169893"/>
                  <a:pt x="366270" y="162880"/>
                  <a:pt x="366270" y="155552"/>
                </a:cubicBezTo>
                <a:cubicBezTo>
                  <a:pt x="366270" y="150528"/>
                  <a:pt x="370353" y="146341"/>
                  <a:pt x="375482" y="146341"/>
                </a:cubicBezTo>
                <a:cubicBezTo>
                  <a:pt x="380611" y="146341"/>
                  <a:pt x="384694" y="150423"/>
                  <a:pt x="384694" y="155552"/>
                </a:cubicBezTo>
                <a:cubicBezTo>
                  <a:pt x="384694" y="160577"/>
                  <a:pt x="388776" y="164659"/>
                  <a:pt x="393905" y="164764"/>
                </a:cubicBezTo>
                <a:cubicBezTo>
                  <a:pt x="398930" y="164764"/>
                  <a:pt x="403117" y="168847"/>
                  <a:pt x="403117" y="173976"/>
                </a:cubicBezTo>
                <a:cubicBezTo>
                  <a:pt x="403012" y="179000"/>
                  <a:pt x="398825" y="183083"/>
                  <a:pt x="393801" y="183083"/>
                </a:cubicBezTo>
                <a:lnTo>
                  <a:pt x="393801" y="183083"/>
                </a:lnTo>
                <a:close/>
                <a:moveTo>
                  <a:pt x="531139" y="357163"/>
                </a:moveTo>
                <a:cubicBezTo>
                  <a:pt x="531139" y="373493"/>
                  <a:pt x="522451" y="388672"/>
                  <a:pt x="508214" y="396836"/>
                </a:cubicBezTo>
                <a:cubicBezTo>
                  <a:pt x="494083" y="405001"/>
                  <a:pt x="476602" y="405001"/>
                  <a:pt x="462365" y="396836"/>
                </a:cubicBezTo>
                <a:cubicBezTo>
                  <a:pt x="448129" y="388672"/>
                  <a:pt x="439441" y="373493"/>
                  <a:pt x="439441" y="357163"/>
                </a:cubicBezTo>
                <a:cubicBezTo>
                  <a:pt x="439441" y="335181"/>
                  <a:pt x="471263" y="287866"/>
                  <a:pt x="477648" y="278654"/>
                </a:cubicBezTo>
                <a:lnTo>
                  <a:pt x="477648" y="278654"/>
                </a:lnTo>
                <a:cubicBezTo>
                  <a:pt x="479428" y="276351"/>
                  <a:pt x="482254" y="274886"/>
                  <a:pt x="485185" y="274886"/>
                </a:cubicBezTo>
                <a:cubicBezTo>
                  <a:pt x="488116" y="274886"/>
                  <a:pt x="490942" y="276247"/>
                  <a:pt x="492722" y="278654"/>
                </a:cubicBezTo>
                <a:cubicBezTo>
                  <a:pt x="499317" y="287971"/>
                  <a:pt x="531139" y="335181"/>
                  <a:pt x="531139" y="357163"/>
                </a:cubicBezTo>
                <a:lnTo>
                  <a:pt x="531139" y="357163"/>
                </a:lnTo>
                <a:close/>
                <a:moveTo>
                  <a:pt x="172196" y="3559"/>
                </a:moveTo>
                <a:cubicBezTo>
                  <a:pt x="170417" y="1361"/>
                  <a:pt x="167695" y="0"/>
                  <a:pt x="164869" y="0"/>
                </a:cubicBezTo>
                <a:cubicBezTo>
                  <a:pt x="162042" y="0"/>
                  <a:pt x="159321" y="1256"/>
                  <a:pt x="157541" y="3559"/>
                </a:cubicBezTo>
                <a:cubicBezTo>
                  <a:pt x="151156" y="12247"/>
                  <a:pt x="0" y="218464"/>
                  <a:pt x="0" y="366375"/>
                </a:cubicBezTo>
                <a:cubicBezTo>
                  <a:pt x="0" y="425309"/>
                  <a:pt x="31404" y="479742"/>
                  <a:pt x="82487" y="509157"/>
                </a:cubicBezTo>
                <a:cubicBezTo>
                  <a:pt x="133465" y="538571"/>
                  <a:pt x="196377" y="538571"/>
                  <a:pt x="247355" y="509157"/>
                </a:cubicBezTo>
                <a:cubicBezTo>
                  <a:pt x="298334" y="479742"/>
                  <a:pt x="329842" y="425309"/>
                  <a:pt x="329842" y="366375"/>
                </a:cubicBezTo>
                <a:cubicBezTo>
                  <a:pt x="329633" y="218464"/>
                  <a:pt x="178582" y="12247"/>
                  <a:pt x="172196" y="3559"/>
                </a:cubicBezTo>
                <a:lnTo>
                  <a:pt x="172196" y="3559"/>
                </a:lnTo>
                <a:close/>
                <a:moveTo>
                  <a:pt x="164764" y="467180"/>
                </a:moveTo>
                <a:cubicBezTo>
                  <a:pt x="138071" y="467180"/>
                  <a:pt x="112425" y="456503"/>
                  <a:pt x="93583" y="437661"/>
                </a:cubicBezTo>
                <a:cubicBezTo>
                  <a:pt x="74740" y="418819"/>
                  <a:pt x="64063" y="393173"/>
                  <a:pt x="64063" y="366480"/>
                </a:cubicBezTo>
                <a:cubicBezTo>
                  <a:pt x="64063" y="361455"/>
                  <a:pt x="68146" y="357268"/>
                  <a:pt x="73275" y="357268"/>
                </a:cubicBezTo>
                <a:cubicBezTo>
                  <a:pt x="78404" y="357268"/>
                  <a:pt x="82487" y="361350"/>
                  <a:pt x="82487" y="366480"/>
                </a:cubicBezTo>
                <a:cubicBezTo>
                  <a:pt x="82487" y="388358"/>
                  <a:pt x="91175" y="409293"/>
                  <a:pt x="106667" y="424786"/>
                </a:cubicBezTo>
                <a:cubicBezTo>
                  <a:pt x="122160" y="440278"/>
                  <a:pt x="143096" y="448966"/>
                  <a:pt x="164973" y="448966"/>
                </a:cubicBezTo>
                <a:cubicBezTo>
                  <a:pt x="169998" y="448966"/>
                  <a:pt x="174185" y="453049"/>
                  <a:pt x="174185" y="458178"/>
                </a:cubicBezTo>
                <a:cubicBezTo>
                  <a:pt x="174185" y="463307"/>
                  <a:pt x="169893" y="467180"/>
                  <a:pt x="164764" y="467180"/>
                </a:cubicBezTo>
                <a:lnTo>
                  <a:pt x="164764" y="467180"/>
                </a:lnTo>
                <a:close/>
              </a:path>
            </a:pathLst>
          </a:custGeom>
          <a:solidFill>
            <a:schemeClr val="accent1"/>
          </a:solidFill>
          <a:ln w="1034" cap="flat">
            <a:noFill/>
            <a:prstDash val="solid"/>
            <a:miter/>
          </a:ln>
        </p:spPr>
        <p:txBody>
          <a:bodyPr rtlCol="0" anchor="ctr"/>
          <a:lstStyle/>
          <a:p>
            <a:endParaRPr lang="en-GB" noProof="0" dirty="0"/>
          </a:p>
        </p:txBody>
      </p:sp>
      <p:graphicFrame>
        <p:nvGraphicFramePr>
          <p:cNvPr id="58" name="Table 57">
            <a:extLst>
              <a:ext uri="{FF2B5EF4-FFF2-40B4-BE49-F238E27FC236}">
                <a16:creationId xmlns:a16="http://schemas.microsoft.com/office/drawing/2014/main" id="{411FC293-087B-3366-AFCD-C770CF6A15AC}"/>
              </a:ext>
            </a:extLst>
          </p:cNvPr>
          <p:cNvGraphicFramePr>
            <a:graphicFrameLocks noGrp="1"/>
          </p:cNvGraphicFramePr>
          <p:nvPr>
            <p:extLst>
              <p:ext uri="{D42A27DB-BD31-4B8C-83A1-F6EECF244321}">
                <p14:modId xmlns:p14="http://schemas.microsoft.com/office/powerpoint/2010/main" val="3148527388"/>
              </p:ext>
            </p:extLst>
          </p:nvPr>
        </p:nvGraphicFramePr>
        <p:xfrm>
          <a:off x="1586029" y="2014165"/>
          <a:ext cx="2695848" cy="786600"/>
        </p:xfrm>
        <a:graphic>
          <a:graphicData uri="http://schemas.openxmlformats.org/drawingml/2006/table">
            <a:tbl>
              <a:tblPr firstRow="1" bandRow="1">
                <a:tableStyleId>{5C22544A-7EE6-4342-B048-85BDC9FD1C3A}</a:tableStyleId>
              </a:tblPr>
              <a:tblGrid>
                <a:gridCol w="1269611">
                  <a:extLst>
                    <a:ext uri="{9D8B030D-6E8A-4147-A177-3AD203B41FA5}">
                      <a16:colId xmlns:a16="http://schemas.microsoft.com/office/drawing/2014/main" val="1091468475"/>
                    </a:ext>
                  </a:extLst>
                </a:gridCol>
                <a:gridCol w="396044">
                  <a:extLst>
                    <a:ext uri="{9D8B030D-6E8A-4147-A177-3AD203B41FA5}">
                      <a16:colId xmlns:a16="http://schemas.microsoft.com/office/drawing/2014/main" val="2223139419"/>
                    </a:ext>
                  </a:extLst>
                </a:gridCol>
                <a:gridCol w="396044">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Respiratory</a:t>
                      </a:r>
                    </a:p>
                  </a:txBody>
                  <a:tcPr marL="72000" marR="0" marT="25200" marB="252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pPr>
                        <a:lnSpc>
                          <a:spcPct val="90000"/>
                        </a:lnSpc>
                      </a:pPr>
                      <a:r>
                        <a:rPr lang="en-GB" sz="1000" noProof="0" dirty="0">
                          <a:solidFill>
                            <a:schemeClr val="tx1"/>
                          </a:solidFill>
                          <a:latin typeface="Arial" panose="020B0604020202020204" pitchFamily="34" charset="0"/>
                          <a:cs typeface="Arial" panose="020B0604020202020204" pitchFamily="34" charset="0"/>
                        </a:rPr>
                        <a:t>Dyspnoea</a:t>
                      </a:r>
                    </a:p>
                    <a:p>
                      <a:pPr>
                        <a:lnSpc>
                          <a:spcPct val="90000"/>
                        </a:lnSpc>
                      </a:pPr>
                      <a:r>
                        <a:rPr lang="en-GB" sz="1000" noProof="0" dirty="0">
                          <a:solidFill>
                            <a:schemeClr val="tx1"/>
                          </a:solidFill>
                          <a:latin typeface="Arial" panose="020B0604020202020204" pitchFamily="34" charset="0"/>
                          <a:cs typeface="Arial" panose="020B0604020202020204" pitchFamily="34" charset="0"/>
                        </a:rPr>
                        <a:t>Cough</a:t>
                      </a:r>
                    </a:p>
                    <a:p>
                      <a:pPr>
                        <a:lnSpc>
                          <a:spcPct val="90000"/>
                        </a:lnSpc>
                      </a:pPr>
                      <a:r>
                        <a:rPr lang="en-GB" sz="1000" noProof="0" dirty="0">
                          <a:solidFill>
                            <a:schemeClr val="tx1"/>
                          </a:solidFill>
                          <a:latin typeface="Arial" panose="020B0604020202020204" pitchFamily="34" charset="0"/>
                          <a:cs typeface="Arial" panose="020B0604020202020204" pitchFamily="34" charset="0"/>
                        </a:rPr>
                        <a:t>Chest pain</a:t>
                      </a:r>
                      <a:r>
                        <a:rPr lang="en-GB" sz="1000" baseline="30000" noProof="0" dirty="0">
                          <a:solidFill>
                            <a:schemeClr val="tx1"/>
                          </a:solidFill>
                          <a:latin typeface="Arial" panose="020B0604020202020204" pitchFamily="34" charset="0"/>
                          <a:cs typeface="Arial" panose="020B0604020202020204" pitchFamily="34" charset="0"/>
                        </a:rPr>
                        <a:t>b</a:t>
                      </a:r>
                    </a:p>
                  </a:txBody>
                  <a:tcPr marL="7200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13</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22</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11</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4</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sp>
        <p:nvSpPr>
          <p:cNvPr id="59" name="Freeform 58">
            <a:extLst>
              <a:ext uri="{FF2B5EF4-FFF2-40B4-BE49-F238E27FC236}">
                <a16:creationId xmlns:a16="http://schemas.microsoft.com/office/drawing/2014/main" id="{F720C6F1-C76E-D067-5B30-38D1C28421AF}"/>
              </a:ext>
            </a:extLst>
          </p:cNvPr>
          <p:cNvSpPr/>
          <p:nvPr/>
        </p:nvSpPr>
        <p:spPr>
          <a:xfrm>
            <a:off x="4308266" y="3860863"/>
            <a:ext cx="854284" cy="368813"/>
          </a:xfrm>
          <a:custGeom>
            <a:avLst/>
            <a:gdLst>
              <a:gd name="connsiteX0" fmla="*/ 0 w 879475"/>
              <a:gd name="connsiteY0" fmla="*/ 698500 h 698500"/>
              <a:gd name="connsiteX1" fmla="*/ 879475 w 879475"/>
              <a:gd name="connsiteY1" fmla="*/ 0 h 698500"/>
            </a:gdLst>
            <a:ahLst/>
            <a:cxnLst>
              <a:cxn ang="0">
                <a:pos x="connsiteX0" y="connsiteY0"/>
              </a:cxn>
              <a:cxn ang="0">
                <a:pos x="connsiteX1" y="connsiteY1"/>
              </a:cxn>
            </a:cxnLst>
            <a:rect l="l" t="t" r="r" b="b"/>
            <a:pathLst>
              <a:path w="879475" h="698500">
                <a:moveTo>
                  <a:pt x="0" y="698500"/>
                </a:moveTo>
                <a:lnTo>
                  <a:pt x="879475" y="0"/>
                </a:lnTo>
              </a:path>
            </a:pathLst>
          </a:custGeom>
          <a:no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1" name="Freeform 60">
            <a:extLst>
              <a:ext uri="{FF2B5EF4-FFF2-40B4-BE49-F238E27FC236}">
                <a16:creationId xmlns:a16="http://schemas.microsoft.com/office/drawing/2014/main" id="{2299FC39-856E-DB28-931E-3A05455DE0BC}"/>
              </a:ext>
            </a:extLst>
          </p:cNvPr>
          <p:cNvSpPr/>
          <p:nvPr/>
        </p:nvSpPr>
        <p:spPr>
          <a:xfrm>
            <a:off x="5895975" y="3501007"/>
            <a:ext cx="473075" cy="182055"/>
          </a:xfrm>
          <a:custGeom>
            <a:avLst/>
            <a:gdLst>
              <a:gd name="connsiteX0" fmla="*/ 473075 w 473075"/>
              <a:gd name="connsiteY0" fmla="*/ 0 h 444500"/>
              <a:gd name="connsiteX1" fmla="*/ 0 w 473075"/>
              <a:gd name="connsiteY1" fmla="*/ 444500 h 444500"/>
            </a:gdLst>
            <a:ahLst/>
            <a:cxnLst>
              <a:cxn ang="0">
                <a:pos x="connsiteX0" y="connsiteY0"/>
              </a:cxn>
              <a:cxn ang="0">
                <a:pos x="connsiteX1" y="connsiteY1"/>
              </a:cxn>
            </a:cxnLst>
            <a:rect l="l" t="t" r="r" b="b"/>
            <a:pathLst>
              <a:path w="473075" h="444500">
                <a:moveTo>
                  <a:pt x="473075" y="0"/>
                </a:moveTo>
                <a:lnTo>
                  <a:pt x="0" y="444500"/>
                </a:lnTo>
              </a:path>
            </a:pathLst>
          </a:custGeom>
          <a:no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62" name="Table 61">
            <a:extLst>
              <a:ext uri="{FF2B5EF4-FFF2-40B4-BE49-F238E27FC236}">
                <a16:creationId xmlns:a16="http://schemas.microsoft.com/office/drawing/2014/main" id="{8D7CEF6E-9E10-2D12-C5A4-16F51D206B79}"/>
              </a:ext>
            </a:extLst>
          </p:cNvPr>
          <p:cNvGraphicFramePr>
            <a:graphicFrameLocks noGrp="1"/>
          </p:cNvGraphicFramePr>
          <p:nvPr>
            <p:extLst>
              <p:ext uri="{D42A27DB-BD31-4B8C-83A1-F6EECF244321}">
                <p14:modId xmlns:p14="http://schemas.microsoft.com/office/powerpoint/2010/main" val="2852794847"/>
              </p:ext>
            </p:extLst>
          </p:nvPr>
        </p:nvGraphicFramePr>
        <p:xfrm>
          <a:off x="1586029" y="1268760"/>
          <a:ext cx="2695848" cy="649440"/>
        </p:xfrm>
        <a:graphic>
          <a:graphicData uri="http://schemas.openxmlformats.org/drawingml/2006/table">
            <a:tbl>
              <a:tblPr firstRow="1" bandRow="1">
                <a:tableStyleId>{5C22544A-7EE6-4342-B048-85BDC9FD1C3A}</a:tableStyleId>
              </a:tblPr>
              <a:tblGrid>
                <a:gridCol w="1269611">
                  <a:extLst>
                    <a:ext uri="{9D8B030D-6E8A-4147-A177-3AD203B41FA5}">
                      <a16:colId xmlns:a16="http://schemas.microsoft.com/office/drawing/2014/main" val="1091468475"/>
                    </a:ext>
                  </a:extLst>
                </a:gridCol>
                <a:gridCol w="396044">
                  <a:extLst>
                    <a:ext uri="{9D8B030D-6E8A-4147-A177-3AD203B41FA5}">
                      <a16:colId xmlns:a16="http://schemas.microsoft.com/office/drawing/2014/main" val="2223139419"/>
                    </a:ext>
                  </a:extLst>
                </a:gridCol>
                <a:gridCol w="396044">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CNS</a:t>
                      </a:r>
                    </a:p>
                  </a:txBody>
                  <a:tcPr marL="72000" marR="0" marT="25200" marB="252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accent1"/>
                          </a:solidFill>
                          <a:latin typeface="Arial" panose="020B0604020202020204" pitchFamily="34" charset="0"/>
                          <a:cs typeface="Arial" panose="020B0604020202020204" pitchFamily="34" charset="0"/>
                        </a:rPr>
                        <a:t>Grade</a:t>
                      </a:r>
                      <a:br>
                        <a:rPr lang="en-GB" sz="1000" noProof="0" dirty="0">
                          <a:solidFill>
                            <a:schemeClr val="accent1"/>
                          </a:solidFill>
                          <a:latin typeface="Arial" panose="020B0604020202020204" pitchFamily="34" charset="0"/>
                          <a:cs typeface="Arial" panose="020B0604020202020204" pitchFamily="34" charset="0"/>
                        </a:rPr>
                      </a:br>
                      <a:r>
                        <a:rPr lang="en-GB" sz="1000" noProof="0" dirty="0">
                          <a:solidFill>
                            <a:schemeClr val="accent1"/>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pPr>
                        <a:lnSpc>
                          <a:spcPct val="90000"/>
                        </a:lnSpc>
                      </a:pPr>
                      <a:r>
                        <a:rPr lang="en-GB" sz="1000" noProof="0" dirty="0">
                          <a:solidFill>
                            <a:schemeClr val="tx1"/>
                          </a:solidFill>
                          <a:latin typeface="Arial" panose="020B0604020202020204" pitchFamily="34" charset="0"/>
                          <a:cs typeface="Arial" panose="020B0604020202020204" pitchFamily="34" charset="0"/>
                        </a:rPr>
                        <a:t>Dizziness</a:t>
                      </a:r>
                    </a:p>
                    <a:p>
                      <a:pPr>
                        <a:lnSpc>
                          <a:spcPct val="90000"/>
                        </a:lnSpc>
                      </a:pPr>
                      <a:r>
                        <a:rPr lang="en-GB" sz="1000" noProof="0" dirty="0">
                          <a:solidFill>
                            <a:schemeClr val="tx1"/>
                          </a:solidFill>
                          <a:latin typeface="Arial" panose="020B0604020202020204" pitchFamily="34" charset="0"/>
                          <a:cs typeface="Arial" panose="020B0604020202020204" pitchFamily="34" charset="0"/>
                        </a:rPr>
                        <a:t>Headache</a:t>
                      </a:r>
                    </a:p>
                  </a:txBody>
                  <a:tcPr marL="72000" marR="0" marT="25200" marB="252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17</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16</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p>
                      <a:pPr algn="ctr">
                        <a:lnSpc>
                          <a:spcPct val="90000"/>
                        </a:lnSpc>
                      </a:pP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sp>
        <p:nvSpPr>
          <p:cNvPr id="64" name="Freeform 63">
            <a:extLst>
              <a:ext uri="{FF2B5EF4-FFF2-40B4-BE49-F238E27FC236}">
                <a16:creationId xmlns:a16="http://schemas.microsoft.com/office/drawing/2014/main" id="{03E4ACCE-3E0F-07E5-85A8-B4D379567462}"/>
              </a:ext>
            </a:extLst>
          </p:cNvPr>
          <p:cNvSpPr/>
          <p:nvPr/>
        </p:nvSpPr>
        <p:spPr>
          <a:xfrm>
            <a:off x="4279900" y="3016313"/>
            <a:ext cx="647700" cy="398283"/>
          </a:xfrm>
          <a:custGeom>
            <a:avLst/>
            <a:gdLst>
              <a:gd name="connsiteX0" fmla="*/ 0 w 647700"/>
              <a:gd name="connsiteY0" fmla="*/ 571500 h 571500"/>
              <a:gd name="connsiteX1" fmla="*/ 647700 w 647700"/>
              <a:gd name="connsiteY1" fmla="*/ 0 h 571500"/>
            </a:gdLst>
            <a:ahLst/>
            <a:cxnLst>
              <a:cxn ang="0">
                <a:pos x="connsiteX0" y="connsiteY0"/>
              </a:cxn>
              <a:cxn ang="0">
                <a:pos x="connsiteX1" y="connsiteY1"/>
              </a:cxn>
            </a:cxnLst>
            <a:rect l="l" t="t" r="r" b="b"/>
            <a:pathLst>
              <a:path w="647700" h="571500">
                <a:moveTo>
                  <a:pt x="0" y="571500"/>
                </a:moveTo>
                <a:lnTo>
                  <a:pt x="647700" y="0"/>
                </a:lnTo>
              </a:path>
            </a:pathLst>
          </a:custGeom>
          <a:no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Freeform 64">
            <a:extLst>
              <a:ext uri="{FF2B5EF4-FFF2-40B4-BE49-F238E27FC236}">
                <a16:creationId xmlns:a16="http://schemas.microsoft.com/office/drawing/2014/main" id="{47D7EEFD-DF14-9992-2F53-A979295B9992}"/>
              </a:ext>
            </a:extLst>
          </p:cNvPr>
          <p:cNvSpPr/>
          <p:nvPr/>
        </p:nvSpPr>
        <p:spPr>
          <a:xfrm>
            <a:off x="4279900" y="2387662"/>
            <a:ext cx="1073150" cy="193675"/>
          </a:xfrm>
          <a:custGeom>
            <a:avLst/>
            <a:gdLst>
              <a:gd name="connsiteX0" fmla="*/ 0 w 1069975"/>
              <a:gd name="connsiteY0" fmla="*/ 31750 h 31750"/>
              <a:gd name="connsiteX1" fmla="*/ 1069975 w 1069975"/>
              <a:gd name="connsiteY1" fmla="*/ 0 h 31750"/>
              <a:gd name="connsiteX2" fmla="*/ 1069975 w 1069975"/>
              <a:gd name="connsiteY2" fmla="*/ 0 h 31750"/>
              <a:gd name="connsiteX0" fmla="*/ 0 w 1073150"/>
              <a:gd name="connsiteY0" fmla="*/ 0 h 193675"/>
              <a:gd name="connsiteX1" fmla="*/ 1073150 w 1073150"/>
              <a:gd name="connsiteY1" fmla="*/ 193675 h 193675"/>
              <a:gd name="connsiteX2" fmla="*/ 1073150 w 1073150"/>
              <a:gd name="connsiteY2" fmla="*/ 193675 h 193675"/>
            </a:gdLst>
            <a:ahLst/>
            <a:cxnLst>
              <a:cxn ang="0">
                <a:pos x="connsiteX0" y="connsiteY0"/>
              </a:cxn>
              <a:cxn ang="0">
                <a:pos x="connsiteX1" y="connsiteY1"/>
              </a:cxn>
              <a:cxn ang="0">
                <a:pos x="connsiteX2" y="connsiteY2"/>
              </a:cxn>
            </a:cxnLst>
            <a:rect l="l" t="t" r="r" b="b"/>
            <a:pathLst>
              <a:path w="1073150" h="193675">
                <a:moveTo>
                  <a:pt x="0" y="0"/>
                </a:moveTo>
                <a:lnTo>
                  <a:pt x="1073150" y="193675"/>
                </a:lnTo>
                <a:lnTo>
                  <a:pt x="1073150" y="193675"/>
                </a:lnTo>
              </a:path>
            </a:pathLst>
          </a:custGeom>
          <a:noFill/>
          <a:ln w="15875">
            <a:solidFill>
              <a:schemeClr val="accent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2" name="Graphic 71" descr="Brain with solid fill">
            <a:extLst>
              <a:ext uri="{FF2B5EF4-FFF2-40B4-BE49-F238E27FC236}">
                <a16:creationId xmlns:a16="http://schemas.microsoft.com/office/drawing/2014/main" id="{F603B9FF-D41E-34F1-4F3C-B05B1B5FE1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3655810" y="1297667"/>
            <a:ext cx="610616" cy="610616"/>
          </a:xfrm>
          <a:prstGeom prst="rect">
            <a:avLst/>
          </a:prstGeom>
        </p:spPr>
      </p:pic>
      <p:pic>
        <p:nvPicPr>
          <p:cNvPr id="74" name="Graphic 73" descr="Lungs with solid fill">
            <a:extLst>
              <a:ext uri="{FF2B5EF4-FFF2-40B4-BE49-F238E27FC236}">
                <a16:creationId xmlns:a16="http://schemas.microsoft.com/office/drawing/2014/main" id="{AD6B252A-127F-555C-DF2B-FF9EB67D628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86788" y="2111212"/>
            <a:ext cx="548661" cy="548661"/>
          </a:xfrm>
          <a:prstGeom prst="rect">
            <a:avLst/>
          </a:prstGeom>
        </p:spPr>
      </p:pic>
      <p:graphicFrame>
        <p:nvGraphicFramePr>
          <p:cNvPr id="8" name="Table 7">
            <a:extLst>
              <a:ext uri="{FF2B5EF4-FFF2-40B4-BE49-F238E27FC236}">
                <a16:creationId xmlns:a16="http://schemas.microsoft.com/office/drawing/2014/main" id="{9AEAFBBF-0001-9443-A0F1-A9926DBF4FFB}"/>
              </a:ext>
            </a:extLst>
          </p:cNvPr>
          <p:cNvGraphicFramePr>
            <a:graphicFrameLocks noGrp="1"/>
          </p:cNvGraphicFramePr>
          <p:nvPr>
            <p:extLst>
              <p:ext uri="{D42A27DB-BD31-4B8C-83A1-F6EECF244321}">
                <p14:modId xmlns:p14="http://schemas.microsoft.com/office/powerpoint/2010/main" val="4175429585"/>
              </p:ext>
            </p:extLst>
          </p:nvPr>
        </p:nvGraphicFramePr>
        <p:xfrm>
          <a:off x="1586028" y="4796527"/>
          <a:ext cx="2722238" cy="847560"/>
        </p:xfrm>
        <a:graphic>
          <a:graphicData uri="http://schemas.openxmlformats.org/drawingml/2006/table">
            <a:tbl>
              <a:tblPr firstRow="1" bandRow="1">
                <a:tableStyleId>{5C22544A-7EE6-4342-B048-85BDC9FD1C3A}</a:tableStyleId>
              </a:tblPr>
              <a:tblGrid>
                <a:gridCol w="1063900">
                  <a:extLst>
                    <a:ext uri="{9D8B030D-6E8A-4147-A177-3AD203B41FA5}">
                      <a16:colId xmlns:a16="http://schemas.microsoft.com/office/drawing/2014/main" val="1091468475"/>
                    </a:ext>
                  </a:extLst>
                </a:gridCol>
                <a:gridCol w="1017981">
                  <a:extLst>
                    <a:ext uri="{9D8B030D-6E8A-4147-A177-3AD203B41FA5}">
                      <a16:colId xmlns:a16="http://schemas.microsoft.com/office/drawing/2014/main" val="2223139419"/>
                    </a:ext>
                  </a:extLst>
                </a:gridCol>
                <a:gridCol w="640357">
                  <a:extLst>
                    <a:ext uri="{9D8B030D-6E8A-4147-A177-3AD203B41FA5}">
                      <a16:colId xmlns:a16="http://schemas.microsoft.com/office/drawing/2014/main" val="4074953676"/>
                    </a:ext>
                  </a:extLst>
                </a:gridCol>
              </a:tblGrid>
              <a:tr h="0">
                <a:tc gridSpan="3">
                  <a:txBody>
                    <a:bodyPr/>
                    <a:lstStyle/>
                    <a:p>
                      <a:pPr>
                        <a:lnSpc>
                          <a:spcPct val="90000"/>
                        </a:lnSpc>
                      </a:pPr>
                      <a:r>
                        <a:rPr lang="en-GB" sz="1000" noProof="0" dirty="0">
                          <a:solidFill>
                            <a:schemeClr val="accent1"/>
                          </a:solidFill>
                          <a:latin typeface="Arial" panose="020B0604020202020204" pitchFamily="34" charset="0"/>
                          <a:cs typeface="Arial" panose="020B0604020202020204" pitchFamily="34" charset="0"/>
                        </a:rPr>
                        <a:t>AEs led to dose modifications</a:t>
                      </a:r>
                    </a:p>
                  </a:txBody>
                  <a:tcPr marL="72000" marR="0" marT="25200" marB="252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000" noProof="0" dirty="0">
                        <a:solidFill>
                          <a:schemeClr val="accent1"/>
                        </a:solidFill>
                        <a:latin typeface="Arial" panose="020B0604020202020204" pitchFamily="34" charset="0"/>
                        <a:cs typeface="Arial" panose="020B0604020202020204" pitchFamily="34" charset="0"/>
                      </a:endParaRPr>
                    </a:p>
                  </a:txBody>
                  <a:tcPr marL="0" marR="0" marT="25200" marB="252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r>
                        <a:rPr lang="en-GB" sz="1000" noProof="0" dirty="0">
                          <a:solidFill>
                            <a:schemeClr val="tx1"/>
                          </a:solidFill>
                          <a:latin typeface="Arial" panose="020B0604020202020204" pitchFamily="34" charset="0"/>
                          <a:cs typeface="Arial" panose="020B0604020202020204" pitchFamily="34" charset="0"/>
                        </a:rPr>
                        <a:t>Dose reduction</a:t>
                      </a:r>
                    </a:p>
                    <a:p>
                      <a:r>
                        <a:rPr lang="en-GB" sz="1000" noProof="0" dirty="0">
                          <a:solidFill>
                            <a:schemeClr val="tx1"/>
                          </a:solidFill>
                          <a:latin typeface="Arial" panose="020B0604020202020204" pitchFamily="34" charset="0"/>
                          <a:cs typeface="Arial" panose="020B0604020202020204" pitchFamily="34" charset="0"/>
                        </a:rPr>
                        <a:t>Dose interruption</a:t>
                      </a:r>
                    </a:p>
                  </a:txBody>
                  <a:tcPr marL="72000" marR="0" marT="25200" marB="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37</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67</a:t>
                      </a:r>
                    </a:p>
                  </a:txBody>
                  <a:tcPr marL="0" marR="0" marT="2520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Permanent discontinuation</a:t>
                      </a:r>
                    </a:p>
                  </a:txBody>
                  <a:tcPr marL="72000" marR="0" marT="0" marB="25200">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16</a:t>
                      </a:r>
                    </a:p>
                  </a:txBody>
                  <a:tcPr marL="0" marR="0" marT="0" marB="2520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8990"/>
                  </a:ext>
                </a:extLst>
              </a:tr>
            </a:tbl>
          </a:graphicData>
        </a:graphic>
      </p:graphicFrame>
      <p:pic>
        <p:nvPicPr>
          <p:cNvPr id="11" name="Graphic 10" descr="Medicine with solid fill">
            <a:extLst>
              <a:ext uri="{FF2B5EF4-FFF2-40B4-BE49-F238E27FC236}">
                <a16:creationId xmlns:a16="http://schemas.microsoft.com/office/drawing/2014/main" id="{55D0AADA-D95D-D7FF-47B9-6A738A82E5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16447" y="5068498"/>
            <a:ext cx="489869" cy="489869"/>
          </a:xfrm>
          <a:prstGeom prst="rect">
            <a:avLst/>
          </a:prstGeom>
        </p:spPr>
      </p:pic>
    </p:spTree>
    <p:extLst>
      <p:ext uri="{BB962C8B-B14F-4D97-AF65-F5344CB8AC3E}">
        <p14:creationId xmlns:p14="http://schemas.microsoft.com/office/powerpoint/2010/main" val="221024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03E2-F53B-3C82-2DC4-C7A3A631207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3A11C1B-12AB-E74F-7FD6-6966C15A1B85}"/>
              </a:ext>
            </a:extLst>
          </p:cNvPr>
          <p:cNvSpPr>
            <a:spLocks noGrp="1"/>
          </p:cNvSpPr>
          <p:nvPr>
            <p:ph type="body" idx="1"/>
          </p:nvPr>
        </p:nvSpPr>
        <p:spPr>
          <a:xfrm>
            <a:off x="609600" y="828000"/>
            <a:ext cx="10972800" cy="701675"/>
          </a:xfrm>
        </p:spPr>
        <p:txBody>
          <a:bodyPr/>
          <a:lstStyle/>
          <a:p>
            <a:r>
              <a:rPr lang="en-GB" noProof="0" dirty="0"/>
              <a:t>IN TREATMENT-NAÏVE AND PREVIOUSLY TREATED </a:t>
            </a:r>
            <a:r>
              <a:rPr lang="en-GB" i="1" noProof="0" dirty="0"/>
              <a:t>BRAF</a:t>
            </a:r>
            <a:r>
              <a:rPr lang="en-GB" baseline="30000" noProof="0" dirty="0"/>
              <a:t>V600E</a:t>
            </a:r>
            <a:r>
              <a:rPr lang="en-GB" noProof="0" dirty="0"/>
              <a:t>-MUTANT </a:t>
            </a:r>
            <a:r>
              <a:rPr lang="en-GB" cap="none" noProof="0" dirty="0"/>
              <a:t>m</a:t>
            </a:r>
            <a:r>
              <a:rPr lang="en-GB" noProof="0" dirty="0"/>
              <a:t>NSCLC</a:t>
            </a:r>
          </a:p>
        </p:txBody>
      </p:sp>
      <p:sp>
        <p:nvSpPr>
          <p:cNvPr id="2" name="Title 1">
            <a:extLst>
              <a:ext uri="{FF2B5EF4-FFF2-40B4-BE49-F238E27FC236}">
                <a16:creationId xmlns:a16="http://schemas.microsoft.com/office/drawing/2014/main" id="{8B476601-0BA8-5B4F-53A7-56187BC9EC08}"/>
              </a:ext>
            </a:extLst>
          </p:cNvPr>
          <p:cNvSpPr>
            <a:spLocks noGrp="1"/>
          </p:cNvSpPr>
          <p:nvPr>
            <p:ph type="title"/>
          </p:nvPr>
        </p:nvSpPr>
        <p:spPr>
          <a:xfrm>
            <a:off x="619201" y="259200"/>
            <a:ext cx="10963199" cy="864000"/>
          </a:xfrm>
        </p:spPr>
        <p:txBody>
          <a:bodyPr/>
          <a:lstStyle/>
          <a:p>
            <a:r>
              <a:rPr lang="en-GB" noProof="0" dirty="0"/>
              <a:t>Encorafenib plus binimetinib: efficacy</a:t>
            </a:r>
          </a:p>
        </p:txBody>
      </p:sp>
      <p:graphicFrame>
        <p:nvGraphicFramePr>
          <p:cNvPr id="18" name="Content Placeholder 17">
            <a:extLst>
              <a:ext uri="{FF2B5EF4-FFF2-40B4-BE49-F238E27FC236}">
                <a16:creationId xmlns:a16="http://schemas.microsoft.com/office/drawing/2014/main" id="{9A5CB193-FFBA-DACA-6B55-50110CDE9C54}"/>
              </a:ext>
            </a:extLst>
          </p:cNvPr>
          <p:cNvGraphicFramePr>
            <a:graphicFrameLocks noGrp="1"/>
          </p:cNvGraphicFramePr>
          <p:nvPr>
            <p:ph sz="quarter" idx="14"/>
            <p:extLst>
              <p:ext uri="{D42A27DB-BD31-4B8C-83A1-F6EECF244321}">
                <p14:modId xmlns:p14="http://schemas.microsoft.com/office/powerpoint/2010/main" val="4291697240"/>
              </p:ext>
            </p:extLst>
          </p:nvPr>
        </p:nvGraphicFramePr>
        <p:xfrm>
          <a:off x="619125" y="1340768"/>
          <a:ext cx="10963275" cy="4607280"/>
        </p:xfrm>
        <a:graphic>
          <a:graphicData uri="http://schemas.openxmlformats.org/drawingml/2006/table">
            <a:tbl>
              <a:tblPr firstRow="1" bandRow="1">
                <a:tableStyleId>{5C22544A-7EE6-4342-B048-85BDC9FD1C3A}</a:tableStyleId>
              </a:tblPr>
              <a:tblGrid>
                <a:gridCol w="4108723">
                  <a:extLst>
                    <a:ext uri="{9D8B030D-6E8A-4147-A177-3AD203B41FA5}">
                      <a16:colId xmlns:a16="http://schemas.microsoft.com/office/drawing/2014/main" val="1649396605"/>
                    </a:ext>
                  </a:extLst>
                </a:gridCol>
                <a:gridCol w="1713638">
                  <a:extLst>
                    <a:ext uri="{9D8B030D-6E8A-4147-A177-3AD203B41FA5}">
                      <a16:colId xmlns:a16="http://schemas.microsoft.com/office/drawing/2014/main" val="1491585717"/>
                    </a:ext>
                  </a:extLst>
                </a:gridCol>
                <a:gridCol w="1713638">
                  <a:extLst>
                    <a:ext uri="{9D8B030D-6E8A-4147-A177-3AD203B41FA5}">
                      <a16:colId xmlns:a16="http://schemas.microsoft.com/office/drawing/2014/main" val="733324489"/>
                    </a:ext>
                  </a:extLst>
                </a:gridCol>
                <a:gridCol w="1713638">
                  <a:extLst>
                    <a:ext uri="{9D8B030D-6E8A-4147-A177-3AD203B41FA5}">
                      <a16:colId xmlns:a16="http://schemas.microsoft.com/office/drawing/2014/main" val="1637919569"/>
                    </a:ext>
                  </a:extLst>
                </a:gridCol>
                <a:gridCol w="1713638">
                  <a:extLst>
                    <a:ext uri="{9D8B030D-6E8A-4147-A177-3AD203B41FA5}">
                      <a16:colId xmlns:a16="http://schemas.microsoft.com/office/drawing/2014/main" val="2844862569"/>
                    </a:ext>
                  </a:extLst>
                </a:gridCol>
              </a:tblGrid>
              <a:tr h="0">
                <a:tc rowSpan="2">
                  <a:txBody>
                    <a:bodyPr/>
                    <a:lstStyle/>
                    <a:p>
                      <a:endParaRPr lang="en-GB" sz="1400" noProof="0" dirty="0">
                        <a:latin typeface="Arial" panose="020B0604020202020204" pitchFamily="34" charset="0"/>
                        <a:cs typeface="Arial" panose="020B0604020202020204" pitchFamily="34" charset="0"/>
                      </a:endParaRPr>
                    </a:p>
                  </a:txBody>
                  <a:tcPr/>
                </a:tc>
                <a:tc gridSpan="2">
                  <a:txBody>
                    <a:bodyPr/>
                    <a:lstStyle/>
                    <a:p>
                      <a:pPr algn="ctr"/>
                      <a:r>
                        <a:rPr lang="en-GB" sz="1400" noProof="0" dirty="0">
                          <a:latin typeface="Arial" panose="020B0604020202020204" pitchFamily="34" charset="0"/>
                          <a:cs typeface="Arial" panose="020B0604020202020204" pitchFamily="34" charset="0"/>
                        </a:rPr>
                        <a:t>Primary analysis </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(data cutoff: Sep 22, </a:t>
                      </a:r>
                      <a:r>
                        <a:rPr lang="en-GB" sz="1400" noProof="0" dirty="0">
                          <a:solidFill>
                            <a:schemeClr val="bg1"/>
                          </a:solidFill>
                          <a:latin typeface="Arial" panose="020B0604020202020204" pitchFamily="34" charset="0"/>
                          <a:cs typeface="Arial" panose="020B0604020202020204" pitchFamily="34" charset="0"/>
                        </a:rPr>
                        <a:t>2022)</a:t>
                      </a:r>
                      <a:r>
                        <a:rPr lang="en-GB" sz="1400" baseline="30000" noProof="0" dirty="0">
                          <a:solidFill>
                            <a:schemeClr val="bg1"/>
                          </a:solidFill>
                          <a:latin typeface="Arial" panose="020B0604020202020204" pitchFamily="34" charset="0"/>
                          <a:cs typeface="Arial" panose="020B0604020202020204" pitchFamily="34" charset="0"/>
                        </a:rPr>
                        <a:t>1</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400" noProof="0" dirty="0">
                          <a:latin typeface="Arial" panose="020B0604020202020204" pitchFamily="34" charset="0"/>
                          <a:cs typeface="Arial" panose="020B0604020202020204" pitchFamily="34" charset="0"/>
                        </a:rPr>
                        <a:t>Current analysis </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(data cutoff: Apr 1, </a:t>
                      </a:r>
                      <a:r>
                        <a:rPr lang="en-GB" sz="1400" noProof="0" dirty="0">
                          <a:solidFill>
                            <a:schemeClr val="bg1"/>
                          </a:solidFill>
                          <a:latin typeface="Arial" panose="020B0604020202020204" pitchFamily="34" charset="0"/>
                          <a:cs typeface="Arial" panose="020B0604020202020204" pitchFamily="34" charset="0"/>
                        </a:rPr>
                        <a:t>2024)</a:t>
                      </a:r>
                      <a:r>
                        <a:rPr lang="en-GB" sz="1400" baseline="30000" noProof="0" dirty="0">
                          <a:solidFill>
                            <a:schemeClr val="bg1"/>
                          </a:solidFill>
                          <a:latin typeface="Arial" panose="020B0604020202020204" pitchFamily="34" charset="0"/>
                          <a:cs typeface="Arial" panose="020B0604020202020204" pitchFamily="34" charset="0"/>
                        </a:rPr>
                        <a:t>2</a:t>
                      </a:r>
                    </a:p>
                  </a:txBody>
                  <a:tcPr>
                    <a:lnB w="12700" cap="flat" cmpd="sng" algn="ctr">
                      <a:solidFill>
                        <a:schemeClr val="bg1"/>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562534"/>
                  </a:ext>
                </a:extLst>
              </a:tr>
              <a:tr h="0">
                <a:tc vMerge="1">
                  <a:txBody>
                    <a:bodyPr/>
                    <a:lstStyle/>
                    <a:p>
                      <a:endParaRPr lang="en-US" sz="1200" dirty="0">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Treatment naïve </a:t>
                      </a:r>
                    </a:p>
                    <a:p>
                      <a:pPr algn="ctr"/>
                      <a:r>
                        <a:rPr lang="en-GB" sz="1400" b="1" noProof="0" dirty="0">
                          <a:solidFill>
                            <a:schemeClr val="bg1"/>
                          </a:solidFill>
                          <a:latin typeface="Arial" panose="020B0604020202020204" pitchFamily="34" charset="0"/>
                          <a:cs typeface="Arial" panose="020B0604020202020204" pitchFamily="34" charset="0"/>
                        </a:rPr>
                        <a:t>n=59</a:t>
                      </a:r>
                    </a:p>
                  </a:txBody>
                  <a:tcPr marL="0" marR="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Previously treated</a:t>
                      </a:r>
                    </a:p>
                    <a:p>
                      <a:pPr algn="ctr"/>
                      <a:r>
                        <a:rPr lang="en-GB" sz="1400" b="1" noProof="0" dirty="0">
                          <a:solidFill>
                            <a:schemeClr val="bg1"/>
                          </a:solidFill>
                          <a:latin typeface="Arial" panose="020B0604020202020204" pitchFamily="34" charset="0"/>
                          <a:cs typeface="Arial" panose="020B0604020202020204" pitchFamily="34" charset="0"/>
                        </a:rPr>
                        <a:t>n=39</a:t>
                      </a:r>
                    </a:p>
                  </a:txBody>
                  <a:tcPr marL="0" marR="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Treatment naïve </a:t>
                      </a:r>
                    </a:p>
                    <a:p>
                      <a:pPr algn="ctr"/>
                      <a:r>
                        <a:rPr lang="en-GB" sz="1400" b="1" noProof="0" dirty="0">
                          <a:solidFill>
                            <a:schemeClr val="bg1"/>
                          </a:solidFill>
                          <a:latin typeface="Arial" panose="020B0604020202020204" pitchFamily="34" charset="0"/>
                          <a:cs typeface="Arial" panose="020B0604020202020204" pitchFamily="34" charset="0"/>
                        </a:rPr>
                        <a:t>N=59</a:t>
                      </a:r>
                    </a:p>
                    <a:p>
                      <a:pPr algn="ctr"/>
                      <a:endParaRPr lang="en-GB" sz="1400" b="1" noProof="0" dirty="0">
                        <a:solidFill>
                          <a:schemeClr val="bg1"/>
                        </a:solidFill>
                        <a:latin typeface="Arial" panose="020B0604020202020204" pitchFamily="34" charset="0"/>
                        <a:cs typeface="Arial" panose="020B0604020202020204" pitchFamily="34" charset="0"/>
                      </a:endParaRPr>
                    </a:p>
                  </a:txBody>
                  <a:tcPr marL="0" marR="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Previously treated</a:t>
                      </a:r>
                    </a:p>
                    <a:p>
                      <a:pPr algn="ctr"/>
                      <a:r>
                        <a:rPr lang="en-GB" sz="1400" b="1" noProof="0" dirty="0">
                          <a:solidFill>
                            <a:schemeClr val="bg1"/>
                          </a:solidFill>
                          <a:latin typeface="Arial" panose="020B0604020202020204" pitchFamily="34" charset="0"/>
                          <a:cs typeface="Arial" panose="020B0604020202020204" pitchFamily="34" charset="0"/>
                        </a:rPr>
                        <a:t>N=39</a:t>
                      </a:r>
                    </a:p>
                  </a:txBody>
                  <a:tcPr marL="0" marR="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93645559"/>
                  </a:ext>
                </a:extLst>
              </a:tr>
              <a:tr h="0">
                <a:tc>
                  <a:txBody>
                    <a:bodyPr/>
                    <a:lstStyle/>
                    <a:p>
                      <a:r>
                        <a:rPr lang="en-GB" sz="1400" b="1" noProof="0" dirty="0">
                          <a:solidFill>
                            <a:schemeClr val="tx1"/>
                          </a:solidFill>
                          <a:latin typeface="Arial" panose="020B0604020202020204" pitchFamily="34" charset="0"/>
                          <a:cs typeface="Arial" panose="020B0604020202020204" pitchFamily="34" charset="0"/>
                        </a:rPr>
                        <a:t>Objective response rate (95% CI), %</a:t>
                      </a:r>
                      <a:r>
                        <a:rPr lang="en-GB" sz="1400" b="1" baseline="30000" noProof="0" dirty="0">
                          <a:solidFill>
                            <a:schemeClr val="tx1"/>
                          </a:solidFill>
                          <a:latin typeface="Arial" panose="020B0604020202020204" pitchFamily="34" charset="0"/>
                          <a:cs typeface="Arial" panose="020B0604020202020204" pitchFamily="34" charset="0"/>
                        </a:rPr>
                        <a:t>a</a:t>
                      </a:r>
                    </a:p>
                  </a:txBody>
                  <a:tcPr marT="61200" marB="61200"/>
                </a:tc>
                <a:tc>
                  <a:txBody>
                    <a:bodyPr/>
                    <a:lstStyle/>
                    <a:p>
                      <a:pPr algn="ctr"/>
                      <a:r>
                        <a:rPr lang="en-GB" sz="1400" noProof="0" dirty="0">
                          <a:latin typeface="Arial" panose="020B0604020202020204" pitchFamily="34" charset="0"/>
                          <a:cs typeface="Arial" panose="020B0604020202020204" pitchFamily="34" charset="0"/>
                        </a:rPr>
                        <a:t>75 (62, 85)</a:t>
                      </a:r>
                    </a:p>
                  </a:txBody>
                  <a:tcPr marT="61200" marB="612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46 (30, 63)</a:t>
                      </a:r>
                    </a:p>
                  </a:txBody>
                  <a:tcPr marT="61200" marB="612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75 (62, 85)</a:t>
                      </a:r>
                    </a:p>
                  </a:txBody>
                  <a:tcPr marT="61200" marB="612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46 (30, 63)</a:t>
                      </a:r>
                    </a:p>
                  </a:txBody>
                  <a:tcPr marT="61200" marB="612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92355684"/>
                  </a:ext>
                </a:extLst>
              </a:tr>
              <a:tr h="0">
                <a:tc>
                  <a:txBody>
                    <a:bodyPr/>
                    <a:lstStyle/>
                    <a:p>
                      <a:pPr marL="0" indent="274638">
                        <a:tabLst/>
                      </a:pPr>
                      <a:r>
                        <a:rPr lang="en-GB" sz="1400" b="0" noProof="0" dirty="0">
                          <a:solidFill>
                            <a:schemeClr val="tx1"/>
                          </a:solidFill>
                          <a:latin typeface="Arial" panose="020B0604020202020204" pitchFamily="34" charset="0"/>
                          <a:cs typeface="Arial" panose="020B0604020202020204" pitchFamily="34" charset="0"/>
                        </a:rPr>
                        <a:t>Complete response, n (%)</a:t>
                      </a:r>
                    </a:p>
                  </a:txBody>
                  <a:tcPr marT="61200" marB="61200"/>
                </a:tc>
                <a:tc>
                  <a:txBody>
                    <a:bodyPr/>
                    <a:lstStyle/>
                    <a:p>
                      <a:pPr algn="ctr"/>
                      <a:r>
                        <a:rPr lang="en-GB" sz="1400" noProof="0" dirty="0">
                          <a:latin typeface="Arial" panose="020B0604020202020204" pitchFamily="34" charset="0"/>
                          <a:cs typeface="Arial" panose="020B0604020202020204" pitchFamily="34" charset="0"/>
                        </a:rPr>
                        <a:t>9 (15)</a:t>
                      </a:r>
                    </a:p>
                  </a:txBody>
                  <a:tcPr marT="61200" marB="61200"/>
                </a:tc>
                <a:tc>
                  <a:txBody>
                    <a:bodyPr/>
                    <a:lstStyle/>
                    <a:p>
                      <a:pPr algn="ctr"/>
                      <a:r>
                        <a:rPr lang="en-GB" sz="1400" noProof="0" dirty="0">
                          <a:latin typeface="Arial" panose="020B0604020202020204" pitchFamily="34" charset="0"/>
                          <a:cs typeface="Arial" panose="020B0604020202020204" pitchFamily="34" charset="0"/>
                        </a:rPr>
                        <a:t>4 (10)</a:t>
                      </a:r>
                    </a:p>
                  </a:txBody>
                  <a:tcPr marT="61200" marB="61200"/>
                </a:tc>
                <a:tc>
                  <a:txBody>
                    <a:bodyPr/>
                    <a:lstStyle/>
                    <a:p>
                      <a:pPr algn="ctr"/>
                      <a:r>
                        <a:rPr lang="en-GB" sz="1400" noProof="0" dirty="0">
                          <a:latin typeface="Arial" panose="020B0604020202020204" pitchFamily="34" charset="0"/>
                          <a:cs typeface="Arial" panose="020B0604020202020204" pitchFamily="34" charset="0"/>
                        </a:rPr>
                        <a:t>9 (15)</a:t>
                      </a:r>
                    </a:p>
                  </a:txBody>
                  <a:tcPr marT="61200" marB="61200"/>
                </a:tc>
                <a:tc>
                  <a:txBody>
                    <a:bodyPr/>
                    <a:lstStyle/>
                    <a:p>
                      <a:pPr algn="ctr"/>
                      <a:r>
                        <a:rPr lang="en-GB" sz="1400" noProof="0" dirty="0">
                          <a:latin typeface="Arial" panose="020B0604020202020204" pitchFamily="34" charset="0"/>
                          <a:cs typeface="Arial" panose="020B0604020202020204" pitchFamily="34" charset="0"/>
                        </a:rPr>
                        <a:t>4 (10)</a:t>
                      </a:r>
                    </a:p>
                  </a:txBody>
                  <a:tcPr marT="61200" marB="61200"/>
                </a:tc>
                <a:extLst>
                  <a:ext uri="{0D108BD9-81ED-4DB2-BD59-A6C34878D82A}">
                    <a16:rowId xmlns:a16="http://schemas.microsoft.com/office/drawing/2014/main" val="629763687"/>
                  </a:ext>
                </a:extLst>
              </a:tr>
              <a:tr h="0">
                <a:tc>
                  <a:txBody>
                    <a:bodyPr/>
                    <a:lstStyle/>
                    <a:p>
                      <a:pPr marL="0" indent="274638">
                        <a:tabLst/>
                      </a:pPr>
                      <a:r>
                        <a:rPr lang="en-GB" sz="1400" b="0" noProof="0" dirty="0">
                          <a:solidFill>
                            <a:schemeClr val="tx1"/>
                          </a:solidFill>
                          <a:latin typeface="Arial" panose="020B0604020202020204" pitchFamily="34" charset="0"/>
                          <a:cs typeface="Arial" panose="020B0604020202020204" pitchFamily="34" charset="0"/>
                        </a:rPr>
                        <a:t>Partial response, n (%)</a:t>
                      </a:r>
                    </a:p>
                  </a:txBody>
                  <a:tcPr marT="61200" marB="61200"/>
                </a:tc>
                <a:tc>
                  <a:txBody>
                    <a:bodyPr/>
                    <a:lstStyle/>
                    <a:p>
                      <a:pPr algn="ctr"/>
                      <a:r>
                        <a:rPr lang="en-GB" sz="1400" noProof="0" dirty="0">
                          <a:latin typeface="Arial" panose="020B0604020202020204" pitchFamily="34" charset="0"/>
                          <a:cs typeface="Arial" panose="020B0604020202020204" pitchFamily="34" charset="0"/>
                        </a:rPr>
                        <a:t>35 (59)</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14 (36)</a:t>
                      </a:r>
                    </a:p>
                  </a:txBody>
                  <a:tcPr marT="61200" marB="61200"/>
                </a:tc>
                <a:tc>
                  <a:txBody>
                    <a:bodyPr/>
                    <a:lstStyle/>
                    <a:p>
                      <a:pPr algn="ctr"/>
                      <a:r>
                        <a:rPr lang="en-GB" sz="1400" noProof="0" dirty="0">
                          <a:latin typeface="Arial" panose="020B0604020202020204" pitchFamily="34" charset="0"/>
                          <a:cs typeface="Arial" panose="020B0604020202020204" pitchFamily="34" charset="0"/>
                        </a:rPr>
                        <a:t>35 (59)</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14 (36)</a:t>
                      </a:r>
                    </a:p>
                  </a:txBody>
                  <a:tcPr marT="61200" marB="61200"/>
                </a:tc>
                <a:extLst>
                  <a:ext uri="{0D108BD9-81ED-4DB2-BD59-A6C34878D82A}">
                    <a16:rowId xmlns:a16="http://schemas.microsoft.com/office/drawing/2014/main" val="3501867356"/>
                  </a:ext>
                </a:extLst>
              </a:tr>
              <a:tr h="0">
                <a:tc>
                  <a:txBody>
                    <a:bodyPr/>
                    <a:lstStyle/>
                    <a:p>
                      <a:pPr marL="0" indent="274638">
                        <a:tabLst/>
                      </a:pPr>
                      <a:r>
                        <a:rPr lang="en-GB" sz="1400" b="0" noProof="0" dirty="0">
                          <a:solidFill>
                            <a:schemeClr val="tx1"/>
                          </a:solidFill>
                          <a:latin typeface="Arial" panose="020B0604020202020204" pitchFamily="34" charset="0"/>
                          <a:cs typeface="Arial" panose="020B0604020202020204" pitchFamily="34" charset="0"/>
                        </a:rPr>
                        <a:t>Stable disease, n (%)</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10 (17)</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13 (33)</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10 (17)</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13 (33)</a:t>
                      </a:r>
                    </a:p>
                  </a:txBody>
                  <a:tcPr marT="61200" marB="61200"/>
                </a:tc>
                <a:extLst>
                  <a:ext uri="{0D108BD9-81ED-4DB2-BD59-A6C34878D82A}">
                    <a16:rowId xmlns:a16="http://schemas.microsoft.com/office/drawing/2014/main" val="1779705962"/>
                  </a:ext>
                </a:extLst>
              </a:tr>
              <a:tr h="0">
                <a:tc>
                  <a:txBody>
                    <a:bodyPr/>
                    <a:lstStyle/>
                    <a:p>
                      <a:pPr marL="0" indent="274638">
                        <a:tabLst/>
                      </a:pPr>
                      <a:r>
                        <a:rPr lang="en-GB" sz="1400" b="0" noProof="0" dirty="0">
                          <a:solidFill>
                            <a:schemeClr val="tx1"/>
                          </a:solidFill>
                          <a:latin typeface="Arial" panose="020B0604020202020204" pitchFamily="34" charset="0"/>
                          <a:cs typeface="Arial" panose="020B0604020202020204" pitchFamily="34" charset="0"/>
                        </a:rPr>
                        <a:t>Progressive disease, n (%)</a:t>
                      </a:r>
                    </a:p>
                  </a:txBody>
                  <a:tcPr marT="61200" marB="61200"/>
                </a:tc>
                <a:tc>
                  <a:txBody>
                    <a:bodyPr/>
                    <a:lstStyle/>
                    <a:p>
                      <a:pPr algn="ctr"/>
                      <a:r>
                        <a:rPr lang="en-GB" sz="1400" noProof="0" dirty="0">
                          <a:latin typeface="Arial" panose="020B0604020202020204" pitchFamily="34" charset="0"/>
                          <a:cs typeface="Arial" panose="020B0604020202020204" pitchFamily="34" charset="0"/>
                        </a:rPr>
                        <a:t>2 (3)</a:t>
                      </a:r>
                    </a:p>
                  </a:txBody>
                  <a:tcPr marT="61200" marB="61200"/>
                </a:tc>
                <a:tc>
                  <a:txBody>
                    <a:bodyPr/>
                    <a:lstStyle/>
                    <a:p>
                      <a:pPr algn="ctr"/>
                      <a:r>
                        <a:rPr lang="en-GB" sz="1400" noProof="0" dirty="0">
                          <a:latin typeface="Arial" panose="020B0604020202020204" pitchFamily="34" charset="0"/>
                          <a:cs typeface="Arial" panose="020B0604020202020204" pitchFamily="34" charset="0"/>
                        </a:rPr>
                        <a:t>3 (8)</a:t>
                      </a:r>
                    </a:p>
                  </a:txBody>
                  <a:tcPr marT="61200" marB="61200"/>
                </a:tc>
                <a:tc>
                  <a:txBody>
                    <a:bodyPr/>
                    <a:lstStyle/>
                    <a:p>
                      <a:pPr algn="ctr"/>
                      <a:r>
                        <a:rPr lang="en-GB" sz="1400" noProof="0" dirty="0">
                          <a:latin typeface="Arial" panose="020B0604020202020204" pitchFamily="34" charset="0"/>
                          <a:cs typeface="Arial" panose="020B0604020202020204" pitchFamily="34" charset="0"/>
                        </a:rPr>
                        <a:t>2 (3)</a:t>
                      </a:r>
                    </a:p>
                  </a:txBody>
                  <a:tcPr marT="61200" marB="61200"/>
                </a:tc>
                <a:tc>
                  <a:txBody>
                    <a:bodyPr/>
                    <a:lstStyle/>
                    <a:p>
                      <a:pPr algn="ctr"/>
                      <a:r>
                        <a:rPr lang="en-GB" sz="1400" noProof="0" dirty="0">
                          <a:latin typeface="Arial" panose="020B0604020202020204" pitchFamily="34" charset="0"/>
                          <a:cs typeface="Arial" panose="020B0604020202020204" pitchFamily="34" charset="0"/>
                        </a:rPr>
                        <a:t>3 (8)</a:t>
                      </a:r>
                    </a:p>
                  </a:txBody>
                  <a:tcPr marT="61200" marB="61200"/>
                </a:tc>
                <a:extLst>
                  <a:ext uri="{0D108BD9-81ED-4DB2-BD59-A6C34878D82A}">
                    <a16:rowId xmlns:a16="http://schemas.microsoft.com/office/drawing/2014/main" val="482859392"/>
                  </a:ext>
                </a:extLst>
              </a:tr>
              <a:tr h="0">
                <a:tc>
                  <a:txBody>
                    <a:bodyPr/>
                    <a:lstStyle/>
                    <a:p>
                      <a:pPr marL="0" indent="9525">
                        <a:tabLst/>
                      </a:pPr>
                      <a:r>
                        <a:rPr lang="en-GB" sz="1400" b="1" noProof="0" dirty="0">
                          <a:solidFill>
                            <a:schemeClr val="tx1"/>
                          </a:solidFill>
                          <a:latin typeface="Arial" panose="020B0604020202020204" pitchFamily="34" charset="0"/>
                          <a:cs typeface="Arial" panose="020B0604020202020204" pitchFamily="34" charset="0"/>
                        </a:rPr>
                        <a:t>Disease control rate at 24 weeks (95% CI), %</a:t>
                      </a:r>
                    </a:p>
                  </a:txBody>
                  <a:tcPr marT="61200" marB="61200"/>
                </a:tc>
                <a:tc>
                  <a:txBody>
                    <a:bodyPr/>
                    <a:lstStyle/>
                    <a:p>
                      <a:pPr algn="ctr"/>
                      <a:r>
                        <a:rPr lang="en-GB" sz="1400" noProof="0" dirty="0">
                          <a:latin typeface="Arial" panose="020B0604020202020204" pitchFamily="34" charset="0"/>
                          <a:cs typeface="Arial" panose="020B0604020202020204" pitchFamily="34" charset="0"/>
                        </a:rPr>
                        <a:t>64 (51, 76)</a:t>
                      </a:r>
                    </a:p>
                  </a:txBody>
                  <a:tcPr marT="61200" marB="61200"/>
                </a:tc>
                <a:tc>
                  <a:txBody>
                    <a:bodyPr/>
                    <a:lstStyle/>
                    <a:p>
                      <a:pPr algn="ctr"/>
                      <a:r>
                        <a:rPr lang="en-GB" sz="1400" noProof="0" dirty="0">
                          <a:latin typeface="Arial" panose="020B0604020202020204" pitchFamily="34" charset="0"/>
                          <a:cs typeface="Arial" panose="020B0604020202020204" pitchFamily="34" charset="0"/>
                        </a:rPr>
                        <a:t>41 (26, 58)</a:t>
                      </a:r>
                    </a:p>
                  </a:txBody>
                  <a:tcPr marT="61200" marB="61200"/>
                </a:tc>
                <a:tc>
                  <a:txBody>
                    <a:bodyPr/>
                    <a:lstStyle/>
                    <a:p>
                      <a:pPr algn="ctr"/>
                      <a:r>
                        <a:rPr lang="en-GB" sz="1400" noProof="0" dirty="0">
                          <a:latin typeface="Arial" panose="020B0604020202020204" pitchFamily="34" charset="0"/>
                          <a:cs typeface="Arial" panose="020B0604020202020204" pitchFamily="34" charset="0"/>
                        </a:rPr>
                        <a:t>64 (51, 76)</a:t>
                      </a:r>
                    </a:p>
                  </a:txBody>
                  <a:tcPr marT="61200" marB="61200"/>
                </a:tc>
                <a:tc>
                  <a:txBody>
                    <a:bodyPr/>
                    <a:lstStyle/>
                    <a:p>
                      <a:pPr algn="ctr"/>
                      <a:r>
                        <a:rPr lang="en-GB" sz="1400" noProof="0" dirty="0">
                          <a:latin typeface="Arial" panose="020B0604020202020204" pitchFamily="34" charset="0"/>
                          <a:cs typeface="Arial" panose="020B0604020202020204" pitchFamily="34" charset="0"/>
                        </a:rPr>
                        <a:t>44 (28, 60)</a:t>
                      </a:r>
                    </a:p>
                  </a:txBody>
                  <a:tcPr marT="61200" marB="61200"/>
                </a:tc>
                <a:extLst>
                  <a:ext uri="{0D108BD9-81ED-4DB2-BD59-A6C34878D82A}">
                    <a16:rowId xmlns:a16="http://schemas.microsoft.com/office/drawing/2014/main" val="1869788753"/>
                  </a:ext>
                </a:extLst>
              </a:tr>
              <a:tr h="0">
                <a:tc>
                  <a:txBody>
                    <a:bodyPr/>
                    <a:lstStyle/>
                    <a:p>
                      <a:pPr marL="0" indent="9525">
                        <a:tabLst/>
                      </a:pPr>
                      <a:r>
                        <a:rPr lang="en-GB" sz="1400" b="1" noProof="0" dirty="0">
                          <a:solidFill>
                            <a:schemeClr val="tx1"/>
                          </a:solidFill>
                          <a:latin typeface="Arial" panose="020B0604020202020204" pitchFamily="34" charset="0"/>
                          <a:cs typeface="Arial" panose="020B0604020202020204" pitchFamily="34" charset="0"/>
                        </a:rPr>
                        <a:t>Median time to response (range), months</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1.9 (1.1-19.1)</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1.7 (1.2-7.3)</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1.9 (1.1-19.1)</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1.7 (1.2-7.3)</a:t>
                      </a:r>
                    </a:p>
                  </a:txBody>
                  <a:tcPr marT="61200" marB="61200"/>
                </a:tc>
                <a:extLst>
                  <a:ext uri="{0D108BD9-81ED-4DB2-BD59-A6C34878D82A}">
                    <a16:rowId xmlns:a16="http://schemas.microsoft.com/office/drawing/2014/main" val="2257002838"/>
                  </a:ext>
                </a:extLst>
              </a:tr>
              <a:tr h="0">
                <a:tc>
                  <a:txBody>
                    <a:bodyPr/>
                    <a:lstStyle/>
                    <a:p>
                      <a:pPr marL="0" indent="9525">
                        <a:tabLst/>
                      </a:pPr>
                      <a:r>
                        <a:rPr lang="en-GB" sz="1400" b="1" noProof="0" dirty="0">
                          <a:solidFill>
                            <a:schemeClr val="tx1"/>
                          </a:solidFill>
                          <a:latin typeface="Arial" panose="020B0604020202020204" pitchFamily="34" charset="0"/>
                          <a:cs typeface="Arial" panose="020B0604020202020204" pitchFamily="34" charset="0"/>
                        </a:rPr>
                        <a:t>Median duration of response (95% CI), months</a:t>
                      </a:r>
                    </a:p>
                  </a:txBody>
                  <a:tcPr marT="61200" marB="61200"/>
                </a:tc>
                <a:tc>
                  <a:txBody>
                    <a:bodyPr/>
                    <a:lstStyle/>
                    <a:p>
                      <a:pPr algn="ctr"/>
                      <a:r>
                        <a:rPr lang="en-GB" sz="1400" noProof="0" dirty="0">
                          <a:latin typeface="Arial" panose="020B0604020202020204" pitchFamily="34" charset="0"/>
                          <a:cs typeface="Arial" panose="020B0604020202020204" pitchFamily="34" charset="0"/>
                        </a:rPr>
                        <a:t>NE (23.1,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16.7 (7.4,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40.0 (23.1,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16.7 (7.4, NE)</a:t>
                      </a:r>
                    </a:p>
                  </a:txBody>
                  <a:tcPr marT="61200" marB="61200"/>
                </a:tc>
                <a:extLst>
                  <a:ext uri="{0D108BD9-81ED-4DB2-BD59-A6C34878D82A}">
                    <a16:rowId xmlns:a16="http://schemas.microsoft.com/office/drawing/2014/main" val="4263630032"/>
                  </a:ext>
                </a:extLst>
              </a:tr>
              <a:tr h="0">
                <a:tc>
                  <a:txBody>
                    <a:bodyPr/>
                    <a:lstStyle/>
                    <a:p>
                      <a:pPr marL="0" indent="9525">
                        <a:tabLst/>
                      </a:pPr>
                      <a:r>
                        <a:rPr lang="en-GB" sz="1400" b="1" noProof="0" dirty="0">
                          <a:solidFill>
                            <a:schemeClr val="tx1"/>
                          </a:solidFill>
                          <a:latin typeface="Arial" panose="020B0604020202020204" pitchFamily="34" charset="0"/>
                          <a:cs typeface="Arial" panose="020B0604020202020204" pitchFamily="34" charset="0"/>
                        </a:rPr>
                        <a:t>Median PFS (95% CI), months</a:t>
                      </a:r>
                    </a:p>
                  </a:txBody>
                  <a:tcPr marT="61200" marB="61200"/>
                </a:tc>
                <a:tc>
                  <a:txBody>
                    <a:bodyPr/>
                    <a:lstStyle/>
                    <a:p>
                      <a:pPr algn="ctr"/>
                      <a:r>
                        <a:rPr lang="en-GB" sz="1400" noProof="0" dirty="0">
                          <a:latin typeface="Arial" panose="020B0604020202020204" pitchFamily="34" charset="0"/>
                          <a:cs typeface="Arial" panose="020B0604020202020204" pitchFamily="34" charset="0"/>
                        </a:rPr>
                        <a:t>NE (15.7,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9.3 (6.2,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30.2 (15.7,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9.3 (6.2, 24.8)</a:t>
                      </a:r>
                    </a:p>
                  </a:txBody>
                  <a:tcPr marT="61200" marB="61200"/>
                </a:tc>
                <a:extLst>
                  <a:ext uri="{0D108BD9-81ED-4DB2-BD59-A6C34878D82A}">
                    <a16:rowId xmlns:a16="http://schemas.microsoft.com/office/drawing/2014/main" val="2426555517"/>
                  </a:ext>
                </a:extLst>
              </a:tr>
              <a:tr h="0">
                <a:tc>
                  <a:txBody>
                    <a:bodyPr/>
                    <a:lstStyle/>
                    <a:p>
                      <a:pPr marL="0" indent="9525">
                        <a:tabLst/>
                      </a:pPr>
                      <a:r>
                        <a:rPr lang="en-GB" sz="1400" b="1" noProof="0" dirty="0">
                          <a:latin typeface="Arial" panose="020B0604020202020204" pitchFamily="34" charset="0"/>
                          <a:cs typeface="Arial" panose="020B0604020202020204" pitchFamily="34" charset="0"/>
                        </a:rPr>
                        <a:t>Median OS (95% CI), months</a:t>
                      </a:r>
                    </a:p>
                  </a:txBody>
                  <a:tcPr marT="61200" marB="61200"/>
                </a:tc>
                <a:tc>
                  <a:txBody>
                    <a:bodyPr/>
                    <a:lstStyle/>
                    <a:p>
                      <a:pPr algn="ctr"/>
                      <a:r>
                        <a:rPr lang="en-GB" sz="1400" noProof="0" dirty="0">
                          <a:latin typeface="Arial" panose="020B0604020202020204" pitchFamily="34" charset="0"/>
                          <a:cs typeface="Arial" panose="020B0604020202020204" pitchFamily="34" charset="0"/>
                        </a:rPr>
                        <a:t>NE (26.7,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NE (14.7,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NE (31.3, NE)</a:t>
                      </a:r>
                    </a:p>
                  </a:txBody>
                  <a:tcPr marT="61200" marB="61200"/>
                </a:tc>
                <a:tc>
                  <a:txBody>
                    <a:bodyPr/>
                    <a:lstStyle/>
                    <a:p>
                      <a:pPr algn="ctr"/>
                      <a:r>
                        <a:rPr lang="en-GB" sz="1400" noProof="0" dirty="0">
                          <a:latin typeface="Arial" panose="020B0604020202020204" pitchFamily="34" charset="0"/>
                          <a:cs typeface="Arial" panose="020B0604020202020204" pitchFamily="34" charset="0"/>
                        </a:rPr>
                        <a:t>22.7 (14.1, 32.2)</a:t>
                      </a:r>
                    </a:p>
                  </a:txBody>
                  <a:tcPr marT="61200" marB="61200"/>
                </a:tc>
                <a:extLst>
                  <a:ext uri="{0D108BD9-81ED-4DB2-BD59-A6C34878D82A}">
                    <a16:rowId xmlns:a16="http://schemas.microsoft.com/office/drawing/2014/main" val="2573842126"/>
                  </a:ext>
                </a:extLst>
              </a:tr>
            </a:tbl>
          </a:graphicData>
        </a:graphic>
      </p:graphicFrame>
      <p:sp>
        <p:nvSpPr>
          <p:cNvPr id="17" name="Content Placeholder 16">
            <a:extLst>
              <a:ext uri="{FF2B5EF4-FFF2-40B4-BE49-F238E27FC236}">
                <a16:creationId xmlns:a16="http://schemas.microsoft.com/office/drawing/2014/main" id="{0EC380B4-677D-AE9D-69F0-47F6FE3C28BA}"/>
              </a:ext>
            </a:extLst>
          </p:cNvPr>
          <p:cNvSpPr>
            <a:spLocks noGrp="1"/>
          </p:cNvSpPr>
          <p:nvPr>
            <p:ph sz="quarter" idx="15"/>
          </p:nvPr>
        </p:nvSpPr>
        <p:spPr/>
        <p:txBody>
          <a:bodyPr/>
          <a:lstStyle/>
          <a:p>
            <a:r>
              <a:rPr lang="en-GB" noProof="0" dirty="0">
                <a:solidFill>
                  <a:schemeClr val="tx2"/>
                </a:solidFill>
              </a:rPr>
              <a:t>CI, confidence interval; </a:t>
            </a:r>
            <a:r>
              <a:rPr lang="en-GB" b="0" i="0" noProof="0" dirty="0">
                <a:solidFill>
                  <a:schemeClr val="tx2"/>
                </a:solidFill>
                <a:effectLst/>
              </a:rPr>
              <a:t>mNSCLC, metastatic non-small cell lung cancer; </a:t>
            </a:r>
            <a:r>
              <a:rPr lang="en-GB" noProof="0" dirty="0">
                <a:solidFill>
                  <a:schemeClr val="tx2"/>
                </a:solidFill>
              </a:rPr>
              <a:t>NE, not evaluable; OS, overall survival; PFS, progression-free survival</a:t>
            </a:r>
          </a:p>
          <a:p>
            <a:r>
              <a:rPr lang="en-GB" noProof="0" dirty="0">
                <a:solidFill>
                  <a:schemeClr val="tx2"/>
                </a:solidFill>
              </a:rPr>
              <a:t>1. Riely GJ, et al. J Clin Oncol. 2023;41:3700-11; 2. Riely GJ, et al. Ann Oncol. 2024;35 (suppl 2):S1246-S1247 (ESMO 2024 oral presentation)</a:t>
            </a:r>
          </a:p>
        </p:txBody>
      </p:sp>
      <p:sp>
        <p:nvSpPr>
          <p:cNvPr id="5" name="Slide Number Placeholder 4">
            <a:extLst>
              <a:ext uri="{FF2B5EF4-FFF2-40B4-BE49-F238E27FC236}">
                <a16:creationId xmlns:a16="http://schemas.microsoft.com/office/drawing/2014/main" id="{4C57897B-D793-B7C4-BB7E-825CF0EEAAA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17</a:t>
            </a:fld>
            <a:endParaRPr lang="en-GB" noProof="0" dirty="0"/>
          </a:p>
        </p:txBody>
      </p:sp>
      <p:sp>
        <p:nvSpPr>
          <p:cNvPr id="15" name="Rectangle 14">
            <a:extLst>
              <a:ext uri="{FF2B5EF4-FFF2-40B4-BE49-F238E27FC236}">
                <a16:creationId xmlns:a16="http://schemas.microsoft.com/office/drawing/2014/main" id="{A72BFB12-C62B-13B5-DD4B-204634956094}"/>
              </a:ext>
            </a:extLst>
          </p:cNvPr>
          <p:cNvSpPr/>
          <p:nvPr/>
        </p:nvSpPr>
        <p:spPr>
          <a:xfrm>
            <a:off x="8162693" y="1329523"/>
            <a:ext cx="3401121" cy="4589606"/>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extBox 2">
            <a:extLst>
              <a:ext uri="{FF2B5EF4-FFF2-40B4-BE49-F238E27FC236}">
                <a16:creationId xmlns:a16="http://schemas.microsoft.com/office/drawing/2014/main" id="{405CF3E7-0BB8-E42E-1AB3-554E6FE8DC4F}"/>
              </a:ext>
            </a:extLst>
          </p:cNvPr>
          <p:cNvSpPr txBox="1"/>
          <p:nvPr/>
        </p:nvSpPr>
        <p:spPr>
          <a:xfrm>
            <a:off x="614067" y="5949280"/>
            <a:ext cx="2414444" cy="276999"/>
          </a:xfrm>
          <a:prstGeom prst="rect">
            <a:avLst/>
          </a:prstGeom>
          <a:noFill/>
        </p:spPr>
        <p:txBody>
          <a:bodyPr wrap="none" rtlCol="0">
            <a:spAutoFit/>
          </a:bodyPr>
          <a:lstStyle/>
          <a:p>
            <a:r>
              <a:rPr lang="en-GB" sz="1200" baseline="30000" noProof="0" dirty="0">
                <a:latin typeface="Arial" panose="020B0604020202020204" pitchFamily="34" charset="0"/>
                <a:ea typeface="Aileron" charset="0"/>
                <a:cs typeface="Arial" panose="020B0604020202020204" pitchFamily="34" charset="0"/>
              </a:rPr>
              <a:t>a </a:t>
            </a:r>
            <a:r>
              <a:rPr lang="en-GB" sz="1200" dirty="0">
                <a:latin typeface="Arial" panose="020B0604020202020204" pitchFamily="34" charset="0"/>
                <a:ea typeface="Aileron" charset="0"/>
                <a:cs typeface="Arial" panose="020B0604020202020204" pitchFamily="34" charset="0"/>
              </a:rPr>
              <a:t>I</a:t>
            </a:r>
            <a:r>
              <a:rPr lang="en-GB" sz="1200" noProof="0" dirty="0">
                <a:latin typeface="Arial" panose="020B0604020202020204" pitchFamily="34" charset="0"/>
                <a:ea typeface="Aileron" charset="0"/>
                <a:cs typeface="Arial" panose="020B0604020202020204" pitchFamily="34" charset="0"/>
              </a:rPr>
              <a:t>ndependent radiological review</a:t>
            </a:r>
          </a:p>
        </p:txBody>
      </p:sp>
    </p:spTree>
    <p:extLst>
      <p:ext uri="{BB962C8B-B14F-4D97-AF65-F5344CB8AC3E}">
        <p14:creationId xmlns:p14="http://schemas.microsoft.com/office/powerpoint/2010/main" val="41116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ECC6E-8201-4B48-AA6B-850D25BB491A}"/>
            </a:ext>
          </a:extLst>
        </p:cNvPr>
        <p:cNvGrpSpPr/>
        <p:nvPr/>
      </p:nvGrpSpPr>
      <p:grpSpPr>
        <a:xfrm>
          <a:off x="0" y="0"/>
          <a:ext cx="0" cy="0"/>
          <a:chOff x="0" y="0"/>
          <a:chExt cx="0" cy="0"/>
        </a:xfrm>
      </p:grpSpPr>
      <p:sp>
        <p:nvSpPr>
          <p:cNvPr id="145" name="Rectangle 144">
            <a:extLst>
              <a:ext uri="{FF2B5EF4-FFF2-40B4-BE49-F238E27FC236}">
                <a16:creationId xmlns:a16="http://schemas.microsoft.com/office/drawing/2014/main" id="{7BE5B227-0B1A-E879-0F38-152BC0EB4B30}"/>
              </a:ext>
            </a:extLst>
          </p:cNvPr>
          <p:cNvSpPr/>
          <p:nvPr/>
        </p:nvSpPr>
        <p:spPr>
          <a:xfrm>
            <a:off x="10332442" y="3997763"/>
            <a:ext cx="1087956" cy="1365436"/>
          </a:xfrm>
          <a:prstGeom prst="rect">
            <a:avLst/>
          </a:prstGeom>
          <a:solidFill>
            <a:schemeClr val="bg1"/>
          </a:solidFill>
          <a:ln w="15875">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A0B3146A-5695-9825-6D41-B0EE7D5F5C9C}"/>
              </a:ext>
            </a:extLst>
          </p:cNvPr>
          <p:cNvSpPr>
            <a:spLocks noGrp="1"/>
          </p:cNvSpPr>
          <p:nvPr>
            <p:ph type="title"/>
          </p:nvPr>
        </p:nvSpPr>
        <p:spPr>
          <a:xfrm>
            <a:off x="619201" y="259200"/>
            <a:ext cx="10963199" cy="864000"/>
          </a:xfrm>
        </p:spPr>
        <p:txBody>
          <a:bodyPr/>
          <a:lstStyle/>
          <a:p>
            <a:r>
              <a:rPr lang="en-GB" noProof="0" dirty="0"/>
              <a:t>Encorafenib plus binimetinib: tumour responses</a:t>
            </a:r>
          </a:p>
        </p:txBody>
      </p:sp>
      <p:sp>
        <p:nvSpPr>
          <p:cNvPr id="17" name="Content Placeholder 16">
            <a:extLst>
              <a:ext uri="{FF2B5EF4-FFF2-40B4-BE49-F238E27FC236}">
                <a16:creationId xmlns:a16="http://schemas.microsoft.com/office/drawing/2014/main" id="{9EE7CF89-8968-C76E-1957-B665FA7EFD76}"/>
              </a:ext>
            </a:extLst>
          </p:cNvPr>
          <p:cNvSpPr>
            <a:spLocks noGrp="1"/>
          </p:cNvSpPr>
          <p:nvPr>
            <p:ph sz="quarter" idx="15"/>
          </p:nvPr>
        </p:nvSpPr>
        <p:spPr/>
        <p:txBody>
          <a:bodyPr/>
          <a:lstStyle/>
          <a:p>
            <a:r>
              <a:rPr lang="en-GB" noProof="0" dirty="0">
                <a:solidFill>
                  <a:schemeClr val="tx2"/>
                </a:solidFill>
              </a:rPr>
              <a:t>1. Riely GJ, et al. J Clin Oncol. 2023;41:3700-11</a:t>
            </a:r>
          </a:p>
        </p:txBody>
      </p:sp>
      <p:sp>
        <p:nvSpPr>
          <p:cNvPr id="5" name="Slide Number Placeholder 4">
            <a:extLst>
              <a:ext uri="{FF2B5EF4-FFF2-40B4-BE49-F238E27FC236}">
                <a16:creationId xmlns:a16="http://schemas.microsoft.com/office/drawing/2014/main" id="{4A56B258-4F88-FD01-8DCD-3B5C0736A33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sp>
        <p:nvSpPr>
          <p:cNvPr id="14" name="TextBox 13">
            <a:extLst>
              <a:ext uri="{FF2B5EF4-FFF2-40B4-BE49-F238E27FC236}">
                <a16:creationId xmlns:a16="http://schemas.microsoft.com/office/drawing/2014/main" id="{E9809E09-9AB0-9BD2-CAB3-9BE978C7E39D}"/>
              </a:ext>
            </a:extLst>
          </p:cNvPr>
          <p:cNvSpPr txBox="1"/>
          <p:nvPr/>
        </p:nvSpPr>
        <p:spPr>
          <a:xfrm>
            <a:off x="622715" y="5718908"/>
            <a:ext cx="8208912" cy="246221"/>
          </a:xfrm>
          <a:prstGeom prst="rect">
            <a:avLst/>
          </a:prstGeom>
          <a:noFill/>
        </p:spPr>
        <p:txBody>
          <a:bodyPr wrap="square" rtlCol="0">
            <a:spAutoFit/>
          </a:bodyPr>
          <a:lstStyle/>
          <a:p>
            <a:pPr algn="l"/>
            <a:r>
              <a:rPr lang="en-GB" sz="1000" b="0" i="0" u="none" strike="noStrike" baseline="0" noProof="0" dirty="0">
                <a:latin typeface="Arial" panose="020B0604020202020204" pitchFamily="34" charset="0"/>
                <a:cs typeface="Arial" panose="020B0604020202020204" pitchFamily="34" charset="0"/>
              </a:rPr>
              <a:t>Patients for whom an assessment response was not evaluable at all tumour assessments were not included in this analysis</a:t>
            </a:r>
            <a:endParaRPr lang="en-GB" sz="1000" noProof="0" dirty="0">
              <a:solidFill>
                <a:srgbClr val="505050"/>
              </a:solidFill>
              <a:latin typeface="Arial" panose="020B0604020202020204" pitchFamily="34" charset="0"/>
              <a:ea typeface="Aileron" charset="0"/>
              <a:cs typeface="Arial" panose="020B0604020202020204" pitchFamily="34" charset="0"/>
            </a:endParaRPr>
          </a:p>
        </p:txBody>
      </p:sp>
      <p:sp>
        <p:nvSpPr>
          <p:cNvPr id="8" name="TextBox 7">
            <a:extLst>
              <a:ext uri="{FF2B5EF4-FFF2-40B4-BE49-F238E27FC236}">
                <a16:creationId xmlns:a16="http://schemas.microsoft.com/office/drawing/2014/main" id="{46D49C41-6BD4-1D33-5A65-733309641DDD}"/>
              </a:ext>
            </a:extLst>
          </p:cNvPr>
          <p:cNvSpPr txBox="1"/>
          <p:nvPr/>
        </p:nvSpPr>
        <p:spPr>
          <a:xfrm>
            <a:off x="1491768" y="1412776"/>
            <a:ext cx="3460178"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TREATMENT-NAÏVE PATIENTS</a:t>
            </a:r>
          </a:p>
        </p:txBody>
      </p:sp>
      <p:sp>
        <p:nvSpPr>
          <p:cNvPr id="10" name="TextBox 9">
            <a:extLst>
              <a:ext uri="{FF2B5EF4-FFF2-40B4-BE49-F238E27FC236}">
                <a16:creationId xmlns:a16="http://schemas.microsoft.com/office/drawing/2014/main" id="{1F4E14D1-DFC3-21A6-04B7-E7E7DCE8901B}"/>
              </a:ext>
            </a:extLst>
          </p:cNvPr>
          <p:cNvSpPr txBox="1"/>
          <p:nvPr/>
        </p:nvSpPr>
        <p:spPr>
          <a:xfrm>
            <a:off x="7032104" y="1412776"/>
            <a:ext cx="3873753"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PREVIOUSLY TREATED PATIENTS</a:t>
            </a:r>
          </a:p>
        </p:txBody>
      </p:sp>
      <p:sp>
        <p:nvSpPr>
          <p:cNvPr id="16" name="TextBox 15">
            <a:extLst>
              <a:ext uri="{FF2B5EF4-FFF2-40B4-BE49-F238E27FC236}">
                <a16:creationId xmlns:a16="http://schemas.microsoft.com/office/drawing/2014/main" id="{620E38AA-E5C6-D143-1B99-46F8E69EC6B7}"/>
              </a:ext>
            </a:extLst>
          </p:cNvPr>
          <p:cNvSpPr txBox="1"/>
          <p:nvPr/>
        </p:nvSpPr>
        <p:spPr>
          <a:xfrm rot="16200000">
            <a:off x="5095376" y="3582871"/>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Change from baseline (%)</a:t>
            </a:r>
          </a:p>
        </p:txBody>
      </p:sp>
      <p:cxnSp>
        <p:nvCxnSpPr>
          <p:cNvPr id="18" name="Straight Connector 17">
            <a:extLst>
              <a:ext uri="{FF2B5EF4-FFF2-40B4-BE49-F238E27FC236}">
                <a16:creationId xmlns:a16="http://schemas.microsoft.com/office/drawing/2014/main" id="{9044C9F8-23DF-FC9D-3281-447AA5714E5D}"/>
              </a:ext>
            </a:extLst>
          </p:cNvPr>
          <p:cNvCxnSpPr>
            <a:cxnSpLocks/>
          </p:cNvCxnSpPr>
          <p:nvPr/>
        </p:nvCxnSpPr>
        <p:spPr>
          <a:xfrm>
            <a:off x="7010446" y="1988840"/>
            <a:ext cx="0" cy="333563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5B836C9-11AA-9533-04C6-583174588A21}"/>
              </a:ext>
            </a:extLst>
          </p:cNvPr>
          <p:cNvSpPr txBox="1"/>
          <p:nvPr/>
        </p:nvSpPr>
        <p:spPr>
          <a:xfrm>
            <a:off x="6628899" y="2206047"/>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140</a:t>
            </a:r>
          </a:p>
        </p:txBody>
      </p:sp>
      <p:cxnSp>
        <p:nvCxnSpPr>
          <p:cNvPr id="20" name="Straight Connector 19">
            <a:extLst>
              <a:ext uri="{FF2B5EF4-FFF2-40B4-BE49-F238E27FC236}">
                <a16:creationId xmlns:a16="http://schemas.microsoft.com/office/drawing/2014/main" id="{D3623A99-8266-66D4-5F24-059FC20B50CC}"/>
              </a:ext>
            </a:extLst>
          </p:cNvPr>
          <p:cNvCxnSpPr>
            <a:cxnSpLocks/>
          </p:cNvCxnSpPr>
          <p:nvPr/>
        </p:nvCxnSpPr>
        <p:spPr>
          <a:xfrm flipH="1">
            <a:off x="6941836" y="230553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0442A8A-575D-F53B-F3A8-55B1928C9DA4}"/>
              </a:ext>
            </a:extLst>
          </p:cNvPr>
          <p:cNvSpPr txBox="1"/>
          <p:nvPr/>
        </p:nvSpPr>
        <p:spPr>
          <a:xfrm>
            <a:off x="6662562" y="4934846"/>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22" name="Straight Connector 21">
            <a:extLst>
              <a:ext uri="{FF2B5EF4-FFF2-40B4-BE49-F238E27FC236}">
                <a16:creationId xmlns:a16="http://schemas.microsoft.com/office/drawing/2014/main" id="{E7F01ADF-9C14-4270-0C34-FBC915AFEFDD}"/>
              </a:ext>
            </a:extLst>
          </p:cNvPr>
          <p:cNvCxnSpPr>
            <a:cxnSpLocks/>
          </p:cNvCxnSpPr>
          <p:nvPr/>
        </p:nvCxnSpPr>
        <p:spPr>
          <a:xfrm flipH="1">
            <a:off x="6941836" y="5033670"/>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CB6B5A0-7C49-41D4-8CFC-A3DA13E37560}"/>
              </a:ext>
            </a:extLst>
          </p:cNvPr>
          <p:cNvSpPr txBox="1"/>
          <p:nvPr/>
        </p:nvSpPr>
        <p:spPr>
          <a:xfrm>
            <a:off x="6662562" y="4681301"/>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26" name="Straight Connector 25">
            <a:extLst>
              <a:ext uri="{FF2B5EF4-FFF2-40B4-BE49-F238E27FC236}">
                <a16:creationId xmlns:a16="http://schemas.microsoft.com/office/drawing/2014/main" id="{8E0DA0D7-5C1F-8E4A-8FB3-30AF914D6779}"/>
              </a:ext>
            </a:extLst>
          </p:cNvPr>
          <p:cNvCxnSpPr>
            <a:cxnSpLocks/>
          </p:cNvCxnSpPr>
          <p:nvPr/>
        </p:nvCxnSpPr>
        <p:spPr>
          <a:xfrm flipH="1">
            <a:off x="6941836" y="478012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D748611A-E2A5-A2BB-07ED-7D3C176B8768}"/>
              </a:ext>
            </a:extLst>
          </p:cNvPr>
          <p:cNvSpPr/>
          <p:nvPr/>
        </p:nvSpPr>
        <p:spPr>
          <a:xfrm>
            <a:off x="7085975" y="2221637"/>
            <a:ext cx="100800" cy="182184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TextBox 30">
            <a:extLst>
              <a:ext uri="{FF2B5EF4-FFF2-40B4-BE49-F238E27FC236}">
                <a16:creationId xmlns:a16="http://schemas.microsoft.com/office/drawing/2014/main" id="{E694A8D4-7BBE-2BF7-9673-FD6C09AC080C}"/>
              </a:ext>
            </a:extLst>
          </p:cNvPr>
          <p:cNvSpPr txBox="1"/>
          <p:nvPr/>
        </p:nvSpPr>
        <p:spPr>
          <a:xfrm>
            <a:off x="7009656" y="5404574"/>
            <a:ext cx="4559043"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a:t>
            </a:r>
            <a:endParaRPr lang="en-GB" sz="1200" noProof="0" dirty="0">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76A025FD-4F7C-A47D-2841-86E9240E8642}"/>
              </a:ext>
            </a:extLst>
          </p:cNvPr>
          <p:cNvSpPr txBox="1"/>
          <p:nvPr/>
        </p:nvSpPr>
        <p:spPr>
          <a:xfrm>
            <a:off x="6577603" y="5178533"/>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33" name="Straight Connector 32">
            <a:extLst>
              <a:ext uri="{FF2B5EF4-FFF2-40B4-BE49-F238E27FC236}">
                <a16:creationId xmlns:a16="http://schemas.microsoft.com/office/drawing/2014/main" id="{743FCBCC-87C0-1496-3B3C-0EAE73127AAE}"/>
              </a:ext>
            </a:extLst>
          </p:cNvPr>
          <p:cNvCxnSpPr>
            <a:cxnSpLocks/>
          </p:cNvCxnSpPr>
          <p:nvPr/>
        </p:nvCxnSpPr>
        <p:spPr>
          <a:xfrm flipH="1">
            <a:off x="6941836" y="5277357"/>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B2B45C04-0336-6200-6A58-2D10DC5E4C8A}"/>
              </a:ext>
            </a:extLst>
          </p:cNvPr>
          <p:cNvSpPr/>
          <p:nvPr/>
        </p:nvSpPr>
        <p:spPr>
          <a:xfrm>
            <a:off x="7810886" y="4036126"/>
            <a:ext cx="107950" cy="2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3" name="Rectangle 52">
            <a:extLst>
              <a:ext uri="{FF2B5EF4-FFF2-40B4-BE49-F238E27FC236}">
                <a16:creationId xmlns:a16="http://schemas.microsoft.com/office/drawing/2014/main" id="{802C314B-3C28-CB6D-D061-732FCC3E2872}"/>
              </a:ext>
            </a:extLst>
          </p:cNvPr>
          <p:cNvSpPr/>
          <p:nvPr/>
        </p:nvSpPr>
        <p:spPr>
          <a:xfrm>
            <a:off x="7932824" y="4036126"/>
            <a:ext cx="107950" cy="504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9" name="Group 8">
            <a:extLst>
              <a:ext uri="{FF2B5EF4-FFF2-40B4-BE49-F238E27FC236}">
                <a16:creationId xmlns:a16="http://schemas.microsoft.com/office/drawing/2014/main" id="{496AFAC5-44C3-1EA8-E834-396277BA4CD7}"/>
              </a:ext>
            </a:extLst>
          </p:cNvPr>
          <p:cNvGrpSpPr/>
          <p:nvPr/>
        </p:nvGrpSpPr>
        <p:grpSpPr>
          <a:xfrm>
            <a:off x="9574311" y="2409999"/>
            <a:ext cx="1346225" cy="584775"/>
            <a:chOff x="9574311" y="2137310"/>
            <a:chExt cx="1346225" cy="584775"/>
          </a:xfrm>
        </p:grpSpPr>
        <p:sp>
          <p:nvSpPr>
            <p:cNvPr id="29" name="TextBox 28">
              <a:extLst>
                <a:ext uri="{FF2B5EF4-FFF2-40B4-BE49-F238E27FC236}">
                  <a16:creationId xmlns:a16="http://schemas.microsoft.com/office/drawing/2014/main" id="{DF6370C4-F439-EF69-3462-2A4890143A4B}"/>
                </a:ext>
              </a:extLst>
            </p:cNvPr>
            <p:cNvSpPr txBox="1"/>
            <p:nvPr/>
          </p:nvSpPr>
          <p:spPr>
            <a:xfrm>
              <a:off x="9574311" y="2137310"/>
              <a:ext cx="1346225" cy="584775"/>
            </a:xfrm>
            <a:prstGeom prst="rect">
              <a:avLst/>
            </a:prstGeom>
            <a:solidFill>
              <a:schemeClr val="bg1"/>
            </a:solidFill>
          </p:spPr>
          <p:txBody>
            <a:bodyPr wrap="square" lIns="0" tIns="0" rIns="0" bIns="0" rtlCol="0">
              <a:spAutoFit/>
            </a:bodyPr>
            <a:lstStyle/>
            <a:p>
              <a:pPr indent="180975">
                <a:lnSpc>
                  <a:spcPct val="95000"/>
                </a:lnSpc>
              </a:pPr>
              <a:r>
                <a:rPr lang="en-GB" sz="1000" noProof="0" dirty="0">
                  <a:latin typeface="Arial" panose="020B0604020202020204" pitchFamily="34" charset="0"/>
                  <a:ea typeface="Aileron" charset="0"/>
                  <a:cs typeface="Arial" panose="020B0604020202020204" pitchFamily="34" charset="0"/>
                </a:rPr>
                <a:t>Complete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Partial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Stable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Progressive disease</a:t>
              </a:r>
            </a:p>
          </p:txBody>
        </p:sp>
        <p:sp>
          <p:nvSpPr>
            <p:cNvPr id="45" name="Rectangle 44">
              <a:extLst>
                <a:ext uri="{FF2B5EF4-FFF2-40B4-BE49-F238E27FC236}">
                  <a16:creationId xmlns:a16="http://schemas.microsoft.com/office/drawing/2014/main" id="{878A150E-9229-F785-4D68-C92C3212D367}"/>
                </a:ext>
              </a:extLst>
            </p:cNvPr>
            <p:cNvSpPr/>
            <p:nvPr/>
          </p:nvSpPr>
          <p:spPr>
            <a:xfrm>
              <a:off x="9608790" y="2163877"/>
              <a:ext cx="86160" cy="8616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79" name="Rectangle 78">
              <a:extLst>
                <a:ext uri="{FF2B5EF4-FFF2-40B4-BE49-F238E27FC236}">
                  <a16:creationId xmlns:a16="http://schemas.microsoft.com/office/drawing/2014/main" id="{F4C8F194-A579-9F3C-528F-9025FE82F713}"/>
                </a:ext>
              </a:extLst>
            </p:cNvPr>
            <p:cNvSpPr/>
            <p:nvPr/>
          </p:nvSpPr>
          <p:spPr>
            <a:xfrm>
              <a:off x="9608790" y="2308463"/>
              <a:ext cx="86160" cy="861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0" name="Rectangle 79">
              <a:extLst>
                <a:ext uri="{FF2B5EF4-FFF2-40B4-BE49-F238E27FC236}">
                  <a16:creationId xmlns:a16="http://schemas.microsoft.com/office/drawing/2014/main" id="{4326BD32-5035-D8CE-0E1A-01882B2C1725}"/>
                </a:ext>
              </a:extLst>
            </p:cNvPr>
            <p:cNvSpPr/>
            <p:nvPr/>
          </p:nvSpPr>
          <p:spPr>
            <a:xfrm>
              <a:off x="9608790" y="2453049"/>
              <a:ext cx="86160" cy="86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1" name="Rectangle 80">
              <a:extLst>
                <a:ext uri="{FF2B5EF4-FFF2-40B4-BE49-F238E27FC236}">
                  <a16:creationId xmlns:a16="http://schemas.microsoft.com/office/drawing/2014/main" id="{130F1932-4510-139A-26BD-43688B75ABCE}"/>
                </a:ext>
              </a:extLst>
            </p:cNvPr>
            <p:cNvSpPr/>
            <p:nvPr/>
          </p:nvSpPr>
          <p:spPr>
            <a:xfrm>
              <a:off x="9608790" y="2597635"/>
              <a:ext cx="86160" cy="861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grpSp>
      <p:grpSp>
        <p:nvGrpSpPr>
          <p:cNvPr id="3" name="Group 2">
            <a:extLst>
              <a:ext uri="{FF2B5EF4-FFF2-40B4-BE49-F238E27FC236}">
                <a16:creationId xmlns:a16="http://schemas.microsoft.com/office/drawing/2014/main" id="{16395A84-C267-CFED-6384-D35BBB28B495}"/>
              </a:ext>
            </a:extLst>
          </p:cNvPr>
          <p:cNvGrpSpPr/>
          <p:nvPr/>
        </p:nvGrpSpPr>
        <p:grpSpPr>
          <a:xfrm>
            <a:off x="4517340" y="2409999"/>
            <a:ext cx="1714524" cy="730969"/>
            <a:chOff x="4517340" y="2800834"/>
            <a:chExt cx="1714524" cy="730969"/>
          </a:xfrm>
        </p:grpSpPr>
        <p:sp>
          <p:nvSpPr>
            <p:cNvPr id="84" name="TextBox 83">
              <a:extLst>
                <a:ext uri="{FF2B5EF4-FFF2-40B4-BE49-F238E27FC236}">
                  <a16:creationId xmlns:a16="http://schemas.microsoft.com/office/drawing/2014/main" id="{32D034E8-662E-70AD-EAD6-5D7A22BCF0D0}"/>
                </a:ext>
              </a:extLst>
            </p:cNvPr>
            <p:cNvSpPr txBox="1"/>
            <p:nvPr/>
          </p:nvSpPr>
          <p:spPr>
            <a:xfrm>
              <a:off x="4517340" y="2800834"/>
              <a:ext cx="1714524" cy="730969"/>
            </a:xfrm>
            <a:prstGeom prst="rect">
              <a:avLst/>
            </a:prstGeom>
            <a:noFill/>
          </p:spPr>
          <p:txBody>
            <a:bodyPr wrap="square" lIns="0" tIns="0" rIns="0" bIns="0" rtlCol="0">
              <a:spAutoFit/>
            </a:bodyPr>
            <a:lstStyle/>
            <a:p>
              <a:pPr indent="180975">
                <a:lnSpc>
                  <a:spcPct val="95000"/>
                </a:lnSpc>
              </a:pPr>
              <a:r>
                <a:rPr lang="en-GB" sz="1000" noProof="0" dirty="0">
                  <a:latin typeface="Arial" panose="020B0604020202020204" pitchFamily="34" charset="0"/>
                  <a:ea typeface="Aileron" charset="0"/>
                  <a:cs typeface="Arial" panose="020B0604020202020204" pitchFamily="34" charset="0"/>
                </a:rPr>
                <a:t>Complete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Partial response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Stable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Progressive disease</a:t>
              </a:r>
            </a:p>
            <a:p>
              <a:pPr indent="180975">
                <a:lnSpc>
                  <a:spcPct val="95000"/>
                </a:lnSpc>
              </a:pPr>
              <a:r>
                <a:rPr lang="en-GB" sz="1000" noProof="0" dirty="0">
                  <a:latin typeface="Arial" panose="020B0604020202020204" pitchFamily="34" charset="0"/>
                  <a:ea typeface="Aileron" charset="0"/>
                  <a:cs typeface="Arial" panose="020B0604020202020204" pitchFamily="34" charset="0"/>
                </a:rPr>
                <a:t>Not evaluable</a:t>
              </a:r>
            </a:p>
          </p:txBody>
        </p:sp>
        <p:sp>
          <p:nvSpPr>
            <p:cNvPr id="85" name="Rectangle 84">
              <a:extLst>
                <a:ext uri="{FF2B5EF4-FFF2-40B4-BE49-F238E27FC236}">
                  <a16:creationId xmlns:a16="http://schemas.microsoft.com/office/drawing/2014/main" id="{4775B870-7860-D586-B4F9-8812751534FA}"/>
                </a:ext>
              </a:extLst>
            </p:cNvPr>
            <p:cNvSpPr/>
            <p:nvPr/>
          </p:nvSpPr>
          <p:spPr>
            <a:xfrm>
              <a:off x="4541439" y="3422822"/>
              <a:ext cx="86160" cy="86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6" name="Rectangle 85">
              <a:extLst>
                <a:ext uri="{FF2B5EF4-FFF2-40B4-BE49-F238E27FC236}">
                  <a16:creationId xmlns:a16="http://schemas.microsoft.com/office/drawing/2014/main" id="{8CD7C56F-EBA5-EAB8-1D70-622B0CA3494A}"/>
                </a:ext>
              </a:extLst>
            </p:cNvPr>
            <p:cNvSpPr/>
            <p:nvPr/>
          </p:nvSpPr>
          <p:spPr>
            <a:xfrm>
              <a:off x="4541439" y="2844479"/>
              <a:ext cx="86160" cy="8616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7" name="Rectangle 86">
              <a:extLst>
                <a:ext uri="{FF2B5EF4-FFF2-40B4-BE49-F238E27FC236}">
                  <a16:creationId xmlns:a16="http://schemas.microsoft.com/office/drawing/2014/main" id="{E718D773-A1A5-F4FE-4253-A7C99C0EB04E}"/>
                </a:ext>
              </a:extLst>
            </p:cNvPr>
            <p:cNvSpPr/>
            <p:nvPr/>
          </p:nvSpPr>
          <p:spPr>
            <a:xfrm>
              <a:off x="4541439" y="2989065"/>
              <a:ext cx="86160" cy="861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8" name="Rectangle 87">
              <a:extLst>
                <a:ext uri="{FF2B5EF4-FFF2-40B4-BE49-F238E27FC236}">
                  <a16:creationId xmlns:a16="http://schemas.microsoft.com/office/drawing/2014/main" id="{F732F460-AD78-4C07-1E7D-65A15306B0CF}"/>
                </a:ext>
              </a:extLst>
            </p:cNvPr>
            <p:cNvSpPr/>
            <p:nvPr/>
          </p:nvSpPr>
          <p:spPr>
            <a:xfrm>
              <a:off x="4541439" y="3133651"/>
              <a:ext cx="86160" cy="86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9" name="Rectangle 88">
              <a:extLst>
                <a:ext uri="{FF2B5EF4-FFF2-40B4-BE49-F238E27FC236}">
                  <a16:creationId xmlns:a16="http://schemas.microsoft.com/office/drawing/2014/main" id="{A165A7D5-023A-74BC-CD2F-AB930FD91CD4}"/>
                </a:ext>
              </a:extLst>
            </p:cNvPr>
            <p:cNvSpPr/>
            <p:nvPr/>
          </p:nvSpPr>
          <p:spPr>
            <a:xfrm>
              <a:off x="4541439" y="3278237"/>
              <a:ext cx="86160" cy="8616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grpSp>
      <p:sp>
        <p:nvSpPr>
          <p:cNvPr id="91" name="TextBox 90">
            <a:extLst>
              <a:ext uri="{FF2B5EF4-FFF2-40B4-BE49-F238E27FC236}">
                <a16:creationId xmlns:a16="http://schemas.microsoft.com/office/drawing/2014/main" id="{B4848CF5-5D06-48AC-C25A-619EBF84F89B}"/>
              </a:ext>
            </a:extLst>
          </p:cNvPr>
          <p:cNvSpPr txBox="1"/>
          <p:nvPr/>
        </p:nvSpPr>
        <p:spPr>
          <a:xfrm>
            <a:off x="6662562" y="4436034"/>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92" name="Straight Connector 91">
            <a:extLst>
              <a:ext uri="{FF2B5EF4-FFF2-40B4-BE49-F238E27FC236}">
                <a16:creationId xmlns:a16="http://schemas.microsoft.com/office/drawing/2014/main" id="{CBF3D1BD-2B89-C87B-ADAC-993ABB612013}"/>
              </a:ext>
            </a:extLst>
          </p:cNvPr>
          <p:cNvCxnSpPr>
            <a:cxnSpLocks/>
          </p:cNvCxnSpPr>
          <p:nvPr/>
        </p:nvCxnSpPr>
        <p:spPr>
          <a:xfrm flipH="1">
            <a:off x="6941836" y="453485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B2F64087-9474-6E6C-F421-483B0BB2FB34}"/>
              </a:ext>
            </a:extLst>
          </p:cNvPr>
          <p:cNvSpPr txBox="1"/>
          <p:nvPr/>
        </p:nvSpPr>
        <p:spPr>
          <a:xfrm>
            <a:off x="6662562" y="4188384"/>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94" name="Straight Connector 93">
            <a:extLst>
              <a:ext uri="{FF2B5EF4-FFF2-40B4-BE49-F238E27FC236}">
                <a16:creationId xmlns:a16="http://schemas.microsoft.com/office/drawing/2014/main" id="{B14CC47C-ABFB-8306-5E46-CA52DE5660DF}"/>
              </a:ext>
            </a:extLst>
          </p:cNvPr>
          <p:cNvCxnSpPr>
            <a:cxnSpLocks/>
          </p:cNvCxnSpPr>
          <p:nvPr/>
        </p:nvCxnSpPr>
        <p:spPr>
          <a:xfrm flipH="1">
            <a:off x="6941836" y="428720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322E00D4-2F05-5BD6-17EA-1ADA4DFFFFBB}"/>
              </a:ext>
            </a:extLst>
          </p:cNvPr>
          <p:cNvSpPr txBox="1"/>
          <p:nvPr/>
        </p:nvSpPr>
        <p:spPr>
          <a:xfrm>
            <a:off x="6798817" y="3943793"/>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67C68727-FF1A-33CE-3F40-B8B11B3CB982}"/>
              </a:ext>
            </a:extLst>
          </p:cNvPr>
          <p:cNvSpPr txBox="1"/>
          <p:nvPr/>
        </p:nvSpPr>
        <p:spPr>
          <a:xfrm>
            <a:off x="6628899" y="195868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160</a:t>
            </a:r>
          </a:p>
        </p:txBody>
      </p:sp>
      <p:cxnSp>
        <p:nvCxnSpPr>
          <p:cNvPr id="99" name="Straight Connector 98">
            <a:extLst>
              <a:ext uri="{FF2B5EF4-FFF2-40B4-BE49-F238E27FC236}">
                <a16:creationId xmlns:a16="http://schemas.microsoft.com/office/drawing/2014/main" id="{EE22566C-13C6-DB3A-54E5-6FF19EF46045}"/>
              </a:ext>
            </a:extLst>
          </p:cNvPr>
          <p:cNvCxnSpPr>
            <a:cxnSpLocks/>
          </p:cNvCxnSpPr>
          <p:nvPr/>
        </p:nvCxnSpPr>
        <p:spPr>
          <a:xfrm flipH="1">
            <a:off x="6941836" y="205817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B6D8EE3F-10E5-3286-CB46-3B459D056FB3}"/>
              </a:ext>
            </a:extLst>
          </p:cNvPr>
          <p:cNvSpPr txBox="1"/>
          <p:nvPr/>
        </p:nvSpPr>
        <p:spPr>
          <a:xfrm>
            <a:off x="6713859" y="369194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02" name="Straight Connector 101">
            <a:extLst>
              <a:ext uri="{FF2B5EF4-FFF2-40B4-BE49-F238E27FC236}">
                <a16:creationId xmlns:a16="http://schemas.microsoft.com/office/drawing/2014/main" id="{8056146E-DD6A-42A2-36A9-1A4FD781F83B}"/>
              </a:ext>
            </a:extLst>
          </p:cNvPr>
          <p:cNvCxnSpPr>
            <a:cxnSpLocks/>
          </p:cNvCxnSpPr>
          <p:nvPr/>
        </p:nvCxnSpPr>
        <p:spPr>
          <a:xfrm flipH="1">
            <a:off x="6941836" y="379143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67605507-B877-8EC1-0B4C-32FF27914C1A}"/>
              </a:ext>
            </a:extLst>
          </p:cNvPr>
          <p:cNvSpPr txBox="1"/>
          <p:nvPr/>
        </p:nvSpPr>
        <p:spPr>
          <a:xfrm>
            <a:off x="6713859" y="344429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04" name="Straight Connector 103">
            <a:extLst>
              <a:ext uri="{FF2B5EF4-FFF2-40B4-BE49-F238E27FC236}">
                <a16:creationId xmlns:a16="http://schemas.microsoft.com/office/drawing/2014/main" id="{48410E02-E913-DC7F-BCB7-C20A4AE0E3FD}"/>
              </a:ext>
            </a:extLst>
          </p:cNvPr>
          <p:cNvCxnSpPr>
            <a:cxnSpLocks/>
          </p:cNvCxnSpPr>
          <p:nvPr/>
        </p:nvCxnSpPr>
        <p:spPr>
          <a:xfrm flipH="1">
            <a:off x="6941836" y="354378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72442F43-AE59-6A93-9903-F43FBCC631CF}"/>
              </a:ext>
            </a:extLst>
          </p:cNvPr>
          <p:cNvSpPr txBox="1"/>
          <p:nvPr/>
        </p:nvSpPr>
        <p:spPr>
          <a:xfrm>
            <a:off x="6713859" y="319664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06" name="Straight Connector 105">
            <a:extLst>
              <a:ext uri="{FF2B5EF4-FFF2-40B4-BE49-F238E27FC236}">
                <a16:creationId xmlns:a16="http://schemas.microsoft.com/office/drawing/2014/main" id="{4E952BC2-B278-968B-6090-6A25222FD29F}"/>
              </a:ext>
            </a:extLst>
          </p:cNvPr>
          <p:cNvCxnSpPr>
            <a:cxnSpLocks/>
          </p:cNvCxnSpPr>
          <p:nvPr/>
        </p:nvCxnSpPr>
        <p:spPr>
          <a:xfrm flipH="1">
            <a:off x="6941836" y="329613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925D0E67-BFBE-4F52-0106-8BFBD0CAD071}"/>
              </a:ext>
            </a:extLst>
          </p:cNvPr>
          <p:cNvSpPr txBox="1"/>
          <p:nvPr/>
        </p:nvSpPr>
        <p:spPr>
          <a:xfrm>
            <a:off x="6713859" y="294899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08" name="Straight Connector 107">
            <a:extLst>
              <a:ext uri="{FF2B5EF4-FFF2-40B4-BE49-F238E27FC236}">
                <a16:creationId xmlns:a16="http://schemas.microsoft.com/office/drawing/2014/main" id="{C3486386-EECD-6984-B926-DE7CB9F1448F}"/>
              </a:ext>
            </a:extLst>
          </p:cNvPr>
          <p:cNvCxnSpPr>
            <a:cxnSpLocks/>
          </p:cNvCxnSpPr>
          <p:nvPr/>
        </p:nvCxnSpPr>
        <p:spPr>
          <a:xfrm flipH="1">
            <a:off x="6941836" y="304848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90DAEBE0-3AB5-6331-3160-6F29E87CE855}"/>
              </a:ext>
            </a:extLst>
          </p:cNvPr>
          <p:cNvSpPr txBox="1"/>
          <p:nvPr/>
        </p:nvSpPr>
        <p:spPr>
          <a:xfrm>
            <a:off x="6628899" y="2701347"/>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10" name="Straight Connector 109">
            <a:extLst>
              <a:ext uri="{FF2B5EF4-FFF2-40B4-BE49-F238E27FC236}">
                <a16:creationId xmlns:a16="http://schemas.microsoft.com/office/drawing/2014/main" id="{73C2EFCE-E079-985E-9316-9116007016D0}"/>
              </a:ext>
            </a:extLst>
          </p:cNvPr>
          <p:cNvCxnSpPr>
            <a:cxnSpLocks/>
          </p:cNvCxnSpPr>
          <p:nvPr/>
        </p:nvCxnSpPr>
        <p:spPr>
          <a:xfrm flipH="1">
            <a:off x="6941836" y="280083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B4944055-4689-FE1D-838C-F54E3D6079DA}"/>
              </a:ext>
            </a:extLst>
          </p:cNvPr>
          <p:cNvSpPr txBox="1"/>
          <p:nvPr/>
        </p:nvSpPr>
        <p:spPr>
          <a:xfrm>
            <a:off x="6628899" y="2453697"/>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120</a:t>
            </a:r>
          </a:p>
        </p:txBody>
      </p:sp>
      <p:cxnSp>
        <p:nvCxnSpPr>
          <p:cNvPr id="112" name="Straight Connector 111">
            <a:extLst>
              <a:ext uri="{FF2B5EF4-FFF2-40B4-BE49-F238E27FC236}">
                <a16:creationId xmlns:a16="http://schemas.microsoft.com/office/drawing/2014/main" id="{EE8390B0-5B20-5F53-C8E0-47E5C65E07A4}"/>
              </a:ext>
            </a:extLst>
          </p:cNvPr>
          <p:cNvCxnSpPr>
            <a:cxnSpLocks/>
          </p:cNvCxnSpPr>
          <p:nvPr/>
        </p:nvCxnSpPr>
        <p:spPr>
          <a:xfrm flipH="1">
            <a:off x="6941836" y="255318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B0AD5389-D72F-38B8-B2D1-47A9302E5EA3}"/>
              </a:ext>
            </a:extLst>
          </p:cNvPr>
          <p:cNvSpPr/>
          <p:nvPr/>
        </p:nvSpPr>
        <p:spPr>
          <a:xfrm>
            <a:off x="7207419" y="3117850"/>
            <a:ext cx="100800" cy="92563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Rectangle 113">
            <a:extLst>
              <a:ext uri="{FF2B5EF4-FFF2-40B4-BE49-F238E27FC236}">
                <a16:creationId xmlns:a16="http://schemas.microsoft.com/office/drawing/2014/main" id="{C1BBF347-5E87-F8A8-2740-BA08BD92D9D1}"/>
              </a:ext>
            </a:extLst>
          </p:cNvPr>
          <p:cNvSpPr/>
          <p:nvPr/>
        </p:nvSpPr>
        <p:spPr>
          <a:xfrm>
            <a:off x="7328863" y="3794125"/>
            <a:ext cx="100800" cy="24935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5" name="Rectangle 114">
            <a:extLst>
              <a:ext uri="{FF2B5EF4-FFF2-40B4-BE49-F238E27FC236}">
                <a16:creationId xmlns:a16="http://schemas.microsoft.com/office/drawing/2014/main" id="{50BE89D6-ACB4-9FBA-B373-A1761C47BF15}"/>
              </a:ext>
            </a:extLst>
          </p:cNvPr>
          <p:cNvSpPr/>
          <p:nvPr/>
        </p:nvSpPr>
        <p:spPr>
          <a:xfrm>
            <a:off x="7450307" y="3806825"/>
            <a:ext cx="100800" cy="23665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6" name="Rectangle 115">
            <a:extLst>
              <a:ext uri="{FF2B5EF4-FFF2-40B4-BE49-F238E27FC236}">
                <a16:creationId xmlns:a16="http://schemas.microsoft.com/office/drawing/2014/main" id="{9869BAED-5744-BF10-F28D-6B8CDAFB3F65}"/>
              </a:ext>
            </a:extLst>
          </p:cNvPr>
          <p:cNvSpPr/>
          <p:nvPr/>
        </p:nvSpPr>
        <p:spPr>
          <a:xfrm>
            <a:off x="7571750" y="3997763"/>
            <a:ext cx="1008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7" name="Rectangle 116">
            <a:extLst>
              <a:ext uri="{FF2B5EF4-FFF2-40B4-BE49-F238E27FC236}">
                <a16:creationId xmlns:a16="http://schemas.microsoft.com/office/drawing/2014/main" id="{8A4FCBEC-C82A-2889-A238-CD6906892029}"/>
              </a:ext>
            </a:extLst>
          </p:cNvPr>
          <p:cNvSpPr/>
          <p:nvPr/>
        </p:nvSpPr>
        <p:spPr>
          <a:xfrm>
            <a:off x="8054762" y="4036125"/>
            <a:ext cx="107950" cy="754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8" name="Rectangle 117">
            <a:extLst>
              <a:ext uri="{FF2B5EF4-FFF2-40B4-BE49-F238E27FC236}">
                <a16:creationId xmlns:a16="http://schemas.microsoft.com/office/drawing/2014/main" id="{24830EB5-9E01-A35A-AB5B-D2B5FC0DAC9C}"/>
              </a:ext>
            </a:extLst>
          </p:cNvPr>
          <p:cNvSpPr/>
          <p:nvPr/>
        </p:nvSpPr>
        <p:spPr>
          <a:xfrm>
            <a:off x="8176700" y="4036125"/>
            <a:ext cx="107950" cy="85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Rectangle 118">
            <a:extLst>
              <a:ext uri="{FF2B5EF4-FFF2-40B4-BE49-F238E27FC236}">
                <a16:creationId xmlns:a16="http://schemas.microsoft.com/office/drawing/2014/main" id="{B559296D-C48E-94E7-4F7D-4B09B0364625}"/>
              </a:ext>
            </a:extLst>
          </p:cNvPr>
          <p:cNvSpPr/>
          <p:nvPr/>
        </p:nvSpPr>
        <p:spPr>
          <a:xfrm>
            <a:off x="8298638" y="4036125"/>
            <a:ext cx="107950" cy="285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0" name="Rectangle 119">
            <a:extLst>
              <a:ext uri="{FF2B5EF4-FFF2-40B4-BE49-F238E27FC236}">
                <a16:creationId xmlns:a16="http://schemas.microsoft.com/office/drawing/2014/main" id="{9B028D14-59B7-82B2-1E17-EA5F881C82CF}"/>
              </a:ext>
            </a:extLst>
          </p:cNvPr>
          <p:cNvSpPr/>
          <p:nvPr/>
        </p:nvSpPr>
        <p:spPr>
          <a:xfrm>
            <a:off x="8420576" y="4036125"/>
            <a:ext cx="107950" cy="294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1" name="Rectangle 120">
            <a:extLst>
              <a:ext uri="{FF2B5EF4-FFF2-40B4-BE49-F238E27FC236}">
                <a16:creationId xmlns:a16="http://schemas.microsoft.com/office/drawing/2014/main" id="{BA852FFD-92AE-ED20-2C68-D71C49926408}"/>
              </a:ext>
            </a:extLst>
          </p:cNvPr>
          <p:cNvSpPr/>
          <p:nvPr/>
        </p:nvSpPr>
        <p:spPr>
          <a:xfrm>
            <a:off x="8542514" y="4036125"/>
            <a:ext cx="107950" cy="342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2" name="Rectangle 121">
            <a:extLst>
              <a:ext uri="{FF2B5EF4-FFF2-40B4-BE49-F238E27FC236}">
                <a16:creationId xmlns:a16="http://schemas.microsoft.com/office/drawing/2014/main" id="{BC6BBC76-3D5F-0E28-B2FF-88888C7E0A16}"/>
              </a:ext>
            </a:extLst>
          </p:cNvPr>
          <p:cNvSpPr/>
          <p:nvPr/>
        </p:nvSpPr>
        <p:spPr>
          <a:xfrm>
            <a:off x="8664452" y="4036124"/>
            <a:ext cx="107950" cy="370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3" name="Rectangle 122">
            <a:extLst>
              <a:ext uri="{FF2B5EF4-FFF2-40B4-BE49-F238E27FC236}">
                <a16:creationId xmlns:a16="http://schemas.microsoft.com/office/drawing/2014/main" id="{CE168162-5F13-3B6C-8AE7-F2325170BD31}"/>
              </a:ext>
            </a:extLst>
          </p:cNvPr>
          <p:cNvSpPr/>
          <p:nvPr/>
        </p:nvSpPr>
        <p:spPr>
          <a:xfrm>
            <a:off x="8786390" y="4036125"/>
            <a:ext cx="107950" cy="380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4" name="Rectangle 123">
            <a:extLst>
              <a:ext uri="{FF2B5EF4-FFF2-40B4-BE49-F238E27FC236}">
                <a16:creationId xmlns:a16="http://schemas.microsoft.com/office/drawing/2014/main" id="{954A5626-A080-A4BC-D6FE-ABB1D7C0CDF2}"/>
              </a:ext>
            </a:extLst>
          </p:cNvPr>
          <p:cNvSpPr/>
          <p:nvPr/>
        </p:nvSpPr>
        <p:spPr>
          <a:xfrm>
            <a:off x="8908328" y="4036125"/>
            <a:ext cx="107950" cy="456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5" name="Rectangle 124">
            <a:extLst>
              <a:ext uri="{FF2B5EF4-FFF2-40B4-BE49-F238E27FC236}">
                <a16:creationId xmlns:a16="http://schemas.microsoft.com/office/drawing/2014/main" id="{7F24AFC4-6C82-A24D-8111-2EB82FBA9FDD}"/>
              </a:ext>
            </a:extLst>
          </p:cNvPr>
          <p:cNvSpPr/>
          <p:nvPr/>
        </p:nvSpPr>
        <p:spPr>
          <a:xfrm>
            <a:off x="9152204" y="4036125"/>
            <a:ext cx="107950" cy="500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6" name="Rectangle 125">
            <a:extLst>
              <a:ext uri="{FF2B5EF4-FFF2-40B4-BE49-F238E27FC236}">
                <a16:creationId xmlns:a16="http://schemas.microsoft.com/office/drawing/2014/main" id="{B783FA84-B680-B4AB-C9A7-F7860A452FBD}"/>
              </a:ext>
            </a:extLst>
          </p:cNvPr>
          <p:cNvSpPr/>
          <p:nvPr/>
        </p:nvSpPr>
        <p:spPr>
          <a:xfrm>
            <a:off x="9639956" y="4036124"/>
            <a:ext cx="107950" cy="605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7" name="Rectangle 126">
            <a:extLst>
              <a:ext uri="{FF2B5EF4-FFF2-40B4-BE49-F238E27FC236}">
                <a16:creationId xmlns:a16="http://schemas.microsoft.com/office/drawing/2014/main" id="{FA633113-C695-C2D4-ED9D-525E6114E1D5}"/>
              </a:ext>
            </a:extLst>
          </p:cNvPr>
          <p:cNvSpPr/>
          <p:nvPr/>
        </p:nvSpPr>
        <p:spPr>
          <a:xfrm>
            <a:off x="9030266" y="4036125"/>
            <a:ext cx="107950" cy="5009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8" name="Rectangle 127">
            <a:extLst>
              <a:ext uri="{FF2B5EF4-FFF2-40B4-BE49-F238E27FC236}">
                <a16:creationId xmlns:a16="http://schemas.microsoft.com/office/drawing/2014/main" id="{97B61542-CB0A-E78F-7ED3-1ED61D5CD2D8}"/>
              </a:ext>
            </a:extLst>
          </p:cNvPr>
          <p:cNvSpPr/>
          <p:nvPr/>
        </p:nvSpPr>
        <p:spPr>
          <a:xfrm>
            <a:off x="9274142" y="4036125"/>
            <a:ext cx="107950" cy="510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9" name="Rectangle 128">
            <a:extLst>
              <a:ext uri="{FF2B5EF4-FFF2-40B4-BE49-F238E27FC236}">
                <a16:creationId xmlns:a16="http://schemas.microsoft.com/office/drawing/2014/main" id="{615946B5-8E51-0AD5-A938-9C3F36DB1440}"/>
              </a:ext>
            </a:extLst>
          </p:cNvPr>
          <p:cNvSpPr/>
          <p:nvPr/>
        </p:nvSpPr>
        <p:spPr>
          <a:xfrm>
            <a:off x="9396080" y="4036125"/>
            <a:ext cx="107950" cy="523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0" name="Rectangle 129">
            <a:extLst>
              <a:ext uri="{FF2B5EF4-FFF2-40B4-BE49-F238E27FC236}">
                <a16:creationId xmlns:a16="http://schemas.microsoft.com/office/drawing/2014/main" id="{6FD9E7AB-446A-83D7-717F-68EB168BA28E}"/>
              </a:ext>
            </a:extLst>
          </p:cNvPr>
          <p:cNvSpPr/>
          <p:nvPr/>
        </p:nvSpPr>
        <p:spPr>
          <a:xfrm>
            <a:off x="9518018" y="4036125"/>
            <a:ext cx="107950" cy="558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1" name="Rectangle 130">
            <a:extLst>
              <a:ext uri="{FF2B5EF4-FFF2-40B4-BE49-F238E27FC236}">
                <a16:creationId xmlns:a16="http://schemas.microsoft.com/office/drawing/2014/main" id="{B0EF105F-A373-359B-6662-868EEB41302F}"/>
              </a:ext>
            </a:extLst>
          </p:cNvPr>
          <p:cNvSpPr/>
          <p:nvPr/>
        </p:nvSpPr>
        <p:spPr>
          <a:xfrm>
            <a:off x="9761894" y="4036124"/>
            <a:ext cx="107950" cy="71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2" name="Rectangle 131">
            <a:extLst>
              <a:ext uri="{FF2B5EF4-FFF2-40B4-BE49-F238E27FC236}">
                <a16:creationId xmlns:a16="http://schemas.microsoft.com/office/drawing/2014/main" id="{C9D9A05C-DF0F-B0EA-0614-A5B49E3A7349}"/>
              </a:ext>
            </a:extLst>
          </p:cNvPr>
          <p:cNvSpPr/>
          <p:nvPr/>
        </p:nvSpPr>
        <p:spPr>
          <a:xfrm>
            <a:off x="9883832" y="4036125"/>
            <a:ext cx="107950" cy="74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3" name="Rectangle 132">
            <a:extLst>
              <a:ext uri="{FF2B5EF4-FFF2-40B4-BE49-F238E27FC236}">
                <a16:creationId xmlns:a16="http://schemas.microsoft.com/office/drawing/2014/main" id="{65C9E018-4745-ED70-998C-811FD5DA92DC}"/>
              </a:ext>
            </a:extLst>
          </p:cNvPr>
          <p:cNvSpPr/>
          <p:nvPr/>
        </p:nvSpPr>
        <p:spPr>
          <a:xfrm>
            <a:off x="10005770" y="4036124"/>
            <a:ext cx="107950" cy="8089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4" name="Rectangle 133">
            <a:extLst>
              <a:ext uri="{FF2B5EF4-FFF2-40B4-BE49-F238E27FC236}">
                <a16:creationId xmlns:a16="http://schemas.microsoft.com/office/drawing/2014/main" id="{2C363B3E-452C-93CF-7DA6-9B01E88BE366}"/>
              </a:ext>
            </a:extLst>
          </p:cNvPr>
          <p:cNvSpPr/>
          <p:nvPr/>
        </p:nvSpPr>
        <p:spPr>
          <a:xfrm>
            <a:off x="10127708" y="4036124"/>
            <a:ext cx="107950" cy="8565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5" name="Rectangle 134">
            <a:extLst>
              <a:ext uri="{FF2B5EF4-FFF2-40B4-BE49-F238E27FC236}">
                <a16:creationId xmlns:a16="http://schemas.microsoft.com/office/drawing/2014/main" id="{A45ABF1B-5A52-B14A-6E66-9C848E05F4B1}"/>
              </a:ext>
            </a:extLst>
          </p:cNvPr>
          <p:cNvSpPr/>
          <p:nvPr/>
        </p:nvSpPr>
        <p:spPr>
          <a:xfrm>
            <a:off x="10249646" y="4036124"/>
            <a:ext cx="107950" cy="8660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6" name="Rectangle 135">
            <a:extLst>
              <a:ext uri="{FF2B5EF4-FFF2-40B4-BE49-F238E27FC236}">
                <a16:creationId xmlns:a16="http://schemas.microsoft.com/office/drawing/2014/main" id="{E1EB3B5A-61F6-CEAC-F1EC-9A88B264C859}"/>
              </a:ext>
            </a:extLst>
          </p:cNvPr>
          <p:cNvSpPr/>
          <p:nvPr/>
        </p:nvSpPr>
        <p:spPr>
          <a:xfrm>
            <a:off x="10371584" y="4036123"/>
            <a:ext cx="107950" cy="894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7" name="Rectangle 136">
            <a:extLst>
              <a:ext uri="{FF2B5EF4-FFF2-40B4-BE49-F238E27FC236}">
                <a16:creationId xmlns:a16="http://schemas.microsoft.com/office/drawing/2014/main" id="{752500B5-5F0F-7CE5-996E-8A315FEDC394}"/>
              </a:ext>
            </a:extLst>
          </p:cNvPr>
          <p:cNvSpPr/>
          <p:nvPr/>
        </p:nvSpPr>
        <p:spPr>
          <a:xfrm>
            <a:off x="10493522" y="4036123"/>
            <a:ext cx="107950" cy="894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8" name="Rectangle 137">
            <a:extLst>
              <a:ext uri="{FF2B5EF4-FFF2-40B4-BE49-F238E27FC236}">
                <a16:creationId xmlns:a16="http://schemas.microsoft.com/office/drawing/2014/main" id="{EBE80436-4FA5-9B0F-6F3A-0F2B7F191700}"/>
              </a:ext>
            </a:extLst>
          </p:cNvPr>
          <p:cNvSpPr/>
          <p:nvPr/>
        </p:nvSpPr>
        <p:spPr>
          <a:xfrm>
            <a:off x="10615460" y="4036123"/>
            <a:ext cx="107950" cy="9105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9" name="Rectangle 138">
            <a:extLst>
              <a:ext uri="{FF2B5EF4-FFF2-40B4-BE49-F238E27FC236}">
                <a16:creationId xmlns:a16="http://schemas.microsoft.com/office/drawing/2014/main" id="{95BBE11A-94D8-BE4F-CFCC-6DD2F5BFBEA1}"/>
              </a:ext>
            </a:extLst>
          </p:cNvPr>
          <p:cNvSpPr/>
          <p:nvPr/>
        </p:nvSpPr>
        <p:spPr>
          <a:xfrm>
            <a:off x="10737398" y="4036123"/>
            <a:ext cx="107950" cy="9518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0" name="Rectangle 139">
            <a:extLst>
              <a:ext uri="{FF2B5EF4-FFF2-40B4-BE49-F238E27FC236}">
                <a16:creationId xmlns:a16="http://schemas.microsoft.com/office/drawing/2014/main" id="{80F83294-D7FE-5F6B-0F5A-4AF0DFD0DAC0}"/>
              </a:ext>
            </a:extLst>
          </p:cNvPr>
          <p:cNvSpPr/>
          <p:nvPr/>
        </p:nvSpPr>
        <p:spPr>
          <a:xfrm>
            <a:off x="10981274" y="4036122"/>
            <a:ext cx="107950" cy="10565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1" name="Rectangle 140">
            <a:extLst>
              <a:ext uri="{FF2B5EF4-FFF2-40B4-BE49-F238E27FC236}">
                <a16:creationId xmlns:a16="http://schemas.microsoft.com/office/drawing/2014/main" id="{361B00F3-2169-D876-A081-8F1A3251778E}"/>
              </a:ext>
            </a:extLst>
          </p:cNvPr>
          <p:cNvSpPr/>
          <p:nvPr/>
        </p:nvSpPr>
        <p:spPr>
          <a:xfrm>
            <a:off x="11225140" y="4036122"/>
            <a:ext cx="107950" cy="12502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2" name="Rectangle 141">
            <a:extLst>
              <a:ext uri="{FF2B5EF4-FFF2-40B4-BE49-F238E27FC236}">
                <a16:creationId xmlns:a16="http://schemas.microsoft.com/office/drawing/2014/main" id="{39EECABE-B1D8-3C98-43DA-42328ECB3B90}"/>
              </a:ext>
            </a:extLst>
          </p:cNvPr>
          <p:cNvSpPr/>
          <p:nvPr/>
        </p:nvSpPr>
        <p:spPr>
          <a:xfrm>
            <a:off x="11103212" y="4036124"/>
            <a:ext cx="107950" cy="12089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3" name="Rectangle 142">
            <a:extLst>
              <a:ext uri="{FF2B5EF4-FFF2-40B4-BE49-F238E27FC236}">
                <a16:creationId xmlns:a16="http://schemas.microsoft.com/office/drawing/2014/main" id="{D4FCA9BD-5160-3006-75F1-9F314FB681ED}"/>
              </a:ext>
            </a:extLst>
          </p:cNvPr>
          <p:cNvSpPr/>
          <p:nvPr/>
        </p:nvSpPr>
        <p:spPr>
          <a:xfrm>
            <a:off x="10859336" y="4036123"/>
            <a:ext cx="107950" cy="99625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6" name="Straight Connector 95">
            <a:extLst>
              <a:ext uri="{FF2B5EF4-FFF2-40B4-BE49-F238E27FC236}">
                <a16:creationId xmlns:a16="http://schemas.microsoft.com/office/drawing/2014/main" id="{90C5F01D-0E50-4964-0016-28DD99738FB8}"/>
              </a:ext>
            </a:extLst>
          </p:cNvPr>
          <p:cNvCxnSpPr>
            <a:cxnSpLocks/>
          </p:cNvCxnSpPr>
          <p:nvPr/>
        </p:nvCxnSpPr>
        <p:spPr>
          <a:xfrm flipH="1">
            <a:off x="6941835" y="4040105"/>
            <a:ext cx="44624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F2980A8F-3634-8077-F959-9980A02F2814}"/>
              </a:ext>
            </a:extLst>
          </p:cNvPr>
          <p:cNvSpPr txBox="1"/>
          <p:nvPr/>
        </p:nvSpPr>
        <p:spPr>
          <a:xfrm rot="16200000">
            <a:off x="-409312" y="3582871"/>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Change from baseline (%)</a:t>
            </a:r>
          </a:p>
        </p:txBody>
      </p:sp>
      <p:cxnSp>
        <p:nvCxnSpPr>
          <p:cNvPr id="147" name="Straight Connector 146">
            <a:extLst>
              <a:ext uri="{FF2B5EF4-FFF2-40B4-BE49-F238E27FC236}">
                <a16:creationId xmlns:a16="http://schemas.microsoft.com/office/drawing/2014/main" id="{99D9E47A-74B4-8264-861C-53C1ABB8A9B9}"/>
              </a:ext>
            </a:extLst>
          </p:cNvPr>
          <p:cNvCxnSpPr>
            <a:cxnSpLocks/>
          </p:cNvCxnSpPr>
          <p:nvPr/>
        </p:nvCxnSpPr>
        <p:spPr>
          <a:xfrm>
            <a:off x="1505758" y="1988840"/>
            <a:ext cx="0" cy="333563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1B70E45C-893F-9E20-1A92-02712ECDF54F}"/>
              </a:ext>
            </a:extLst>
          </p:cNvPr>
          <p:cNvSpPr txBox="1"/>
          <p:nvPr/>
        </p:nvSpPr>
        <p:spPr>
          <a:xfrm>
            <a:off x="1157874" y="4861313"/>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51" name="Straight Connector 150">
            <a:extLst>
              <a:ext uri="{FF2B5EF4-FFF2-40B4-BE49-F238E27FC236}">
                <a16:creationId xmlns:a16="http://schemas.microsoft.com/office/drawing/2014/main" id="{AF616421-9110-9301-2CC9-6A2D5E5F3D14}"/>
              </a:ext>
            </a:extLst>
          </p:cNvPr>
          <p:cNvCxnSpPr>
            <a:cxnSpLocks/>
          </p:cNvCxnSpPr>
          <p:nvPr/>
        </p:nvCxnSpPr>
        <p:spPr>
          <a:xfrm flipH="1">
            <a:off x="1437148" y="4960137"/>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D292A320-8A98-2B75-2658-F3BEE16EA1C9}"/>
              </a:ext>
            </a:extLst>
          </p:cNvPr>
          <p:cNvSpPr txBox="1"/>
          <p:nvPr/>
        </p:nvSpPr>
        <p:spPr>
          <a:xfrm>
            <a:off x="1157874" y="4534890"/>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53" name="Straight Connector 152">
            <a:extLst>
              <a:ext uri="{FF2B5EF4-FFF2-40B4-BE49-F238E27FC236}">
                <a16:creationId xmlns:a16="http://schemas.microsoft.com/office/drawing/2014/main" id="{FCC89C89-F5B2-51A1-E48D-E277DE553226}"/>
              </a:ext>
            </a:extLst>
          </p:cNvPr>
          <p:cNvCxnSpPr>
            <a:cxnSpLocks/>
          </p:cNvCxnSpPr>
          <p:nvPr/>
        </p:nvCxnSpPr>
        <p:spPr>
          <a:xfrm flipH="1">
            <a:off x="1437148" y="463371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TextBox 154">
            <a:extLst>
              <a:ext uri="{FF2B5EF4-FFF2-40B4-BE49-F238E27FC236}">
                <a16:creationId xmlns:a16="http://schemas.microsoft.com/office/drawing/2014/main" id="{7DA1DF77-4033-97CD-0790-7EB92A664550}"/>
              </a:ext>
            </a:extLst>
          </p:cNvPr>
          <p:cNvSpPr txBox="1"/>
          <p:nvPr/>
        </p:nvSpPr>
        <p:spPr>
          <a:xfrm>
            <a:off x="1504968" y="5404574"/>
            <a:ext cx="4559043"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a:t>
            </a:r>
            <a:endParaRPr lang="en-GB" sz="1200" noProof="0" dirty="0">
              <a:latin typeface="Arial" panose="020B0604020202020204" pitchFamily="34" charset="0"/>
              <a:ea typeface="Aileron" charset="0"/>
              <a:cs typeface="Arial" panose="020B0604020202020204" pitchFamily="34" charset="0"/>
            </a:endParaRPr>
          </a:p>
        </p:txBody>
      </p:sp>
      <p:sp>
        <p:nvSpPr>
          <p:cNvPr id="156" name="TextBox 155">
            <a:extLst>
              <a:ext uri="{FF2B5EF4-FFF2-40B4-BE49-F238E27FC236}">
                <a16:creationId xmlns:a16="http://schemas.microsoft.com/office/drawing/2014/main" id="{9288BCE9-D4F0-66AF-2830-6ED3012CCA6E}"/>
              </a:ext>
            </a:extLst>
          </p:cNvPr>
          <p:cNvSpPr txBox="1"/>
          <p:nvPr/>
        </p:nvSpPr>
        <p:spPr>
          <a:xfrm>
            <a:off x="1072915" y="5178533"/>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57" name="Straight Connector 156">
            <a:extLst>
              <a:ext uri="{FF2B5EF4-FFF2-40B4-BE49-F238E27FC236}">
                <a16:creationId xmlns:a16="http://schemas.microsoft.com/office/drawing/2014/main" id="{32BC2AC2-832B-89BB-6134-BCD64FECEB2A}"/>
              </a:ext>
            </a:extLst>
          </p:cNvPr>
          <p:cNvCxnSpPr>
            <a:cxnSpLocks/>
          </p:cNvCxnSpPr>
          <p:nvPr/>
        </p:nvCxnSpPr>
        <p:spPr>
          <a:xfrm flipH="1">
            <a:off x="1437148" y="5277357"/>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B171D6C5-C2D0-624A-F74B-D5ACEF9FC39A}"/>
              </a:ext>
            </a:extLst>
          </p:cNvPr>
          <p:cNvSpPr txBox="1"/>
          <p:nvPr/>
        </p:nvSpPr>
        <p:spPr>
          <a:xfrm>
            <a:off x="1157874" y="4222233"/>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59" name="Straight Connector 158">
            <a:extLst>
              <a:ext uri="{FF2B5EF4-FFF2-40B4-BE49-F238E27FC236}">
                <a16:creationId xmlns:a16="http://schemas.microsoft.com/office/drawing/2014/main" id="{219D0D67-171D-7D63-1B15-B028A46C48CA}"/>
              </a:ext>
            </a:extLst>
          </p:cNvPr>
          <p:cNvCxnSpPr>
            <a:cxnSpLocks/>
          </p:cNvCxnSpPr>
          <p:nvPr/>
        </p:nvCxnSpPr>
        <p:spPr>
          <a:xfrm flipH="1">
            <a:off x="1437148" y="4321057"/>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TextBox 159">
            <a:extLst>
              <a:ext uri="{FF2B5EF4-FFF2-40B4-BE49-F238E27FC236}">
                <a16:creationId xmlns:a16="http://schemas.microsoft.com/office/drawing/2014/main" id="{FDBEC5CE-5D1B-D495-CA2E-CDE3A0BCBEAB}"/>
              </a:ext>
            </a:extLst>
          </p:cNvPr>
          <p:cNvSpPr txBox="1"/>
          <p:nvPr/>
        </p:nvSpPr>
        <p:spPr>
          <a:xfrm>
            <a:off x="1157874" y="3901637"/>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61" name="Straight Connector 160">
            <a:extLst>
              <a:ext uri="{FF2B5EF4-FFF2-40B4-BE49-F238E27FC236}">
                <a16:creationId xmlns:a16="http://schemas.microsoft.com/office/drawing/2014/main" id="{0F164CDB-0140-A7BF-F6A2-9FDC3A887573}"/>
              </a:ext>
            </a:extLst>
          </p:cNvPr>
          <p:cNvCxnSpPr>
            <a:cxnSpLocks/>
          </p:cNvCxnSpPr>
          <p:nvPr/>
        </p:nvCxnSpPr>
        <p:spPr>
          <a:xfrm flipH="1">
            <a:off x="1437148" y="400046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TextBox 161">
            <a:extLst>
              <a:ext uri="{FF2B5EF4-FFF2-40B4-BE49-F238E27FC236}">
                <a16:creationId xmlns:a16="http://schemas.microsoft.com/office/drawing/2014/main" id="{0DCEF4D4-A97A-CA6B-A860-B3C11D098029}"/>
              </a:ext>
            </a:extLst>
          </p:cNvPr>
          <p:cNvSpPr txBox="1"/>
          <p:nvPr/>
        </p:nvSpPr>
        <p:spPr>
          <a:xfrm>
            <a:off x="1294129" y="3582491"/>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63" name="TextBox 162">
            <a:extLst>
              <a:ext uri="{FF2B5EF4-FFF2-40B4-BE49-F238E27FC236}">
                <a16:creationId xmlns:a16="http://schemas.microsoft.com/office/drawing/2014/main" id="{5E77B75A-2A1A-DA36-75B2-214B3732710E}"/>
              </a:ext>
            </a:extLst>
          </p:cNvPr>
          <p:cNvSpPr txBox="1"/>
          <p:nvPr/>
        </p:nvSpPr>
        <p:spPr>
          <a:xfrm>
            <a:off x="1124211" y="195868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64" name="Straight Connector 163">
            <a:extLst>
              <a:ext uri="{FF2B5EF4-FFF2-40B4-BE49-F238E27FC236}">
                <a16:creationId xmlns:a16="http://schemas.microsoft.com/office/drawing/2014/main" id="{B042E8DF-ADE0-C52A-6C7D-787A71070D11}"/>
              </a:ext>
            </a:extLst>
          </p:cNvPr>
          <p:cNvCxnSpPr>
            <a:cxnSpLocks/>
          </p:cNvCxnSpPr>
          <p:nvPr/>
        </p:nvCxnSpPr>
        <p:spPr>
          <a:xfrm flipH="1">
            <a:off x="1437148" y="205817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TextBox 164">
            <a:extLst>
              <a:ext uri="{FF2B5EF4-FFF2-40B4-BE49-F238E27FC236}">
                <a16:creationId xmlns:a16="http://schemas.microsoft.com/office/drawing/2014/main" id="{6BE5D33D-74FD-AFF1-1884-AD1FC34B9A61}"/>
              </a:ext>
            </a:extLst>
          </p:cNvPr>
          <p:cNvSpPr txBox="1"/>
          <p:nvPr/>
        </p:nvSpPr>
        <p:spPr>
          <a:xfrm>
            <a:off x="1209171" y="325956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66" name="Straight Connector 165">
            <a:extLst>
              <a:ext uri="{FF2B5EF4-FFF2-40B4-BE49-F238E27FC236}">
                <a16:creationId xmlns:a16="http://schemas.microsoft.com/office/drawing/2014/main" id="{06C278C4-B610-CC98-6A65-BA2B3EB86441}"/>
              </a:ext>
            </a:extLst>
          </p:cNvPr>
          <p:cNvCxnSpPr>
            <a:cxnSpLocks/>
          </p:cNvCxnSpPr>
          <p:nvPr/>
        </p:nvCxnSpPr>
        <p:spPr>
          <a:xfrm flipH="1">
            <a:off x="1437148" y="335905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95537354-3ECC-77FB-D852-98F91B47D03A}"/>
              </a:ext>
            </a:extLst>
          </p:cNvPr>
          <p:cNvSpPr txBox="1"/>
          <p:nvPr/>
        </p:nvSpPr>
        <p:spPr>
          <a:xfrm>
            <a:off x="1209171" y="293312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68" name="Straight Connector 167">
            <a:extLst>
              <a:ext uri="{FF2B5EF4-FFF2-40B4-BE49-F238E27FC236}">
                <a16:creationId xmlns:a16="http://schemas.microsoft.com/office/drawing/2014/main" id="{370294C6-F7F8-E89F-22FA-5227117AD96B}"/>
              </a:ext>
            </a:extLst>
          </p:cNvPr>
          <p:cNvCxnSpPr>
            <a:cxnSpLocks/>
          </p:cNvCxnSpPr>
          <p:nvPr/>
        </p:nvCxnSpPr>
        <p:spPr>
          <a:xfrm flipH="1">
            <a:off x="1437148" y="303260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FF2EDB6D-96EE-12FF-AACD-7D43A19DEC39}"/>
              </a:ext>
            </a:extLst>
          </p:cNvPr>
          <p:cNvSpPr txBox="1"/>
          <p:nvPr/>
        </p:nvSpPr>
        <p:spPr>
          <a:xfrm>
            <a:off x="1209171" y="261287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70" name="Straight Connector 169">
            <a:extLst>
              <a:ext uri="{FF2B5EF4-FFF2-40B4-BE49-F238E27FC236}">
                <a16:creationId xmlns:a16="http://schemas.microsoft.com/office/drawing/2014/main" id="{8D9FD9CC-E56E-04A2-B115-DD93500D8590}"/>
              </a:ext>
            </a:extLst>
          </p:cNvPr>
          <p:cNvCxnSpPr>
            <a:cxnSpLocks/>
          </p:cNvCxnSpPr>
          <p:nvPr/>
        </p:nvCxnSpPr>
        <p:spPr>
          <a:xfrm flipH="1">
            <a:off x="1437148" y="271235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1" name="TextBox 170">
            <a:extLst>
              <a:ext uri="{FF2B5EF4-FFF2-40B4-BE49-F238E27FC236}">
                <a16:creationId xmlns:a16="http://schemas.microsoft.com/office/drawing/2014/main" id="{0EFD440E-3616-FFCF-2447-A70BB063E783}"/>
              </a:ext>
            </a:extLst>
          </p:cNvPr>
          <p:cNvSpPr txBox="1"/>
          <p:nvPr/>
        </p:nvSpPr>
        <p:spPr>
          <a:xfrm>
            <a:off x="1209171" y="228439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72" name="Straight Connector 171">
            <a:extLst>
              <a:ext uri="{FF2B5EF4-FFF2-40B4-BE49-F238E27FC236}">
                <a16:creationId xmlns:a16="http://schemas.microsoft.com/office/drawing/2014/main" id="{A789585C-933C-3928-20E4-6D36CDA5C20B}"/>
              </a:ext>
            </a:extLst>
          </p:cNvPr>
          <p:cNvCxnSpPr>
            <a:cxnSpLocks/>
          </p:cNvCxnSpPr>
          <p:nvPr/>
        </p:nvCxnSpPr>
        <p:spPr>
          <a:xfrm flipH="1">
            <a:off x="1437148" y="238387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Rectangle 180">
            <a:extLst>
              <a:ext uri="{FF2B5EF4-FFF2-40B4-BE49-F238E27FC236}">
                <a16:creationId xmlns:a16="http://schemas.microsoft.com/office/drawing/2014/main" id="{2092BF39-7176-6253-1519-D86E3816A0B9}"/>
              </a:ext>
            </a:extLst>
          </p:cNvPr>
          <p:cNvSpPr/>
          <p:nvPr/>
        </p:nvSpPr>
        <p:spPr>
          <a:xfrm>
            <a:off x="5811070" y="3677530"/>
            <a:ext cx="64800" cy="160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4" name="Rectangle 183">
            <a:extLst>
              <a:ext uri="{FF2B5EF4-FFF2-40B4-BE49-F238E27FC236}">
                <a16:creationId xmlns:a16="http://schemas.microsoft.com/office/drawing/2014/main" id="{83C0C239-B456-0027-C63A-C060E5E70C0B}"/>
              </a:ext>
            </a:extLst>
          </p:cNvPr>
          <p:cNvSpPr/>
          <p:nvPr/>
        </p:nvSpPr>
        <p:spPr>
          <a:xfrm>
            <a:off x="4905220" y="3677530"/>
            <a:ext cx="64800" cy="1224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5" name="Rectangle 184">
            <a:extLst>
              <a:ext uri="{FF2B5EF4-FFF2-40B4-BE49-F238E27FC236}">
                <a16:creationId xmlns:a16="http://schemas.microsoft.com/office/drawing/2014/main" id="{D2A21C0E-90E5-9346-1AA5-E3F6CEAFDAD9}"/>
              </a:ext>
            </a:extLst>
          </p:cNvPr>
          <p:cNvSpPr/>
          <p:nvPr/>
        </p:nvSpPr>
        <p:spPr>
          <a:xfrm>
            <a:off x="4829731" y="3677530"/>
            <a:ext cx="64800" cy="116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6" name="Rectangle 185">
            <a:extLst>
              <a:ext uri="{FF2B5EF4-FFF2-40B4-BE49-F238E27FC236}">
                <a16:creationId xmlns:a16="http://schemas.microsoft.com/office/drawing/2014/main" id="{98746531-FD00-C33A-54A9-1DA51BE6669D}"/>
              </a:ext>
            </a:extLst>
          </p:cNvPr>
          <p:cNvSpPr/>
          <p:nvPr/>
        </p:nvSpPr>
        <p:spPr>
          <a:xfrm>
            <a:off x="4754242" y="3677530"/>
            <a:ext cx="64800" cy="108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7" name="Rectangle 186">
            <a:extLst>
              <a:ext uri="{FF2B5EF4-FFF2-40B4-BE49-F238E27FC236}">
                <a16:creationId xmlns:a16="http://schemas.microsoft.com/office/drawing/2014/main" id="{1450ABBA-C1AD-4CFB-C6EF-98CBE95DA2AC}"/>
              </a:ext>
            </a:extLst>
          </p:cNvPr>
          <p:cNvSpPr/>
          <p:nvPr/>
        </p:nvSpPr>
        <p:spPr>
          <a:xfrm>
            <a:off x="4980709" y="3677530"/>
            <a:ext cx="64800" cy="126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8" name="Rectangle 187">
            <a:extLst>
              <a:ext uri="{FF2B5EF4-FFF2-40B4-BE49-F238E27FC236}">
                <a16:creationId xmlns:a16="http://schemas.microsoft.com/office/drawing/2014/main" id="{E336C958-C033-FEDC-B2FB-BC50587C356B}"/>
              </a:ext>
            </a:extLst>
          </p:cNvPr>
          <p:cNvSpPr/>
          <p:nvPr/>
        </p:nvSpPr>
        <p:spPr>
          <a:xfrm>
            <a:off x="5056198" y="3677530"/>
            <a:ext cx="64800" cy="126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9" name="Rectangle 188">
            <a:extLst>
              <a:ext uri="{FF2B5EF4-FFF2-40B4-BE49-F238E27FC236}">
                <a16:creationId xmlns:a16="http://schemas.microsoft.com/office/drawing/2014/main" id="{537594C2-9327-FD7E-387B-83F4201B5478}"/>
              </a:ext>
            </a:extLst>
          </p:cNvPr>
          <p:cNvSpPr/>
          <p:nvPr/>
        </p:nvSpPr>
        <p:spPr>
          <a:xfrm>
            <a:off x="5131687" y="3677530"/>
            <a:ext cx="64800" cy="127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0" name="Rectangle 189">
            <a:extLst>
              <a:ext uri="{FF2B5EF4-FFF2-40B4-BE49-F238E27FC236}">
                <a16:creationId xmlns:a16="http://schemas.microsoft.com/office/drawing/2014/main" id="{790CBA3B-9F9B-B897-66DC-945FDD0C9D13}"/>
              </a:ext>
            </a:extLst>
          </p:cNvPr>
          <p:cNvSpPr/>
          <p:nvPr/>
        </p:nvSpPr>
        <p:spPr>
          <a:xfrm>
            <a:off x="5207176" y="3677530"/>
            <a:ext cx="64800" cy="132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1" name="Rectangle 190">
            <a:extLst>
              <a:ext uri="{FF2B5EF4-FFF2-40B4-BE49-F238E27FC236}">
                <a16:creationId xmlns:a16="http://schemas.microsoft.com/office/drawing/2014/main" id="{39D3B27E-401A-EECA-C48E-AF519FA8F9E9}"/>
              </a:ext>
            </a:extLst>
          </p:cNvPr>
          <p:cNvSpPr/>
          <p:nvPr/>
        </p:nvSpPr>
        <p:spPr>
          <a:xfrm>
            <a:off x="5282665" y="3677530"/>
            <a:ext cx="64800" cy="133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2" name="Rectangle 191">
            <a:extLst>
              <a:ext uri="{FF2B5EF4-FFF2-40B4-BE49-F238E27FC236}">
                <a16:creationId xmlns:a16="http://schemas.microsoft.com/office/drawing/2014/main" id="{9CCEC04C-5F5A-9191-F5A7-6E755E40FCC0}"/>
              </a:ext>
            </a:extLst>
          </p:cNvPr>
          <p:cNvSpPr/>
          <p:nvPr/>
        </p:nvSpPr>
        <p:spPr>
          <a:xfrm>
            <a:off x="5358154" y="3677530"/>
            <a:ext cx="64800" cy="13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3" name="Rectangle 192">
            <a:extLst>
              <a:ext uri="{FF2B5EF4-FFF2-40B4-BE49-F238E27FC236}">
                <a16:creationId xmlns:a16="http://schemas.microsoft.com/office/drawing/2014/main" id="{8393626D-284D-1B3B-4EF0-CF91969B5A22}"/>
              </a:ext>
            </a:extLst>
          </p:cNvPr>
          <p:cNvSpPr/>
          <p:nvPr/>
        </p:nvSpPr>
        <p:spPr>
          <a:xfrm>
            <a:off x="5433643" y="3677529"/>
            <a:ext cx="64800" cy="14832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4" name="Rectangle 193">
            <a:extLst>
              <a:ext uri="{FF2B5EF4-FFF2-40B4-BE49-F238E27FC236}">
                <a16:creationId xmlns:a16="http://schemas.microsoft.com/office/drawing/2014/main" id="{941CB6DC-5E77-7096-EFA8-CFD9494C8761}"/>
              </a:ext>
            </a:extLst>
          </p:cNvPr>
          <p:cNvSpPr/>
          <p:nvPr/>
        </p:nvSpPr>
        <p:spPr>
          <a:xfrm>
            <a:off x="5509132" y="3677529"/>
            <a:ext cx="64800" cy="152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5" name="Rectangle 194">
            <a:extLst>
              <a:ext uri="{FF2B5EF4-FFF2-40B4-BE49-F238E27FC236}">
                <a16:creationId xmlns:a16="http://schemas.microsoft.com/office/drawing/2014/main" id="{AF0801F5-192F-DBED-1199-34D4CA1DF544}"/>
              </a:ext>
            </a:extLst>
          </p:cNvPr>
          <p:cNvSpPr/>
          <p:nvPr/>
        </p:nvSpPr>
        <p:spPr>
          <a:xfrm>
            <a:off x="5584621" y="3677530"/>
            <a:ext cx="64800" cy="160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6" name="Rectangle 195">
            <a:extLst>
              <a:ext uri="{FF2B5EF4-FFF2-40B4-BE49-F238E27FC236}">
                <a16:creationId xmlns:a16="http://schemas.microsoft.com/office/drawing/2014/main" id="{5A8FF98A-8F16-463C-C751-91B5931D807B}"/>
              </a:ext>
            </a:extLst>
          </p:cNvPr>
          <p:cNvSpPr/>
          <p:nvPr/>
        </p:nvSpPr>
        <p:spPr>
          <a:xfrm>
            <a:off x="5660110" y="3677530"/>
            <a:ext cx="64800" cy="160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7" name="Rectangle 196">
            <a:extLst>
              <a:ext uri="{FF2B5EF4-FFF2-40B4-BE49-F238E27FC236}">
                <a16:creationId xmlns:a16="http://schemas.microsoft.com/office/drawing/2014/main" id="{A04603A5-C14E-4C52-EC1F-40E75B83FFA4}"/>
              </a:ext>
            </a:extLst>
          </p:cNvPr>
          <p:cNvSpPr/>
          <p:nvPr/>
        </p:nvSpPr>
        <p:spPr>
          <a:xfrm>
            <a:off x="5735599" y="3677530"/>
            <a:ext cx="64800" cy="160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8" name="Rectangle 197">
            <a:extLst>
              <a:ext uri="{FF2B5EF4-FFF2-40B4-BE49-F238E27FC236}">
                <a16:creationId xmlns:a16="http://schemas.microsoft.com/office/drawing/2014/main" id="{91BFFE2E-30C4-2B44-CB53-C630AC00AC8A}"/>
              </a:ext>
            </a:extLst>
          </p:cNvPr>
          <p:cNvSpPr/>
          <p:nvPr/>
        </p:nvSpPr>
        <p:spPr>
          <a:xfrm>
            <a:off x="4150330" y="3677530"/>
            <a:ext cx="64800" cy="96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99" name="Rectangle 198">
            <a:extLst>
              <a:ext uri="{FF2B5EF4-FFF2-40B4-BE49-F238E27FC236}">
                <a16:creationId xmlns:a16="http://schemas.microsoft.com/office/drawing/2014/main" id="{D1AFC19B-2293-EBC4-23F9-DBCAEE725C1E}"/>
              </a:ext>
            </a:extLst>
          </p:cNvPr>
          <p:cNvSpPr/>
          <p:nvPr/>
        </p:nvSpPr>
        <p:spPr>
          <a:xfrm>
            <a:off x="4074841" y="3677529"/>
            <a:ext cx="648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0" name="Rectangle 199">
            <a:extLst>
              <a:ext uri="{FF2B5EF4-FFF2-40B4-BE49-F238E27FC236}">
                <a16:creationId xmlns:a16="http://schemas.microsoft.com/office/drawing/2014/main" id="{74EC020C-8940-F757-B09B-3710F3CFC516}"/>
              </a:ext>
            </a:extLst>
          </p:cNvPr>
          <p:cNvSpPr/>
          <p:nvPr/>
        </p:nvSpPr>
        <p:spPr>
          <a:xfrm>
            <a:off x="3923863" y="3677529"/>
            <a:ext cx="648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1" name="Rectangle 200">
            <a:extLst>
              <a:ext uri="{FF2B5EF4-FFF2-40B4-BE49-F238E27FC236}">
                <a16:creationId xmlns:a16="http://schemas.microsoft.com/office/drawing/2014/main" id="{EC9BCB38-9B5D-FAC4-2080-82449E77BAA6}"/>
              </a:ext>
            </a:extLst>
          </p:cNvPr>
          <p:cNvSpPr/>
          <p:nvPr/>
        </p:nvSpPr>
        <p:spPr>
          <a:xfrm>
            <a:off x="3999352" y="3677529"/>
            <a:ext cx="648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2" name="Rectangle 201">
            <a:extLst>
              <a:ext uri="{FF2B5EF4-FFF2-40B4-BE49-F238E27FC236}">
                <a16:creationId xmlns:a16="http://schemas.microsoft.com/office/drawing/2014/main" id="{346583F7-2232-0EEA-30D2-44832DCA3035}"/>
              </a:ext>
            </a:extLst>
          </p:cNvPr>
          <p:cNvSpPr/>
          <p:nvPr/>
        </p:nvSpPr>
        <p:spPr>
          <a:xfrm>
            <a:off x="4678753" y="3677530"/>
            <a:ext cx="64800" cy="107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3" name="Rectangle 202">
            <a:extLst>
              <a:ext uri="{FF2B5EF4-FFF2-40B4-BE49-F238E27FC236}">
                <a16:creationId xmlns:a16="http://schemas.microsoft.com/office/drawing/2014/main" id="{DF75C55C-3151-4712-A8FD-FDED3035BF0A}"/>
              </a:ext>
            </a:extLst>
          </p:cNvPr>
          <p:cNvSpPr/>
          <p:nvPr/>
        </p:nvSpPr>
        <p:spPr>
          <a:xfrm>
            <a:off x="4603264" y="3677530"/>
            <a:ext cx="64800" cy="103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4" name="Rectangle 203">
            <a:extLst>
              <a:ext uri="{FF2B5EF4-FFF2-40B4-BE49-F238E27FC236}">
                <a16:creationId xmlns:a16="http://schemas.microsoft.com/office/drawing/2014/main" id="{C94646BB-3315-46A9-2F05-C9BC0F6878AB}"/>
              </a:ext>
            </a:extLst>
          </p:cNvPr>
          <p:cNvSpPr/>
          <p:nvPr/>
        </p:nvSpPr>
        <p:spPr>
          <a:xfrm>
            <a:off x="4527775" y="3677530"/>
            <a:ext cx="64800" cy="10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5" name="Rectangle 204">
            <a:extLst>
              <a:ext uri="{FF2B5EF4-FFF2-40B4-BE49-F238E27FC236}">
                <a16:creationId xmlns:a16="http://schemas.microsoft.com/office/drawing/2014/main" id="{CD5F19B9-2431-6475-C2FF-A9EBE7E6D7B8}"/>
              </a:ext>
            </a:extLst>
          </p:cNvPr>
          <p:cNvSpPr/>
          <p:nvPr/>
        </p:nvSpPr>
        <p:spPr>
          <a:xfrm>
            <a:off x="4452286" y="3677530"/>
            <a:ext cx="64800" cy="98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6" name="Rectangle 205">
            <a:extLst>
              <a:ext uri="{FF2B5EF4-FFF2-40B4-BE49-F238E27FC236}">
                <a16:creationId xmlns:a16="http://schemas.microsoft.com/office/drawing/2014/main" id="{DEDB5758-97EE-ED1A-002C-B2304DDD1267}"/>
              </a:ext>
            </a:extLst>
          </p:cNvPr>
          <p:cNvSpPr/>
          <p:nvPr/>
        </p:nvSpPr>
        <p:spPr>
          <a:xfrm>
            <a:off x="4225819" y="3677530"/>
            <a:ext cx="64800" cy="9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 name="Rectangle 206">
            <a:extLst>
              <a:ext uri="{FF2B5EF4-FFF2-40B4-BE49-F238E27FC236}">
                <a16:creationId xmlns:a16="http://schemas.microsoft.com/office/drawing/2014/main" id="{09768D01-816D-28C9-152E-CBCFAFFD6307}"/>
              </a:ext>
            </a:extLst>
          </p:cNvPr>
          <p:cNvSpPr/>
          <p:nvPr/>
        </p:nvSpPr>
        <p:spPr>
          <a:xfrm>
            <a:off x="4301308" y="3677530"/>
            <a:ext cx="64800" cy="9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 name="Rectangle 207">
            <a:extLst>
              <a:ext uri="{FF2B5EF4-FFF2-40B4-BE49-F238E27FC236}">
                <a16:creationId xmlns:a16="http://schemas.microsoft.com/office/drawing/2014/main" id="{D3C7ADC1-0800-6281-16B4-F077C38A9C28}"/>
              </a:ext>
            </a:extLst>
          </p:cNvPr>
          <p:cNvSpPr/>
          <p:nvPr/>
        </p:nvSpPr>
        <p:spPr>
          <a:xfrm>
            <a:off x="4376797" y="3677530"/>
            <a:ext cx="64800" cy="97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 name="Rectangle 208">
            <a:extLst>
              <a:ext uri="{FF2B5EF4-FFF2-40B4-BE49-F238E27FC236}">
                <a16:creationId xmlns:a16="http://schemas.microsoft.com/office/drawing/2014/main" id="{9B011AC8-F619-F8A7-C3AE-8E5192D444CB}"/>
              </a:ext>
            </a:extLst>
          </p:cNvPr>
          <p:cNvSpPr/>
          <p:nvPr/>
        </p:nvSpPr>
        <p:spPr>
          <a:xfrm>
            <a:off x="3848374" y="3677529"/>
            <a:ext cx="64800" cy="87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 name="Rectangle 209">
            <a:extLst>
              <a:ext uri="{FF2B5EF4-FFF2-40B4-BE49-F238E27FC236}">
                <a16:creationId xmlns:a16="http://schemas.microsoft.com/office/drawing/2014/main" id="{45F462AE-A7A3-8DBC-CDF0-534C3301FB76}"/>
              </a:ext>
            </a:extLst>
          </p:cNvPr>
          <p:cNvSpPr/>
          <p:nvPr/>
        </p:nvSpPr>
        <p:spPr>
          <a:xfrm>
            <a:off x="3772885" y="3677529"/>
            <a:ext cx="64800" cy="87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 name="Rectangle 210">
            <a:extLst>
              <a:ext uri="{FF2B5EF4-FFF2-40B4-BE49-F238E27FC236}">
                <a16:creationId xmlns:a16="http://schemas.microsoft.com/office/drawing/2014/main" id="{442A1368-73F4-572D-37F7-82E6AB757816}"/>
              </a:ext>
            </a:extLst>
          </p:cNvPr>
          <p:cNvSpPr/>
          <p:nvPr/>
        </p:nvSpPr>
        <p:spPr>
          <a:xfrm>
            <a:off x="3697396" y="3677529"/>
            <a:ext cx="64800" cy="86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 name="Rectangle 211">
            <a:extLst>
              <a:ext uri="{FF2B5EF4-FFF2-40B4-BE49-F238E27FC236}">
                <a16:creationId xmlns:a16="http://schemas.microsoft.com/office/drawing/2014/main" id="{8F30EBE7-4535-B6FD-DA9B-6ADB137F939F}"/>
              </a:ext>
            </a:extLst>
          </p:cNvPr>
          <p:cNvSpPr/>
          <p:nvPr/>
        </p:nvSpPr>
        <p:spPr>
          <a:xfrm>
            <a:off x="3621907" y="3677529"/>
            <a:ext cx="64800"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3" name="Rectangle 212">
            <a:extLst>
              <a:ext uri="{FF2B5EF4-FFF2-40B4-BE49-F238E27FC236}">
                <a16:creationId xmlns:a16="http://schemas.microsoft.com/office/drawing/2014/main" id="{6D14DBD0-3479-D067-DF58-D5BC0290A78A}"/>
              </a:ext>
            </a:extLst>
          </p:cNvPr>
          <p:cNvSpPr/>
          <p:nvPr/>
        </p:nvSpPr>
        <p:spPr>
          <a:xfrm>
            <a:off x="3546418" y="3677529"/>
            <a:ext cx="64800" cy="79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 name="Rectangle 213">
            <a:extLst>
              <a:ext uri="{FF2B5EF4-FFF2-40B4-BE49-F238E27FC236}">
                <a16:creationId xmlns:a16="http://schemas.microsoft.com/office/drawing/2014/main" id="{4F3569B5-AF37-71C0-7682-42A70F04B8E9}"/>
              </a:ext>
            </a:extLst>
          </p:cNvPr>
          <p:cNvSpPr/>
          <p:nvPr/>
        </p:nvSpPr>
        <p:spPr>
          <a:xfrm>
            <a:off x="3319951" y="3677529"/>
            <a:ext cx="64800" cy="737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 name="Rectangle 214">
            <a:extLst>
              <a:ext uri="{FF2B5EF4-FFF2-40B4-BE49-F238E27FC236}">
                <a16:creationId xmlns:a16="http://schemas.microsoft.com/office/drawing/2014/main" id="{6CCD2FBB-5597-47BB-014F-732F947FCFD3}"/>
              </a:ext>
            </a:extLst>
          </p:cNvPr>
          <p:cNvSpPr/>
          <p:nvPr/>
        </p:nvSpPr>
        <p:spPr>
          <a:xfrm>
            <a:off x="3470929" y="3677529"/>
            <a:ext cx="64800" cy="77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 name="Rectangle 215">
            <a:extLst>
              <a:ext uri="{FF2B5EF4-FFF2-40B4-BE49-F238E27FC236}">
                <a16:creationId xmlns:a16="http://schemas.microsoft.com/office/drawing/2014/main" id="{CF2A0A0D-7B27-747E-1E52-8845DF7E49DC}"/>
              </a:ext>
            </a:extLst>
          </p:cNvPr>
          <p:cNvSpPr/>
          <p:nvPr/>
        </p:nvSpPr>
        <p:spPr>
          <a:xfrm>
            <a:off x="3395440" y="3677529"/>
            <a:ext cx="64800" cy="76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7" name="Rectangle 216">
            <a:extLst>
              <a:ext uri="{FF2B5EF4-FFF2-40B4-BE49-F238E27FC236}">
                <a16:creationId xmlns:a16="http://schemas.microsoft.com/office/drawing/2014/main" id="{3815A95B-F5BD-5CE7-73F0-6D365EC5ED21}"/>
              </a:ext>
            </a:extLst>
          </p:cNvPr>
          <p:cNvSpPr/>
          <p:nvPr/>
        </p:nvSpPr>
        <p:spPr>
          <a:xfrm>
            <a:off x="3168973" y="3677529"/>
            <a:ext cx="64800" cy="70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8" name="Rectangle 217">
            <a:extLst>
              <a:ext uri="{FF2B5EF4-FFF2-40B4-BE49-F238E27FC236}">
                <a16:creationId xmlns:a16="http://schemas.microsoft.com/office/drawing/2014/main" id="{7D357898-52E2-9615-BB3E-B0FF6E0A79F3}"/>
              </a:ext>
            </a:extLst>
          </p:cNvPr>
          <p:cNvSpPr/>
          <p:nvPr/>
        </p:nvSpPr>
        <p:spPr>
          <a:xfrm>
            <a:off x="3244462" y="3677529"/>
            <a:ext cx="64800" cy="72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9" name="Rectangle 218">
            <a:extLst>
              <a:ext uri="{FF2B5EF4-FFF2-40B4-BE49-F238E27FC236}">
                <a16:creationId xmlns:a16="http://schemas.microsoft.com/office/drawing/2014/main" id="{4D0E0D91-11A9-1A43-19A2-662935188600}"/>
              </a:ext>
            </a:extLst>
          </p:cNvPr>
          <p:cNvSpPr/>
          <p:nvPr/>
        </p:nvSpPr>
        <p:spPr>
          <a:xfrm>
            <a:off x="3093484" y="3677529"/>
            <a:ext cx="64800" cy="67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0" name="Rectangle 219">
            <a:extLst>
              <a:ext uri="{FF2B5EF4-FFF2-40B4-BE49-F238E27FC236}">
                <a16:creationId xmlns:a16="http://schemas.microsoft.com/office/drawing/2014/main" id="{7F544F6E-CB39-7709-FD0C-AEF21030E5D8}"/>
              </a:ext>
            </a:extLst>
          </p:cNvPr>
          <p:cNvSpPr/>
          <p:nvPr/>
        </p:nvSpPr>
        <p:spPr>
          <a:xfrm>
            <a:off x="2942506" y="3677529"/>
            <a:ext cx="64800" cy="59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1" name="Rectangle 220">
            <a:extLst>
              <a:ext uri="{FF2B5EF4-FFF2-40B4-BE49-F238E27FC236}">
                <a16:creationId xmlns:a16="http://schemas.microsoft.com/office/drawing/2014/main" id="{DE6B92B5-D253-2581-AF98-2ABBE346DBD6}"/>
              </a:ext>
            </a:extLst>
          </p:cNvPr>
          <p:cNvSpPr/>
          <p:nvPr/>
        </p:nvSpPr>
        <p:spPr>
          <a:xfrm>
            <a:off x="2867017" y="3677529"/>
            <a:ext cx="64800" cy="59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2" name="Rectangle 221">
            <a:extLst>
              <a:ext uri="{FF2B5EF4-FFF2-40B4-BE49-F238E27FC236}">
                <a16:creationId xmlns:a16="http://schemas.microsoft.com/office/drawing/2014/main" id="{F3BF2EE8-2080-3820-DE53-0ED704D4893D}"/>
              </a:ext>
            </a:extLst>
          </p:cNvPr>
          <p:cNvSpPr/>
          <p:nvPr/>
        </p:nvSpPr>
        <p:spPr>
          <a:xfrm>
            <a:off x="3017995" y="3677529"/>
            <a:ext cx="64800" cy="63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3" name="Rectangle 222">
            <a:extLst>
              <a:ext uri="{FF2B5EF4-FFF2-40B4-BE49-F238E27FC236}">
                <a16:creationId xmlns:a16="http://schemas.microsoft.com/office/drawing/2014/main" id="{A08F275F-68E2-BD8E-B308-B4973DA49E0B}"/>
              </a:ext>
            </a:extLst>
          </p:cNvPr>
          <p:cNvSpPr/>
          <p:nvPr/>
        </p:nvSpPr>
        <p:spPr>
          <a:xfrm>
            <a:off x="2791528" y="3677529"/>
            <a:ext cx="64800" cy="55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4" name="Rectangle 223">
            <a:extLst>
              <a:ext uri="{FF2B5EF4-FFF2-40B4-BE49-F238E27FC236}">
                <a16:creationId xmlns:a16="http://schemas.microsoft.com/office/drawing/2014/main" id="{F9932352-32A0-ECC4-2E62-55D470C84E10}"/>
              </a:ext>
            </a:extLst>
          </p:cNvPr>
          <p:cNvSpPr/>
          <p:nvPr/>
        </p:nvSpPr>
        <p:spPr>
          <a:xfrm>
            <a:off x="2716039" y="3677529"/>
            <a:ext cx="64800" cy="5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5" name="Rectangle 224">
            <a:extLst>
              <a:ext uri="{FF2B5EF4-FFF2-40B4-BE49-F238E27FC236}">
                <a16:creationId xmlns:a16="http://schemas.microsoft.com/office/drawing/2014/main" id="{5D1773ED-66B9-6B7C-E47E-C4520422522F}"/>
              </a:ext>
            </a:extLst>
          </p:cNvPr>
          <p:cNvSpPr/>
          <p:nvPr/>
        </p:nvSpPr>
        <p:spPr>
          <a:xfrm>
            <a:off x="2640550" y="3677529"/>
            <a:ext cx="64800" cy="52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6" name="Rectangle 225">
            <a:extLst>
              <a:ext uri="{FF2B5EF4-FFF2-40B4-BE49-F238E27FC236}">
                <a16:creationId xmlns:a16="http://schemas.microsoft.com/office/drawing/2014/main" id="{DCF9ED93-26A9-52E6-02B9-8BDD02BC6FFC}"/>
              </a:ext>
            </a:extLst>
          </p:cNvPr>
          <p:cNvSpPr/>
          <p:nvPr/>
        </p:nvSpPr>
        <p:spPr>
          <a:xfrm>
            <a:off x="2489572" y="3677530"/>
            <a:ext cx="64800" cy="464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7" name="Rectangle 226">
            <a:extLst>
              <a:ext uri="{FF2B5EF4-FFF2-40B4-BE49-F238E27FC236}">
                <a16:creationId xmlns:a16="http://schemas.microsoft.com/office/drawing/2014/main" id="{4EEC27B9-6553-EBB6-C886-BED4377F3C23}"/>
              </a:ext>
            </a:extLst>
          </p:cNvPr>
          <p:cNvSpPr/>
          <p:nvPr/>
        </p:nvSpPr>
        <p:spPr>
          <a:xfrm>
            <a:off x="2565061" y="3677529"/>
            <a:ext cx="64800" cy="50039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8" name="Rectangle 227">
            <a:extLst>
              <a:ext uri="{FF2B5EF4-FFF2-40B4-BE49-F238E27FC236}">
                <a16:creationId xmlns:a16="http://schemas.microsoft.com/office/drawing/2014/main" id="{F684DA45-7E8D-F4B7-CBF6-F518E34C334C}"/>
              </a:ext>
            </a:extLst>
          </p:cNvPr>
          <p:cNvSpPr/>
          <p:nvPr/>
        </p:nvSpPr>
        <p:spPr>
          <a:xfrm>
            <a:off x="2414083" y="3677529"/>
            <a:ext cx="64800" cy="45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9" name="Rectangle 228">
            <a:extLst>
              <a:ext uri="{FF2B5EF4-FFF2-40B4-BE49-F238E27FC236}">
                <a16:creationId xmlns:a16="http://schemas.microsoft.com/office/drawing/2014/main" id="{3C6E3775-0DDD-7C5A-D329-39F3DEB07A8A}"/>
              </a:ext>
            </a:extLst>
          </p:cNvPr>
          <p:cNvSpPr/>
          <p:nvPr/>
        </p:nvSpPr>
        <p:spPr>
          <a:xfrm>
            <a:off x="2338594" y="3677529"/>
            <a:ext cx="64800" cy="40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2" name="Rectangle 231">
            <a:extLst>
              <a:ext uri="{FF2B5EF4-FFF2-40B4-BE49-F238E27FC236}">
                <a16:creationId xmlns:a16="http://schemas.microsoft.com/office/drawing/2014/main" id="{8564EE80-52D5-ED6C-3F16-3210BF44859C}"/>
              </a:ext>
            </a:extLst>
          </p:cNvPr>
          <p:cNvSpPr/>
          <p:nvPr/>
        </p:nvSpPr>
        <p:spPr>
          <a:xfrm>
            <a:off x="2263105" y="3677529"/>
            <a:ext cx="6480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3" name="Rectangle 232">
            <a:extLst>
              <a:ext uri="{FF2B5EF4-FFF2-40B4-BE49-F238E27FC236}">
                <a16:creationId xmlns:a16="http://schemas.microsoft.com/office/drawing/2014/main" id="{27792C3B-8140-3EA1-5AD1-41AB5571A368}"/>
              </a:ext>
            </a:extLst>
          </p:cNvPr>
          <p:cNvSpPr/>
          <p:nvPr/>
        </p:nvSpPr>
        <p:spPr>
          <a:xfrm>
            <a:off x="2187616" y="3677529"/>
            <a:ext cx="64800" cy="34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4" name="Rectangle 233">
            <a:extLst>
              <a:ext uri="{FF2B5EF4-FFF2-40B4-BE49-F238E27FC236}">
                <a16:creationId xmlns:a16="http://schemas.microsoft.com/office/drawing/2014/main" id="{4B29117D-3A66-C6CF-618D-3EAA46C0D463}"/>
              </a:ext>
            </a:extLst>
          </p:cNvPr>
          <p:cNvSpPr/>
          <p:nvPr/>
        </p:nvSpPr>
        <p:spPr>
          <a:xfrm>
            <a:off x="2036638" y="3677529"/>
            <a:ext cx="64800" cy="2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5" name="Rectangle 234">
            <a:extLst>
              <a:ext uri="{FF2B5EF4-FFF2-40B4-BE49-F238E27FC236}">
                <a16:creationId xmlns:a16="http://schemas.microsoft.com/office/drawing/2014/main" id="{727BD4D3-67C6-C42F-850A-70D1A9033C71}"/>
              </a:ext>
            </a:extLst>
          </p:cNvPr>
          <p:cNvSpPr/>
          <p:nvPr/>
        </p:nvSpPr>
        <p:spPr>
          <a:xfrm>
            <a:off x="2112127" y="3677529"/>
            <a:ext cx="64800" cy="2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6" name="Rectangle 235">
            <a:extLst>
              <a:ext uri="{FF2B5EF4-FFF2-40B4-BE49-F238E27FC236}">
                <a16:creationId xmlns:a16="http://schemas.microsoft.com/office/drawing/2014/main" id="{D19F0D8B-56C4-6307-09C6-1B1C022B5DF3}"/>
              </a:ext>
            </a:extLst>
          </p:cNvPr>
          <p:cNvSpPr/>
          <p:nvPr/>
        </p:nvSpPr>
        <p:spPr>
          <a:xfrm>
            <a:off x="1961149" y="3677529"/>
            <a:ext cx="64800" cy="15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7" name="Rectangle 236">
            <a:extLst>
              <a:ext uri="{FF2B5EF4-FFF2-40B4-BE49-F238E27FC236}">
                <a16:creationId xmlns:a16="http://schemas.microsoft.com/office/drawing/2014/main" id="{6BEE8AD2-ED60-68AF-091E-CC352330328F}"/>
              </a:ext>
            </a:extLst>
          </p:cNvPr>
          <p:cNvSpPr/>
          <p:nvPr/>
        </p:nvSpPr>
        <p:spPr>
          <a:xfrm>
            <a:off x="1885660" y="3677529"/>
            <a:ext cx="64800" cy="14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8" name="Rectangle 237">
            <a:extLst>
              <a:ext uri="{FF2B5EF4-FFF2-40B4-BE49-F238E27FC236}">
                <a16:creationId xmlns:a16="http://schemas.microsoft.com/office/drawing/2014/main" id="{D5D5206E-5D66-F57A-12C1-E2B69428BF7C}"/>
              </a:ext>
            </a:extLst>
          </p:cNvPr>
          <p:cNvSpPr/>
          <p:nvPr/>
        </p:nvSpPr>
        <p:spPr>
          <a:xfrm>
            <a:off x="1810171" y="3677529"/>
            <a:ext cx="64800"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9" name="Rectangle 238">
            <a:extLst>
              <a:ext uri="{FF2B5EF4-FFF2-40B4-BE49-F238E27FC236}">
                <a16:creationId xmlns:a16="http://schemas.microsoft.com/office/drawing/2014/main" id="{16314DD0-7917-2929-2F91-8D06349615B6}"/>
              </a:ext>
            </a:extLst>
          </p:cNvPr>
          <p:cNvSpPr/>
          <p:nvPr/>
        </p:nvSpPr>
        <p:spPr>
          <a:xfrm>
            <a:off x="1658859" y="3364397"/>
            <a:ext cx="64800" cy="31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78" name="Straight Connector 177">
            <a:extLst>
              <a:ext uri="{FF2B5EF4-FFF2-40B4-BE49-F238E27FC236}">
                <a16:creationId xmlns:a16="http://schemas.microsoft.com/office/drawing/2014/main" id="{09604D89-C105-6128-2C47-423B48D37F17}"/>
              </a:ext>
            </a:extLst>
          </p:cNvPr>
          <p:cNvCxnSpPr>
            <a:cxnSpLocks/>
          </p:cNvCxnSpPr>
          <p:nvPr/>
        </p:nvCxnSpPr>
        <p:spPr>
          <a:xfrm flipH="1">
            <a:off x="1437147" y="3678803"/>
            <a:ext cx="44624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0" name="Rectangle 239">
            <a:extLst>
              <a:ext uri="{FF2B5EF4-FFF2-40B4-BE49-F238E27FC236}">
                <a16:creationId xmlns:a16="http://schemas.microsoft.com/office/drawing/2014/main" id="{C37AA37C-B9AE-E150-3551-9394102AB37D}"/>
              </a:ext>
            </a:extLst>
          </p:cNvPr>
          <p:cNvSpPr/>
          <p:nvPr/>
        </p:nvSpPr>
        <p:spPr>
          <a:xfrm>
            <a:off x="1579423" y="2617439"/>
            <a:ext cx="64800" cy="10584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5001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DE50-9475-CC18-9D03-468273B15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E1688-3C44-C6BF-0AD8-E828FFCD5345}"/>
              </a:ext>
            </a:extLst>
          </p:cNvPr>
          <p:cNvSpPr>
            <a:spLocks noGrp="1"/>
          </p:cNvSpPr>
          <p:nvPr>
            <p:ph type="title"/>
          </p:nvPr>
        </p:nvSpPr>
        <p:spPr>
          <a:xfrm>
            <a:off x="619201" y="259200"/>
            <a:ext cx="10963199" cy="864000"/>
          </a:xfrm>
        </p:spPr>
        <p:txBody>
          <a:bodyPr/>
          <a:lstStyle/>
          <a:p>
            <a:r>
              <a:rPr lang="en-GB" noProof="0" dirty="0"/>
              <a:t>Encorafenib plus binimetinib: progression-free survival</a:t>
            </a:r>
          </a:p>
        </p:txBody>
      </p:sp>
      <p:sp>
        <p:nvSpPr>
          <p:cNvPr id="17" name="Content Placeholder 16">
            <a:extLst>
              <a:ext uri="{FF2B5EF4-FFF2-40B4-BE49-F238E27FC236}">
                <a16:creationId xmlns:a16="http://schemas.microsoft.com/office/drawing/2014/main" id="{87F54326-DB90-C14D-47FD-2F21EAE2E381}"/>
              </a:ext>
            </a:extLst>
          </p:cNvPr>
          <p:cNvSpPr>
            <a:spLocks noGrp="1"/>
          </p:cNvSpPr>
          <p:nvPr>
            <p:ph sz="quarter" idx="15"/>
          </p:nvPr>
        </p:nvSpPr>
        <p:spPr/>
        <p:txBody>
          <a:bodyPr/>
          <a:lstStyle/>
          <a:p>
            <a:r>
              <a:rPr lang="en-GB" noProof="0" dirty="0">
                <a:solidFill>
                  <a:schemeClr val="tx2"/>
                </a:solidFill>
              </a:rPr>
              <a:t>PFS, progression-free survival</a:t>
            </a:r>
          </a:p>
          <a:p>
            <a:r>
              <a:rPr lang="en-GB" noProof="0" dirty="0">
                <a:solidFill>
                  <a:schemeClr val="tx2"/>
                </a:solidFill>
              </a:rPr>
              <a:t>1. Riely GJ, et al. J Clin Oncol. 2023;41:3700-11</a:t>
            </a:r>
          </a:p>
        </p:txBody>
      </p:sp>
      <p:sp>
        <p:nvSpPr>
          <p:cNvPr id="5" name="Slide Number Placeholder 4">
            <a:extLst>
              <a:ext uri="{FF2B5EF4-FFF2-40B4-BE49-F238E27FC236}">
                <a16:creationId xmlns:a16="http://schemas.microsoft.com/office/drawing/2014/main" id="{E54513DE-3C6C-42A4-F9EF-CDA1E09D468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12" name="TextBox 11">
            <a:extLst>
              <a:ext uri="{FF2B5EF4-FFF2-40B4-BE49-F238E27FC236}">
                <a16:creationId xmlns:a16="http://schemas.microsoft.com/office/drawing/2014/main" id="{400809B7-951C-93B3-3EEB-5F28E48F1126}"/>
              </a:ext>
            </a:extLst>
          </p:cNvPr>
          <p:cNvSpPr txBox="1"/>
          <p:nvPr/>
        </p:nvSpPr>
        <p:spPr>
          <a:xfrm>
            <a:off x="1491768" y="1412776"/>
            <a:ext cx="3460178"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TREATMENT-NAÏVE PATIENTS</a:t>
            </a:r>
          </a:p>
        </p:txBody>
      </p:sp>
      <p:sp>
        <p:nvSpPr>
          <p:cNvPr id="13" name="TextBox 12">
            <a:extLst>
              <a:ext uri="{FF2B5EF4-FFF2-40B4-BE49-F238E27FC236}">
                <a16:creationId xmlns:a16="http://schemas.microsoft.com/office/drawing/2014/main" id="{916D7B9E-7839-C118-FBA6-E157CE05B018}"/>
              </a:ext>
            </a:extLst>
          </p:cNvPr>
          <p:cNvSpPr txBox="1"/>
          <p:nvPr/>
        </p:nvSpPr>
        <p:spPr>
          <a:xfrm>
            <a:off x="7032104" y="1412776"/>
            <a:ext cx="3873753" cy="338554"/>
          </a:xfrm>
          <a:prstGeom prst="rect">
            <a:avLst/>
          </a:prstGeom>
          <a:noFill/>
        </p:spPr>
        <p:txBody>
          <a:bodyPr wrap="none"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PREVIOUSLY TREATED PATIENTS</a:t>
            </a:r>
          </a:p>
        </p:txBody>
      </p:sp>
      <p:pic>
        <p:nvPicPr>
          <p:cNvPr id="51" name="Picture 50" descr="A graph with red lines&#10;&#10;Description automatically generated with medium confidence">
            <a:extLst>
              <a:ext uri="{FF2B5EF4-FFF2-40B4-BE49-F238E27FC236}">
                <a16:creationId xmlns:a16="http://schemas.microsoft.com/office/drawing/2014/main" id="{30DE7E84-5076-9CEA-0E29-22AE1E212385}"/>
              </a:ext>
            </a:extLst>
          </p:cNvPr>
          <p:cNvPicPr>
            <a:picLocks noChangeAspect="1"/>
          </p:cNvPicPr>
          <p:nvPr/>
        </p:nvPicPr>
        <p:blipFill>
          <a:blip r:embed="rId3"/>
          <a:stretch>
            <a:fillRect/>
          </a:stretch>
        </p:blipFill>
        <p:spPr>
          <a:xfrm>
            <a:off x="1561222" y="2256604"/>
            <a:ext cx="9804400" cy="2781300"/>
          </a:xfrm>
          <a:prstGeom prst="rect">
            <a:avLst/>
          </a:prstGeom>
        </p:spPr>
      </p:pic>
      <p:sp>
        <p:nvSpPr>
          <p:cNvPr id="14" name="TextBox 13">
            <a:extLst>
              <a:ext uri="{FF2B5EF4-FFF2-40B4-BE49-F238E27FC236}">
                <a16:creationId xmlns:a16="http://schemas.microsoft.com/office/drawing/2014/main" id="{C8FA7B42-A048-36C0-24FA-14B3361832AB}"/>
              </a:ext>
            </a:extLst>
          </p:cNvPr>
          <p:cNvSpPr txBox="1"/>
          <p:nvPr/>
        </p:nvSpPr>
        <p:spPr>
          <a:xfrm>
            <a:off x="620183" y="5835041"/>
            <a:ext cx="8208912" cy="261610"/>
          </a:xfrm>
          <a:prstGeom prst="rect">
            <a:avLst/>
          </a:prstGeom>
          <a:noFill/>
        </p:spPr>
        <p:txBody>
          <a:bodyPr wrap="square" rtlCol="0">
            <a:spAutoFit/>
          </a:bodyPr>
          <a:lstStyle/>
          <a:p>
            <a:pPr algn="l"/>
            <a:r>
              <a:rPr lang="en-GB" sz="1100" b="0" i="0" u="none" strike="noStrike" baseline="0" noProof="0" dirty="0">
                <a:latin typeface="Arial" panose="020B0604020202020204" pitchFamily="34" charset="0"/>
                <a:cs typeface="Arial" panose="020B0604020202020204" pitchFamily="34" charset="0"/>
              </a:rPr>
              <a:t>PFS by independent radiology review</a:t>
            </a:r>
            <a:endParaRPr lang="en-GB" sz="1100" noProof="0" dirty="0">
              <a:solidFill>
                <a:srgbClr val="505050"/>
              </a:solidFill>
              <a:latin typeface="Arial" panose="020B0604020202020204" pitchFamily="34" charset="0"/>
              <a:ea typeface="Aileron" charset="0"/>
              <a:cs typeface="Arial" panose="020B0604020202020204" pitchFamily="34" charset="0"/>
            </a:endParaRPr>
          </a:p>
        </p:txBody>
      </p:sp>
      <p:sp>
        <p:nvSpPr>
          <p:cNvPr id="6" name="TextBox 5">
            <a:extLst>
              <a:ext uri="{FF2B5EF4-FFF2-40B4-BE49-F238E27FC236}">
                <a16:creationId xmlns:a16="http://schemas.microsoft.com/office/drawing/2014/main" id="{7C373C26-0476-EC53-01C7-88067F77285B}"/>
              </a:ext>
            </a:extLst>
          </p:cNvPr>
          <p:cNvSpPr txBox="1"/>
          <p:nvPr/>
        </p:nvSpPr>
        <p:spPr>
          <a:xfrm>
            <a:off x="1362769" y="4328498"/>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7" name="TextBox 6">
            <a:extLst>
              <a:ext uri="{FF2B5EF4-FFF2-40B4-BE49-F238E27FC236}">
                <a16:creationId xmlns:a16="http://schemas.microsoft.com/office/drawing/2014/main" id="{5D77AA0E-4A39-01DA-CE42-C1D55E25BCCF}"/>
              </a:ext>
            </a:extLst>
          </p:cNvPr>
          <p:cNvSpPr txBox="1"/>
          <p:nvPr/>
        </p:nvSpPr>
        <p:spPr>
          <a:xfrm>
            <a:off x="1362769" y="379765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8" name="TextBox 7">
            <a:extLst>
              <a:ext uri="{FF2B5EF4-FFF2-40B4-BE49-F238E27FC236}">
                <a16:creationId xmlns:a16="http://schemas.microsoft.com/office/drawing/2014/main" id="{97D6608C-656D-7736-EBE3-C7237AF32B8D}"/>
              </a:ext>
            </a:extLst>
          </p:cNvPr>
          <p:cNvSpPr txBox="1"/>
          <p:nvPr/>
        </p:nvSpPr>
        <p:spPr>
          <a:xfrm>
            <a:off x="1362769" y="459391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1" name="TextBox 10">
            <a:extLst>
              <a:ext uri="{FF2B5EF4-FFF2-40B4-BE49-F238E27FC236}">
                <a16:creationId xmlns:a16="http://schemas.microsoft.com/office/drawing/2014/main" id="{C0251717-70B5-F8BB-9EAE-7DB6E53F2710}"/>
              </a:ext>
            </a:extLst>
          </p:cNvPr>
          <p:cNvSpPr txBox="1"/>
          <p:nvPr/>
        </p:nvSpPr>
        <p:spPr>
          <a:xfrm>
            <a:off x="1362769" y="4063077"/>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15" name="TextBox 14">
            <a:extLst>
              <a:ext uri="{FF2B5EF4-FFF2-40B4-BE49-F238E27FC236}">
                <a16:creationId xmlns:a16="http://schemas.microsoft.com/office/drawing/2014/main" id="{6EFF61F6-C512-7A89-ED92-5D8235EC69FC}"/>
              </a:ext>
            </a:extLst>
          </p:cNvPr>
          <p:cNvSpPr txBox="1"/>
          <p:nvPr/>
        </p:nvSpPr>
        <p:spPr>
          <a:xfrm>
            <a:off x="1447728" y="4859336"/>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1EEC77A1-2B18-1281-6359-89F76BDDE511}"/>
              </a:ext>
            </a:extLst>
          </p:cNvPr>
          <p:cNvSpPr txBox="1"/>
          <p:nvPr/>
        </p:nvSpPr>
        <p:spPr>
          <a:xfrm>
            <a:off x="1362769" y="2470551"/>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22" name="TextBox 21">
            <a:extLst>
              <a:ext uri="{FF2B5EF4-FFF2-40B4-BE49-F238E27FC236}">
                <a16:creationId xmlns:a16="http://schemas.microsoft.com/office/drawing/2014/main" id="{182B04A3-3631-BE8C-CA47-9A999C6FACFA}"/>
              </a:ext>
            </a:extLst>
          </p:cNvPr>
          <p:cNvSpPr txBox="1"/>
          <p:nvPr/>
        </p:nvSpPr>
        <p:spPr>
          <a:xfrm>
            <a:off x="1277810" y="2205130"/>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8F69B569-CCE8-E997-8694-B090A7F87FBF}"/>
              </a:ext>
            </a:extLst>
          </p:cNvPr>
          <p:cNvSpPr txBox="1"/>
          <p:nvPr/>
        </p:nvSpPr>
        <p:spPr>
          <a:xfrm>
            <a:off x="1362769" y="2735972"/>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24" name="TextBox 23">
            <a:extLst>
              <a:ext uri="{FF2B5EF4-FFF2-40B4-BE49-F238E27FC236}">
                <a16:creationId xmlns:a16="http://schemas.microsoft.com/office/drawing/2014/main" id="{16E22737-0D39-4735-DBEE-908265411B29}"/>
              </a:ext>
            </a:extLst>
          </p:cNvPr>
          <p:cNvSpPr txBox="1"/>
          <p:nvPr/>
        </p:nvSpPr>
        <p:spPr>
          <a:xfrm>
            <a:off x="1362769" y="3001393"/>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25" name="TextBox 24">
            <a:extLst>
              <a:ext uri="{FF2B5EF4-FFF2-40B4-BE49-F238E27FC236}">
                <a16:creationId xmlns:a16="http://schemas.microsoft.com/office/drawing/2014/main" id="{9954AEDE-3591-2810-09F1-E7C79D169152}"/>
              </a:ext>
            </a:extLst>
          </p:cNvPr>
          <p:cNvSpPr txBox="1"/>
          <p:nvPr/>
        </p:nvSpPr>
        <p:spPr>
          <a:xfrm>
            <a:off x="1362769" y="3266814"/>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26" name="TextBox 25">
            <a:extLst>
              <a:ext uri="{FF2B5EF4-FFF2-40B4-BE49-F238E27FC236}">
                <a16:creationId xmlns:a16="http://schemas.microsoft.com/office/drawing/2014/main" id="{725DD692-BAEC-B880-A0B5-97740A30467F}"/>
              </a:ext>
            </a:extLst>
          </p:cNvPr>
          <p:cNvSpPr txBox="1"/>
          <p:nvPr/>
        </p:nvSpPr>
        <p:spPr>
          <a:xfrm>
            <a:off x="1362769" y="35322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47" name="TextBox 46">
            <a:extLst>
              <a:ext uri="{FF2B5EF4-FFF2-40B4-BE49-F238E27FC236}">
                <a16:creationId xmlns:a16="http://schemas.microsoft.com/office/drawing/2014/main" id="{9FFA0DE7-9A36-80FA-E521-A9CB67C81474}"/>
              </a:ext>
            </a:extLst>
          </p:cNvPr>
          <p:cNvSpPr txBox="1"/>
          <p:nvPr/>
        </p:nvSpPr>
        <p:spPr>
          <a:xfrm rot="16200000">
            <a:off x="5605591" y="3565529"/>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 survival (%)</a:t>
            </a:r>
          </a:p>
        </p:txBody>
      </p:sp>
      <p:sp>
        <p:nvSpPr>
          <p:cNvPr id="52" name="TextBox 51">
            <a:extLst>
              <a:ext uri="{FF2B5EF4-FFF2-40B4-BE49-F238E27FC236}">
                <a16:creationId xmlns:a16="http://schemas.microsoft.com/office/drawing/2014/main" id="{890E6547-FDEA-89DD-9244-76864EDE05E8}"/>
              </a:ext>
            </a:extLst>
          </p:cNvPr>
          <p:cNvSpPr txBox="1"/>
          <p:nvPr/>
        </p:nvSpPr>
        <p:spPr>
          <a:xfrm>
            <a:off x="7877545"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53" name="TextBox 52">
            <a:extLst>
              <a:ext uri="{FF2B5EF4-FFF2-40B4-BE49-F238E27FC236}">
                <a16:creationId xmlns:a16="http://schemas.microsoft.com/office/drawing/2014/main" id="{18AED928-27DD-69C7-CEC6-B10974F54616}"/>
              </a:ext>
            </a:extLst>
          </p:cNvPr>
          <p:cNvSpPr txBox="1"/>
          <p:nvPr/>
        </p:nvSpPr>
        <p:spPr>
          <a:xfrm>
            <a:off x="7433592"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54" name="TextBox 53">
            <a:extLst>
              <a:ext uri="{FF2B5EF4-FFF2-40B4-BE49-F238E27FC236}">
                <a16:creationId xmlns:a16="http://schemas.microsoft.com/office/drawing/2014/main" id="{60722F29-85A3-40CA-9D7D-98BA5B4EC234}"/>
              </a:ext>
            </a:extLst>
          </p:cNvPr>
          <p:cNvSpPr txBox="1"/>
          <p:nvPr/>
        </p:nvSpPr>
        <p:spPr>
          <a:xfrm>
            <a:off x="7650802"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27</a:t>
            </a:r>
          </a:p>
        </p:txBody>
      </p:sp>
      <p:sp>
        <p:nvSpPr>
          <p:cNvPr id="55" name="TextBox 54">
            <a:extLst>
              <a:ext uri="{FF2B5EF4-FFF2-40B4-BE49-F238E27FC236}">
                <a16:creationId xmlns:a16="http://schemas.microsoft.com/office/drawing/2014/main" id="{B645A1C9-EB61-3613-FC85-F170AC829E10}"/>
              </a:ext>
            </a:extLst>
          </p:cNvPr>
          <p:cNvSpPr txBox="1"/>
          <p:nvPr/>
        </p:nvSpPr>
        <p:spPr>
          <a:xfrm>
            <a:off x="7405540"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39</a:t>
            </a:r>
          </a:p>
        </p:txBody>
      </p:sp>
      <p:sp>
        <p:nvSpPr>
          <p:cNvPr id="56" name="TextBox 55">
            <a:extLst>
              <a:ext uri="{FF2B5EF4-FFF2-40B4-BE49-F238E27FC236}">
                <a16:creationId xmlns:a16="http://schemas.microsoft.com/office/drawing/2014/main" id="{2D7E9DF3-A64C-223A-94A5-6020483E1344}"/>
              </a:ext>
            </a:extLst>
          </p:cNvPr>
          <p:cNvSpPr txBox="1"/>
          <p:nvPr/>
        </p:nvSpPr>
        <p:spPr>
          <a:xfrm>
            <a:off x="9051187" y="5300595"/>
            <a:ext cx="1058431"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(months)</a:t>
            </a:r>
          </a:p>
        </p:txBody>
      </p:sp>
      <p:sp>
        <p:nvSpPr>
          <p:cNvPr id="57" name="TextBox 56">
            <a:extLst>
              <a:ext uri="{FF2B5EF4-FFF2-40B4-BE49-F238E27FC236}">
                <a16:creationId xmlns:a16="http://schemas.microsoft.com/office/drawing/2014/main" id="{0C272946-85DA-E25C-8151-57B6C4005295}"/>
              </a:ext>
            </a:extLst>
          </p:cNvPr>
          <p:cNvSpPr txBox="1"/>
          <p:nvPr/>
        </p:nvSpPr>
        <p:spPr>
          <a:xfrm>
            <a:off x="6214063" y="5389289"/>
            <a:ext cx="1106073" cy="307777"/>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latin typeface="Arial" panose="020B0604020202020204" pitchFamily="34" charset="0"/>
                <a:ea typeface="Aileron" charset="0"/>
                <a:cs typeface="Arial" panose="020B0604020202020204" pitchFamily="34" charset="0"/>
              </a:rPr>
              <a:t>Previously treated</a:t>
            </a:r>
          </a:p>
        </p:txBody>
      </p:sp>
      <p:sp>
        <p:nvSpPr>
          <p:cNvPr id="58" name="TextBox 57">
            <a:extLst>
              <a:ext uri="{FF2B5EF4-FFF2-40B4-BE49-F238E27FC236}">
                <a16:creationId xmlns:a16="http://schemas.microsoft.com/office/drawing/2014/main" id="{B9FB8E3B-49F2-CD99-7377-6DE20F9BB064}"/>
              </a:ext>
            </a:extLst>
          </p:cNvPr>
          <p:cNvSpPr txBox="1"/>
          <p:nvPr/>
        </p:nvSpPr>
        <p:spPr>
          <a:xfrm>
            <a:off x="7648515"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59" name="TextBox 58">
            <a:extLst>
              <a:ext uri="{FF2B5EF4-FFF2-40B4-BE49-F238E27FC236}">
                <a16:creationId xmlns:a16="http://schemas.microsoft.com/office/drawing/2014/main" id="{6705EC69-CEE8-A23E-EA15-37D8384D1891}"/>
              </a:ext>
            </a:extLst>
          </p:cNvPr>
          <p:cNvSpPr txBox="1"/>
          <p:nvPr/>
        </p:nvSpPr>
        <p:spPr>
          <a:xfrm>
            <a:off x="8080584"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60" name="TextBox 59">
            <a:extLst>
              <a:ext uri="{FF2B5EF4-FFF2-40B4-BE49-F238E27FC236}">
                <a16:creationId xmlns:a16="http://schemas.microsoft.com/office/drawing/2014/main" id="{7FA2E86A-5BE9-60C8-152A-007F6D4736A6}"/>
              </a:ext>
            </a:extLst>
          </p:cNvPr>
          <p:cNvSpPr txBox="1"/>
          <p:nvPr/>
        </p:nvSpPr>
        <p:spPr>
          <a:xfrm>
            <a:off x="8318976"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61" name="TextBox 60">
            <a:extLst>
              <a:ext uri="{FF2B5EF4-FFF2-40B4-BE49-F238E27FC236}">
                <a16:creationId xmlns:a16="http://schemas.microsoft.com/office/drawing/2014/main" id="{0C1CA407-C198-9BA0-8498-BE3C608992D9}"/>
              </a:ext>
            </a:extLst>
          </p:cNvPr>
          <p:cNvSpPr txBox="1"/>
          <p:nvPr/>
        </p:nvSpPr>
        <p:spPr>
          <a:xfrm>
            <a:off x="847996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69" name="TextBox 68">
            <a:extLst>
              <a:ext uri="{FF2B5EF4-FFF2-40B4-BE49-F238E27FC236}">
                <a16:creationId xmlns:a16="http://schemas.microsoft.com/office/drawing/2014/main" id="{C1DF5994-52AC-C520-E030-F4C1EBFE1D3C}"/>
              </a:ext>
            </a:extLst>
          </p:cNvPr>
          <p:cNvSpPr txBox="1"/>
          <p:nvPr/>
        </p:nvSpPr>
        <p:spPr>
          <a:xfrm>
            <a:off x="7864207"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23</a:t>
            </a:r>
          </a:p>
        </p:txBody>
      </p:sp>
      <p:sp>
        <p:nvSpPr>
          <p:cNvPr id="71" name="TextBox 70">
            <a:extLst>
              <a:ext uri="{FF2B5EF4-FFF2-40B4-BE49-F238E27FC236}">
                <a16:creationId xmlns:a16="http://schemas.microsoft.com/office/drawing/2014/main" id="{B0CB7B1A-9F42-C90D-A10E-E1621831F290}"/>
              </a:ext>
            </a:extLst>
          </p:cNvPr>
          <p:cNvSpPr txBox="1"/>
          <p:nvPr/>
        </p:nvSpPr>
        <p:spPr>
          <a:xfrm>
            <a:off x="8073596"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18</a:t>
            </a:r>
          </a:p>
        </p:txBody>
      </p:sp>
      <p:sp>
        <p:nvSpPr>
          <p:cNvPr id="72" name="TextBox 71">
            <a:extLst>
              <a:ext uri="{FF2B5EF4-FFF2-40B4-BE49-F238E27FC236}">
                <a16:creationId xmlns:a16="http://schemas.microsoft.com/office/drawing/2014/main" id="{365E73E4-CC8C-9F5D-056C-C6DC96B9F684}"/>
              </a:ext>
            </a:extLst>
          </p:cNvPr>
          <p:cNvSpPr txBox="1"/>
          <p:nvPr/>
        </p:nvSpPr>
        <p:spPr>
          <a:xfrm>
            <a:off x="8292938"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15</a:t>
            </a:r>
          </a:p>
        </p:txBody>
      </p:sp>
      <p:sp>
        <p:nvSpPr>
          <p:cNvPr id="73" name="TextBox 72">
            <a:extLst>
              <a:ext uri="{FF2B5EF4-FFF2-40B4-BE49-F238E27FC236}">
                <a16:creationId xmlns:a16="http://schemas.microsoft.com/office/drawing/2014/main" id="{4910422B-D816-5434-5728-6BA40EA575AA}"/>
              </a:ext>
            </a:extLst>
          </p:cNvPr>
          <p:cNvSpPr txBox="1"/>
          <p:nvPr/>
        </p:nvSpPr>
        <p:spPr>
          <a:xfrm>
            <a:off x="8494394"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80" name="TextBox 79">
            <a:extLst>
              <a:ext uri="{FF2B5EF4-FFF2-40B4-BE49-F238E27FC236}">
                <a16:creationId xmlns:a16="http://schemas.microsoft.com/office/drawing/2014/main" id="{D3C2AB61-555F-05CE-F707-ABA7D1F3EEC7}"/>
              </a:ext>
            </a:extLst>
          </p:cNvPr>
          <p:cNvSpPr txBox="1"/>
          <p:nvPr/>
        </p:nvSpPr>
        <p:spPr>
          <a:xfrm>
            <a:off x="871174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81" name="TextBox 80">
            <a:extLst>
              <a:ext uri="{FF2B5EF4-FFF2-40B4-BE49-F238E27FC236}">
                <a16:creationId xmlns:a16="http://schemas.microsoft.com/office/drawing/2014/main" id="{CE354413-CA49-C25C-DA41-EA9B522D8536}"/>
              </a:ext>
            </a:extLst>
          </p:cNvPr>
          <p:cNvSpPr txBox="1"/>
          <p:nvPr/>
        </p:nvSpPr>
        <p:spPr>
          <a:xfrm>
            <a:off x="8726169"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p:txBody>
      </p:sp>
      <p:sp>
        <p:nvSpPr>
          <p:cNvPr id="82" name="TextBox 81">
            <a:extLst>
              <a:ext uri="{FF2B5EF4-FFF2-40B4-BE49-F238E27FC236}">
                <a16:creationId xmlns:a16="http://schemas.microsoft.com/office/drawing/2014/main" id="{58F3A9EA-9BED-7BF6-0BFC-E706A1901AF4}"/>
              </a:ext>
            </a:extLst>
          </p:cNvPr>
          <p:cNvSpPr txBox="1"/>
          <p:nvPr/>
        </p:nvSpPr>
        <p:spPr>
          <a:xfrm>
            <a:off x="893399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a:t>
            </a:r>
          </a:p>
        </p:txBody>
      </p:sp>
      <p:sp>
        <p:nvSpPr>
          <p:cNvPr id="83" name="TextBox 82">
            <a:extLst>
              <a:ext uri="{FF2B5EF4-FFF2-40B4-BE49-F238E27FC236}">
                <a16:creationId xmlns:a16="http://schemas.microsoft.com/office/drawing/2014/main" id="{2FCD0935-002A-10AE-52A9-7E10F3EC1FDB}"/>
              </a:ext>
            </a:extLst>
          </p:cNvPr>
          <p:cNvSpPr txBox="1"/>
          <p:nvPr/>
        </p:nvSpPr>
        <p:spPr>
          <a:xfrm>
            <a:off x="8983685"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p:txBody>
      </p:sp>
      <p:sp>
        <p:nvSpPr>
          <p:cNvPr id="84" name="TextBox 83">
            <a:extLst>
              <a:ext uri="{FF2B5EF4-FFF2-40B4-BE49-F238E27FC236}">
                <a16:creationId xmlns:a16="http://schemas.microsoft.com/office/drawing/2014/main" id="{4F5EEAC7-A0A6-1E12-7F81-D3BB0D724047}"/>
              </a:ext>
            </a:extLst>
          </p:cNvPr>
          <p:cNvSpPr txBox="1"/>
          <p:nvPr/>
        </p:nvSpPr>
        <p:spPr>
          <a:xfrm>
            <a:off x="915941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p:txBody>
      </p:sp>
      <p:sp>
        <p:nvSpPr>
          <p:cNvPr id="85" name="TextBox 84">
            <a:extLst>
              <a:ext uri="{FF2B5EF4-FFF2-40B4-BE49-F238E27FC236}">
                <a16:creationId xmlns:a16="http://schemas.microsoft.com/office/drawing/2014/main" id="{07EDC7DE-63E1-DF39-C3BD-D4217B7C2EC4}"/>
              </a:ext>
            </a:extLst>
          </p:cNvPr>
          <p:cNvSpPr txBox="1"/>
          <p:nvPr/>
        </p:nvSpPr>
        <p:spPr>
          <a:xfrm>
            <a:off x="920911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86" name="TextBox 85">
            <a:extLst>
              <a:ext uri="{FF2B5EF4-FFF2-40B4-BE49-F238E27FC236}">
                <a16:creationId xmlns:a16="http://schemas.microsoft.com/office/drawing/2014/main" id="{BF921313-804C-8BAB-FE9A-966B16001CE9}"/>
              </a:ext>
            </a:extLst>
          </p:cNvPr>
          <p:cNvSpPr txBox="1"/>
          <p:nvPr/>
        </p:nvSpPr>
        <p:spPr>
          <a:xfrm>
            <a:off x="1114379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34</a:t>
            </a:r>
          </a:p>
        </p:txBody>
      </p:sp>
      <p:sp>
        <p:nvSpPr>
          <p:cNvPr id="87" name="TextBox 86">
            <a:extLst>
              <a:ext uri="{FF2B5EF4-FFF2-40B4-BE49-F238E27FC236}">
                <a16:creationId xmlns:a16="http://schemas.microsoft.com/office/drawing/2014/main" id="{4D6B6F41-036D-8B04-CA41-AC4C0C2DE441}"/>
              </a:ext>
            </a:extLst>
          </p:cNvPr>
          <p:cNvSpPr txBox="1"/>
          <p:nvPr/>
        </p:nvSpPr>
        <p:spPr>
          <a:xfrm>
            <a:off x="11193485"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88" name="TextBox 87">
            <a:extLst>
              <a:ext uri="{FF2B5EF4-FFF2-40B4-BE49-F238E27FC236}">
                <a16:creationId xmlns:a16="http://schemas.microsoft.com/office/drawing/2014/main" id="{FAF99FD9-05A1-2B3C-3A7E-64408FEF7AD5}"/>
              </a:ext>
            </a:extLst>
          </p:cNvPr>
          <p:cNvSpPr txBox="1"/>
          <p:nvPr/>
        </p:nvSpPr>
        <p:spPr>
          <a:xfrm>
            <a:off x="1090566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32</a:t>
            </a:r>
          </a:p>
        </p:txBody>
      </p:sp>
      <p:sp>
        <p:nvSpPr>
          <p:cNvPr id="89" name="TextBox 88">
            <a:extLst>
              <a:ext uri="{FF2B5EF4-FFF2-40B4-BE49-F238E27FC236}">
                <a16:creationId xmlns:a16="http://schemas.microsoft.com/office/drawing/2014/main" id="{61524E79-D465-37E3-0C8B-A9D2F1912E41}"/>
              </a:ext>
            </a:extLst>
          </p:cNvPr>
          <p:cNvSpPr txBox="1"/>
          <p:nvPr/>
        </p:nvSpPr>
        <p:spPr>
          <a:xfrm>
            <a:off x="1095536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90" name="TextBox 89">
            <a:extLst>
              <a:ext uri="{FF2B5EF4-FFF2-40B4-BE49-F238E27FC236}">
                <a16:creationId xmlns:a16="http://schemas.microsoft.com/office/drawing/2014/main" id="{ED1AB1F6-8486-4807-63C8-059A72CE9421}"/>
              </a:ext>
            </a:extLst>
          </p:cNvPr>
          <p:cNvSpPr txBox="1"/>
          <p:nvPr/>
        </p:nvSpPr>
        <p:spPr>
          <a:xfrm>
            <a:off x="1069294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91" name="TextBox 90">
            <a:extLst>
              <a:ext uri="{FF2B5EF4-FFF2-40B4-BE49-F238E27FC236}">
                <a16:creationId xmlns:a16="http://schemas.microsoft.com/office/drawing/2014/main" id="{70C12D60-616E-31FC-D67F-9D3CD1CD672B}"/>
              </a:ext>
            </a:extLst>
          </p:cNvPr>
          <p:cNvSpPr txBox="1"/>
          <p:nvPr/>
        </p:nvSpPr>
        <p:spPr>
          <a:xfrm>
            <a:off x="10742635"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p:txBody>
      </p:sp>
      <p:sp>
        <p:nvSpPr>
          <p:cNvPr id="92" name="TextBox 91">
            <a:extLst>
              <a:ext uri="{FF2B5EF4-FFF2-40B4-BE49-F238E27FC236}">
                <a16:creationId xmlns:a16="http://schemas.microsoft.com/office/drawing/2014/main" id="{691CDD0A-442F-FB73-11D9-DF0763D417FA}"/>
              </a:ext>
            </a:extLst>
          </p:cNvPr>
          <p:cNvSpPr txBox="1"/>
          <p:nvPr/>
        </p:nvSpPr>
        <p:spPr>
          <a:xfrm>
            <a:off x="1048021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28</a:t>
            </a:r>
          </a:p>
        </p:txBody>
      </p:sp>
      <p:sp>
        <p:nvSpPr>
          <p:cNvPr id="93" name="TextBox 92">
            <a:extLst>
              <a:ext uri="{FF2B5EF4-FFF2-40B4-BE49-F238E27FC236}">
                <a16:creationId xmlns:a16="http://schemas.microsoft.com/office/drawing/2014/main" id="{F87B7B43-73A1-B3E0-E9FF-B6B74B181CA2}"/>
              </a:ext>
            </a:extLst>
          </p:cNvPr>
          <p:cNvSpPr txBox="1"/>
          <p:nvPr/>
        </p:nvSpPr>
        <p:spPr>
          <a:xfrm>
            <a:off x="1052991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p:txBody>
      </p:sp>
      <p:sp>
        <p:nvSpPr>
          <p:cNvPr id="94" name="TextBox 93">
            <a:extLst>
              <a:ext uri="{FF2B5EF4-FFF2-40B4-BE49-F238E27FC236}">
                <a16:creationId xmlns:a16="http://schemas.microsoft.com/office/drawing/2014/main" id="{05D5B5A6-2468-9B55-DFD9-C713015206AB}"/>
              </a:ext>
            </a:extLst>
          </p:cNvPr>
          <p:cNvSpPr txBox="1"/>
          <p:nvPr/>
        </p:nvSpPr>
        <p:spPr>
          <a:xfrm>
            <a:off x="1025796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26</a:t>
            </a:r>
          </a:p>
        </p:txBody>
      </p:sp>
      <p:sp>
        <p:nvSpPr>
          <p:cNvPr id="95" name="TextBox 94">
            <a:extLst>
              <a:ext uri="{FF2B5EF4-FFF2-40B4-BE49-F238E27FC236}">
                <a16:creationId xmlns:a16="http://schemas.microsoft.com/office/drawing/2014/main" id="{49C1B03A-6A1E-D731-A95C-6F4DE242C0BD}"/>
              </a:ext>
            </a:extLst>
          </p:cNvPr>
          <p:cNvSpPr txBox="1"/>
          <p:nvPr/>
        </p:nvSpPr>
        <p:spPr>
          <a:xfrm>
            <a:off x="1030766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a:t>
            </a:r>
          </a:p>
        </p:txBody>
      </p:sp>
      <p:sp>
        <p:nvSpPr>
          <p:cNvPr id="96" name="TextBox 95">
            <a:extLst>
              <a:ext uri="{FF2B5EF4-FFF2-40B4-BE49-F238E27FC236}">
                <a16:creationId xmlns:a16="http://schemas.microsoft.com/office/drawing/2014/main" id="{E72A4666-32F3-07CF-AFFB-055CD0C1EC1F}"/>
              </a:ext>
            </a:extLst>
          </p:cNvPr>
          <p:cNvSpPr txBox="1"/>
          <p:nvPr/>
        </p:nvSpPr>
        <p:spPr>
          <a:xfrm>
            <a:off x="1004206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97" name="TextBox 96">
            <a:extLst>
              <a:ext uri="{FF2B5EF4-FFF2-40B4-BE49-F238E27FC236}">
                <a16:creationId xmlns:a16="http://schemas.microsoft.com/office/drawing/2014/main" id="{9CB92B6D-EE8D-69EA-816B-36FC52D703C7}"/>
              </a:ext>
            </a:extLst>
          </p:cNvPr>
          <p:cNvSpPr txBox="1"/>
          <p:nvPr/>
        </p:nvSpPr>
        <p:spPr>
          <a:xfrm>
            <a:off x="1009176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a:t>
            </a:r>
          </a:p>
        </p:txBody>
      </p:sp>
      <p:sp>
        <p:nvSpPr>
          <p:cNvPr id="98" name="TextBox 97">
            <a:extLst>
              <a:ext uri="{FF2B5EF4-FFF2-40B4-BE49-F238E27FC236}">
                <a16:creationId xmlns:a16="http://schemas.microsoft.com/office/drawing/2014/main" id="{9607E114-B33E-F4EF-E71E-3343D5DA53BA}"/>
              </a:ext>
            </a:extLst>
          </p:cNvPr>
          <p:cNvSpPr txBox="1"/>
          <p:nvPr/>
        </p:nvSpPr>
        <p:spPr>
          <a:xfrm>
            <a:off x="9813467"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22</a:t>
            </a:r>
          </a:p>
        </p:txBody>
      </p:sp>
      <p:sp>
        <p:nvSpPr>
          <p:cNvPr id="99" name="TextBox 98">
            <a:extLst>
              <a:ext uri="{FF2B5EF4-FFF2-40B4-BE49-F238E27FC236}">
                <a16:creationId xmlns:a16="http://schemas.microsoft.com/office/drawing/2014/main" id="{6CD6A154-EBA5-5370-1FB2-8596BC8CE9EC}"/>
              </a:ext>
            </a:extLst>
          </p:cNvPr>
          <p:cNvSpPr txBox="1"/>
          <p:nvPr/>
        </p:nvSpPr>
        <p:spPr>
          <a:xfrm>
            <a:off x="9863160"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p:txBody>
      </p:sp>
      <p:sp>
        <p:nvSpPr>
          <p:cNvPr id="100" name="TextBox 99">
            <a:extLst>
              <a:ext uri="{FF2B5EF4-FFF2-40B4-BE49-F238E27FC236}">
                <a16:creationId xmlns:a16="http://schemas.microsoft.com/office/drawing/2014/main" id="{D0CAA67A-DE29-015F-9CD3-E41D006F9D4A}"/>
              </a:ext>
            </a:extLst>
          </p:cNvPr>
          <p:cNvSpPr txBox="1"/>
          <p:nvPr/>
        </p:nvSpPr>
        <p:spPr>
          <a:xfrm>
            <a:off x="959439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101" name="TextBox 100">
            <a:extLst>
              <a:ext uri="{FF2B5EF4-FFF2-40B4-BE49-F238E27FC236}">
                <a16:creationId xmlns:a16="http://schemas.microsoft.com/office/drawing/2014/main" id="{5583C7F8-342E-75E6-BAE3-135E1AE2E003}"/>
              </a:ext>
            </a:extLst>
          </p:cNvPr>
          <p:cNvSpPr txBox="1"/>
          <p:nvPr/>
        </p:nvSpPr>
        <p:spPr>
          <a:xfrm>
            <a:off x="9644085"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p:txBody>
      </p:sp>
      <p:sp>
        <p:nvSpPr>
          <p:cNvPr id="102" name="TextBox 101">
            <a:extLst>
              <a:ext uri="{FF2B5EF4-FFF2-40B4-BE49-F238E27FC236}">
                <a16:creationId xmlns:a16="http://schemas.microsoft.com/office/drawing/2014/main" id="{E698DEE7-E6D6-F82F-1410-0E60FEA7A1F6}"/>
              </a:ext>
            </a:extLst>
          </p:cNvPr>
          <p:cNvSpPr txBox="1"/>
          <p:nvPr/>
        </p:nvSpPr>
        <p:spPr>
          <a:xfrm>
            <a:off x="9378492"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103" name="TextBox 102">
            <a:extLst>
              <a:ext uri="{FF2B5EF4-FFF2-40B4-BE49-F238E27FC236}">
                <a16:creationId xmlns:a16="http://schemas.microsoft.com/office/drawing/2014/main" id="{BD7EC4ED-B64E-609D-9560-725B401C5327}"/>
              </a:ext>
            </a:extLst>
          </p:cNvPr>
          <p:cNvSpPr txBox="1"/>
          <p:nvPr/>
        </p:nvSpPr>
        <p:spPr>
          <a:xfrm>
            <a:off x="9428185"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a:t>
            </a:r>
          </a:p>
        </p:txBody>
      </p:sp>
      <p:sp>
        <p:nvSpPr>
          <p:cNvPr id="104" name="TextBox 103">
            <a:extLst>
              <a:ext uri="{FF2B5EF4-FFF2-40B4-BE49-F238E27FC236}">
                <a16:creationId xmlns:a16="http://schemas.microsoft.com/office/drawing/2014/main" id="{AF8DC469-DE29-DB22-3FDC-E9A15B751EAF}"/>
              </a:ext>
            </a:extLst>
          </p:cNvPr>
          <p:cNvSpPr txBox="1"/>
          <p:nvPr/>
        </p:nvSpPr>
        <p:spPr>
          <a:xfrm>
            <a:off x="7187497" y="4328498"/>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05" name="TextBox 104">
            <a:extLst>
              <a:ext uri="{FF2B5EF4-FFF2-40B4-BE49-F238E27FC236}">
                <a16:creationId xmlns:a16="http://schemas.microsoft.com/office/drawing/2014/main" id="{D4215335-4A31-CFA1-C264-9C9085CDBF49}"/>
              </a:ext>
            </a:extLst>
          </p:cNvPr>
          <p:cNvSpPr txBox="1"/>
          <p:nvPr/>
        </p:nvSpPr>
        <p:spPr>
          <a:xfrm>
            <a:off x="7187497" y="379765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106" name="TextBox 105">
            <a:extLst>
              <a:ext uri="{FF2B5EF4-FFF2-40B4-BE49-F238E27FC236}">
                <a16:creationId xmlns:a16="http://schemas.microsoft.com/office/drawing/2014/main" id="{7D174DA5-4E08-4414-A86E-9345D9CDA8AB}"/>
              </a:ext>
            </a:extLst>
          </p:cNvPr>
          <p:cNvSpPr txBox="1"/>
          <p:nvPr/>
        </p:nvSpPr>
        <p:spPr>
          <a:xfrm>
            <a:off x="7187497" y="459391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07" name="TextBox 106">
            <a:extLst>
              <a:ext uri="{FF2B5EF4-FFF2-40B4-BE49-F238E27FC236}">
                <a16:creationId xmlns:a16="http://schemas.microsoft.com/office/drawing/2014/main" id="{0542235C-CDF2-523B-8290-EDD4DBF0147B}"/>
              </a:ext>
            </a:extLst>
          </p:cNvPr>
          <p:cNvSpPr txBox="1"/>
          <p:nvPr/>
        </p:nvSpPr>
        <p:spPr>
          <a:xfrm>
            <a:off x="7187497" y="4063077"/>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108" name="TextBox 107">
            <a:extLst>
              <a:ext uri="{FF2B5EF4-FFF2-40B4-BE49-F238E27FC236}">
                <a16:creationId xmlns:a16="http://schemas.microsoft.com/office/drawing/2014/main" id="{5A000B5C-B51C-9A8A-5C35-46DF6B8ECC73}"/>
              </a:ext>
            </a:extLst>
          </p:cNvPr>
          <p:cNvSpPr txBox="1"/>
          <p:nvPr/>
        </p:nvSpPr>
        <p:spPr>
          <a:xfrm>
            <a:off x="7272456" y="4859336"/>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09" name="TextBox 108">
            <a:extLst>
              <a:ext uri="{FF2B5EF4-FFF2-40B4-BE49-F238E27FC236}">
                <a16:creationId xmlns:a16="http://schemas.microsoft.com/office/drawing/2014/main" id="{52B30030-642F-EB95-50A5-393BBAE8FDC7}"/>
              </a:ext>
            </a:extLst>
          </p:cNvPr>
          <p:cNvSpPr txBox="1"/>
          <p:nvPr/>
        </p:nvSpPr>
        <p:spPr>
          <a:xfrm>
            <a:off x="7187497" y="2470551"/>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110" name="TextBox 109">
            <a:extLst>
              <a:ext uri="{FF2B5EF4-FFF2-40B4-BE49-F238E27FC236}">
                <a16:creationId xmlns:a16="http://schemas.microsoft.com/office/drawing/2014/main" id="{5A9F6B35-28A6-7C6C-62E8-35CEA0B9AD29}"/>
              </a:ext>
            </a:extLst>
          </p:cNvPr>
          <p:cNvSpPr txBox="1"/>
          <p:nvPr/>
        </p:nvSpPr>
        <p:spPr>
          <a:xfrm>
            <a:off x="7102538" y="2205130"/>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11" name="TextBox 110">
            <a:extLst>
              <a:ext uri="{FF2B5EF4-FFF2-40B4-BE49-F238E27FC236}">
                <a16:creationId xmlns:a16="http://schemas.microsoft.com/office/drawing/2014/main" id="{12CB1164-879A-8E12-1131-031B6D6DFCB7}"/>
              </a:ext>
            </a:extLst>
          </p:cNvPr>
          <p:cNvSpPr txBox="1"/>
          <p:nvPr/>
        </p:nvSpPr>
        <p:spPr>
          <a:xfrm>
            <a:off x="7187497" y="2735972"/>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112" name="TextBox 111">
            <a:extLst>
              <a:ext uri="{FF2B5EF4-FFF2-40B4-BE49-F238E27FC236}">
                <a16:creationId xmlns:a16="http://schemas.microsoft.com/office/drawing/2014/main" id="{333CCD69-7F62-E903-3B49-A62E56306E5B}"/>
              </a:ext>
            </a:extLst>
          </p:cNvPr>
          <p:cNvSpPr txBox="1"/>
          <p:nvPr/>
        </p:nvSpPr>
        <p:spPr>
          <a:xfrm>
            <a:off x="7187497" y="3001393"/>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113" name="TextBox 112">
            <a:extLst>
              <a:ext uri="{FF2B5EF4-FFF2-40B4-BE49-F238E27FC236}">
                <a16:creationId xmlns:a16="http://schemas.microsoft.com/office/drawing/2014/main" id="{1B1CE606-EDC3-C09C-9906-B74F789B9988}"/>
              </a:ext>
            </a:extLst>
          </p:cNvPr>
          <p:cNvSpPr txBox="1"/>
          <p:nvPr/>
        </p:nvSpPr>
        <p:spPr>
          <a:xfrm>
            <a:off x="7187497" y="3266814"/>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114" name="TextBox 113">
            <a:extLst>
              <a:ext uri="{FF2B5EF4-FFF2-40B4-BE49-F238E27FC236}">
                <a16:creationId xmlns:a16="http://schemas.microsoft.com/office/drawing/2014/main" id="{871FF204-A25A-6A0E-F6C8-B44E7872EDE8}"/>
              </a:ext>
            </a:extLst>
          </p:cNvPr>
          <p:cNvSpPr txBox="1"/>
          <p:nvPr/>
        </p:nvSpPr>
        <p:spPr>
          <a:xfrm>
            <a:off x="7187497" y="35322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115" name="TextBox 114">
            <a:extLst>
              <a:ext uri="{FF2B5EF4-FFF2-40B4-BE49-F238E27FC236}">
                <a16:creationId xmlns:a16="http://schemas.microsoft.com/office/drawing/2014/main" id="{D424F815-0817-5F1E-EC4B-BE34524CAC6D}"/>
              </a:ext>
            </a:extLst>
          </p:cNvPr>
          <p:cNvSpPr txBox="1"/>
          <p:nvPr/>
        </p:nvSpPr>
        <p:spPr>
          <a:xfrm rot="16200000">
            <a:off x="-191705" y="3565529"/>
            <a:ext cx="2617962" cy="184666"/>
          </a:xfrm>
          <a:prstGeom prst="rect">
            <a:avLst/>
          </a:prstGeom>
          <a:noFill/>
        </p:spPr>
        <p:txBody>
          <a:bodyPr wrap="squar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 survival (%)</a:t>
            </a:r>
          </a:p>
        </p:txBody>
      </p:sp>
      <p:sp>
        <p:nvSpPr>
          <p:cNvPr id="116" name="TextBox 115">
            <a:extLst>
              <a:ext uri="{FF2B5EF4-FFF2-40B4-BE49-F238E27FC236}">
                <a16:creationId xmlns:a16="http://schemas.microsoft.com/office/drawing/2014/main" id="{1A7D62CE-B219-8631-CD5D-A6E7CBB96BB0}"/>
              </a:ext>
            </a:extLst>
          </p:cNvPr>
          <p:cNvSpPr txBox="1"/>
          <p:nvPr/>
        </p:nvSpPr>
        <p:spPr>
          <a:xfrm>
            <a:off x="2034529"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117" name="TextBox 116">
            <a:extLst>
              <a:ext uri="{FF2B5EF4-FFF2-40B4-BE49-F238E27FC236}">
                <a16:creationId xmlns:a16="http://schemas.microsoft.com/office/drawing/2014/main" id="{3D9DF754-249B-C477-BCC6-1D364E578092}"/>
              </a:ext>
            </a:extLst>
          </p:cNvPr>
          <p:cNvSpPr txBox="1"/>
          <p:nvPr/>
        </p:nvSpPr>
        <p:spPr>
          <a:xfrm>
            <a:off x="1590576"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118" name="TextBox 117">
            <a:extLst>
              <a:ext uri="{FF2B5EF4-FFF2-40B4-BE49-F238E27FC236}">
                <a16:creationId xmlns:a16="http://schemas.microsoft.com/office/drawing/2014/main" id="{C3AB0430-79C0-7FAF-9D65-A504AC174FCF}"/>
              </a:ext>
            </a:extLst>
          </p:cNvPr>
          <p:cNvSpPr txBox="1"/>
          <p:nvPr/>
        </p:nvSpPr>
        <p:spPr>
          <a:xfrm>
            <a:off x="1807786"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54</a:t>
            </a:r>
          </a:p>
        </p:txBody>
      </p:sp>
      <p:sp>
        <p:nvSpPr>
          <p:cNvPr id="119" name="TextBox 118">
            <a:extLst>
              <a:ext uri="{FF2B5EF4-FFF2-40B4-BE49-F238E27FC236}">
                <a16:creationId xmlns:a16="http://schemas.microsoft.com/office/drawing/2014/main" id="{74694027-2FFD-5EAA-A984-3013F501DA86}"/>
              </a:ext>
            </a:extLst>
          </p:cNvPr>
          <p:cNvSpPr txBox="1"/>
          <p:nvPr/>
        </p:nvSpPr>
        <p:spPr>
          <a:xfrm>
            <a:off x="1562524"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59</a:t>
            </a:r>
          </a:p>
        </p:txBody>
      </p:sp>
      <p:sp>
        <p:nvSpPr>
          <p:cNvPr id="120" name="TextBox 119">
            <a:extLst>
              <a:ext uri="{FF2B5EF4-FFF2-40B4-BE49-F238E27FC236}">
                <a16:creationId xmlns:a16="http://schemas.microsoft.com/office/drawing/2014/main" id="{A6F3BBC7-9829-AC0A-CC64-E636F7BD9408}"/>
              </a:ext>
            </a:extLst>
          </p:cNvPr>
          <p:cNvSpPr txBox="1"/>
          <p:nvPr/>
        </p:nvSpPr>
        <p:spPr>
          <a:xfrm>
            <a:off x="3208171" y="5300595"/>
            <a:ext cx="1058431"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(months)</a:t>
            </a:r>
          </a:p>
        </p:txBody>
      </p:sp>
      <p:sp>
        <p:nvSpPr>
          <p:cNvPr id="121" name="TextBox 120">
            <a:extLst>
              <a:ext uri="{FF2B5EF4-FFF2-40B4-BE49-F238E27FC236}">
                <a16:creationId xmlns:a16="http://schemas.microsoft.com/office/drawing/2014/main" id="{50D405DC-E7AB-0131-5EB7-17AFE351DF85}"/>
              </a:ext>
            </a:extLst>
          </p:cNvPr>
          <p:cNvSpPr txBox="1"/>
          <p:nvPr/>
        </p:nvSpPr>
        <p:spPr>
          <a:xfrm>
            <a:off x="454404" y="5389289"/>
            <a:ext cx="1022716" cy="307777"/>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latin typeface="Arial" panose="020B0604020202020204" pitchFamily="34" charset="0"/>
                <a:ea typeface="Aileron" charset="0"/>
                <a:cs typeface="Arial" panose="020B0604020202020204" pitchFamily="34" charset="0"/>
              </a:rPr>
              <a:t>Treatment-naïve</a:t>
            </a:r>
          </a:p>
        </p:txBody>
      </p:sp>
      <p:sp>
        <p:nvSpPr>
          <p:cNvPr id="122" name="TextBox 121">
            <a:extLst>
              <a:ext uri="{FF2B5EF4-FFF2-40B4-BE49-F238E27FC236}">
                <a16:creationId xmlns:a16="http://schemas.microsoft.com/office/drawing/2014/main" id="{970D4BAD-3F99-4EE1-59A7-0F71D00665C1}"/>
              </a:ext>
            </a:extLst>
          </p:cNvPr>
          <p:cNvSpPr txBox="1"/>
          <p:nvPr/>
        </p:nvSpPr>
        <p:spPr>
          <a:xfrm>
            <a:off x="1805499"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123" name="TextBox 122">
            <a:extLst>
              <a:ext uri="{FF2B5EF4-FFF2-40B4-BE49-F238E27FC236}">
                <a16:creationId xmlns:a16="http://schemas.microsoft.com/office/drawing/2014/main" id="{74187A3A-9720-EB28-C99C-CE6A41B3BB74}"/>
              </a:ext>
            </a:extLst>
          </p:cNvPr>
          <p:cNvSpPr txBox="1"/>
          <p:nvPr/>
        </p:nvSpPr>
        <p:spPr>
          <a:xfrm>
            <a:off x="2237568"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124" name="TextBox 123">
            <a:extLst>
              <a:ext uri="{FF2B5EF4-FFF2-40B4-BE49-F238E27FC236}">
                <a16:creationId xmlns:a16="http://schemas.microsoft.com/office/drawing/2014/main" id="{196B1A75-0705-93FE-0CAB-C961D62C9011}"/>
              </a:ext>
            </a:extLst>
          </p:cNvPr>
          <p:cNvSpPr txBox="1"/>
          <p:nvPr/>
        </p:nvSpPr>
        <p:spPr>
          <a:xfrm>
            <a:off x="2475960" y="5056433"/>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125" name="TextBox 124">
            <a:extLst>
              <a:ext uri="{FF2B5EF4-FFF2-40B4-BE49-F238E27FC236}">
                <a16:creationId xmlns:a16="http://schemas.microsoft.com/office/drawing/2014/main" id="{B23090BB-6D96-7214-C615-4AD528595777}"/>
              </a:ext>
            </a:extLst>
          </p:cNvPr>
          <p:cNvSpPr txBox="1"/>
          <p:nvPr/>
        </p:nvSpPr>
        <p:spPr>
          <a:xfrm>
            <a:off x="263695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126" name="TextBox 125">
            <a:extLst>
              <a:ext uri="{FF2B5EF4-FFF2-40B4-BE49-F238E27FC236}">
                <a16:creationId xmlns:a16="http://schemas.microsoft.com/office/drawing/2014/main" id="{B8EDA606-FB17-4D50-1A72-06802203C3FF}"/>
              </a:ext>
            </a:extLst>
          </p:cNvPr>
          <p:cNvSpPr txBox="1"/>
          <p:nvPr/>
        </p:nvSpPr>
        <p:spPr>
          <a:xfrm>
            <a:off x="2021191"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45</a:t>
            </a:r>
          </a:p>
        </p:txBody>
      </p:sp>
      <p:sp>
        <p:nvSpPr>
          <p:cNvPr id="127" name="TextBox 126">
            <a:extLst>
              <a:ext uri="{FF2B5EF4-FFF2-40B4-BE49-F238E27FC236}">
                <a16:creationId xmlns:a16="http://schemas.microsoft.com/office/drawing/2014/main" id="{C8A50DC5-6AE4-5DC2-93F1-7170BCEBF46D}"/>
              </a:ext>
            </a:extLst>
          </p:cNvPr>
          <p:cNvSpPr txBox="1"/>
          <p:nvPr/>
        </p:nvSpPr>
        <p:spPr>
          <a:xfrm>
            <a:off x="2230580"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38</a:t>
            </a:r>
          </a:p>
        </p:txBody>
      </p:sp>
      <p:sp>
        <p:nvSpPr>
          <p:cNvPr id="128" name="TextBox 127">
            <a:extLst>
              <a:ext uri="{FF2B5EF4-FFF2-40B4-BE49-F238E27FC236}">
                <a16:creationId xmlns:a16="http://schemas.microsoft.com/office/drawing/2014/main" id="{DD103B6E-4632-6594-B2E6-6C531A602202}"/>
              </a:ext>
            </a:extLst>
          </p:cNvPr>
          <p:cNvSpPr txBox="1"/>
          <p:nvPr/>
        </p:nvSpPr>
        <p:spPr>
          <a:xfrm>
            <a:off x="2449922"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p:txBody>
      </p:sp>
      <p:sp>
        <p:nvSpPr>
          <p:cNvPr id="129" name="TextBox 128">
            <a:extLst>
              <a:ext uri="{FF2B5EF4-FFF2-40B4-BE49-F238E27FC236}">
                <a16:creationId xmlns:a16="http://schemas.microsoft.com/office/drawing/2014/main" id="{CD64259C-45A1-07EC-39E5-5444951DDBBF}"/>
              </a:ext>
            </a:extLst>
          </p:cNvPr>
          <p:cNvSpPr txBox="1"/>
          <p:nvPr/>
        </p:nvSpPr>
        <p:spPr>
          <a:xfrm>
            <a:off x="2651378"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33</a:t>
            </a:r>
          </a:p>
        </p:txBody>
      </p:sp>
      <p:sp>
        <p:nvSpPr>
          <p:cNvPr id="130" name="TextBox 129">
            <a:extLst>
              <a:ext uri="{FF2B5EF4-FFF2-40B4-BE49-F238E27FC236}">
                <a16:creationId xmlns:a16="http://schemas.microsoft.com/office/drawing/2014/main" id="{D61D84B9-5C40-540D-3E21-1980A94A0F4A}"/>
              </a:ext>
            </a:extLst>
          </p:cNvPr>
          <p:cNvSpPr txBox="1"/>
          <p:nvPr/>
        </p:nvSpPr>
        <p:spPr>
          <a:xfrm>
            <a:off x="286872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131" name="TextBox 130">
            <a:extLst>
              <a:ext uri="{FF2B5EF4-FFF2-40B4-BE49-F238E27FC236}">
                <a16:creationId xmlns:a16="http://schemas.microsoft.com/office/drawing/2014/main" id="{10D3B3D5-921B-6AF6-F527-EE9C6319CF92}"/>
              </a:ext>
            </a:extLst>
          </p:cNvPr>
          <p:cNvSpPr txBox="1"/>
          <p:nvPr/>
        </p:nvSpPr>
        <p:spPr>
          <a:xfrm>
            <a:off x="2883153"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132" name="TextBox 131">
            <a:extLst>
              <a:ext uri="{FF2B5EF4-FFF2-40B4-BE49-F238E27FC236}">
                <a16:creationId xmlns:a16="http://schemas.microsoft.com/office/drawing/2014/main" id="{B45C169C-3B52-FC1A-68F5-A0A3CFF6FC39}"/>
              </a:ext>
            </a:extLst>
          </p:cNvPr>
          <p:cNvSpPr txBox="1"/>
          <p:nvPr/>
        </p:nvSpPr>
        <p:spPr>
          <a:xfrm>
            <a:off x="309097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a:t>
            </a:r>
          </a:p>
        </p:txBody>
      </p:sp>
      <p:sp>
        <p:nvSpPr>
          <p:cNvPr id="133" name="TextBox 132">
            <a:extLst>
              <a:ext uri="{FF2B5EF4-FFF2-40B4-BE49-F238E27FC236}">
                <a16:creationId xmlns:a16="http://schemas.microsoft.com/office/drawing/2014/main" id="{AFE11D00-0EDF-17D3-C909-44AE4313AE9E}"/>
              </a:ext>
            </a:extLst>
          </p:cNvPr>
          <p:cNvSpPr txBox="1"/>
          <p:nvPr/>
        </p:nvSpPr>
        <p:spPr>
          <a:xfrm>
            <a:off x="3105403"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26</a:t>
            </a:r>
          </a:p>
        </p:txBody>
      </p:sp>
      <p:sp>
        <p:nvSpPr>
          <p:cNvPr id="134" name="TextBox 133">
            <a:extLst>
              <a:ext uri="{FF2B5EF4-FFF2-40B4-BE49-F238E27FC236}">
                <a16:creationId xmlns:a16="http://schemas.microsoft.com/office/drawing/2014/main" id="{69678A4D-4C43-D386-1D52-63488E8DB653}"/>
              </a:ext>
            </a:extLst>
          </p:cNvPr>
          <p:cNvSpPr txBox="1"/>
          <p:nvPr/>
        </p:nvSpPr>
        <p:spPr>
          <a:xfrm>
            <a:off x="331640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p:txBody>
      </p:sp>
      <p:sp>
        <p:nvSpPr>
          <p:cNvPr id="135" name="TextBox 134">
            <a:extLst>
              <a:ext uri="{FF2B5EF4-FFF2-40B4-BE49-F238E27FC236}">
                <a16:creationId xmlns:a16="http://schemas.microsoft.com/office/drawing/2014/main" id="{E9CE456D-54A4-DA3D-B7FF-C9B315558FE6}"/>
              </a:ext>
            </a:extLst>
          </p:cNvPr>
          <p:cNvSpPr txBox="1"/>
          <p:nvPr/>
        </p:nvSpPr>
        <p:spPr>
          <a:xfrm>
            <a:off x="3330828"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25</a:t>
            </a:r>
          </a:p>
        </p:txBody>
      </p:sp>
      <p:sp>
        <p:nvSpPr>
          <p:cNvPr id="136" name="TextBox 135">
            <a:extLst>
              <a:ext uri="{FF2B5EF4-FFF2-40B4-BE49-F238E27FC236}">
                <a16:creationId xmlns:a16="http://schemas.microsoft.com/office/drawing/2014/main" id="{6AECAE9E-5A67-022A-1395-880800554C6F}"/>
              </a:ext>
            </a:extLst>
          </p:cNvPr>
          <p:cNvSpPr txBox="1"/>
          <p:nvPr/>
        </p:nvSpPr>
        <p:spPr>
          <a:xfrm>
            <a:off x="530077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34</a:t>
            </a:r>
          </a:p>
        </p:txBody>
      </p:sp>
      <p:sp>
        <p:nvSpPr>
          <p:cNvPr id="137" name="TextBox 136">
            <a:extLst>
              <a:ext uri="{FF2B5EF4-FFF2-40B4-BE49-F238E27FC236}">
                <a16:creationId xmlns:a16="http://schemas.microsoft.com/office/drawing/2014/main" id="{8608AA67-710F-250D-6A37-36EF64723DD4}"/>
              </a:ext>
            </a:extLst>
          </p:cNvPr>
          <p:cNvSpPr txBox="1"/>
          <p:nvPr/>
        </p:nvSpPr>
        <p:spPr>
          <a:xfrm>
            <a:off x="5350469"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138" name="TextBox 137">
            <a:extLst>
              <a:ext uri="{FF2B5EF4-FFF2-40B4-BE49-F238E27FC236}">
                <a16:creationId xmlns:a16="http://schemas.microsoft.com/office/drawing/2014/main" id="{CBFD8024-864F-ECB8-D3D7-D75C9A26C599}"/>
              </a:ext>
            </a:extLst>
          </p:cNvPr>
          <p:cNvSpPr txBox="1"/>
          <p:nvPr/>
        </p:nvSpPr>
        <p:spPr>
          <a:xfrm>
            <a:off x="506265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32</a:t>
            </a:r>
          </a:p>
        </p:txBody>
      </p:sp>
      <p:sp>
        <p:nvSpPr>
          <p:cNvPr id="139" name="TextBox 138">
            <a:extLst>
              <a:ext uri="{FF2B5EF4-FFF2-40B4-BE49-F238E27FC236}">
                <a16:creationId xmlns:a16="http://schemas.microsoft.com/office/drawing/2014/main" id="{26C4C9DC-E439-EEC6-442A-3FC3E9FEDB06}"/>
              </a:ext>
            </a:extLst>
          </p:cNvPr>
          <p:cNvSpPr txBox="1"/>
          <p:nvPr/>
        </p:nvSpPr>
        <p:spPr>
          <a:xfrm>
            <a:off x="5112344"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p:txBody>
      </p:sp>
      <p:sp>
        <p:nvSpPr>
          <p:cNvPr id="140" name="TextBox 139">
            <a:extLst>
              <a:ext uri="{FF2B5EF4-FFF2-40B4-BE49-F238E27FC236}">
                <a16:creationId xmlns:a16="http://schemas.microsoft.com/office/drawing/2014/main" id="{3A5101B0-3E0E-C7FB-A565-B5E4180E14A8}"/>
              </a:ext>
            </a:extLst>
          </p:cNvPr>
          <p:cNvSpPr txBox="1"/>
          <p:nvPr/>
        </p:nvSpPr>
        <p:spPr>
          <a:xfrm>
            <a:off x="484992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141" name="TextBox 140">
            <a:extLst>
              <a:ext uri="{FF2B5EF4-FFF2-40B4-BE49-F238E27FC236}">
                <a16:creationId xmlns:a16="http://schemas.microsoft.com/office/drawing/2014/main" id="{4296E28A-149E-B0C4-4F15-C55A84CCB15F}"/>
              </a:ext>
            </a:extLst>
          </p:cNvPr>
          <p:cNvSpPr txBox="1"/>
          <p:nvPr/>
        </p:nvSpPr>
        <p:spPr>
          <a:xfrm>
            <a:off x="4899619"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p:txBody>
      </p:sp>
      <p:sp>
        <p:nvSpPr>
          <p:cNvPr id="142" name="TextBox 141">
            <a:extLst>
              <a:ext uri="{FF2B5EF4-FFF2-40B4-BE49-F238E27FC236}">
                <a16:creationId xmlns:a16="http://schemas.microsoft.com/office/drawing/2014/main" id="{4BE35DB5-3778-F369-9197-BD40C2D2B5F2}"/>
              </a:ext>
            </a:extLst>
          </p:cNvPr>
          <p:cNvSpPr txBox="1"/>
          <p:nvPr/>
        </p:nvSpPr>
        <p:spPr>
          <a:xfrm>
            <a:off x="463720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28</a:t>
            </a:r>
          </a:p>
        </p:txBody>
      </p:sp>
      <p:sp>
        <p:nvSpPr>
          <p:cNvPr id="143" name="TextBox 142">
            <a:extLst>
              <a:ext uri="{FF2B5EF4-FFF2-40B4-BE49-F238E27FC236}">
                <a16:creationId xmlns:a16="http://schemas.microsoft.com/office/drawing/2014/main" id="{00D95996-D44B-D056-C97F-EAB37767F6E3}"/>
              </a:ext>
            </a:extLst>
          </p:cNvPr>
          <p:cNvSpPr txBox="1"/>
          <p:nvPr/>
        </p:nvSpPr>
        <p:spPr>
          <a:xfrm>
            <a:off x="4686894"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a:t>
            </a:r>
          </a:p>
        </p:txBody>
      </p:sp>
      <p:sp>
        <p:nvSpPr>
          <p:cNvPr id="144" name="TextBox 143">
            <a:extLst>
              <a:ext uri="{FF2B5EF4-FFF2-40B4-BE49-F238E27FC236}">
                <a16:creationId xmlns:a16="http://schemas.microsoft.com/office/drawing/2014/main" id="{4D801989-92AF-7DDF-5441-12A07A4C2A93}"/>
              </a:ext>
            </a:extLst>
          </p:cNvPr>
          <p:cNvSpPr txBox="1"/>
          <p:nvPr/>
        </p:nvSpPr>
        <p:spPr>
          <a:xfrm>
            <a:off x="441495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26</a:t>
            </a:r>
          </a:p>
        </p:txBody>
      </p:sp>
      <p:sp>
        <p:nvSpPr>
          <p:cNvPr id="145" name="TextBox 144">
            <a:extLst>
              <a:ext uri="{FF2B5EF4-FFF2-40B4-BE49-F238E27FC236}">
                <a16:creationId xmlns:a16="http://schemas.microsoft.com/office/drawing/2014/main" id="{572CC2C7-73FA-05BC-1451-92C2267A68E6}"/>
              </a:ext>
            </a:extLst>
          </p:cNvPr>
          <p:cNvSpPr txBox="1"/>
          <p:nvPr/>
        </p:nvSpPr>
        <p:spPr>
          <a:xfrm>
            <a:off x="4464644" y="5543178"/>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a:t>
            </a:r>
          </a:p>
        </p:txBody>
      </p:sp>
      <p:sp>
        <p:nvSpPr>
          <p:cNvPr id="146" name="TextBox 145">
            <a:extLst>
              <a:ext uri="{FF2B5EF4-FFF2-40B4-BE49-F238E27FC236}">
                <a16:creationId xmlns:a16="http://schemas.microsoft.com/office/drawing/2014/main" id="{4B09E10D-EE3A-59CE-5474-6A8263E33D09}"/>
              </a:ext>
            </a:extLst>
          </p:cNvPr>
          <p:cNvSpPr txBox="1"/>
          <p:nvPr/>
        </p:nvSpPr>
        <p:spPr>
          <a:xfrm>
            <a:off x="419905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147" name="TextBox 146">
            <a:extLst>
              <a:ext uri="{FF2B5EF4-FFF2-40B4-BE49-F238E27FC236}">
                <a16:creationId xmlns:a16="http://schemas.microsoft.com/office/drawing/2014/main" id="{1EFA84CF-EE8A-D2A2-489F-52B58A1B9E1A}"/>
              </a:ext>
            </a:extLst>
          </p:cNvPr>
          <p:cNvSpPr txBox="1"/>
          <p:nvPr/>
        </p:nvSpPr>
        <p:spPr>
          <a:xfrm>
            <a:off x="4213478"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p:txBody>
      </p:sp>
      <p:sp>
        <p:nvSpPr>
          <p:cNvPr id="148" name="TextBox 147">
            <a:extLst>
              <a:ext uri="{FF2B5EF4-FFF2-40B4-BE49-F238E27FC236}">
                <a16:creationId xmlns:a16="http://schemas.microsoft.com/office/drawing/2014/main" id="{4C19F60A-B7DD-BA7A-0153-47C7D1533655}"/>
              </a:ext>
            </a:extLst>
          </p:cNvPr>
          <p:cNvSpPr txBox="1"/>
          <p:nvPr/>
        </p:nvSpPr>
        <p:spPr>
          <a:xfrm>
            <a:off x="3970451"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22</a:t>
            </a:r>
          </a:p>
        </p:txBody>
      </p:sp>
      <p:sp>
        <p:nvSpPr>
          <p:cNvPr id="149" name="TextBox 148">
            <a:extLst>
              <a:ext uri="{FF2B5EF4-FFF2-40B4-BE49-F238E27FC236}">
                <a16:creationId xmlns:a16="http://schemas.microsoft.com/office/drawing/2014/main" id="{1FFF369E-2445-0246-A3F4-7B39B46E5928}"/>
              </a:ext>
            </a:extLst>
          </p:cNvPr>
          <p:cNvSpPr txBox="1"/>
          <p:nvPr/>
        </p:nvSpPr>
        <p:spPr>
          <a:xfrm>
            <a:off x="3984878"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14</a:t>
            </a:r>
          </a:p>
        </p:txBody>
      </p:sp>
      <p:sp>
        <p:nvSpPr>
          <p:cNvPr id="150" name="TextBox 149">
            <a:extLst>
              <a:ext uri="{FF2B5EF4-FFF2-40B4-BE49-F238E27FC236}">
                <a16:creationId xmlns:a16="http://schemas.microsoft.com/office/drawing/2014/main" id="{6CC5E4AD-FEE6-BB6B-84E5-0337A1CCEB24}"/>
              </a:ext>
            </a:extLst>
          </p:cNvPr>
          <p:cNvSpPr txBox="1"/>
          <p:nvPr/>
        </p:nvSpPr>
        <p:spPr>
          <a:xfrm>
            <a:off x="375137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151" name="TextBox 150">
            <a:extLst>
              <a:ext uri="{FF2B5EF4-FFF2-40B4-BE49-F238E27FC236}">
                <a16:creationId xmlns:a16="http://schemas.microsoft.com/office/drawing/2014/main" id="{B58DC75D-8E6E-ACC0-B86B-898C59A77DF8}"/>
              </a:ext>
            </a:extLst>
          </p:cNvPr>
          <p:cNvSpPr txBox="1"/>
          <p:nvPr/>
        </p:nvSpPr>
        <p:spPr>
          <a:xfrm>
            <a:off x="3765803"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14</a:t>
            </a:r>
          </a:p>
        </p:txBody>
      </p:sp>
      <p:sp>
        <p:nvSpPr>
          <p:cNvPr id="152" name="TextBox 151">
            <a:extLst>
              <a:ext uri="{FF2B5EF4-FFF2-40B4-BE49-F238E27FC236}">
                <a16:creationId xmlns:a16="http://schemas.microsoft.com/office/drawing/2014/main" id="{13813B0C-3882-622E-8845-9C099EED1B5A}"/>
              </a:ext>
            </a:extLst>
          </p:cNvPr>
          <p:cNvSpPr txBox="1"/>
          <p:nvPr/>
        </p:nvSpPr>
        <p:spPr>
          <a:xfrm>
            <a:off x="3535476" y="5056433"/>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153" name="TextBox 152">
            <a:extLst>
              <a:ext uri="{FF2B5EF4-FFF2-40B4-BE49-F238E27FC236}">
                <a16:creationId xmlns:a16="http://schemas.microsoft.com/office/drawing/2014/main" id="{A93FB891-6109-615A-483C-81140207714D}"/>
              </a:ext>
            </a:extLst>
          </p:cNvPr>
          <p:cNvSpPr txBox="1"/>
          <p:nvPr/>
        </p:nvSpPr>
        <p:spPr>
          <a:xfrm>
            <a:off x="3549903" y="5543178"/>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19</a:t>
            </a:r>
          </a:p>
        </p:txBody>
      </p:sp>
    </p:spTree>
    <p:extLst>
      <p:ext uri="{BB962C8B-B14F-4D97-AF65-F5344CB8AC3E}">
        <p14:creationId xmlns:p14="http://schemas.microsoft.com/office/powerpoint/2010/main" val="263877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2784-6E59-2C66-809B-AD513D00A128}"/>
              </a:ext>
            </a:extLst>
          </p:cNvPr>
          <p:cNvSpPr>
            <a:spLocks noGrp="1"/>
          </p:cNvSpPr>
          <p:nvPr>
            <p:ph type="title"/>
          </p:nvPr>
        </p:nvSpPr>
        <p:spPr/>
        <p:txBody>
          <a:bodyPr/>
          <a:lstStyle/>
          <a:p>
            <a:r>
              <a:rPr lang="en-GB" sz="4000" noProof="0" dirty="0">
                <a:latin typeface="Arial"/>
                <a:ea typeface="Arial"/>
                <a:cs typeface="Arial"/>
                <a:sym typeface="Arial"/>
              </a:rPr>
              <a:t>Lung connect</a:t>
            </a:r>
            <a:br>
              <a:rPr lang="en-GB" sz="4000" noProof="0" dirty="0">
                <a:latin typeface="Arial"/>
                <a:ea typeface="Arial"/>
                <a:cs typeface="Arial"/>
                <a:sym typeface="Arial"/>
              </a:rPr>
            </a:br>
            <a:br>
              <a:rPr lang="en-GB" sz="4000" noProof="0" dirty="0">
                <a:latin typeface="Arial"/>
                <a:ea typeface="Arial"/>
                <a:cs typeface="Arial"/>
                <a:sym typeface="Arial"/>
              </a:rPr>
            </a:br>
            <a:r>
              <a:rPr lang="en-GB" sz="4000" noProof="0" dirty="0">
                <a:latin typeface="Arial"/>
                <a:ea typeface="Arial"/>
                <a:cs typeface="Arial"/>
                <a:sym typeface="Arial"/>
              </a:rPr>
              <a:t>The evolving treatment landscape in </a:t>
            </a:r>
            <a:r>
              <a:rPr lang="en-GB" sz="4000" i="1" noProof="0" dirty="0">
                <a:latin typeface="Arial"/>
                <a:ea typeface="Arial"/>
                <a:cs typeface="Arial"/>
                <a:sym typeface="Arial"/>
              </a:rPr>
              <a:t>BRAF</a:t>
            </a:r>
            <a:r>
              <a:rPr lang="en-GB" sz="4000" baseline="30000" noProof="0" dirty="0">
                <a:latin typeface="Arial"/>
                <a:ea typeface="Arial"/>
                <a:cs typeface="Arial"/>
                <a:sym typeface="Arial"/>
              </a:rPr>
              <a:t>V600E</a:t>
            </a:r>
            <a:r>
              <a:rPr lang="en-GB" sz="4000" noProof="0" dirty="0">
                <a:latin typeface="Arial"/>
                <a:ea typeface="Arial"/>
                <a:cs typeface="Arial"/>
                <a:sym typeface="Arial"/>
              </a:rPr>
              <a:t> mutated NSCLC</a:t>
            </a:r>
            <a:endParaRPr lang="en-GB" noProof="0" dirty="0"/>
          </a:p>
        </p:txBody>
      </p:sp>
      <p:sp>
        <p:nvSpPr>
          <p:cNvPr id="4" name="Subtitle 3">
            <a:extLst>
              <a:ext uri="{FF2B5EF4-FFF2-40B4-BE49-F238E27FC236}">
                <a16:creationId xmlns:a16="http://schemas.microsoft.com/office/drawing/2014/main" id="{541E56FB-5E6A-203F-EC26-D82198BB1BEF}"/>
              </a:ext>
            </a:extLst>
          </p:cNvPr>
          <p:cNvSpPr>
            <a:spLocks noGrp="1"/>
          </p:cNvSpPr>
          <p:nvPr>
            <p:ph type="subTitle" idx="1"/>
          </p:nvPr>
        </p:nvSpPr>
        <p:spPr>
          <a:xfrm>
            <a:off x="767408" y="3609230"/>
            <a:ext cx="10972800" cy="2819129"/>
          </a:xfrm>
        </p:spPr>
        <p:txBody>
          <a:bodyPr>
            <a:normAutofit/>
          </a:bodyPr>
          <a:lstStyle/>
          <a:p>
            <a:endParaRPr lang="en-GB" noProof="0" dirty="0"/>
          </a:p>
          <a:p>
            <a:r>
              <a:rPr lang="en-GB" b="1" noProof="0" dirty="0"/>
              <a:t>Prof. Amanda Tufman, MD</a:t>
            </a:r>
          </a:p>
          <a:p>
            <a:r>
              <a:rPr lang="en-GB" sz="2200" b="1" noProof="0" dirty="0"/>
              <a:t>Ludwig-Maximilians-University of Munich, München, Germany</a:t>
            </a:r>
          </a:p>
          <a:p>
            <a:endParaRPr lang="en-GB" sz="2400" noProof="0" dirty="0"/>
          </a:p>
          <a:p>
            <a:r>
              <a:rPr lang="en-GB" sz="2400" b="1" noProof="0" dirty="0"/>
              <a:t>MARCH 2025</a:t>
            </a:r>
          </a:p>
          <a:p>
            <a:endParaRPr lang="en-GB" noProof="0" dirty="0"/>
          </a:p>
          <a:p>
            <a:endParaRPr lang="en-GB" noProof="0" dirty="0"/>
          </a:p>
          <a:p>
            <a:endParaRPr lang="en-GB" noProof="0" dirty="0"/>
          </a:p>
        </p:txBody>
      </p:sp>
      <p:sp>
        <p:nvSpPr>
          <p:cNvPr id="3" name="Slide Number Placeholder 2">
            <a:extLst>
              <a:ext uri="{FF2B5EF4-FFF2-40B4-BE49-F238E27FC236}">
                <a16:creationId xmlns:a16="http://schemas.microsoft.com/office/drawing/2014/main" id="{AEDDD2E5-8CBD-FA49-F52F-021DDDE0EF23}"/>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14778483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86A9-3CA7-42F9-8A44-9438C6B2FCB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928F7B5A-A45A-9115-A850-9B791C46FF91}"/>
              </a:ext>
            </a:extLst>
          </p:cNvPr>
          <p:cNvSpPr>
            <a:spLocks noGrp="1"/>
          </p:cNvSpPr>
          <p:nvPr>
            <p:ph type="body" idx="1"/>
          </p:nvPr>
        </p:nvSpPr>
        <p:spPr>
          <a:xfrm>
            <a:off x="609600" y="828000"/>
            <a:ext cx="10972800" cy="701675"/>
          </a:xfrm>
        </p:spPr>
        <p:txBody>
          <a:bodyPr/>
          <a:lstStyle/>
          <a:p>
            <a:r>
              <a:rPr lang="en-GB" noProof="0" dirty="0"/>
              <a:t>Treatment-related ae</a:t>
            </a:r>
            <a:r>
              <a:rPr lang="en-GB" cap="none" noProof="0" dirty="0"/>
              <a:t>s</a:t>
            </a:r>
            <a:r>
              <a:rPr lang="en-GB" noProof="0" dirty="0"/>
              <a:t> </a:t>
            </a:r>
            <a:r>
              <a:rPr lang="en-GB" noProof="0" dirty="0">
                <a:solidFill>
                  <a:schemeClr val="accent1"/>
                </a:solidFill>
              </a:rPr>
              <a:t>(%) i</a:t>
            </a:r>
            <a:r>
              <a:rPr lang="en-GB" noProof="0" dirty="0"/>
              <a:t>n ≥10% of patients</a:t>
            </a:r>
          </a:p>
        </p:txBody>
      </p:sp>
      <p:sp>
        <p:nvSpPr>
          <p:cNvPr id="2" name="Title 1">
            <a:extLst>
              <a:ext uri="{FF2B5EF4-FFF2-40B4-BE49-F238E27FC236}">
                <a16:creationId xmlns:a16="http://schemas.microsoft.com/office/drawing/2014/main" id="{8AAA0145-AC6D-78CA-B783-A9A2EC12EBC4}"/>
              </a:ext>
            </a:extLst>
          </p:cNvPr>
          <p:cNvSpPr>
            <a:spLocks noGrp="1"/>
          </p:cNvSpPr>
          <p:nvPr>
            <p:ph type="title"/>
          </p:nvPr>
        </p:nvSpPr>
        <p:spPr>
          <a:xfrm>
            <a:off x="619201" y="259200"/>
            <a:ext cx="10963199" cy="864000"/>
          </a:xfrm>
        </p:spPr>
        <p:txBody>
          <a:bodyPr/>
          <a:lstStyle/>
          <a:p>
            <a:r>
              <a:rPr lang="en-GB" noProof="0" dirty="0"/>
              <a:t>Encorafenib plus binimetinib: safety</a:t>
            </a:r>
          </a:p>
        </p:txBody>
      </p:sp>
      <p:sp>
        <p:nvSpPr>
          <p:cNvPr id="10" name="Content Placeholder 9">
            <a:extLst>
              <a:ext uri="{FF2B5EF4-FFF2-40B4-BE49-F238E27FC236}">
                <a16:creationId xmlns:a16="http://schemas.microsoft.com/office/drawing/2014/main" id="{5D911CA4-FFF0-7A33-8743-AB89A00329B6}"/>
              </a:ext>
            </a:extLst>
          </p:cNvPr>
          <p:cNvSpPr>
            <a:spLocks noGrp="1"/>
          </p:cNvSpPr>
          <p:nvPr>
            <p:ph sz="quarter" idx="15"/>
          </p:nvPr>
        </p:nvSpPr>
        <p:spPr>
          <a:xfrm>
            <a:off x="620713" y="6356350"/>
            <a:ext cx="10179050" cy="365125"/>
          </a:xfrm>
        </p:spPr>
        <p:txBody>
          <a:bodyPr anchor="b" anchorCtr="0"/>
          <a:lstStyle/>
          <a:p>
            <a:r>
              <a:rPr lang="en-GB" noProof="0" dirty="0">
                <a:solidFill>
                  <a:schemeClr val="tx2"/>
                </a:solidFill>
              </a:rPr>
              <a:t>AE, adverse event; ALT, alanine aminotransferase; AST, aspartate aminotransferase; CPK, creatine phosphokinase; TRAE, treatment-related AE</a:t>
            </a:r>
          </a:p>
          <a:p>
            <a:r>
              <a:rPr lang="en-GB" noProof="0" dirty="0">
                <a:solidFill>
                  <a:schemeClr val="tx2"/>
                </a:solidFill>
              </a:rPr>
              <a:t>Adapted from Planchard D, et al. NPJ Precis Oncol. 2024;8:90</a:t>
            </a:r>
          </a:p>
        </p:txBody>
      </p:sp>
      <p:sp>
        <p:nvSpPr>
          <p:cNvPr id="5" name="Slide Number Placeholder 4">
            <a:extLst>
              <a:ext uri="{FF2B5EF4-FFF2-40B4-BE49-F238E27FC236}">
                <a16:creationId xmlns:a16="http://schemas.microsoft.com/office/drawing/2014/main" id="{1174EFBD-89CD-74B9-6A96-25285A5826E2}"/>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pic>
        <p:nvPicPr>
          <p:cNvPr id="17" name="Picture 16" descr="A silhouette of a person&#10;&#10;Description automatically generated">
            <a:extLst>
              <a:ext uri="{FF2B5EF4-FFF2-40B4-BE49-F238E27FC236}">
                <a16:creationId xmlns:a16="http://schemas.microsoft.com/office/drawing/2014/main" id="{62EE65BE-F758-AEB8-4277-897AE47F5D50}"/>
              </a:ext>
            </a:extLst>
          </p:cNvPr>
          <p:cNvPicPr>
            <a:picLocks noChangeAspect="1"/>
          </p:cNvPicPr>
          <p:nvPr/>
        </p:nvPicPr>
        <p:blipFill>
          <a:blip r:embed="rId3">
            <a:alphaModFix amt="53000"/>
          </a:blip>
          <a:stretch>
            <a:fillRect/>
          </a:stretch>
        </p:blipFill>
        <p:spPr>
          <a:xfrm>
            <a:off x="4727848" y="1484784"/>
            <a:ext cx="1248591" cy="3882337"/>
          </a:xfrm>
          <a:prstGeom prst="rect">
            <a:avLst/>
          </a:prstGeom>
        </p:spPr>
      </p:pic>
      <p:graphicFrame>
        <p:nvGraphicFramePr>
          <p:cNvPr id="18" name="Table 17">
            <a:extLst>
              <a:ext uri="{FF2B5EF4-FFF2-40B4-BE49-F238E27FC236}">
                <a16:creationId xmlns:a16="http://schemas.microsoft.com/office/drawing/2014/main" id="{98EB6517-4711-014E-AB6D-65A84E80D007}"/>
              </a:ext>
            </a:extLst>
          </p:cNvPr>
          <p:cNvGraphicFramePr>
            <a:graphicFrameLocks noGrp="1"/>
          </p:cNvGraphicFramePr>
          <p:nvPr>
            <p:extLst>
              <p:ext uri="{D42A27DB-BD31-4B8C-83A1-F6EECF244321}">
                <p14:modId xmlns:p14="http://schemas.microsoft.com/office/powerpoint/2010/main" val="113418880"/>
              </p:ext>
            </p:extLst>
          </p:nvPr>
        </p:nvGraphicFramePr>
        <p:xfrm>
          <a:off x="6364666" y="1483784"/>
          <a:ext cx="2695848" cy="984720"/>
        </p:xfrm>
        <a:graphic>
          <a:graphicData uri="http://schemas.openxmlformats.org/drawingml/2006/table">
            <a:tbl>
              <a:tblPr firstRow="1" bandRow="1">
                <a:tableStyleId>{5C22544A-7EE6-4342-B048-85BDC9FD1C3A}</a:tableStyleId>
              </a:tblPr>
              <a:tblGrid>
                <a:gridCol w="673962">
                  <a:extLst>
                    <a:ext uri="{9D8B030D-6E8A-4147-A177-3AD203B41FA5}">
                      <a16:colId xmlns:a16="http://schemas.microsoft.com/office/drawing/2014/main" val="1091468475"/>
                    </a:ext>
                  </a:extLst>
                </a:gridCol>
                <a:gridCol w="989926">
                  <a:extLst>
                    <a:ext uri="{9D8B030D-6E8A-4147-A177-3AD203B41FA5}">
                      <a16:colId xmlns:a16="http://schemas.microsoft.com/office/drawing/2014/main" val="2223139419"/>
                    </a:ext>
                  </a:extLst>
                </a:gridCol>
                <a:gridCol w="515980">
                  <a:extLst>
                    <a:ext uri="{9D8B030D-6E8A-4147-A177-3AD203B41FA5}">
                      <a16:colId xmlns:a16="http://schemas.microsoft.com/office/drawing/2014/main" val="2666618729"/>
                    </a:ext>
                  </a:extLst>
                </a:gridCol>
                <a:gridCol w="515980">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Systemic</a:t>
                      </a:r>
                    </a:p>
                  </a:txBody>
                  <a:tcPr marL="0" marR="0" marT="25200" marB="25200"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Fatigue</a:t>
                      </a:r>
                    </a:p>
                    <a:p>
                      <a:r>
                        <a:rPr lang="en-GB" sz="1000" noProof="0" dirty="0">
                          <a:solidFill>
                            <a:schemeClr val="tx1"/>
                          </a:solidFill>
                          <a:latin typeface="Arial" panose="020B0604020202020204" pitchFamily="34" charset="0"/>
                          <a:cs typeface="Arial" panose="020B0604020202020204" pitchFamily="34" charset="0"/>
                        </a:rPr>
                        <a:t>Asthenia</a:t>
                      </a:r>
                    </a:p>
                  </a:txBody>
                  <a:tcPr marL="0" marR="0" marT="25200" marB="0">
                    <a:lnL w="12700" cmpd="sng">
                      <a:noFill/>
                    </a:lnL>
                    <a:lnR w="12700" cmpd="sng">
                      <a:noFill/>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30</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7</a:t>
                      </a:r>
                    </a:p>
                  </a:txBody>
                  <a:tcPr marL="0" marR="0" marT="25200" marB="0" anchor="ctr">
                    <a:lnL w="12700" cmpd="sng">
                      <a:noFill/>
                    </a:lnL>
                    <a:lnR w="12700" cmpd="sng">
                      <a:noFill/>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2</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3</a:t>
                      </a:r>
                    </a:p>
                  </a:txBody>
                  <a:tcPr marL="0" marR="0" marT="25200" marB="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Peripheral oedema</a:t>
                      </a:r>
                    </a:p>
                  </a:txBody>
                  <a:tcPr marL="0" marR="0" marT="0" marB="25200">
                    <a:lnL w="12700" cmpd="sng">
                      <a:noFill/>
                    </a:lnL>
                    <a:lnR w="12700" cmpd="sng">
                      <a:noFill/>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11</a:t>
                      </a:r>
                    </a:p>
                  </a:txBody>
                  <a:tcPr marL="0" marR="0" marT="0" marB="25200" anchor="ctr">
                    <a:lnL w="12700" cmpd="sng">
                      <a:noFill/>
                    </a:lnL>
                    <a:lnR w="12700" cmpd="sng">
                      <a:noFill/>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0</a:t>
                      </a:r>
                    </a:p>
                  </a:txBody>
                  <a:tcPr marL="0" marR="0" marT="0" marB="25200" anchor="ctr">
                    <a:lnL w="12700" cmpd="sng">
                      <a:noFill/>
                    </a:lnL>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748287"/>
                  </a:ext>
                </a:extLst>
              </a:tr>
            </a:tbl>
          </a:graphicData>
        </a:graphic>
      </p:graphicFrame>
      <p:graphicFrame>
        <p:nvGraphicFramePr>
          <p:cNvPr id="20" name="Table 19">
            <a:extLst>
              <a:ext uri="{FF2B5EF4-FFF2-40B4-BE49-F238E27FC236}">
                <a16:creationId xmlns:a16="http://schemas.microsoft.com/office/drawing/2014/main" id="{4782155A-374B-4FF7-B413-13C3540CD599}"/>
              </a:ext>
            </a:extLst>
          </p:cNvPr>
          <p:cNvGraphicFramePr>
            <a:graphicFrameLocks noGrp="1"/>
          </p:cNvGraphicFramePr>
          <p:nvPr>
            <p:extLst>
              <p:ext uri="{D42A27DB-BD31-4B8C-83A1-F6EECF244321}">
                <p14:modId xmlns:p14="http://schemas.microsoft.com/office/powerpoint/2010/main" val="1848890968"/>
              </p:ext>
            </p:extLst>
          </p:nvPr>
        </p:nvGraphicFramePr>
        <p:xfrm>
          <a:off x="6369902" y="2606639"/>
          <a:ext cx="2695848" cy="679920"/>
        </p:xfrm>
        <a:graphic>
          <a:graphicData uri="http://schemas.openxmlformats.org/drawingml/2006/table">
            <a:tbl>
              <a:tblPr firstRow="1" bandRow="1">
                <a:tableStyleId>{5C22544A-7EE6-4342-B048-85BDC9FD1C3A}</a:tableStyleId>
              </a:tblPr>
              <a:tblGrid>
                <a:gridCol w="673962">
                  <a:extLst>
                    <a:ext uri="{9D8B030D-6E8A-4147-A177-3AD203B41FA5}">
                      <a16:colId xmlns:a16="http://schemas.microsoft.com/office/drawing/2014/main" val="1091468475"/>
                    </a:ext>
                  </a:extLst>
                </a:gridCol>
                <a:gridCol w="989926">
                  <a:extLst>
                    <a:ext uri="{9D8B030D-6E8A-4147-A177-3AD203B41FA5}">
                      <a16:colId xmlns:a16="http://schemas.microsoft.com/office/drawing/2014/main" val="2223139419"/>
                    </a:ext>
                  </a:extLst>
                </a:gridCol>
                <a:gridCol w="515980">
                  <a:extLst>
                    <a:ext uri="{9D8B030D-6E8A-4147-A177-3AD203B41FA5}">
                      <a16:colId xmlns:a16="http://schemas.microsoft.com/office/drawing/2014/main" val="2666618729"/>
                    </a:ext>
                  </a:extLst>
                </a:gridCol>
                <a:gridCol w="515980">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Hepatological</a:t>
                      </a:r>
                    </a:p>
                  </a:txBody>
                  <a:tcPr marL="0" marR="0" marT="25200" marB="25200"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ALT increased</a:t>
                      </a:r>
                    </a:p>
                    <a:p>
                      <a:r>
                        <a:rPr lang="en-GB" sz="1000" noProof="0" dirty="0">
                          <a:solidFill>
                            <a:schemeClr val="tx1"/>
                          </a:solidFill>
                          <a:latin typeface="Arial" panose="020B0604020202020204" pitchFamily="34" charset="0"/>
                          <a:cs typeface="Arial" panose="020B0604020202020204" pitchFamily="34" charset="0"/>
                        </a:rPr>
                        <a:t>AST increased</a:t>
                      </a:r>
                    </a:p>
                  </a:txBody>
                  <a:tcPr marL="0" marR="0" marT="25200" marB="252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7</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5</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5</a:t>
                      </a:r>
                    </a:p>
                    <a:p>
                      <a:pPr algn="ctr"/>
                      <a:r>
                        <a:rPr lang="en-GB" sz="1000" noProof="0" dirty="0">
                          <a:solidFill>
                            <a:schemeClr val="tx1"/>
                          </a:solidFill>
                          <a:latin typeface="Arial" panose="020B0604020202020204" pitchFamily="34" charset="0"/>
                          <a:cs typeface="Arial" panose="020B0604020202020204" pitchFamily="34" charset="0"/>
                        </a:rPr>
                        <a:t>7</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graphicFrame>
        <p:nvGraphicFramePr>
          <p:cNvPr id="21" name="Table 20">
            <a:extLst>
              <a:ext uri="{FF2B5EF4-FFF2-40B4-BE49-F238E27FC236}">
                <a16:creationId xmlns:a16="http://schemas.microsoft.com/office/drawing/2014/main" id="{A459903B-1F07-7D74-08F2-AFF890A50882}"/>
              </a:ext>
            </a:extLst>
          </p:cNvPr>
          <p:cNvGraphicFramePr>
            <a:graphicFrameLocks noGrp="1"/>
          </p:cNvGraphicFramePr>
          <p:nvPr>
            <p:extLst>
              <p:ext uri="{D42A27DB-BD31-4B8C-83A1-F6EECF244321}">
                <p14:modId xmlns:p14="http://schemas.microsoft.com/office/powerpoint/2010/main" val="2990135621"/>
              </p:ext>
            </p:extLst>
          </p:nvPr>
        </p:nvGraphicFramePr>
        <p:xfrm>
          <a:off x="6382297" y="3466335"/>
          <a:ext cx="2695848" cy="832320"/>
        </p:xfrm>
        <a:graphic>
          <a:graphicData uri="http://schemas.openxmlformats.org/drawingml/2006/table">
            <a:tbl>
              <a:tblPr firstRow="1" bandRow="1">
                <a:tableStyleId>{5C22544A-7EE6-4342-B048-85BDC9FD1C3A}</a:tableStyleId>
              </a:tblPr>
              <a:tblGrid>
                <a:gridCol w="673962">
                  <a:extLst>
                    <a:ext uri="{9D8B030D-6E8A-4147-A177-3AD203B41FA5}">
                      <a16:colId xmlns:a16="http://schemas.microsoft.com/office/drawing/2014/main" val="1091468475"/>
                    </a:ext>
                  </a:extLst>
                </a:gridCol>
                <a:gridCol w="989926">
                  <a:extLst>
                    <a:ext uri="{9D8B030D-6E8A-4147-A177-3AD203B41FA5}">
                      <a16:colId xmlns:a16="http://schemas.microsoft.com/office/drawing/2014/main" val="2223139419"/>
                    </a:ext>
                  </a:extLst>
                </a:gridCol>
                <a:gridCol w="515980">
                  <a:extLst>
                    <a:ext uri="{9D8B030D-6E8A-4147-A177-3AD203B41FA5}">
                      <a16:colId xmlns:a16="http://schemas.microsoft.com/office/drawing/2014/main" val="2666618729"/>
                    </a:ext>
                  </a:extLst>
                </a:gridCol>
                <a:gridCol w="515980">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Dermatological</a:t>
                      </a:r>
                    </a:p>
                  </a:txBody>
                  <a:tcPr marL="0" marR="0" marT="25200" marB="25200"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Pruritus</a:t>
                      </a:r>
                    </a:p>
                    <a:p>
                      <a:r>
                        <a:rPr lang="en-GB" sz="1000" noProof="0" dirty="0">
                          <a:solidFill>
                            <a:schemeClr val="tx1"/>
                          </a:solidFill>
                          <a:latin typeface="Arial" panose="020B0604020202020204" pitchFamily="34" charset="0"/>
                          <a:cs typeface="Arial" panose="020B0604020202020204" pitchFamily="34" charset="0"/>
                        </a:rPr>
                        <a:t>Dry skin</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Alopecia</a:t>
                      </a:r>
                    </a:p>
                  </a:txBody>
                  <a:tcPr marL="0" marR="0" marT="25200" marB="252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12</a:t>
                      </a:r>
                    </a:p>
                    <a:p>
                      <a:pPr algn="ctr"/>
                      <a:r>
                        <a:rPr lang="en-GB" sz="1000" noProof="0" dirty="0">
                          <a:solidFill>
                            <a:schemeClr val="tx1"/>
                          </a:solidFill>
                          <a:latin typeface="Arial" panose="020B0604020202020204" pitchFamily="34" charset="0"/>
                          <a:cs typeface="Arial" panose="020B0604020202020204" pitchFamily="34" charset="0"/>
                        </a:rPr>
                        <a:t>10</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10</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0</a:t>
                      </a:r>
                    </a:p>
                    <a:p>
                      <a:pPr algn="ctr"/>
                      <a:r>
                        <a:rPr lang="en-GB" sz="1000" noProof="0" dirty="0">
                          <a:solidFill>
                            <a:schemeClr val="tx1"/>
                          </a:solidFill>
                          <a:latin typeface="Arial" panose="020B0604020202020204" pitchFamily="34" charset="0"/>
                          <a:cs typeface="Arial" panose="020B0604020202020204" pitchFamily="34" charset="0"/>
                        </a:rPr>
                        <a:t>0</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graphicFrame>
        <p:nvGraphicFramePr>
          <p:cNvPr id="22" name="Table 21">
            <a:extLst>
              <a:ext uri="{FF2B5EF4-FFF2-40B4-BE49-F238E27FC236}">
                <a16:creationId xmlns:a16="http://schemas.microsoft.com/office/drawing/2014/main" id="{8D20E43B-639B-3E12-DAFC-172204E25BBF}"/>
              </a:ext>
            </a:extLst>
          </p:cNvPr>
          <p:cNvGraphicFramePr>
            <a:graphicFrameLocks noGrp="1"/>
          </p:cNvGraphicFramePr>
          <p:nvPr>
            <p:extLst>
              <p:ext uri="{D42A27DB-BD31-4B8C-83A1-F6EECF244321}">
                <p14:modId xmlns:p14="http://schemas.microsoft.com/office/powerpoint/2010/main" val="1181288018"/>
              </p:ext>
            </p:extLst>
          </p:nvPr>
        </p:nvGraphicFramePr>
        <p:xfrm>
          <a:off x="6382297" y="4464530"/>
          <a:ext cx="2695848" cy="1137120"/>
        </p:xfrm>
        <a:graphic>
          <a:graphicData uri="http://schemas.openxmlformats.org/drawingml/2006/table">
            <a:tbl>
              <a:tblPr firstRow="1" bandRow="1">
                <a:tableStyleId>{5C22544A-7EE6-4342-B048-85BDC9FD1C3A}</a:tableStyleId>
              </a:tblPr>
              <a:tblGrid>
                <a:gridCol w="673962">
                  <a:extLst>
                    <a:ext uri="{9D8B030D-6E8A-4147-A177-3AD203B41FA5}">
                      <a16:colId xmlns:a16="http://schemas.microsoft.com/office/drawing/2014/main" val="1091468475"/>
                    </a:ext>
                  </a:extLst>
                </a:gridCol>
                <a:gridCol w="989926">
                  <a:extLst>
                    <a:ext uri="{9D8B030D-6E8A-4147-A177-3AD203B41FA5}">
                      <a16:colId xmlns:a16="http://schemas.microsoft.com/office/drawing/2014/main" val="2223139419"/>
                    </a:ext>
                  </a:extLst>
                </a:gridCol>
                <a:gridCol w="515980">
                  <a:extLst>
                    <a:ext uri="{9D8B030D-6E8A-4147-A177-3AD203B41FA5}">
                      <a16:colId xmlns:a16="http://schemas.microsoft.com/office/drawing/2014/main" val="2666618729"/>
                    </a:ext>
                  </a:extLst>
                </a:gridCol>
                <a:gridCol w="515980">
                  <a:extLst>
                    <a:ext uri="{9D8B030D-6E8A-4147-A177-3AD203B41FA5}">
                      <a16:colId xmlns:a16="http://schemas.microsoft.com/office/drawing/2014/main" val="4074953676"/>
                    </a:ext>
                  </a:extLst>
                </a:gridCol>
              </a:tblGrid>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Gastrointestinal</a:t>
                      </a:r>
                    </a:p>
                  </a:txBody>
                  <a:tcPr marL="0" marR="0" marT="25200" marB="25200"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lnL w="12700" cap="flat" cmpd="sng" algn="ctr">
                      <a:solidFill>
                        <a:schemeClr val="tx2"/>
                      </a:solidFill>
                      <a:prstDash val="solid"/>
                      <a:round/>
                      <a:headEnd type="none" w="med" len="med"/>
                      <a:tailEnd type="none" w="med" len="med"/>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noProof="0" dirty="0">
                          <a:solidFill>
                            <a:schemeClr val="tx1"/>
                          </a:solidFill>
                          <a:latin typeface="Arial" panose="020B0604020202020204" pitchFamily="34" charset="0"/>
                          <a:cs typeface="Arial" panose="020B0604020202020204" pitchFamily="34" charset="0"/>
                        </a:rPr>
                        <a:t>Nausea</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Diarrhoea</a:t>
                      </a:r>
                    </a:p>
                    <a:p>
                      <a:r>
                        <a:rPr lang="en-GB" sz="1000" noProof="0" dirty="0">
                          <a:solidFill>
                            <a:schemeClr val="tx1"/>
                          </a:solidFill>
                          <a:latin typeface="Arial" panose="020B0604020202020204" pitchFamily="34" charset="0"/>
                          <a:cs typeface="Arial" panose="020B0604020202020204" pitchFamily="34" charset="0"/>
                        </a:rPr>
                        <a:t>Vomiting</a:t>
                      </a:r>
                    </a:p>
                    <a:p>
                      <a:r>
                        <a:rPr lang="en-GB" sz="1000" noProof="0" dirty="0">
                          <a:solidFill>
                            <a:schemeClr val="tx1"/>
                          </a:solidFill>
                          <a:latin typeface="Arial" panose="020B0604020202020204" pitchFamily="34" charset="0"/>
                          <a:cs typeface="Arial" panose="020B0604020202020204" pitchFamily="34" charset="0"/>
                        </a:rPr>
                        <a:t>Constipation</a:t>
                      </a:r>
                    </a:p>
                    <a:p>
                      <a:r>
                        <a:rPr lang="en-GB" sz="1000" noProof="0" dirty="0">
                          <a:solidFill>
                            <a:schemeClr val="tx1"/>
                          </a:solidFill>
                          <a:latin typeface="Arial" panose="020B0604020202020204" pitchFamily="34" charset="0"/>
                          <a:cs typeface="Arial" panose="020B0604020202020204" pitchFamily="34" charset="0"/>
                        </a:rPr>
                        <a:t>Abdominal pain</a:t>
                      </a:r>
                    </a:p>
                  </a:txBody>
                  <a:tcPr marL="0" marR="0" marT="25200" marB="252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47</a:t>
                      </a:r>
                    </a:p>
                    <a:p>
                      <a:pPr algn="ctr"/>
                      <a:r>
                        <a:rPr lang="en-GB" sz="1000" noProof="0" dirty="0">
                          <a:solidFill>
                            <a:schemeClr val="tx1"/>
                          </a:solidFill>
                          <a:latin typeface="Arial" panose="020B0604020202020204" pitchFamily="34" charset="0"/>
                          <a:cs typeface="Arial" panose="020B0604020202020204" pitchFamily="34" charset="0"/>
                        </a:rPr>
                        <a:t>39</a:t>
                      </a:r>
                    </a:p>
                    <a:p>
                      <a:pPr algn="ctr"/>
                      <a:r>
                        <a:rPr lang="en-GB" sz="1000" noProof="0" dirty="0">
                          <a:solidFill>
                            <a:schemeClr val="tx1"/>
                          </a:solidFill>
                          <a:latin typeface="Arial" panose="020B0604020202020204" pitchFamily="34" charset="0"/>
                          <a:cs typeface="Arial" panose="020B0604020202020204" pitchFamily="34" charset="0"/>
                        </a:rPr>
                        <a:t>28</a:t>
                      </a:r>
                    </a:p>
                    <a:p>
                      <a:pPr algn="ctr"/>
                      <a:r>
                        <a:rPr lang="en-GB" sz="1000" noProof="0" dirty="0">
                          <a:solidFill>
                            <a:schemeClr val="tx1"/>
                          </a:solidFill>
                          <a:latin typeface="Arial" panose="020B0604020202020204" pitchFamily="34" charset="0"/>
                          <a:cs typeface="Arial" panose="020B0604020202020204" pitchFamily="34" charset="0"/>
                        </a:rPr>
                        <a:t>13</a:t>
                      </a:r>
                    </a:p>
                    <a:p>
                      <a:pPr algn="ctr"/>
                      <a:r>
                        <a:rPr lang="en-GB" sz="1000" noProof="0" dirty="0">
                          <a:solidFill>
                            <a:schemeClr val="tx1"/>
                          </a:solidFill>
                          <a:latin typeface="Arial" panose="020B0604020202020204" pitchFamily="34" charset="0"/>
                          <a:cs typeface="Arial" panose="020B0604020202020204" pitchFamily="34" charset="0"/>
                        </a:rPr>
                        <a:t>10</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a:t>
                      </a:r>
                    </a:p>
                    <a:p>
                      <a:pPr algn="ctr"/>
                      <a:r>
                        <a:rPr lang="en-GB" sz="1000" noProof="0" dirty="0">
                          <a:solidFill>
                            <a:schemeClr val="tx1"/>
                          </a:solidFill>
                          <a:latin typeface="Arial" panose="020B0604020202020204" pitchFamily="34" charset="0"/>
                          <a:cs typeface="Arial" panose="020B0604020202020204" pitchFamily="34" charset="0"/>
                        </a:rPr>
                        <a:t>4</a:t>
                      </a:r>
                    </a:p>
                    <a:p>
                      <a:pPr algn="ctr"/>
                      <a:r>
                        <a:rPr lang="en-GB" sz="1000" noProof="0" dirty="0">
                          <a:solidFill>
                            <a:schemeClr val="tx1"/>
                          </a:solidFill>
                          <a:latin typeface="Arial" panose="020B0604020202020204" pitchFamily="34" charset="0"/>
                          <a:cs typeface="Arial" panose="020B0604020202020204" pitchFamily="34" charset="0"/>
                        </a:rPr>
                        <a:t>1</a:t>
                      </a:r>
                    </a:p>
                    <a:p>
                      <a:pPr algn="ctr"/>
                      <a:r>
                        <a:rPr lang="en-GB" sz="1000" noProof="0" dirty="0">
                          <a:solidFill>
                            <a:schemeClr val="tx1"/>
                          </a:solidFill>
                          <a:latin typeface="Arial" panose="020B0604020202020204" pitchFamily="34" charset="0"/>
                          <a:cs typeface="Arial" panose="020B0604020202020204" pitchFamily="34" charset="0"/>
                        </a:rPr>
                        <a:t>0</a:t>
                      </a:r>
                    </a:p>
                    <a:p>
                      <a:pPr algn="ct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pic>
        <p:nvPicPr>
          <p:cNvPr id="24" name="Graphic 23" descr="Thermometer with solid fill">
            <a:extLst>
              <a:ext uri="{FF2B5EF4-FFF2-40B4-BE49-F238E27FC236}">
                <a16:creationId xmlns:a16="http://schemas.microsoft.com/office/drawing/2014/main" id="{0BA62A4C-1CB4-73DF-2E57-71D0B8CBC9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094" y="1743339"/>
            <a:ext cx="558642" cy="558642"/>
          </a:xfrm>
          <a:prstGeom prst="rect">
            <a:avLst/>
          </a:prstGeom>
        </p:spPr>
      </p:pic>
      <p:pic>
        <p:nvPicPr>
          <p:cNvPr id="28" name="Graphic 27" descr="Stomach with solid fill">
            <a:extLst>
              <a:ext uri="{FF2B5EF4-FFF2-40B4-BE49-F238E27FC236}">
                <a16:creationId xmlns:a16="http://schemas.microsoft.com/office/drawing/2014/main" id="{3EFB576B-CA20-9190-AED1-50822C2C0B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0094" y="4769021"/>
            <a:ext cx="582514" cy="582514"/>
          </a:xfrm>
          <a:prstGeom prst="rect">
            <a:avLst/>
          </a:prstGeom>
        </p:spPr>
      </p:pic>
      <p:sp>
        <p:nvSpPr>
          <p:cNvPr id="29" name="Freeform 28">
            <a:extLst>
              <a:ext uri="{FF2B5EF4-FFF2-40B4-BE49-F238E27FC236}">
                <a16:creationId xmlns:a16="http://schemas.microsoft.com/office/drawing/2014/main" id="{F6DF77FB-FCF2-2712-632F-E8A5FED4CC8A}"/>
              </a:ext>
            </a:extLst>
          </p:cNvPr>
          <p:cNvSpPr/>
          <p:nvPr/>
        </p:nvSpPr>
        <p:spPr>
          <a:xfrm flipV="1">
            <a:off x="5235197" y="2852936"/>
            <a:ext cx="1101539" cy="94291"/>
          </a:xfrm>
          <a:custGeom>
            <a:avLst/>
            <a:gdLst>
              <a:gd name="connsiteX0" fmla="*/ 1271239 w 1271239"/>
              <a:gd name="connsiteY0" fmla="*/ 0 h 568712"/>
              <a:gd name="connsiteX1" fmla="*/ 0 w 1271239"/>
              <a:gd name="connsiteY1" fmla="*/ 568712 h 568712"/>
              <a:gd name="connsiteX2" fmla="*/ 0 w 1271239"/>
              <a:gd name="connsiteY2" fmla="*/ 568712 h 568712"/>
            </a:gdLst>
            <a:ahLst/>
            <a:cxnLst>
              <a:cxn ang="0">
                <a:pos x="connsiteX0" y="connsiteY0"/>
              </a:cxn>
              <a:cxn ang="0">
                <a:pos x="connsiteX1" y="connsiteY1"/>
              </a:cxn>
              <a:cxn ang="0">
                <a:pos x="connsiteX2" y="connsiteY2"/>
              </a:cxn>
            </a:cxnLst>
            <a:rect l="l" t="t" r="r" b="b"/>
            <a:pathLst>
              <a:path w="1271239" h="568712">
                <a:moveTo>
                  <a:pt x="1271239" y="0"/>
                </a:moveTo>
                <a:lnTo>
                  <a:pt x="0" y="568712"/>
                </a:lnTo>
                <a:lnTo>
                  <a:pt x="0" y="568712"/>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Freeform 29">
            <a:extLst>
              <a:ext uri="{FF2B5EF4-FFF2-40B4-BE49-F238E27FC236}">
                <a16:creationId xmlns:a16="http://schemas.microsoft.com/office/drawing/2014/main" id="{88FED55A-58A3-08DA-6A8A-BD19241B1D15}"/>
              </a:ext>
            </a:extLst>
          </p:cNvPr>
          <p:cNvSpPr/>
          <p:nvPr/>
        </p:nvSpPr>
        <p:spPr>
          <a:xfrm flipV="1">
            <a:off x="5904270" y="3455101"/>
            <a:ext cx="465632" cy="387063"/>
          </a:xfrm>
          <a:custGeom>
            <a:avLst/>
            <a:gdLst>
              <a:gd name="connsiteX0" fmla="*/ 1271239 w 1271239"/>
              <a:gd name="connsiteY0" fmla="*/ 0 h 568712"/>
              <a:gd name="connsiteX1" fmla="*/ 0 w 1271239"/>
              <a:gd name="connsiteY1" fmla="*/ 568712 h 568712"/>
              <a:gd name="connsiteX2" fmla="*/ 0 w 1271239"/>
              <a:gd name="connsiteY2" fmla="*/ 568712 h 568712"/>
            </a:gdLst>
            <a:ahLst/>
            <a:cxnLst>
              <a:cxn ang="0">
                <a:pos x="connsiteX0" y="connsiteY0"/>
              </a:cxn>
              <a:cxn ang="0">
                <a:pos x="connsiteX1" y="connsiteY1"/>
              </a:cxn>
              <a:cxn ang="0">
                <a:pos x="connsiteX2" y="connsiteY2"/>
              </a:cxn>
            </a:cxnLst>
            <a:rect l="l" t="t" r="r" b="b"/>
            <a:pathLst>
              <a:path w="1271239" h="568712">
                <a:moveTo>
                  <a:pt x="1271239" y="0"/>
                </a:moveTo>
                <a:lnTo>
                  <a:pt x="0" y="568712"/>
                </a:lnTo>
                <a:lnTo>
                  <a:pt x="0" y="568712"/>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Freeform 30">
            <a:extLst>
              <a:ext uri="{FF2B5EF4-FFF2-40B4-BE49-F238E27FC236}">
                <a16:creationId xmlns:a16="http://schemas.microsoft.com/office/drawing/2014/main" id="{66E87EE3-0B3A-5E24-2132-427BB53EB0A2}"/>
              </a:ext>
            </a:extLst>
          </p:cNvPr>
          <p:cNvSpPr/>
          <p:nvPr/>
        </p:nvSpPr>
        <p:spPr>
          <a:xfrm>
            <a:off x="5352585" y="3082837"/>
            <a:ext cx="1017317" cy="1846396"/>
          </a:xfrm>
          <a:custGeom>
            <a:avLst/>
            <a:gdLst>
              <a:gd name="connsiteX0" fmla="*/ 1025913 w 1025913"/>
              <a:gd name="connsiteY0" fmla="*/ 1326995 h 1326995"/>
              <a:gd name="connsiteX1" fmla="*/ 0 w 1025913"/>
              <a:gd name="connsiteY1" fmla="*/ 0 h 1326995"/>
            </a:gdLst>
            <a:ahLst/>
            <a:cxnLst>
              <a:cxn ang="0">
                <a:pos x="connsiteX0" y="connsiteY0"/>
              </a:cxn>
              <a:cxn ang="0">
                <a:pos x="connsiteX1" y="connsiteY1"/>
              </a:cxn>
            </a:cxnLst>
            <a:rect l="l" t="t" r="r" b="b"/>
            <a:pathLst>
              <a:path w="1025913" h="1326995">
                <a:moveTo>
                  <a:pt x="1025913" y="1326995"/>
                </a:moveTo>
                <a:lnTo>
                  <a:pt x="0" y="0"/>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38" name="Table 37">
            <a:extLst>
              <a:ext uri="{FF2B5EF4-FFF2-40B4-BE49-F238E27FC236}">
                <a16:creationId xmlns:a16="http://schemas.microsoft.com/office/drawing/2014/main" id="{8A58B95E-7686-8FDA-A8DF-BBD487DD0C0B}"/>
              </a:ext>
            </a:extLst>
          </p:cNvPr>
          <p:cNvGraphicFramePr>
            <a:graphicFrameLocks noGrp="1"/>
          </p:cNvGraphicFramePr>
          <p:nvPr>
            <p:extLst>
              <p:ext uri="{D42A27DB-BD31-4B8C-83A1-F6EECF244321}">
                <p14:modId xmlns:p14="http://schemas.microsoft.com/office/powerpoint/2010/main" val="888462738"/>
              </p:ext>
            </p:extLst>
          </p:nvPr>
        </p:nvGraphicFramePr>
        <p:xfrm>
          <a:off x="1586029" y="2155050"/>
          <a:ext cx="2695848" cy="527520"/>
        </p:xfrm>
        <a:graphic>
          <a:graphicData uri="http://schemas.openxmlformats.org/drawingml/2006/table">
            <a:tbl>
              <a:tblPr firstRow="1" bandRow="1">
                <a:tableStyleId>{5C22544A-7EE6-4342-B048-85BDC9FD1C3A}</a:tableStyleId>
              </a:tblPr>
              <a:tblGrid>
                <a:gridCol w="981579">
                  <a:extLst>
                    <a:ext uri="{9D8B030D-6E8A-4147-A177-3AD203B41FA5}">
                      <a16:colId xmlns:a16="http://schemas.microsoft.com/office/drawing/2014/main" val="1091468475"/>
                    </a:ext>
                  </a:extLst>
                </a:gridCol>
                <a:gridCol w="540060">
                  <a:extLst>
                    <a:ext uri="{9D8B030D-6E8A-4147-A177-3AD203B41FA5}">
                      <a16:colId xmlns:a16="http://schemas.microsoft.com/office/drawing/2014/main" val="2223139419"/>
                    </a:ext>
                  </a:extLst>
                </a:gridCol>
                <a:gridCol w="540060">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Ocular</a:t>
                      </a:r>
                    </a:p>
                  </a:txBody>
                  <a:tcPr marL="72000" marR="0" marT="25200" marB="25200" anchor="b">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r>
                        <a:rPr lang="en-GB" sz="1000" noProof="0" dirty="0">
                          <a:solidFill>
                            <a:schemeClr val="tx1"/>
                          </a:solidFill>
                          <a:latin typeface="Arial" panose="020B0604020202020204" pitchFamily="34" charset="0"/>
                          <a:cs typeface="Arial" panose="020B0604020202020204" pitchFamily="34" charset="0"/>
                        </a:rPr>
                        <a:t>Blurred vision</a:t>
                      </a:r>
                    </a:p>
                  </a:txBody>
                  <a:tcPr marL="7200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16</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graphicFrame>
        <p:nvGraphicFramePr>
          <p:cNvPr id="39" name="Table 38">
            <a:extLst>
              <a:ext uri="{FF2B5EF4-FFF2-40B4-BE49-F238E27FC236}">
                <a16:creationId xmlns:a16="http://schemas.microsoft.com/office/drawing/2014/main" id="{1438F6B0-8CD2-7497-DDD1-6A4B10898385}"/>
              </a:ext>
            </a:extLst>
          </p:cNvPr>
          <p:cNvGraphicFramePr>
            <a:graphicFrameLocks noGrp="1"/>
          </p:cNvGraphicFramePr>
          <p:nvPr>
            <p:extLst>
              <p:ext uri="{D42A27DB-BD31-4B8C-83A1-F6EECF244321}">
                <p14:modId xmlns:p14="http://schemas.microsoft.com/office/powerpoint/2010/main" val="256095449"/>
              </p:ext>
            </p:extLst>
          </p:nvPr>
        </p:nvGraphicFramePr>
        <p:xfrm>
          <a:off x="1586029" y="2825316"/>
          <a:ext cx="2695848" cy="527520"/>
        </p:xfrm>
        <a:graphic>
          <a:graphicData uri="http://schemas.openxmlformats.org/drawingml/2006/table">
            <a:tbl>
              <a:tblPr firstRow="1" bandRow="1">
                <a:tableStyleId>{5C22544A-7EE6-4342-B048-85BDC9FD1C3A}</a:tableStyleId>
              </a:tblPr>
              <a:tblGrid>
                <a:gridCol w="1053587">
                  <a:extLst>
                    <a:ext uri="{9D8B030D-6E8A-4147-A177-3AD203B41FA5}">
                      <a16:colId xmlns:a16="http://schemas.microsoft.com/office/drawing/2014/main" val="1091468475"/>
                    </a:ext>
                  </a:extLst>
                </a:gridCol>
                <a:gridCol w="468052">
                  <a:extLst>
                    <a:ext uri="{9D8B030D-6E8A-4147-A177-3AD203B41FA5}">
                      <a16:colId xmlns:a16="http://schemas.microsoft.com/office/drawing/2014/main" val="2223139419"/>
                    </a:ext>
                  </a:extLst>
                </a:gridCol>
                <a:gridCol w="540060">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Haematological</a:t>
                      </a:r>
                    </a:p>
                  </a:txBody>
                  <a:tcPr marL="72000" marR="0" marT="25200" marB="25200" anchor="b">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r>
                        <a:rPr lang="en-GB" sz="1000" noProof="0" dirty="0">
                          <a:solidFill>
                            <a:schemeClr val="tx1"/>
                          </a:solidFill>
                          <a:latin typeface="Arial" panose="020B0604020202020204" pitchFamily="34" charset="0"/>
                          <a:cs typeface="Arial" panose="020B0604020202020204" pitchFamily="34" charset="0"/>
                        </a:rPr>
                        <a:t>Anaemia</a:t>
                      </a:r>
                    </a:p>
                  </a:txBody>
                  <a:tcPr marL="7200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15</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graphicFrame>
        <p:nvGraphicFramePr>
          <p:cNvPr id="40" name="Table 39">
            <a:extLst>
              <a:ext uri="{FF2B5EF4-FFF2-40B4-BE49-F238E27FC236}">
                <a16:creationId xmlns:a16="http://schemas.microsoft.com/office/drawing/2014/main" id="{2DA1D67A-B5AA-DF68-7BD7-BD9A8B81EBA5}"/>
              </a:ext>
            </a:extLst>
          </p:cNvPr>
          <p:cNvGraphicFramePr>
            <a:graphicFrameLocks noGrp="1"/>
          </p:cNvGraphicFramePr>
          <p:nvPr>
            <p:extLst>
              <p:ext uri="{D42A27DB-BD31-4B8C-83A1-F6EECF244321}">
                <p14:modId xmlns:p14="http://schemas.microsoft.com/office/powerpoint/2010/main" val="7807683"/>
              </p:ext>
            </p:extLst>
          </p:nvPr>
        </p:nvGraphicFramePr>
        <p:xfrm>
          <a:off x="1586029" y="3495582"/>
          <a:ext cx="2695848" cy="679920"/>
        </p:xfrm>
        <a:graphic>
          <a:graphicData uri="http://schemas.openxmlformats.org/drawingml/2006/table">
            <a:tbl>
              <a:tblPr firstRow="1" bandRow="1">
                <a:tableStyleId>{5C22544A-7EE6-4342-B048-85BDC9FD1C3A}</a:tableStyleId>
              </a:tblPr>
              <a:tblGrid>
                <a:gridCol w="1053587">
                  <a:extLst>
                    <a:ext uri="{9D8B030D-6E8A-4147-A177-3AD203B41FA5}">
                      <a16:colId xmlns:a16="http://schemas.microsoft.com/office/drawing/2014/main" val="1091468475"/>
                    </a:ext>
                  </a:extLst>
                </a:gridCol>
                <a:gridCol w="468052">
                  <a:extLst>
                    <a:ext uri="{9D8B030D-6E8A-4147-A177-3AD203B41FA5}">
                      <a16:colId xmlns:a16="http://schemas.microsoft.com/office/drawing/2014/main" val="2223139419"/>
                    </a:ext>
                  </a:extLst>
                </a:gridCol>
                <a:gridCol w="540060">
                  <a:extLst>
                    <a:ext uri="{9D8B030D-6E8A-4147-A177-3AD203B41FA5}">
                      <a16:colId xmlns:a16="http://schemas.microsoft.com/office/drawing/2014/main" val="2666618729"/>
                    </a:ext>
                  </a:extLst>
                </a:gridCol>
                <a:gridCol w="634149">
                  <a:extLst>
                    <a:ext uri="{9D8B030D-6E8A-4147-A177-3AD203B41FA5}">
                      <a16:colId xmlns:a16="http://schemas.microsoft.com/office/drawing/2014/main" val="4074953676"/>
                    </a:ext>
                  </a:extLst>
                </a:gridCol>
              </a:tblGrid>
              <a:tr h="0">
                <a:tc>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Musculoskeletal</a:t>
                      </a:r>
                    </a:p>
                  </a:txBody>
                  <a:tcPr marL="72000" marR="0" marT="25200" marB="25200" anchor="b">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1/2</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r>
                        <a:rPr lang="en-GB" sz="1000" noProof="0" dirty="0">
                          <a:solidFill>
                            <a:schemeClr val="tx2"/>
                          </a:solidFill>
                          <a:latin typeface="Arial" panose="020B0604020202020204" pitchFamily="34" charset="0"/>
                          <a:cs typeface="Arial" panose="020B0604020202020204" pitchFamily="34" charset="0"/>
                        </a:rPr>
                        <a:t>Grade</a:t>
                      </a:r>
                      <a:br>
                        <a:rPr lang="en-GB" sz="1000" noProof="0" dirty="0">
                          <a:solidFill>
                            <a:schemeClr val="tx2"/>
                          </a:solidFill>
                          <a:latin typeface="Arial" panose="020B0604020202020204" pitchFamily="34" charset="0"/>
                          <a:cs typeface="Arial" panose="020B0604020202020204" pitchFamily="34" charset="0"/>
                        </a:rPr>
                      </a:br>
                      <a:r>
                        <a:rPr lang="en-GB" sz="1000" noProof="0" dirty="0">
                          <a:solidFill>
                            <a:schemeClr val="tx2"/>
                          </a:solidFill>
                          <a:latin typeface="Arial" panose="020B0604020202020204" pitchFamily="34" charset="0"/>
                          <a:cs typeface="Arial" panose="020B0604020202020204" pitchFamily="34" charset="0"/>
                        </a:rPr>
                        <a:t>≥3</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r>
                        <a:rPr lang="en-GB" sz="1000" noProof="0" dirty="0">
                          <a:solidFill>
                            <a:schemeClr val="tx1"/>
                          </a:solidFill>
                          <a:latin typeface="Arial" panose="020B0604020202020204" pitchFamily="34" charset="0"/>
                          <a:cs typeface="Arial" panose="020B0604020202020204" pitchFamily="34" charset="0"/>
                        </a:rPr>
                        <a:t>Blood CPK increased</a:t>
                      </a:r>
                    </a:p>
                  </a:txBody>
                  <a:tcPr marL="72000" marR="0" marT="25200" marB="2520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11</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0</a:t>
                      </a:r>
                    </a:p>
                  </a:txBody>
                  <a:tcPr marL="0" marR="0" marT="25200" marB="252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bl>
          </a:graphicData>
        </a:graphic>
      </p:graphicFrame>
      <p:pic>
        <p:nvPicPr>
          <p:cNvPr id="47" name="Graphic 46" descr="Eye with solid fill">
            <a:extLst>
              <a:ext uri="{FF2B5EF4-FFF2-40B4-BE49-F238E27FC236}">
                <a16:creationId xmlns:a16="http://schemas.microsoft.com/office/drawing/2014/main" id="{83061C41-7094-511A-6053-C250B13A8D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9611" y="2165096"/>
            <a:ext cx="527520" cy="527520"/>
          </a:xfrm>
          <a:prstGeom prst="rect">
            <a:avLst/>
          </a:prstGeom>
        </p:spPr>
      </p:pic>
      <p:sp>
        <p:nvSpPr>
          <p:cNvPr id="50" name="Graphic 48">
            <a:extLst>
              <a:ext uri="{FF2B5EF4-FFF2-40B4-BE49-F238E27FC236}">
                <a16:creationId xmlns:a16="http://schemas.microsoft.com/office/drawing/2014/main" id="{C4B6D5EC-7CCF-9399-842D-27B456540BDB}"/>
              </a:ext>
            </a:extLst>
          </p:cNvPr>
          <p:cNvSpPr/>
          <p:nvPr/>
        </p:nvSpPr>
        <p:spPr>
          <a:xfrm>
            <a:off x="3762270" y="2899220"/>
            <a:ext cx="398225" cy="398283"/>
          </a:xfrm>
          <a:custGeom>
            <a:avLst/>
            <a:gdLst>
              <a:gd name="connsiteX0" fmla="*/ 401338 w 531139"/>
              <a:gd name="connsiteY0" fmla="*/ 40406 h 531217"/>
              <a:gd name="connsiteX1" fmla="*/ 393801 w 531139"/>
              <a:gd name="connsiteY1" fmla="*/ 36638 h 531217"/>
              <a:gd name="connsiteX2" fmla="*/ 386264 w 531139"/>
              <a:gd name="connsiteY2" fmla="*/ 40406 h 531217"/>
              <a:gd name="connsiteX3" fmla="*/ 329737 w 531139"/>
              <a:gd name="connsiteY3" fmla="*/ 155552 h 531217"/>
              <a:gd name="connsiteX4" fmla="*/ 361769 w 531139"/>
              <a:gd name="connsiteY4" fmla="*/ 211032 h 531217"/>
              <a:gd name="connsiteX5" fmla="*/ 425832 w 531139"/>
              <a:gd name="connsiteY5" fmla="*/ 211032 h 531217"/>
              <a:gd name="connsiteX6" fmla="*/ 457864 w 531139"/>
              <a:gd name="connsiteY6" fmla="*/ 155552 h 531217"/>
              <a:gd name="connsiteX7" fmla="*/ 401338 w 531139"/>
              <a:gd name="connsiteY7" fmla="*/ 40406 h 531217"/>
              <a:gd name="connsiteX8" fmla="*/ 401338 w 531139"/>
              <a:gd name="connsiteY8" fmla="*/ 40406 h 531217"/>
              <a:gd name="connsiteX9" fmla="*/ 393801 w 531139"/>
              <a:gd name="connsiteY9" fmla="*/ 183083 h 531217"/>
              <a:gd name="connsiteX10" fmla="*/ 374331 w 531139"/>
              <a:gd name="connsiteY10" fmla="*/ 175023 h 531217"/>
              <a:gd name="connsiteX11" fmla="*/ 366270 w 531139"/>
              <a:gd name="connsiteY11" fmla="*/ 155552 h 531217"/>
              <a:gd name="connsiteX12" fmla="*/ 375482 w 531139"/>
              <a:gd name="connsiteY12" fmla="*/ 146341 h 531217"/>
              <a:gd name="connsiteX13" fmla="*/ 384694 w 531139"/>
              <a:gd name="connsiteY13" fmla="*/ 155552 h 531217"/>
              <a:gd name="connsiteX14" fmla="*/ 393905 w 531139"/>
              <a:gd name="connsiteY14" fmla="*/ 164764 h 531217"/>
              <a:gd name="connsiteX15" fmla="*/ 403117 w 531139"/>
              <a:gd name="connsiteY15" fmla="*/ 173976 h 531217"/>
              <a:gd name="connsiteX16" fmla="*/ 393801 w 531139"/>
              <a:gd name="connsiteY16" fmla="*/ 183083 h 531217"/>
              <a:gd name="connsiteX17" fmla="*/ 393801 w 531139"/>
              <a:gd name="connsiteY17" fmla="*/ 183083 h 531217"/>
              <a:gd name="connsiteX18" fmla="*/ 531139 w 531139"/>
              <a:gd name="connsiteY18" fmla="*/ 357163 h 531217"/>
              <a:gd name="connsiteX19" fmla="*/ 508214 w 531139"/>
              <a:gd name="connsiteY19" fmla="*/ 396836 h 531217"/>
              <a:gd name="connsiteX20" fmla="*/ 462365 w 531139"/>
              <a:gd name="connsiteY20" fmla="*/ 396836 h 531217"/>
              <a:gd name="connsiteX21" fmla="*/ 439441 w 531139"/>
              <a:gd name="connsiteY21" fmla="*/ 357163 h 531217"/>
              <a:gd name="connsiteX22" fmla="*/ 477648 w 531139"/>
              <a:gd name="connsiteY22" fmla="*/ 278654 h 531217"/>
              <a:gd name="connsiteX23" fmla="*/ 477648 w 531139"/>
              <a:gd name="connsiteY23" fmla="*/ 278654 h 531217"/>
              <a:gd name="connsiteX24" fmla="*/ 485185 w 531139"/>
              <a:gd name="connsiteY24" fmla="*/ 274886 h 531217"/>
              <a:gd name="connsiteX25" fmla="*/ 492722 w 531139"/>
              <a:gd name="connsiteY25" fmla="*/ 278654 h 531217"/>
              <a:gd name="connsiteX26" fmla="*/ 531139 w 531139"/>
              <a:gd name="connsiteY26" fmla="*/ 357163 h 531217"/>
              <a:gd name="connsiteX27" fmla="*/ 531139 w 531139"/>
              <a:gd name="connsiteY27" fmla="*/ 357163 h 531217"/>
              <a:gd name="connsiteX28" fmla="*/ 172196 w 531139"/>
              <a:gd name="connsiteY28" fmla="*/ 3559 h 531217"/>
              <a:gd name="connsiteX29" fmla="*/ 164869 w 531139"/>
              <a:gd name="connsiteY29" fmla="*/ 0 h 531217"/>
              <a:gd name="connsiteX30" fmla="*/ 157541 w 531139"/>
              <a:gd name="connsiteY30" fmla="*/ 3559 h 531217"/>
              <a:gd name="connsiteX31" fmla="*/ 0 w 531139"/>
              <a:gd name="connsiteY31" fmla="*/ 366375 h 531217"/>
              <a:gd name="connsiteX32" fmla="*/ 82487 w 531139"/>
              <a:gd name="connsiteY32" fmla="*/ 509157 h 531217"/>
              <a:gd name="connsiteX33" fmla="*/ 247355 w 531139"/>
              <a:gd name="connsiteY33" fmla="*/ 509157 h 531217"/>
              <a:gd name="connsiteX34" fmla="*/ 329842 w 531139"/>
              <a:gd name="connsiteY34" fmla="*/ 366375 h 531217"/>
              <a:gd name="connsiteX35" fmla="*/ 172196 w 531139"/>
              <a:gd name="connsiteY35" fmla="*/ 3559 h 531217"/>
              <a:gd name="connsiteX36" fmla="*/ 172196 w 531139"/>
              <a:gd name="connsiteY36" fmla="*/ 3559 h 531217"/>
              <a:gd name="connsiteX37" fmla="*/ 164764 w 531139"/>
              <a:gd name="connsiteY37" fmla="*/ 467180 h 531217"/>
              <a:gd name="connsiteX38" fmla="*/ 93583 w 531139"/>
              <a:gd name="connsiteY38" fmla="*/ 437661 h 531217"/>
              <a:gd name="connsiteX39" fmla="*/ 64063 w 531139"/>
              <a:gd name="connsiteY39" fmla="*/ 366480 h 531217"/>
              <a:gd name="connsiteX40" fmla="*/ 73275 w 531139"/>
              <a:gd name="connsiteY40" fmla="*/ 357268 h 531217"/>
              <a:gd name="connsiteX41" fmla="*/ 82487 w 531139"/>
              <a:gd name="connsiteY41" fmla="*/ 366480 h 531217"/>
              <a:gd name="connsiteX42" fmla="*/ 106667 w 531139"/>
              <a:gd name="connsiteY42" fmla="*/ 424786 h 531217"/>
              <a:gd name="connsiteX43" fmla="*/ 164973 w 531139"/>
              <a:gd name="connsiteY43" fmla="*/ 448966 h 531217"/>
              <a:gd name="connsiteX44" fmla="*/ 174185 w 531139"/>
              <a:gd name="connsiteY44" fmla="*/ 458178 h 531217"/>
              <a:gd name="connsiteX45" fmla="*/ 164764 w 531139"/>
              <a:gd name="connsiteY45" fmla="*/ 467180 h 531217"/>
              <a:gd name="connsiteX46" fmla="*/ 164764 w 531139"/>
              <a:gd name="connsiteY46" fmla="*/ 467180 h 53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1139" h="531217">
                <a:moveTo>
                  <a:pt x="401338" y="40406"/>
                </a:moveTo>
                <a:cubicBezTo>
                  <a:pt x="399558" y="38103"/>
                  <a:pt x="396732" y="36638"/>
                  <a:pt x="393801" y="36638"/>
                </a:cubicBezTo>
                <a:cubicBezTo>
                  <a:pt x="390870" y="36638"/>
                  <a:pt x="388043" y="37998"/>
                  <a:pt x="386264" y="40406"/>
                </a:cubicBezTo>
                <a:cubicBezTo>
                  <a:pt x="380507" y="48780"/>
                  <a:pt x="329737" y="123311"/>
                  <a:pt x="329737" y="155552"/>
                </a:cubicBezTo>
                <a:cubicBezTo>
                  <a:pt x="329737" y="178477"/>
                  <a:pt x="341985" y="199622"/>
                  <a:pt x="361769" y="211032"/>
                </a:cubicBezTo>
                <a:cubicBezTo>
                  <a:pt x="381553" y="222442"/>
                  <a:pt x="406048" y="222442"/>
                  <a:pt x="425832" y="211032"/>
                </a:cubicBezTo>
                <a:cubicBezTo>
                  <a:pt x="445617" y="199622"/>
                  <a:pt x="457864" y="178372"/>
                  <a:pt x="457864" y="155552"/>
                </a:cubicBezTo>
                <a:cubicBezTo>
                  <a:pt x="457864" y="123311"/>
                  <a:pt x="407095" y="48885"/>
                  <a:pt x="401338" y="40406"/>
                </a:cubicBezTo>
                <a:lnTo>
                  <a:pt x="401338" y="40406"/>
                </a:lnTo>
                <a:close/>
                <a:moveTo>
                  <a:pt x="393801" y="183083"/>
                </a:moveTo>
                <a:cubicBezTo>
                  <a:pt x="386473" y="183083"/>
                  <a:pt x="379565" y="180152"/>
                  <a:pt x="374331" y="175023"/>
                </a:cubicBezTo>
                <a:cubicBezTo>
                  <a:pt x="369201" y="169893"/>
                  <a:pt x="366270" y="162880"/>
                  <a:pt x="366270" y="155552"/>
                </a:cubicBezTo>
                <a:cubicBezTo>
                  <a:pt x="366270" y="150528"/>
                  <a:pt x="370353" y="146341"/>
                  <a:pt x="375482" y="146341"/>
                </a:cubicBezTo>
                <a:cubicBezTo>
                  <a:pt x="380611" y="146341"/>
                  <a:pt x="384694" y="150423"/>
                  <a:pt x="384694" y="155552"/>
                </a:cubicBezTo>
                <a:cubicBezTo>
                  <a:pt x="384694" y="160577"/>
                  <a:pt x="388776" y="164659"/>
                  <a:pt x="393905" y="164764"/>
                </a:cubicBezTo>
                <a:cubicBezTo>
                  <a:pt x="398930" y="164764"/>
                  <a:pt x="403117" y="168847"/>
                  <a:pt x="403117" y="173976"/>
                </a:cubicBezTo>
                <a:cubicBezTo>
                  <a:pt x="403012" y="179000"/>
                  <a:pt x="398825" y="183083"/>
                  <a:pt x="393801" y="183083"/>
                </a:cubicBezTo>
                <a:lnTo>
                  <a:pt x="393801" y="183083"/>
                </a:lnTo>
                <a:close/>
                <a:moveTo>
                  <a:pt x="531139" y="357163"/>
                </a:moveTo>
                <a:cubicBezTo>
                  <a:pt x="531139" y="373493"/>
                  <a:pt x="522451" y="388672"/>
                  <a:pt x="508214" y="396836"/>
                </a:cubicBezTo>
                <a:cubicBezTo>
                  <a:pt x="494083" y="405001"/>
                  <a:pt x="476602" y="405001"/>
                  <a:pt x="462365" y="396836"/>
                </a:cubicBezTo>
                <a:cubicBezTo>
                  <a:pt x="448129" y="388672"/>
                  <a:pt x="439441" y="373493"/>
                  <a:pt x="439441" y="357163"/>
                </a:cubicBezTo>
                <a:cubicBezTo>
                  <a:pt x="439441" y="335181"/>
                  <a:pt x="471263" y="287866"/>
                  <a:pt x="477648" y="278654"/>
                </a:cubicBezTo>
                <a:lnTo>
                  <a:pt x="477648" y="278654"/>
                </a:lnTo>
                <a:cubicBezTo>
                  <a:pt x="479428" y="276351"/>
                  <a:pt x="482254" y="274886"/>
                  <a:pt x="485185" y="274886"/>
                </a:cubicBezTo>
                <a:cubicBezTo>
                  <a:pt x="488116" y="274886"/>
                  <a:pt x="490942" y="276247"/>
                  <a:pt x="492722" y="278654"/>
                </a:cubicBezTo>
                <a:cubicBezTo>
                  <a:pt x="499317" y="287971"/>
                  <a:pt x="531139" y="335181"/>
                  <a:pt x="531139" y="357163"/>
                </a:cubicBezTo>
                <a:lnTo>
                  <a:pt x="531139" y="357163"/>
                </a:lnTo>
                <a:close/>
                <a:moveTo>
                  <a:pt x="172196" y="3559"/>
                </a:moveTo>
                <a:cubicBezTo>
                  <a:pt x="170417" y="1361"/>
                  <a:pt x="167695" y="0"/>
                  <a:pt x="164869" y="0"/>
                </a:cubicBezTo>
                <a:cubicBezTo>
                  <a:pt x="162042" y="0"/>
                  <a:pt x="159321" y="1256"/>
                  <a:pt x="157541" y="3559"/>
                </a:cubicBezTo>
                <a:cubicBezTo>
                  <a:pt x="151156" y="12247"/>
                  <a:pt x="0" y="218464"/>
                  <a:pt x="0" y="366375"/>
                </a:cubicBezTo>
                <a:cubicBezTo>
                  <a:pt x="0" y="425309"/>
                  <a:pt x="31404" y="479742"/>
                  <a:pt x="82487" y="509157"/>
                </a:cubicBezTo>
                <a:cubicBezTo>
                  <a:pt x="133465" y="538571"/>
                  <a:pt x="196377" y="538571"/>
                  <a:pt x="247355" y="509157"/>
                </a:cubicBezTo>
                <a:cubicBezTo>
                  <a:pt x="298334" y="479742"/>
                  <a:pt x="329842" y="425309"/>
                  <a:pt x="329842" y="366375"/>
                </a:cubicBezTo>
                <a:cubicBezTo>
                  <a:pt x="329633" y="218464"/>
                  <a:pt x="178582" y="12247"/>
                  <a:pt x="172196" y="3559"/>
                </a:cubicBezTo>
                <a:lnTo>
                  <a:pt x="172196" y="3559"/>
                </a:lnTo>
                <a:close/>
                <a:moveTo>
                  <a:pt x="164764" y="467180"/>
                </a:moveTo>
                <a:cubicBezTo>
                  <a:pt x="138071" y="467180"/>
                  <a:pt x="112425" y="456503"/>
                  <a:pt x="93583" y="437661"/>
                </a:cubicBezTo>
                <a:cubicBezTo>
                  <a:pt x="74740" y="418819"/>
                  <a:pt x="64063" y="393173"/>
                  <a:pt x="64063" y="366480"/>
                </a:cubicBezTo>
                <a:cubicBezTo>
                  <a:pt x="64063" y="361455"/>
                  <a:pt x="68146" y="357268"/>
                  <a:pt x="73275" y="357268"/>
                </a:cubicBezTo>
                <a:cubicBezTo>
                  <a:pt x="78404" y="357268"/>
                  <a:pt x="82487" y="361350"/>
                  <a:pt x="82487" y="366480"/>
                </a:cubicBezTo>
                <a:cubicBezTo>
                  <a:pt x="82487" y="388358"/>
                  <a:pt x="91175" y="409293"/>
                  <a:pt x="106667" y="424786"/>
                </a:cubicBezTo>
                <a:cubicBezTo>
                  <a:pt x="122160" y="440278"/>
                  <a:pt x="143096" y="448966"/>
                  <a:pt x="164973" y="448966"/>
                </a:cubicBezTo>
                <a:cubicBezTo>
                  <a:pt x="169998" y="448966"/>
                  <a:pt x="174185" y="453049"/>
                  <a:pt x="174185" y="458178"/>
                </a:cubicBezTo>
                <a:cubicBezTo>
                  <a:pt x="174185" y="463307"/>
                  <a:pt x="169893" y="467180"/>
                  <a:pt x="164764" y="467180"/>
                </a:cubicBezTo>
                <a:lnTo>
                  <a:pt x="164764" y="467180"/>
                </a:lnTo>
                <a:close/>
              </a:path>
            </a:pathLst>
          </a:custGeom>
          <a:solidFill>
            <a:schemeClr val="tx2"/>
          </a:solidFill>
          <a:ln w="1034" cap="flat">
            <a:noFill/>
            <a:prstDash val="solid"/>
            <a:miter/>
          </a:ln>
        </p:spPr>
        <p:txBody>
          <a:bodyPr rtlCol="0" anchor="ctr"/>
          <a:lstStyle/>
          <a:p>
            <a:endParaRPr lang="en-GB" noProof="0" dirty="0"/>
          </a:p>
        </p:txBody>
      </p:sp>
      <p:pic>
        <p:nvPicPr>
          <p:cNvPr id="69" name="Graphic 68">
            <a:extLst>
              <a:ext uri="{FF2B5EF4-FFF2-40B4-BE49-F238E27FC236}">
                <a16:creationId xmlns:a16="http://schemas.microsoft.com/office/drawing/2014/main" id="{3A4B2477-08DA-01D0-9EB9-B03B33F6ED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09735" y="2654633"/>
            <a:ext cx="545960" cy="672463"/>
          </a:xfrm>
          <a:prstGeom prst="rect">
            <a:avLst/>
          </a:prstGeom>
        </p:spPr>
      </p:pic>
      <p:pic>
        <p:nvPicPr>
          <p:cNvPr id="71" name="Graphic 70">
            <a:extLst>
              <a:ext uri="{FF2B5EF4-FFF2-40B4-BE49-F238E27FC236}">
                <a16:creationId xmlns:a16="http://schemas.microsoft.com/office/drawing/2014/main" id="{7E8767B0-41B5-53CE-3B26-3BFA921969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3813" y="3558811"/>
            <a:ext cx="520700" cy="641350"/>
          </a:xfrm>
          <a:prstGeom prst="rect">
            <a:avLst/>
          </a:prstGeom>
        </p:spPr>
      </p:pic>
      <p:pic>
        <p:nvPicPr>
          <p:cNvPr id="73" name="Graphic 72">
            <a:extLst>
              <a:ext uri="{FF2B5EF4-FFF2-40B4-BE49-F238E27FC236}">
                <a16:creationId xmlns:a16="http://schemas.microsoft.com/office/drawing/2014/main" id="{29EB45FB-662C-68F8-8140-0DDDD0F366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78401" y="3666412"/>
            <a:ext cx="505390" cy="626684"/>
          </a:xfrm>
          <a:prstGeom prst="rect">
            <a:avLst/>
          </a:prstGeom>
        </p:spPr>
      </p:pic>
      <p:sp>
        <p:nvSpPr>
          <p:cNvPr id="77" name="Freeform 76">
            <a:extLst>
              <a:ext uri="{FF2B5EF4-FFF2-40B4-BE49-F238E27FC236}">
                <a16:creationId xmlns:a16="http://schemas.microsoft.com/office/drawing/2014/main" id="{9EBF8F0F-459E-6456-2360-9E7D0144A5FF}"/>
              </a:ext>
            </a:extLst>
          </p:cNvPr>
          <p:cNvSpPr/>
          <p:nvPr/>
        </p:nvSpPr>
        <p:spPr>
          <a:xfrm>
            <a:off x="4286250" y="1726183"/>
            <a:ext cx="990600" cy="692150"/>
          </a:xfrm>
          <a:custGeom>
            <a:avLst/>
            <a:gdLst>
              <a:gd name="connsiteX0" fmla="*/ 0 w 990600"/>
              <a:gd name="connsiteY0" fmla="*/ 692150 h 692150"/>
              <a:gd name="connsiteX1" fmla="*/ 990600 w 990600"/>
              <a:gd name="connsiteY1" fmla="*/ 0 h 692150"/>
              <a:gd name="connsiteX2" fmla="*/ 990600 w 990600"/>
              <a:gd name="connsiteY2" fmla="*/ 0 h 692150"/>
            </a:gdLst>
            <a:ahLst/>
            <a:cxnLst>
              <a:cxn ang="0">
                <a:pos x="connsiteX0" y="connsiteY0"/>
              </a:cxn>
              <a:cxn ang="0">
                <a:pos x="connsiteX1" y="connsiteY1"/>
              </a:cxn>
              <a:cxn ang="0">
                <a:pos x="connsiteX2" y="connsiteY2"/>
              </a:cxn>
            </a:cxnLst>
            <a:rect l="l" t="t" r="r" b="b"/>
            <a:pathLst>
              <a:path w="990600" h="692150">
                <a:moveTo>
                  <a:pt x="0" y="692150"/>
                </a:moveTo>
                <a:lnTo>
                  <a:pt x="990600" y="0"/>
                </a:lnTo>
                <a:lnTo>
                  <a:pt x="990600" y="0"/>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8" name="Freeform 77">
            <a:extLst>
              <a:ext uri="{FF2B5EF4-FFF2-40B4-BE49-F238E27FC236}">
                <a16:creationId xmlns:a16="http://schemas.microsoft.com/office/drawing/2014/main" id="{BDE40350-38C2-42EE-DEA4-0232D5A08DD3}"/>
              </a:ext>
            </a:extLst>
          </p:cNvPr>
          <p:cNvSpPr/>
          <p:nvPr/>
        </p:nvSpPr>
        <p:spPr>
          <a:xfrm>
            <a:off x="4286250" y="2767583"/>
            <a:ext cx="647700" cy="257175"/>
          </a:xfrm>
          <a:custGeom>
            <a:avLst/>
            <a:gdLst>
              <a:gd name="connsiteX0" fmla="*/ 0 w 647700"/>
              <a:gd name="connsiteY0" fmla="*/ 257175 h 257175"/>
              <a:gd name="connsiteX1" fmla="*/ 647700 w 647700"/>
              <a:gd name="connsiteY1" fmla="*/ 0 h 257175"/>
            </a:gdLst>
            <a:ahLst/>
            <a:cxnLst>
              <a:cxn ang="0">
                <a:pos x="connsiteX0" y="connsiteY0"/>
              </a:cxn>
              <a:cxn ang="0">
                <a:pos x="connsiteX1" y="connsiteY1"/>
              </a:cxn>
            </a:cxnLst>
            <a:rect l="l" t="t" r="r" b="b"/>
            <a:pathLst>
              <a:path w="647700" h="257175">
                <a:moveTo>
                  <a:pt x="0" y="257175"/>
                </a:moveTo>
                <a:lnTo>
                  <a:pt x="647700" y="0"/>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Freeform 78">
            <a:extLst>
              <a:ext uri="{FF2B5EF4-FFF2-40B4-BE49-F238E27FC236}">
                <a16:creationId xmlns:a16="http://schemas.microsoft.com/office/drawing/2014/main" id="{4C88BC96-DF4B-E401-DB09-55896257F66A}"/>
              </a:ext>
            </a:extLst>
          </p:cNvPr>
          <p:cNvSpPr/>
          <p:nvPr/>
        </p:nvSpPr>
        <p:spPr>
          <a:xfrm>
            <a:off x="4279900" y="3653408"/>
            <a:ext cx="873125" cy="212725"/>
          </a:xfrm>
          <a:custGeom>
            <a:avLst/>
            <a:gdLst>
              <a:gd name="connsiteX0" fmla="*/ 0 w 873125"/>
              <a:gd name="connsiteY0" fmla="*/ 212725 h 212725"/>
              <a:gd name="connsiteX1" fmla="*/ 873125 w 873125"/>
              <a:gd name="connsiteY1" fmla="*/ 0 h 212725"/>
            </a:gdLst>
            <a:ahLst/>
            <a:cxnLst>
              <a:cxn ang="0">
                <a:pos x="connsiteX0" y="connsiteY0"/>
              </a:cxn>
              <a:cxn ang="0">
                <a:pos x="connsiteX1" y="connsiteY1"/>
              </a:cxn>
            </a:cxnLst>
            <a:rect l="l" t="t" r="r" b="b"/>
            <a:pathLst>
              <a:path w="873125" h="212725">
                <a:moveTo>
                  <a:pt x="0" y="212725"/>
                </a:moveTo>
                <a:lnTo>
                  <a:pt x="873125" y="0"/>
                </a:lnTo>
              </a:path>
            </a:pathLst>
          </a:custGeom>
          <a:noFill/>
          <a:ln w="15875">
            <a:solidFill>
              <a:schemeClr val="tx2"/>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7" name="Table 6">
            <a:extLst>
              <a:ext uri="{FF2B5EF4-FFF2-40B4-BE49-F238E27FC236}">
                <a16:creationId xmlns:a16="http://schemas.microsoft.com/office/drawing/2014/main" id="{04AE890D-ACDB-D9B2-F7ED-CA7BA664FAC5}"/>
              </a:ext>
            </a:extLst>
          </p:cNvPr>
          <p:cNvGraphicFramePr>
            <a:graphicFrameLocks noGrp="1"/>
          </p:cNvGraphicFramePr>
          <p:nvPr>
            <p:extLst>
              <p:ext uri="{D42A27DB-BD31-4B8C-83A1-F6EECF244321}">
                <p14:modId xmlns:p14="http://schemas.microsoft.com/office/powerpoint/2010/main" val="405088959"/>
              </p:ext>
            </p:extLst>
          </p:nvPr>
        </p:nvGraphicFramePr>
        <p:xfrm>
          <a:off x="1586029" y="4335010"/>
          <a:ext cx="2695848" cy="847560"/>
        </p:xfrm>
        <a:graphic>
          <a:graphicData uri="http://schemas.openxmlformats.org/drawingml/2006/table">
            <a:tbl>
              <a:tblPr firstRow="1" bandRow="1">
                <a:tableStyleId>{5C22544A-7EE6-4342-B048-85BDC9FD1C3A}</a:tableStyleId>
              </a:tblPr>
              <a:tblGrid>
                <a:gridCol w="1053587">
                  <a:extLst>
                    <a:ext uri="{9D8B030D-6E8A-4147-A177-3AD203B41FA5}">
                      <a16:colId xmlns:a16="http://schemas.microsoft.com/office/drawing/2014/main" val="1091468475"/>
                    </a:ext>
                  </a:extLst>
                </a:gridCol>
                <a:gridCol w="1008112">
                  <a:extLst>
                    <a:ext uri="{9D8B030D-6E8A-4147-A177-3AD203B41FA5}">
                      <a16:colId xmlns:a16="http://schemas.microsoft.com/office/drawing/2014/main" val="2223139419"/>
                    </a:ext>
                  </a:extLst>
                </a:gridCol>
                <a:gridCol w="634149">
                  <a:extLst>
                    <a:ext uri="{9D8B030D-6E8A-4147-A177-3AD203B41FA5}">
                      <a16:colId xmlns:a16="http://schemas.microsoft.com/office/drawing/2014/main" val="4074953676"/>
                    </a:ext>
                  </a:extLst>
                </a:gridCol>
              </a:tblGrid>
              <a:tr h="0">
                <a:tc gridSpan="3">
                  <a:txBody>
                    <a:bodyPr/>
                    <a:lstStyle/>
                    <a:p>
                      <a:pPr>
                        <a:lnSpc>
                          <a:spcPct val="90000"/>
                        </a:lnSpc>
                      </a:pPr>
                      <a:r>
                        <a:rPr lang="en-GB" sz="1000" noProof="0" dirty="0">
                          <a:solidFill>
                            <a:schemeClr val="tx2"/>
                          </a:solidFill>
                          <a:latin typeface="Arial" panose="020B0604020202020204" pitchFamily="34" charset="0"/>
                          <a:cs typeface="Arial" panose="020B0604020202020204" pitchFamily="34" charset="0"/>
                        </a:rPr>
                        <a:t>TRAEs led to dose modifications</a:t>
                      </a:r>
                    </a:p>
                  </a:txBody>
                  <a:tcPr marL="72000" marR="0" marT="25200" marB="252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b">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GB" sz="1000" noProof="0" dirty="0">
                        <a:solidFill>
                          <a:schemeClr val="tx2"/>
                        </a:solidFill>
                        <a:latin typeface="Arial" panose="020B0604020202020204" pitchFamily="34" charset="0"/>
                        <a:cs typeface="Arial" panose="020B0604020202020204" pitchFamily="34" charset="0"/>
                      </a:endParaRPr>
                    </a:p>
                  </a:txBody>
                  <a:tcPr marL="0" marR="0" marT="25200" marB="25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554220"/>
                  </a:ext>
                </a:extLst>
              </a:tr>
              <a:tr h="0">
                <a:tc>
                  <a:txBody>
                    <a:bodyPr/>
                    <a:lstStyle/>
                    <a:p>
                      <a:r>
                        <a:rPr lang="en-GB" sz="1000" noProof="0" dirty="0">
                          <a:solidFill>
                            <a:schemeClr val="tx1"/>
                          </a:solidFill>
                          <a:latin typeface="Arial" panose="020B0604020202020204" pitchFamily="34" charset="0"/>
                          <a:cs typeface="Arial" panose="020B0604020202020204" pitchFamily="34" charset="0"/>
                        </a:rPr>
                        <a:t>Dose reduction</a:t>
                      </a:r>
                    </a:p>
                    <a:p>
                      <a:r>
                        <a:rPr lang="en-GB" sz="1000" noProof="0" dirty="0">
                          <a:solidFill>
                            <a:schemeClr val="tx1"/>
                          </a:solidFill>
                          <a:latin typeface="Arial" panose="020B0604020202020204" pitchFamily="34" charset="0"/>
                          <a:cs typeface="Arial" panose="020B0604020202020204" pitchFamily="34" charset="0"/>
                        </a:rPr>
                        <a:t>Dose interruption</a:t>
                      </a:r>
                    </a:p>
                  </a:txBody>
                  <a:tcPr marL="72000" marR="0" marT="25200" marB="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24</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44</a:t>
                      </a:r>
                    </a:p>
                  </a:txBody>
                  <a:tcPr marL="0" marR="0" marT="2520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64266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Permanent discontinuation</a:t>
                      </a:r>
                    </a:p>
                  </a:txBody>
                  <a:tcPr marL="72000" marR="0" marT="0" marB="25200">
                    <a:lnL w="12700" cap="flat" cmpd="sng" algn="ctr">
                      <a:solidFill>
                        <a:schemeClr val="tx2"/>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noProof="0" dirty="0">
                          <a:solidFill>
                            <a:schemeClr val="tx1"/>
                          </a:solidFill>
                          <a:latin typeface="Arial" panose="020B0604020202020204" pitchFamily="34" charset="0"/>
                          <a:cs typeface="Arial" panose="020B0604020202020204" pitchFamily="34" charset="0"/>
                        </a:rPr>
                        <a:t>15</a:t>
                      </a:r>
                    </a:p>
                  </a:txBody>
                  <a:tcPr marL="0" marR="0" marT="0" marB="2520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000" noProof="0" dirty="0">
                        <a:solidFill>
                          <a:schemeClr val="tx1"/>
                        </a:solidFill>
                        <a:latin typeface="Arial" panose="020B0604020202020204" pitchFamily="34" charset="0"/>
                        <a:cs typeface="Arial" panose="020B0604020202020204" pitchFamily="34" charset="0"/>
                      </a:endParaRPr>
                    </a:p>
                  </a:txBody>
                  <a:tcPr marL="0" marR="0" marT="25200" marB="25200"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8990"/>
                  </a:ext>
                </a:extLst>
              </a:tr>
            </a:tbl>
          </a:graphicData>
        </a:graphic>
      </p:graphicFrame>
      <p:pic>
        <p:nvPicPr>
          <p:cNvPr id="12" name="Graphic 11" descr="Medicine with solid fill">
            <a:extLst>
              <a:ext uri="{FF2B5EF4-FFF2-40B4-BE49-F238E27FC236}">
                <a16:creationId xmlns:a16="http://schemas.microsoft.com/office/drawing/2014/main" id="{E16878BF-6586-9D48-FB52-8C1098CE62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16447" y="4730441"/>
            <a:ext cx="489869" cy="489869"/>
          </a:xfrm>
          <a:prstGeom prst="rect">
            <a:avLst/>
          </a:prstGeom>
        </p:spPr>
      </p:pic>
    </p:spTree>
    <p:extLst>
      <p:ext uri="{BB962C8B-B14F-4D97-AF65-F5344CB8AC3E}">
        <p14:creationId xmlns:p14="http://schemas.microsoft.com/office/powerpoint/2010/main" val="132953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A8B25-A52D-66D4-B463-9E3968FFA683}"/>
              </a:ext>
            </a:extLst>
          </p:cNvPr>
          <p:cNvSpPr>
            <a:spLocks noGrp="1"/>
          </p:cNvSpPr>
          <p:nvPr>
            <p:ph sz="quarter" idx="12"/>
          </p:nvPr>
        </p:nvSpPr>
        <p:spPr/>
        <p:txBody>
          <a:bodyPr/>
          <a:lstStyle/>
          <a:p>
            <a:r>
              <a:rPr lang="en-GB" b="1" noProof="0" dirty="0">
                <a:solidFill>
                  <a:schemeClr val="accent1"/>
                </a:solidFill>
              </a:rPr>
              <a:t>All patients with advanced NSCLC, </a:t>
            </a:r>
            <a:r>
              <a:rPr lang="en-GB" noProof="0" dirty="0"/>
              <a:t>irrespective of smoking history, </a:t>
            </a:r>
            <a:r>
              <a:rPr lang="en-GB" b="1" noProof="0" dirty="0">
                <a:solidFill>
                  <a:schemeClr val="accent1"/>
                </a:solidFill>
              </a:rPr>
              <a:t>should undergo comprehensive molecular testing </a:t>
            </a:r>
            <a:r>
              <a:rPr lang="en-GB" noProof="0" dirty="0"/>
              <a:t>to identify molecular drivers— including but not </a:t>
            </a:r>
            <a:br>
              <a:rPr lang="en-GB" noProof="0" dirty="0"/>
            </a:br>
            <a:r>
              <a:rPr lang="en-GB" noProof="0" dirty="0"/>
              <a:t>limited to B</a:t>
            </a:r>
            <a:r>
              <a:rPr lang="en-GB" i="1" noProof="0" dirty="0"/>
              <a:t>RAF</a:t>
            </a:r>
            <a:r>
              <a:rPr lang="en-GB" baseline="30000" noProof="0" dirty="0"/>
              <a:t>V600</a:t>
            </a:r>
            <a:r>
              <a:rPr lang="en-GB" noProof="0" dirty="0"/>
              <a:t> </a:t>
            </a:r>
            <a:r>
              <a:rPr lang="en-GB" noProof="0" dirty="0">
                <a:solidFill>
                  <a:schemeClr val="tx2"/>
                </a:solidFill>
              </a:rPr>
              <a:t>mutations</a:t>
            </a:r>
            <a:r>
              <a:rPr lang="en-GB" baseline="30000" noProof="0" dirty="0">
                <a:solidFill>
                  <a:schemeClr val="tx2"/>
                </a:solidFill>
              </a:rPr>
              <a:t>1-3</a:t>
            </a:r>
          </a:p>
          <a:p>
            <a:r>
              <a:rPr lang="en-GB" b="1" kern="1200" noProof="0" dirty="0">
                <a:solidFill>
                  <a:schemeClr val="accent1"/>
                </a:solidFill>
              </a:rPr>
              <a:t>Tissue biopsy is the standard for molecular testing</a:t>
            </a:r>
            <a:r>
              <a:rPr lang="en-GB" kern="1200" noProof="0" dirty="0">
                <a:solidFill>
                  <a:schemeClr val="tx2"/>
                </a:solidFill>
              </a:rPr>
              <a:t>.</a:t>
            </a:r>
            <a:r>
              <a:rPr lang="en-GB" kern="1200" baseline="30000" noProof="0" dirty="0">
                <a:solidFill>
                  <a:schemeClr val="tx2"/>
                </a:solidFill>
              </a:rPr>
              <a:t>2</a:t>
            </a:r>
            <a:r>
              <a:rPr lang="en-GB" kern="1200" noProof="0" dirty="0">
                <a:solidFill>
                  <a:schemeClr val="tx2"/>
                </a:solidFill>
              </a:rPr>
              <a:t> </a:t>
            </a:r>
            <a:r>
              <a:rPr lang="en-GB" b="1" kern="1200" noProof="0" dirty="0">
                <a:solidFill>
                  <a:schemeClr val="accent1"/>
                </a:solidFill>
              </a:rPr>
              <a:t>Liquid biopsy can be a complementary approach</a:t>
            </a:r>
            <a:r>
              <a:rPr lang="en-GB" kern="1200" noProof="0" dirty="0">
                <a:solidFill>
                  <a:schemeClr val="tx2"/>
                </a:solidFill>
              </a:rPr>
              <a:t>,</a:t>
            </a:r>
            <a:r>
              <a:rPr lang="en-GB" kern="1200" baseline="30000" noProof="0" dirty="0">
                <a:solidFill>
                  <a:schemeClr val="tx2"/>
                </a:solidFill>
              </a:rPr>
              <a:t>2.3</a:t>
            </a:r>
            <a:r>
              <a:rPr lang="en-GB" kern="1200" noProof="0" dirty="0">
                <a:solidFill>
                  <a:schemeClr val="tx2"/>
                </a:solidFill>
              </a:rPr>
              <a:t> but negative results should be confirmed by tissue testing.</a:t>
            </a:r>
            <a:r>
              <a:rPr lang="en-GB" kern="1200" baseline="30000" noProof="0" dirty="0">
                <a:solidFill>
                  <a:schemeClr val="tx2"/>
                </a:solidFill>
              </a:rPr>
              <a:t>2</a:t>
            </a:r>
            <a:r>
              <a:rPr lang="en-GB" kern="1200" noProof="0" dirty="0">
                <a:solidFill>
                  <a:schemeClr val="tx2"/>
                </a:solidFill>
              </a:rPr>
              <a:t> </a:t>
            </a:r>
            <a:br>
              <a:rPr lang="en-GB" kern="1200" noProof="0" dirty="0">
                <a:solidFill>
                  <a:schemeClr val="tx2"/>
                </a:solidFill>
              </a:rPr>
            </a:br>
            <a:r>
              <a:rPr lang="en-GB" kern="1200" noProof="0" dirty="0">
                <a:solidFill>
                  <a:schemeClr val="tx2"/>
                </a:solidFill>
              </a:rPr>
              <a:t>Broad panel testing using </a:t>
            </a:r>
            <a:r>
              <a:rPr lang="en-GB" noProof="0" dirty="0">
                <a:solidFill>
                  <a:schemeClr val="tx2"/>
                </a:solidFill>
              </a:rPr>
              <a:t>NGS is preferable</a:t>
            </a:r>
            <a:r>
              <a:rPr lang="en-GB" baseline="30000" noProof="0" dirty="0">
                <a:solidFill>
                  <a:schemeClr val="tx2"/>
                </a:solidFill>
              </a:rPr>
              <a:t>2</a:t>
            </a:r>
          </a:p>
          <a:p>
            <a:pPr algn="l"/>
            <a:r>
              <a:rPr lang="en-GB" b="1" i="0" u="none" strike="noStrike" baseline="0" noProof="0" dirty="0">
                <a:solidFill>
                  <a:schemeClr val="accent1"/>
                </a:solidFill>
                <a:latin typeface="Arial-BoldMT"/>
              </a:rPr>
              <a:t>Real-time PCR and NGS using DNA sequencing </a:t>
            </a:r>
            <a:r>
              <a:rPr lang="en-GB" i="0" u="none" strike="noStrike" baseline="0" noProof="0" dirty="0">
                <a:latin typeface="Arial-BoldMT"/>
              </a:rPr>
              <a:t>are the most used methodologies </a:t>
            </a:r>
            <a:br>
              <a:rPr lang="en-GB" i="0" u="none" strike="noStrike" baseline="0" noProof="0" dirty="0">
                <a:latin typeface="Arial-BoldMT"/>
              </a:rPr>
            </a:br>
            <a:r>
              <a:rPr lang="en-GB" i="0" u="none" strike="noStrike" baseline="0" noProof="0" dirty="0">
                <a:latin typeface="Arial-BoldMT"/>
              </a:rPr>
              <a:t>for examining </a:t>
            </a:r>
            <a:r>
              <a:rPr lang="en-GB" i="1" u="none" strike="noStrike" baseline="0" noProof="0" dirty="0">
                <a:latin typeface="Arial-BoldItalicMT"/>
              </a:rPr>
              <a:t>BRAF </a:t>
            </a:r>
            <a:r>
              <a:rPr lang="en-GB" i="0" u="none" strike="noStrike" baseline="0" noProof="0" dirty="0">
                <a:latin typeface="Arial-BoldMT"/>
              </a:rPr>
              <a:t>mutation </a:t>
            </a:r>
            <a:r>
              <a:rPr lang="en-GB" i="0" u="none" strike="noStrike" baseline="0" noProof="0" dirty="0">
                <a:solidFill>
                  <a:schemeClr val="tx2"/>
                </a:solidFill>
                <a:latin typeface="Arial-BoldMT"/>
              </a:rPr>
              <a:t>status</a:t>
            </a:r>
            <a:r>
              <a:rPr lang="en-GB" i="0" u="none" strike="noStrike" baseline="30000" noProof="0" dirty="0">
                <a:solidFill>
                  <a:schemeClr val="tx2"/>
                </a:solidFill>
                <a:latin typeface="Arial-BoldMT"/>
              </a:rPr>
              <a:t>1,3</a:t>
            </a:r>
          </a:p>
          <a:p>
            <a:pPr algn="l"/>
            <a:r>
              <a:rPr lang="en-GB" i="0" u="none" strike="noStrike" baseline="0" noProof="0" dirty="0">
                <a:latin typeface="Arial-BoldMT"/>
              </a:rPr>
              <a:t>While an anti-BRAF p.V600E-specific monoclonal antibody is commercially available, </a:t>
            </a:r>
            <a:br>
              <a:rPr lang="en-GB" i="0" u="none" strike="noStrike" baseline="0" noProof="0" dirty="0">
                <a:latin typeface="Arial-BoldMT"/>
              </a:rPr>
            </a:br>
            <a:r>
              <a:rPr lang="en-GB" i="0" u="none" strike="noStrike" baseline="0" noProof="0" dirty="0">
                <a:latin typeface="Arial-BoldMT"/>
              </a:rPr>
              <a:t>and some studies have examined utilising this approach, it should only be deployed </a:t>
            </a:r>
            <a:br>
              <a:rPr lang="en-GB" i="0" u="none" strike="noStrike" baseline="0" noProof="0" dirty="0">
                <a:latin typeface="Arial-BoldMT"/>
              </a:rPr>
            </a:br>
            <a:r>
              <a:rPr lang="en-GB" i="0" u="none" strike="noStrike" baseline="0" noProof="0" dirty="0">
                <a:latin typeface="Arial-BoldMT"/>
              </a:rPr>
              <a:t>after extensive </a:t>
            </a:r>
            <a:r>
              <a:rPr lang="en-GB" i="0" u="none" strike="noStrike" baseline="0" noProof="0" dirty="0">
                <a:solidFill>
                  <a:schemeClr val="tx2"/>
                </a:solidFill>
                <a:latin typeface="Arial-BoldMT"/>
              </a:rPr>
              <a:t>validation</a:t>
            </a:r>
            <a:r>
              <a:rPr lang="en-GB" i="0" u="none" strike="noStrike" baseline="30000" noProof="0" dirty="0">
                <a:solidFill>
                  <a:schemeClr val="tx2"/>
                </a:solidFill>
                <a:latin typeface="Arial-BoldMT"/>
              </a:rPr>
              <a:t>3</a:t>
            </a:r>
            <a:endParaRPr lang="en-GB" baseline="30000" noProof="0" dirty="0">
              <a:solidFill>
                <a:schemeClr val="tx2"/>
              </a:solidFill>
            </a:endParaRPr>
          </a:p>
        </p:txBody>
      </p:sp>
      <p:sp>
        <p:nvSpPr>
          <p:cNvPr id="3" name="Title 2">
            <a:extLst>
              <a:ext uri="{FF2B5EF4-FFF2-40B4-BE49-F238E27FC236}">
                <a16:creationId xmlns:a16="http://schemas.microsoft.com/office/drawing/2014/main" id="{F3214FBB-8C74-1E25-83A3-06087421BE0E}"/>
              </a:ext>
            </a:extLst>
          </p:cNvPr>
          <p:cNvSpPr>
            <a:spLocks noGrp="1"/>
          </p:cNvSpPr>
          <p:nvPr>
            <p:ph type="title"/>
          </p:nvPr>
        </p:nvSpPr>
        <p:spPr/>
        <p:txBody>
          <a:bodyPr/>
          <a:lstStyle/>
          <a:p>
            <a:r>
              <a:rPr lang="en-GB" noProof="0" dirty="0"/>
              <a:t>Braf-targeted treatments available – test nsclc patients before treatment!</a:t>
            </a:r>
          </a:p>
        </p:txBody>
      </p:sp>
      <p:sp>
        <p:nvSpPr>
          <p:cNvPr id="4" name="Content Placeholder 3">
            <a:extLst>
              <a:ext uri="{FF2B5EF4-FFF2-40B4-BE49-F238E27FC236}">
                <a16:creationId xmlns:a16="http://schemas.microsoft.com/office/drawing/2014/main" id="{AC129FFF-0365-B074-2311-192D590C59E6}"/>
              </a:ext>
            </a:extLst>
          </p:cNvPr>
          <p:cNvSpPr>
            <a:spLocks noGrp="1"/>
          </p:cNvSpPr>
          <p:nvPr>
            <p:ph sz="quarter" idx="15"/>
          </p:nvPr>
        </p:nvSpPr>
        <p:spPr>
          <a:xfrm>
            <a:off x="664595" y="6233675"/>
            <a:ext cx="10615981" cy="365125"/>
          </a:xfrm>
        </p:spPr>
        <p:txBody>
          <a:bodyPr/>
          <a:lstStyle/>
          <a:p>
            <a:r>
              <a:rPr lang="en-GB" noProof="0" dirty="0">
                <a:solidFill>
                  <a:schemeClr val="tx2"/>
                </a:solidFill>
              </a:rPr>
              <a:t>NGS, next-generation sequencing; NSCLC, non-small cell lung cancer; PCR, polymerase chain reaction</a:t>
            </a:r>
          </a:p>
          <a:p>
            <a:r>
              <a:rPr lang="en-GB" noProof="0" dirty="0">
                <a:solidFill>
                  <a:schemeClr val="tx2"/>
                </a:solidFill>
              </a:rPr>
              <a:t>1. Planchard D, et al. NPJ Precis Oncol. 2024;8:90; 2. </a:t>
            </a:r>
            <a:r>
              <a:rPr lang="en-GB" sz="1200" noProof="0" dirty="0">
                <a:solidFill>
                  <a:schemeClr val="tx2"/>
                </a:solidFill>
              </a:rPr>
              <a:t>Hendriks LE, et al. Ann Oncol</a:t>
            </a:r>
            <a:r>
              <a:rPr lang="en-GB" noProof="0" dirty="0">
                <a:solidFill>
                  <a:schemeClr val="tx2"/>
                </a:solidFill>
              </a:rPr>
              <a:t>. 2023;34:339-57 (including Supplementary appendix); </a:t>
            </a:r>
            <a:br>
              <a:rPr lang="en-GB" noProof="0" dirty="0">
                <a:solidFill>
                  <a:schemeClr val="tx2"/>
                </a:solidFill>
              </a:rPr>
            </a:br>
            <a:r>
              <a:rPr lang="en-GB" noProof="0" dirty="0">
                <a:solidFill>
                  <a:schemeClr val="tx2"/>
                </a:solidFill>
              </a:rPr>
              <a:t>3. NCCN Guidelines Version 3.2025. Non-Small Cell Lung Cancer. Available at: </a:t>
            </a:r>
            <a:r>
              <a:rPr lang="en-GB" noProof="0" dirty="0">
                <a:solidFill>
                  <a:schemeClr val="tx2"/>
                </a:solidFill>
                <a:hlinkClick r:id="rId2"/>
              </a:rPr>
              <a:t>https://www.nccn.org/professionals/physician_gls/pdf/nscl.pdf</a:t>
            </a:r>
            <a:r>
              <a:rPr lang="en-GB" noProof="0" dirty="0">
                <a:solidFill>
                  <a:schemeClr val="tx2"/>
                </a:solidFill>
              </a:rPr>
              <a:t> (accessed Feb 2025)</a:t>
            </a:r>
          </a:p>
        </p:txBody>
      </p:sp>
      <p:sp>
        <p:nvSpPr>
          <p:cNvPr id="5" name="Slide Number Placeholder 4">
            <a:extLst>
              <a:ext uri="{FF2B5EF4-FFF2-40B4-BE49-F238E27FC236}">
                <a16:creationId xmlns:a16="http://schemas.microsoft.com/office/drawing/2014/main" id="{C026BD44-B669-B2A3-E643-8FBC6BAF9A49}"/>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Tree>
    <p:extLst>
      <p:ext uri="{BB962C8B-B14F-4D97-AF65-F5344CB8AC3E}">
        <p14:creationId xmlns:p14="http://schemas.microsoft.com/office/powerpoint/2010/main" val="12595028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8E2B91-1F97-A5C8-727D-B49507DCE24A}"/>
              </a:ext>
            </a:extLst>
          </p:cNvPr>
          <p:cNvSpPr>
            <a:spLocks noGrp="1"/>
          </p:cNvSpPr>
          <p:nvPr>
            <p:ph type="body" idx="1"/>
          </p:nvPr>
        </p:nvSpPr>
        <p:spPr>
          <a:xfrm>
            <a:off x="609600" y="836788"/>
            <a:ext cx="10972800" cy="701675"/>
          </a:xfrm>
        </p:spPr>
        <p:txBody>
          <a:bodyPr/>
          <a:lstStyle/>
          <a:p>
            <a:r>
              <a:rPr lang="en-GB" noProof="0" dirty="0"/>
              <a:t>ESMO </a:t>
            </a:r>
            <a:r>
              <a:rPr lang="en-GB" noProof="0" dirty="0">
                <a:solidFill>
                  <a:schemeClr val="accent1"/>
                </a:solidFill>
              </a:rPr>
              <a:t>GUIDELINES</a:t>
            </a:r>
            <a:r>
              <a:rPr lang="en-GB" baseline="30000" noProof="0" dirty="0">
                <a:solidFill>
                  <a:schemeClr val="accent1"/>
                </a:solidFill>
              </a:rPr>
              <a:t>1</a:t>
            </a:r>
          </a:p>
        </p:txBody>
      </p:sp>
      <p:sp>
        <p:nvSpPr>
          <p:cNvPr id="2" name="Title 1">
            <a:extLst>
              <a:ext uri="{FF2B5EF4-FFF2-40B4-BE49-F238E27FC236}">
                <a16:creationId xmlns:a16="http://schemas.microsoft.com/office/drawing/2014/main" id="{497AB742-367B-7AB9-8107-CAFC302955FC}"/>
              </a:ext>
            </a:extLst>
          </p:cNvPr>
          <p:cNvSpPr>
            <a:spLocks noGrp="1"/>
          </p:cNvSpPr>
          <p:nvPr>
            <p:ph type="title"/>
          </p:nvPr>
        </p:nvSpPr>
        <p:spPr>
          <a:xfrm>
            <a:off x="619201" y="259200"/>
            <a:ext cx="10963199" cy="864000"/>
          </a:xfrm>
        </p:spPr>
        <p:txBody>
          <a:bodyPr/>
          <a:lstStyle/>
          <a:p>
            <a:r>
              <a:rPr lang="en-GB" noProof="0" dirty="0"/>
              <a:t>What next? Progression on braf / mek inhibition</a:t>
            </a:r>
          </a:p>
        </p:txBody>
      </p:sp>
      <p:sp>
        <p:nvSpPr>
          <p:cNvPr id="4" name="Content Placeholder 3">
            <a:extLst>
              <a:ext uri="{FF2B5EF4-FFF2-40B4-BE49-F238E27FC236}">
                <a16:creationId xmlns:a16="http://schemas.microsoft.com/office/drawing/2014/main" id="{D1AB3316-354F-2724-7EA3-3608AD67A00A}"/>
              </a:ext>
            </a:extLst>
          </p:cNvPr>
          <p:cNvSpPr>
            <a:spLocks noGrp="1"/>
          </p:cNvSpPr>
          <p:nvPr>
            <p:ph sz="quarter" idx="14"/>
          </p:nvPr>
        </p:nvSpPr>
        <p:spPr>
          <a:xfrm>
            <a:off x="7450360" y="1295190"/>
            <a:ext cx="3528392" cy="2620256"/>
          </a:xfrm>
          <a:solidFill>
            <a:schemeClr val="bg1"/>
          </a:solidFill>
          <a:ln w="38100">
            <a:solidFill>
              <a:schemeClr val="accent1"/>
            </a:solidFill>
          </a:ln>
        </p:spPr>
        <p:txBody>
          <a:bodyPr lIns="144000" tIns="144000" rIns="72000" bIns="72000">
            <a:normAutofit fontScale="92500" lnSpcReduction="20000"/>
          </a:bodyPr>
          <a:lstStyle/>
          <a:p>
            <a:pPr marL="0" indent="0">
              <a:buNone/>
            </a:pPr>
            <a:r>
              <a:rPr lang="en-GB" sz="2400" b="1" i="1" noProof="0" dirty="0">
                <a:solidFill>
                  <a:schemeClr val="accent1"/>
                </a:solidFill>
              </a:rPr>
              <a:t>BRAF</a:t>
            </a:r>
            <a:r>
              <a:rPr lang="en-GB" sz="2400" b="1" baseline="30000" noProof="0" dirty="0">
                <a:solidFill>
                  <a:schemeClr val="accent1"/>
                </a:solidFill>
              </a:rPr>
              <a:t>V600E</a:t>
            </a:r>
            <a:r>
              <a:rPr lang="en-GB" sz="2400" b="1" noProof="0" dirty="0">
                <a:solidFill>
                  <a:schemeClr val="accent1"/>
                </a:solidFill>
              </a:rPr>
              <a:t> mutation</a:t>
            </a:r>
          </a:p>
          <a:p>
            <a:pPr>
              <a:spcBef>
                <a:spcPts val="300"/>
              </a:spcBef>
            </a:pPr>
            <a:r>
              <a:rPr lang="en-GB" noProof="0" dirty="0"/>
              <a:t>First-line therapy</a:t>
            </a:r>
          </a:p>
          <a:p>
            <a:pPr lvl="1"/>
            <a:r>
              <a:rPr lang="en-GB" noProof="0" dirty="0"/>
              <a:t>Dabrafenib/trametinib</a:t>
            </a:r>
          </a:p>
          <a:p>
            <a:pPr lvl="1"/>
            <a:r>
              <a:rPr lang="en-GB" noProof="0" dirty="0"/>
              <a:t>Encorafenib/binimetinib</a:t>
            </a:r>
          </a:p>
          <a:p>
            <a:pPr lvl="1"/>
            <a:r>
              <a:rPr lang="en-GB" noProof="0" dirty="0"/>
              <a:t>Dabrafenib</a:t>
            </a:r>
          </a:p>
          <a:p>
            <a:pPr lvl="1"/>
            <a:r>
              <a:rPr lang="en-GB" noProof="0" dirty="0"/>
              <a:t>Vemurafenib</a:t>
            </a:r>
          </a:p>
          <a:p>
            <a:pPr>
              <a:spcBef>
                <a:spcPts val="600"/>
              </a:spcBef>
            </a:pPr>
            <a:r>
              <a:rPr lang="en-GB" noProof="0" dirty="0"/>
              <a:t>Subsequent therapy</a:t>
            </a:r>
          </a:p>
          <a:p>
            <a:pPr lvl="1"/>
            <a:r>
              <a:rPr lang="en-GB" noProof="0" dirty="0"/>
              <a:t>Dabrafenib/trametinib</a:t>
            </a:r>
          </a:p>
          <a:p>
            <a:pPr lvl="1"/>
            <a:r>
              <a:rPr lang="en-GB" noProof="0" dirty="0"/>
              <a:t>Encorafenib/binimetinib</a:t>
            </a:r>
          </a:p>
        </p:txBody>
      </p:sp>
      <p:sp>
        <p:nvSpPr>
          <p:cNvPr id="6" name="Content Placeholder 5">
            <a:extLst>
              <a:ext uri="{FF2B5EF4-FFF2-40B4-BE49-F238E27FC236}">
                <a16:creationId xmlns:a16="http://schemas.microsoft.com/office/drawing/2014/main" id="{93F1CFFC-E3FE-0D8B-7D08-94F37A37BAD4}"/>
              </a:ext>
            </a:extLst>
          </p:cNvPr>
          <p:cNvSpPr>
            <a:spLocks noGrp="1"/>
          </p:cNvSpPr>
          <p:nvPr>
            <p:ph sz="quarter" idx="15"/>
          </p:nvPr>
        </p:nvSpPr>
        <p:spPr>
          <a:xfrm>
            <a:off x="620183" y="6356351"/>
            <a:ext cx="10180339" cy="365125"/>
          </a:xfrm>
        </p:spPr>
        <p:txBody>
          <a:bodyPr anchor="b" anchorCtr="0"/>
          <a:lstStyle/>
          <a:p>
            <a:r>
              <a:rPr lang="en-GB" sz="1050" noProof="0" dirty="0" err="1">
                <a:solidFill>
                  <a:schemeClr val="tx2"/>
                </a:solidFill>
              </a:rPr>
              <a:t>BRAFi</a:t>
            </a:r>
            <a:r>
              <a:rPr lang="en-GB" sz="1050" noProof="0" dirty="0">
                <a:solidFill>
                  <a:schemeClr val="tx2"/>
                </a:solidFill>
              </a:rPr>
              <a:t>, BRAF inhibitor; ChT, chemotherapy; ESCAT, ESMO Scale for Clinical Actionability of Molecular Targets; ESMO, European Medical Society for Oncology; </a:t>
            </a:r>
            <a:br>
              <a:rPr lang="en-GB" sz="1050" noProof="0" dirty="0">
                <a:solidFill>
                  <a:schemeClr val="tx2"/>
                </a:solidFill>
              </a:rPr>
            </a:br>
            <a:r>
              <a:rPr lang="en-GB" sz="1050" noProof="0" dirty="0">
                <a:solidFill>
                  <a:schemeClr val="tx2"/>
                </a:solidFill>
              </a:rPr>
              <a:t>MCBS, ESMO-Magnitude of Clinical Benefit Scale; mNSCLC, metastatic non-small cell lung cancer; NCCN, National Comprehensive Cancer Network; RT, radiotherapy </a:t>
            </a:r>
          </a:p>
          <a:p>
            <a:r>
              <a:rPr lang="en-GB" sz="1050" noProof="0" dirty="0">
                <a:solidFill>
                  <a:schemeClr val="tx2"/>
                </a:solidFill>
              </a:rPr>
              <a:t>1. Hendriks LE, et al. Ann Oncol. 2023;34:339-357; 2. NCCN Guidelines Version 3.2025. Non-Small Cell Lung Cancer. Available at: </a:t>
            </a:r>
            <a:r>
              <a:rPr lang="en-GB" sz="1050" noProof="0" dirty="0">
                <a:solidFill>
                  <a:schemeClr val="tx2"/>
                </a:solidFill>
                <a:hlinkClick r:id="rId2"/>
              </a:rPr>
              <a:t>https://www.nccn.org/professionals/physician_gls/pdf/nscl.pdf</a:t>
            </a:r>
            <a:r>
              <a:rPr lang="en-GB" sz="1050" noProof="0" dirty="0">
                <a:solidFill>
                  <a:schemeClr val="tx2"/>
                </a:solidFill>
              </a:rPr>
              <a:t> (accessed Feb 2025); 3. Riely GJ, et al. J Clin Oncol. 2023;41:3700-3711; 4. EMA Recommends Extension of Therapeutic Indications for </a:t>
            </a:r>
            <a:r>
              <a:rPr lang="en-GB" sz="1050" noProof="0" dirty="0" err="1">
                <a:solidFill>
                  <a:schemeClr val="tx2"/>
                </a:solidFill>
              </a:rPr>
              <a:t>Encorafenib</a:t>
            </a:r>
            <a:r>
              <a:rPr lang="en-GB" sz="1050" noProof="0" dirty="0">
                <a:solidFill>
                  <a:schemeClr val="tx2"/>
                </a:solidFill>
              </a:rPr>
              <a:t> and </a:t>
            </a:r>
            <a:r>
              <a:rPr lang="en-GB" sz="1050" noProof="0" dirty="0" err="1">
                <a:solidFill>
                  <a:schemeClr val="tx2"/>
                </a:solidFill>
              </a:rPr>
              <a:t>Binimetinib</a:t>
            </a:r>
            <a:r>
              <a:rPr lang="en-GB" sz="1050" noProof="0" dirty="0">
                <a:solidFill>
                  <a:schemeClr val="tx2"/>
                </a:solidFill>
              </a:rPr>
              <a:t>. Available </a:t>
            </a:r>
            <a:r>
              <a:rPr lang="en-GB" sz="1050" noProof="0" dirty="0">
                <a:solidFill>
                  <a:schemeClr val="tx2"/>
                </a:solidFill>
                <a:hlinkClick r:id="rId3">
                  <a:extLst>
                    <a:ext uri="{A12FA001-AC4F-418D-AE19-62706E023703}">
                      <ahyp:hlinkClr xmlns:ahyp="http://schemas.microsoft.com/office/drawing/2018/hyperlinkcolor" val="tx"/>
                    </a:ext>
                  </a:extLst>
                </a:hlinkClick>
              </a:rPr>
              <a:t>here</a:t>
            </a:r>
            <a:r>
              <a:rPr lang="en-GB" sz="1050" noProof="0" dirty="0">
                <a:solidFill>
                  <a:schemeClr val="tx2"/>
                </a:solidFill>
              </a:rPr>
              <a:t> (accessed Feb 2025)</a:t>
            </a:r>
          </a:p>
        </p:txBody>
      </p:sp>
      <p:sp>
        <p:nvSpPr>
          <p:cNvPr id="5" name="Slide Number Placeholder 4">
            <a:extLst>
              <a:ext uri="{FF2B5EF4-FFF2-40B4-BE49-F238E27FC236}">
                <a16:creationId xmlns:a16="http://schemas.microsoft.com/office/drawing/2014/main" id="{F6C9C044-A793-2387-5ADD-64A874D714D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sp>
        <p:nvSpPr>
          <p:cNvPr id="11" name="Text Placeholder 2">
            <a:extLst>
              <a:ext uri="{FF2B5EF4-FFF2-40B4-BE49-F238E27FC236}">
                <a16:creationId xmlns:a16="http://schemas.microsoft.com/office/drawing/2014/main" id="{1EF572E9-3FB5-6A49-183D-00A219CFC9DD}"/>
              </a:ext>
            </a:extLst>
          </p:cNvPr>
          <p:cNvSpPr txBox="1">
            <a:spLocks/>
          </p:cNvSpPr>
          <p:nvPr/>
        </p:nvSpPr>
        <p:spPr>
          <a:xfrm>
            <a:off x="7450360" y="836712"/>
            <a:ext cx="4334272"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noProof="0" dirty="0">
                <a:solidFill>
                  <a:schemeClr val="accent1"/>
                </a:solidFill>
                <a:ea typeface="Aileron" charset="0"/>
              </a:rPr>
              <a:t>NCCN GUIDELINES</a:t>
            </a:r>
            <a:r>
              <a:rPr lang="en-GB" baseline="30000" noProof="0" dirty="0">
                <a:solidFill>
                  <a:schemeClr val="accent1"/>
                </a:solidFill>
                <a:ea typeface="Aileron" charset="0"/>
              </a:rPr>
              <a:t>2</a:t>
            </a:r>
          </a:p>
        </p:txBody>
      </p:sp>
      <p:sp>
        <p:nvSpPr>
          <p:cNvPr id="19" name="TextBox 18">
            <a:extLst>
              <a:ext uri="{FF2B5EF4-FFF2-40B4-BE49-F238E27FC236}">
                <a16:creationId xmlns:a16="http://schemas.microsoft.com/office/drawing/2014/main" id="{5A8AC630-D5BE-C867-B19D-D90C141C1838}"/>
              </a:ext>
            </a:extLst>
          </p:cNvPr>
          <p:cNvSpPr txBox="1"/>
          <p:nvPr/>
        </p:nvSpPr>
        <p:spPr>
          <a:xfrm>
            <a:off x="7504709" y="4057245"/>
            <a:ext cx="3993401" cy="1138773"/>
          </a:xfrm>
          <a:prstGeom prst="rect">
            <a:avLst/>
          </a:prstGeom>
          <a:solidFill>
            <a:schemeClr val="bg1"/>
          </a:solidFill>
        </p:spPr>
        <p:txBody>
          <a:bodyPr wrap="none" rtlCol="0">
            <a:spAutoFit/>
          </a:bodyPr>
          <a:lstStyle/>
          <a:p>
            <a:pPr>
              <a:buClr>
                <a:schemeClr val="accent1"/>
              </a:buClr>
            </a:pPr>
            <a:r>
              <a:rPr lang="en-GB" sz="1700" noProof="0" dirty="0">
                <a:solidFill>
                  <a:schemeClr val="tx2"/>
                </a:solidFill>
                <a:latin typeface="Arial" panose="020B0604020202020204" pitchFamily="34" charset="0"/>
                <a:cs typeface="Arial" panose="020B0604020202020204" pitchFamily="34" charset="0"/>
              </a:rPr>
              <a:t>At progression:</a:t>
            </a:r>
            <a:r>
              <a:rPr lang="en-GB" sz="1700" baseline="30000" noProof="0" dirty="0">
                <a:solidFill>
                  <a:schemeClr val="tx2"/>
                </a:solidFill>
                <a:latin typeface="Arial" panose="020B0604020202020204" pitchFamily="34" charset="0"/>
                <a:cs typeface="Arial" panose="020B0604020202020204" pitchFamily="34" charset="0"/>
              </a:rPr>
              <a:t>1</a:t>
            </a:r>
          </a:p>
          <a:p>
            <a:pPr marL="285750" indent="-285750">
              <a:buClr>
                <a:schemeClr val="accent1"/>
              </a:buClr>
              <a:buFont typeface="Arial" panose="020B0604020202020204" pitchFamily="34" charset="0"/>
              <a:buChar char="•"/>
            </a:pPr>
            <a:r>
              <a:rPr lang="en-GB" sz="1700" noProof="0" dirty="0">
                <a:solidFill>
                  <a:schemeClr val="tx2"/>
                </a:solidFill>
                <a:latin typeface="Arial" panose="020B0604020202020204" pitchFamily="34" charset="0"/>
                <a:cs typeface="Arial" panose="020B0604020202020204" pitchFamily="34" charset="0"/>
              </a:rPr>
              <a:t>Consider mechanisms of resistance </a:t>
            </a:r>
          </a:p>
          <a:p>
            <a:pPr marL="285750" indent="-285750">
              <a:buClr>
                <a:schemeClr val="accent1"/>
              </a:buClr>
              <a:buFont typeface="Arial" panose="020B0604020202020204" pitchFamily="34" charset="0"/>
              <a:buChar char="•"/>
            </a:pPr>
            <a:r>
              <a:rPr lang="en-GB" sz="1700" noProof="0" dirty="0">
                <a:solidFill>
                  <a:schemeClr val="tx2"/>
                </a:solidFill>
                <a:latin typeface="Arial" panose="020B0604020202020204" pitchFamily="34" charset="0"/>
                <a:cs typeface="Arial" panose="020B0604020202020204" pitchFamily="34" charset="0"/>
              </a:rPr>
              <a:t>Local treatment for oligoprogression</a:t>
            </a:r>
          </a:p>
          <a:p>
            <a:pPr marL="285750" indent="-285750">
              <a:buClr>
                <a:schemeClr val="accent1"/>
              </a:buClr>
              <a:buFont typeface="Arial" panose="020B0604020202020204" pitchFamily="34" charset="0"/>
              <a:buChar char="•"/>
            </a:pPr>
            <a:r>
              <a:rPr lang="en-GB" sz="1700" noProof="0" dirty="0">
                <a:solidFill>
                  <a:schemeClr val="tx2"/>
                </a:solidFill>
                <a:latin typeface="Arial" panose="020B0604020202020204" pitchFamily="34" charset="0"/>
                <a:cs typeface="Arial" panose="020B0604020202020204" pitchFamily="34" charset="0"/>
              </a:rPr>
              <a:t>Re-biopsy if feasible</a:t>
            </a:r>
          </a:p>
        </p:txBody>
      </p:sp>
      <p:cxnSp>
        <p:nvCxnSpPr>
          <p:cNvPr id="25" name="Straight Connector 24">
            <a:extLst>
              <a:ext uri="{FF2B5EF4-FFF2-40B4-BE49-F238E27FC236}">
                <a16:creationId xmlns:a16="http://schemas.microsoft.com/office/drawing/2014/main" id="{8ACF09B6-54F9-8816-91DE-D42E3CDCB49E}"/>
              </a:ext>
            </a:extLst>
          </p:cNvPr>
          <p:cNvCxnSpPr>
            <a:cxnSpLocks/>
          </p:cNvCxnSpPr>
          <p:nvPr/>
        </p:nvCxnSpPr>
        <p:spPr>
          <a:xfrm>
            <a:off x="5436561" y="3151328"/>
            <a:ext cx="0" cy="216000"/>
          </a:xfrm>
          <a:prstGeom prst="line">
            <a:avLst/>
          </a:prstGeom>
          <a:ln w="3175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9089011-BACA-3EDD-B487-D4D21E1F2AF2}"/>
              </a:ext>
            </a:extLst>
          </p:cNvPr>
          <p:cNvCxnSpPr>
            <a:cxnSpLocks/>
          </p:cNvCxnSpPr>
          <p:nvPr/>
        </p:nvCxnSpPr>
        <p:spPr>
          <a:xfrm>
            <a:off x="3395316" y="1604089"/>
            <a:ext cx="0" cy="308417"/>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F9C12BB-3D2B-E08D-C169-F7B99634852A}"/>
              </a:ext>
            </a:extLst>
          </p:cNvPr>
          <p:cNvCxnSpPr>
            <a:cxnSpLocks/>
          </p:cNvCxnSpPr>
          <p:nvPr/>
        </p:nvCxnSpPr>
        <p:spPr>
          <a:xfrm>
            <a:off x="3395316" y="2331270"/>
            <a:ext cx="0" cy="308417"/>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D689C32-2757-0F31-7A0C-162382176EEE}"/>
              </a:ext>
            </a:extLst>
          </p:cNvPr>
          <p:cNvCxnSpPr>
            <a:cxnSpLocks/>
          </p:cNvCxnSpPr>
          <p:nvPr/>
        </p:nvCxnSpPr>
        <p:spPr>
          <a:xfrm>
            <a:off x="3395316" y="2855086"/>
            <a:ext cx="0" cy="308417"/>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AD01673-B5B2-F932-494A-455C01337FEA}"/>
              </a:ext>
            </a:extLst>
          </p:cNvPr>
          <p:cNvCxnSpPr>
            <a:cxnSpLocks/>
          </p:cNvCxnSpPr>
          <p:nvPr/>
        </p:nvCxnSpPr>
        <p:spPr>
          <a:xfrm>
            <a:off x="1341746" y="3151328"/>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3A27C3-BF89-4124-070D-D81006C2CDE1}"/>
              </a:ext>
            </a:extLst>
          </p:cNvPr>
          <p:cNvSpPr txBox="1"/>
          <p:nvPr/>
        </p:nvSpPr>
        <p:spPr>
          <a:xfrm>
            <a:off x="1727864" y="1254056"/>
            <a:ext cx="3334905" cy="360000"/>
          </a:xfrm>
          <a:prstGeom prst="rect">
            <a:avLst/>
          </a:prstGeom>
          <a:solidFill>
            <a:schemeClr val="accent1"/>
          </a:solidFill>
        </p:spPr>
        <p:txBody>
          <a:bodyPr wrap="square" rtlCol="0" anchor="ctr" anchorCtr="0">
            <a:noAutofit/>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Stage IV mNSCLC with </a:t>
            </a:r>
            <a:r>
              <a:rPr lang="en-GB" sz="1000" i="1" noProof="0" dirty="0">
                <a:solidFill>
                  <a:schemeClr val="bg1"/>
                </a:solidFill>
                <a:latin typeface="Arial" panose="020B0604020202020204" pitchFamily="34" charset="0"/>
                <a:cs typeface="Arial" panose="020B0604020202020204" pitchFamily="34" charset="0"/>
              </a:rPr>
              <a:t>BRAF</a:t>
            </a:r>
            <a:r>
              <a:rPr lang="en-GB" sz="1000" baseline="30000" noProof="0" dirty="0">
                <a:solidFill>
                  <a:schemeClr val="bg1"/>
                </a:solidFill>
                <a:latin typeface="Arial" panose="020B0604020202020204" pitchFamily="34" charset="0"/>
                <a:cs typeface="Arial" panose="020B0604020202020204" pitchFamily="34" charset="0"/>
              </a:rPr>
              <a:t>V600</a:t>
            </a:r>
            <a:r>
              <a:rPr lang="en-GB" sz="1000" i="1" noProof="0" dirty="0">
                <a:solidFill>
                  <a:schemeClr val="bg1"/>
                </a:solidFill>
                <a:latin typeface="Arial" panose="020B0604020202020204" pitchFamily="34" charset="0"/>
                <a:cs typeface="Arial" panose="020B0604020202020204" pitchFamily="34" charset="0"/>
              </a:rPr>
              <a:t> mutation</a:t>
            </a:r>
            <a:endParaRPr lang="en-GB" sz="1000" noProof="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DFF58C6-C9F1-A349-1803-BCA794AFC1CA}"/>
              </a:ext>
            </a:extLst>
          </p:cNvPr>
          <p:cNvSpPr txBox="1"/>
          <p:nvPr/>
        </p:nvSpPr>
        <p:spPr>
          <a:xfrm>
            <a:off x="2308759" y="1900434"/>
            <a:ext cx="2173115" cy="466446"/>
          </a:xfrm>
          <a:prstGeom prst="rect">
            <a:avLst/>
          </a:prstGeom>
          <a:solidFill>
            <a:schemeClr val="tx2"/>
          </a:solidFill>
        </p:spPr>
        <p:txBody>
          <a:bodyPr wrap="square" rtlCol="0" anchor="ctr" anchorCtr="0">
            <a:noAutofit/>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Dabrafenib–trametinib</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[III, A; MCBS 2; ESCAT I-B]</a:t>
            </a:r>
          </a:p>
        </p:txBody>
      </p:sp>
      <p:sp>
        <p:nvSpPr>
          <p:cNvPr id="35" name="TextBox 34">
            <a:extLst>
              <a:ext uri="{FF2B5EF4-FFF2-40B4-BE49-F238E27FC236}">
                <a16:creationId xmlns:a16="http://schemas.microsoft.com/office/drawing/2014/main" id="{4921101F-46D4-B307-9B69-85D4799853EE}"/>
              </a:ext>
            </a:extLst>
          </p:cNvPr>
          <p:cNvSpPr txBox="1"/>
          <p:nvPr/>
        </p:nvSpPr>
        <p:spPr>
          <a:xfrm>
            <a:off x="2765316" y="2661771"/>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b="1" noProof="0" dirty="0">
                <a:latin typeface="Arial" panose="020B0604020202020204" pitchFamily="34" charset="0"/>
                <a:cs typeface="Arial" panose="020B0604020202020204" pitchFamily="34" charset="0"/>
              </a:rPr>
              <a:t>Disease progression</a:t>
            </a:r>
          </a:p>
        </p:txBody>
      </p:sp>
      <p:sp>
        <p:nvSpPr>
          <p:cNvPr id="48" name="TextBox 47">
            <a:extLst>
              <a:ext uri="{FF2B5EF4-FFF2-40B4-BE49-F238E27FC236}">
                <a16:creationId xmlns:a16="http://schemas.microsoft.com/office/drawing/2014/main" id="{296C8FB7-25D1-40FF-9710-69C95B18ED1A}"/>
              </a:ext>
            </a:extLst>
          </p:cNvPr>
          <p:cNvSpPr txBox="1"/>
          <p:nvPr/>
        </p:nvSpPr>
        <p:spPr>
          <a:xfrm>
            <a:off x="255189" y="4053460"/>
            <a:ext cx="2173115" cy="466446"/>
          </a:xfrm>
          <a:prstGeom prst="rect">
            <a:avLst/>
          </a:prstGeom>
          <a:solidFill>
            <a:schemeClr val="accent6"/>
          </a:solidFill>
        </p:spPr>
        <p:txBody>
          <a:bodyPr wrap="square" rtlCol="0" anchor="ctr" anchorCtr="0">
            <a:noAutofit/>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Local treatment (surgery or RT)</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and continue targeted systemic treatment</a:t>
            </a:r>
          </a:p>
        </p:txBody>
      </p:sp>
      <p:sp>
        <p:nvSpPr>
          <p:cNvPr id="49" name="TextBox 48">
            <a:extLst>
              <a:ext uri="{FF2B5EF4-FFF2-40B4-BE49-F238E27FC236}">
                <a16:creationId xmlns:a16="http://schemas.microsoft.com/office/drawing/2014/main" id="{005B2FD0-C426-EE5D-C53B-F8691BCDC8DE}"/>
              </a:ext>
            </a:extLst>
          </p:cNvPr>
          <p:cNvSpPr txBox="1"/>
          <p:nvPr/>
        </p:nvSpPr>
        <p:spPr>
          <a:xfrm>
            <a:off x="4301989" y="4025945"/>
            <a:ext cx="2269144" cy="1113637"/>
          </a:xfrm>
          <a:prstGeom prst="rect">
            <a:avLst/>
          </a:prstGeom>
          <a:solidFill>
            <a:schemeClr val="tx2"/>
          </a:solidFill>
        </p:spPr>
        <p:txBody>
          <a:bodyPr wrap="square" rtlCol="0" anchor="ctr" anchorCtr="0">
            <a:noAutofit/>
          </a:bodyPr>
          <a:lstStyle/>
          <a:p>
            <a:pPr algn="ctr">
              <a:lnSpc>
                <a:spcPct val="90000"/>
              </a:lnSpc>
              <a:spcAft>
                <a:spcPts val="600"/>
              </a:spcAft>
            </a:pPr>
            <a:r>
              <a:rPr lang="en-GB" sz="1000" noProof="0" dirty="0">
                <a:solidFill>
                  <a:schemeClr val="bg1"/>
                </a:solidFill>
                <a:latin typeface="Arial" panose="020B0604020202020204" pitchFamily="34" charset="0"/>
                <a:cs typeface="Arial" panose="020B0604020202020204" pitchFamily="34" charset="0"/>
              </a:rPr>
              <a:t>If no smoking history: platinum-based ChT ± immunotherapy [IV, A]</a:t>
            </a:r>
          </a:p>
          <a:p>
            <a:pPr algn="ctr">
              <a:lnSpc>
                <a:spcPct val="90000"/>
              </a:lnSpc>
              <a:spcAft>
                <a:spcPts val="600"/>
              </a:spcAft>
            </a:pPr>
            <a:r>
              <a:rPr lang="en-GB" sz="1000" noProof="0" dirty="0">
                <a:solidFill>
                  <a:schemeClr val="bg1"/>
                </a:solidFill>
                <a:latin typeface="Arial" panose="020B0604020202020204" pitchFamily="34" charset="0"/>
                <a:cs typeface="Arial" panose="020B0604020202020204" pitchFamily="34" charset="0"/>
              </a:rPr>
              <a:t>If smoking history: immunotherapy ± platinum-based ChT [IV, B]</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Dabrafenib–trametinib if not</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received in first-line</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[III, A; MCBS 2; ESCAT I-B]</a:t>
            </a:r>
          </a:p>
        </p:txBody>
      </p:sp>
      <p:cxnSp>
        <p:nvCxnSpPr>
          <p:cNvPr id="50" name="Straight Connector 49">
            <a:extLst>
              <a:ext uri="{FF2B5EF4-FFF2-40B4-BE49-F238E27FC236}">
                <a16:creationId xmlns:a16="http://schemas.microsoft.com/office/drawing/2014/main" id="{64F9A762-DF97-A083-7D6F-CD63D09A4FA8}"/>
              </a:ext>
            </a:extLst>
          </p:cNvPr>
          <p:cNvCxnSpPr>
            <a:cxnSpLocks/>
          </p:cNvCxnSpPr>
          <p:nvPr/>
        </p:nvCxnSpPr>
        <p:spPr>
          <a:xfrm>
            <a:off x="1333355" y="3160576"/>
            <a:ext cx="41040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40F76349-D02B-FBDC-007F-F773059BE045}"/>
              </a:ext>
            </a:extLst>
          </p:cNvPr>
          <p:cNvCxnSpPr>
            <a:cxnSpLocks/>
          </p:cNvCxnSpPr>
          <p:nvPr/>
        </p:nvCxnSpPr>
        <p:spPr>
          <a:xfrm>
            <a:off x="1341746" y="3559567"/>
            <a:ext cx="0" cy="487985"/>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FD202B6-5C60-9859-CB7E-52D4FE805938}"/>
              </a:ext>
            </a:extLst>
          </p:cNvPr>
          <p:cNvSpPr txBox="1"/>
          <p:nvPr/>
        </p:nvSpPr>
        <p:spPr>
          <a:xfrm>
            <a:off x="711746" y="3379567"/>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b="1" noProof="0" dirty="0">
                <a:latin typeface="Arial" panose="020B0604020202020204" pitchFamily="34" charset="0"/>
                <a:cs typeface="Arial" panose="020B0604020202020204" pitchFamily="34" charset="0"/>
              </a:rPr>
              <a:t>Oligoprogression</a:t>
            </a:r>
          </a:p>
        </p:txBody>
      </p:sp>
      <p:cxnSp>
        <p:nvCxnSpPr>
          <p:cNvPr id="53" name="Straight Connector 52">
            <a:extLst>
              <a:ext uri="{FF2B5EF4-FFF2-40B4-BE49-F238E27FC236}">
                <a16:creationId xmlns:a16="http://schemas.microsoft.com/office/drawing/2014/main" id="{9543608C-B665-126D-64F8-C4C955200EE9}"/>
              </a:ext>
            </a:extLst>
          </p:cNvPr>
          <p:cNvCxnSpPr>
            <a:cxnSpLocks/>
          </p:cNvCxnSpPr>
          <p:nvPr/>
        </p:nvCxnSpPr>
        <p:spPr>
          <a:xfrm>
            <a:off x="5436561" y="3559567"/>
            <a:ext cx="0" cy="454532"/>
          </a:xfrm>
          <a:prstGeom prst="line">
            <a:avLst/>
          </a:prstGeom>
          <a:ln w="3175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1734DB0-1F06-385C-12EF-06669E0F662D}"/>
              </a:ext>
            </a:extLst>
          </p:cNvPr>
          <p:cNvSpPr txBox="1"/>
          <p:nvPr/>
        </p:nvSpPr>
        <p:spPr>
          <a:xfrm>
            <a:off x="4806561" y="3379567"/>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b="1" noProof="0" dirty="0">
                <a:latin typeface="Arial" panose="020B0604020202020204" pitchFamily="34" charset="0"/>
                <a:cs typeface="Arial" panose="020B0604020202020204" pitchFamily="34" charset="0"/>
              </a:rPr>
              <a:t>Systemic progression</a:t>
            </a:r>
          </a:p>
        </p:txBody>
      </p:sp>
      <p:cxnSp>
        <p:nvCxnSpPr>
          <p:cNvPr id="55" name="Straight Connector 54">
            <a:extLst>
              <a:ext uri="{FF2B5EF4-FFF2-40B4-BE49-F238E27FC236}">
                <a16:creationId xmlns:a16="http://schemas.microsoft.com/office/drawing/2014/main" id="{554BA0C8-B004-174E-C350-E786E38DA333}"/>
              </a:ext>
            </a:extLst>
          </p:cNvPr>
          <p:cNvCxnSpPr>
            <a:cxnSpLocks/>
          </p:cNvCxnSpPr>
          <p:nvPr/>
        </p:nvCxnSpPr>
        <p:spPr>
          <a:xfrm rot="16200000">
            <a:off x="2480400" y="4042691"/>
            <a:ext cx="0" cy="487985"/>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3A9E1DD-3991-BAE8-FFD8-11D0997B5500}"/>
              </a:ext>
            </a:extLst>
          </p:cNvPr>
          <p:cNvCxnSpPr>
            <a:cxnSpLocks/>
          </p:cNvCxnSpPr>
          <p:nvPr/>
        </p:nvCxnSpPr>
        <p:spPr>
          <a:xfrm rot="16200000">
            <a:off x="4062257" y="4042692"/>
            <a:ext cx="0" cy="487985"/>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0EB21CD-8A2F-031A-E7BF-51ED6E4282C2}"/>
              </a:ext>
            </a:extLst>
          </p:cNvPr>
          <p:cNvSpPr txBox="1"/>
          <p:nvPr/>
        </p:nvSpPr>
        <p:spPr>
          <a:xfrm>
            <a:off x="2735147" y="4106683"/>
            <a:ext cx="1260000" cy="360000"/>
          </a:xfrm>
          <a:prstGeom prst="rect">
            <a:avLst/>
          </a:prstGeom>
          <a:solidFill>
            <a:schemeClr val="bg1"/>
          </a:solidFill>
          <a:ln w="19050">
            <a:solidFill>
              <a:schemeClr val="accent6"/>
            </a:solidFill>
          </a:ln>
        </p:spPr>
        <p:txBody>
          <a:bodyPr wrap="square" rtlCol="0" anchor="ctr" anchorCtr="0">
            <a:noAutofit/>
          </a:bodyPr>
          <a:lstStyle/>
          <a:p>
            <a:pPr algn="ctr">
              <a:lnSpc>
                <a:spcPct val="90000"/>
              </a:lnSpc>
            </a:pPr>
            <a:r>
              <a:rPr lang="en-GB" sz="1000" b="1" noProof="0" dirty="0">
                <a:latin typeface="Arial" panose="020B0604020202020204" pitchFamily="34" charset="0"/>
                <a:cs typeface="Arial" panose="020B0604020202020204" pitchFamily="34" charset="0"/>
              </a:rPr>
              <a:t>Systemic progression</a:t>
            </a:r>
          </a:p>
        </p:txBody>
      </p:sp>
      <p:sp>
        <p:nvSpPr>
          <p:cNvPr id="7" name="Rectangle 6">
            <a:extLst>
              <a:ext uri="{FF2B5EF4-FFF2-40B4-BE49-F238E27FC236}">
                <a16:creationId xmlns:a16="http://schemas.microsoft.com/office/drawing/2014/main" id="{E0CDB702-75BD-45AB-79B1-D8F00A405582}"/>
              </a:ext>
            </a:extLst>
          </p:cNvPr>
          <p:cNvSpPr/>
          <p:nvPr/>
        </p:nvSpPr>
        <p:spPr>
          <a:xfrm>
            <a:off x="4223792" y="3192866"/>
            <a:ext cx="2452553" cy="2644756"/>
          </a:xfrm>
          <a:prstGeom prst="rect">
            <a:avLst/>
          </a:prstGeom>
          <a:noFill/>
          <a:ln w="28575">
            <a:solidFill>
              <a:srgbClr val="FF0000"/>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 name="TextBox 7">
            <a:extLst>
              <a:ext uri="{FF2B5EF4-FFF2-40B4-BE49-F238E27FC236}">
                <a16:creationId xmlns:a16="http://schemas.microsoft.com/office/drawing/2014/main" id="{B2F2B042-C7A2-76A2-AEBD-97BBCC1716F0}"/>
              </a:ext>
            </a:extLst>
          </p:cNvPr>
          <p:cNvSpPr txBox="1"/>
          <p:nvPr/>
        </p:nvSpPr>
        <p:spPr>
          <a:xfrm>
            <a:off x="4315496" y="5191735"/>
            <a:ext cx="2269144" cy="603501"/>
          </a:xfrm>
          <a:prstGeom prst="rect">
            <a:avLst/>
          </a:prstGeom>
          <a:solidFill>
            <a:schemeClr val="accent1">
              <a:lumMod val="40000"/>
              <a:lumOff val="60000"/>
            </a:schemeClr>
          </a:solidFill>
          <a:ln w="28575">
            <a:solidFill>
              <a:schemeClr val="tx1"/>
            </a:solidFill>
            <a:prstDash val="dash"/>
          </a:ln>
        </p:spPr>
        <p:txBody>
          <a:bodyPr wrap="square" rtlCol="0" anchor="ctr" anchorCtr="0">
            <a:noAutofit/>
          </a:bodyPr>
          <a:lstStyle/>
          <a:p>
            <a:pPr algn="ctr"/>
            <a:r>
              <a:rPr lang="en-GB" sz="1000" noProof="0" dirty="0">
                <a:latin typeface="Arial" panose="020B0604020202020204" pitchFamily="34" charset="0"/>
                <a:cs typeface="Arial" panose="020B0604020202020204" pitchFamily="34" charset="0"/>
              </a:rPr>
              <a:t>Encorafenib/binimetinib as a subsequent treatment based on data from the PHAROS trial</a:t>
            </a:r>
            <a:r>
              <a:rPr lang="en-GB" sz="1000" baseline="30000" noProof="0" dirty="0">
                <a:latin typeface="Arial" panose="020B0604020202020204" pitchFamily="34" charset="0"/>
                <a:cs typeface="Arial" panose="020B0604020202020204" pitchFamily="34" charset="0"/>
              </a:rPr>
              <a:t>3,4,a </a:t>
            </a:r>
            <a:r>
              <a:rPr lang="en-GB" sz="1000" noProof="0" dirty="0">
                <a:latin typeface="Arial" panose="020B0604020202020204" pitchFamily="34" charset="0"/>
                <a:cs typeface="Arial" panose="020B0604020202020204" pitchFamily="34" charset="0"/>
              </a:rPr>
              <a:t>if a BRAFi not received first-line</a:t>
            </a:r>
          </a:p>
        </p:txBody>
      </p:sp>
      <p:sp>
        <p:nvSpPr>
          <p:cNvPr id="22" name="TextBox 21">
            <a:extLst>
              <a:ext uri="{FF2B5EF4-FFF2-40B4-BE49-F238E27FC236}">
                <a16:creationId xmlns:a16="http://schemas.microsoft.com/office/drawing/2014/main" id="{16CFB3C1-480A-443B-901B-4D86D15CF97C}"/>
              </a:ext>
            </a:extLst>
          </p:cNvPr>
          <p:cNvSpPr txBox="1"/>
          <p:nvPr/>
        </p:nvSpPr>
        <p:spPr>
          <a:xfrm>
            <a:off x="4905555" y="1858041"/>
            <a:ext cx="2269144" cy="603501"/>
          </a:xfrm>
          <a:prstGeom prst="rect">
            <a:avLst/>
          </a:prstGeom>
          <a:solidFill>
            <a:schemeClr val="accent1">
              <a:lumMod val="40000"/>
              <a:lumOff val="60000"/>
            </a:schemeClr>
          </a:solidFill>
          <a:ln w="28575">
            <a:solidFill>
              <a:schemeClr val="tx1"/>
            </a:solidFill>
            <a:prstDash val="dash"/>
          </a:ln>
        </p:spPr>
        <p:txBody>
          <a:bodyPr wrap="square" rtlCol="0" anchor="ctr" anchorCtr="0">
            <a:noAutofit/>
          </a:bodyPr>
          <a:lstStyle/>
          <a:p>
            <a:pPr algn="ctr"/>
            <a:r>
              <a:rPr lang="en-GB" sz="1000" noProof="0" dirty="0">
                <a:latin typeface="Arial" panose="020B0604020202020204" pitchFamily="34" charset="0"/>
                <a:cs typeface="Arial" panose="020B0604020202020204" pitchFamily="34" charset="0"/>
              </a:rPr>
              <a:t>Encorafenib/binimetinib first-line option based on data from the PHAROS trial</a:t>
            </a:r>
            <a:r>
              <a:rPr lang="en-GB" sz="1000" baseline="30000" noProof="0" dirty="0">
                <a:latin typeface="Arial" panose="020B0604020202020204" pitchFamily="34" charset="0"/>
                <a:cs typeface="Arial" panose="020B0604020202020204" pitchFamily="34" charset="0"/>
              </a:rPr>
              <a:t>3,4,a</a:t>
            </a:r>
            <a:endParaRPr lang="en-GB" sz="1000" noProof="0" dirty="0">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A310B32E-73ED-3D14-94A0-EA45BD574D64}"/>
              </a:ext>
            </a:extLst>
          </p:cNvPr>
          <p:cNvCxnSpPr>
            <a:cxnSpLocks/>
          </p:cNvCxnSpPr>
          <p:nvPr/>
        </p:nvCxnSpPr>
        <p:spPr>
          <a:xfrm flipH="1">
            <a:off x="4481874" y="2159791"/>
            <a:ext cx="324687" cy="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804D293-74BE-0947-2FD5-F5A2CC291AA6}"/>
              </a:ext>
            </a:extLst>
          </p:cNvPr>
          <p:cNvSpPr txBox="1"/>
          <p:nvPr/>
        </p:nvSpPr>
        <p:spPr>
          <a:xfrm>
            <a:off x="557573" y="5048742"/>
            <a:ext cx="3652711" cy="938719"/>
          </a:xfrm>
          <a:prstGeom prst="rect">
            <a:avLst/>
          </a:prstGeom>
          <a:noFill/>
        </p:spPr>
        <p:txBody>
          <a:bodyPr wrap="square" rtlCol="0">
            <a:spAutoFit/>
          </a:bodyPr>
          <a:lstStyle/>
          <a:p>
            <a:r>
              <a:rPr lang="en-GB" sz="1100" baseline="30000" noProof="0" dirty="0">
                <a:solidFill>
                  <a:schemeClr val="tx2"/>
                </a:solidFill>
                <a:latin typeface="Arial" panose="020B0604020202020204" pitchFamily="34" charset="0"/>
                <a:ea typeface="Aileron" charset="0"/>
                <a:cs typeface="Arial" panose="020B0604020202020204" pitchFamily="34" charset="0"/>
              </a:rPr>
              <a:t>a </a:t>
            </a:r>
            <a:r>
              <a:rPr lang="en-GB" sz="1100" noProof="0" dirty="0" err="1">
                <a:solidFill>
                  <a:schemeClr val="tx2"/>
                </a:solidFill>
                <a:latin typeface="Arial" panose="020B0604020202020204" pitchFamily="34" charset="0"/>
                <a:cs typeface="Arial" panose="020B0604020202020204" pitchFamily="34" charset="0"/>
              </a:rPr>
              <a:t>E</a:t>
            </a:r>
            <a:r>
              <a:rPr lang="en-GB" sz="1100" b="0" i="0" u="none" strike="noStrike" baseline="0" noProof="0" dirty="0" err="1">
                <a:solidFill>
                  <a:schemeClr val="tx2"/>
                </a:solidFill>
                <a:latin typeface="Arial" panose="020B0604020202020204" pitchFamily="34" charset="0"/>
                <a:cs typeface="Arial" panose="020B0604020202020204" pitchFamily="34" charset="0"/>
              </a:rPr>
              <a:t>ncorafenib</a:t>
            </a:r>
            <a:r>
              <a:rPr lang="en-GB" sz="1100" b="0" i="0" u="none" strike="noStrike" baseline="0" noProof="0" dirty="0">
                <a:solidFill>
                  <a:schemeClr val="tx2"/>
                </a:solidFill>
                <a:latin typeface="Arial" panose="020B0604020202020204" pitchFamily="34" charset="0"/>
                <a:cs typeface="Arial" panose="020B0604020202020204" pitchFamily="34" charset="0"/>
              </a:rPr>
              <a:t> + </a:t>
            </a:r>
            <a:r>
              <a:rPr lang="en-GB" sz="1100" b="0" i="0" u="none" strike="noStrike" baseline="0" noProof="0" dirty="0" err="1">
                <a:solidFill>
                  <a:schemeClr val="tx2"/>
                </a:solidFill>
                <a:latin typeface="Arial" panose="020B0604020202020204" pitchFamily="34" charset="0"/>
                <a:cs typeface="Arial" panose="020B0604020202020204" pitchFamily="34" charset="0"/>
              </a:rPr>
              <a:t>binimetinib</a:t>
            </a:r>
            <a:r>
              <a:rPr lang="en-GB" sz="1100" b="0" i="0" u="none" strike="noStrike" baseline="0" noProof="0" dirty="0">
                <a:solidFill>
                  <a:schemeClr val="tx2"/>
                </a:solidFill>
                <a:latin typeface="Arial" panose="020B0604020202020204" pitchFamily="34" charset="0"/>
                <a:cs typeface="Arial" panose="020B0604020202020204" pitchFamily="34" charset="0"/>
              </a:rPr>
              <a:t> received EMA approval for the treatment of adult patients with advanced NSCLC with a </a:t>
            </a:r>
            <a:r>
              <a:rPr lang="en-GB" sz="1100" b="0" i="1" u="none" strike="noStrike" baseline="0" noProof="0" dirty="0">
                <a:solidFill>
                  <a:schemeClr val="tx2"/>
                </a:solidFill>
                <a:latin typeface="Arial" panose="020B0604020202020204" pitchFamily="34" charset="0"/>
                <a:cs typeface="Arial" panose="020B0604020202020204" pitchFamily="34" charset="0"/>
              </a:rPr>
              <a:t>BRAF</a:t>
            </a:r>
            <a:r>
              <a:rPr lang="en-GB" sz="1100" b="0" i="0" u="none" strike="noStrike" baseline="0" noProof="0" dirty="0">
                <a:solidFill>
                  <a:schemeClr val="tx2"/>
                </a:solidFill>
                <a:latin typeface="Arial" panose="020B0604020202020204" pitchFamily="34" charset="0"/>
                <a:cs typeface="Arial" panose="020B0604020202020204" pitchFamily="34" charset="0"/>
              </a:rPr>
              <a:t> V600E mutation in August 2024 – awaiting next update of ESMO guidelines</a:t>
            </a:r>
            <a:r>
              <a:rPr lang="en-GB" sz="1100" b="0" i="0" u="none" strike="noStrike" baseline="30000" noProof="0" dirty="0">
                <a:solidFill>
                  <a:schemeClr val="tx2"/>
                </a:solidFill>
                <a:latin typeface="Arial" panose="020B0604020202020204" pitchFamily="34" charset="0"/>
                <a:cs typeface="Arial" panose="020B0604020202020204" pitchFamily="34" charset="0"/>
              </a:rPr>
              <a:t>4</a:t>
            </a:r>
            <a:endParaRPr lang="en-GB" sz="1100" noProof="0" dirty="0">
              <a:solidFill>
                <a:schemeClr val="tx2"/>
              </a:solidFill>
              <a:latin typeface="Arial" panose="020B0604020202020204" pitchFamily="34" charset="0"/>
              <a:ea typeface="Aileron" charset="0"/>
              <a:cs typeface="Arial" panose="020B0604020202020204" pitchFamily="34" charset="0"/>
            </a:endParaRPr>
          </a:p>
          <a:p>
            <a:endParaRPr lang="en-GB" sz="11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176328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9B698-BAC7-87AF-5061-F435024C576E}"/>
              </a:ext>
            </a:extLst>
          </p:cNvPr>
          <p:cNvSpPr>
            <a:spLocks noGrp="1"/>
          </p:cNvSpPr>
          <p:nvPr>
            <p:ph type="title"/>
          </p:nvPr>
        </p:nvSpPr>
        <p:spPr>
          <a:xfrm>
            <a:off x="619201" y="259200"/>
            <a:ext cx="10963199" cy="864000"/>
          </a:xfrm>
        </p:spPr>
        <p:txBody>
          <a:bodyPr/>
          <a:lstStyle/>
          <a:p>
            <a:r>
              <a:rPr lang="en-GB" noProof="0" dirty="0"/>
              <a:t>Potential later line treatment options for </a:t>
            </a:r>
            <a:r>
              <a:rPr lang="en-GB" i="1" noProof="0" dirty="0"/>
              <a:t>braf</a:t>
            </a:r>
            <a:r>
              <a:rPr lang="en-GB" noProof="0" dirty="0"/>
              <a:t>-mutated</a:t>
            </a:r>
            <a:r>
              <a:rPr lang="en-GB" cap="none" noProof="0" dirty="0"/>
              <a:t> </a:t>
            </a:r>
            <a:r>
              <a:rPr lang="en-GB" noProof="0" dirty="0"/>
              <a:t>nsclc</a:t>
            </a:r>
          </a:p>
        </p:txBody>
      </p:sp>
      <p:sp>
        <p:nvSpPr>
          <p:cNvPr id="5" name="Content Placeholder 4">
            <a:extLst>
              <a:ext uri="{FF2B5EF4-FFF2-40B4-BE49-F238E27FC236}">
                <a16:creationId xmlns:a16="http://schemas.microsoft.com/office/drawing/2014/main" id="{3312AAB8-4DDF-1B04-1E08-7C6A637C3681}"/>
              </a:ext>
            </a:extLst>
          </p:cNvPr>
          <p:cNvSpPr>
            <a:spLocks noGrp="1"/>
          </p:cNvSpPr>
          <p:nvPr>
            <p:ph sz="quarter" idx="15"/>
          </p:nvPr>
        </p:nvSpPr>
        <p:spPr>
          <a:xfrm>
            <a:off x="582697" y="6245796"/>
            <a:ext cx="10217826" cy="365125"/>
          </a:xfrm>
        </p:spPr>
        <p:txBody>
          <a:bodyPr/>
          <a:lstStyle/>
          <a:p>
            <a:pPr>
              <a:lnSpc>
                <a:spcPct val="90000"/>
              </a:lnSpc>
              <a:spcBef>
                <a:spcPts val="0"/>
              </a:spcBef>
              <a:spcAft>
                <a:spcPts val="200"/>
              </a:spcAft>
            </a:pPr>
            <a:r>
              <a:rPr lang="en-GB" sz="1000" b="0" i="0" u="none" strike="noStrike" baseline="0" noProof="0" dirty="0">
                <a:solidFill>
                  <a:schemeClr val="tx2"/>
                </a:solidFill>
              </a:rPr>
              <a:t>mo, months; NA, not available; NSCLC, non-small cell lung cancer; NE, not estimable; ORR, objective response rate; OS, overall survival; PD-1, programmed cell death protein 1; PD‑L1,</a:t>
            </a:r>
            <a:r>
              <a:rPr lang="en-GB" sz="1000" noProof="0" dirty="0">
                <a:solidFill>
                  <a:schemeClr val="tx2"/>
                </a:solidFill>
              </a:rPr>
              <a:t> </a:t>
            </a:r>
            <a:r>
              <a:rPr lang="en-GB" sz="1000" b="0" i="0" u="none" strike="noStrike" baseline="0" noProof="0" dirty="0">
                <a:solidFill>
                  <a:schemeClr val="tx2"/>
                </a:solidFill>
              </a:rPr>
              <a:t>programmed death ligand 1</a:t>
            </a:r>
            <a:r>
              <a:rPr lang="en-GB" sz="1000" noProof="0" dirty="0">
                <a:solidFill>
                  <a:schemeClr val="tx2"/>
                </a:solidFill>
              </a:rPr>
              <a:t>; </a:t>
            </a:r>
            <a:r>
              <a:rPr lang="en-GB" sz="1000" b="0" i="0" u="none" strike="noStrike" baseline="0" noProof="0" dirty="0">
                <a:solidFill>
                  <a:schemeClr val="tx2"/>
                </a:solidFill>
              </a:rPr>
              <a:t>PFS, progression-free survival</a:t>
            </a:r>
          </a:p>
          <a:p>
            <a:pPr>
              <a:lnSpc>
                <a:spcPct val="90000"/>
              </a:lnSpc>
              <a:spcBef>
                <a:spcPts val="0"/>
              </a:spcBef>
              <a:spcAft>
                <a:spcPts val="200"/>
              </a:spcAft>
            </a:pPr>
            <a:r>
              <a:rPr lang="en-GB" sz="1000" noProof="0" dirty="0" err="1">
                <a:solidFill>
                  <a:schemeClr val="tx2"/>
                </a:solidFill>
              </a:rPr>
              <a:t>Planchard</a:t>
            </a:r>
            <a:r>
              <a:rPr lang="en-GB" sz="1000" noProof="0" dirty="0">
                <a:solidFill>
                  <a:schemeClr val="tx2"/>
                </a:solidFill>
              </a:rPr>
              <a:t> D, et al. NPJ Precis Oncol. 2024;8:90</a:t>
            </a:r>
          </a:p>
        </p:txBody>
      </p:sp>
      <p:sp>
        <p:nvSpPr>
          <p:cNvPr id="6" name="Slide Number Placeholder 5">
            <a:extLst>
              <a:ext uri="{FF2B5EF4-FFF2-40B4-BE49-F238E27FC236}">
                <a16:creationId xmlns:a16="http://schemas.microsoft.com/office/drawing/2014/main" id="{2E59157C-4D86-F73C-7783-F1514F4AA77F}"/>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graphicFrame>
        <p:nvGraphicFramePr>
          <p:cNvPr id="7" name="Table 6">
            <a:extLst>
              <a:ext uri="{FF2B5EF4-FFF2-40B4-BE49-F238E27FC236}">
                <a16:creationId xmlns:a16="http://schemas.microsoft.com/office/drawing/2014/main" id="{DFFA1F6A-41F0-E3A3-EAA4-CB8BE1ECCE75}"/>
              </a:ext>
            </a:extLst>
          </p:cNvPr>
          <p:cNvGraphicFramePr>
            <a:graphicFrameLocks noGrp="1"/>
          </p:cNvGraphicFramePr>
          <p:nvPr>
            <p:extLst>
              <p:ext uri="{D42A27DB-BD31-4B8C-83A1-F6EECF244321}">
                <p14:modId xmlns:p14="http://schemas.microsoft.com/office/powerpoint/2010/main" val="4058809316"/>
              </p:ext>
            </p:extLst>
          </p:nvPr>
        </p:nvGraphicFramePr>
        <p:xfrm>
          <a:off x="619201" y="2064888"/>
          <a:ext cx="10963197" cy="3956400"/>
        </p:xfrm>
        <a:graphic>
          <a:graphicData uri="http://schemas.openxmlformats.org/drawingml/2006/table">
            <a:tbl>
              <a:tblPr firstRow="1" bandRow="1">
                <a:tableStyleId>{5C22544A-7EE6-4342-B048-85BDC9FD1C3A}</a:tableStyleId>
              </a:tblPr>
              <a:tblGrid>
                <a:gridCol w="3172543">
                  <a:extLst>
                    <a:ext uri="{9D8B030D-6E8A-4147-A177-3AD203B41FA5}">
                      <a16:colId xmlns:a16="http://schemas.microsoft.com/office/drawing/2014/main" val="2840171823"/>
                    </a:ext>
                  </a:extLst>
                </a:gridCol>
                <a:gridCol w="2304256">
                  <a:extLst>
                    <a:ext uri="{9D8B030D-6E8A-4147-A177-3AD203B41FA5}">
                      <a16:colId xmlns:a16="http://schemas.microsoft.com/office/drawing/2014/main" val="1656166463"/>
                    </a:ext>
                  </a:extLst>
                </a:gridCol>
                <a:gridCol w="1872208">
                  <a:extLst>
                    <a:ext uri="{9D8B030D-6E8A-4147-A177-3AD203B41FA5}">
                      <a16:colId xmlns:a16="http://schemas.microsoft.com/office/drawing/2014/main" val="432730050"/>
                    </a:ext>
                  </a:extLst>
                </a:gridCol>
                <a:gridCol w="1296144">
                  <a:extLst>
                    <a:ext uri="{9D8B030D-6E8A-4147-A177-3AD203B41FA5}">
                      <a16:colId xmlns:a16="http://schemas.microsoft.com/office/drawing/2014/main" val="1140682636"/>
                    </a:ext>
                  </a:extLst>
                </a:gridCol>
                <a:gridCol w="648072">
                  <a:extLst>
                    <a:ext uri="{9D8B030D-6E8A-4147-A177-3AD203B41FA5}">
                      <a16:colId xmlns:a16="http://schemas.microsoft.com/office/drawing/2014/main" val="3604280430"/>
                    </a:ext>
                  </a:extLst>
                </a:gridCol>
                <a:gridCol w="864096">
                  <a:extLst>
                    <a:ext uri="{9D8B030D-6E8A-4147-A177-3AD203B41FA5}">
                      <a16:colId xmlns:a16="http://schemas.microsoft.com/office/drawing/2014/main" val="524878395"/>
                    </a:ext>
                  </a:extLst>
                </a:gridCol>
                <a:gridCol w="805878">
                  <a:extLst>
                    <a:ext uri="{9D8B030D-6E8A-4147-A177-3AD203B41FA5}">
                      <a16:colId xmlns:a16="http://schemas.microsoft.com/office/drawing/2014/main" val="3245202590"/>
                    </a:ext>
                  </a:extLst>
                </a:gridCol>
              </a:tblGrid>
              <a:tr h="364322">
                <a:tc>
                  <a:txBody>
                    <a:bodyPr/>
                    <a:lstStyle/>
                    <a:p>
                      <a:r>
                        <a:rPr lang="en-GB" sz="1200" noProof="0" dirty="0">
                          <a:latin typeface="Arial" panose="020B0604020202020204" pitchFamily="34" charset="0"/>
                          <a:cs typeface="Arial" panose="020B0604020202020204" pitchFamily="34" charset="0"/>
                        </a:rPr>
                        <a:t>Treatment</a:t>
                      </a:r>
                    </a:p>
                  </a:txBody>
                  <a:tcPr/>
                </a:tc>
                <a:tc>
                  <a:txBody>
                    <a:bodyPr/>
                    <a:lstStyle/>
                    <a:p>
                      <a:r>
                        <a:rPr lang="en-GB" sz="1200" noProof="0" dirty="0">
                          <a:latin typeface="Arial" panose="020B0604020202020204" pitchFamily="34" charset="0"/>
                          <a:cs typeface="Arial" panose="020B0604020202020204" pitchFamily="34" charset="0"/>
                        </a:rPr>
                        <a:t>Patients, n</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a:t>
                      </a:r>
                      <a:r>
                        <a:rPr lang="en-GB" sz="1200" i="1" noProof="0" dirty="0">
                          <a:latin typeface="Arial" panose="020B0604020202020204" pitchFamily="34" charset="0"/>
                          <a:cs typeface="Arial" panose="020B0604020202020204" pitchFamily="34" charset="0"/>
                        </a:rPr>
                        <a:t>BRAF</a:t>
                      </a:r>
                      <a:r>
                        <a:rPr lang="en-GB" sz="1200" noProof="0" dirty="0">
                          <a:latin typeface="Arial" panose="020B0604020202020204" pitchFamily="34" charset="0"/>
                          <a:cs typeface="Arial" panose="020B0604020202020204" pitchFamily="34" charset="0"/>
                        </a:rPr>
                        <a:t> mutation)</a:t>
                      </a:r>
                    </a:p>
                  </a:txBody>
                  <a:tcPr/>
                </a:tc>
                <a:tc>
                  <a:txBody>
                    <a:bodyPr/>
                    <a:lstStyle/>
                    <a:p>
                      <a:r>
                        <a:rPr lang="en-GB" sz="1200" noProof="0" dirty="0">
                          <a:latin typeface="Arial" panose="020B0604020202020204" pitchFamily="34" charset="0"/>
                          <a:cs typeface="Arial" panose="020B0604020202020204" pitchFamily="34" charset="0"/>
                        </a:rPr>
                        <a:t>Treatment status</a:t>
                      </a:r>
                    </a:p>
                  </a:txBody>
                  <a:tcPr/>
                </a:tc>
                <a:tc>
                  <a:txBody>
                    <a:bodyPr/>
                    <a:lstStyle/>
                    <a:p>
                      <a:r>
                        <a:rPr lang="en-GB" sz="1200" noProof="0" dirty="0">
                          <a:latin typeface="Arial" panose="020B0604020202020204" pitchFamily="34" charset="0"/>
                          <a:cs typeface="Arial" panose="020B0604020202020204" pitchFamily="34" charset="0"/>
                        </a:rPr>
                        <a:t>Median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follow-up, mo</a:t>
                      </a:r>
                    </a:p>
                  </a:txBody>
                  <a:tcPr/>
                </a:tc>
                <a:tc>
                  <a:txBody>
                    <a:bodyPr/>
                    <a:lstStyle/>
                    <a:p>
                      <a:r>
                        <a:rPr lang="en-GB" sz="1200" noProof="0" dirty="0">
                          <a:latin typeface="Arial" panose="020B0604020202020204" pitchFamily="34" charset="0"/>
                          <a:cs typeface="Arial" panose="020B0604020202020204" pitchFamily="34" charset="0"/>
                        </a:rPr>
                        <a:t>ORR, %</a:t>
                      </a:r>
                    </a:p>
                  </a:txBody>
                  <a:tcPr/>
                </a:tc>
                <a:tc>
                  <a:txBody>
                    <a:bodyPr/>
                    <a:lstStyle/>
                    <a:p>
                      <a:r>
                        <a:rPr lang="en-GB" sz="1200" noProof="0" dirty="0">
                          <a:latin typeface="Arial" panose="020B0604020202020204" pitchFamily="34" charset="0"/>
                          <a:cs typeface="Arial" panose="020B0604020202020204" pitchFamily="34" charset="0"/>
                        </a:rPr>
                        <a:t>Median PFS, mo</a:t>
                      </a:r>
                    </a:p>
                  </a:txBody>
                  <a:tcPr/>
                </a:tc>
                <a:tc>
                  <a:txBody>
                    <a:bodyPr/>
                    <a:lstStyle/>
                    <a:p>
                      <a:r>
                        <a:rPr lang="en-GB" sz="1200" noProof="0" dirty="0">
                          <a:latin typeface="Arial" panose="020B0604020202020204" pitchFamily="34" charset="0"/>
                          <a:cs typeface="Arial" panose="020B0604020202020204" pitchFamily="34" charset="0"/>
                        </a:rPr>
                        <a:t>Median OS, mo</a:t>
                      </a:r>
                    </a:p>
                  </a:txBody>
                  <a:tcPr/>
                </a:tc>
                <a:extLst>
                  <a:ext uri="{0D108BD9-81ED-4DB2-BD59-A6C34878D82A}">
                    <a16:rowId xmlns:a16="http://schemas.microsoft.com/office/drawing/2014/main" val="2552147542"/>
                  </a:ext>
                </a:extLst>
              </a:tr>
              <a:tr h="185890">
                <a:tc rowSpan="2">
                  <a:txBody>
                    <a:bodyPr/>
                    <a:lstStyle/>
                    <a:p>
                      <a:r>
                        <a:rPr lang="en-GB" sz="1200" b="1" noProof="0" dirty="0">
                          <a:latin typeface="Arial" panose="020B0604020202020204" pitchFamily="34" charset="0"/>
                          <a:cs typeface="Arial" panose="020B0604020202020204" pitchFamily="34" charset="0"/>
                        </a:rPr>
                        <a:t>Platinum-based doublet chemotherapy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7 (V600E)</a:t>
                      </a:r>
                    </a:p>
                  </a:txBody>
                  <a:tcPr marT="25200" marB="25200">
                    <a:solidFill>
                      <a:srgbClr val="EAD1CE"/>
                    </a:solidFill>
                  </a:tcPr>
                </a:tc>
                <a:tc rowSpan="2">
                  <a:txBody>
                    <a:bodyPr/>
                    <a:lstStyle/>
                    <a:p>
                      <a:r>
                        <a:rPr lang="en-GB" sz="1200" noProof="0" dirty="0">
                          <a:latin typeface="Arial" panose="020B0604020202020204" pitchFamily="34" charset="0"/>
                          <a:cs typeface="Arial" panose="020B0604020202020204" pitchFamily="34" charset="0"/>
                        </a:rPr>
                        <a:t>Treatment-naïve </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13.7</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29</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4.1</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10.8</a:t>
                      </a:r>
                      <a:endParaRPr lang="en-GB" sz="1200" baseline="30000" noProof="0" dirty="0">
                        <a:latin typeface="Arial" panose="020B0604020202020204" pitchFamily="34" charset="0"/>
                        <a:cs typeface="Arial" panose="020B0604020202020204" pitchFamily="34" charset="0"/>
                      </a:endParaRPr>
                    </a:p>
                  </a:txBody>
                  <a:tcPr marT="25200" marB="25200">
                    <a:solidFill>
                      <a:srgbClr val="EAD1CE"/>
                    </a:solidFill>
                  </a:tcPr>
                </a:tc>
                <a:extLst>
                  <a:ext uri="{0D108BD9-81ED-4DB2-BD59-A6C34878D82A}">
                    <a16:rowId xmlns:a16="http://schemas.microsoft.com/office/drawing/2014/main" val="2669534119"/>
                  </a:ext>
                </a:extLst>
              </a:tr>
              <a:tr h="185890">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7 (non-V600E)</a:t>
                      </a:r>
                    </a:p>
                  </a:txBody>
                  <a:tcPr marT="25200" marB="25200">
                    <a:solidFill>
                      <a:srgbClr val="EAD1CE"/>
                    </a:solidFill>
                  </a:tcPr>
                </a:tc>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13.7</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71</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8.9</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15.2</a:t>
                      </a:r>
                    </a:p>
                  </a:txBody>
                  <a:tcPr marT="25200" marB="25200">
                    <a:solidFill>
                      <a:srgbClr val="EAD1CE"/>
                    </a:solidFill>
                  </a:tcPr>
                </a:tc>
                <a:extLst>
                  <a:ext uri="{0D108BD9-81ED-4DB2-BD59-A6C34878D82A}">
                    <a16:rowId xmlns:a16="http://schemas.microsoft.com/office/drawing/2014/main" val="3355118810"/>
                  </a:ext>
                </a:extLst>
              </a:tr>
              <a:tr h="185890">
                <a:tc>
                  <a:txBody>
                    <a:bodyPr/>
                    <a:lstStyle/>
                    <a:p>
                      <a:r>
                        <a:rPr lang="en-GB" sz="1200" b="1" noProof="0" dirty="0">
                          <a:latin typeface="Arial" panose="020B0604020202020204" pitchFamily="34" charset="0"/>
                          <a:cs typeface="Arial" panose="020B0604020202020204" pitchFamily="34" charset="0"/>
                        </a:rPr>
                        <a:t>Platinum-based doublet chemotherapy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23 (V600E and non-V600E)</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Treatment-naïve </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6.4</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18.4</a:t>
                      </a:r>
                    </a:p>
                  </a:txBody>
                  <a:tcPr marT="25200" marB="25200">
                    <a:solidFill>
                      <a:srgbClr val="F5EAE8"/>
                    </a:solidFill>
                  </a:tcPr>
                </a:tc>
                <a:extLst>
                  <a:ext uri="{0D108BD9-81ED-4DB2-BD59-A6C34878D82A}">
                    <a16:rowId xmlns:a16="http://schemas.microsoft.com/office/drawing/2014/main" val="1469800026"/>
                  </a:ext>
                </a:extLst>
              </a:tr>
              <a:tr h="185890">
                <a:tc rowSpan="2">
                  <a:txBody>
                    <a:bodyPr/>
                    <a:lstStyle/>
                    <a:p>
                      <a:r>
                        <a:rPr lang="en-GB" sz="1200" b="1" noProof="0" dirty="0">
                          <a:latin typeface="Arial" panose="020B0604020202020204" pitchFamily="34" charset="0"/>
                          <a:cs typeface="Arial" panose="020B0604020202020204" pitchFamily="34" charset="0"/>
                        </a:rPr>
                        <a:t>Immunotherapy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12 (V600E)</a:t>
                      </a:r>
                    </a:p>
                  </a:txBody>
                  <a:tcPr marT="25200" marB="25200">
                    <a:solidFill>
                      <a:srgbClr val="EAD1CE"/>
                    </a:solidFill>
                  </a:tcPr>
                </a:tc>
                <a:tc rowSpan="2">
                  <a:txBody>
                    <a:bodyPr/>
                    <a:lstStyle/>
                    <a:p>
                      <a:r>
                        <a:rPr lang="en-GB" sz="1200" noProof="0" dirty="0">
                          <a:latin typeface="Arial" panose="020B0604020202020204" pitchFamily="34" charset="0"/>
                          <a:cs typeface="Arial" panose="020B0604020202020204" pitchFamily="34" charset="0"/>
                        </a:rPr>
                        <a:t>Treatment-naïve and previously treated</a:t>
                      </a:r>
                    </a:p>
                  </a:txBody>
                  <a:tcPr marT="25200" marB="25200">
                    <a:solidFill>
                      <a:srgbClr val="EAD1CE"/>
                    </a:solidFill>
                  </a:tcPr>
                </a:tc>
                <a:tc rowSpan="2">
                  <a:txBody>
                    <a:bodyPr/>
                    <a:lstStyle/>
                    <a:p>
                      <a:r>
                        <a:rPr lang="en-GB" sz="1200" noProof="0" dirty="0">
                          <a:latin typeface="Arial" panose="020B0604020202020204" pitchFamily="34" charset="0"/>
                          <a:cs typeface="Arial" panose="020B0604020202020204" pitchFamily="34" charset="0"/>
                        </a:rPr>
                        <a:t>5.5</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25</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3.7</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NE</a:t>
                      </a:r>
                    </a:p>
                  </a:txBody>
                  <a:tcPr marT="25200" marB="25200">
                    <a:solidFill>
                      <a:srgbClr val="EAD1CE"/>
                    </a:solidFill>
                  </a:tcPr>
                </a:tc>
                <a:extLst>
                  <a:ext uri="{0D108BD9-81ED-4DB2-BD59-A6C34878D82A}">
                    <a16:rowId xmlns:a16="http://schemas.microsoft.com/office/drawing/2014/main" val="213347714"/>
                  </a:ext>
                </a:extLst>
              </a:tr>
              <a:tr h="185890">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10 (non-V600E)</a:t>
                      </a:r>
                    </a:p>
                  </a:txBody>
                  <a:tcPr marT="25200" marB="25200">
                    <a:solidFill>
                      <a:srgbClr val="EAD1CE"/>
                    </a:solidFill>
                  </a:tcPr>
                </a:tc>
                <a:tc vMerge="1">
                  <a:txBody>
                    <a:bodyPr/>
                    <a:lstStyle/>
                    <a:p>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33</a:t>
                      </a:r>
                      <a:endParaRPr lang="en-GB" sz="1200" baseline="30000" noProof="0" dirty="0">
                        <a:latin typeface="Arial" panose="020B0604020202020204" pitchFamily="34" charset="0"/>
                        <a:cs typeface="Arial" panose="020B0604020202020204" pitchFamily="34" charset="0"/>
                      </a:endParaRP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4.1</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NE</a:t>
                      </a:r>
                    </a:p>
                  </a:txBody>
                  <a:tcPr marT="25200" marB="25200">
                    <a:solidFill>
                      <a:srgbClr val="EAD1CE"/>
                    </a:solidFill>
                  </a:tcPr>
                </a:tc>
                <a:extLst>
                  <a:ext uri="{0D108BD9-81ED-4DB2-BD59-A6C34878D82A}">
                    <a16:rowId xmlns:a16="http://schemas.microsoft.com/office/drawing/2014/main" val="861577421"/>
                  </a:ext>
                </a:extLst>
              </a:tr>
              <a:tr h="185890">
                <a:tc rowSpan="2">
                  <a:txBody>
                    <a:bodyPr/>
                    <a:lstStyle/>
                    <a:p>
                      <a:r>
                        <a:rPr lang="en-GB" sz="1200" b="1" noProof="0" dirty="0">
                          <a:latin typeface="Arial" panose="020B0604020202020204" pitchFamily="34" charset="0"/>
                          <a:cs typeface="Arial" panose="020B0604020202020204" pitchFamily="34" charset="0"/>
                        </a:rPr>
                        <a:t>Immunotherapy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17 (V600E)</a:t>
                      </a:r>
                    </a:p>
                  </a:txBody>
                  <a:tcPr marT="25200" marB="25200">
                    <a:solidFill>
                      <a:srgbClr val="F5EAE8"/>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Treatment-naïve and previously treated</a:t>
                      </a:r>
                    </a:p>
                  </a:txBody>
                  <a:tcPr marT="25200" marB="25200">
                    <a:solidFill>
                      <a:srgbClr val="F5EAE8"/>
                    </a:solidFill>
                  </a:tcPr>
                </a:tc>
                <a:tc rowSpan="2">
                  <a:txBody>
                    <a:bodyPr/>
                    <a:lstStyle/>
                    <a:p>
                      <a:r>
                        <a:rPr lang="en-GB" sz="1200" noProof="0" dirty="0">
                          <a:latin typeface="Arial" panose="020B0604020202020204" pitchFamily="34" charset="0"/>
                          <a:cs typeface="Arial" panose="020B0604020202020204" pitchFamily="34" charset="0"/>
                        </a:rPr>
                        <a:t>16.1</a:t>
                      </a:r>
                    </a:p>
                  </a:txBody>
                  <a:tcPr marT="25200" marB="25200">
                    <a:solidFill>
                      <a:srgbClr val="F5EAE8"/>
                    </a:solidFill>
                  </a:tcPr>
                </a:tc>
                <a:tc rowSpan="2">
                  <a:txBody>
                    <a:bodyPr/>
                    <a:lstStyle/>
                    <a:p>
                      <a:r>
                        <a:rPr lang="en-GB" sz="1200" noProof="0" dirty="0">
                          <a:latin typeface="Arial" panose="020B0604020202020204" pitchFamily="34" charset="0"/>
                          <a:cs typeface="Arial" panose="020B0604020202020204" pitchFamily="34" charset="0"/>
                        </a:rPr>
                        <a:t>24</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1.8</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8.2</a:t>
                      </a:r>
                    </a:p>
                  </a:txBody>
                  <a:tcPr marT="25200" marB="25200">
                    <a:solidFill>
                      <a:srgbClr val="F5EAE8"/>
                    </a:solidFill>
                  </a:tcPr>
                </a:tc>
                <a:extLst>
                  <a:ext uri="{0D108BD9-81ED-4DB2-BD59-A6C34878D82A}">
                    <a16:rowId xmlns:a16="http://schemas.microsoft.com/office/drawing/2014/main" val="2943744515"/>
                  </a:ext>
                </a:extLst>
              </a:tr>
              <a:tr h="185890">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18 (non-V600E)</a:t>
                      </a:r>
                    </a:p>
                  </a:txBody>
                  <a:tcPr marT="25200" marB="25200">
                    <a:solidFill>
                      <a:srgbClr val="F5EAE8"/>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marT="36000" marB="36000"/>
                </a:tc>
                <a:tc>
                  <a:txBody>
                    <a:bodyPr/>
                    <a:lstStyle/>
                    <a:p>
                      <a:r>
                        <a:rPr lang="en-GB" sz="1200" noProof="0" dirty="0">
                          <a:latin typeface="Arial" panose="020B0604020202020204" pitchFamily="34" charset="0"/>
                          <a:cs typeface="Arial" panose="020B0604020202020204" pitchFamily="34" charset="0"/>
                        </a:rPr>
                        <a:t>4.1</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17.2</a:t>
                      </a:r>
                    </a:p>
                  </a:txBody>
                  <a:tcPr marT="25200" marB="25200">
                    <a:solidFill>
                      <a:srgbClr val="F5EAE8"/>
                    </a:solidFill>
                  </a:tcPr>
                </a:tc>
                <a:extLst>
                  <a:ext uri="{0D108BD9-81ED-4DB2-BD59-A6C34878D82A}">
                    <a16:rowId xmlns:a16="http://schemas.microsoft.com/office/drawing/2014/main" val="1131662313"/>
                  </a:ext>
                </a:extLst>
              </a:tr>
              <a:tr h="18589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Immunotherapy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26 (V600)</a:t>
                      </a:r>
                    </a:p>
                  </a:txBody>
                  <a:tcPr marT="25200" marB="25200">
                    <a:solidFill>
                      <a:srgbClr val="EAD1CE"/>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Treatment-naïve and previously treated</a:t>
                      </a:r>
                    </a:p>
                  </a:txBody>
                  <a:tcPr marT="25200" marB="25200">
                    <a:solidFill>
                      <a:srgbClr val="EAD1CE"/>
                    </a:solidFill>
                  </a:tcPr>
                </a:tc>
                <a:tc rowSpan="2">
                  <a:txBody>
                    <a:bodyPr/>
                    <a:lstStyle/>
                    <a:p>
                      <a:r>
                        <a:rPr lang="en-GB" sz="1200" noProof="0" dirty="0">
                          <a:latin typeface="Arial" panose="020B0604020202020204" pitchFamily="34" charset="0"/>
                          <a:cs typeface="Arial" panose="020B0604020202020204" pitchFamily="34" charset="0"/>
                        </a:rPr>
                        <a:t>9.2</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26</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5.3</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22.5</a:t>
                      </a:r>
                    </a:p>
                  </a:txBody>
                  <a:tcPr marT="25200" marB="25200">
                    <a:solidFill>
                      <a:srgbClr val="EAD1CE"/>
                    </a:solidFill>
                  </a:tcPr>
                </a:tc>
                <a:extLst>
                  <a:ext uri="{0D108BD9-81ED-4DB2-BD59-A6C34878D82A}">
                    <a16:rowId xmlns:a16="http://schemas.microsoft.com/office/drawing/2014/main" val="718755099"/>
                  </a:ext>
                </a:extLst>
              </a:tr>
              <a:tr h="18589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18 (non-V600)</a:t>
                      </a:r>
                    </a:p>
                  </a:txBody>
                  <a:tcPr marT="25200" marB="25200">
                    <a:solidFill>
                      <a:srgbClr val="EAD1CE"/>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r>
                        <a:rPr lang="en-GB" sz="1200" noProof="0" dirty="0">
                          <a:latin typeface="Arial" panose="020B0604020202020204" pitchFamily="34" charset="0"/>
                          <a:cs typeface="Arial" panose="020B0604020202020204" pitchFamily="34" charset="0"/>
                        </a:rPr>
                        <a:t>35</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4.9</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12.0</a:t>
                      </a:r>
                    </a:p>
                  </a:txBody>
                  <a:tcPr marT="25200" marB="25200">
                    <a:solidFill>
                      <a:srgbClr val="EAD1CE"/>
                    </a:solidFill>
                  </a:tcPr>
                </a:tc>
                <a:extLst>
                  <a:ext uri="{0D108BD9-81ED-4DB2-BD59-A6C34878D82A}">
                    <a16:rowId xmlns:a16="http://schemas.microsoft.com/office/drawing/2014/main" val="1353414014"/>
                  </a:ext>
                </a:extLst>
              </a:tr>
              <a:tr h="18589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Immunotherapy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8 (V600E)</a:t>
                      </a:r>
                    </a:p>
                  </a:txBody>
                  <a:tcPr marT="25200" marB="25200">
                    <a:solidFill>
                      <a:srgbClr val="F5EAE8"/>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Treatment-naïve </a:t>
                      </a:r>
                    </a:p>
                  </a:txBody>
                  <a:tcPr marT="25200" marB="25200">
                    <a:solidFill>
                      <a:srgbClr val="F5EAE8"/>
                    </a:solidFill>
                  </a:tcPr>
                </a:tc>
                <a:tc rowSpan="2">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38</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10.5</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extLst>
                  <a:ext uri="{0D108BD9-81ED-4DB2-BD59-A6C34878D82A}">
                    <a16:rowId xmlns:a16="http://schemas.microsoft.com/office/drawing/2014/main" val="1098539245"/>
                  </a:ext>
                </a:extLst>
              </a:tr>
              <a:tr h="18589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7 (non-V600E)</a:t>
                      </a:r>
                    </a:p>
                  </a:txBody>
                  <a:tcPr marT="25200" marB="25200">
                    <a:solidFill>
                      <a:srgbClr val="F5EAE8"/>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marT="36000" marB="36000">
                    <a:solidFill>
                      <a:srgbClr val="F5EAE8"/>
                    </a:solidFill>
                  </a:tcPr>
                </a:tc>
                <a:tc>
                  <a:txBody>
                    <a:bodyPr/>
                    <a:lstStyle/>
                    <a:p>
                      <a:r>
                        <a:rPr lang="en-GB" sz="1200" noProof="0" dirty="0">
                          <a:latin typeface="Arial" panose="020B0604020202020204" pitchFamily="34" charset="0"/>
                          <a:cs typeface="Arial" panose="020B0604020202020204" pitchFamily="34" charset="0"/>
                        </a:rPr>
                        <a:t>43</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10.8</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extLst>
                  <a:ext uri="{0D108BD9-81ED-4DB2-BD59-A6C34878D82A}">
                    <a16:rowId xmlns:a16="http://schemas.microsoft.com/office/drawing/2014/main" val="3598218263"/>
                  </a:ext>
                </a:extLst>
              </a:tr>
              <a:tr h="18589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Immunotherapy as monotherapy or in combination</a:t>
                      </a:r>
                      <a:endParaRPr lang="en-GB" sz="1200" b="1" baseline="30000" noProof="0" dirty="0">
                        <a:latin typeface="Arial" panose="020B0604020202020204" pitchFamily="34" charset="0"/>
                        <a:cs typeface="Arial" panose="020B0604020202020204" pitchFamily="34" charset="0"/>
                      </a:endParaRPr>
                    </a:p>
                  </a:txBody>
                  <a:tcPr marT="25200" marB="25200">
                    <a:solidFill>
                      <a:srgbClr val="EAD1C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43 (V600E)</a:t>
                      </a:r>
                    </a:p>
                  </a:txBody>
                  <a:tcPr marT="25200" marB="25200">
                    <a:solidFill>
                      <a:srgbClr val="EAD1CE"/>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Treatment-naïve and previously treated</a:t>
                      </a:r>
                    </a:p>
                  </a:txBody>
                  <a:tcPr marT="25200" marB="25200">
                    <a:solidFill>
                      <a:srgbClr val="EAD1CE"/>
                    </a:solidFill>
                  </a:tcPr>
                </a:tc>
                <a:tc rowSpan="2">
                  <a:txBody>
                    <a:bodyPr/>
                    <a:lstStyle/>
                    <a:p>
                      <a:r>
                        <a:rPr lang="en-GB" sz="1200" noProof="0" dirty="0">
                          <a:latin typeface="Arial" panose="020B0604020202020204" pitchFamily="34" charset="0"/>
                          <a:cs typeface="Arial" panose="020B0604020202020204" pitchFamily="34" charset="0"/>
                        </a:rPr>
                        <a:t>16.2</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51.7</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10.0</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18.5</a:t>
                      </a:r>
                    </a:p>
                  </a:txBody>
                  <a:tcPr marT="25200" marB="25200">
                    <a:solidFill>
                      <a:srgbClr val="EAD1CE"/>
                    </a:solidFill>
                  </a:tcPr>
                </a:tc>
                <a:extLst>
                  <a:ext uri="{0D108BD9-81ED-4DB2-BD59-A6C34878D82A}">
                    <a16:rowId xmlns:a16="http://schemas.microsoft.com/office/drawing/2014/main" val="3340956454"/>
                  </a:ext>
                </a:extLst>
              </a:tr>
              <a:tr h="18589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16 (non-V600E)</a:t>
                      </a:r>
                    </a:p>
                  </a:txBody>
                  <a:tcPr marT="25200" marB="25200">
                    <a:solidFill>
                      <a:srgbClr val="EAD1CE"/>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latin typeface="Arial" panose="020B0604020202020204" pitchFamily="34" charset="0"/>
                        <a:cs typeface="Arial" panose="020B0604020202020204" pitchFamily="34" charset="0"/>
                      </a:endParaRPr>
                    </a:p>
                  </a:txBody>
                  <a:tcPr/>
                </a:tc>
                <a:tc vMerge="1">
                  <a:txBody>
                    <a:bodyPr/>
                    <a:lstStyle/>
                    <a:p>
                      <a:endParaRPr lang="en-GB" sz="1200" noProof="0" dirty="0">
                        <a:latin typeface="Arial" panose="020B0604020202020204" pitchFamily="34" charset="0"/>
                        <a:cs typeface="Arial" panose="020B0604020202020204" pitchFamily="34" charset="0"/>
                      </a:endParaRPr>
                    </a:p>
                  </a:txBody>
                  <a:tcPr marT="36000" marB="36000">
                    <a:solidFill>
                      <a:srgbClr val="EAD1CE"/>
                    </a:solidFill>
                  </a:tcPr>
                </a:tc>
                <a:tc>
                  <a:txBody>
                    <a:bodyPr/>
                    <a:lstStyle/>
                    <a:p>
                      <a:r>
                        <a:rPr lang="en-GB" sz="1200" noProof="0" dirty="0">
                          <a:latin typeface="Arial" panose="020B0604020202020204" pitchFamily="34" charset="0"/>
                          <a:cs typeface="Arial" panose="020B0604020202020204" pitchFamily="34" charset="0"/>
                        </a:rPr>
                        <a:t>31.1</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8.0</a:t>
                      </a:r>
                    </a:p>
                  </a:txBody>
                  <a:tcPr marT="25200" marB="25200">
                    <a:solidFill>
                      <a:srgbClr val="EAD1CE"/>
                    </a:solidFill>
                  </a:tcPr>
                </a:tc>
                <a:tc>
                  <a:txBody>
                    <a:bodyPr/>
                    <a:lstStyle/>
                    <a:p>
                      <a:r>
                        <a:rPr lang="en-GB" sz="1200" noProof="0" dirty="0">
                          <a:latin typeface="Arial" panose="020B0604020202020204" pitchFamily="34" charset="0"/>
                          <a:cs typeface="Arial" panose="020B0604020202020204" pitchFamily="34" charset="0"/>
                        </a:rPr>
                        <a:t>16.0</a:t>
                      </a:r>
                    </a:p>
                  </a:txBody>
                  <a:tcPr marT="25200" marB="25200">
                    <a:solidFill>
                      <a:srgbClr val="EAD1CE"/>
                    </a:solidFill>
                  </a:tcPr>
                </a:tc>
                <a:extLst>
                  <a:ext uri="{0D108BD9-81ED-4DB2-BD59-A6C34878D82A}">
                    <a16:rowId xmlns:a16="http://schemas.microsoft.com/office/drawing/2014/main" val="2398915703"/>
                  </a:ext>
                </a:extLst>
              </a:tr>
              <a:tr h="18589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latin typeface="Arial" panose="020B0604020202020204" pitchFamily="34" charset="0"/>
                          <a:cs typeface="Arial" panose="020B0604020202020204" pitchFamily="34" charset="0"/>
                        </a:rPr>
                        <a:t>Immunotherapy-combined chemotherapy</a:t>
                      </a:r>
                      <a:endParaRPr lang="en-GB" sz="1200" b="1" baseline="30000" noProof="0" dirty="0">
                        <a:latin typeface="Arial" panose="020B0604020202020204" pitchFamily="34" charset="0"/>
                        <a:cs typeface="Arial" panose="020B0604020202020204" pitchFamily="34" charset="0"/>
                      </a:endParaRPr>
                    </a:p>
                  </a:txBody>
                  <a:tcPr marT="25200" marB="252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9 (V600E)</a:t>
                      </a:r>
                    </a:p>
                  </a:txBody>
                  <a:tcPr marT="25200" marB="252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Treatment-naïve </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56</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18.5</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extLst>
                  <a:ext uri="{0D108BD9-81ED-4DB2-BD59-A6C34878D82A}">
                    <a16:rowId xmlns:a16="http://schemas.microsoft.com/office/drawing/2014/main" val="196602240"/>
                  </a:ext>
                </a:extLst>
              </a:tr>
              <a:tr h="18589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aseline="30000" noProof="0" dirty="0">
                        <a:latin typeface="Arial" panose="020B0604020202020204" pitchFamily="34" charset="0"/>
                        <a:cs typeface="Arial" panose="020B0604020202020204" pitchFamily="34" charset="0"/>
                      </a:endParaRPr>
                    </a:p>
                  </a:txBody>
                  <a:tcPr marT="36000" marB="360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7 (V600E)</a:t>
                      </a:r>
                    </a:p>
                  </a:txBody>
                  <a:tcPr marT="25200" marB="25200">
                    <a:solidFill>
                      <a:srgbClr val="F5EA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Previously treated</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29</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1.9</a:t>
                      </a:r>
                    </a:p>
                  </a:txBody>
                  <a:tcPr marT="25200" marB="25200">
                    <a:solidFill>
                      <a:srgbClr val="F5EAE8"/>
                    </a:solidFill>
                  </a:tcPr>
                </a:tc>
                <a:tc>
                  <a:txBody>
                    <a:bodyPr/>
                    <a:lstStyle/>
                    <a:p>
                      <a:r>
                        <a:rPr lang="en-GB" sz="1200" noProof="0" dirty="0">
                          <a:latin typeface="Arial" panose="020B0604020202020204" pitchFamily="34" charset="0"/>
                          <a:cs typeface="Arial" panose="020B0604020202020204" pitchFamily="34" charset="0"/>
                        </a:rPr>
                        <a:t>NA</a:t>
                      </a:r>
                    </a:p>
                  </a:txBody>
                  <a:tcPr marT="25200" marB="25200">
                    <a:solidFill>
                      <a:srgbClr val="F5EAE8"/>
                    </a:solidFill>
                  </a:tcPr>
                </a:tc>
                <a:extLst>
                  <a:ext uri="{0D108BD9-81ED-4DB2-BD59-A6C34878D82A}">
                    <a16:rowId xmlns:a16="http://schemas.microsoft.com/office/drawing/2014/main" val="2429756058"/>
                  </a:ext>
                </a:extLst>
              </a:tr>
            </a:tbl>
          </a:graphicData>
        </a:graphic>
      </p:graphicFrame>
      <p:sp>
        <p:nvSpPr>
          <p:cNvPr id="2" name="TextBox 1">
            <a:extLst>
              <a:ext uri="{FF2B5EF4-FFF2-40B4-BE49-F238E27FC236}">
                <a16:creationId xmlns:a16="http://schemas.microsoft.com/office/drawing/2014/main" id="{09B09F5E-8471-1498-AA3A-829885575FE5}"/>
              </a:ext>
            </a:extLst>
          </p:cNvPr>
          <p:cNvSpPr txBox="1"/>
          <p:nvPr/>
        </p:nvSpPr>
        <p:spPr>
          <a:xfrm>
            <a:off x="613799" y="1235994"/>
            <a:ext cx="10887000" cy="830997"/>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GB" sz="1600" b="0" i="0" u="none" strike="noStrike" baseline="0" dirty="0">
                <a:solidFill>
                  <a:schemeClr val="tx2"/>
                </a:solidFill>
                <a:latin typeface="Arial" panose="020B0604020202020204" pitchFamily="34" charset="0"/>
                <a:cs typeface="Arial" panose="020B0604020202020204" pitchFamily="34" charset="0"/>
              </a:rPr>
              <a:t>Chemotherapy remains a second-line </a:t>
            </a:r>
            <a:r>
              <a:rPr lang="en-US" sz="1600" b="0" i="0" u="none" strike="noStrike" baseline="0" dirty="0">
                <a:solidFill>
                  <a:schemeClr val="tx2"/>
                </a:solidFill>
                <a:latin typeface="Arial" panose="020B0604020202020204" pitchFamily="34" charset="0"/>
                <a:cs typeface="Arial" panose="020B0604020202020204" pitchFamily="34" charset="0"/>
              </a:rPr>
              <a:t>recommendation for patients with a BRAFV600 mutation</a:t>
            </a:r>
          </a:p>
          <a:p>
            <a:pPr algn="l">
              <a:buClr>
                <a:schemeClr val="accent1"/>
              </a:buClr>
            </a:pPr>
            <a:endParaRPr lang="en-US" sz="1600" b="0" i="0" u="none" strike="noStrike" baseline="0" dirty="0">
              <a:solidFill>
                <a:schemeClr val="tx2"/>
              </a:solidFill>
              <a:latin typeface="Arial" panose="020B0604020202020204" pitchFamily="34" charset="0"/>
              <a:cs typeface="Arial" panose="020B0604020202020204" pitchFamily="34" charset="0"/>
            </a:endParaRPr>
          </a:p>
          <a:p>
            <a:pPr marL="285750" indent="-285750" algn="l">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a:t>
            </a:r>
            <a:r>
              <a:rPr lang="en-GB" sz="1600" b="0" i="0" u="none" strike="noStrike" baseline="0" dirty="0" err="1">
                <a:solidFill>
                  <a:schemeClr val="tx2"/>
                </a:solidFill>
                <a:latin typeface="Arial" panose="020B0604020202020204" pitchFamily="34" charset="0"/>
                <a:cs typeface="Arial" panose="020B0604020202020204" pitchFamily="34" charset="0"/>
              </a:rPr>
              <a:t>mmunotherapy</a:t>
            </a:r>
            <a:r>
              <a:rPr lang="en-GB" sz="1600" b="0" i="0" u="none" strike="noStrike" baseline="0" dirty="0">
                <a:solidFill>
                  <a:schemeClr val="tx2"/>
                </a:solidFill>
                <a:latin typeface="Arial" panose="020B0604020202020204" pitchFamily="34" charset="0"/>
                <a:cs typeface="Arial" panose="020B0604020202020204" pitchFamily="34" charset="0"/>
              </a:rPr>
              <a:t>-based </a:t>
            </a:r>
            <a:r>
              <a:rPr lang="en-US" sz="1600" b="0" i="0" u="none" strike="noStrike" baseline="0" dirty="0">
                <a:solidFill>
                  <a:schemeClr val="tx2"/>
                </a:solidFill>
                <a:latin typeface="Arial" panose="020B0604020202020204" pitchFamily="34" charset="0"/>
                <a:cs typeface="Arial" panose="020B0604020202020204" pitchFamily="34" charset="0"/>
              </a:rPr>
              <a:t>treatments are an option for patients with BRAFV600E-mutant advanced </a:t>
            </a:r>
            <a:r>
              <a:rPr lang="en-GB" sz="1600" b="0" i="0" u="none" strike="noStrike" baseline="0" dirty="0">
                <a:solidFill>
                  <a:schemeClr val="tx2"/>
                </a:solidFill>
                <a:latin typeface="Arial" panose="020B0604020202020204" pitchFamily="34" charset="0"/>
                <a:cs typeface="Arial" panose="020B0604020202020204" pitchFamily="34" charset="0"/>
              </a:rPr>
              <a:t>NSCLC</a:t>
            </a:r>
            <a:endParaRPr lang="en-GB" sz="1600"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157701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DE0A3-532B-21F2-D95D-03B9D176F12C}"/>
              </a:ext>
            </a:extLst>
          </p:cNvPr>
          <p:cNvSpPr>
            <a:spLocks noGrp="1"/>
          </p:cNvSpPr>
          <p:nvPr>
            <p:ph sz="quarter" idx="12"/>
          </p:nvPr>
        </p:nvSpPr>
        <p:spPr/>
        <p:txBody>
          <a:bodyPr/>
          <a:lstStyle/>
          <a:p>
            <a:r>
              <a:rPr lang="en-GB" noProof="0" dirty="0"/>
              <a:t>Possible </a:t>
            </a:r>
            <a:r>
              <a:rPr lang="en-GB" b="1" noProof="0" dirty="0">
                <a:solidFill>
                  <a:schemeClr val="accent1"/>
                </a:solidFill>
              </a:rPr>
              <a:t>combinations of immune checkpoint inhibitors with BRAF-targeted therapies</a:t>
            </a:r>
            <a:r>
              <a:rPr lang="en-GB" b="1" baseline="30000" noProof="0" dirty="0">
                <a:solidFill>
                  <a:schemeClr val="accent1"/>
                </a:solidFill>
              </a:rPr>
              <a:t>1</a:t>
            </a:r>
          </a:p>
          <a:p>
            <a:pPr lvl="1"/>
            <a:r>
              <a:rPr lang="en-GB" noProof="0" dirty="0"/>
              <a:t>Synergistic tumour effect but tolerability will be a </a:t>
            </a:r>
            <a:r>
              <a:rPr lang="en-GB" noProof="0" dirty="0">
                <a:solidFill>
                  <a:schemeClr val="tx2"/>
                </a:solidFill>
              </a:rPr>
              <a:t>consideration</a:t>
            </a:r>
            <a:r>
              <a:rPr lang="en-GB" baseline="30000" noProof="0" dirty="0">
                <a:solidFill>
                  <a:schemeClr val="tx2"/>
                </a:solidFill>
              </a:rPr>
              <a:t>1</a:t>
            </a:r>
          </a:p>
          <a:p>
            <a:pPr lvl="1"/>
            <a:r>
              <a:rPr lang="en-GB" noProof="0" dirty="0">
                <a:solidFill>
                  <a:schemeClr val="tx2"/>
                </a:solidFill>
              </a:rPr>
              <a:t>Triple combination therapies (BRAFi + MEKi + IO therapy) investigated in melanoma</a:t>
            </a:r>
            <a:r>
              <a:rPr lang="en-GB" baseline="30000" noProof="0" dirty="0">
                <a:solidFill>
                  <a:schemeClr val="tx2"/>
                </a:solidFill>
              </a:rPr>
              <a:t>2</a:t>
            </a:r>
          </a:p>
          <a:p>
            <a:endParaRPr lang="en-GB" noProof="0" dirty="0"/>
          </a:p>
          <a:p>
            <a:r>
              <a:rPr lang="en-GB" b="1" noProof="0" dirty="0">
                <a:solidFill>
                  <a:schemeClr val="accent1"/>
                </a:solidFill>
              </a:rPr>
              <a:t>Next-generation BRAF inhibitors</a:t>
            </a:r>
            <a:r>
              <a:rPr lang="en-GB" b="1" baseline="30000" noProof="0" dirty="0">
                <a:solidFill>
                  <a:schemeClr val="accent1"/>
                </a:solidFill>
              </a:rPr>
              <a:t>2</a:t>
            </a:r>
          </a:p>
          <a:p>
            <a:pPr lvl="1"/>
            <a:r>
              <a:rPr lang="en-GB" noProof="0" dirty="0"/>
              <a:t>First-generation BRAF inhibitors only effective in patients with class 1 </a:t>
            </a:r>
            <a:r>
              <a:rPr lang="en-GB" i="1" noProof="0" dirty="0"/>
              <a:t>BRAF</a:t>
            </a:r>
            <a:r>
              <a:rPr lang="en-GB" baseline="30000" noProof="0" dirty="0"/>
              <a:t>V600E</a:t>
            </a:r>
            <a:r>
              <a:rPr lang="en-GB" noProof="0" dirty="0"/>
              <a:t> mutations</a:t>
            </a:r>
          </a:p>
          <a:p>
            <a:pPr lvl="1"/>
            <a:r>
              <a:rPr lang="en-GB" noProof="0" dirty="0"/>
              <a:t>Next-generation BRAF inhibitors designed to inhibit class 1-3</a:t>
            </a:r>
          </a:p>
          <a:p>
            <a:endParaRPr lang="en-GB" noProof="0" dirty="0"/>
          </a:p>
          <a:p>
            <a:endParaRPr lang="en-GB" noProof="0" dirty="0"/>
          </a:p>
        </p:txBody>
      </p:sp>
      <p:sp>
        <p:nvSpPr>
          <p:cNvPr id="2" name="Title 1">
            <a:extLst>
              <a:ext uri="{FF2B5EF4-FFF2-40B4-BE49-F238E27FC236}">
                <a16:creationId xmlns:a16="http://schemas.microsoft.com/office/drawing/2014/main" id="{6C65C8EA-C9E5-C2CB-0F77-A70D4E6CD9C6}"/>
              </a:ext>
            </a:extLst>
          </p:cNvPr>
          <p:cNvSpPr>
            <a:spLocks noGrp="1"/>
          </p:cNvSpPr>
          <p:nvPr>
            <p:ph type="title"/>
          </p:nvPr>
        </p:nvSpPr>
        <p:spPr/>
        <p:txBody>
          <a:bodyPr/>
          <a:lstStyle/>
          <a:p>
            <a:r>
              <a:rPr lang="en-GB" noProof="0" dirty="0"/>
              <a:t>Future treatment options?</a:t>
            </a:r>
          </a:p>
        </p:txBody>
      </p:sp>
      <p:sp>
        <p:nvSpPr>
          <p:cNvPr id="4" name="Content Placeholder 3">
            <a:extLst>
              <a:ext uri="{FF2B5EF4-FFF2-40B4-BE49-F238E27FC236}">
                <a16:creationId xmlns:a16="http://schemas.microsoft.com/office/drawing/2014/main" id="{6E000254-51DE-9717-1355-6302C6024E6C}"/>
              </a:ext>
            </a:extLst>
          </p:cNvPr>
          <p:cNvSpPr>
            <a:spLocks noGrp="1"/>
          </p:cNvSpPr>
          <p:nvPr>
            <p:ph sz="quarter" idx="15"/>
          </p:nvPr>
        </p:nvSpPr>
        <p:spPr/>
        <p:txBody>
          <a:bodyPr anchor="b" anchorCtr="0"/>
          <a:lstStyle/>
          <a:p>
            <a:r>
              <a:rPr lang="en-GB" b="0" i="0" noProof="0" dirty="0">
                <a:solidFill>
                  <a:schemeClr val="tx2"/>
                </a:solidFill>
                <a:effectLst/>
              </a:rPr>
              <a:t>BRAFi, BRAF inhibitor; </a:t>
            </a:r>
            <a:r>
              <a:rPr lang="en-GB" noProof="0" dirty="0">
                <a:solidFill>
                  <a:schemeClr val="tx2"/>
                </a:solidFill>
              </a:rPr>
              <a:t>IO, immuno-oncology; </a:t>
            </a:r>
            <a:r>
              <a:rPr lang="en-GB" b="0" i="0" noProof="0" dirty="0">
                <a:solidFill>
                  <a:schemeClr val="tx2"/>
                </a:solidFill>
                <a:effectLst/>
              </a:rPr>
              <a:t>MEKi, MEK inhibitor</a:t>
            </a:r>
            <a:endParaRPr lang="en-GB" noProof="0" dirty="0">
              <a:solidFill>
                <a:schemeClr val="tx2"/>
              </a:solidFill>
            </a:endParaRPr>
          </a:p>
          <a:p>
            <a:r>
              <a:rPr lang="en-GB" noProof="0" dirty="0">
                <a:solidFill>
                  <a:schemeClr val="tx2"/>
                </a:solidFill>
              </a:rPr>
              <a:t>1. Planchard D, et al. NPJ Precis Oncol. 2024;8:90; 2. Abdayem P and Planchard D. Clin Adv Hematol Oncol. 2022;20:662-72</a:t>
            </a:r>
          </a:p>
        </p:txBody>
      </p:sp>
      <p:sp>
        <p:nvSpPr>
          <p:cNvPr id="5" name="Slide Number Placeholder 4">
            <a:extLst>
              <a:ext uri="{FF2B5EF4-FFF2-40B4-BE49-F238E27FC236}">
                <a16:creationId xmlns:a16="http://schemas.microsoft.com/office/drawing/2014/main" id="{9646B6FA-1F0B-7356-3077-69F1DA82D951}"/>
              </a:ext>
            </a:extLst>
          </p:cNvPr>
          <p:cNvSpPr>
            <a:spLocks noGrp="1"/>
          </p:cNvSpPr>
          <p:nvPr>
            <p:ph type="sldNum" sz="quarter" idx="4"/>
          </p:nvPr>
        </p:nvSpPr>
        <p:spPr/>
        <p:txBody>
          <a:bodyPr/>
          <a:lstStyle/>
          <a:p>
            <a:fld id="{FCE43C0F-8A7B-3A4B-9DB5-B3472E36E833}" type="slidenum">
              <a:rPr lang="en-GB" noProof="0" smtClean="0"/>
              <a:pPr/>
              <a:t>24</a:t>
            </a:fld>
            <a:endParaRPr lang="en-GB" noProof="0" dirty="0"/>
          </a:p>
        </p:txBody>
      </p:sp>
    </p:spTree>
    <p:extLst>
      <p:ext uri="{BB962C8B-B14F-4D97-AF65-F5344CB8AC3E}">
        <p14:creationId xmlns:p14="http://schemas.microsoft.com/office/powerpoint/2010/main" val="8202653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FDA56-6489-446A-66D2-FBD4578E606A}"/>
              </a:ext>
            </a:extLst>
          </p:cNvPr>
          <p:cNvSpPr>
            <a:spLocks noGrp="1"/>
          </p:cNvSpPr>
          <p:nvPr>
            <p:ph sz="quarter" idx="12"/>
          </p:nvPr>
        </p:nvSpPr>
        <p:spPr/>
        <p:txBody>
          <a:bodyPr>
            <a:normAutofit/>
          </a:bodyPr>
          <a:lstStyle/>
          <a:p>
            <a:r>
              <a:rPr lang="en-GB" sz="1800" i="1" noProof="0" dirty="0">
                <a:solidFill>
                  <a:schemeClr val="tx2"/>
                </a:solidFill>
              </a:rPr>
              <a:t>BRAF </a:t>
            </a:r>
            <a:r>
              <a:rPr lang="en-GB" sz="1800" noProof="0" dirty="0">
                <a:solidFill>
                  <a:schemeClr val="tx2"/>
                </a:solidFill>
              </a:rPr>
              <a:t>mutated NSCLC occurs in smokers and non-smokers</a:t>
            </a:r>
            <a:r>
              <a:rPr lang="en-GB" sz="1800" baseline="30000" noProof="0" dirty="0">
                <a:solidFill>
                  <a:schemeClr val="tx2"/>
                </a:solidFill>
              </a:rPr>
              <a:t>1</a:t>
            </a:r>
          </a:p>
          <a:p>
            <a:r>
              <a:rPr lang="en-GB" sz="1800" b="1" noProof="0" dirty="0">
                <a:solidFill>
                  <a:schemeClr val="accent1"/>
                </a:solidFill>
              </a:rPr>
              <a:t>Treat patients with </a:t>
            </a:r>
            <a:r>
              <a:rPr lang="en-GB" sz="1800" b="1" i="1" noProof="0" dirty="0">
                <a:solidFill>
                  <a:schemeClr val="accent1"/>
                </a:solidFill>
              </a:rPr>
              <a:t>BRAF</a:t>
            </a:r>
            <a:r>
              <a:rPr lang="en-GB" sz="1800" b="1" baseline="30000" noProof="0" dirty="0">
                <a:solidFill>
                  <a:schemeClr val="accent1"/>
                </a:solidFill>
              </a:rPr>
              <a:t>V600E</a:t>
            </a:r>
            <a:r>
              <a:rPr lang="en-GB" sz="1800" b="1" noProof="0" dirty="0">
                <a:solidFill>
                  <a:schemeClr val="accent1"/>
                </a:solidFill>
              </a:rPr>
              <a:t> mutated NSCLC with BRAFi plus MEKi combination</a:t>
            </a:r>
            <a:r>
              <a:rPr lang="en-GB" sz="1800" b="1" baseline="30000" noProof="0" dirty="0">
                <a:solidFill>
                  <a:schemeClr val="accent1"/>
                </a:solidFill>
              </a:rPr>
              <a:t>2,3</a:t>
            </a:r>
          </a:p>
          <a:p>
            <a:pPr lvl="1"/>
            <a:r>
              <a:rPr lang="en-GB" noProof="0" dirty="0">
                <a:solidFill>
                  <a:schemeClr val="tx2"/>
                </a:solidFill>
              </a:rPr>
              <a:t>Two combinations available, perhaps differing toxicity, similar efficacy</a:t>
            </a:r>
          </a:p>
          <a:p>
            <a:pPr lvl="2"/>
            <a:r>
              <a:rPr lang="en-GB" noProof="0" dirty="0">
                <a:solidFill>
                  <a:schemeClr val="tx2"/>
                </a:solidFill>
              </a:rPr>
              <a:t>Trametinib plus dabrafenib</a:t>
            </a:r>
          </a:p>
          <a:p>
            <a:pPr lvl="2"/>
            <a:r>
              <a:rPr lang="en-GB" noProof="0" dirty="0">
                <a:solidFill>
                  <a:schemeClr val="tx2"/>
                </a:solidFill>
              </a:rPr>
              <a:t>Encorafenib plus binimetinib</a:t>
            </a:r>
          </a:p>
          <a:p>
            <a:pPr algn="l"/>
            <a:r>
              <a:rPr lang="en-GB" sz="1800" b="0" i="0" u="none" strike="noStrike" baseline="0" noProof="0" dirty="0">
                <a:solidFill>
                  <a:schemeClr val="tx2"/>
                </a:solidFill>
              </a:rPr>
              <a:t>Disease progression is inevitable and </a:t>
            </a:r>
            <a:r>
              <a:rPr lang="en-GB" sz="1800" b="1" i="0" u="none" strike="noStrike" baseline="0" noProof="0" dirty="0">
                <a:solidFill>
                  <a:schemeClr val="accent1"/>
                </a:solidFill>
              </a:rPr>
              <a:t>only approximately 50% of mNSCLC patients receive </a:t>
            </a:r>
            <a:br>
              <a:rPr lang="en-GB" sz="1800" b="1" i="0" u="none" strike="noStrike" baseline="0" noProof="0" dirty="0">
                <a:solidFill>
                  <a:schemeClr val="accent1"/>
                </a:solidFill>
              </a:rPr>
            </a:br>
            <a:r>
              <a:rPr lang="en-GB" sz="1800" b="1" i="0" u="none" strike="noStrike" baseline="0" noProof="0" dirty="0">
                <a:solidFill>
                  <a:schemeClr val="accent1"/>
                </a:solidFill>
              </a:rPr>
              <a:t>second-line treatment</a:t>
            </a:r>
            <a:r>
              <a:rPr lang="en-GB" sz="1800" b="1" i="0" u="none" strike="noStrike" baseline="30000" noProof="0" dirty="0">
                <a:solidFill>
                  <a:schemeClr val="accent1"/>
                </a:solidFill>
              </a:rPr>
              <a:t>4</a:t>
            </a:r>
          </a:p>
          <a:p>
            <a:r>
              <a:rPr lang="en-GB" sz="1800" b="1" noProof="0" dirty="0">
                <a:solidFill>
                  <a:schemeClr val="accent1"/>
                </a:solidFill>
              </a:rPr>
              <a:t>Test before commencing first-line treatment </a:t>
            </a:r>
            <a:r>
              <a:rPr lang="en-GB" sz="1800" noProof="0" dirty="0">
                <a:solidFill>
                  <a:schemeClr val="accent1"/>
                </a:solidFill>
              </a:rPr>
              <a:t>-</a:t>
            </a:r>
            <a:r>
              <a:rPr lang="en-GB" sz="1800" noProof="0" dirty="0">
                <a:solidFill>
                  <a:schemeClr val="tx2"/>
                </a:solidFill>
              </a:rPr>
              <a:t> </a:t>
            </a:r>
            <a:r>
              <a:rPr lang="en-GB" sz="1800" b="1" i="0" u="none" strike="noStrike" baseline="0" noProof="0" dirty="0">
                <a:solidFill>
                  <a:schemeClr val="accent1"/>
                </a:solidFill>
              </a:rPr>
              <a:t>use the most efficacious agents in the first-line setting </a:t>
            </a:r>
            <a:r>
              <a:rPr lang="en-GB" sz="1800" b="0" i="0" u="none" strike="noStrike" baseline="0" noProof="0" dirty="0">
                <a:solidFill>
                  <a:schemeClr val="tx2"/>
                </a:solidFill>
              </a:rPr>
              <a:t>based on the patient's molecular profile</a:t>
            </a:r>
            <a:r>
              <a:rPr lang="en-GB" sz="1800" b="0" i="0" u="none" strike="noStrike" baseline="30000" noProof="0" dirty="0">
                <a:solidFill>
                  <a:schemeClr val="tx2"/>
                </a:solidFill>
              </a:rPr>
              <a:t>4</a:t>
            </a:r>
            <a:endParaRPr lang="en-GB" sz="1800" baseline="30000" noProof="0" dirty="0">
              <a:solidFill>
                <a:schemeClr val="tx2"/>
              </a:solidFill>
            </a:endParaRPr>
          </a:p>
          <a:p>
            <a:r>
              <a:rPr lang="en-GB" sz="1800" noProof="0" dirty="0">
                <a:solidFill>
                  <a:schemeClr val="tx2"/>
                </a:solidFill>
              </a:rPr>
              <a:t>Reassess at progression, treat oligoprogression with local treatments, re-biopsy if feasible</a:t>
            </a:r>
            <a:r>
              <a:rPr lang="en-GB" sz="1800" baseline="30000" noProof="0" dirty="0">
                <a:solidFill>
                  <a:schemeClr val="tx2"/>
                </a:solidFill>
              </a:rPr>
              <a:t>5</a:t>
            </a:r>
          </a:p>
          <a:p>
            <a:r>
              <a:rPr lang="en-GB" sz="1800" noProof="0" dirty="0">
                <a:solidFill>
                  <a:schemeClr val="tx2"/>
                </a:solidFill>
              </a:rPr>
              <a:t>Second-line treatment options include chemotherapy + IO therapy,</a:t>
            </a:r>
            <a:r>
              <a:rPr lang="en-GB" sz="1800" baseline="30000" noProof="0" dirty="0">
                <a:solidFill>
                  <a:schemeClr val="tx2"/>
                </a:solidFill>
              </a:rPr>
              <a:t>5</a:t>
            </a:r>
            <a:r>
              <a:rPr lang="en-GB" sz="1800" noProof="0" dirty="0">
                <a:solidFill>
                  <a:schemeClr val="tx2"/>
                </a:solidFill>
              </a:rPr>
              <a:t> or BRAFi plus MEKi combination if not used for first-line</a:t>
            </a:r>
            <a:r>
              <a:rPr lang="en-GB" sz="1800" baseline="30000" noProof="0" dirty="0">
                <a:solidFill>
                  <a:schemeClr val="tx2"/>
                </a:solidFill>
              </a:rPr>
              <a:t>6</a:t>
            </a:r>
          </a:p>
          <a:p>
            <a:pPr marL="0" indent="0">
              <a:buNone/>
            </a:pPr>
            <a:endParaRPr lang="en-GB" sz="1800" noProof="0" dirty="0">
              <a:solidFill>
                <a:schemeClr val="tx2"/>
              </a:solidFill>
            </a:endParaRPr>
          </a:p>
        </p:txBody>
      </p:sp>
      <p:sp>
        <p:nvSpPr>
          <p:cNvPr id="2" name="Title 1">
            <a:extLst>
              <a:ext uri="{FF2B5EF4-FFF2-40B4-BE49-F238E27FC236}">
                <a16:creationId xmlns:a16="http://schemas.microsoft.com/office/drawing/2014/main" id="{CDD86B21-D142-5906-2F7E-4FF34D47F277}"/>
              </a:ext>
            </a:extLst>
          </p:cNvPr>
          <p:cNvSpPr>
            <a:spLocks noGrp="1"/>
          </p:cNvSpPr>
          <p:nvPr>
            <p:ph type="title"/>
          </p:nvPr>
        </p:nvSpPr>
        <p:spPr/>
        <p:txBody>
          <a:bodyPr/>
          <a:lstStyle/>
          <a:p>
            <a:r>
              <a:rPr lang="en-GB" noProof="0" dirty="0"/>
              <a:t>summary</a:t>
            </a:r>
          </a:p>
        </p:txBody>
      </p:sp>
      <p:sp>
        <p:nvSpPr>
          <p:cNvPr id="4" name="Content Placeholder 3">
            <a:extLst>
              <a:ext uri="{FF2B5EF4-FFF2-40B4-BE49-F238E27FC236}">
                <a16:creationId xmlns:a16="http://schemas.microsoft.com/office/drawing/2014/main" id="{DC044CD7-5525-265B-C896-211FECF70D38}"/>
              </a:ext>
            </a:extLst>
          </p:cNvPr>
          <p:cNvSpPr>
            <a:spLocks noGrp="1"/>
          </p:cNvSpPr>
          <p:nvPr>
            <p:ph sz="quarter" idx="15"/>
          </p:nvPr>
        </p:nvSpPr>
        <p:spPr/>
        <p:txBody>
          <a:bodyPr anchor="b" anchorCtr="0"/>
          <a:lstStyle/>
          <a:p>
            <a:r>
              <a:rPr lang="en-GB" b="0" i="0" noProof="0" dirty="0">
                <a:solidFill>
                  <a:schemeClr val="tx2"/>
                </a:solidFill>
                <a:effectLst/>
              </a:rPr>
              <a:t>BRAFi, BRAF inhibitor; </a:t>
            </a:r>
            <a:r>
              <a:rPr lang="en-GB" noProof="0" dirty="0">
                <a:solidFill>
                  <a:schemeClr val="tx2"/>
                </a:solidFill>
              </a:rPr>
              <a:t>IO, immuno-oncology; </a:t>
            </a:r>
            <a:r>
              <a:rPr lang="en-GB" b="0" i="0" noProof="0" dirty="0">
                <a:solidFill>
                  <a:schemeClr val="tx2"/>
                </a:solidFill>
                <a:effectLst/>
              </a:rPr>
              <a:t>MEKi, MEK inhibitor; (m)</a:t>
            </a:r>
            <a:r>
              <a:rPr lang="en-GB" noProof="0" dirty="0">
                <a:solidFill>
                  <a:schemeClr val="tx2"/>
                </a:solidFill>
              </a:rPr>
              <a:t>NSCLC, (metastatic) non-small cell lung cancer</a:t>
            </a:r>
          </a:p>
          <a:p>
            <a:r>
              <a:rPr lang="en-GB" noProof="0" dirty="0">
                <a:solidFill>
                  <a:schemeClr val="tx2"/>
                </a:solidFill>
              </a:rPr>
              <a:t>1. </a:t>
            </a:r>
            <a:r>
              <a:rPr lang="en-GB" noProof="0" dirty="0">
                <a:solidFill>
                  <a:schemeClr val="tx2"/>
                </a:solidFill>
                <a:sym typeface="Helvetica Neue"/>
              </a:rPr>
              <a:t>Zhen D, et al. Oncotarget. 2016;7:41691-702; 2</a:t>
            </a:r>
            <a:r>
              <a:rPr lang="en-GB" noProof="0" dirty="0">
                <a:solidFill>
                  <a:schemeClr val="tx2"/>
                </a:solidFill>
              </a:rPr>
              <a:t>. Tabbò F, et al. Cancer Treat Rev. 2022;103:102335; </a:t>
            </a:r>
            <a:r>
              <a:rPr lang="en-GB" b="0" i="0" noProof="0" dirty="0">
                <a:solidFill>
                  <a:schemeClr val="tx2"/>
                </a:solidFill>
                <a:effectLst/>
              </a:rPr>
              <a:t>3. </a:t>
            </a:r>
            <a:r>
              <a:rPr lang="en-GB" noProof="0" dirty="0">
                <a:solidFill>
                  <a:schemeClr val="tx2"/>
                </a:solidFill>
              </a:rPr>
              <a:t>Riely GJ, et al. J Clin Oncol. 2023;41:3700-11;</a:t>
            </a:r>
            <a:endParaRPr lang="en-GB" noProof="0" dirty="0">
              <a:solidFill>
                <a:schemeClr val="tx2"/>
              </a:solidFill>
              <a:sym typeface="Helvetica Neue"/>
            </a:endParaRPr>
          </a:p>
          <a:p>
            <a:r>
              <a:rPr lang="en-GB" noProof="0" dirty="0">
                <a:solidFill>
                  <a:schemeClr val="tx2"/>
                </a:solidFill>
              </a:rPr>
              <a:t>4. Planchard D, et al. NPJ Precis Oncol. 2024;8:90</a:t>
            </a:r>
            <a:r>
              <a:rPr lang="en-GB" sz="1200" noProof="0" dirty="0">
                <a:solidFill>
                  <a:schemeClr val="tx2"/>
                </a:solidFill>
              </a:rPr>
              <a:t>; 5. Hendriks LE, et al. Ann Oncol. 2023;34:339-57</a:t>
            </a:r>
            <a:r>
              <a:rPr lang="en-GB" noProof="0" dirty="0">
                <a:solidFill>
                  <a:schemeClr val="tx2"/>
                </a:solidFill>
              </a:rPr>
              <a:t>; 6. NCCN Guidelines Version 3.2025. Non-Small Cell Lung Cancer. Available at: </a:t>
            </a:r>
            <a:r>
              <a:rPr lang="en-GB" noProof="0" dirty="0">
                <a:solidFill>
                  <a:schemeClr val="tx2"/>
                </a:solidFill>
                <a:hlinkClick r:id="rId2"/>
              </a:rPr>
              <a:t>https://www.nccn.org/professionals/physician_gls/pdf/nscl.pdf</a:t>
            </a:r>
            <a:r>
              <a:rPr lang="en-GB" noProof="0" dirty="0">
                <a:solidFill>
                  <a:schemeClr val="tx2"/>
                </a:solidFill>
              </a:rPr>
              <a:t> (accessed Feb 2025)</a:t>
            </a:r>
            <a:endParaRPr lang="en-GB" sz="1200" noProof="0" dirty="0">
              <a:solidFill>
                <a:schemeClr val="tx2"/>
              </a:solidFill>
            </a:endParaRPr>
          </a:p>
        </p:txBody>
      </p:sp>
      <p:sp>
        <p:nvSpPr>
          <p:cNvPr id="5" name="Slide Number Placeholder 4">
            <a:extLst>
              <a:ext uri="{FF2B5EF4-FFF2-40B4-BE49-F238E27FC236}">
                <a16:creationId xmlns:a16="http://schemas.microsoft.com/office/drawing/2014/main" id="{04F1A42B-A8ED-1894-4EF8-21253D542ECF}"/>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Tree>
    <p:extLst>
      <p:ext uri="{BB962C8B-B14F-4D97-AF65-F5344CB8AC3E}">
        <p14:creationId xmlns:p14="http://schemas.microsoft.com/office/powerpoint/2010/main" val="27192146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546812" y="1813508"/>
            <a:ext cx="10963200" cy="4979976"/>
          </a:xfrm>
        </p:spPr>
        <p:txBody>
          <a:bodyPr>
            <a:normAutofit/>
          </a:bodyPr>
          <a:lstStyle/>
          <a:p>
            <a:pPr marL="0" indent="0">
              <a:lnSpc>
                <a:spcPct val="120000"/>
              </a:lnSpc>
              <a:spcBef>
                <a:spcPts val="600"/>
              </a:spcBef>
              <a:buNone/>
            </a:pPr>
            <a:endParaRPr lang="en-GB"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LUNG CONNECT programme is supported through an independent educational grant from </a:t>
            </a:r>
            <a:r>
              <a:rPr lang="en-GB" sz="1600" noProof="0" dirty="0"/>
              <a:t>Pierre Fabre Laboratories</a:t>
            </a:r>
            <a:r>
              <a:rPr lang="en-GB" sz="1600" noProof="0" dirty="0">
                <a:latin typeface="Arial" panose="020B0604020202020204" pitchFamily="34" charset="0"/>
              </a:rPr>
              <a:t>.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a:t>
            </a:r>
            <a:br>
              <a:rPr lang="en-GB" sz="1600" noProof="0" dirty="0">
                <a:latin typeface="Arial" panose="020B0604020202020204" pitchFamily="34" charset="0"/>
              </a:rPr>
            </a:br>
            <a:r>
              <a:rPr lang="en-GB" sz="1600" noProof="0" dirty="0">
                <a:latin typeface="Arial" panose="020B0604020202020204" pitchFamily="34" charset="0"/>
              </a:rPr>
              <a:t>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r>
              <a:rPr lang="en-GB" sz="1600" noProof="0" dirty="0">
                <a:latin typeface="Arial" panose="020B0604020202020204" pitchFamily="34" charset="0"/>
              </a:rPr>
              <a:t>This educational programme is intended for healthcare professionals outside the UK and ROI only</a:t>
            </a:r>
          </a:p>
          <a:p>
            <a:r>
              <a:rPr lang="en-GB" sz="1600" noProof="0" dirty="0">
                <a:latin typeface="Arial" panose="020B0604020202020204" pitchFamily="34" charset="0"/>
              </a:rPr>
              <a:t>The views </a:t>
            </a:r>
            <a:r>
              <a:rPr lang="en-GB" sz="1600" noProof="0" dirty="0"/>
              <a:t>expressed within this programme are the personal opinions of the experts. They do not </a:t>
            </a:r>
            <a:br>
              <a:rPr lang="en-GB" sz="1600" noProof="0" dirty="0"/>
            </a:br>
            <a:r>
              <a:rPr lang="en-GB" sz="1600" noProof="0" dirty="0"/>
              <a:t>necessarily represent the views of the experts’ academic institutions, organisations, </a:t>
            </a:r>
            <a:br>
              <a:rPr lang="en-GB" sz="1600" noProof="0" dirty="0"/>
            </a:br>
            <a:r>
              <a:rPr lang="en-GB" sz="1600" noProof="0" dirty="0"/>
              <a:t>Pierre Fabre Laboratories, or another group or individual </a:t>
            </a:r>
          </a:p>
          <a:p>
            <a:pPr marL="0" indent="0">
              <a:buNone/>
            </a:pPr>
            <a:r>
              <a:rPr lang="en-GB" sz="1600" noProof="0" dirty="0">
                <a:latin typeface="Arial" panose="020B0604020202020204" pitchFamily="34" charset="0"/>
              </a:rPr>
              <a:t>Expert disclosures:</a:t>
            </a:r>
          </a:p>
          <a:p>
            <a:r>
              <a:rPr lang="en-GB" sz="1600" b="1" dirty="0">
                <a:solidFill>
                  <a:srgbClr val="C6573B"/>
                </a:solidFill>
              </a:rPr>
              <a:t>Prof. </a:t>
            </a:r>
            <a:r>
              <a:rPr lang="en-GB" sz="1600" b="1" noProof="0" dirty="0">
                <a:solidFill>
                  <a:srgbClr val="C6573B"/>
                </a:solidFill>
                <a:latin typeface="Arial" panose="020B0604020202020204" pitchFamily="34" charset="0"/>
              </a:rPr>
              <a:t>Amanda Tufman </a:t>
            </a:r>
            <a:r>
              <a:rPr lang="en-GB" sz="1600" noProof="0" dirty="0">
                <a:latin typeface="Arial" panose="020B0604020202020204" pitchFamily="34" charset="0"/>
              </a:rPr>
              <a:t>has received financial support/sponsorship for research support, consultation, or </a:t>
            </a:r>
            <a:br>
              <a:rPr lang="en-GB" sz="1600" noProof="0" dirty="0">
                <a:latin typeface="Arial" panose="020B0604020202020204" pitchFamily="34" charset="0"/>
              </a:rPr>
            </a:br>
            <a:r>
              <a:rPr lang="en-GB" sz="1600" noProof="0" dirty="0">
                <a:latin typeface="Arial" panose="020B0604020202020204" pitchFamily="34" charset="0"/>
              </a:rPr>
              <a:t>speaker fees from the following companies: </a:t>
            </a:r>
            <a:r>
              <a:rPr lang="en-GB" sz="1600" noProof="0" dirty="0"/>
              <a:t>Amgen, AstraZeneca, Boehringer Ingelheim, BMS, Celgene, </a:t>
            </a:r>
            <a:br>
              <a:rPr lang="en-GB" sz="1600" noProof="0" dirty="0"/>
            </a:br>
            <a:r>
              <a:rPr lang="en-GB" sz="1600" noProof="0" dirty="0"/>
              <a:t>Lilly, MSD, Novartis, Pierre </a:t>
            </a:r>
            <a:r>
              <a:rPr lang="en-GB" sz="1600" noProof="0" dirty="0">
                <a:solidFill>
                  <a:schemeClr val="tx2"/>
                </a:solidFill>
              </a:rPr>
              <a:t>Fabre Laboratories, Roche and Takeda</a:t>
            </a:r>
            <a:endParaRPr lang="en-GB" sz="1600" noProof="0" dirty="0">
              <a:solidFill>
                <a:schemeClr val="tx2"/>
              </a:solidFill>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dirty="0">
              <a:solidFill>
                <a:srgbClr val="505050"/>
              </a:solidFill>
              <a:latin typeface="Aileron" charset="0"/>
              <a:ea typeface="Aileron" charset="0"/>
              <a:cs typeface="Aileron" charset="0"/>
            </a:endParaRPr>
          </a:p>
        </p:txBody>
      </p:sp>
      <p:sp>
        <p:nvSpPr>
          <p:cNvPr id="2" name="TextBox 1">
            <a:extLst>
              <a:ext uri="{FF2B5EF4-FFF2-40B4-BE49-F238E27FC236}">
                <a16:creationId xmlns:a16="http://schemas.microsoft.com/office/drawing/2014/main" id="{D6283BB7-33D5-1FEC-D2FC-1D0EA0D10AB5}"/>
              </a:ext>
            </a:extLst>
          </p:cNvPr>
          <p:cNvSpPr txBox="1"/>
          <p:nvPr/>
        </p:nvSpPr>
        <p:spPr>
          <a:xfrm>
            <a:off x="474424" y="1025252"/>
            <a:ext cx="6667251" cy="886205"/>
          </a:xfrm>
          <a:prstGeom prst="rect">
            <a:avLst/>
          </a:prstGeom>
          <a:noFill/>
        </p:spPr>
        <p:txBody>
          <a:bodyPr wrap="square">
            <a:spAutoFit/>
          </a:bodyPr>
          <a:lstStyle/>
          <a:p>
            <a:pPr marL="0" indent="0">
              <a:lnSpc>
                <a:spcPct val="120000"/>
              </a:lnSpc>
              <a:spcBef>
                <a:spcPts val="600"/>
              </a:spcBef>
              <a:buNone/>
            </a:pPr>
            <a:r>
              <a:rPr lang="en-GB" altLang="en-US" sz="1100" b="1" dirty="0">
                <a:solidFill>
                  <a:srgbClr val="5D8298"/>
                </a:solidFill>
                <a:latin typeface="Arial" panose="020B0604020202020204" pitchFamily="34" charset="0"/>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detection and treatment of targetable genetic/genomic alterations in various cancers</a:t>
            </a:r>
          </a:p>
        </p:txBody>
      </p:sp>
      <p:pic>
        <p:nvPicPr>
          <p:cNvPr id="5" name="Picture 4">
            <a:extLst>
              <a:ext uri="{FF2B5EF4-FFF2-40B4-BE49-F238E27FC236}">
                <a16:creationId xmlns:a16="http://schemas.microsoft.com/office/drawing/2014/main" id="{A23665BE-36D5-BEC4-227B-3CF95C11F58A}"/>
              </a:ext>
            </a:extLst>
          </p:cNvPr>
          <p:cNvPicPr>
            <a:picLocks noChangeAspect="1"/>
          </p:cNvPicPr>
          <p:nvPr/>
        </p:nvPicPr>
        <p:blipFill>
          <a:blip r:embed="rId3"/>
          <a:stretch>
            <a:fillRect/>
          </a:stretch>
        </p:blipFill>
        <p:spPr>
          <a:xfrm>
            <a:off x="9503859" y="942233"/>
            <a:ext cx="2008943" cy="1036562"/>
          </a:xfrm>
          <a:prstGeom prst="rect">
            <a:avLst/>
          </a:prstGeom>
        </p:spPr>
      </p:pic>
      <p:pic>
        <p:nvPicPr>
          <p:cNvPr id="6" name="Picture 5">
            <a:extLst>
              <a:ext uri="{FF2B5EF4-FFF2-40B4-BE49-F238E27FC236}">
                <a16:creationId xmlns:a16="http://schemas.microsoft.com/office/drawing/2014/main" id="{D0DCF992-D58B-47AF-3D04-EADB7BFA0566}"/>
              </a:ext>
            </a:extLst>
          </p:cNvPr>
          <p:cNvPicPr>
            <a:picLocks noChangeAspect="1"/>
          </p:cNvPicPr>
          <p:nvPr/>
        </p:nvPicPr>
        <p:blipFill>
          <a:blip r:embed="rId4"/>
          <a:stretch>
            <a:fillRect/>
          </a:stretch>
        </p:blipFill>
        <p:spPr>
          <a:xfrm>
            <a:off x="7256856" y="1087135"/>
            <a:ext cx="2008942" cy="726373"/>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2F682B-F7DD-7D75-E68F-E29D5FCBE45B}"/>
              </a:ext>
            </a:extLst>
          </p:cNvPr>
          <p:cNvSpPr>
            <a:spLocks noGrp="1"/>
          </p:cNvSpPr>
          <p:nvPr>
            <p:ph sz="quarter" idx="12"/>
          </p:nvPr>
        </p:nvSpPr>
        <p:spPr/>
        <p:txBody>
          <a:bodyPr/>
          <a:lstStyle/>
          <a:p>
            <a:pPr algn="l"/>
            <a:r>
              <a:rPr lang="en-GB" b="0" i="1" u="none" strike="noStrike" baseline="0" noProof="0" dirty="0">
                <a:solidFill>
                  <a:schemeClr val="tx2"/>
                </a:solidFill>
              </a:rPr>
              <a:t>BRAF</a:t>
            </a:r>
            <a:r>
              <a:rPr lang="en-GB" b="0" i="0" u="none" strike="noStrike" baseline="30000" noProof="0" dirty="0">
                <a:solidFill>
                  <a:schemeClr val="tx2"/>
                </a:solidFill>
              </a:rPr>
              <a:t>V600E</a:t>
            </a:r>
            <a:r>
              <a:rPr lang="en-GB" b="0" i="0" u="none" strike="noStrike" baseline="0" noProof="0" dirty="0">
                <a:solidFill>
                  <a:schemeClr val="tx2"/>
                </a:solidFill>
              </a:rPr>
              <a:t> is an actionable mutation for metastatic NSCLC with effective and well-tolerated treatment options available</a:t>
            </a:r>
          </a:p>
          <a:p>
            <a:r>
              <a:rPr lang="en-GB" noProof="0" dirty="0">
                <a:solidFill>
                  <a:schemeClr val="tx2"/>
                </a:solidFill>
              </a:rPr>
              <a:t>The </a:t>
            </a:r>
            <a:r>
              <a:rPr lang="en-GB" i="1" noProof="0" dirty="0">
                <a:solidFill>
                  <a:schemeClr val="tx2"/>
                </a:solidFill>
              </a:rPr>
              <a:t>BRAF</a:t>
            </a:r>
            <a:r>
              <a:rPr lang="en-GB" noProof="0" dirty="0">
                <a:solidFill>
                  <a:schemeClr val="tx2"/>
                </a:solidFill>
              </a:rPr>
              <a:t> mutation should be tested for at the time of first diagnosis for all patients with advanced NSCLC</a:t>
            </a:r>
          </a:p>
          <a:p>
            <a:pPr algn="l"/>
            <a:r>
              <a:rPr lang="en-GB" b="0" i="0" u="none" strike="noStrike" baseline="0" noProof="0" dirty="0">
                <a:solidFill>
                  <a:schemeClr val="tx2"/>
                </a:solidFill>
              </a:rPr>
              <a:t>Only around half of patients with metastatic NSCLC receive a second-line treatment</a:t>
            </a:r>
            <a:r>
              <a:rPr lang="en-GB" noProof="0" dirty="0">
                <a:solidFill>
                  <a:schemeClr val="tx2"/>
                </a:solidFill>
              </a:rPr>
              <a:t>, so the most appropriate, efficacious treatments should be used in the first-line setting</a:t>
            </a:r>
          </a:p>
          <a:p>
            <a:pPr algn="l"/>
            <a:r>
              <a:rPr lang="en-GB" noProof="0" dirty="0">
                <a:solidFill>
                  <a:schemeClr val="tx2"/>
                </a:solidFill>
              </a:rPr>
              <a:t>BRAF-targeted treatment combinations are approved for first-line treatment of NSCLC</a:t>
            </a:r>
          </a:p>
        </p:txBody>
      </p:sp>
      <p:sp>
        <p:nvSpPr>
          <p:cNvPr id="3" name="Title 2">
            <a:extLst>
              <a:ext uri="{FF2B5EF4-FFF2-40B4-BE49-F238E27FC236}">
                <a16:creationId xmlns:a16="http://schemas.microsoft.com/office/drawing/2014/main" id="{FDB124D9-D88E-82F8-8E4E-7D453D0544B7}"/>
              </a:ext>
            </a:extLst>
          </p:cNvPr>
          <p:cNvSpPr>
            <a:spLocks noGrp="1"/>
          </p:cNvSpPr>
          <p:nvPr>
            <p:ph type="title"/>
          </p:nvPr>
        </p:nvSpPr>
        <p:spPr/>
        <p:txBody>
          <a:bodyPr/>
          <a:lstStyle/>
          <a:p>
            <a:r>
              <a:rPr lang="en-GB" noProof="0" dirty="0"/>
              <a:t>Clinical takeaways</a:t>
            </a:r>
          </a:p>
        </p:txBody>
      </p:sp>
      <p:sp>
        <p:nvSpPr>
          <p:cNvPr id="4" name="Content Placeholder 3">
            <a:extLst>
              <a:ext uri="{FF2B5EF4-FFF2-40B4-BE49-F238E27FC236}">
                <a16:creationId xmlns:a16="http://schemas.microsoft.com/office/drawing/2014/main" id="{613899F8-C7A5-D159-A58B-0E150FFFF342}"/>
              </a:ext>
            </a:extLst>
          </p:cNvPr>
          <p:cNvSpPr>
            <a:spLocks noGrp="1"/>
          </p:cNvSpPr>
          <p:nvPr>
            <p:ph sz="quarter" idx="15"/>
          </p:nvPr>
        </p:nvSpPr>
        <p:spPr/>
        <p:txBody>
          <a:bodyPr/>
          <a:lstStyle/>
          <a:p>
            <a:r>
              <a:rPr lang="en-GB" noProof="0" dirty="0">
                <a:solidFill>
                  <a:schemeClr val="tx2"/>
                </a:solidFill>
              </a:rPr>
              <a:t>NSCLC, non-small cell lung cancer</a:t>
            </a:r>
          </a:p>
        </p:txBody>
      </p:sp>
      <p:sp>
        <p:nvSpPr>
          <p:cNvPr id="5" name="Slide Number Placeholder 4">
            <a:extLst>
              <a:ext uri="{FF2B5EF4-FFF2-40B4-BE49-F238E27FC236}">
                <a16:creationId xmlns:a16="http://schemas.microsoft.com/office/drawing/2014/main" id="{166D7CF3-1E2B-E26A-6AED-CCEB602A5219}"/>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Tree>
    <p:extLst>
      <p:ext uri="{BB962C8B-B14F-4D97-AF65-F5344CB8AC3E}">
        <p14:creationId xmlns:p14="http://schemas.microsoft.com/office/powerpoint/2010/main" val="35663837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AA3EB-DCFA-3AA4-AFF9-DAAC4F1E3E92}"/>
              </a:ext>
            </a:extLst>
          </p:cNvPr>
          <p:cNvSpPr>
            <a:spLocks noGrp="1"/>
          </p:cNvSpPr>
          <p:nvPr>
            <p:ph sz="quarter" idx="12"/>
          </p:nvPr>
        </p:nvSpPr>
        <p:spPr/>
        <p:txBody>
          <a:bodyPr/>
          <a:lstStyle/>
          <a:p>
            <a:pPr marL="342900" lvl="0" indent="-342900">
              <a:lnSpc>
                <a:spcPct val="107000"/>
              </a:lnSpc>
              <a:buFont typeface="+mj-lt"/>
              <a:buAutoNum type="arabicPeriod"/>
            </a:pPr>
            <a:r>
              <a:rPr lang="en-GB" sz="2000" noProof="0" dirty="0">
                <a:solidFill>
                  <a:srgbClr val="5D8298"/>
                </a:solidFill>
                <a:latin typeface="Arial" panose="020B0604020202020204" pitchFamily="34" charset="0"/>
                <a:cs typeface="Arial" panose="020B0604020202020204" pitchFamily="34" charset="0"/>
              </a:rPr>
              <a:t>Understand the </a:t>
            </a:r>
            <a:r>
              <a:rPr lang="en-GB" sz="2000" noProof="0" dirty="0">
                <a:solidFill>
                  <a:schemeClr val="accent2"/>
                </a:solidFill>
                <a:latin typeface="Arial" panose="020B0604020202020204" pitchFamily="34" charset="0"/>
                <a:cs typeface="Arial" panose="020B0604020202020204" pitchFamily="34" charset="0"/>
              </a:rPr>
              <a:t>clinical trial data and emerging profile </a:t>
            </a:r>
            <a:r>
              <a:rPr lang="en-GB" sz="2000" noProof="0" dirty="0">
                <a:solidFill>
                  <a:srgbClr val="5D8298"/>
                </a:solidFill>
                <a:latin typeface="Arial" panose="020B0604020202020204" pitchFamily="34" charset="0"/>
                <a:cs typeface="Arial" panose="020B0604020202020204" pitchFamily="34" charset="0"/>
              </a:rPr>
              <a:t>(efficacy and potential toxicities) of therapies for the treatment of </a:t>
            </a:r>
            <a:r>
              <a:rPr lang="en-GB" sz="2000" i="1" noProof="0" dirty="0">
                <a:solidFill>
                  <a:srgbClr val="5D8298"/>
                </a:solidFill>
                <a:latin typeface="Arial" panose="020B0604020202020204" pitchFamily="34" charset="0"/>
                <a:cs typeface="Arial" panose="020B0604020202020204" pitchFamily="34" charset="0"/>
              </a:rPr>
              <a:t>BRAF</a:t>
            </a:r>
            <a:r>
              <a:rPr lang="en-GB" sz="2000" baseline="30000" noProof="0" dirty="0">
                <a:solidFill>
                  <a:srgbClr val="5D8298"/>
                </a:solidFill>
                <a:latin typeface="Arial" panose="020B0604020202020204" pitchFamily="34" charset="0"/>
                <a:cs typeface="Arial" panose="020B0604020202020204" pitchFamily="34" charset="0"/>
              </a:rPr>
              <a:t>V600E</a:t>
            </a:r>
            <a:r>
              <a:rPr lang="en-GB" sz="2000" noProof="0" dirty="0">
                <a:solidFill>
                  <a:srgbClr val="5D8298"/>
                </a:solidFill>
                <a:latin typeface="Arial" panose="020B0604020202020204" pitchFamily="34" charset="0"/>
                <a:cs typeface="Arial" panose="020B0604020202020204" pitchFamily="34" charset="0"/>
              </a:rPr>
              <a:t> mutated NSCLC</a:t>
            </a:r>
          </a:p>
          <a:p>
            <a:pPr marL="342900" lvl="0" indent="-342900">
              <a:lnSpc>
                <a:spcPct val="107000"/>
              </a:lnSpc>
              <a:buFont typeface="+mj-lt"/>
              <a:buAutoNum type="arabicPeriod"/>
            </a:pPr>
            <a:endParaRPr lang="en-GB" sz="2000" noProof="0" dirty="0">
              <a:solidFill>
                <a:srgbClr val="5D8298"/>
              </a:solidFill>
              <a:latin typeface="Arial" panose="020B0604020202020204" pitchFamily="34" charset="0"/>
              <a:cs typeface="Arial" panose="020B0604020202020204" pitchFamily="34" charset="0"/>
            </a:endParaRPr>
          </a:p>
          <a:p>
            <a:pPr marL="342900" indent="-342900">
              <a:lnSpc>
                <a:spcPct val="107000"/>
              </a:lnSpc>
              <a:spcAft>
                <a:spcPts val="800"/>
              </a:spcAft>
              <a:buFont typeface="+mj-lt"/>
              <a:buAutoNum type="arabicPeriod"/>
            </a:pPr>
            <a:r>
              <a:rPr lang="en-GB" sz="2000" noProof="0" dirty="0">
                <a:solidFill>
                  <a:srgbClr val="5D8298"/>
                </a:solidFill>
                <a:latin typeface="Arial" panose="020B0604020202020204" pitchFamily="34" charset="0"/>
                <a:cs typeface="Arial" panose="020B0604020202020204" pitchFamily="34" charset="0"/>
              </a:rPr>
              <a:t>Recognise the </a:t>
            </a:r>
            <a:r>
              <a:rPr lang="en-GB" sz="2000" noProof="0" dirty="0">
                <a:solidFill>
                  <a:schemeClr val="accent2"/>
                </a:solidFill>
                <a:latin typeface="Arial" panose="020B0604020202020204" pitchFamily="34" charset="0"/>
                <a:cs typeface="Arial" panose="020B0604020202020204" pitchFamily="34" charset="0"/>
              </a:rPr>
              <a:t>appropriate placement of therapies </a:t>
            </a:r>
            <a:r>
              <a:rPr lang="en-GB" sz="2000" noProof="0" dirty="0">
                <a:solidFill>
                  <a:srgbClr val="5D8298"/>
                </a:solidFill>
                <a:latin typeface="Arial" panose="020B0604020202020204" pitchFamily="34" charset="0"/>
                <a:cs typeface="Arial" panose="020B0604020202020204" pitchFamily="34" charset="0"/>
              </a:rPr>
              <a:t>for the treatment of </a:t>
            </a:r>
            <a:r>
              <a:rPr lang="en-GB" sz="2000" i="1" noProof="0" dirty="0">
                <a:solidFill>
                  <a:srgbClr val="5D8298"/>
                </a:solidFill>
                <a:latin typeface="Arial" panose="020B0604020202020204" pitchFamily="34" charset="0"/>
                <a:cs typeface="Arial" panose="020B0604020202020204" pitchFamily="34" charset="0"/>
              </a:rPr>
              <a:t>BRAF</a:t>
            </a:r>
            <a:r>
              <a:rPr lang="en-GB" sz="2000" baseline="30000" noProof="0" dirty="0">
                <a:solidFill>
                  <a:srgbClr val="5D8298"/>
                </a:solidFill>
                <a:latin typeface="Arial" panose="020B0604020202020204" pitchFamily="34" charset="0"/>
                <a:cs typeface="Arial" panose="020B0604020202020204" pitchFamily="34" charset="0"/>
              </a:rPr>
              <a:t>V600E</a:t>
            </a:r>
            <a:r>
              <a:rPr lang="en-GB" sz="2000" noProof="0" dirty="0">
                <a:solidFill>
                  <a:srgbClr val="5D8298"/>
                </a:solidFill>
                <a:latin typeface="Arial" panose="020B0604020202020204" pitchFamily="34" charset="0"/>
                <a:cs typeface="Arial" panose="020B0604020202020204" pitchFamily="34" charset="0"/>
              </a:rPr>
              <a:t> mutated NSCLC across the patient journey</a:t>
            </a:r>
          </a:p>
          <a:p>
            <a:endParaRPr lang="en-GB" noProof="0" dirty="0"/>
          </a:p>
        </p:txBody>
      </p:sp>
      <p:sp>
        <p:nvSpPr>
          <p:cNvPr id="3" name="Title 2">
            <a:extLst>
              <a:ext uri="{FF2B5EF4-FFF2-40B4-BE49-F238E27FC236}">
                <a16:creationId xmlns:a16="http://schemas.microsoft.com/office/drawing/2014/main" id="{7394A822-228B-B7F1-D5F9-72D7F32A7002}"/>
              </a:ext>
            </a:extLst>
          </p:cNvPr>
          <p:cNvSpPr>
            <a:spLocks noGrp="1"/>
          </p:cNvSpPr>
          <p:nvPr>
            <p:ph type="title"/>
          </p:nvPr>
        </p:nvSpPr>
        <p:spPr/>
        <p:txBody>
          <a:bodyPr/>
          <a:lstStyle/>
          <a:p>
            <a:r>
              <a:rPr lang="en-GB" noProof="0" dirty="0"/>
              <a:t>Educational objectives</a:t>
            </a:r>
          </a:p>
        </p:txBody>
      </p:sp>
      <p:sp>
        <p:nvSpPr>
          <p:cNvPr id="4" name="Content Placeholder 3">
            <a:extLst>
              <a:ext uri="{FF2B5EF4-FFF2-40B4-BE49-F238E27FC236}">
                <a16:creationId xmlns:a16="http://schemas.microsoft.com/office/drawing/2014/main" id="{306F5002-C1AE-6F87-6240-79610DC29FA3}"/>
              </a:ext>
            </a:extLst>
          </p:cNvPr>
          <p:cNvSpPr>
            <a:spLocks noGrp="1"/>
          </p:cNvSpPr>
          <p:nvPr>
            <p:ph sz="quarter" idx="15"/>
          </p:nvPr>
        </p:nvSpPr>
        <p:spPr/>
        <p:txBody>
          <a:bodyPr/>
          <a:lstStyle/>
          <a:p>
            <a:r>
              <a:rPr lang="en-GB" noProof="0" dirty="0"/>
              <a:t>NSCLC, non-small cell lung cancer</a:t>
            </a:r>
          </a:p>
        </p:txBody>
      </p:sp>
      <p:sp>
        <p:nvSpPr>
          <p:cNvPr id="5" name="Slide Number Placeholder 4">
            <a:extLst>
              <a:ext uri="{FF2B5EF4-FFF2-40B4-BE49-F238E27FC236}">
                <a16:creationId xmlns:a16="http://schemas.microsoft.com/office/drawing/2014/main" id="{06B4D851-FFD0-D30D-0A3E-222F936FBFFC}"/>
              </a:ext>
            </a:extLst>
          </p:cNvPr>
          <p:cNvSpPr>
            <a:spLocks noGrp="1"/>
          </p:cNvSpPr>
          <p:nvPr>
            <p:ph type="sldNum" sz="quarter" idx="4"/>
          </p:nvPr>
        </p:nvSpPr>
        <p:spPr/>
        <p:txBody>
          <a:bodyPr/>
          <a:lstStyle/>
          <a:p>
            <a:fld id="{FCE43C0F-8A7B-3A4B-9DB5-B3472E36E833}" type="slidenum">
              <a:rPr lang="en-GB" noProof="0" smtClean="0"/>
              <a:pPr/>
              <a:t>5</a:t>
            </a:fld>
            <a:endParaRPr lang="en-GB" noProof="0" dirty="0"/>
          </a:p>
        </p:txBody>
      </p:sp>
    </p:spTree>
    <p:extLst>
      <p:ext uri="{BB962C8B-B14F-4D97-AF65-F5344CB8AC3E}">
        <p14:creationId xmlns:p14="http://schemas.microsoft.com/office/powerpoint/2010/main" val="34900305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aphicFrame>
        <p:nvGraphicFramePr>
          <p:cNvPr id="28" name="Chart 27">
            <a:extLst>
              <a:ext uri="{FF2B5EF4-FFF2-40B4-BE49-F238E27FC236}">
                <a16:creationId xmlns:a16="http://schemas.microsoft.com/office/drawing/2014/main" id="{2ACCA7BC-78F0-FC02-09C9-0A5A1D9D2E7E}"/>
              </a:ext>
            </a:extLst>
          </p:cNvPr>
          <p:cNvGraphicFramePr/>
          <p:nvPr>
            <p:extLst>
              <p:ext uri="{D42A27DB-BD31-4B8C-83A1-F6EECF244321}">
                <p14:modId xmlns:p14="http://schemas.microsoft.com/office/powerpoint/2010/main" val="885584560"/>
              </p:ext>
            </p:extLst>
          </p:nvPr>
        </p:nvGraphicFramePr>
        <p:xfrm>
          <a:off x="5128204" y="1821018"/>
          <a:ext cx="5970336" cy="398022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CE0CEAB5-915F-55BB-C788-E9D6C42081DE}"/>
              </a:ext>
            </a:extLst>
          </p:cNvPr>
          <p:cNvSpPr txBox="1"/>
          <p:nvPr/>
        </p:nvSpPr>
        <p:spPr>
          <a:xfrm>
            <a:off x="6266999" y="1196752"/>
            <a:ext cx="1704751"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NTRK </a:t>
            </a:r>
            <a:r>
              <a:rPr lang="en-GB" sz="1000" noProof="0" dirty="0">
                <a:solidFill>
                  <a:srgbClr val="000000">
                    <a:lumMod val="65000"/>
                    <a:lumOff val="35000"/>
                  </a:srgbClr>
                </a:solidFill>
                <a:latin typeface="Arial" panose="020B0604020202020204"/>
              </a:rPr>
              <a:t>rearrangement (0.23%)</a:t>
            </a:r>
          </a:p>
        </p:txBody>
      </p:sp>
      <p:sp>
        <p:nvSpPr>
          <p:cNvPr id="30" name="TextBox 29">
            <a:extLst>
              <a:ext uri="{FF2B5EF4-FFF2-40B4-BE49-F238E27FC236}">
                <a16:creationId xmlns:a16="http://schemas.microsoft.com/office/drawing/2014/main" id="{9A5A21B9-B3EF-72D6-5B9F-BA64398A7E3F}"/>
              </a:ext>
            </a:extLst>
          </p:cNvPr>
          <p:cNvSpPr txBox="1"/>
          <p:nvPr/>
        </p:nvSpPr>
        <p:spPr>
          <a:xfrm>
            <a:off x="6069575" y="1402274"/>
            <a:ext cx="1542937"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RET </a:t>
            </a:r>
            <a:r>
              <a:rPr lang="en-GB" sz="1000" noProof="0" dirty="0">
                <a:solidFill>
                  <a:srgbClr val="000000">
                    <a:lumMod val="65000"/>
                    <a:lumOff val="35000"/>
                  </a:srgbClr>
                </a:solidFill>
                <a:latin typeface="Arial" panose="020B0604020202020204"/>
              </a:rPr>
              <a:t>rearrangement (1.7%)</a:t>
            </a:r>
          </a:p>
        </p:txBody>
      </p:sp>
      <p:sp>
        <p:nvSpPr>
          <p:cNvPr id="31" name="TextBox 30">
            <a:extLst>
              <a:ext uri="{FF2B5EF4-FFF2-40B4-BE49-F238E27FC236}">
                <a16:creationId xmlns:a16="http://schemas.microsoft.com/office/drawing/2014/main" id="{9474F0F0-D29B-D5C9-6481-DAAAE873AA12}"/>
              </a:ext>
            </a:extLst>
          </p:cNvPr>
          <p:cNvSpPr txBox="1"/>
          <p:nvPr/>
        </p:nvSpPr>
        <p:spPr>
          <a:xfrm>
            <a:off x="5746779" y="1607796"/>
            <a:ext cx="1695636" cy="153154"/>
          </a:xfrm>
          <a:prstGeom prst="rect">
            <a:avLst/>
          </a:prstGeom>
          <a:noFill/>
          <a:ln w="12700">
            <a:solidFill>
              <a:srgbClr val="FF0000"/>
            </a:solidFill>
          </a:ln>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BRAF </a:t>
            </a:r>
            <a:r>
              <a:rPr lang="en-GB" sz="1000" noProof="0" dirty="0">
                <a:solidFill>
                  <a:srgbClr val="000000">
                    <a:lumMod val="65000"/>
                    <a:lumOff val="35000"/>
                  </a:srgbClr>
                </a:solidFill>
                <a:latin typeface="Arial" panose="020B0604020202020204"/>
              </a:rPr>
              <a:t>V600E mutation (2.1%)</a:t>
            </a:r>
          </a:p>
        </p:txBody>
      </p:sp>
      <p:sp>
        <p:nvSpPr>
          <p:cNvPr id="32" name="TextBox 31">
            <a:extLst>
              <a:ext uri="{FF2B5EF4-FFF2-40B4-BE49-F238E27FC236}">
                <a16:creationId xmlns:a16="http://schemas.microsoft.com/office/drawing/2014/main" id="{33773A0E-22F7-E994-EA23-B32007EA15F5}"/>
              </a:ext>
            </a:extLst>
          </p:cNvPr>
          <p:cNvSpPr txBox="1"/>
          <p:nvPr/>
        </p:nvSpPr>
        <p:spPr>
          <a:xfrm>
            <a:off x="5196511" y="1813318"/>
            <a:ext cx="2285917"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HER2 </a:t>
            </a:r>
            <a:r>
              <a:rPr lang="en-GB" sz="1000" noProof="0" dirty="0">
                <a:solidFill>
                  <a:srgbClr val="000000">
                    <a:lumMod val="65000"/>
                    <a:lumOff val="35000"/>
                  </a:srgbClr>
                </a:solidFill>
                <a:latin typeface="Arial" panose="020B0604020202020204"/>
              </a:rPr>
              <a:t>exon 20 insertion mutation (2.3%)</a:t>
            </a:r>
          </a:p>
        </p:txBody>
      </p:sp>
      <p:sp>
        <p:nvSpPr>
          <p:cNvPr id="33" name="TextBox 32">
            <a:extLst>
              <a:ext uri="{FF2B5EF4-FFF2-40B4-BE49-F238E27FC236}">
                <a16:creationId xmlns:a16="http://schemas.microsoft.com/office/drawing/2014/main" id="{C6D96AE9-70C5-3CE0-9358-01D0A00D2B62}"/>
              </a:ext>
            </a:extLst>
          </p:cNvPr>
          <p:cNvSpPr txBox="1"/>
          <p:nvPr/>
        </p:nvSpPr>
        <p:spPr>
          <a:xfrm>
            <a:off x="5591293" y="2028120"/>
            <a:ext cx="1636666"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ROS1 </a:t>
            </a:r>
            <a:r>
              <a:rPr lang="en-GB" sz="1000" noProof="0" dirty="0">
                <a:solidFill>
                  <a:srgbClr val="000000">
                    <a:lumMod val="65000"/>
                    <a:lumOff val="35000"/>
                  </a:srgbClr>
                </a:solidFill>
                <a:latin typeface="Arial" panose="020B0604020202020204"/>
              </a:rPr>
              <a:t>rearrangement (2.6%)</a:t>
            </a:r>
          </a:p>
        </p:txBody>
      </p:sp>
      <p:sp>
        <p:nvSpPr>
          <p:cNvPr id="34" name="TextBox 33">
            <a:extLst>
              <a:ext uri="{FF2B5EF4-FFF2-40B4-BE49-F238E27FC236}">
                <a16:creationId xmlns:a16="http://schemas.microsoft.com/office/drawing/2014/main" id="{C2610956-3DF8-428C-6ACA-DC78429ABECF}"/>
              </a:ext>
            </a:extLst>
          </p:cNvPr>
          <p:cNvSpPr txBox="1"/>
          <p:nvPr/>
        </p:nvSpPr>
        <p:spPr>
          <a:xfrm>
            <a:off x="5167300" y="2457723"/>
            <a:ext cx="1529265"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ALK </a:t>
            </a:r>
            <a:r>
              <a:rPr lang="en-GB" sz="1000" noProof="0" dirty="0">
                <a:solidFill>
                  <a:srgbClr val="000000">
                    <a:lumMod val="65000"/>
                    <a:lumOff val="35000"/>
                  </a:srgbClr>
                </a:solidFill>
                <a:latin typeface="Arial" panose="020B0604020202020204"/>
              </a:rPr>
              <a:t>rearrangement</a:t>
            </a:r>
            <a:r>
              <a:rPr lang="en-GB" sz="1000" i="1" noProof="0" dirty="0">
                <a:solidFill>
                  <a:srgbClr val="000000">
                    <a:lumMod val="65000"/>
                    <a:lumOff val="35000"/>
                  </a:srgbClr>
                </a:solidFill>
                <a:latin typeface="Arial" panose="020B0604020202020204"/>
              </a:rPr>
              <a:t> </a:t>
            </a:r>
            <a:r>
              <a:rPr lang="en-GB" sz="1000" noProof="0" dirty="0">
                <a:solidFill>
                  <a:srgbClr val="000000">
                    <a:lumMod val="65000"/>
                    <a:lumOff val="35000"/>
                  </a:srgbClr>
                </a:solidFill>
                <a:latin typeface="Arial" panose="020B0604020202020204"/>
              </a:rPr>
              <a:t>(3.8%)</a:t>
            </a:r>
          </a:p>
        </p:txBody>
      </p:sp>
      <p:sp>
        <p:nvSpPr>
          <p:cNvPr id="35" name="TextBox 34">
            <a:extLst>
              <a:ext uri="{FF2B5EF4-FFF2-40B4-BE49-F238E27FC236}">
                <a16:creationId xmlns:a16="http://schemas.microsoft.com/office/drawing/2014/main" id="{78C368C7-7879-B385-7B34-37EC681137B4}"/>
              </a:ext>
            </a:extLst>
          </p:cNvPr>
          <p:cNvSpPr txBox="1"/>
          <p:nvPr/>
        </p:nvSpPr>
        <p:spPr>
          <a:xfrm>
            <a:off x="5231253" y="2242922"/>
            <a:ext cx="1697581"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MET </a:t>
            </a:r>
            <a:r>
              <a:rPr lang="en-GB" sz="1000" noProof="0" dirty="0">
                <a:solidFill>
                  <a:srgbClr val="000000">
                    <a:lumMod val="65000"/>
                    <a:lumOff val="35000"/>
                  </a:srgbClr>
                </a:solidFill>
                <a:latin typeface="Arial" panose="020B0604020202020204"/>
              </a:rPr>
              <a:t>exon 14 mutation</a:t>
            </a:r>
            <a:r>
              <a:rPr lang="en-GB" sz="1000" i="1" noProof="0" dirty="0">
                <a:solidFill>
                  <a:srgbClr val="000000">
                    <a:lumMod val="65000"/>
                    <a:lumOff val="35000"/>
                  </a:srgbClr>
                </a:solidFill>
                <a:latin typeface="Arial" panose="020B0604020202020204"/>
              </a:rPr>
              <a:t> </a:t>
            </a:r>
            <a:r>
              <a:rPr lang="en-GB" sz="1000" noProof="0" dirty="0">
                <a:solidFill>
                  <a:srgbClr val="000000">
                    <a:lumMod val="65000"/>
                    <a:lumOff val="35000"/>
                  </a:srgbClr>
                </a:solidFill>
                <a:latin typeface="Arial" panose="020B0604020202020204"/>
              </a:rPr>
              <a:t>(3.0%)</a:t>
            </a:r>
          </a:p>
        </p:txBody>
      </p:sp>
      <p:sp>
        <p:nvSpPr>
          <p:cNvPr id="36" name="Freeform 35">
            <a:extLst>
              <a:ext uri="{FF2B5EF4-FFF2-40B4-BE49-F238E27FC236}">
                <a16:creationId xmlns:a16="http://schemas.microsoft.com/office/drawing/2014/main" id="{7D98BEBD-159C-0959-000B-6C174067B494}"/>
              </a:ext>
            </a:extLst>
          </p:cNvPr>
          <p:cNvSpPr/>
          <p:nvPr/>
        </p:nvSpPr>
        <p:spPr>
          <a:xfrm>
            <a:off x="7504012" y="1690686"/>
            <a:ext cx="270845" cy="338556"/>
          </a:xfrm>
          <a:custGeom>
            <a:avLst/>
            <a:gdLst>
              <a:gd name="connsiteX0" fmla="*/ 0 w 190500"/>
              <a:gd name="connsiteY0" fmla="*/ 0 h 238125"/>
              <a:gd name="connsiteX1" fmla="*/ 60325 w 190500"/>
              <a:gd name="connsiteY1" fmla="*/ 0 h 238125"/>
              <a:gd name="connsiteX2" fmla="*/ 190500 w 190500"/>
              <a:gd name="connsiteY2" fmla="*/ 238125 h 238125"/>
            </a:gdLst>
            <a:ahLst/>
            <a:cxnLst>
              <a:cxn ang="0">
                <a:pos x="connsiteX0" y="connsiteY0"/>
              </a:cxn>
              <a:cxn ang="0">
                <a:pos x="connsiteX1" y="connsiteY1"/>
              </a:cxn>
              <a:cxn ang="0">
                <a:pos x="connsiteX2" y="connsiteY2"/>
              </a:cxn>
            </a:cxnLst>
            <a:rect l="l" t="t" r="r" b="b"/>
            <a:pathLst>
              <a:path w="190500" h="238125">
                <a:moveTo>
                  <a:pt x="0" y="0"/>
                </a:moveTo>
                <a:lnTo>
                  <a:pt x="60325" y="0"/>
                </a:lnTo>
                <a:lnTo>
                  <a:pt x="190500" y="238125"/>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1E2B032B-5BE4-8E9B-CF8E-3CD0E5292754}"/>
              </a:ext>
            </a:extLst>
          </p:cNvPr>
          <p:cNvSpPr/>
          <p:nvPr/>
        </p:nvSpPr>
        <p:spPr>
          <a:xfrm>
            <a:off x="7648462" y="1487552"/>
            <a:ext cx="325013" cy="505577"/>
          </a:xfrm>
          <a:custGeom>
            <a:avLst/>
            <a:gdLst>
              <a:gd name="connsiteX0" fmla="*/ 0 w 228600"/>
              <a:gd name="connsiteY0" fmla="*/ 0 h 355600"/>
              <a:gd name="connsiteX1" fmla="*/ 63500 w 228600"/>
              <a:gd name="connsiteY1" fmla="*/ 0 h 355600"/>
              <a:gd name="connsiteX2" fmla="*/ 228600 w 228600"/>
              <a:gd name="connsiteY2" fmla="*/ 355600 h 355600"/>
            </a:gdLst>
            <a:ahLst/>
            <a:cxnLst>
              <a:cxn ang="0">
                <a:pos x="connsiteX0" y="connsiteY0"/>
              </a:cxn>
              <a:cxn ang="0">
                <a:pos x="connsiteX1" y="connsiteY1"/>
              </a:cxn>
              <a:cxn ang="0">
                <a:pos x="connsiteX2" y="connsiteY2"/>
              </a:cxn>
            </a:cxnLst>
            <a:rect l="l" t="t" r="r" b="b"/>
            <a:pathLst>
              <a:path w="228600" h="355600">
                <a:moveTo>
                  <a:pt x="0" y="0"/>
                </a:moveTo>
                <a:lnTo>
                  <a:pt x="63500" y="0"/>
                </a:lnTo>
                <a:lnTo>
                  <a:pt x="228600" y="355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900930F5-8CBA-CB2A-8347-7A874B056A45}"/>
              </a:ext>
            </a:extLst>
          </p:cNvPr>
          <p:cNvSpPr/>
          <p:nvPr/>
        </p:nvSpPr>
        <p:spPr>
          <a:xfrm>
            <a:off x="8018616" y="1279905"/>
            <a:ext cx="81253" cy="686140"/>
          </a:xfrm>
          <a:custGeom>
            <a:avLst/>
            <a:gdLst>
              <a:gd name="connsiteX0" fmla="*/ 0 w 57150"/>
              <a:gd name="connsiteY0" fmla="*/ 0 h 482600"/>
              <a:gd name="connsiteX1" fmla="*/ 57150 w 57150"/>
              <a:gd name="connsiteY1" fmla="*/ 0 h 482600"/>
              <a:gd name="connsiteX2" fmla="*/ 57150 w 57150"/>
              <a:gd name="connsiteY2" fmla="*/ 482600 h 482600"/>
            </a:gdLst>
            <a:ahLst/>
            <a:cxnLst>
              <a:cxn ang="0">
                <a:pos x="connsiteX0" y="connsiteY0"/>
              </a:cxn>
              <a:cxn ang="0">
                <a:pos x="connsiteX1" y="connsiteY1"/>
              </a:cxn>
              <a:cxn ang="0">
                <a:pos x="connsiteX2" y="connsiteY2"/>
              </a:cxn>
            </a:cxnLst>
            <a:rect l="l" t="t" r="r" b="b"/>
            <a:pathLst>
              <a:path w="57150" h="482600">
                <a:moveTo>
                  <a:pt x="0" y="0"/>
                </a:moveTo>
                <a:lnTo>
                  <a:pt x="57150" y="0"/>
                </a:lnTo>
                <a:lnTo>
                  <a:pt x="57150" y="482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BE5A77B-3CCA-86C7-FE69-2173650E3B56}"/>
              </a:ext>
            </a:extLst>
          </p:cNvPr>
          <p:cNvSpPr txBox="1"/>
          <p:nvPr/>
        </p:nvSpPr>
        <p:spPr>
          <a:xfrm>
            <a:off x="4915098" y="3220143"/>
            <a:ext cx="1375378" cy="153888"/>
          </a:xfrm>
          <a:prstGeom prst="rect">
            <a:avLst/>
          </a:prstGeom>
          <a:noFill/>
        </p:spPr>
        <p:txBody>
          <a:bodyPr wrap="none" lIns="0" tIns="0" rIns="0" bIns="0" rtlCol="0">
            <a:spAutoFit/>
          </a:bodyPr>
          <a:lstStyle/>
          <a:p>
            <a:pPr algn="r" defTabSz="685664"/>
            <a:r>
              <a:rPr lang="en-GB" sz="1000" noProof="0" dirty="0">
                <a:solidFill>
                  <a:srgbClr val="FF9300"/>
                </a:solidFill>
                <a:latin typeface="Arial" panose="020B0604020202020204"/>
              </a:rPr>
              <a:t>◼︎</a:t>
            </a:r>
            <a:r>
              <a:rPr lang="en-GB" sz="1000" noProof="0" dirty="0">
                <a:solidFill>
                  <a:srgbClr val="000000">
                    <a:lumMod val="65000"/>
                    <a:lumOff val="35000"/>
                  </a:srgbClr>
                </a:solidFill>
                <a:latin typeface="Arial" panose="020B0604020202020204"/>
              </a:rPr>
              <a:t> Other </a:t>
            </a:r>
            <a:r>
              <a:rPr lang="en-GB" sz="1000" i="1" noProof="0" dirty="0">
                <a:solidFill>
                  <a:srgbClr val="000000">
                    <a:lumMod val="65000"/>
                    <a:lumOff val="35000"/>
                  </a:srgbClr>
                </a:solidFill>
                <a:latin typeface="Arial" panose="020B0604020202020204"/>
              </a:rPr>
              <a:t>KRAS </a:t>
            </a:r>
            <a:r>
              <a:rPr lang="en-GB" sz="1000" noProof="0" dirty="0">
                <a:solidFill>
                  <a:srgbClr val="000000">
                    <a:lumMod val="65000"/>
                    <a:lumOff val="35000"/>
                  </a:srgbClr>
                </a:solidFill>
                <a:latin typeface="Arial" panose="020B0604020202020204"/>
              </a:rPr>
              <a:t>mutation</a:t>
            </a:r>
          </a:p>
        </p:txBody>
      </p:sp>
      <p:sp>
        <p:nvSpPr>
          <p:cNvPr id="40" name="TextBox 39">
            <a:extLst>
              <a:ext uri="{FF2B5EF4-FFF2-40B4-BE49-F238E27FC236}">
                <a16:creationId xmlns:a16="http://schemas.microsoft.com/office/drawing/2014/main" id="{E33BFDFC-D85B-9602-A284-C25A8CB9B2BA}"/>
              </a:ext>
            </a:extLst>
          </p:cNvPr>
          <p:cNvSpPr txBox="1"/>
          <p:nvPr/>
        </p:nvSpPr>
        <p:spPr>
          <a:xfrm>
            <a:off x="4655189" y="3782913"/>
            <a:ext cx="1530973" cy="153888"/>
          </a:xfrm>
          <a:prstGeom prst="rect">
            <a:avLst/>
          </a:prstGeom>
          <a:noFill/>
        </p:spPr>
        <p:txBody>
          <a:bodyPr wrap="square" lIns="0" tIns="0" rIns="0" bIns="0" rtlCol="0">
            <a:spAutoFit/>
          </a:bodyPr>
          <a:lstStyle/>
          <a:p>
            <a:pPr algn="r" defTabSz="685664"/>
            <a:r>
              <a:rPr lang="en-GB" sz="1000" noProof="0" dirty="0">
                <a:solidFill>
                  <a:srgbClr val="06202C"/>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KRAS </a:t>
            </a:r>
            <a:r>
              <a:rPr lang="en-GB" sz="1000" noProof="0" dirty="0">
                <a:solidFill>
                  <a:srgbClr val="000000">
                    <a:lumMod val="65000"/>
                    <a:lumOff val="35000"/>
                  </a:srgbClr>
                </a:solidFill>
                <a:latin typeface="Arial" panose="020B0604020202020204"/>
              </a:rPr>
              <a:t>G12C mutation</a:t>
            </a:r>
          </a:p>
        </p:txBody>
      </p:sp>
      <p:sp>
        <p:nvSpPr>
          <p:cNvPr id="41" name="TextBox 40">
            <a:extLst>
              <a:ext uri="{FF2B5EF4-FFF2-40B4-BE49-F238E27FC236}">
                <a16:creationId xmlns:a16="http://schemas.microsoft.com/office/drawing/2014/main" id="{56BE83EE-3EFB-9368-317B-86931263232E}"/>
              </a:ext>
            </a:extLst>
          </p:cNvPr>
          <p:cNvSpPr txBox="1"/>
          <p:nvPr/>
        </p:nvSpPr>
        <p:spPr>
          <a:xfrm>
            <a:off x="4704063" y="4115258"/>
            <a:ext cx="1530973" cy="153888"/>
          </a:xfrm>
          <a:prstGeom prst="rect">
            <a:avLst/>
          </a:prstGeom>
          <a:noFill/>
        </p:spPr>
        <p:txBody>
          <a:bodyPr wrap="square" lIns="0" tIns="0" rIns="0" bIns="0" rtlCol="0">
            <a:spAutoFit/>
          </a:bodyPr>
          <a:lstStyle/>
          <a:p>
            <a:pPr algn="r" defTabSz="685664"/>
            <a:r>
              <a:rPr lang="en-GB" sz="1000" noProof="0" dirty="0">
                <a:solidFill>
                  <a:srgbClr val="942092"/>
                </a:solidFill>
                <a:latin typeface="Arial" panose="020B0604020202020204"/>
              </a:rPr>
              <a:t>◼︎</a:t>
            </a:r>
            <a:r>
              <a:rPr lang="en-GB" sz="1000" noProof="0" dirty="0">
                <a:solidFill>
                  <a:srgbClr val="000000">
                    <a:lumMod val="65000"/>
                    <a:lumOff val="35000"/>
                  </a:srgbClr>
                </a:solidFill>
                <a:latin typeface="Arial" panose="020B0604020202020204"/>
              </a:rPr>
              <a:t> Other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mutation</a:t>
            </a:r>
          </a:p>
        </p:txBody>
      </p:sp>
      <p:sp>
        <p:nvSpPr>
          <p:cNvPr id="42" name="TextBox 41">
            <a:extLst>
              <a:ext uri="{FF2B5EF4-FFF2-40B4-BE49-F238E27FC236}">
                <a16:creationId xmlns:a16="http://schemas.microsoft.com/office/drawing/2014/main" id="{598FFEC8-468B-A1FE-099C-F9FB99A4DAE0}"/>
              </a:ext>
            </a:extLst>
          </p:cNvPr>
          <p:cNvSpPr txBox="1"/>
          <p:nvPr/>
        </p:nvSpPr>
        <p:spPr>
          <a:xfrm>
            <a:off x="4792037" y="4408504"/>
            <a:ext cx="1530973" cy="459462"/>
          </a:xfrm>
          <a:prstGeom prst="rect">
            <a:avLst/>
          </a:prstGeom>
          <a:noFill/>
        </p:spPr>
        <p:txBody>
          <a:bodyPr wrap="square" lIns="0" tIns="0" rIns="0" bIns="0" rtlCol="0">
            <a:spAutoFit/>
          </a:bodyPr>
          <a:lstStyle/>
          <a:p>
            <a:pPr algn="r" defTabSz="685664"/>
            <a:r>
              <a:rPr lang="en-GB" sz="1000" noProof="0" dirty="0">
                <a:solidFill>
                  <a:srgbClr val="A9A9A9"/>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exon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20 insertion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mutation</a:t>
            </a:r>
          </a:p>
        </p:txBody>
      </p:sp>
      <p:sp>
        <p:nvSpPr>
          <p:cNvPr id="43" name="TextBox 42">
            <a:extLst>
              <a:ext uri="{FF2B5EF4-FFF2-40B4-BE49-F238E27FC236}">
                <a16:creationId xmlns:a16="http://schemas.microsoft.com/office/drawing/2014/main" id="{5698C3F0-5EE0-1AE7-A902-A4A0DBA16F0C}"/>
              </a:ext>
            </a:extLst>
          </p:cNvPr>
          <p:cNvSpPr txBox="1"/>
          <p:nvPr/>
        </p:nvSpPr>
        <p:spPr>
          <a:xfrm>
            <a:off x="9119685" y="5445223"/>
            <a:ext cx="1584827" cy="307777"/>
          </a:xfrm>
          <a:prstGeom prst="rect">
            <a:avLst/>
          </a:prstGeom>
          <a:noFill/>
        </p:spPr>
        <p:txBody>
          <a:bodyPr wrap="square" lIns="0" tIns="0" rIns="0" bIns="0" rtlCol="0">
            <a:spAutoFit/>
          </a:bodyPr>
          <a:lstStyle/>
          <a:p>
            <a:pPr defTabSz="685664"/>
            <a:r>
              <a:rPr lang="en-GB" sz="1000" noProof="0" dirty="0">
                <a:solidFill>
                  <a:schemeClr val="accent1"/>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exon 19 deletion and L858R mutation</a:t>
            </a:r>
          </a:p>
        </p:txBody>
      </p:sp>
      <p:sp>
        <p:nvSpPr>
          <p:cNvPr id="44" name="TextBox 43">
            <a:extLst>
              <a:ext uri="{FF2B5EF4-FFF2-40B4-BE49-F238E27FC236}">
                <a16:creationId xmlns:a16="http://schemas.microsoft.com/office/drawing/2014/main" id="{87DC10D1-C4A2-7E52-C76C-33F45118F529}"/>
              </a:ext>
            </a:extLst>
          </p:cNvPr>
          <p:cNvSpPr txBox="1"/>
          <p:nvPr/>
        </p:nvSpPr>
        <p:spPr>
          <a:xfrm>
            <a:off x="9277297" y="2144630"/>
            <a:ext cx="1115723" cy="306309"/>
          </a:xfrm>
          <a:prstGeom prst="rect">
            <a:avLst/>
          </a:prstGeom>
          <a:noFill/>
        </p:spPr>
        <p:txBody>
          <a:bodyPr wrap="square" lIns="0" tIns="0" rIns="0" bIns="0" rtlCol="0">
            <a:spAutoFit/>
          </a:bodyPr>
          <a:lstStyle/>
          <a:p>
            <a:pPr defTabSz="685664"/>
            <a:r>
              <a:rPr lang="en-GB" sz="1000" noProof="0" dirty="0">
                <a:solidFill>
                  <a:schemeClr val="tx2"/>
                </a:solidFill>
                <a:latin typeface="Arial" panose="020B0604020202020204"/>
              </a:rPr>
              <a:t>◼︎</a:t>
            </a:r>
            <a:r>
              <a:rPr lang="en-GB" sz="1000" noProof="0" dirty="0">
                <a:solidFill>
                  <a:srgbClr val="000000">
                    <a:lumMod val="65000"/>
                    <a:lumOff val="35000"/>
                  </a:srgbClr>
                </a:solidFill>
                <a:latin typeface="Arial" panose="020B0604020202020204"/>
              </a:rPr>
              <a:t> No actionable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    alteration</a:t>
            </a:r>
          </a:p>
        </p:txBody>
      </p:sp>
      <p:graphicFrame>
        <p:nvGraphicFramePr>
          <p:cNvPr id="45" name="Chart 44">
            <a:extLst>
              <a:ext uri="{FF2B5EF4-FFF2-40B4-BE49-F238E27FC236}">
                <a16:creationId xmlns:a16="http://schemas.microsoft.com/office/drawing/2014/main" id="{2891CFC9-CDA0-45B4-CEC2-208F6CBE8FE7}"/>
              </a:ext>
            </a:extLst>
          </p:cNvPr>
          <p:cNvGraphicFramePr/>
          <p:nvPr>
            <p:extLst>
              <p:ext uri="{D42A27DB-BD31-4B8C-83A1-F6EECF244321}">
                <p14:modId xmlns:p14="http://schemas.microsoft.com/office/powerpoint/2010/main" val="1855358161"/>
              </p:ext>
            </p:extLst>
          </p:nvPr>
        </p:nvGraphicFramePr>
        <p:xfrm>
          <a:off x="6137727" y="2487926"/>
          <a:ext cx="3963192" cy="2642128"/>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7F639B1C-67F4-4393-1C4A-893F0C901D5B}"/>
              </a:ext>
            </a:extLst>
          </p:cNvPr>
          <p:cNvSpPr txBox="1"/>
          <p:nvPr/>
        </p:nvSpPr>
        <p:spPr>
          <a:xfrm>
            <a:off x="4799205" y="5373216"/>
            <a:ext cx="2736955" cy="306309"/>
          </a:xfrm>
          <a:prstGeom prst="rect">
            <a:avLst/>
          </a:prstGeom>
          <a:noFill/>
        </p:spPr>
        <p:txBody>
          <a:bodyPr wrap="square" lIns="0" tIns="0" rIns="0" bIns="0" rtlCol="0">
            <a:spAutoFit/>
          </a:bodyPr>
          <a:lstStyle/>
          <a:p>
            <a:pPr defTabSz="685664"/>
            <a:r>
              <a:rPr lang="en-GB" sz="1000" noProof="0" dirty="0">
                <a:solidFill>
                  <a:srgbClr val="000000">
                    <a:lumMod val="65000"/>
                    <a:lumOff val="35000"/>
                  </a:srgbClr>
                </a:solidFill>
                <a:latin typeface="Arial" panose="020B0604020202020204"/>
              </a:rPr>
              <a:t>Outer circle: Asian populations</a:t>
            </a:r>
          </a:p>
          <a:p>
            <a:pPr defTabSz="685664"/>
            <a:r>
              <a:rPr lang="en-GB" sz="1000" noProof="0" dirty="0">
                <a:solidFill>
                  <a:srgbClr val="000000">
                    <a:lumMod val="65000"/>
                    <a:lumOff val="35000"/>
                  </a:srgbClr>
                </a:solidFill>
                <a:latin typeface="Arial" panose="020B0604020202020204"/>
              </a:rPr>
              <a:t>Inner circle: Western populations</a:t>
            </a:r>
          </a:p>
        </p:txBody>
      </p:sp>
      <p:sp>
        <p:nvSpPr>
          <p:cNvPr id="54" name="Title 53">
            <a:extLst>
              <a:ext uri="{FF2B5EF4-FFF2-40B4-BE49-F238E27FC236}">
                <a16:creationId xmlns:a16="http://schemas.microsoft.com/office/drawing/2014/main" id="{570B4858-E7E5-6313-1084-270FEF551ABA}"/>
              </a:ext>
            </a:extLst>
          </p:cNvPr>
          <p:cNvSpPr>
            <a:spLocks noGrp="1"/>
          </p:cNvSpPr>
          <p:nvPr>
            <p:ph type="title"/>
          </p:nvPr>
        </p:nvSpPr>
        <p:spPr>
          <a:xfrm>
            <a:off x="619201" y="259200"/>
            <a:ext cx="10963199" cy="864000"/>
          </a:xfrm>
        </p:spPr>
        <p:txBody>
          <a:bodyPr/>
          <a:lstStyle/>
          <a:p>
            <a:r>
              <a:rPr lang="en-GB" noProof="0" dirty="0">
                <a:sym typeface="Calibri"/>
              </a:rPr>
              <a:t>Driver mutations in nsclc</a:t>
            </a:r>
            <a:endParaRPr lang="en-GB" noProof="0" dirty="0"/>
          </a:p>
        </p:txBody>
      </p:sp>
      <p:sp>
        <p:nvSpPr>
          <p:cNvPr id="57" name="Content Placeholder 56">
            <a:extLst>
              <a:ext uri="{FF2B5EF4-FFF2-40B4-BE49-F238E27FC236}">
                <a16:creationId xmlns:a16="http://schemas.microsoft.com/office/drawing/2014/main" id="{95E761C1-FA21-E659-4AAD-04C42B411B60}"/>
              </a:ext>
            </a:extLst>
          </p:cNvPr>
          <p:cNvSpPr>
            <a:spLocks noGrp="1"/>
          </p:cNvSpPr>
          <p:nvPr>
            <p:ph sz="quarter" idx="15"/>
          </p:nvPr>
        </p:nvSpPr>
        <p:spPr>
          <a:xfrm>
            <a:off x="620183" y="6356351"/>
            <a:ext cx="10516377" cy="365125"/>
          </a:xfrm>
        </p:spPr>
        <p:txBody>
          <a:bodyPr anchor="b" anchorCtr="0"/>
          <a:lstStyle/>
          <a:p>
            <a:r>
              <a:rPr lang="en-GB" noProof="0" dirty="0">
                <a:solidFill>
                  <a:schemeClr val="tx2"/>
                </a:solidFill>
              </a:rPr>
              <a:t>BRAF, B-Raf proto-oncogene; EGFR, epidermal growth factor receptor; HER2, human epidermal growth factor receptor 2; KRAS, Kirsten ras oncogene; MET, MET proto-oncogene; NTRK, neurotrophic tyrosine receptor kinase; RET, RET proto-oncogene; ROS1, ROS proto-oncogene 1 receptor tyrosine kinase</a:t>
            </a:r>
          </a:p>
          <a:p>
            <a:r>
              <a:rPr lang="en-GB" noProof="0" dirty="0">
                <a:solidFill>
                  <a:schemeClr val="tx2"/>
                </a:solidFill>
              </a:rPr>
              <a:t>1. </a:t>
            </a:r>
            <a:r>
              <a:rPr lang="en-GB" noProof="0" dirty="0">
                <a:solidFill>
                  <a:schemeClr val="tx2"/>
                </a:solidFill>
                <a:sym typeface="Helvetica Neue"/>
              </a:rPr>
              <a:t>Zhen D, et al. Oncotarget. 2016;7:41691-41702; 2. </a:t>
            </a:r>
            <a:r>
              <a:rPr lang="en-GB" noProof="0" dirty="0">
                <a:solidFill>
                  <a:schemeClr val="tx2"/>
                </a:solidFill>
              </a:rPr>
              <a:t>Tan AC and Tan DSW. J Clin Oncol. 2022;40:611-25</a:t>
            </a:r>
          </a:p>
        </p:txBody>
      </p:sp>
      <p:sp>
        <p:nvSpPr>
          <p:cNvPr id="29699" name="Slide Number Placeholder 29698">
            <a:extLst>
              <a:ext uri="{FF2B5EF4-FFF2-40B4-BE49-F238E27FC236}">
                <a16:creationId xmlns:a16="http://schemas.microsoft.com/office/drawing/2014/main" id="{82E15C93-8F6C-2DE1-77CF-1AFFE970B1E1}"/>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5" name="TextBox 4">
            <a:extLst>
              <a:ext uri="{FF2B5EF4-FFF2-40B4-BE49-F238E27FC236}">
                <a16:creationId xmlns:a16="http://schemas.microsoft.com/office/drawing/2014/main" id="{27EEE5AB-3590-836D-3823-9CEA6424E17B}"/>
              </a:ext>
            </a:extLst>
          </p:cNvPr>
          <p:cNvSpPr txBox="1"/>
          <p:nvPr/>
        </p:nvSpPr>
        <p:spPr>
          <a:xfrm>
            <a:off x="312317" y="1540817"/>
            <a:ext cx="4210835" cy="341632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sz="1800" noProof="0" dirty="0">
                <a:solidFill>
                  <a:schemeClr val="tx2"/>
                </a:solidFill>
                <a:latin typeface="Arial" panose="020B0604020202020204" pitchFamily="34" charset="0"/>
                <a:cs typeface="Arial" panose="020B0604020202020204" pitchFamily="34" charset="0"/>
              </a:rPr>
              <a:t>Non-small cell lung cancer (NSCLC), which constitutes &gt;80% of all lung cancers, remains a leading cause of cancer-related deaths worldwide</a:t>
            </a:r>
            <a:r>
              <a:rPr lang="en-GB" sz="1800" baseline="30000" noProof="0" dirty="0">
                <a:solidFill>
                  <a:schemeClr val="tx2"/>
                </a:solidFill>
                <a:latin typeface="Arial" panose="020B0604020202020204" pitchFamily="34" charset="0"/>
                <a:cs typeface="Arial" panose="020B0604020202020204" pitchFamily="34" charset="0"/>
              </a:rPr>
              <a:t>1</a:t>
            </a:r>
          </a:p>
          <a:p>
            <a:pPr marL="285750" indent="-285750">
              <a:buClr>
                <a:schemeClr val="accent1"/>
              </a:buClr>
              <a:buFont typeface="Arial" panose="020B0604020202020204" pitchFamily="34" charset="0"/>
              <a:buChar char="•"/>
            </a:pPr>
            <a:endParaRPr lang="en-GB" sz="1800" noProof="0" dirty="0">
              <a:solidFill>
                <a:schemeClr val="tx2"/>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800" noProof="0" dirty="0">
                <a:solidFill>
                  <a:schemeClr val="tx2"/>
                </a:solidFill>
                <a:latin typeface="Arial" panose="020B0604020202020204" pitchFamily="34" charset="0"/>
                <a:cs typeface="Arial" panose="020B0604020202020204" pitchFamily="34" charset="0"/>
              </a:rPr>
              <a:t>Numerous oncogenic driver mutations that contribute to the molecular pathogenesis of lung cancers have been characterised, leading to the development of targeted therapies for NSCLC patients</a:t>
            </a:r>
            <a:r>
              <a:rPr lang="en-GB" sz="1800" baseline="30000" noProof="0" dirty="0">
                <a:solidFill>
                  <a:schemeClr val="tx2"/>
                </a:solidFill>
                <a:latin typeface="Arial" panose="020B0604020202020204" pitchFamily="34" charset="0"/>
                <a:cs typeface="Arial" panose="020B0604020202020204" pitchFamily="34" charset="0"/>
              </a:rPr>
              <a:t>2</a:t>
            </a:r>
          </a:p>
        </p:txBody>
      </p:sp>
      <p:sp>
        <p:nvSpPr>
          <p:cNvPr id="3" name="TextBox 2">
            <a:extLst>
              <a:ext uri="{FF2B5EF4-FFF2-40B4-BE49-F238E27FC236}">
                <a16:creationId xmlns:a16="http://schemas.microsoft.com/office/drawing/2014/main" id="{721DC38A-8DDD-644C-591E-A805EE12C760}"/>
              </a:ext>
            </a:extLst>
          </p:cNvPr>
          <p:cNvSpPr txBox="1"/>
          <p:nvPr/>
        </p:nvSpPr>
        <p:spPr>
          <a:xfrm>
            <a:off x="8123061" y="1263040"/>
            <a:ext cx="3384376" cy="584775"/>
          </a:xfrm>
          <a:prstGeom prst="rect">
            <a:avLst/>
          </a:prstGeom>
          <a:noFill/>
        </p:spPr>
        <p:txBody>
          <a:bodyPr wrap="square">
            <a:spAutoFit/>
          </a:bodyPr>
          <a:lstStyle/>
          <a:p>
            <a:pPr algn="r"/>
            <a:r>
              <a:rPr lang="en-GB" sz="1600" b="1" noProof="0" dirty="0">
                <a:latin typeface="Arial" panose="020B0604020202020204" pitchFamily="34" charset="0"/>
                <a:cs typeface="Arial" panose="020B0604020202020204" pitchFamily="34" charset="0"/>
              </a:rPr>
              <a:t>T</a:t>
            </a:r>
            <a:r>
              <a:rPr lang="en-GB" sz="1600" b="1" i="0" u="none" strike="noStrike" baseline="0" noProof="0" dirty="0">
                <a:latin typeface="Arial" panose="020B0604020202020204" pitchFamily="34" charset="0"/>
                <a:cs typeface="Arial" panose="020B0604020202020204" pitchFamily="34" charset="0"/>
              </a:rPr>
              <a:t>argetable oncogenic driver molecular alterations in NSCLC</a:t>
            </a:r>
            <a:r>
              <a:rPr lang="en-GB" sz="1600" b="1" i="0" u="none" strike="noStrike" baseline="30000" noProof="0" dirty="0">
                <a:latin typeface="Arial" panose="020B0604020202020204" pitchFamily="34" charset="0"/>
                <a:cs typeface="Arial" panose="020B0604020202020204" pitchFamily="34" charset="0"/>
              </a:rPr>
              <a:t>2</a:t>
            </a:r>
            <a:r>
              <a:rPr lang="en-GB" sz="1600" b="1" i="0" u="none" strike="noStrike" baseline="0" noProof="0" dirty="0">
                <a:latin typeface="Arial" panose="020B0604020202020204" pitchFamily="34" charset="0"/>
                <a:cs typeface="Arial" panose="020B0604020202020204" pitchFamily="34" charset="0"/>
              </a:rPr>
              <a:t> </a:t>
            </a:r>
            <a:endParaRPr lang="en-GB" sz="1600"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7870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3C00E4-2EEB-E533-1FFC-07C3D96202DA}"/>
              </a:ext>
            </a:extLst>
          </p:cNvPr>
          <p:cNvSpPr>
            <a:spLocks noGrp="1"/>
          </p:cNvSpPr>
          <p:nvPr>
            <p:ph sz="quarter" idx="12"/>
          </p:nvPr>
        </p:nvSpPr>
        <p:spPr>
          <a:xfrm>
            <a:off x="620184" y="1196752"/>
            <a:ext cx="10963200" cy="4525200"/>
          </a:xfrm>
        </p:spPr>
        <p:txBody>
          <a:bodyPr>
            <a:noAutofit/>
          </a:bodyPr>
          <a:lstStyle/>
          <a:p>
            <a:pPr algn="l"/>
            <a:r>
              <a:rPr lang="en-GB" sz="1600" b="0" i="0" u="none" strike="noStrike" baseline="0" noProof="0" dirty="0">
                <a:solidFill>
                  <a:schemeClr val="tx2"/>
                </a:solidFill>
              </a:rPr>
              <a:t>Mutations in the </a:t>
            </a:r>
            <a:r>
              <a:rPr lang="en-GB" sz="1600" b="1" i="0" u="none" strike="noStrike" baseline="0" noProof="0" dirty="0">
                <a:solidFill>
                  <a:schemeClr val="accent1"/>
                </a:solidFill>
              </a:rPr>
              <a:t>v-Raf murine sarcoma viral oncogene homolog B (</a:t>
            </a:r>
            <a:r>
              <a:rPr lang="en-GB" sz="1600" b="1" i="1" u="none" strike="noStrike" baseline="0" noProof="0" dirty="0">
                <a:solidFill>
                  <a:schemeClr val="accent1"/>
                </a:solidFill>
              </a:rPr>
              <a:t>BRAF</a:t>
            </a:r>
            <a:r>
              <a:rPr lang="en-GB" sz="1600" b="1" i="0" u="none" strike="noStrike" baseline="0" noProof="0" dirty="0">
                <a:solidFill>
                  <a:schemeClr val="accent1"/>
                </a:solidFill>
              </a:rPr>
              <a:t>) gene </a:t>
            </a:r>
            <a:r>
              <a:rPr lang="en-GB" sz="1600" b="0" i="0" u="none" strike="noStrike" baseline="0" noProof="0" dirty="0">
                <a:solidFill>
                  <a:schemeClr val="tx2"/>
                </a:solidFill>
              </a:rPr>
              <a:t>are found in approximately </a:t>
            </a:r>
            <a:br>
              <a:rPr lang="en-GB" sz="1600" b="0" i="0" u="none" strike="noStrike" baseline="0" noProof="0" dirty="0">
                <a:solidFill>
                  <a:schemeClr val="tx2"/>
                </a:solidFill>
              </a:rPr>
            </a:br>
            <a:r>
              <a:rPr lang="en-GB" sz="1600" b="0" i="0" u="none" strike="noStrike" baseline="0" noProof="0" dirty="0">
                <a:solidFill>
                  <a:schemeClr val="tx2"/>
                </a:solidFill>
              </a:rPr>
              <a:t>4–8% of all cancers, with the greatest number found in colorectal cancer, melanoma, and non-small cell lung cancer (NSCLC)</a:t>
            </a:r>
            <a:r>
              <a:rPr lang="en-GB" sz="1600" b="0" i="0" u="none" strike="noStrike" baseline="30000" noProof="0" dirty="0">
                <a:solidFill>
                  <a:schemeClr val="tx2"/>
                </a:solidFill>
              </a:rPr>
              <a:t>1</a:t>
            </a:r>
          </a:p>
          <a:p>
            <a:pPr algn="l"/>
            <a:r>
              <a:rPr lang="en-GB" sz="1600" b="0" i="0" u="none" strike="noStrike" baseline="0" noProof="0" dirty="0">
                <a:solidFill>
                  <a:schemeClr val="tx2"/>
                </a:solidFill>
              </a:rPr>
              <a:t>The most common </a:t>
            </a:r>
            <a:r>
              <a:rPr lang="en-GB" sz="1600" b="0" i="1" u="none" strike="noStrike" baseline="0" noProof="0" dirty="0">
                <a:solidFill>
                  <a:schemeClr val="tx2"/>
                </a:solidFill>
              </a:rPr>
              <a:t>BRAF</a:t>
            </a:r>
            <a:r>
              <a:rPr lang="en-GB" sz="1600" b="0" i="0" u="none" strike="noStrike" baseline="0" noProof="0" dirty="0">
                <a:solidFill>
                  <a:schemeClr val="tx2"/>
                </a:solidFill>
              </a:rPr>
              <a:t> mutation is a point mutation (T1799A) resulting in an amino acid substitution at </a:t>
            </a:r>
            <a:br>
              <a:rPr lang="en-GB" sz="1600" b="0" i="0" u="none" strike="noStrike" baseline="0" noProof="0" dirty="0">
                <a:solidFill>
                  <a:schemeClr val="tx2"/>
                </a:solidFill>
              </a:rPr>
            </a:br>
            <a:r>
              <a:rPr lang="en-GB" sz="1600" b="0" i="0" u="none" strike="noStrike" baseline="0" noProof="0" dirty="0">
                <a:solidFill>
                  <a:schemeClr val="tx2"/>
                </a:solidFill>
              </a:rPr>
              <a:t>codon 600 (V600E), which confers constitutive BRAF kinase activity</a:t>
            </a:r>
            <a:r>
              <a:rPr lang="en-GB" sz="1600" b="0" i="0" u="none" strike="noStrike" baseline="30000" noProof="0" dirty="0">
                <a:solidFill>
                  <a:schemeClr val="tx2"/>
                </a:solidFill>
              </a:rPr>
              <a:t>1</a:t>
            </a:r>
          </a:p>
          <a:p>
            <a:pPr algn="l"/>
            <a:r>
              <a:rPr lang="en-GB" sz="1600" b="1" i="1" noProof="0" dirty="0">
                <a:solidFill>
                  <a:schemeClr val="accent1"/>
                </a:solidFill>
              </a:rPr>
              <a:t>BRAF</a:t>
            </a:r>
            <a:r>
              <a:rPr lang="en-GB" sz="1600" b="1" noProof="0" dirty="0">
                <a:solidFill>
                  <a:schemeClr val="accent1"/>
                </a:solidFill>
              </a:rPr>
              <a:t> V600E accounts for ~1–2% of NSCLCs</a:t>
            </a:r>
            <a:r>
              <a:rPr lang="en-GB" sz="1600" noProof="0" dirty="0">
                <a:solidFill>
                  <a:schemeClr val="tx2"/>
                </a:solidFill>
              </a:rPr>
              <a:t>, making it an actionable therapeutic target</a:t>
            </a:r>
            <a:r>
              <a:rPr lang="en-GB" sz="1600" baseline="30000" noProof="0" dirty="0">
                <a:solidFill>
                  <a:schemeClr val="tx2"/>
                </a:solidFill>
              </a:rPr>
              <a:t>1</a:t>
            </a:r>
          </a:p>
          <a:p>
            <a:r>
              <a:rPr lang="en-GB" sz="1600" b="0" i="1" noProof="0" dirty="0">
                <a:solidFill>
                  <a:schemeClr val="tx2"/>
                </a:solidFill>
                <a:effectLst/>
              </a:rPr>
              <a:t>BRAF</a:t>
            </a:r>
            <a:r>
              <a:rPr lang="en-GB" sz="1600" b="0" i="0" noProof="0" dirty="0">
                <a:solidFill>
                  <a:schemeClr val="tx2"/>
                </a:solidFill>
                <a:effectLst/>
              </a:rPr>
              <a:t> mutations are classified into three different classes based on their biological characteristics:</a:t>
            </a:r>
          </a:p>
          <a:p>
            <a:pPr lvl="1"/>
            <a:r>
              <a:rPr lang="en-GB" sz="1600" b="1" noProof="0" dirty="0">
                <a:solidFill>
                  <a:schemeClr val="accent1"/>
                </a:solidFill>
              </a:rPr>
              <a:t>Class 1: kinase activated, codon 600, </a:t>
            </a:r>
            <a:r>
              <a:rPr lang="en-GB" sz="1600" noProof="0" dirty="0">
                <a:solidFill>
                  <a:schemeClr val="tx2"/>
                </a:solidFill>
              </a:rPr>
              <a:t>e.g. V600E, V600K, V600D</a:t>
            </a:r>
            <a:r>
              <a:rPr lang="en-GB" sz="1600" baseline="30000" noProof="0" dirty="0">
                <a:solidFill>
                  <a:schemeClr val="tx2"/>
                </a:solidFill>
              </a:rPr>
              <a:t>1-3 </a:t>
            </a:r>
          </a:p>
          <a:p>
            <a:pPr lvl="1"/>
            <a:r>
              <a:rPr lang="en-GB" sz="1600" b="1" noProof="0" dirty="0">
                <a:solidFill>
                  <a:schemeClr val="accent1"/>
                </a:solidFill>
              </a:rPr>
              <a:t>Class 2: kinase activated, non-codon 600</a:t>
            </a:r>
            <a:r>
              <a:rPr lang="en-GB" sz="1600" noProof="0" dirty="0">
                <a:solidFill>
                  <a:schemeClr val="tx2"/>
                </a:solidFill>
              </a:rPr>
              <a:t>, e.g. K601E, L597V/Q/R, G469V/S/R/E/A, G464V</a:t>
            </a:r>
            <a:r>
              <a:rPr lang="en-GB" sz="1600" baseline="30000" noProof="0" dirty="0">
                <a:solidFill>
                  <a:schemeClr val="tx2"/>
                </a:solidFill>
              </a:rPr>
              <a:t>1-3 </a:t>
            </a:r>
          </a:p>
          <a:p>
            <a:pPr lvl="1"/>
            <a:r>
              <a:rPr lang="en-GB" sz="1600" b="1" noProof="0" dirty="0">
                <a:solidFill>
                  <a:schemeClr val="accent1"/>
                </a:solidFill>
              </a:rPr>
              <a:t>Class 3: kinase impaired, </a:t>
            </a:r>
            <a:r>
              <a:rPr lang="en-GB" sz="1600" noProof="0" dirty="0">
                <a:solidFill>
                  <a:schemeClr val="tx2"/>
                </a:solidFill>
              </a:rPr>
              <a:t>e.g. G596R, D594Y/N/G/E, N581Y/S/I, G466V/L/E/ A, D287Y</a:t>
            </a:r>
            <a:r>
              <a:rPr lang="en-GB" sz="1600" baseline="30000" noProof="0" dirty="0">
                <a:solidFill>
                  <a:schemeClr val="tx2"/>
                </a:solidFill>
              </a:rPr>
              <a:t>1-3</a:t>
            </a:r>
          </a:p>
          <a:p>
            <a:pPr algn="l"/>
            <a:r>
              <a:rPr lang="en-GB" sz="1600" noProof="0" dirty="0">
                <a:solidFill>
                  <a:schemeClr val="tx2"/>
                </a:solidFill>
              </a:rPr>
              <a:t>Currently </a:t>
            </a:r>
            <a:r>
              <a:rPr lang="en-GB" sz="1600" b="1" noProof="0" dirty="0">
                <a:solidFill>
                  <a:schemeClr val="accent1"/>
                </a:solidFill>
              </a:rPr>
              <a:t>approved BRAF inhibitors effectively inhibit only class 1 </a:t>
            </a:r>
            <a:r>
              <a:rPr lang="en-GB" sz="1600" noProof="0" dirty="0">
                <a:solidFill>
                  <a:schemeClr val="tx2"/>
                </a:solidFill>
              </a:rPr>
              <a:t>mutant proteins and show substantially less efficacy against BRAF-mutant dimers</a:t>
            </a:r>
            <a:r>
              <a:rPr lang="en-GB" sz="1600" baseline="30000" noProof="0" dirty="0">
                <a:solidFill>
                  <a:schemeClr val="tx2"/>
                </a:solidFill>
              </a:rPr>
              <a:t>1</a:t>
            </a:r>
          </a:p>
        </p:txBody>
      </p:sp>
      <p:sp>
        <p:nvSpPr>
          <p:cNvPr id="7" name="Title 6">
            <a:extLst>
              <a:ext uri="{FF2B5EF4-FFF2-40B4-BE49-F238E27FC236}">
                <a16:creationId xmlns:a16="http://schemas.microsoft.com/office/drawing/2014/main" id="{E22099DD-38FC-BB33-172C-9AAE52FDC41C}"/>
              </a:ext>
            </a:extLst>
          </p:cNvPr>
          <p:cNvSpPr>
            <a:spLocks noGrp="1"/>
          </p:cNvSpPr>
          <p:nvPr>
            <p:ph type="title"/>
          </p:nvPr>
        </p:nvSpPr>
        <p:spPr/>
        <p:txBody>
          <a:bodyPr/>
          <a:lstStyle/>
          <a:p>
            <a:r>
              <a:rPr lang="en-GB" noProof="0" dirty="0"/>
              <a:t>Overview of </a:t>
            </a:r>
            <a:r>
              <a:rPr lang="en-GB" i="1" noProof="0" dirty="0"/>
              <a:t>braf</a:t>
            </a:r>
            <a:r>
              <a:rPr lang="en-GB" noProof="0" dirty="0"/>
              <a:t> mutations</a:t>
            </a:r>
          </a:p>
        </p:txBody>
      </p:sp>
      <p:sp>
        <p:nvSpPr>
          <p:cNvPr id="5" name="Content Placeholder 4">
            <a:extLst>
              <a:ext uri="{FF2B5EF4-FFF2-40B4-BE49-F238E27FC236}">
                <a16:creationId xmlns:a16="http://schemas.microsoft.com/office/drawing/2014/main" id="{671061E7-F403-B007-80EB-86E30E95226C}"/>
              </a:ext>
            </a:extLst>
          </p:cNvPr>
          <p:cNvSpPr>
            <a:spLocks noGrp="1"/>
          </p:cNvSpPr>
          <p:nvPr>
            <p:ph sz="quarter" idx="15"/>
          </p:nvPr>
        </p:nvSpPr>
        <p:spPr>
          <a:xfrm>
            <a:off x="620183" y="6356351"/>
            <a:ext cx="10372361" cy="365125"/>
          </a:xfrm>
        </p:spPr>
        <p:txBody>
          <a:bodyPr anchor="b"/>
          <a:lstStyle/>
          <a:p>
            <a:r>
              <a:rPr lang="en-GB" noProof="0" dirty="0">
                <a:solidFill>
                  <a:schemeClr val="tx2"/>
                </a:solidFill>
              </a:rPr>
              <a:t>NSCLC, non-small cell lung cancer</a:t>
            </a:r>
          </a:p>
          <a:p>
            <a:r>
              <a:rPr lang="en-GB" noProof="0" dirty="0">
                <a:solidFill>
                  <a:schemeClr val="tx2"/>
                </a:solidFill>
              </a:rPr>
              <a:t>1. Planchard D, et al. NPJ Precis Oncol. 2024;8:90; 2. Tabbò F, et al. Cancer Treat Rev. 2022;103:102335; 3. Guaitoli G, et al. Drugs Context. 2023;12: 2022-11-3</a:t>
            </a:r>
          </a:p>
        </p:txBody>
      </p:sp>
      <p:sp>
        <p:nvSpPr>
          <p:cNvPr id="6" name="Slide Number Placeholder 5">
            <a:extLst>
              <a:ext uri="{FF2B5EF4-FFF2-40B4-BE49-F238E27FC236}">
                <a16:creationId xmlns:a16="http://schemas.microsoft.com/office/drawing/2014/main" id="{A433C8C1-05DA-A743-9912-AC11D36DDA7D}"/>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Tree>
    <p:extLst>
      <p:ext uri="{BB962C8B-B14F-4D97-AF65-F5344CB8AC3E}">
        <p14:creationId xmlns:p14="http://schemas.microsoft.com/office/powerpoint/2010/main" val="2149492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14FFEE-22AA-C463-ACB3-AE3FD2B2689A}"/>
              </a:ext>
            </a:extLst>
          </p:cNvPr>
          <p:cNvSpPr>
            <a:spLocks noGrp="1"/>
          </p:cNvSpPr>
          <p:nvPr>
            <p:ph sz="quarter" idx="12"/>
          </p:nvPr>
        </p:nvSpPr>
        <p:spPr/>
        <p:txBody>
          <a:bodyPr>
            <a:normAutofit/>
          </a:bodyPr>
          <a:lstStyle/>
          <a:p>
            <a:pPr algn="l"/>
            <a:r>
              <a:rPr lang="en-GB" sz="2100" b="1" i="1" noProof="0" dirty="0">
                <a:solidFill>
                  <a:schemeClr val="accent1"/>
                </a:solidFill>
              </a:rPr>
              <a:t>BRAF</a:t>
            </a:r>
            <a:r>
              <a:rPr lang="en-GB" sz="2100" b="1" noProof="0" dirty="0">
                <a:solidFill>
                  <a:schemeClr val="accent1"/>
                </a:solidFill>
              </a:rPr>
              <a:t> mutations are predominantly found in adenocarcinomas (&gt;85%). </a:t>
            </a:r>
            <a:r>
              <a:rPr lang="en-GB" sz="2100" noProof="0" dirty="0"/>
              <a:t>However, there is no clear association of </a:t>
            </a:r>
            <a:r>
              <a:rPr lang="en-GB" sz="2100" i="1" noProof="0" dirty="0"/>
              <a:t>BRAF</a:t>
            </a:r>
            <a:r>
              <a:rPr lang="en-GB" sz="2100" noProof="0" dirty="0"/>
              <a:t> mutation status with other patient characteristics, such as age, ethnicity, and </a:t>
            </a:r>
            <a:r>
              <a:rPr lang="en-GB" sz="2100" noProof="0" dirty="0">
                <a:solidFill>
                  <a:schemeClr val="tx2"/>
                </a:solidFill>
              </a:rPr>
              <a:t>sex</a:t>
            </a:r>
            <a:r>
              <a:rPr lang="en-GB" sz="2100" baseline="30000" noProof="0" dirty="0">
                <a:solidFill>
                  <a:schemeClr val="tx2"/>
                </a:solidFill>
              </a:rPr>
              <a:t>1</a:t>
            </a:r>
          </a:p>
          <a:p>
            <a:r>
              <a:rPr lang="en-GB" noProof="0" dirty="0"/>
              <a:t>The </a:t>
            </a:r>
            <a:r>
              <a:rPr lang="en-GB" b="1" noProof="0" dirty="0">
                <a:solidFill>
                  <a:schemeClr val="accent1"/>
                </a:solidFill>
              </a:rPr>
              <a:t>majority of patients with </a:t>
            </a:r>
            <a:r>
              <a:rPr lang="en-GB" b="1" i="1" noProof="0" dirty="0">
                <a:solidFill>
                  <a:schemeClr val="accent1"/>
                </a:solidFill>
              </a:rPr>
              <a:t>BRAF </a:t>
            </a:r>
            <a:r>
              <a:rPr lang="en-GB" b="1" noProof="0" dirty="0">
                <a:solidFill>
                  <a:schemeClr val="accent1"/>
                </a:solidFill>
              </a:rPr>
              <a:t>mutated NSCLC are current or former smokers:</a:t>
            </a:r>
            <a:r>
              <a:rPr lang="en-GB" b="1" baseline="30000" noProof="0" dirty="0">
                <a:solidFill>
                  <a:schemeClr val="accent1"/>
                </a:solidFill>
              </a:rPr>
              <a:t>2</a:t>
            </a:r>
          </a:p>
          <a:p>
            <a:pPr lvl="1"/>
            <a:r>
              <a:rPr lang="en-GB" noProof="0" dirty="0"/>
              <a:t>20-30% of patients harbouring V600E mutations are never smokers </a:t>
            </a:r>
            <a:endParaRPr lang="en-GB" noProof="0" dirty="0">
              <a:highlight>
                <a:srgbClr val="FFFF00"/>
              </a:highlight>
            </a:endParaRPr>
          </a:p>
          <a:p>
            <a:pPr lvl="1"/>
            <a:r>
              <a:rPr lang="en-GB" noProof="0" dirty="0"/>
              <a:t>almost all patients with non-V600E alterations are heavy smokers </a:t>
            </a:r>
            <a:endParaRPr lang="en-GB" noProof="0" dirty="0">
              <a:highlight>
                <a:srgbClr val="FFFF00"/>
              </a:highlight>
            </a:endParaRPr>
          </a:p>
          <a:p>
            <a:r>
              <a:rPr lang="en-GB" b="1" noProof="0" dirty="0">
                <a:solidFill>
                  <a:schemeClr val="accent1"/>
                </a:solidFill>
              </a:rPr>
              <a:t>Metastatic spread to the central nervous system </a:t>
            </a:r>
            <a:r>
              <a:rPr lang="en-GB" noProof="0" dirty="0"/>
              <a:t>appears to be frequent in patients with </a:t>
            </a:r>
            <a:r>
              <a:rPr lang="en-GB" i="1" noProof="0" dirty="0"/>
              <a:t>BRAF </a:t>
            </a:r>
            <a:r>
              <a:rPr lang="en-GB" noProof="0" dirty="0"/>
              <a:t>mutated NSCLC</a:t>
            </a:r>
            <a:r>
              <a:rPr lang="en-GB" noProof="0" dirty="0">
                <a:solidFill>
                  <a:schemeClr val="tx2"/>
                </a:solidFill>
              </a:rPr>
              <a:t>,</a:t>
            </a:r>
            <a:r>
              <a:rPr lang="en-GB" baseline="30000" noProof="0" dirty="0">
                <a:solidFill>
                  <a:schemeClr val="tx2"/>
                </a:solidFill>
              </a:rPr>
              <a:t>3</a:t>
            </a:r>
            <a:r>
              <a:rPr lang="en-GB" noProof="0" dirty="0">
                <a:solidFill>
                  <a:schemeClr val="tx2"/>
                </a:solidFill>
              </a:rPr>
              <a:t> similar to other molecularly driven lung cancers</a:t>
            </a:r>
            <a:r>
              <a:rPr lang="en-GB" baseline="30000" noProof="0" dirty="0">
                <a:solidFill>
                  <a:schemeClr val="tx2"/>
                </a:solidFill>
              </a:rPr>
              <a:t>4</a:t>
            </a:r>
            <a:r>
              <a:rPr lang="en-GB" noProof="0" dirty="0">
                <a:solidFill>
                  <a:schemeClr val="tx2"/>
                </a:solidFill>
              </a:rPr>
              <a:t>. The incidence of brain metastases at diagnosis is significantly lower for patients with class 1 alterations compared with class 2 and 3</a:t>
            </a:r>
            <a:r>
              <a:rPr lang="en-GB" baseline="30000" noProof="0" dirty="0">
                <a:solidFill>
                  <a:schemeClr val="tx2"/>
                </a:solidFill>
              </a:rPr>
              <a:t>5</a:t>
            </a:r>
            <a:r>
              <a:rPr lang="en-GB" noProof="0" dirty="0">
                <a:solidFill>
                  <a:schemeClr val="tx2"/>
                </a:solidFill>
              </a:rPr>
              <a:t> </a:t>
            </a:r>
          </a:p>
        </p:txBody>
      </p:sp>
      <p:sp>
        <p:nvSpPr>
          <p:cNvPr id="3" name="Title 2">
            <a:extLst>
              <a:ext uri="{FF2B5EF4-FFF2-40B4-BE49-F238E27FC236}">
                <a16:creationId xmlns:a16="http://schemas.microsoft.com/office/drawing/2014/main" id="{EC9BBDA9-6F28-F3F1-EC47-07E786743EB1}"/>
              </a:ext>
            </a:extLst>
          </p:cNvPr>
          <p:cNvSpPr>
            <a:spLocks noGrp="1"/>
          </p:cNvSpPr>
          <p:nvPr>
            <p:ph type="title"/>
          </p:nvPr>
        </p:nvSpPr>
        <p:spPr/>
        <p:txBody>
          <a:bodyPr/>
          <a:lstStyle/>
          <a:p>
            <a:r>
              <a:rPr lang="en-GB" noProof="0" dirty="0"/>
              <a:t>Clinical characteristics</a:t>
            </a:r>
          </a:p>
        </p:txBody>
      </p:sp>
      <p:sp>
        <p:nvSpPr>
          <p:cNvPr id="5" name="Content Placeholder 4">
            <a:extLst>
              <a:ext uri="{FF2B5EF4-FFF2-40B4-BE49-F238E27FC236}">
                <a16:creationId xmlns:a16="http://schemas.microsoft.com/office/drawing/2014/main" id="{88956781-0832-E142-37A0-89E8B8749FD5}"/>
              </a:ext>
            </a:extLst>
          </p:cNvPr>
          <p:cNvSpPr>
            <a:spLocks noGrp="1"/>
          </p:cNvSpPr>
          <p:nvPr>
            <p:ph sz="quarter" idx="15"/>
          </p:nvPr>
        </p:nvSpPr>
        <p:spPr>
          <a:xfrm>
            <a:off x="620183" y="6356351"/>
            <a:ext cx="10588385" cy="365125"/>
          </a:xfrm>
        </p:spPr>
        <p:txBody>
          <a:bodyPr anchor="b" anchorCtr="0"/>
          <a:lstStyle/>
          <a:p>
            <a:r>
              <a:rPr lang="en-GB" sz="1200" noProof="0" dirty="0">
                <a:solidFill>
                  <a:schemeClr val="tx2"/>
                </a:solidFill>
              </a:rPr>
              <a:t>NSCLC, non-small cell lung cancer</a:t>
            </a:r>
          </a:p>
          <a:p>
            <a:r>
              <a:rPr lang="en-GB" noProof="0" dirty="0">
                <a:solidFill>
                  <a:schemeClr val="tx2"/>
                </a:solidFill>
              </a:rPr>
              <a:t>1. Planchard D, et al. NPJ Precis Oncol. 2024;8:90; 2. Tabbò F, et al. Cancer Treat Rev. 2022;103:102335; 3. Guaitoli G, et al. Drugs Context. 2023;12: 2022-11-3; </a:t>
            </a:r>
            <a:br>
              <a:rPr lang="en-GB" noProof="0" dirty="0">
                <a:solidFill>
                  <a:schemeClr val="tx2"/>
                </a:solidFill>
              </a:rPr>
            </a:br>
            <a:r>
              <a:rPr lang="en-GB" noProof="0" dirty="0">
                <a:solidFill>
                  <a:schemeClr val="tx2"/>
                </a:solidFill>
              </a:rPr>
              <a:t>4. Weller M, et al. Cancer Treat Rev. 2024;130102807; 5. Dagogo-Jack I, et al. Clin Cancer Res. 2019; 25: 158-65</a:t>
            </a:r>
          </a:p>
        </p:txBody>
      </p:sp>
      <p:sp>
        <p:nvSpPr>
          <p:cNvPr id="6" name="Slide Number Placeholder 5">
            <a:extLst>
              <a:ext uri="{FF2B5EF4-FFF2-40B4-BE49-F238E27FC236}">
                <a16:creationId xmlns:a16="http://schemas.microsoft.com/office/drawing/2014/main" id="{7EC1266E-1309-4DCC-D241-ED426D1A6898}"/>
              </a:ext>
            </a:extLst>
          </p:cNvPr>
          <p:cNvSpPr>
            <a:spLocks noGrp="1"/>
          </p:cNvSpPr>
          <p:nvPr>
            <p:ph type="sldNum" sz="quarter" idx="4"/>
          </p:nvPr>
        </p:nvSpPr>
        <p:spPr/>
        <p:txBody>
          <a:bodyPr/>
          <a:lstStyle/>
          <a:p>
            <a:fld id="{FCE43C0F-8A7B-3A4B-9DB5-B3472E36E833}" type="slidenum">
              <a:rPr lang="en-GB" noProof="0" smtClean="0"/>
              <a:pPr/>
              <a:t>8</a:t>
            </a:fld>
            <a:endParaRPr lang="en-GB" noProof="0" dirty="0"/>
          </a:p>
        </p:txBody>
      </p:sp>
    </p:spTree>
    <p:extLst>
      <p:ext uri="{BB962C8B-B14F-4D97-AF65-F5344CB8AC3E}">
        <p14:creationId xmlns:p14="http://schemas.microsoft.com/office/powerpoint/2010/main" val="6062158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ED183-3630-03CA-8B80-1253C788515A}"/>
              </a:ext>
            </a:extLst>
          </p:cNvPr>
          <p:cNvSpPr>
            <a:spLocks noGrp="1"/>
          </p:cNvSpPr>
          <p:nvPr>
            <p:ph sz="quarter" idx="12"/>
          </p:nvPr>
        </p:nvSpPr>
        <p:spPr/>
        <p:txBody>
          <a:bodyPr>
            <a:normAutofit/>
          </a:bodyPr>
          <a:lstStyle/>
          <a:p>
            <a:r>
              <a:rPr lang="en-GB" b="0" i="0" u="none" strike="noStrike" baseline="0" noProof="0" dirty="0">
                <a:solidFill>
                  <a:schemeClr val="tx2"/>
                </a:solidFill>
              </a:rPr>
              <a:t>Despite effective anti-tumour activity of BRAF inhibitors </a:t>
            </a:r>
            <a:r>
              <a:rPr lang="en-GB" b="1" dirty="0">
                <a:solidFill>
                  <a:schemeClr val="accent1"/>
                </a:solidFill>
              </a:rPr>
              <a:t>(</a:t>
            </a:r>
            <a:r>
              <a:rPr lang="en-GB" sz="2000" b="1" noProof="0" dirty="0">
                <a:solidFill>
                  <a:schemeClr val="accent1"/>
                </a:solidFill>
              </a:rPr>
              <a:t>vemurafenib</a:t>
            </a:r>
            <a:r>
              <a:rPr lang="en-GB" b="1" noProof="0" dirty="0">
                <a:solidFill>
                  <a:schemeClr val="accent1"/>
                </a:solidFill>
              </a:rPr>
              <a:t>, </a:t>
            </a:r>
            <a:r>
              <a:rPr lang="en-GB" sz="2000" b="1" noProof="0" dirty="0">
                <a:solidFill>
                  <a:schemeClr val="accent1"/>
                </a:solidFill>
              </a:rPr>
              <a:t>dabrafenib, encorafenib)</a:t>
            </a:r>
            <a:r>
              <a:rPr lang="en-GB" sz="2000" noProof="0" dirty="0"/>
              <a:t> </a:t>
            </a:r>
            <a:r>
              <a:rPr lang="en-GB" b="0" i="0" u="none" strike="noStrike" baseline="0" noProof="0" dirty="0">
                <a:solidFill>
                  <a:schemeClr val="tx2"/>
                </a:solidFill>
              </a:rPr>
              <a:t>in mutated cancers, resistance eventually develops, mostly due to MAPK pathway reactivation, leading to subsequent disease progression</a:t>
            </a:r>
            <a:r>
              <a:rPr lang="en-GB" b="0" i="0" u="none" strike="noStrike" baseline="30000" noProof="0" dirty="0">
                <a:solidFill>
                  <a:schemeClr val="tx2"/>
                </a:solidFill>
              </a:rPr>
              <a:t>1</a:t>
            </a:r>
            <a:endParaRPr lang="en-GB" i="1" baseline="30000" noProof="0" dirty="0">
              <a:solidFill>
                <a:schemeClr val="tx2"/>
              </a:solidFill>
            </a:endParaRPr>
          </a:p>
          <a:p>
            <a:r>
              <a:rPr lang="en-GB" b="0" i="0" noProof="0" dirty="0">
                <a:solidFill>
                  <a:schemeClr val="tx2"/>
                </a:solidFill>
                <a:effectLst/>
              </a:rPr>
              <a:t>It was hypothesised that dual MAPK pathway inhibition with BRAF and MEK inhibitors in </a:t>
            </a:r>
            <a:r>
              <a:rPr lang="en-GB" b="0" i="1" noProof="0" dirty="0">
                <a:solidFill>
                  <a:schemeClr val="tx2"/>
                </a:solidFill>
                <a:effectLst/>
              </a:rPr>
              <a:t>BRAF</a:t>
            </a:r>
            <a:r>
              <a:rPr lang="en-GB" b="0" i="0" baseline="30000" noProof="0" dirty="0">
                <a:solidFill>
                  <a:schemeClr val="tx2"/>
                </a:solidFill>
                <a:effectLst/>
              </a:rPr>
              <a:t>V600E</a:t>
            </a:r>
            <a:r>
              <a:rPr lang="en-GB" b="0" i="0" noProof="0" dirty="0">
                <a:solidFill>
                  <a:schemeClr val="tx2"/>
                </a:solidFill>
                <a:effectLst/>
              </a:rPr>
              <a:t>-mutant NSCLC might improve efficacy over BRAF inhibitor monotherapy based on observations in </a:t>
            </a:r>
            <a:r>
              <a:rPr lang="en-GB" b="0" i="1" noProof="0" dirty="0">
                <a:solidFill>
                  <a:schemeClr val="tx2"/>
                </a:solidFill>
                <a:effectLst/>
              </a:rPr>
              <a:t>BRAF</a:t>
            </a:r>
            <a:r>
              <a:rPr lang="en-GB" b="0" i="0" baseline="30000" noProof="0" dirty="0">
                <a:solidFill>
                  <a:schemeClr val="tx2"/>
                </a:solidFill>
                <a:effectLst/>
              </a:rPr>
              <a:t>V600</a:t>
            </a:r>
            <a:r>
              <a:rPr lang="en-GB" b="0" i="0" noProof="0" dirty="0">
                <a:solidFill>
                  <a:schemeClr val="tx2"/>
                </a:solidFill>
                <a:effectLst/>
              </a:rPr>
              <a:t>-mutant melanoma and delay the onset of resistance</a:t>
            </a:r>
            <a:r>
              <a:rPr lang="en-GB" b="0" i="0" baseline="30000" noProof="0" dirty="0">
                <a:solidFill>
                  <a:schemeClr val="tx2"/>
                </a:solidFill>
                <a:effectLst/>
              </a:rPr>
              <a:t>2</a:t>
            </a:r>
          </a:p>
          <a:p>
            <a:r>
              <a:rPr lang="en-GB" noProof="0" dirty="0">
                <a:solidFill>
                  <a:schemeClr val="tx2"/>
                </a:solidFill>
              </a:rPr>
              <a:t>A number of BRAF inhibitor + MEK inhibitor combinations have shown efficacy in </a:t>
            </a:r>
            <a:br>
              <a:rPr lang="en-GB" noProof="0" dirty="0">
                <a:solidFill>
                  <a:schemeClr val="tx2"/>
                </a:solidFill>
              </a:rPr>
            </a:br>
            <a:r>
              <a:rPr lang="en-GB" i="1" noProof="0" dirty="0">
                <a:solidFill>
                  <a:schemeClr val="tx2"/>
                </a:solidFill>
              </a:rPr>
              <a:t>BRAF</a:t>
            </a:r>
            <a:r>
              <a:rPr lang="en-GB" noProof="0" dirty="0">
                <a:solidFill>
                  <a:schemeClr val="tx2"/>
                </a:solidFill>
              </a:rPr>
              <a:t>-mutant NSCLC</a:t>
            </a:r>
            <a:r>
              <a:rPr lang="en-GB" baseline="30000" noProof="0" dirty="0">
                <a:solidFill>
                  <a:schemeClr val="tx2"/>
                </a:solidFill>
              </a:rPr>
              <a:t>1,3</a:t>
            </a:r>
          </a:p>
          <a:p>
            <a:pPr algn="l"/>
            <a:endParaRPr lang="en-GB" noProof="0" dirty="0">
              <a:solidFill>
                <a:schemeClr val="tx2"/>
              </a:solidFill>
              <a:latin typeface="Shaker2Lancet-Regular"/>
            </a:endParaRPr>
          </a:p>
        </p:txBody>
      </p:sp>
      <p:sp>
        <p:nvSpPr>
          <p:cNvPr id="2" name="Title 1">
            <a:extLst>
              <a:ext uri="{FF2B5EF4-FFF2-40B4-BE49-F238E27FC236}">
                <a16:creationId xmlns:a16="http://schemas.microsoft.com/office/drawing/2014/main" id="{FC5627B4-1AC4-377C-AB53-6F726BDD1CF3}"/>
              </a:ext>
            </a:extLst>
          </p:cNvPr>
          <p:cNvSpPr>
            <a:spLocks noGrp="1"/>
          </p:cNvSpPr>
          <p:nvPr>
            <p:ph type="title"/>
          </p:nvPr>
        </p:nvSpPr>
        <p:spPr/>
        <p:txBody>
          <a:bodyPr/>
          <a:lstStyle/>
          <a:p>
            <a:r>
              <a:rPr lang="en-GB" noProof="0" dirty="0">
                <a:solidFill>
                  <a:schemeClr val="tx2"/>
                </a:solidFill>
              </a:rPr>
              <a:t>Combination of braf</a:t>
            </a:r>
            <a:r>
              <a:rPr lang="en-GB" cap="none" noProof="0" dirty="0">
                <a:solidFill>
                  <a:schemeClr val="tx2"/>
                </a:solidFill>
              </a:rPr>
              <a:t> </a:t>
            </a:r>
            <a:r>
              <a:rPr lang="en-GB" noProof="0" dirty="0">
                <a:solidFill>
                  <a:schemeClr val="tx2"/>
                </a:solidFill>
              </a:rPr>
              <a:t>inhibitors and mek</a:t>
            </a:r>
            <a:r>
              <a:rPr lang="en-GB" cap="none" noProof="0" dirty="0">
                <a:solidFill>
                  <a:schemeClr val="tx2"/>
                </a:solidFill>
              </a:rPr>
              <a:t> </a:t>
            </a:r>
            <a:r>
              <a:rPr lang="en-GB" noProof="0" dirty="0">
                <a:solidFill>
                  <a:schemeClr val="tx2"/>
                </a:solidFill>
              </a:rPr>
              <a:t>inhibitors</a:t>
            </a:r>
          </a:p>
        </p:txBody>
      </p:sp>
      <p:sp>
        <p:nvSpPr>
          <p:cNvPr id="4" name="Content Placeholder 3">
            <a:extLst>
              <a:ext uri="{FF2B5EF4-FFF2-40B4-BE49-F238E27FC236}">
                <a16:creationId xmlns:a16="http://schemas.microsoft.com/office/drawing/2014/main" id="{A28D7CD8-8E6D-F4F2-3D65-18D4D9DCC4EC}"/>
              </a:ext>
            </a:extLst>
          </p:cNvPr>
          <p:cNvSpPr>
            <a:spLocks noGrp="1"/>
          </p:cNvSpPr>
          <p:nvPr>
            <p:ph sz="quarter" idx="15"/>
          </p:nvPr>
        </p:nvSpPr>
        <p:spPr/>
        <p:txBody>
          <a:bodyPr/>
          <a:lstStyle/>
          <a:p>
            <a:pPr algn="l"/>
            <a:r>
              <a:rPr lang="en-GB" b="0" i="0" noProof="0" dirty="0">
                <a:solidFill>
                  <a:schemeClr val="tx2"/>
                </a:solidFill>
                <a:effectLst/>
              </a:rPr>
              <a:t>NSCLC, non-small cell lung cancer</a:t>
            </a:r>
          </a:p>
          <a:p>
            <a:pPr algn="l"/>
            <a:r>
              <a:rPr lang="en-GB" noProof="0" dirty="0">
                <a:solidFill>
                  <a:schemeClr val="tx2"/>
                </a:solidFill>
              </a:rPr>
              <a:t>1. Tabbò F, et al. Cancer Treat Rev. 2022;103:102335; 2. </a:t>
            </a:r>
            <a:r>
              <a:rPr lang="en-GB" b="0" i="0" noProof="0" dirty="0">
                <a:solidFill>
                  <a:schemeClr val="tx2"/>
                </a:solidFill>
                <a:effectLst/>
              </a:rPr>
              <a:t>Planchard</a:t>
            </a:r>
            <a:r>
              <a:rPr lang="en-GB" noProof="0" dirty="0">
                <a:solidFill>
                  <a:schemeClr val="tx2"/>
                </a:solidFill>
              </a:rPr>
              <a:t> </a:t>
            </a:r>
            <a:r>
              <a:rPr lang="en-GB" b="0" i="0" noProof="0" dirty="0">
                <a:solidFill>
                  <a:schemeClr val="tx2"/>
                </a:solidFill>
                <a:effectLst/>
              </a:rPr>
              <a:t>D, et al. Lancet Oncol. 2016;17:984-93; 3. </a:t>
            </a:r>
            <a:r>
              <a:rPr lang="en-GB" noProof="0" dirty="0">
                <a:solidFill>
                  <a:schemeClr val="tx2"/>
                </a:solidFill>
              </a:rPr>
              <a:t>Riely GJ, et al. J Clin Oncol. 2023;41:3700-11</a:t>
            </a:r>
            <a:endParaRPr lang="en-GB" b="0" i="0" noProof="0" dirty="0">
              <a:solidFill>
                <a:schemeClr val="tx2"/>
              </a:solidFill>
              <a:effectLst/>
            </a:endParaRPr>
          </a:p>
        </p:txBody>
      </p:sp>
      <p:sp>
        <p:nvSpPr>
          <p:cNvPr id="5" name="Slide Number Placeholder 4">
            <a:extLst>
              <a:ext uri="{FF2B5EF4-FFF2-40B4-BE49-F238E27FC236}">
                <a16:creationId xmlns:a16="http://schemas.microsoft.com/office/drawing/2014/main" id="{234209AC-74D9-63C3-DD14-86BF22A96924}"/>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graphicFrame>
        <p:nvGraphicFramePr>
          <p:cNvPr id="6" name="Table 5">
            <a:extLst>
              <a:ext uri="{FF2B5EF4-FFF2-40B4-BE49-F238E27FC236}">
                <a16:creationId xmlns:a16="http://schemas.microsoft.com/office/drawing/2014/main" id="{9A03B639-A0F6-7675-05F6-DA8767CB5408}"/>
              </a:ext>
            </a:extLst>
          </p:cNvPr>
          <p:cNvGraphicFramePr>
            <a:graphicFrameLocks noGrp="1"/>
          </p:cNvGraphicFramePr>
          <p:nvPr>
            <p:extLst>
              <p:ext uri="{D42A27DB-BD31-4B8C-83A1-F6EECF244321}">
                <p14:modId xmlns:p14="http://schemas.microsoft.com/office/powerpoint/2010/main" val="151096287"/>
              </p:ext>
            </p:extLst>
          </p:nvPr>
        </p:nvGraphicFramePr>
        <p:xfrm>
          <a:off x="2032000" y="4501224"/>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200161"/>
                    </a:ext>
                  </a:extLst>
                </a:gridCol>
                <a:gridCol w="4064000">
                  <a:extLst>
                    <a:ext uri="{9D8B030D-6E8A-4147-A177-3AD203B41FA5}">
                      <a16:colId xmlns:a16="http://schemas.microsoft.com/office/drawing/2014/main" val="1717326563"/>
                    </a:ext>
                  </a:extLst>
                </a:gridCol>
              </a:tblGrid>
              <a:tr h="370840">
                <a:tc>
                  <a:txBody>
                    <a:bodyPr/>
                    <a:lstStyle/>
                    <a:p>
                      <a:r>
                        <a:rPr lang="en-GB" noProof="0" dirty="0">
                          <a:latin typeface="Arial" panose="020B0604020202020204" pitchFamily="34" charset="0"/>
                          <a:cs typeface="Arial" panose="020B0604020202020204" pitchFamily="34" charset="0"/>
                        </a:rPr>
                        <a:t>BRAF inhibitor</a:t>
                      </a:r>
                    </a:p>
                  </a:txBody>
                  <a:tcPr/>
                </a:tc>
                <a:tc>
                  <a:txBody>
                    <a:bodyPr/>
                    <a:lstStyle/>
                    <a:p>
                      <a:r>
                        <a:rPr lang="en-GB" noProof="0" dirty="0">
                          <a:latin typeface="Arial" panose="020B0604020202020204" pitchFamily="34" charset="0"/>
                          <a:cs typeface="Arial" panose="020B0604020202020204" pitchFamily="34" charset="0"/>
                        </a:rPr>
                        <a:t>MEK inhibitor</a:t>
                      </a:r>
                    </a:p>
                  </a:txBody>
                  <a:tcPr/>
                </a:tc>
                <a:extLst>
                  <a:ext uri="{0D108BD9-81ED-4DB2-BD59-A6C34878D82A}">
                    <a16:rowId xmlns:a16="http://schemas.microsoft.com/office/drawing/2014/main" val="1262303003"/>
                  </a:ext>
                </a:extLst>
              </a:tr>
              <a:tr h="370840">
                <a:tc>
                  <a:txBody>
                    <a:bodyPr/>
                    <a:lstStyle/>
                    <a:p>
                      <a:r>
                        <a:rPr lang="en-GB" noProof="0" dirty="0">
                          <a:latin typeface="Arial" panose="020B0604020202020204" pitchFamily="34" charset="0"/>
                          <a:cs typeface="Arial" panose="020B0604020202020204" pitchFamily="34" charset="0"/>
                        </a:rPr>
                        <a:t>Dabrafenib</a:t>
                      </a:r>
                    </a:p>
                  </a:txBody>
                  <a:tcPr/>
                </a:tc>
                <a:tc>
                  <a:txBody>
                    <a:bodyPr/>
                    <a:lstStyle/>
                    <a:p>
                      <a:r>
                        <a:rPr lang="en-GB" noProof="0" dirty="0">
                          <a:latin typeface="Arial" panose="020B0604020202020204" pitchFamily="34" charset="0"/>
                          <a:cs typeface="Arial" panose="020B0604020202020204" pitchFamily="34" charset="0"/>
                        </a:rPr>
                        <a:t>Trametinib</a:t>
                      </a:r>
                    </a:p>
                  </a:txBody>
                  <a:tcPr/>
                </a:tc>
                <a:extLst>
                  <a:ext uri="{0D108BD9-81ED-4DB2-BD59-A6C34878D82A}">
                    <a16:rowId xmlns:a16="http://schemas.microsoft.com/office/drawing/2014/main" val="400732932"/>
                  </a:ext>
                </a:extLst>
              </a:tr>
              <a:tr h="370840">
                <a:tc>
                  <a:txBody>
                    <a:bodyPr/>
                    <a:lstStyle/>
                    <a:p>
                      <a:r>
                        <a:rPr lang="en-GB" noProof="0" dirty="0">
                          <a:latin typeface="Arial" panose="020B0604020202020204" pitchFamily="34" charset="0"/>
                          <a:cs typeface="Arial" panose="020B0604020202020204" pitchFamily="34" charset="0"/>
                        </a:rPr>
                        <a:t>Encorafenib</a:t>
                      </a:r>
                    </a:p>
                  </a:txBody>
                  <a:tcPr/>
                </a:tc>
                <a:tc>
                  <a:txBody>
                    <a:bodyPr/>
                    <a:lstStyle/>
                    <a:p>
                      <a:r>
                        <a:rPr lang="en-GB" noProof="0" dirty="0">
                          <a:latin typeface="Arial" panose="020B0604020202020204" pitchFamily="34" charset="0"/>
                          <a:cs typeface="Arial" panose="020B0604020202020204" pitchFamily="34" charset="0"/>
                        </a:rPr>
                        <a:t>Binimetinib</a:t>
                      </a:r>
                    </a:p>
                  </a:txBody>
                  <a:tcPr/>
                </a:tc>
                <a:extLst>
                  <a:ext uri="{0D108BD9-81ED-4DB2-BD59-A6C34878D82A}">
                    <a16:rowId xmlns:a16="http://schemas.microsoft.com/office/drawing/2014/main" val="3014525456"/>
                  </a:ext>
                </a:extLst>
              </a:tr>
            </a:tbl>
          </a:graphicData>
        </a:graphic>
      </p:graphicFrame>
    </p:spTree>
    <p:extLst>
      <p:ext uri="{BB962C8B-B14F-4D97-AF65-F5344CB8AC3E}">
        <p14:creationId xmlns:p14="http://schemas.microsoft.com/office/powerpoint/2010/main" val="3779213205"/>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solidFill>
            <a:schemeClr val="tx2"/>
          </a:solidFill>
          <a:tailEnd type="ova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GUCONNECT_template_v2-good</Template>
  <TotalTime>16454</TotalTime>
  <Words>5144</Words>
  <Application>Microsoft Office PowerPoint</Application>
  <PresentationFormat>Widescreen</PresentationFormat>
  <Paragraphs>964</Paragraphs>
  <Slides>26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Aileron</vt:lpstr>
      <vt:lpstr>Arial</vt:lpstr>
      <vt:lpstr>Arial-BoldItalicMT</vt:lpstr>
      <vt:lpstr>Arial-BoldMT</vt:lpstr>
      <vt:lpstr>Calibri</vt:lpstr>
      <vt:lpstr>Helvetica Neue</vt:lpstr>
      <vt:lpstr>Lucida Grande</vt:lpstr>
      <vt:lpstr>PT Sans Narrow</vt:lpstr>
      <vt:lpstr>Shaker2Lancet-Regular</vt:lpstr>
      <vt:lpstr>Thème Office</vt:lpstr>
      <vt:lpstr>PowerPoint Presentation</vt:lpstr>
      <vt:lpstr>Lung connect  The evolving treatment landscape in BRAFV600E mutated NSCLC</vt:lpstr>
      <vt:lpstr>Developed by LUNG COnnect</vt:lpstr>
      <vt:lpstr>Clinical takeaways</vt:lpstr>
      <vt:lpstr>Educational objectives</vt:lpstr>
      <vt:lpstr>Driver mutations in nsclc</vt:lpstr>
      <vt:lpstr>Overview of braf mutations</vt:lpstr>
      <vt:lpstr>Clinical characteristics</vt:lpstr>
      <vt:lpstr>Combination of braf inhibitors and mek inhibitors</vt:lpstr>
      <vt:lpstr>timeline of treatment advancements for braf mutated nsclc</vt:lpstr>
      <vt:lpstr>NCCN: Driver mutations in nsclc and targeted therapy options</vt:lpstr>
      <vt:lpstr>ESMO: Driver mutations in nsclc and targeted therapy options1</vt:lpstr>
      <vt:lpstr>Dabrafenib plus Trametinib: efficacy</vt:lpstr>
      <vt:lpstr>Dabrafenib plus Trametinib: tumour responses</vt:lpstr>
      <vt:lpstr>Dabrafenib plus Trametinib: progression-free survival</vt:lpstr>
      <vt:lpstr>Trametinib plus dabrafenib: safety</vt:lpstr>
      <vt:lpstr>Encorafenib plus binimetinib: efficacy</vt:lpstr>
      <vt:lpstr>Encorafenib plus binimetinib: tumour responses</vt:lpstr>
      <vt:lpstr>Encorafenib plus binimetinib: progression-free survival</vt:lpstr>
      <vt:lpstr>Encorafenib plus binimetinib: safety</vt:lpstr>
      <vt:lpstr>Braf-targeted treatments available – test nsclc patients before treatment!</vt:lpstr>
      <vt:lpstr>What next? Progression on braf / mek inhibition</vt:lpstr>
      <vt:lpstr>Potential later line treatment options for braf-mutated nsclc</vt:lpstr>
      <vt:lpstr>Future treatment options?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467</cp:revision>
  <cp:lastPrinted>2017-02-15T09:54:46Z</cp:lastPrinted>
  <dcterms:created xsi:type="dcterms:W3CDTF">2016-10-14T09:38:18Z</dcterms:created>
  <dcterms:modified xsi:type="dcterms:W3CDTF">2025-04-30T20:09:57Z</dcterms:modified>
</cp:coreProperties>
</file>