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0"/>
  </p:notesMasterIdLst>
  <p:handoutMasterIdLst>
    <p:handoutMasterId r:id="rId51"/>
  </p:handoutMasterIdLst>
  <p:sldIdLst>
    <p:sldId id="12537" r:id="rId2"/>
    <p:sldId id="12579" r:id="rId3"/>
    <p:sldId id="2147478571" r:id="rId4"/>
    <p:sldId id="728" r:id="rId5"/>
    <p:sldId id="301492025" r:id="rId6"/>
    <p:sldId id="12542" r:id="rId7"/>
    <p:sldId id="12553" r:id="rId8"/>
    <p:sldId id="2147478572" r:id="rId9"/>
    <p:sldId id="301492034" r:id="rId10"/>
    <p:sldId id="301492035" r:id="rId11"/>
    <p:sldId id="301492031" r:id="rId12"/>
    <p:sldId id="2147478539" r:id="rId13"/>
    <p:sldId id="2147478526" r:id="rId14"/>
    <p:sldId id="13804" r:id="rId15"/>
    <p:sldId id="2147478568" r:id="rId16"/>
    <p:sldId id="2147478560" r:id="rId17"/>
    <p:sldId id="2147478527" r:id="rId18"/>
    <p:sldId id="2147478529" r:id="rId19"/>
    <p:sldId id="2147478564" r:id="rId20"/>
    <p:sldId id="2147478532" r:id="rId21"/>
    <p:sldId id="2147478533" r:id="rId22"/>
    <p:sldId id="2147478536" r:id="rId23"/>
    <p:sldId id="2147478540" r:id="rId24"/>
    <p:sldId id="2147478542" r:id="rId25"/>
    <p:sldId id="2147478543" r:id="rId26"/>
    <p:sldId id="2147478535" r:id="rId27"/>
    <p:sldId id="2147478545" r:id="rId28"/>
    <p:sldId id="2147478566" r:id="rId29"/>
    <p:sldId id="2147478573" r:id="rId30"/>
    <p:sldId id="2147478548" r:id="rId31"/>
    <p:sldId id="2147478534" r:id="rId32"/>
    <p:sldId id="2147478541" r:id="rId33"/>
    <p:sldId id="2147478547" r:id="rId34"/>
    <p:sldId id="2147478537" r:id="rId35"/>
    <p:sldId id="2147478562" r:id="rId36"/>
    <p:sldId id="2147478561" r:id="rId37"/>
    <p:sldId id="2147478563" r:id="rId38"/>
    <p:sldId id="2147478549" r:id="rId39"/>
    <p:sldId id="301492032" r:id="rId40"/>
    <p:sldId id="2147471241" r:id="rId41"/>
    <p:sldId id="2147478550" r:id="rId42"/>
    <p:sldId id="2147478565" r:id="rId43"/>
    <p:sldId id="2147478557" r:id="rId44"/>
    <p:sldId id="2147478556" r:id="rId45"/>
    <p:sldId id="12599" r:id="rId46"/>
    <p:sldId id="2147478531" r:id="rId47"/>
    <p:sldId id="2147478538" r:id="rId48"/>
    <p:sldId id="12539" r:id="rId49"/>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471" userDrawn="1">
          <p15:clr>
            <a:srgbClr val="A4A3A4"/>
          </p15:clr>
        </p15:guide>
        <p15:guide id="5" orient="horz" pos="3702" userDrawn="1">
          <p15:clr>
            <a:srgbClr val="A4A3A4"/>
          </p15:clr>
        </p15:guide>
        <p15:guide id="6" orient="horz" pos="3793" userDrawn="1">
          <p15:clr>
            <a:srgbClr val="A4A3A4"/>
          </p15:clr>
        </p15:guide>
        <p15:guide id="7" orient="horz" pos="4037" userDrawn="1">
          <p15:clr>
            <a:srgbClr val="A4A3A4"/>
          </p15:clr>
        </p15:guide>
        <p15:guide id="8" orient="horz" pos="929" userDrawn="1">
          <p15:clr>
            <a:srgbClr val="A4A3A4"/>
          </p15:clr>
        </p15:guide>
        <p15:guide id="9" pos="393" userDrawn="1">
          <p15:clr>
            <a:srgbClr val="A4A3A4"/>
          </p15:clr>
        </p15:guide>
        <p15:guide id="10" orient="horz" pos="1525" userDrawn="1">
          <p15:clr>
            <a:srgbClr val="A4A3A4"/>
          </p15:clr>
        </p15:guide>
        <p15:guide id="11" orient="horz" pos="1648" userDrawn="1">
          <p15:clr>
            <a:srgbClr val="A4A3A4"/>
          </p15:clr>
        </p15:guide>
        <p15:guide id="12" orient="horz" pos="1746" userDrawn="1">
          <p15:clr>
            <a:srgbClr val="A4A3A4"/>
          </p15:clr>
        </p15:guide>
        <p15:guide id="13" orient="horz" pos="1842" userDrawn="1">
          <p15:clr>
            <a:srgbClr val="A4A3A4"/>
          </p15:clr>
        </p15:guide>
        <p15:guide id="14" orient="horz" pos="1944" userDrawn="1">
          <p15:clr>
            <a:srgbClr val="A4A3A4"/>
          </p15:clr>
        </p15:guide>
        <p15:guide id="15" orient="horz" pos="202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0F175B-B7E1-4B2F-F211-00C49472AABF}" name="Tonke de Jong" initials="Td" userId="571bb474b2c2e353" providerId="Windows Live"/>
  <p188:author id="{D213FE9D-EF59-FC93-CB86-33805B90D06E}" name="donohue" initials="HD" userId="donohu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3C750"/>
    <a:srgbClr val="FF85FF"/>
    <a:srgbClr val="FFA402"/>
    <a:srgbClr val="632C1E"/>
    <a:srgbClr val="A6A6A6"/>
    <a:srgbClr val="5D8298"/>
    <a:srgbClr val="C7583B"/>
    <a:srgbClr val="C6573B"/>
    <a:srgbClr val="C757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74" autoAdjust="0"/>
    <p:restoredTop sz="85024" autoAdjust="0"/>
  </p:normalViewPr>
  <p:slideViewPr>
    <p:cSldViewPr snapToObjects="1">
      <p:cViewPr varScale="1">
        <p:scale>
          <a:sx n="72" d="100"/>
          <a:sy n="72" d="100"/>
        </p:scale>
        <p:origin x="1416" y="488"/>
      </p:cViewPr>
      <p:guideLst>
        <p:guide orient="horz" pos="2160"/>
        <p:guide pos="3840"/>
        <p:guide pos="1906"/>
        <p:guide orient="horz" pos="3471"/>
        <p:guide orient="horz" pos="3702"/>
        <p:guide orient="horz" pos="3793"/>
        <p:guide orient="horz" pos="4037"/>
        <p:guide orient="horz" pos="929"/>
        <p:guide pos="393"/>
        <p:guide orient="horz" pos="1525"/>
        <p:guide orient="horz" pos="1648"/>
        <p:guide orient="horz" pos="1746"/>
        <p:guide orient="horz" pos="1842"/>
        <p:guide orient="horz" pos="1944"/>
        <p:guide orient="horz" pos="2024"/>
      </p:guideLst>
    </p:cSldViewPr>
  </p:slideViewPr>
  <p:outlineViewPr>
    <p:cViewPr>
      <p:scale>
        <a:sx n="33" d="100"/>
        <a:sy n="33" d="100"/>
      </p:scale>
      <p:origin x="0" y="-31842"/>
    </p:cViewPr>
  </p:outlineViewPr>
  <p:notesTextViewPr>
    <p:cViewPr>
      <p:scale>
        <a:sx n="3" d="2"/>
        <a:sy n="3" d="2"/>
      </p:scale>
      <p:origin x="0" y="0"/>
    </p:cViewPr>
  </p:notesTextViewPr>
  <p:sorterViewPr>
    <p:cViewPr>
      <p:scale>
        <a:sx n="196" d="100"/>
        <a:sy n="196" d="100"/>
      </p:scale>
      <p:origin x="0" y="-14616"/>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5/21/25</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5/21/25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a:t>
            </a:fld>
            <a:endParaRPr lang="fr-FR" dirty="0"/>
          </a:p>
        </p:txBody>
      </p:sp>
    </p:spTree>
    <p:extLst>
      <p:ext uri="{BB962C8B-B14F-4D97-AF65-F5344CB8AC3E}">
        <p14:creationId xmlns:p14="http://schemas.microsoft.com/office/powerpoint/2010/main" val="2819953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20</a:t>
            </a:fld>
            <a:endParaRPr lang="fr-FR" dirty="0"/>
          </a:p>
        </p:txBody>
      </p:sp>
    </p:spTree>
    <p:extLst>
      <p:ext uri="{BB962C8B-B14F-4D97-AF65-F5344CB8AC3E}">
        <p14:creationId xmlns:p14="http://schemas.microsoft.com/office/powerpoint/2010/main" val="1716779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28</a:t>
            </a:fld>
            <a:endParaRPr lang="fr-FR" dirty="0"/>
          </a:p>
        </p:txBody>
      </p:sp>
    </p:spTree>
    <p:extLst>
      <p:ext uri="{BB962C8B-B14F-4D97-AF65-F5344CB8AC3E}">
        <p14:creationId xmlns:p14="http://schemas.microsoft.com/office/powerpoint/2010/main" val="4116543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41A83-7355-31A7-D6E7-5D138B1C5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4EA599-F2D3-D9C0-6E42-F7B2745623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D27F99-ABD4-DB3C-6465-A8D33DD9FA68}"/>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0ED3D569-8C42-A9FF-CE27-0AA2DDB70136}"/>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49D5B9F3-B877-6553-807F-0A16A5D6271C}"/>
              </a:ext>
            </a:extLst>
          </p:cNvPr>
          <p:cNvSpPr>
            <a:spLocks noGrp="1"/>
          </p:cNvSpPr>
          <p:nvPr>
            <p:ph type="sldNum" sz="quarter" idx="5"/>
          </p:nvPr>
        </p:nvSpPr>
        <p:spPr/>
        <p:txBody>
          <a:bodyPr/>
          <a:lstStyle/>
          <a:p>
            <a:fld id="{3C53626E-BC0F-674C-9570-A9D62C09EB52}" type="slidenum">
              <a:rPr lang="fr-FR" smtClean="0"/>
              <a:pPr/>
              <a:t>29</a:t>
            </a:fld>
            <a:endParaRPr lang="fr-FR" dirty="0"/>
          </a:p>
        </p:txBody>
      </p:sp>
    </p:spTree>
    <p:extLst>
      <p:ext uri="{BB962C8B-B14F-4D97-AF65-F5344CB8AC3E}">
        <p14:creationId xmlns:p14="http://schemas.microsoft.com/office/powerpoint/2010/main" val="2976702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0"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40</a:t>
            </a:fld>
            <a:endParaRPr lang="fr-FR" dirty="0"/>
          </a:p>
        </p:txBody>
      </p:sp>
    </p:spTree>
    <p:extLst>
      <p:ext uri="{BB962C8B-B14F-4D97-AF65-F5344CB8AC3E}">
        <p14:creationId xmlns:p14="http://schemas.microsoft.com/office/powerpoint/2010/main" val="4118404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48</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3C3EF-339D-7958-7697-9CC48889E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36F6D-8687-717F-4D79-523A322599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EE9-075A-4B06-6C14-9619AE0E904D}"/>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3DCD3B3A-622B-8F9D-FF60-F1CFA9A38687}"/>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8F78D3A5-0F04-407A-D760-0AEFE5FA52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16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a:t>
            </a:fld>
            <a:endParaRPr lang="fr-FR" dirty="0"/>
          </a:p>
        </p:txBody>
      </p:sp>
    </p:spTree>
    <p:extLst>
      <p:ext uri="{BB962C8B-B14F-4D97-AF65-F5344CB8AC3E}">
        <p14:creationId xmlns:p14="http://schemas.microsoft.com/office/powerpoint/2010/main" val="137977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8609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7</a:t>
            </a:fld>
            <a:endParaRPr lang="fr-FR" dirty="0"/>
          </a:p>
        </p:txBody>
      </p:sp>
    </p:spTree>
    <p:extLst>
      <p:ext uri="{BB962C8B-B14F-4D97-AF65-F5344CB8AC3E}">
        <p14:creationId xmlns:p14="http://schemas.microsoft.com/office/powerpoint/2010/main" val="2720222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21834-B34A-7C9C-13A5-DDC0ADD028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58929C-2748-FC5F-FB5E-8501D5585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7967B3-4615-6AC7-A597-B35001FB4BB3}"/>
              </a:ext>
            </a:extLst>
          </p:cNvPr>
          <p:cNvSpPr>
            <a:spLocks noGrp="1"/>
          </p:cNvSpPr>
          <p:nvPr>
            <p:ph type="body" idx="1"/>
          </p:nvPr>
        </p:nvSpPr>
        <p:spPr/>
        <p:txBody>
          <a:bodyPr/>
          <a:lstStyle/>
          <a:p>
            <a:endParaRPr lang="nl-NL" dirty="0"/>
          </a:p>
        </p:txBody>
      </p:sp>
      <p:sp>
        <p:nvSpPr>
          <p:cNvPr id="4" name="Footer Placeholder 3">
            <a:extLst>
              <a:ext uri="{FF2B5EF4-FFF2-40B4-BE49-F238E27FC236}">
                <a16:creationId xmlns:a16="http://schemas.microsoft.com/office/drawing/2014/main" id="{CEBB8E6A-AD00-B085-A2EA-F689B4814E35}"/>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B570E7B6-B667-ED80-2C21-B8A0A9CEFE6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3791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50092-2539-AE19-05D5-7E29C78BDC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0C745-D249-2158-0F34-B278855DA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4419F8-26E5-2DB7-7F81-77543F3EF739}"/>
              </a:ext>
            </a:extLst>
          </p:cNvPr>
          <p:cNvSpPr>
            <a:spLocks noGrp="1"/>
          </p:cNvSpPr>
          <p:nvPr>
            <p:ph type="body" idx="1"/>
          </p:nvPr>
        </p:nvSpPr>
        <p:spPr/>
        <p:txBody>
          <a:bodyPr/>
          <a:lstStyle/>
          <a:p>
            <a:endParaRPr lang="nl-NL" dirty="0"/>
          </a:p>
        </p:txBody>
      </p:sp>
      <p:sp>
        <p:nvSpPr>
          <p:cNvPr id="4" name="Footer Placeholder 3">
            <a:extLst>
              <a:ext uri="{FF2B5EF4-FFF2-40B4-BE49-F238E27FC236}">
                <a16:creationId xmlns:a16="http://schemas.microsoft.com/office/drawing/2014/main" id="{04DD2871-BC5C-3F9E-4035-54A3CB6275A9}"/>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2B54D989-8A3E-9A6D-4910-5B2B15455CD9}"/>
              </a:ext>
            </a:extLst>
          </p:cNvPr>
          <p:cNvSpPr>
            <a:spLocks noGrp="1"/>
          </p:cNvSpPr>
          <p:nvPr>
            <p:ph type="sldNum" sz="quarter" idx="5"/>
          </p:nvPr>
        </p:nvSpPr>
        <p:spPr/>
        <p:txBody>
          <a:bodyPr/>
          <a:lstStyle/>
          <a:p>
            <a:fld id="{3C53626E-BC0F-674C-9570-A9D62C09EB52}" type="slidenum">
              <a:rPr lang="fr-FR" smtClean="0"/>
              <a:pPr/>
              <a:t>9</a:t>
            </a:fld>
            <a:endParaRPr lang="fr-FR" dirty="0"/>
          </a:p>
        </p:txBody>
      </p:sp>
    </p:spTree>
    <p:extLst>
      <p:ext uri="{BB962C8B-B14F-4D97-AF65-F5344CB8AC3E}">
        <p14:creationId xmlns:p14="http://schemas.microsoft.com/office/powerpoint/2010/main" val="2734451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773A3-B272-17B8-1DD9-381A35833D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959C8F-6E37-3BEA-15D4-6ACEBB5329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D48448-3C5F-EA40-947D-A75BD042D9CF}"/>
              </a:ext>
            </a:extLst>
          </p:cNvPr>
          <p:cNvSpPr>
            <a:spLocks noGrp="1"/>
          </p:cNvSpPr>
          <p:nvPr>
            <p:ph type="body" idx="1"/>
          </p:nvPr>
        </p:nvSpPr>
        <p:spPr/>
        <p:txBody>
          <a:bodyPr/>
          <a:lstStyle/>
          <a:p>
            <a:endParaRPr lang="nl-NL" dirty="0"/>
          </a:p>
        </p:txBody>
      </p:sp>
      <p:sp>
        <p:nvSpPr>
          <p:cNvPr id="4" name="Footer Placeholder 3">
            <a:extLst>
              <a:ext uri="{FF2B5EF4-FFF2-40B4-BE49-F238E27FC236}">
                <a16:creationId xmlns:a16="http://schemas.microsoft.com/office/drawing/2014/main" id="{545AB5B0-AE58-7B19-F6AC-653A2FC92E15}"/>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7CB5162B-7C1D-D113-91C0-DD63E43E1342}"/>
              </a:ext>
            </a:extLst>
          </p:cNvPr>
          <p:cNvSpPr>
            <a:spLocks noGrp="1"/>
          </p:cNvSpPr>
          <p:nvPr>
            <p:ph type="sldNum" sz="quarter" idx="5"/>
          </p:nvPr>
        </p:nvSpPr>
        <p:spPr/>
        <p:txBody>
          <a:bodyPr/>
          <a:lstStyle/>
          <a:p>
            <a:fld id="{3C53626E-BC0F-674C-9570-A9D62C09EB52}" type="slidenum">
              <a:rPr lang="fr-FR" smtClean="0"/>
              <a:pPr/>
              <a:t>10</a:t>
            </a:fld>
            <a:endParaRPr lang="fr-FR" dirty="0"/>
          </a:p>
        </p:txBody>
      </p:sp>
    </p:spTree>
    <p:extLst>
      <p:ext uri="{BB962C8B-B14F-4D97-AF65-F5344CB8AC3E}">
        <p14:creationId xmlns:p14="http://schemas.microsoft.com/office/powerpoint/2010/main" val="125623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169">
              <a:defRPr/>
            </a:pPr>
            <a:endParaRPr lang="nl-NL" b="0"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14</a:t>
            </a:fld>
            <a:endParaRPr lang="fr-FR" dirty="0"/>
          </a:p>
        </p:txBody>
      </p:sp>
    </p:spTree>
    <p:extLst>
      <p:ext uri="{BB962C8B-B14F-4D97-AF65-F5344CB8AC3E}">
        <p14:creationId xmlns:p14="http://schemas.microsoft.com/office/powerpoint/2010/main" val="947484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hyperlink" Target="mailto:info@cor2ed" TargetMode="External"/><Relationship Id="rId26" Type="http://schemas.openxmlformats.org/officeDocument/2006/relationships/image" Target="../media/image20.png"/><Relationship Id="rId3" Type="http://schemas.openxmlformats.org/officeDocument/2006/relationships/image" Target="../media/image4.svg"/><Relationship Id="rId21" Type="http://schemas.openxmlformats.org/officeDocument/2006/relationships/image" Target="../media/image16.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hyperlink" Target="https://hccconnect.cor2ed.com/" TargetMode="External"/><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image" Target="../media/image15.svg"/><Relationship Id="rId29"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9.svg"/><Relationship Id="rId5" Type="http://schemas.openxmlformats.org/officeDocument/2006/relationships/image" Target="../media/image6.svg"/><Relationship Id="rId15" Type="http://schemas.openxmlformats.org/officeDocument/2006/relationships/hyperlink" Target="https://twitter.com/hccconnectinfo" TargetMode="External"/><Relationship Id="rId23" Type="http://schemas.openxmlformats.org/officeDocument/2006/relationships/image" Target="../media/image18.png"/><Relationship Id="rId28" Type="http://schemas.openxmlformats.org/officeDocument/2006/relationships/image" Target="../media/image22.svg"/><Relationship Id="rId10" Type="http://schemas.openxmlformats.org/officeDocument/2006/relationships/hyperlink" Target="https://www.linkedin.com/company/23757084" TargetMode="External"/><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7.svg"/><Relationship Id="rId27"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BA49CCF0-BC32-C087-8BC4-A645D32E362F}"/>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971DBA24-8F1B-693A-A3E6-0C6048E855D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6BEEE289-8564-F6E3-2224-DB02F8B74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0C7AF853-3909-3F1B-E0B4-3C7613BDD54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D6CA05CE-B195-452D-06B9-25AE07E6396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0" name="Graphic 99">
            <a:extLst>
              <a:ext uri="{FF2B5EF4-FFF2-40B4-BE49-F238E27FC236}">
                <a16:creationId xmlns:a16="http://schemas.microsoft.com/office/drawing/2014/main" id="{DF1D811A-1BB8-B443-83D1-5115FF1A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428630"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@HCC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677819"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687777" y="6033094"/>
            <a:ext cx="233621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X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@hccconnectinfo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190050" y="6033312"/>
            <a:ext cx="261058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323528"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6139381"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769826" y="5510213"/>
            <a:ext cx="371377" cy="371377"/>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329658"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5745204"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84186"/>
            <a:ext cx="2804592"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269396"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4" name="Picture 103">
            <a:hlinkClick r:id="rId25"/>
            <a:extLst>
              <a:ext uri="{FF2B5EF4-FFF2-40B4-BE49-F238E27FC236}">
                <a16:creationId xmlns:a16="http://schemas.microsoft.com/office/drawing/2014/main" id="{6F008F23-755B-084B-8708-98BD61578436}"/>
              </a:ext>
            </a:extLst>
          </p:cNvPr>
          <p:cNvPicPr>
            <a:picLocks noChangeAspect="1"/>
          </p:cNvPicPr>
          <p:nvPr userDrawn="1"/>
        </p:nvPicPr>
        <p:blipFill rotWithShape="1">
          <a:blip r:embed="rId26"/>
          <a:srcRect r="2035"/>
          <a:stretch/>
        </p:blipFill>
        <p:spPr>
          <a:xfrm>
            <a:off x="403642" y="4673886"/>
            <a:ext cx="1825947" cy="722252"/>
          </a:xfrm>
          <a:prstGeom prst="rect">
            <a:avLst/>
          </a:prstGeom>
        </p:spPr>
      </p:pic>
      <p:pic>
        <p:nvPicPr>
          <p:cNvPr id="2" name="Graphic 1">
            <a:extLst>
              <a:ext uri="{FF2B5EF4-FFF2-40B4-BE49-F238E27FC236}">
                <a16:creationId xmlns:a16="http://schemas.microsoft.com/office/drawing/2014/main" id="{53DEDB6F-BFA8-9C30-845A-6D6C38E4DED9}"/>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3333341" y="6063063"/>
            <a:ext cx="373380" cy="373380"/>
          </a:xfrm>
          <a:prstGeom prst="rect">
            <a:avLst/>
          </a:prstGeom>
        </p:spPr>
      </p:pic>
      <p:pic>
        <p:nvPicPr>
          <p:cNvPr id="4" name="Picture 3">
            <a:extLst>
              <a:ext uri="{FF2B5EF4-FFF2-40B4-BE49-F238E27FC236}">
                <a16:creationId xmlns:a16="http://schemas.microsoft.com/office/drawing/2014/main" id="{3062313C-3552-339A-EBFE-B6D1064DEBC3}"/>
              </a:ext>
            </a:extLst>
          </p:cNvPr>
          <p:cNvPicPr>
            <a:picLocks noChangeAspect="1"/>
          </p:cNvPicPr>
          <p:nvPr userDrawn="1"/>
        </p:nvPicPr>
        <p:blipFill>
          <a:blip r:embed="rId29"/>
          <a:srcRect/>
          <a:stretch/>
        </p:blipFill>
        <p:spPr>
          <a:xfrm>
            <a:off x="3388373" y="6117180"/>
            <a:ext cx="255950" cy="261496"/>
          </a:xfrm>
          <a:prstGeom prst="rect">
            <a:avLst/>
          </a:prstGeom>
          <a:noFill/>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D29C53DA-DB2C-3FB7-BFAF-1AC70665AC9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D29C53DA-DB2C-3FB7-BFAF-1AC70665AC9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0090224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5C8A610F-1F6F-2872-4306-525B6F6B51B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DA7E5146-F935-F3EB-961C-ACBD07349CC5}"/>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F8DF2E8-70AC-86EF-A610-EE1B711F0B1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6A20AEB2-81CA-6501-F60D-56519FB99DD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432EACC-0F2F-37E4-98DD-906F113D55BB}"/>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125C1FC8-9E21-0737-8F7A-9E8059D9F8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125C1FC8-9E21-0737-8F7A-9E8059D9F8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Rectangle 2">
            <a:extLst>
              <a:ext uri="{FF2B5EF4-FFF2-40B4-BE49-F238E27FC236}">
                <a16:creationId xmlns:a16="http://schemas.microsoft.com/office/drawing/2014/main" id="{17FDDA6F-A190-B3EB-141D-D58CA5933A70}"/>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34566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3AB17C79-DAB1-A54D-CFE1-3B20BF73AAF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8A6E6C07-68A0-9C7F-5091-0470028337AD}"/>
              </a:ext>
            </a:extLst>
          </p:cNvPr>
          <p:cNvPicPr>
            <a:picLocks noChangeAspect="1" noChangeArrowheads="1"/>
          </p:cNvPicPr>
          <p:nvPr userDrawn="1"/>
        </p:nvPicPr>
        <p:blipFill>
          <a:blip r:embed="rId18">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 id="2147483679" r:id="rId16"/>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onclive.com/view/nivolumab-plus-ipilimumab-receives-ec-approval-for-first-line-unresectable-hcc?utm_source=www.onclive.com&amp;utm_medium=relatedContent" TargetMode="External"/><Relationship Id="rId2" Type="http://schemas.openxmlformats.org/officeDocument/2006/relationships/hyperlink" Target="https://www.esmo.org/guidelines/esmo-mcbs/esmo-mcbs-for-solid-tumours/esmo-mcbs-evaluation-forms" TargetMode="Externa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nccn.org/professionals/physician_gls/pdf/hcc.pdf"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hyperlink" Target="https://hccconnect.cor2ed.com/"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hyperlink" Target="https://clinicaltrials.gov/ct2/show/NCT04770896" TargetMode="Externa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5.xml"/><Relationship Id="rId5" Type="http://schemas.openxmlformats.org/officeDocument/2006/relationships/image" Target="../media/image48.sv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svg"/><Relationship Id="rId3" Type="http://schemas.openxmlformats.org/officeDocument/2006/relationships/image" Target="../media/image55.svg"/><Relationship Id="rId7" Type="http://schemas.openxmlformats.org/officeDocument/2006/relationships/image" Target="../media/image59.svg"/><Relationship Id="rId12" Type="http://schemas.openxmlformats.org/officeDocument/2006/relationships/image" Target="../media/image64.png"/><Relationship Id="rId2" Type="http://schemas.openxmlformats.org/officeDocument/2006/relationships/image" Target="../media/image54.png"/><Relationship Id="rId1" Type="http://schemas.openxmlformats.org/officeDocument/2006/relationships/slideLayout" Target="../slideLayouts/slideLayout15.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57.svg"/><Relationship Id="rId15" Type="http://schemas.openxmlformats.org/officeDocument/2006/relationships/image" Target="../media/image67.sv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svg"/><Relationship Id="rId14" Type="http://schemas.openxmlformats.org/officeDocument/2006/relationships/image" Target="../media/image66.png"/></Relationships>
</file>

<file path=ppt/slides/_rels/slide4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teresewinslow.com/#/cellular-scientific/"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www.onclive.com/view/nivolumab-plus-ipilimumab-receives-ec-approval-for-first-line-unresectable-hcc?utm_source=www.onclive.com&amp;utm_medium=relatedContent"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29F1C-41DB-F6E0-7A35-780C2EEBBD0A}"/>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FE40829-86DA-78B6-471C-9D4B14C6F471}"/>
              </a:ext>
            </a:extLst>
          </p:cNvPr>
          <p:cNvSpPr>
            <a:spLocks noGrp="1"/>
          </p:cNvSpPr>
          <p:nvPr>
            <p:ph sz="quarter" idx="12"/>
          </p:nvPr>
        </p:nvSpPr>
        <p:spPr>
          <a:xfrm>
            <a:off x="620184" y="5309862"/>
            <a:ext cx="6483928" cy="640937"/>
          </a:xfrm>
        </p:spPr>
        <p:txBody>
          <a:bodyPr anchor="t" anchorCtr="0"/>
          <a:lstStyle/>
          <a:p>
            <a:pPr marL="268288" indent="-268288"/>
            <a:r>
              <a:rPr lang="en-GB" sz="1600" noProof="0" dirty="0"/>
              <a:t>Lenvatinib demonstrated a statistically significant improvement to sorafenib in all secondary efficacy endpoints (PFS, TTP, and ORR)</a:t>
            </a:r>
          </a:p>
        </p:txBody>
      </p:sp>
      <p:sp>
        <p:nvSpPr>
          <p:cNvPr id="3" name="Title 2">
            <a:extLst>
              <a:ext uri="{FF2B5EF4-FFF2-40B4-BE49-F238E27FC236}">
                <a16:creationId xmlns:a16="http://schemas.microsoft.com/office/drawing/2014/main" id="{81D7CD55-96C1-2942-1246-BC97DCFD6BDE}"/>
              </a:ext>
            </a:extLst>
          </p:cNvPr>
          <p:cNvSpPr>
            <a:spLocks noGrp="1"/>
          </p:cNvSpPr>
          <p:nvPr>
            <p:ph type="title"/>
          </p:nvPr>
        </p:nvSpPr>
        <p:spPr/>
        <p:txBody>
          <a:bodyPr>
            <a:normAutofit fontScale="90000"/>
          </a:bodyPr>
          <a:lstStyle/>
          <a:p>
            <a:r>
              <a:rPr lang="en-GB" sz="3100" noProof="0" dirty="0">
                <a:solidFill>
                  <a:schemeClr val="tx2"/>
                </a:solidFill>
              </a:rPr>
              <a:t>1</a:t>
            </a:r>
            <a:r>
              <a:rPr lang="en-GB" sz="3100" baseline="30000" noProof="0" dirty="0">
                <a:solidFill>
                  <a:schemeClr val="tx2"/>
                </a:solidFill>
              </a:rPr>
              <a:t>st</a:t>
            </a:r>
            <a:r>
              <a:rPr lang="en-GB" sz="3100" noProof="0" dirty="0">
                <a:solidFill>
                  <a:schemeClr val="tx2"/>
                </a:solidFill>
              </a:rPr>
              <a:t> line TKI: lenvatinib </a:t>
            </a:r>
            <a:br>
              <a:rPr lang="en-GB" sz="2400" noProof="0" dirty="0">
                <a:solidFill>
                  <a:schemeClr val="accent1"/>
                </a:solidFill>
              </a:rPr>
            </a:br>
            <a:r>
              <a:rPr lang="en-GB" sz="2000" spc="100" noProof="0" dirty="0">
                <a:solidFill>
                  <a:schemeClr val="accent1"/>
                </a:solidFill>
              </a:rPr>
              <a:t>LENVATINIB was non-inferior to sorafenib in overall survival in patients with untreated advanced hcc</a:t>
            </a:r>
            <a:br>
              <a:rPr lang="en-GB" sz="2000" noProof="0" dirty="0"/>
            </a:br>
            <a:endParaRPr lang="en-GB" sz="2000" noProof="0" dirty="0"/>
          </a:p>
        </p:txBody>
      </p:sp>
      <p:sp>
        <p:nvSpPr>
          <p:cNvPr id="63" name="Content Placeholder 62">
            <a:extLst>
              <a:ext uri="{FF2B5EF4-FFF2-40B4-BE49-F238E27FC236}">
                <a16:creationId xmlns:a16="http://schemas.microsoft.com/office/drawing/2014/main" id="{9AD9225B-D14D-9B30-A286-49A867DED525}"/>
              </a:ext>
            </a:extLst>
          </p:cNvPr>
          <p:cNvSpPr>
            <a:spLocks noGrp="1"/>
          </p:cNvSpPr>
          <p:nvPr>
            <p:ph sz="quarter" idx="15"/>
          </p:nvPr>
        </p:nvSpPr>
        <p:spPr/>
        <p:txBody>
          <a:bodyPr anchor="b" anchorCtr="0"/>
          <a:lstStyle/>
          <a:p>
            <a:pPr marL="0" indent="0">
              <a:spcBef>
                <a:spcPts val="0"/>
              </a:spcBef>
              <a:spcAft>
                <a:spcPts val="200"/>
              </a:spcAft>
              <a:buNone/>
            </a:pPr>
            <a:r>
              <a:rPr lang="en-GB" noProof="0" dirty="0">
                <a:solidFill>
                  <a:schemeClr val="tx2"/>
                </a:solidFill>
              </a:rPr>
              <a:t>CI, confidence interval; HCC, hepatocellular carcinoma; HR, hazard ratio; ORR, objective response rate; PFS, progression-free survival; TEAE, treatment-emergent adverse event; TKI, tyrosine kinase inhibitor; TTP, time to progression</a:t>
            </a:r>
          </a:p>
          <a:p>
            <a:pPr marL="0" indent="0">
              <a:spcBef>
                <a:spcPts val="0"/>
              </a:spcBef>
              <a:spcAft>
                <a:spcPts val="200"/>
              </a:spcAft>
              <a:buNone/>
            </a:pPr>
            <a:r>
              <a:rPr lang="en-GB" noProof="0" dirty="0"/>
              <a:t>Kudo M, et al. Lancet. 2018;391:1163-1173</a:t>
            </a:r>
          </a:p>
        </p:txBody>
      </p:sp>
      <p:sp>
        <p:nvSpPr>
          <p:cNvPr id="8" name="Content Placeholder 2">
            <a:extLst>
              <a:ext uri="{FF2B5EF4-FFF2-40B4-BE49-F238E27FC236}">
                <a16:creationId xmlns:a16="http://schemas.microsoft.com/office/drawing/2014/main" id="{C391D927-2A11-855F-2295-2E2A330B6209}"/>
              </a:ext>
            </a:extLst>
          </p:cNvPr>
          <p:cNvSpPr txBox="1">
            <a:spLocks/>
          </p:cNvSpPr>
          <p:nvPr/>
        </p:nvSpPr>
        <p:spPr>
          <a:xfrm>
            <a:off x="3071503" y="1549477"/>
            <a:ext cx="1800200"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Overall survival</a:t>
            </a:r>
          </a:p>
        </p:txBody>
      </p:sp>
      <p:graphicFrame>
        <p:nvGraphicFramePr>
          <p:cNvPr id="9" name="Table 8">
            <a:extLst>
              <a:ext uri="{FF2B5EF4-FFF2-40B4-BE49-F238E27FC236}">
                <a16:creationId xmlns:a16="http://schemas.microsoft.com/office/drawing/2014/main" id="{3DB7D59F-6713-F037-5524-D5CAB54DA96F}"/>
              </a:ext>
            </a:extLst>
          </p:cNvPr>
          <p:cNvGraphicFramePr>
            <a:graphicFrameLocks noGrp="1"/>
          </p:cNvGraphicFramePr>
          <p:nvPr>
            <p:extLst>
              <p:ext uri="{D42A27DB-BD31-4B8C-83A1-F6EECF244321}">
                <p14:modId xmlns:p14="http://schemas.microsoft.com/office/powerpoint/2010/main" val="1397208462"/>
              </p:ext>
            </p:extLst>
          </p:nvPr>
        </p:nvGraphicFramePr>
        <p:xfrm>
          <a:off x="7170769" y="1694064"/>
          <a:ext cx="4471762" cy="4111200"/>
        </p:xfrm>
        <a:graphic>
          <a:graphicData uri="http://schemas.openxmlformats.org/drawingml/2006/table">
            <a:tbl>
              <a:tblPr firstRow="1" bandRow="1">
                <a:tableStyleId>{5C22544A-7EE6-4342-B048-85BDC9FD1C3A}</a:tableStyleId>
              </a:tblPr>
              <a:tblGrid>
                <a:gridCol w="1954166">
                  <a:extLst>
                    <a:ext uri="{9D8B030D-6E8A-4147-A177-3AD203B41FA5}">
                      <a16:colId xmlns:a16="http://schemas.microsoft.com/office/drawing/2014/main" val="2807407671"/>
                    </a:ext>
                  </a:extLst>
                </a:gridCol>
                <a:gridCol w="629399">
                  <a:extLst>
                    <a:ext uri="{9D8B030D-6E8A-4147-A177-3AD203B41FA5}">
                      <a16:colId xmlns:a16="http://schemas.microsoft.com/office/drawing/2014/main" val="905953648"/>
                    </a:ext>
                  </a:extLst>
                </a:gridCol>
                <a:gridCol w="629399">
                  <a:extLst>
                    <a:ext uri="{9D8B030D-6E8A-4147-A177-3AD203B41FA5}">
                      <a16:colId xmlns:a16="http://schemas.microsoft.com/office/drawing/2014/main" val="888967405"/>
                    </a:ext>
                  </a:extLst>
                </a:gridCol>
                <a:gridCol w="629399">
                  <a:extLst>
                    <a:ext uri="{9D8B030D-6E8A-4147-A177-3AD203B41FA5}">
                      <a16:colId xmlns:a16="http://schemas.microsoft.com/office/drawing/2014/main" val="1617980907"/>
                    </a:ext>
                  </a:extLst>
                </a:gridCol>
                <a:gridCol w="629399">
                  <a:extLst>
                    <a:ext uri="{9D8B030D-6E8A-4147-A177-3AD203B41FA5}">
                      <a16:colId xmlns:a16="http://schemas.microsoft.com/office/drawing/2014/main" val="1933439819"/>
                    </a:ext>
                  </a:extLst>
                </a:gridCol>
              </a:tblGrid>
              <a:tr h="0">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noProof="0" dirty="0">
                          <a:solidFill>
                            <a:schemeClr val="bg1"/>
                          </a:solidFill>
                          <a:latin typeface="Arial" panose="020B0604020202020204" pitchFamily="34" charset="0"/>
                          <a:cs typeface="Arial" panose="020B0604020202020204" pitchFamily="34" charset="0"/>
                        </a:rPr>
                        <a:t>Adverse event, n (%)</a:t>
                      </a:r>
                    </a:p>
                  </a:txBody>
                  <a:tcPr marL="55440" marR="19440" marT="36000" marB="36000" anchor="ctr"/>
                </a:tc>
                <a:tc gridSpan="2">
                  <a:txBody>
                    <a:bodyPr/>
                    <a:lstStyle/>
                    <a:p>
                      <a:pPr algn="ctr"/>
                      <a:r>
                        <a:rPr lang="en-GB" sz="900" noProof="0" dirty="0">
                          <a:latin typeface="Arial" panose="020B0604020202020204" pitchFamily="34" charset="0"/>
                          <a:cs typeface="Arial" panose="020B0604020202020204" pitchFamily="34" charset="0"/>
                        </a:rPr>
                        <a:t>Lenvatinib</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(N=476)</a:t>
                      </a:r>
                    </a:p>
                  </a:txBody>
                  <a:tcPr marL="19440" marR="19440" marT="36000" marB="36000">
                    <a:lnB w="12700" cap="flat" cmpd="sng" algn="ctr">
                      <a:solidFill>
                        <a:schemeClr val="bg1"/>
                      </a:solidFill>
                      <a:prstDash val="solid"/>
                      <a:round/>
                      <a:headEnd type="none" w="med" len="med"/>
                      <a:tailEnd type="none" w="med" len="med"/>
                    </a:lnB>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gridSpan="2">
                  <a:txBody>
                    <a:bodyPr/>
                    <a:lstStyle/>
                    <a:p>
                      <a:pPr algn="ctr"/>
                      <a:r>
                        <a:rPr lang="en-GB" sz="900" noProof="0" dirty="0">
                          <a:latin typeface="Arial" panose="020B0604020202020204" pitchFamily="34" charset="0"/>
                          <a:cs typeface="Arial" panose="020B0604020202020204" pitchFamily="34" charset="0"/>
                        </a:rPr>
                        <a:t>Sorafenib</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(N=475)</a:t>
                      </a:r>
                    </a:p>
                  </a:txBody>
                  <a:tcPr marL="19440" marR="19440" marT="36000" marB="36000">
                    <a:lnB w="12700" cap="flat" cmpd="sng" algn="ctr">
                      <a:solidFill>
                        <a:schemeClr val="bg1"/>
                      </a:solidFill>
                      <a:prstDash val="solid"/>
                      <a:round/>
                      <a:headEnd type="none" w="med" len="med"/>
                      <a:tailEnd type="none" w="med" len="med"/>
                    </a:lnB>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extLst>
                  <a:ext uri="{0D108BD9-81ED-4DB2-BD59-A6C34878D82A}">
                    <a16:rowId xmlns:a16="http://schemas.microsoft.com/office/drawing/2014/main" val="2200087405"/>
                  </a:ext>
                </a:extLst>
              </a:tr>
              <a:tr h="0">
                <a:tc vMerge="1">
                  <a:txBody>
                    <a:bodyPr/>
                    <a:lstStyle/>
                    <a:p>
                      <a:endParaRPr lang="en-US" sz="900" b="1" dirty="0">
                        <a:solidFill>
                          <a:schemeClr val="bg1"/>
                        </a:solidFill>
                        <a:latin typeface="Arial" panose="020B0604020202020204" pitchFamily="34" charset="0"/>
                        <a:cs typeface="Arial" panose="020B0604020202020204" pitchFamily="34" charset="0"/>
                      </a:endParaRPr>
                    </a:p>
                  </a:txBody>
                  <a:tcPr marL="19440" marR="19440" marT="36000" marB="36000">
                    <a:solidFill>
                      <a:schemeClr val="accent1"/>
                    </a:solidFill>
                  </a:tcPr>
                </a:tc>
                <a:tc>
                  <a:txBody>
                    <a:bodyPr/>
                    <a:lstStyle/>
                    <a:p>
                      <a:pPr algn="ctr"/>
                      <a:r>
                        <a:rPr lang="en-GB" sz="900" b="1" noProof="0" dirty="0">
                          <a:solidFill>
                            <a:schemeClr val="bg1"/>
                          </a:solidFill>
                          <a:latin typeface="Arial" panose="020B0604020202020204" pitchFamily="34" charset="0"/>
                          <a:cs typeface="Arial" panose="020B0604020202020204" pitchFamily="34" charset="0"/>
                        </a:rPr>
                        <a:t>Any grade</a:t>
                      </a:r>
                    </a:p>
                  </a:txBody>
                  <a:tcPr marL="19440" marR="19440" marT="36000" marB="36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900" b="1" noProof="0" dirty="0">
                          <a:solidFill>
                            <a:schemeClr val="bg1"/>
                          </a:solidFill>
                          <a:latin typeface="Arial" panose="020B0604020202020204" pitchFamily="34" charset="0"/>
                          <a:cs typeface="Arial" panose="020B0604020202020204" pitchFamily="34" charset="0"/>
                        </a:rPr>
                        <a:t>Grade ≥3</a:t>
                      </a:r>
                    </a:p>
                  </a:txBody>
                  <a:tcPr marL="19440" marR="19440"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900" b="1" noProof="0" dirty="0">
                          <a:solidFill>
                            <a:schemeClr val="bg1"/>
                          </a:solidFill>
                          <a:latin typeface="Arial" panose="020B0604020202020204" pitchFamily="34" charset="0"/>
                          <a:cs typeface="Arial" panose="020B0604020202020204" pitchFamily="34" charset="0"/>
                        </a:rPr>
                        <a:t>Any grade</a:t>
                      </a:r>
                    </a:p>
                  </a:txBody>
                  <a:tcPr marL="19440" marR="19440"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900" b="1" noProof="0" dirty="0">
                          <a:solidFill>
                            <a:schemeClr val="bg1"/>
                          </a:solidFill>
                          <a:latin typeface="Arial" panose="020B0604020202020204" pitchFamily="34" charset="0"/>
                          <a:cs typeface="Arial" panose="020B0604020202020204" pitchFamily="34" charset="0"/>
                        </a:rPr>
                        <a:t>Grade ≥3</a:t>
                      </a:r>
                    </a:p>
                  </a:txBody>
                  <a:tcPr marL="19440" marR="19440"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793115277"/>
                  </a:ext>
                </a:extLst>
              </a:tr>
              <a:tr h="0">
                <a:tc>
                  <a:txBody>
                    <a:bodyPr/>
                    <a:lstStyle/>
                    <a:p>
                      <a:r>
                        <a:rPr lang="en-GB" sz="900" kern="1200" spc="0" baseline="0" noProof="0" dirty="0">
                          <a:solidFill>
                            <a:schemeClr val="dk1"/>
                          </a:solidFill>
                          <a:effectLst/>
                          <a:latin typeface="Arial" panose="020B0604020202020204" pitchFamily="34" charset="0"/>
                          <a:ea typeface="+mn-ea"/>
                          <a:cs typeface="Arial" panose="020B0604020202020204" pitchFamily="34" charset="0"/>
                        </a:rPr>
                        <a:t>Palmar-plantar erythrodysaesthesia</a:t>
                      </a:r>
                    </a:p>
                  </a:txBody>
                  <a:tcPr marL="55440" marR="19440" marT="36000" marB="36000"/>
                </a:tc>
                <a:tc>
                  <a:txBody>
                    <a:bodyPr/>
                    <a:lstStyle/>
                    <a:p>
                      <a:pPr algn="ctr"/>
                      <a:r>
                        <a:rPr lang="en-GB" sz="900" noProof="0" dirty="0">
                          <a:latin typeface="Arial" panose="020B0604020202020204" pitchFamily="34" charset="0"/>
                          <a:cs typeface="Arial" panose="020B0604020202020204" pitchFamily="34" charset="0"/>
                        </a:rPr>
                        <a:t>128 (26.9)</a:t>
                      </a:r>
                    </a:p>
                  </a:txBody>
                  <a:tcPr marL="19440" marR="19440" marT="36000" marB="36000">
                    <a:lnT w="38100" cap="flat" cmpd="sng" algn="ctr">
                      <a:solidFill>
                        <a:schemeClr val="bg1"/>
                      </a:solidFill>
                      <a:prstDash val="solid"/>
                      <a:round/>
                      <a:headEnd type="none" w="med" len="med"/>
                      <a:tailEnd type="none" w="med" len="med"/>
                    </a:lnT>
                  </a:tcPr>
                </a:tc>
                <a:tc>
                  <a:txBody>
                    <a:bodyPr/>
                    <a:lstStyle/>
                    <a:p>
                      <a:pPr algn="ctr"/>
                      <a:r>
                        <a:rPr lang="en-GB" sz="900" noProof="0" dirty="0">
                          <a:latin typeface="Arial" panose="020B0604020202020204" pitchFamily="34" charset="0"/>
                          <a:cs typeface="Arial" panose="020B0604020202020204" pitchFamily="34" charset="0"/>
                        </a:rPr>
                        <a:t>14 (2.9)</a:t>
                      </a:r>
                    </a:p>
                  </a:txBody>
                  <a:tcPr marL="19440" marR="19440" marT="36000" marB="36000">
                    <a:lnT w="38100" cap="flat" cmpd="sng" algn="ctr">
                      <a:solidFill>
                        <a:schemeClr val="bg1"/>
                      </a:solidFill>
                      <a:prstDash val="solid"/>
                      <a:round/>
                      <a:headEnd type="none" w="med" len="med"/>
                      <a:tailEnd type="none" w="med" len="med"/>
                    </a:lnT>
                  </a:tcPr>
                </a:tc>
                <a:tc>
                  <a:txBody>
                    <a:bodyPr/>
                    <a:lstStyle/>
                    <a:p>
                      <a:pPr algn="ctr"/>
                      <a:r>
                        <a:rPr lang="en-GB" sz="900" noProof="0" dirty="0">
                          <a:latin typeface="Arial" panose="020B0604020202020204" pitchFamily="34" charset="0"/>
                          <a:cs typeface="Arial" panose="020B0604020202020204" pitchFamily="34" charset="0"/>
                        </a:rPr>
                        <a:t>249 (52.4)</a:t>
                      </a:r>
                    </a:p>
                  </a:txBody>
                  <a:tcPr marL="19440" marR="19440" marT="36000" marB="36000">
                    <a:lnT w="38100" cap="flat" cmpd="sng" algn="ctr">
                      <a:solidFill>
                        <a:schemeClr val="bg1"/>
                      </a:solidFill>
                      <a:prstDash val="solid"/>
                      <a:round/>
                      <a:headEnd type="none" w="med" len="med"/>
                      <a:tailEnd type="none" w="med" len="med"/>
                    </a:lnT>
                  </a:tcPr>
                </a:tc>
                <a:tc>
                  <a:txBody>
                    <a:bodyPr/>
                    <a:lstStyle/>
                    <a:p>
                      <a:pPr algn="ctr"/>
                      <a:r>
                        <a:rPr lang="en-GB" sz="900" noProof="0" dirty="0">
                          <a:latin typeface="Arial" panose="020B0604020202020204" pitchFamily="34" charset="0"/>
                          <a:cs typeface="Arial" panose="020B0604020202020204" pitchFamily="34" charset="0"/>
                        </a:rPr>
                        <a:t>54 (11.4)</a:t>
                      </a:r>
                    </a:p>
                  </a:txBody>
                  <a:tcPr marL="19440" marR="19440" marT="36000" marB="360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93864720"/>
                  </a:ext>
                </a:extLst>
              </a:tr>
              <a:tr h="0">
                <a:tc>
                  <a:txBody>
                    <a:bodyPr/>
                    <a:lstStyle/>
                    <a:p>
                      <a:r>
                        <a:rPr lang="en-GB" sz="900" kern="1200" noProof="0" dirty="0">
                          <a:solidFill>
                            <a:schemeClr val="dk1"/>
                          </a:solidFill>
                          <a:effectLst/>
                          <a:latin typeface="Arial" panose="020B0604020202020204" pitchFamily="34" charset="0"/>
                          <a:ea typeface="+mn-ea"/>
                          <a:cs typeface="Arial" panose="020B0604020202020204" pitchFamily="34" charset="0"/>
                        </a:rPr>
                        <a:t>Diarrhoea</a:t>
                      </a:r>
                    </a:p>
                  </a:txBody>
                  <a:tcPr marL="55440" marR="19440" marT="36000" marB="36000"/>
                </a:tc>
                <a:tc>
                  <a:txBody>
                    <a:bodyPr/>
                    <a:lstStyle/>
                    <a:p>
                      <a:pPr algn="ctr"/>
                      <a:r>
                        <a:rPr lang="en-GB" sz="900" noProof="0" dirty="0">
                          <a:latin typeface="Arial" panose="020B0604020202020204" pitchFamily="34" charset="0"/>
                          <a:cs typeface="Arial" panose="020B0604020202020204" pitchFamily="34" charset="0"/>
                        </a:rPr>
                        <a:t>184 (38.7)</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20 (4.2)</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220 (46.3)</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20 (4.2)</a:t>
                      </a:r>
                    </a:p>
                  </a:txBody>
                  <a:tcPr marL="19440" marR="19440" marT="36000" marB="36000"/>
                </a:tc>
                <a:extLst>
                  <a:ext uri="{0D108BD9-81ED-4DB2-BD59-A6C34878D82A}">
                    <a16:rowId xmlns:a16="http://schemas.microsoft.com/office/drawing/2014/main" val="1354961381"/>
                  </a:ext>
                </a:extLst>
              </a:tr>
              <a:tr h="0">
                <a:tc>
                  <a:txBody>
                    <a:bodyPr/>
                    <a:lstStyle/>
                    <a:p>
                      <a:r>
                        <a:rPr lang="en-GB" sz="900" kern="1200" noProof="0" dirty="0">
                          <a:solidFill>
                            <a:schemeClr val="dk1"/>
                          </a:solidFill>
                          <a:effectLst/>
                          <a:latin typeface="Arial" panose="020B0604020202020204" pitchFamily="34" charset="0"/>
                          <a:ea typeface="+mn-ea"/>
                          <a:cs typeface="Arial" panose="020B0604020202020204" pitchFamily="34" charset="0"/>
                        </a:rPr>
                        <a:t>Hypertension</a:t>
                      </a:r>
                    </a:p>
                  </a:txBody>
                  <a:tcPr marL="55440" marR="19440" marT="36000" marB="36000"/>
                </a:tc>
                <a:tc>
                  <a:txBody>
                    <a:bodyPr/>
                    <a:lstStyle/>
                    <a:p>
                      <a:pPr algn="ctr"/>
                      <a:r>
                        <a:rPr lang="en-GB" sz="900" noProof="0" dirty="0">
                          <a:latin typeface="Arial" panose="020B0604020202020204" pitchFamily="34" charset="0"/>
                          <a:cs typeface="Arial" panose="020B0604020202020204" pitchFamily="34" charset="0"/>
                        </a:rPr>
                        <a:t>201 (42.2)</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111 (23.3)</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144 (30.3)</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68 (14.3)</a:t>
                      </a:r>
                    </a:p>
                  </a:txBody>
                  <a:tcPr marL="19440" marR="19440" marT="36000" marB="36000"/>
                </a:tc>
                <a:extLst>
                  <a:ext uri="{0D108BD9-81ED-4DB2-BD59-A6C34878D82A}">
                    <a16:rowId xmlns:a16="http://schemas.microsoft.com/office/drawing/2014/main" val="562531414"/>
                  </a:ext>
                </a:extLst>
              </a:tr>
              <a:tr h="0">
                <a:tc>
                  <a:txBody>
                    <a:bodyPr/>
                    <a:lstStyle/>
                    <a:p>
                      <a:r>
                        <a:rPr lang="en-GB" sz="900" kern="1200" noProof="0" dirty="0">
                          <a:solidFill>
                            <a:schemeClr val="dk1"/>
                          </a:solidFill>
                          <a:effectLst/>
                          <a:latin typeface="Arial" panose="020B0604020202020204" pitchFamily="34" charset="0"/>
                          <a:ea typeface="+mn-ea"/>
                          <a:cs typeface="Arial" panose="020B0604020202020204" pitchFamily="34" charset="0"/>
                        </a:rPr>
                        <a:t>Decreased appetite</a:t>
                      </a:r>
                    </a:p>
                  </a:txBody>
                  <a:tcPr marL="55440" marR="19440" marT="36000" marB="36000"/>
                </a:tc>
                <a:tc>
                  <a:txBody>
                    <a:bodyPr/>
                    <a:lstStyle/>
                    <a:p>
                      <a:pPr algn="ctr"/>
                      <a:r>
                        <a:rPr lang="en-GB" sz="900" noProof="0" dirty="0">
                          <a:latin typeface="Arial" panose="020B0604020202020204" pitchFamily="34" charset="0"/>
                          <a:cs typeface="Arial" panose="020B0604020202020204" pitchFamily="34" charset="0"/>
                        </a:rPr>
                        <a:t>162 (34.0)</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22 (4.6)</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127 (26.7)</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6 (1.3)</a:t>
                      </a:r>
                    </a:p>
                  </a:txBody>
                  <a:tcPr marL="19440" marR="19440" marT="36000" marB="36000"/>
                </a:tc>
                <a:extLst>
                  <a:ext uri="{0D108BD9-81ED-4DB2-BD59-A6C34878D82A}">
                    <a16:rowId xmlns:a16="http://schemas.microsoft.com/office/drawing/2014/main" val="3504499373"/>
                  </a:ext>
                </a:extLst>
              </a:tr>
              <a:tr h="0">
                <a:tc>
                  <a:txBody>
                    <a:bodyPr/>
                    <a:lstStyle/>
                    <a:p>
                      <a:r>
                        <a:rPr lang="en-GB" sz="900" kern="1200" noProof="0" dirty="0">
                          <a:solidFill>
                            <a:schemeClr val="dk1"/>
                          </a:solidFill>
                          <a:effectLst/>
                          <a:latin typeface="Arial" panose="020B0604020202020204" pitchFamily="34" charset="0"/>
                          <a:ea typeface="+mn-ea"/>
                          <a:cs typeface="Arial" panose="020B0604020202020204" pitchFamily="34" charset="0"/>
                        </a:rPr>
                        <a:t>Decreased weight</a:t>
                      </a:r>
                    </a:p>
                  </a:txBody>
                  <a:tcPr marL="55440" marR="19440" marT="36000" marB="36000"/>
                </a:tc>
                <a:tc>
                  <a:txBody>
                    <a:bodyPr/>
                    <a:lstStyle/>
                    <a:p>
                      <a:pPr algn="ctr"/>
                      <a:r>
                        <a:rPr lang="en-GB" sz="900" noProof="0" dirty="0">
                          <a:latin typeface="Arial" panose="020B0604020202020204" pitchFamily="34" charset="0"/>
                          <a:cs typeface="Arial" panose="020B0604020202020204" pitchFamily="34" charset="0"/>
                        </a:rPr>
                        <a:t>147 (30.9)</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36 (7.6)</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106 (22.3)</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14 (2.9)</a:t>
                      </a:r>
                    </a:p>
                  </a:txBody>
                  <a:tcPr marL="19440" marR="19440" marT="36000" marB="36000"/>
                </a:tc>
                <a:extLst>
                  <a:ext uri="{0D108BD9-81ED-4DB2-BD59-A6C34878D82A}">
                    <a16:rowId xmlns:a16="http://schemas.microsoft.com/office/drawing/2014/main" val="3120142060"/>
                  </a:ext>
                </a:extLst>
              </a:tr>
              <a:tr h="0">
                <a:tc>
                  <a:txBody>
                    <a:bodyPr/>
                    <a:lstStyle/>
                    <a:p>
                      <a:r>
                        <a:rPr lang="en-GB" sz="900" kern="1200" noProof="0" dirty="0">
                          <a:solidFill>
                            <a:schemeClr val="dk1"/>
                          </a:solidFill>
                          <a:effectLst/>
                          <a:latin typeface="Arial" panose="020B0604020202020204" pitchFamily="34" charset="0"/>
                          <a:ea typeface="+mn-ea"/>
                          <a:cs typeface="Arial" panose="020B0604020202020204" pitchFamily="34" charset="0"/>
                        </a:rPr>
                        <a:t>Fatigue</a:t>
                      </a:r>
                    </a:p>
                  </a:txBody>
                  <a:tcPr marL="55440" marR="19440" marT="36000" marB="36000"/>
                </a:tc>
                <a:tc>
                  <a:txBody>
                    <a:bodyPr/>
                    <a:lstStyle/>
                    <a:p>
                      <a:pPr algn="ctr"/>
                      <a:r>
                        <a:rPr lang="en-GB" sz="900" noProof="0" dirty="0">
                          <a:latin typeface="Arial" panose="020B0604020202020204" pitchFamily="34" charset="0"/>
                          <a:cs typeface="Arial" panose="020B0604020202020204" pitchFamily="34" charset="0"/>
                        </a:rPr>
                        <a:t>141 (29.6)</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18 (3.8)</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119 (25.1)</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17 (3.6)</a:t>
                      </a:r>
                    </a:p>
                  </a:txBody>
                  <a:tcPr marL="19440" marR="19440" marT="36000" marB="36000"/>
                </a:tc>
                <a:extLst>
                  <a:ext uri="{0D108BD9-81ED-4DB2-BD59-A6C34878D82A}">
                    <a16:rowId xmlns:a16="http://schemas.microsoft.com/office/drawing/2014/main" val="2321500275"/>
                  </a:ext>
                </a:extLst>
              </a:tr>
              <a:tr h="0">
                <a:tc>
                  <a:txBody>
                    <a:bodyPr/>
                    <a:lstStyle/>
                    <a:p>
                      <a:r>
                        <a:rPr lang="en-GB" sz="900" kern="1200" noProof="0" dirty="0">
                          <a:solidFill>
                            <a:schemeClr val="dk1"/>
                          </a:solidFill>
                          <a:effectLst/>
                          <a:latin typeface="Arial" panose="020B0604020202020204" pitchFamily="34" charset="0"/>
                          <a:ea typeface="+mn-ea"/>
                          <a:cs typeface="Arial" panose="020B0604020202020204" pitchFamily="34" charset="0"/>
                        </a:rPr>
                        <a:t>Alopecia</a:t>
                      </a:r>
                    </a:p>
                  </a:txBody>
                  <a:tcPr marL="55440" marR="19440" marT="36000" marB="36000"/>
                </a:tc>
                <a:tc>
                  <a:txBody>
                    <a:bodyPr/>
                    <a:lstStyle/>
                    <a:p>
                      <a:pPr algn="ctr"/>
                      <a:r>
                        <a:rPr lang="en-GB" sz="900" noProof="0" dirty="0">
                          <a:latin typeface="Arial" panose="020B0604020202020204" pitchFamily="34" charset="0"/>
                          <a:cs typeface="Arial" panose="020B0604020202020204" pitchFamily="34" charset="0"/>
                        </a:rPr>
                        <a:t>14 (2.9)</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0 (0)</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119 (25.1)</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0 (0)</a:t>
                      </a:r>
                    </a:p>
                  </a:txBody>
                  <a:tcPr marL="19440" marR="19440" marT="36000" marB="36000"/>
                </a:tc>
                <a:extLst>
                  <a:ext uri="{0D108BD9-81ED-4DB2-BD59-A6C34878D82A}">
                    <a16:rowId xmlns:a16="http://schemas.microsoft.com/office/drawing/2014/main" val="3937648483"/>
                  </a:ext>
                </a:extLst>
              </a:tr>
              <a:tr h="0">
                <a:tc>
                  <a:txBody>
                    <a:bodyPr/>
                    <a:lstStyle/>
                    <a:p>
                      <a:r>
                        <a:rPr lang="en-GB" sz="900" kern="1200" noProof="0" dirty="0">
                          <a:solidFill>
                            <a:schemeClr val="dk1"/>
                          </a:solidFill>
                          <a:effectLst/>
                          <a:latin typeface="Arial" panose="020B0604020202020204" pitchFamily="34" charset="0"/>
                          <a:ea typeface="+mn-ea"/>
                          <a:cs typeface="Arial" panose="020B0604020202020204" pitchFamily="34" charset="0"/>
                        </a:rPr>
                        <a:t>Proteinuria</a:t>
                      </a:r>
                    </a:p>
                  </a:txBody>
                  <a:tcPr marL="55440" marR="19440" marT="36000" marB="36000"/>
                </a:tc>
                <a:tc>
                  <a:txBody>
                    <a:bodyPr/>
                    <a:lstStyle/>
                    <a:p>
                      <a:pPr algn="ctr"/>
                      <a:r>
                        <a:rPr lang="en-GB" sz="900" noProof="0" dirty="0">
                          <a:latin typeface="Arial" panose="020B0604020202020204" pitchFamily="34" charset="0"/>
                          <a:cs typeface="Arial" panose="020B0604020202020204" pitchFamily="34" charset="0"/>
                        </a:rPr>
                        <a:t>117 (24.6)</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27 (5.7)</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54 (11.4)</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8 (1.7)</a:t>
                      </a:r>
                    </a:p>
                  </a:txBody>
                  <a:tcPr marL="19440" marR="19440" marT="36000" marB="36000"/>
                </a:tc>
                <a:extLst>
                  <a:ext uri="{0D108BD9-81ED-4DB2-BD59-A6C34878D82A}">
                    <a16:rowId xmlns:a16="http://schemas.microsoft.com/office/drawing/2014/main" val="1941817904"/>
                  </a:ext>
                </a:extLst>
              </a:tr>
              <a:tr h="0">
                <a:tc>
                  <a:txBody>
                    <a:bodyPr/>
                    <a:lstStyle/>
                    <a:p>
                      <a:r>
                        <a:rPr lang="en-GB" sz="900" kern="1200" noProof="0" dirty="0">
                          <a:solidFill>
                            <a:schemeClr val="dk1"/>
                          </a:solidFill>
                          <a:effectLst/>
                          <a:latin typeface="Arial" panose="020B0604020202020204" pitchFamily="34" charset="0"/>
                          <a:ea typeface="+mn-ea"/>
                          <a:cs typeface="Arial" panose="020B0604020202020204" pitchFamily="34" charset="0"/>
                        </a:rPr>
                        <a:t>Dysphonia</a:t>
                      </a:r>
                    </a:p>
                  </a:txBody>
                  <a:tcPr marL="55440" marR="19440" marT="36000" marB="36000"/>
                </a:tc>
                <a:tc>
                  <a:txBody>
                    <a:bodyPr/>
                    <a:lstStyle/>
                    <a:p>
                      <a:pPr algn="ctr"/>
                      <a:r>
                        <a:rPr lang="en-GB" sz="900" noProof="0" dirty="0">
                          <a:latin typeface="Arial" panose="020B0604020202020204" pitchFamily="34" charset="0"/>
                          <a:cs typeface="Arial" panose="020B0604020202020204" pitchFamily="34" charset="0"/>
                        </a:rPr>
                        <a:t>113 (23.7)</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1 (0.2)</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57 (12.0)</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0 (0)</a:t>
                      </a:r>
                    </a:p>
                  </a:txBody>
                  <a:tcPr marL="19440" marR="19440" marT="36000" marB="36000"/>
                </a:tc>
                <a:extLst>
                  <a:ext uri="{0D108BD9-81ED-4DB2-BD59-A6C34878D82A}">
                    <a16:rowId xmlns:a16="http://schemas.microsoft.com/office/drawing/2014/main" val="2829950823"/>
                  </a:ext>
                </a:extLst>
              </a:tr>
              <a:tr h="0">
                <a:tc>
                  <a:txBody>
                    <a:bodyPr/>
                    <a:lstStyle/>
                    <a:p>
                      <a:r>
                        <a:rPr lang="en-GB" sz="900" kern="1200" noProof="0" dirty="0">
                          <a:solidFill>
                            <a:schemeClr val="dk1"/>
                          </a:solidFill>
                          <a:effectLst/>
                          <a:latin typeface="Arial" panose="020B0604020202020204" pitchFamily="34" charset="0"/>
                          <a:ea typeface="+mn-ea"/>
                          <a:cs typeface="Arial" panose="020B0604020202020204" pitchFamily="34" charset="0"/>
                        </a:rPr>
                        <a:t>Nausea</a:t>
                      </a:r>
                    </a:p>
                  </a:txBody>
                  <a:tcPr marL="55440" marR="19440" marT="36000" marB="36000"/>
                </a:tc>
                <a:tc>
                  <a:txBody>
                    <a:bodyPr/>
                    <a:lstStyle/>
                    <a:p>
                      <a:pPr algn="ctr"/>
                      <a:r>
                        <a:rPr lang="en-GB" sz="900" noProof="0" dirty="0">
                          <a:latin typeface="Arial" panose="020B0604020202020204" pitchFamily="34" charset="0"/>
                          <a:cs typeface="Arial" panose="020B0604020202020204" pitchFamily="34" charset="0"/>
                        </a:rPr>
                        <a:t>93 (19.5)</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4 (0.8)</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68 (14.3)</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4 (0.8)</a:t>
                      </a:r>
                    </a:p>
                  </a:txBody>
                  <a:tcPr marL="19440" marR="19440" marT="36000" marB="36000"/>
                </a:tc>
                <a:extLst>
                  <a:ext uri="{0D108BD9-81ED-4DB2-BD59-A6C34878D82A}">
                    <a16:rowId xmlns:a16="http://schemas.microsoft.com/office/drawing/2014/main" val="3033841198"/>
                  </a:ext>
                </a:extLst>
              </a:tr>
              <a:tr h="0">
                <a:tc>
                  <a:txBody>
                    <a:bodyPr/>
                    <a:lstStyle/>
                    <a:p>
                      <a:r>
                        <a:rPr lang="en-GB" sz="900" kern="1200" noProof="0" dirty="0">
                          <a:solidFill>
                            <a:schemeClr val="dk1"/>
                          </a:solidFill>
                          <a:effectLst/>
                          <a:latin typeface="Arial" panose="020B0604020202020204" pitchFamily="34" charset="0"/>
                          <a:ea typeface="+mn-ea"/>
                          <a:cs typeface="Arial" panose="020B0604020202020204" pitchFamily="34" charset="0"/>
                        </a:rPr>
                        <a:t>Abdominal pain</a:t>
                      </a:r>
                    </a:p>
                  </a:txBody>
                  <a:tcPr marL="55440" marR="19440" marT="36000" marB="36000"/>
                </a:tc>
                <a:tc>
                  <a:txBody>
                    <a:bodyPr/>
                    <a:lstStyle/>
                    <a:p>
                      <a:pPr algn="ctr"/>
                      <a:r>
                        <a:rPr lang="en-GB" sz="900" noProof="0" dirty="0">
                          <a:latin typeface="Arial" panose="020B0604020202020204" pitchFamily="34" charset="0"/>
                          <a:cs typeface="Arial" panose="020B0604020202020204" pitchFamily="34" charset="0"/>
                        </a:rPr>
                        <a:t>81 (17.0)</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8 (1.7)</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87 (18.3)</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13 (2.7)</a:t>
                      </a:r>
                    </a:p>
                  </a:txBody>
                  <a:tcPr marL="19440" marR="19440" marT="36000" marB="36000"/>
                </a:tc>
                <a:extLst>
                  <a:ext uri="{0D108BD9-81ED-4DB2-BD59-A6C34878D82A}">
                    <a16:rowId xmlns:a16="http://schemas.microsoft.com/office/drawing/2014/main" val="2668271474"/>
                  </a:ext>
                </a:extLst>
              </a:tr>
              <a:tr h="0">
                <a:tc>
                  <a:txBody>
                    <a:bodyPr/>
                    <a:lstStyle/>
                    <a:p>
                      <a:r>
                        <a:rPr lang="en-GB" sz="900" kern="1200" noProof="0" dirty="0">
                          <a:solidFill>
                            <a:schemeClr val="dk1"/>
                          </a:solidFill>
                          <a:effectLst/>
                          <a:latin typeface="Arial" panose="020B0604020202020204" pitchFamily="34" charset="0"/>
                          <a:ea typeface="+mn-ea"/>
                          <a:cs typeface="Arial" panose="020B0604020202020204" pitchFamily="34" charset="0"/>
                        </a:rPr>
                        <a:t>Decreased platelet count</a:t>
                      </a:r>
                    </a:p>
                  </a:txBody>
                  <a:tcPr marL="55440" marR="19440" marT="36000" marB="36000"/>
                </a:tc>
                <a:tc>
                  <a:txBody>
                    <a:bodyPr/>
                    <a:lstStyle/>
                    <a:p>
                      <a:pPr algn="ctr"/>
                      <a:r>
                        <a:rPr lang="en-GB" sz="900" noProof="0" dirty="0">
                          <a:latin typeface="Arial" panose="020B0604020202020204" pitchFamily="34" charset="0"/>
                          <a:cs typeface="Arial" panose="020B0604020202020204" pitchFamily="34" charset="0"/>
                        </a:rPr>
                        <a:t>87 (18.3)</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26 (5.5)</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58 (12.2)</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16 (3.4)</a:t>
                      </a:r>
                    </a:p>
                  </a:txBody>
                  <a:tcPr marL="19440" marR="19440" marT="36000" marB="36000"/>
                </a:tc>
                <a:extLst>
                  <a:ext uri="{0D108BD9-81ED-4DB2-BD59-A6C34878D82A}">
                    <a16:rowId xmlns:a16="http://schemas.microsoft.com/office/drawing/2014/main" val="452411602"/>
                  </a:ext>
                </a:extLst>
              </a:tr>
              <a:tr h="0">
                <a:tc>
                  <a:txBody>
                    <a:bodyPr/>
                    <a:lstStyle/>
                    <a:p>
                      <a:r>
                        <a:rPr lang="en-GB" sz="900" kern="1200" spc="-20" baseline="0" noProof="0" dirty="0">
                          <a:solidFill>
                            <a:schemeClr val="dk1"/>
                          </a:solidFill>
                          <a:effectLst/>
                          <a:latin typeface="Arial" panose="020B0604020202020204" pitchFamily="34" charset="0"/>
                          <a:ea typeface="+mn-ea"/>
                          <a:cs typeface="Arial" panose="020B0604020202020204" pitchFamily="34" charset="0"/>
                        </a:rPr>
                        <a:t>Elevated aspartate aminotransferase</a:t>
                      </a:r>
                    </a:p>
                  </a:txBody>
                  <a:tcPr marL="55440" marR="19440" marT="36000" marB="36000"/>
                </a:tc>
                <a:tc>
                  <a:txBody>
                    <a:bodyPr/>
                    <a:lstStyle/>
                    <a:p>
                      <a:pPr algn="ctr"/>
                      <a:r>
                        <a:rPr lang="en-GB" sz="900" noProof="0" dirty="0">
                          <a:latin typeface="Arial" panose="020B0604020202020204" pitchFamily="34" charset="0"/>
                          <a:cs typeface="Arial" panose="020B0604020202020204" pitchFamily="34" charset="0"/>
                        </a:rPr>
                        <a:t>65 (13.7)</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24 (5.0)</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80 (16.8)</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38 (8.0)</a:t>
                      </a:r>
                    </a:p>
                  </a:txBody>
                  <a:tcPr marL="19440" marR="19440" marT="36000" marB="36000"/>
                </a:tc>
                <a:extLst>
                  <a:ext uri="{0D108BD9-81ED-4DB2-BD59-A6C34878D82A}">
                    <a16:rowId xmlns:a16="http://schemas.microsoft.com/office/drawing/2014/main" val="2540819370"/>
                  </a:ext>
                </a:extLst>
              </a:tr>
              <a:tr h="0">
                <a:tc>
                  <a:txBody>
                    <a:bodyPr/>
                    <a:lstStyle/>
                    <a:p>
                      <a:r>
                        <a:rPr lang="en-GB" sz="900" kern="1200" noProof="0" dirty="0">
                          <a:solidFill>
                            <a:schemeClr val="dk1"/>
                          </a:solidFill>
                          <a:effectLst/>
                          <a:latin typeface="Arial" panose="020B0604020202020204" pitchFamily="34" charset="0"/>
                          <a:ea typeface="+mn-ea"/>
                          <a:cs typeface="Arial" panose="020B0604020202020204" pitchFamily="34" charset="0"/>
                        </a:rPr>
                        <a:t>Hypothyroidism</a:t>
                      </a:r>
                    </a:p>
                  </a:txBody>
                  <a:tcPr marL="55440" marR="19440" marT="36000" marB="36000"/>
                </a:tc>
                <a:tc>
                  <a:txBody>
                    <a:bodyPr/>
                    <a:lstStyle/>
                    <a:p>
                      <a:pPr algn="ctr"/>
                      <a:r>
                        <a:rPr lang="en-GB" sz="900" noProof="0" dirty="0">
                          <a:latin typeface="Arial" panose="020B0604020202020204" pitchFamily="34" charset="0"/>
                          <a:cs typeface="Arial" panose="020B0604020202020204" pitchFamily="34" charset="0"/>
                        </a:rPr>
                        <a:t>78 (16.4)</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0 (0)</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8 (1.7)</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0 (0)</a:t>
                      </a:r>
                    </a:p>
                  </a:txBody>
                  <a:tcPr marL="19440" marR="19440" marT="36000" marB="36000"/>
                </a:tc>
                <a:extLst>
                  <a:ext uri="{0D108BD9-81ED-4DB2-BD59-A6C34878D82A}">
                    <a16:rowId xmlns:a16="http://schemas.microsoft.com/office/drawing/2014/main" val="3037439119"/>
                  </a:ext>
                </a:extLst>
              </a:tr>
              <a:tr h="0">
                <a:tc>
                  <a:txBody>
                    <a:bodyPr/>
                    <a:lstStyle/>
                    <a:p>
                      <a:r>
                        <a:rPr lang="en-GB" sz="900" kern="1200" noProof="0" dirty="0">
                          <a:solidFill>
                            <a:schemeClr val="dk1"/>
                          </a:solidFill>
                          <a:effectLst/>
                          <a:latin typeface="Arial" panose="020B0604020202020204" pitchFamily="34" charset="0"/>
                          <a:ea typeface="+mn-ea"/>
                          <a:cs typeface="Arial" panose="020B0604020202020204" pitchFamily="34" charset="0"/>
                        </a:rPr>
                        <a:t>Vomiting</a:t>
                      </a:r>
                    </a:p>
                  </a:txBody>
                  <a:tcPr marL="55440" marR="19440" marT="36000" marB="36000"/>
                </a:tc>
                <a:tc>
                  <a:txBody>
                    <a:bodyPr/>
                    <a:lstStyle/>
                    <a:p>
                      <a:pPr algn="ctr"/>
                      <a:r>
                        <a:rPr lang="en-GB" sz="900" noProof="0" dirty="0">
                          <a:latin typeface="Arial" panose="020B0604020202020204" pitchFamily="34" charset="0"/>
                          <a:cs typeface="Arial" panose="020B0604020202020204" pitchFamily="34" charset="0"/>
                        </a:rPr>
                        <a:t>77 (16.2)</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6 (1.3)</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36 (7.6)</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5 (1.1)</a:t>
                      </a:r>
                    </a:p>
                  </a:txBody>
                  <a:tcPr marL="19440" marR="19440" marT="36000" marB="36000"/>
                </a:tc>
                <a:extLst>
                  <a:ext uri="{0D108BD9-81ED-4DB2-BD59-A6C34878D82A}">
                    <a16:rowId xmlns:a16="http://schemas.microsoft.com/office/drawing/2014/main" val="1157603846"/>
                  </a:ext>
                </a:extLst>
              </a:tr>
              <a:tr h="0">
                <a:tc>
                  <a:txBody>
                    <a:bodyPr/>
                    <a:lstStyle/>
                    <a:p>
                      <a:r>
                        <a:rPr lang="en-GB" sz="900" kern="1200" noProof="0" dirty="0">
                          <a:solidFill>
                            <a:schemeClr val="dk1"/>
                          </a:solidFill>
                          <a:effectLst/>
                          <a:latin typeface="Arial" panose="020B0604020202020204" pitchFamily="34" charset="0"/>
                          <a:ea typeface="+mn-ea"/>
                          <a:cs typeface="Arial" panose="020B0604020202020204" pitchFamily="34" charset="0"/>
                        </a:rPr>
                        <a:t>Constipation</a:t>
                      </a:r>
                    </a:p>
                  </a:txBody>
                  <a:tcPr marL="55440" marR="19440" marT="36000" marB="36000"/>
                </a:tc>
                <a:tc>
                  <a:txBody>
                    <a:bodyPr/>
                    <a:lstStyle/>
                    <a:p>
                      <a:pPr algn="ctr"/>
                      <a:r>
                        <a:rPr lang="en-GB" sz="900" noProof="0" dirty="0">
                          <a:latin typeface="Arial" panose="020B0604020202020204" pitchFamily="34" charset="0"/>
                          <a:cs typeface="Arial" panose="020B0604020202020204" pitchFamily="34" charset="0"/>
                        </a:rPr>
                        <a:t>76 (16.0)</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3 (0.6)</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52 (10.9)</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0 (0)</a:t>
                      </a:r>
                    </a:p>
                  </a:txBody>
                  <a:tcPr marL="19440" marR="19440" marT="36000" marB="36000"/>
                </a:tc>
                <a:extLst>
                  <a:ext uri="{0D108BD9-81ED-4DB2-BD59-A6C34878D82A}">
                    <a16:rowId xmlns:a16="http://schemas.microsoft.com/office/drawing/2014/main" val="633677463"/>
                  </a:ext>
                </a:extLst>
              </a:tr>
              <a:tr h="0">
                <a:tc>
                  <a:txBody>
                    <a:bodyPr/>
                    <a:lstStyle/>
                    <a:p>
                      <a:r>
                        <a:rPr lang="en-GB" sz="900" kern="1200" noProof="0" dirty="0">
                          <a:solidFill>
                            <a:schemeClr val="dk1"/>
                          </a:solidFill>
                          <a:effectLst/>
                          <a:latin typeface="Arial" panose="020B0604020202020204" pitchFamily="34" charset="0"/>
                          <a:ea typeface="+mn-ea"/>
                          <a:cs typeface="Arial" panose="020B0604020202020204" pitchFamily="34" charset="0"/>
                        </a:rPr>
                        <a:t>Rash</a:t>
                      </a:r>
                    </a:p>
                  </a:txBody>
                  <a:tcPr marL="55440" marR="19440" marT="36000" marB="36000"/>
                </a:tc>
                <a:tc>
                  <a:txBody>
                    <a:bodyPr/>
                    <a:lstStyle/>
                    <a:p>
                      <a:pPr algn="ctr"/>
                      <a:r>
                        <a:rPr lang="en-GB" sz="900" noProof="0" dirty="0">
                          <a:latin typeface="Arial" panose="020B0604020202020204" pitchFamily="34" charset="0"/>
                          <a:cs typeface="Arial" panose="020B0604020202020204" pitchFamily="34" charset="0"/>
                        </a:rPr>
                        <a:t>46 (9.7)</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0 (0)</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76 (16.0)</a:t>
                      </a:r>
                    </a:p>
                  </a:txBody>
                  <a:tcPr marL="19440" marR="19440" marT="36000" marB="36000"/>
                </a:tc>
                <a:tc>
                  <a:txBody>
                    <a:bodyPr/>
                    <a:lstStyle/>
                    <a:p>
                      <a:pPr algn="ctr"/>
                      <a:r>
                        <a:rPr lang="en-GB" sz="900" noProof="0" dirty="0">
                          <a:latin typeface="Arial" panose="020B0604020202020204" pitchFamily="34" charset="0"/>
                          <a:cs typeface="Arial" panose="020B0604020202020204" pitchFamily="34" charset="0"/>
                        </a:rPr>
                        <a:t>2 (0.4)</a:t>
                      </a:r>
                    </a:p>
                  </a:txBody>
                  <a:tcPr marL="19440" marR="19440" marT="36000" marB="36000"/>
                </a:tc>
                <a:extLst>
                  <a:ext uri="{0D108BD9-81ED-4DB2-BD59-A6C34878D82A}">
                    <a16:rowId xmlns:a16="http://schemas.microsoft.com/office/drawing/2014/main" val="3849123339"/>
                  </a:ext>
                </a:extLst>
              </a:tr>
            </a:tbl>
          </a:graphicData>
        </a:graphic>
      </p:graphicFrame>
      <p:pic>
        <p:nvPicPr>
          <p:cNvPr id="18" name="Picture 17">
            <a:extLst>
              <a:ext uri="{FF2B5EF4-FFF2-40B4-BE49-F238E27FC236}">
                <a16:creationId xmlns:a16="http://schemas.microsoft.com/office/drawing/2014/main" id="{824D5643-4500-9849-88CB-5DFEF9755A58}"/>
              </a:ext>
            </a:extLst>
          </p:cNvPr>
          <p:cNvPicPr>
            <a:picLocks noChangeAspect="1"/>
          </p:cNvPicPr>
          <p:nvPr/>
        </p:nvPicPr>
        <p:blipFill>
          <a:blip r:embed="rId3"/>
          <a:srcRect/>
          <a:stretch/>
        </p:blipFill>
        <p:spPr>
          <a:xfrm>
            <a:off x="1487488" y="1937894"/>
            <a:ext cx="5309269" cy="2178162"/>
          </a:xfrm>
          <a:prstGeom prst="rect">
            <a:avLst/>
          </a:prstGeom>
        </p:spPr>
      </p:pic>
      <p:sp>
        <p:nvSpPr>
          <p:cNvPr id="19" name="Google Shape;392;p10">
            <a:extLst>
              <a:ext uri="{FF2B5EF4-FFF2-40B4-BE49-F238E27FC236}">
                <a16:creationId xmlns:a16="http://schemas.microsoft.com/office/drawing/2014/main" id="{7ADDCB65-B70A-9FF7-30F5-6B1DF1F4E348}"/>
              </a:ext>
            </a:extLst>
          </p:cNvPr>
          <p:cNvSpPr/>
          <p:nvPr/>
        </p:nvSpPr>
        <p:spPr>
          <a:xfrm>
            <a:off x="2083265" y="4337608"/>
            <a:ext cx="4084743" cy="253916"/>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1400" b="1" noProof="0" dirty="0">
                <a:solidFill>
                  <a:schemeClr val="tx1"/>
                </a:solidFill>
                <a:latin typeface="Arial" panose="020B0604020202020204" pitchFamily="34" charset="0"/>
                <a:ea typeface="Calibri"/>
                <a:cs typeface="Arial" panose="020B0604020202020204" pitchFamily="34" charset="0"/>
                <a:sym typeface="Calibri"/>
              </a:rPr>
              <a:t>Time (months)</a:t>
            </a:r>
          </a:p>
        </p:txBody>
      </p:sp>
      <p:sp>
        <p:nvSpPr>
          <p:cNvPr id="20" name="Google Shape;392;p10">
            <a:extLst>
              <a:ext uri="{FF2B5EF4-FFF2-40B4-BE49-F238E27FC236}">
                <a16:creationId xmlns:a16="http://schemas.microsoft.com/office/drawing/2014/main" id="{74EA7983-8527-B4D9-3524-9F6405C0841C}"/>
              </a:ext>
            </a:extLst>
          </p:cNvPr>
          <p:cNvSpPr/>
          <p:nvPr/>
        </p:nvSpPr>
        <p:spPr>
          <a:xfrm rot="16200000">
            <a:off x="-103637" y="2880102"/>
            <a:ext cx="2140023" cy="253916"/>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1400" b="1" noProof="0" dirty="0">
                <a:latin typeface="Arial" panose="020B0604020202020204" pitchFamily="34" charset="0"/>
                <a:ea typeface="Calibri"/>
                <a:cs typeface="Arial" panose="020B0604020202020204" pitchFamily="34" charset="0"/>
                <a:sym typeface="Calibri"/>
              </a:rPr>
              <a:t>Probability</a:t>
            </a:r>
            <a:endParaRPr lang="en-GB" sz="1400" noProof="0" dirty="0">
              <a:latin typeface="Arial" panose="020B0604020202020204" pitchFamily="34" charset="0"/>
              <a:ea typeface="Calibri"/>
              <a:cs typeface="Arial" panose="020B0604020202020204" pitchFamily="34" charset="0"/>
              <a:sym typeface="Calibri"/>
            </a:endParaRPr>
          </a:p>
        </p:txBody>
      </p:sp>
      <p:sp>
        <p:nvSpPr>
          <p:cNvPr id="21" name="Google Shape;392;p10">
            <a:extLst>
              <a:ext uri="{FF2B5EF4-FFF2-40B4-BE49-F238E27FC236}">
                <a16:creationId xmlns:a16="http://schemas.microsoft.com/office/drawing/2014/main" id="{81502749-69E6-51C1-4EFD-F9139A1E2AD1}"/>
              </a:ext>
            </a:extLst>
          </p:cNvPr>
          <p:cNvSpPr/>
          <p:nvPr/>
        </p:nvSpPr>
        <p:spPr>
          <a:xfrm>
            <a:off x="1510641" y="4643844"/>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478</a:t>
            </a:r>
          </a:p>
          <a:p>
            <a:pPr algn="ctr"/>
            <a:r>
              <a:rPr lang="en-GB" sz="1200" noProof="0" dirty="0">
                <a:latin typeface="Arial" panose="020B0604020202020204" pitchFamily="34" charset="0"/>
                <a:ea typeface="Calibri"/>
                <a:cs typeface="Arial" panose="020B0604020202020204" pitchFamily="34" charset="0"/>
                <a:sym typeface="Calibri"/>
              </a:rPr>
              <a:t>476</a:t>
            </a:r>
          </a:p>
        </p:txBody>
      </p:sp>
      <p:sp>
        <p:nvSpPr>
          <p:cNvPr id="22" name="Google Shape;392;p10">
            <a:extLst>
              <a:ext uri="{FF2B5EF4-FFF2-40B4-BE49-F238E27FC236}">
                <a16:creationId xmlns:a16="http://schemas.microsoft.com/office/drawing/2014/main" id="{C861094D-91D5-0250-CE54-2C8167D63766}"/>
              </a:ext>
            </a:extLst>
          </p:cNvPr>
          <p:cNvSpPr/>
          <p:nvPr/>
        </p:nvSpPr>
        <p:spPr>
          <a:xfrm>
            <a:off x="642778" y="4459178"/>
            <a:ext cx="771045" cy="55399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r>
              <a:rPr lang="en-GB" sz="1200" b="1" noProof="0" dirty="0">
                <a:latin typeface="Arial" panose="020B0604020202020204" pitchFamily="34" charset="0"/>
                <a:ea typeface="Calibri"/>
                <a:cs typeface="Arial" panose="020B0604020202020204" pitchFamily="34" charset="0"/>
                <a:sym typeface="Calibri"/>
              </a:rPr>
              <a:t>No. at risk</a:t>
            </a:r>
          </a:p>
          <a:p>
            <a:pPr algn="r"/>
            <a:r>
              <a:rPr lang="en-GB" sz="1200" b="1" noProof="0" dirty="0">
                <a:solidFill>
                  <a:schemeClr val="tx2"/>
                </a:solidFill>
                <a:latin typeface="Arial" panose="020B0604020202020204" pitchFamily="34" charset="0"/>
                <a:ea typeface="Calibri"/>
                <a:cs typeface="Arial" panose="020B0604020202020204" pitchFamily="34" charset="0"/>
                <a:sym typeface="Calibri"/>
              </a:rPr>
              <a:t>Lenvatinib</a:t>
            </a:r>
          </a:p>
          <a:p>
            <a:pPr algn="r"/>
            <a:r>
              <a:rPr lang="en-GB" sz="1200" b="1" noProof="0" dirty="0">
                <a:solidFill>
                  <a:schemeClr val="accent1"/>
                </a:solidFill>
                <a:latin typeface="Arial" panose="020B0604020202020204" pitchFamily="34" charset="0"/>
                <a:ea typeface="Calibri"/>
                <a:cs typeface="Arial" panose="020B0604020202020204" pitchFamily="34" charset="0"/>
                <a:sym typeface="Calibri"/>
              </a:rPr>
              <a:t>Sorafenib</a:t>
            </a:r>
          </a:p>
        </p:txBody>
      </p:sp>
      <p:sp>
        <p:nvSpPr>
          <p:cNvPr id="26" name="TextBox 25">
            <a:extLst>
              <a:ext uri="{FF2B5EF4-FFF2-40B4-BE49-F238E27FC236}">
                <a16:creationId xmlns:a16="http://schemas.microsoft.com/office/drawing/2014/main" id="{7BFE468B-C0FA-1DFE-FF23-9A81150073B2}"/>
              </a:ext>
            </a:extLst>
          </p:cNvPr>
          <p:cNvSpPr txBox="1"/>
          <p:nvPr/>
        </p:nvSpPr>
        <p:spPr>
          <a:xfrm>
            <a:off x="1595600" y="4134829"/>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27" name="TextBox 26">
            <a:extLst>
              <a:ext uri="{FF2B5EF4-FFF2-40B4-BE49-F238E27FC236}">
                <a16:creationId xmlns:a16="http://schemas.microsoft.com/office/drawing/2014/main" id="{D13993BC-B6F7-9F0A-9B37-9BC0857F9C08}"/>
              </a:ext>
            </a:extLst>
          </p:cNvPr>
          <p:cNvSpPr txBox="1"/>
          <p:nvPr/>
        </p:nvSpPr>
        <p:spPr>
          <a:xfrm>
            <a:off x="1957550" y="4134829"/>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a:t>
            </a:r>
          </a:p>
        </p:txBody>
      </p:sp>
      <p:sp>
        <p:nvSpPr>
          <p:cNvPr id="28" name="TextBox 27">
            <a:extLst>
              <a:ext uri="{FF2B5EF4-FFF2-40B4-BE49-F238E27FC236}">
                <a16:creationId xmlns:a16="http://schemas.microsoft.com/office/drawing/2014/main" id="{19C6DD4D-B8B0-38EC-5624-66DE047E248B}"/>
              </a:ext>
            </a:extLst>
          </p:cNvPr>
          <p:cNvSpPr txBox="1"/>
          <p:nvPr/>
        </p:nvSpPr>
        <p:spPr>
          <a:xfrm>
            <a:off x="2309975" y="4134829"/>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a:t>
            </a:r>
          </a:p>
        </p:txBody>
      </p:sp>
      <p:sp>
        <p:nvSpPr>
          <p:cNvPr id="29" name="TextBox 28">
            <a:extLst>
              <a:ext uri="{FF2B5EF4-FFF2-40B4-BE49-F238E27FC236}">
                <a16:creationId xmlns:a16="http://schemas.microsoft.com/office/drawing/2014/main" id="{8422F3C1-3F21-3ADF-186F-7CE85651326D}"/>
              </a:ext>
            </a:extLst>
          </p:cNvPr>
          <p:cNvSpPr txBox="1"/>
          <p:nvPr/>
        </p:nvSpPr>
        <p:spPr>
          <a:xfrm>
            <a:off x="2681450" y="4134829"/>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9</a:t>
            </a:r>
          </a:p>
        </p:txBody>
      </p:sp>
      <p:sp>
        <p:nvSpPr>
          <p:cNvPr id="30" name="TextBox 29">
            <a:extLst>
              <a:ext uri="{FF2B5EF4-FFF2-40B4-BE49-F238E27FC236}">
                <a16:creationId xmlns:a16="http://schemas.microsoft.com/office/drawing/2014/main" id="{953F030A-67B7-CEFA-6BEE-23D326C4A871}"/>
              </a:ext>
            </a:extLst>
          </p:cNvPr>
          <p:cNvSpPr txBox="1"/>
          <p:nvPr/>
        </p:nvSpPr>
        <p:spPr>
          <a:xfrm>
            <a:off x="3000921" y="4134829"/>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12</a:t>
            </a:r>
          </a:p>
        </p:txBody>
      </p:sp>
      <p:sp>
        <p:nvSpPr>
          <p:cNvPr id="31" name="TextBox 30">
            <a:extLst>
              <a:ext uri="{FF2B5EF4-FFF2-40B4-BE49-F238E27FC236}">
                <a16:creationId xmlns:a16="http://schemas.microsoft.com/office/drawing/2014/main" id="{B8C74E05-2E23-9C15-D52E-C1FF0EE55118}"/>
              </a:ext>
            </a:extLst>
          </p:cNvPr>
          <p:cNvSpPr txBox="1"/>
          <p:nvPr/>
        </p:nvSpPr>
        <p:spPr>
          <a:xfrm>
            <a:off x="3346996" y="4134829"/>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15</a:t>
            </a:r>
          </a:p>
        </p:txBody>
      </p:sp>
      <p:sp>
        <p:nvSpPr>
          <p:cNvPr id="32" name="TextBox 31">
            <a:extLst>
              <a:ext uri="{FF2B5EF4-FFF2-40B4-BE49-F238E27FC236}">
                <a16:creationId xmlns:a16="http://schemas.microsoft.com/office/drawing/2014/main" id="{72A55B85-339A-6B99-3E0D-6F7A813E6E93}"/>
              </a:ext>
            </a:extLst>
          </p:cNvPr>
          <p:cNvSpPr txBox="1"/>
          <p:nvPr/>
        </p:nvSpPr>
        <p:spPr>
          <a:xfrm>
            <a:off x="3718471" y="4134829"/>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18</a:t>
            </a:r>
          </a:p>
        </p:txBody>
      </p:sp>
      <p:sp>
        <p:nvSpPr>
          <p:cNvPr id="33" name="TextBox 32">
            <a:extLst>
              <a:ext uri="{FF2B5EF4-FFF2-40B4-BE49-F238E27FC236}">
                <a16:creationId xmlns:a16="http://schemas.microsoft.com/office/drawing/2014/main" id="{98CB9CC3-5E5E-719E-FF3A-42316C9E1116}"/>
              </a:ext>
            </a:extLst>
          </p:cNvPr>
          <p:cNvSpPr txBox="1"/>
          <p:nvPr/>
        </p:nvSpPr>
        <p:spPr>
          <a:xfrm>
            <a:off x="4067721" y="4134829"/>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21</a:t>
            </a:r>
          </a:p>
        </p:txBody>
      </p:sp>
      <p:sp>
        <p:nvSpPr>
          <p:cNvPr id="34" name="Google Shape;392;p10">
            <a:extLst>
              <a:ext uri="{FF2B5EF4-FFF2-40B4-BE49-F238E27FC236}">
                <a16:creationId xmlns:a16="http://schemas.microsoft.com/office/drawing/2014/main" id="{A09CAF8E-C151-A9F3-8F32-4F7D330F7929}"/>
              </a:ext>
            </a:extLst>
          </p:cNvPr>
          <p:cNvSpPr/>
          <p:nvPr/>
        </p:nvSpPr>
        <p:spPr>
          <a:xfrm>
            <a:off x="1890784" y="4643844"/>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436</a:t>
            </a:r>
          </a:p>
          <a:p>
            <a:pPr algn="ctr"/>
            <a:r>
              <a:rPr lang="en-GB" sz="1200" noProof="0" dirty="0">
                <a:latin typeface="Arial" panose="020B0604020202020204" pitchFamily="34" charset="0"/>
                <a:ea typeface="Calibri"/>
                <a:cs typeface="Arial" panose="020B0604020202020204" pitchFamily="34" charset="0"/>
                <a:sym typeface="Calibri"/>
              </a:rPr>
              <a:t>440</a:t>
            </a:r>
          </a:p>
        </p:txBody>
      </p:sp>
      <p:sp>
        <p:nvSpPr>
          <p:cNvPr id="35" name="Google Shape;392;p10">
            <a:extLst>
              <a:ext uri="{FF2B5EF4-FFF2-40B4-BE49-F238E27FC236}">
                <a16:creationId xmlns:a16="http://schemas.microsoft.com/office/drawing/2014/main" id="{6BC5CA10-018C-DDB4-81B5-7EFDBBFCE7C4}"/>
              </a:ext>
            </a:extLst>
          </p:cNvPr>
          <p:cNvSpPr/>
          <p:nvPr/>
        </p:nvSpPr>
        <p:spPr>
          <a:xfrm>
            <a:off x="2229831" y="4643844"/>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374</a:t>
            </a:r>
          </a:p>
          <a:p>
            <a:pPr algn="ctr"/>
            <a:r>
              <a:rPr lang="en-GB" sz="1200" noProof="0" dirty="0">
                <a:latin typeface="Arial" panose="020B0604020202020204" pitchFamily="34" charset="0"/>
                <a:ea typeface="Calibri"/>
                <a:cs typeface="Arial" panose="020B0604020202020204" pitchFamily="34" charset="0"/>
                <a:sym typeface="Calibri"/>
              </a:rPr>
              <a:t>348</a:t>
            </a:r>
          </a:p>
        </p:txBody>
      </p:sp>
      <p:sp>
        <p:nvSpPr>
          <p:cNvPr id="36" name="TextBox 35">
            <a:extLst>
              <a:ext uri="{FF2B5EF4-FFF2-40B4-BE49-F238E27FC236}">
                <a16:creationId xmlns:a16="http://schemas.microsoft.com/office/drawing/2014/main" id="{24BB1905-97ED-AA77-8300-40CD0CA8AD64}"/>
              </a:ext>
            </a:extLst>
          </p:cNvPr>
          <p:cNvSpPr txBox="1"/>
          <p:nvPr/>
        </p:nvSpPr>
        <p:spPr>
          <a:xfrm>
            <a:off x="4437590" y="4134829"/>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24</a:t>
            </a:r>
          </a:p>
        </p:txBody>
      </p:sp>
      <p:sp>
        <p:nvSpPr>
          <p:cNvPr id="37" name="TextBox 36">
            <a:extLst>
              <a:ext uri="{FF2B5EF4-FFF2-40B4-BE49-F238E27FC236}">
                <a16:creationId xmlns:a16="http://schemas.microsoft.com/office/drawing/2014/main" id="{B84996BE-B484-5B32-17D0-7CFD666A0964}"/>
              </a:ext>
            </a:extLst>
          </p:cNvPr>
          <p:cNvSpPr txBox="1"/>
          <p:nvPr/>
        </p:nvSpPr>
        <p:spPr>
          <a:xfrm>
            <a:off x="4797186" y="4134829"/>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27</a:t>
            </a:r>
          </a:p>
        </p:txBody>
      </p:sp>
      <p:sp>
        <p:nvSpPr>
          <p:cNvPr id="38" name="TextBox 37">
            <a:extLst>
              <a:ext uri="{FF2B5EF4-FFF2-40B4-BE49-F238E27FC236}">
                <a16:creationId xmlns:a16="http://schemas.microsoft.com/office/drawing/2014/main" id="{F38642C9-1241-3DF1-AB7D-B8E1A7EB9941}"/>
              </a:ext>
            </a:extLst>
          </p:cNvPr>
          <p:cNvSpPr txBox="1"/>
          <p:nvPr/>
        </p:nvSpPr>
        <p:spPr>
          <a:xfrm>
            <a:off x="5177329" y="4134829"/>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30</a:t>
            </a:r>
          </a:p>
        </p:txBody>
      </p:sp>
      <p:sp>
        <p:nvSpPr>
          <p:cNvPr id="39" name="TextBox 38">
            <a:extLst>
              <a:ext uri="{FF2B5EF4-FFF2-40B4-BE49-F238E27FC236}">
                <a16:creationId xmlns:a16="http://schemas.microsoft.com/office/drawing/2014/main" id="{2D5A8ECF-679A-E857-6F47-10BFA0607CBC}"/>
              </a:ext>
            </a:extLst>
          </p:cNvPr>
          <p:cNvSpPr txBox="1"/>
          <p:nvPr/>
        </p:nvSpPr>
        <p:spPr>
          <a:xfrm>
            <a:off x="1209320" y="1895062"/>
            <a:ext cx="213199" cy="2218684"/>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1.0</a:t>
            </a:r>
          </a:p>
          <a:p>
            <a:pPr algn="r">
              <a:lnSpc>
                <a:spcPct val="110000"/>
              </a:lnSpc>
            </a:pPr>
            <a:r>
              <a:rPr lang="en-GB" sz="1200" noProof="0" dirty="0">
                <a:latin typeface="Arial" panose="020B0604020202020204" pitchFamily="34" charset="0"/>
                <a:ea typeface="Aileron" charset="0"/>
                <a:cs typeface="Arial" panose="020B0604020202020204" pitchFamily="34" charset="0"/>
              </a:rPr>
              <a:t>0.9</a:t>
            </a:r>
          </a:p>
          <a:p>
            <a:pPr algn="r">
              <a:lnSpc>
                <a:spcPct val="110000"/>
              </a:lnSpc>
            </a:pPr>
            <a:r>
              <a:rPr lang="en-GB" sz="1200" noProof="0" dirty="0">
                <a:latin typeface="Arial" panose="020B0604020202020204" pitchFamily="34" charset="0"/>
                <a:ea typeface="Aileron" charset="0"/>
                <a:cs typeface="Arial" panose="020B0604020202020204" pitchFamily="34" charset="0"/>
              </a:rPr>
              <a:t>0.8</a:t>
            </a:r>
          </a:p>
          <a:p>
            <a:pPr algn="r">
              <a:lnSpc>
                <a:spcPct val="110000"/>
              </a:lnSpc>
            </a:pPr>
            <a:r>
              <a:rPr lang="en-GB" sz="1200" noProof="0" dirty="0">
                <a:latin typeface="Arial" panose="020B0604020202020204" pitchFamily="34" charset="0"/>
                <a:ea typeface="Aileron" charset="0"/>
                <a:cs typeface="Arial" panose="020B0604020202020204" pitchFamily="34" charset="0"/>
              </a:rPr>
              <a:t>0.7</a:t>
            </a:r>
          </a:p>
          <a:p>
            <a:pPr algn="r">
              <a:lnSpc>
                <a:spcPct val="110000"/>
              </a:lnSpc>
            </a:pPr>
            <a:r>
              <a:rPr lang="en-GB" sz="1200" noProof="0" dirty="0">
                <a:latin typeface="Arial" panose="020B0604020202020204" pitchFamily="34" charset="0"/>
                <a:ea typeface="Aileron" charset="0"/>
                <a:cs typeface="Arial" panose="020B0604020202020204" pitchFamily="34" charset="0"/>
              </a:rPr>
              <a:t>0.6</a:t>
            </a:r>
          </a:p>
          <a:p>
            <a:pPr algn="r">
              <a:lnSpc>
                <a:spcPct val="110000"/>
              </a:lnSpc>
            </a:pPr>
            <a:r>
              <a:rPr lang="en-GB" sz="1200" noProof="0" dirty="0">
                <a:latin typeface="Arial" panose="020B0604020202020204" pitchFamily="34" charset="0"/>
                <a:ea typeface="Aileron" charset="0"/>
                <a:cs typeface="Arial" panose="020B0604020202020204" pitchFamily="34" charset="0"/>
              </a:rPr>
              <a:t>0.5</a:t>
            </a:r>
          </a:p>
          <a:p>
            <a:pPr algn="r">
              <a:lnSpc>
                <a:spcPct val="110000"/>
              </a:lnSpc>
            </a:pPr>
            <a:r>
              <a:rPr lang="en-GB" sz="1200" noProof="0" dirty="0">
                <a:latin typeface="Arial" panose="020B0604020202020204" pitchFamily="34" charset="0"/>
                <a:ea typeface="Aileron" charset="0"/>
                <a:cs typeface="Arial" panose="020B0604020202020204" pitchFamily="34" charset="0"/>
              </a:rPr>
              <a:t>0.4</a:t>
            </a:r>
          </a:p>
          <a:p>
            <a:pPr algn="r">
              <a:lnSpc>
                <a:spcPct val="110000"/>
              </a:lnSpc>
            </a:pPr>
            <a:r>
              <a:rPr lang="en-GB" sz="1200" noProof="0" dirty="0">
                <a:latin typeface="Arial" panose="020B0604020202020204" pitchFamily="34" charset="0"/>
                <a:ea typeface="Aileron" charset="0"/>
                <a:cs typeface="Arial" panose="020B0604020202020204" pitchFamily="34" charset="0"/>
              </a:rPr>
              <a:t>0.3</a:t>
            </a:r>
          </a:p>
          <a:p>
            <a:pPr algn="r">
              <a:lnSpc>
                <a:spcPct val="110000"/>
              </a:lnSpc>
            </a:pPr>
            <a:r>
              <a:rPr lang="en-GB" sz="1200" noProof="0" dirty="0">
                <a:latin typeface="Arial" panose="020B0604020202020204" pitchFamily="34" charset="0"/>
                <a:ea typeface="Aileron" charset="0"/>
                <a:cs typeface="Arial" panose="020B0604020202020204" pitchFamily="34" charset="0"/>
              </a:rPr>
              <a:t>0.2</a:t>
            </a:r>
          </a:p>
          <a:p>
            <a:pPr algn="r">
              <a:lnSpc>
                <a:spcPct val="110000"/>
              </a:lnSpc>
            </a:pPr>
            <a:r>
              <a:rPr lang="en-GB" sz="1200" noProof="0" dirty="0">
                <a:latin typeface="Arial" panose="020B0604020202020204" pitchFamily="34" charset="0"/>
                <a:ea typeface="Aileron" charset="0"/>
                <a:cs typeface="Arial" panose="020B0604020202020204" pitchFamily="34" charset="0"/>
              </a:rPr>
              <a:t>0.1</a:t>
            </a:r>
          </a:p>
          <a:p>
            <a:pPr algn="r">
              <a:lnSpc>
                <a:spcPct val="110000"/>
              </a:lnSpc>
            </a:pPr>
            <a:r>
              <a:rPr lang="en-GB" sz="1200" noProof="0" dirty="0">
                <a:latin typeface="Arial" panose="020B0604020202020204" pitchFamily="34" charset="0"/>
                <a:ea typeface="Aileron" charset="0"/>
                <a:cs typeface="Arial" panose="020B0604020202020204" pitchFamily="34" charset="0"/>
              </a:rPr>
              <a:t>0.0</a:t>
            </a:r>
          </a:p>
        </p:txBody>
      </p:sp>
      <p:sp>
        <p:nvSpPr>
          <p:cNvPr id="40" name="TextBox 39">
            <a:extLst>
              <a:ext uri="{FF2B5EF4-FFF2-40B4-BE49-F238E27FC236}">
                <a16:creationId xmlns:a16="http://schemas.microsoft.com/office/drawing/2014/main" id="{15DF9A1E-74B5-73AF-0DAE-517F8F843F07}"/>
              </a:ext>
            </a:extLst>
          </p:cNvPr>
          <p:cNvSpPr txBox="1"/>
          <p:nvPr/>
        </p:nvSpPr>
        <p:spPr>
          <a:xfrm>
            <a:off x="5513879" y="4134829"/>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33</a:t>
            </a:r>
          </a:p>
        </p:txBody>
      </p:sp>
      <p:sp>
        <p:nvSpPr>
          <p:cNvPr id="41" name="TextBox 40">
            <a:extLst>
              <a:ext uri="{FF2B5EF4-FFF2-40B4-BE49-F238E27FC236}">
                <a16:creationId xmlns:a16="http://schemas.microsoft.com/office/drawing/2014/main" id="{EB6B1968-B9F5-5694-756C-8651D2250533}"/>
              </a:ext>
            </a:extLst>
          </p:cNvPr>
          <p:cNvSpPr txBox="1"/>
          <p:nvPr/>
        </p:nvSpPr>
        <p:spPr>
          <a:xfrm>
            <a:off x="5875829" y="4134829"/>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36</a:t>
            </a:r>
          </a:p>
        </p:txBody>
      </p:sp>
      <p:sp>
        <p:nvSpPr>
          <p:cNvPr id="42" name="TextBox 41">
            <a:extLst>
              <a:ext uri="{FF2B5EF4-FFF2-40B4-BE49-F238E27FC236}">
                <a16:creationId xmlns:a16="http://schemas.microsoft.com/office/drawing/2014/main" id="{5C531182-0222-9740-267E-E8B8C4EB8FDD}"/>
              </a:ext>
            </a:extLst>
          </p:cNvPr>
          <p:cNvSpPr txBox="1"/>
          <p:nvPr/>
        </p:nvSpPr>
        <p:spPr>
          <a:xfrm>
            <a:off x="6237779" y="4134829"/>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39</a:t>
            </a:r>
          </a:p>
        </p:txBody>
      </p:sp>
      <p:sp>
        <p:nvSpPr>
          <p:cNvPr id="43" name="TextBox 42">
            <a:extLst>
              <a:ext uri="{FF2B5EF4-FFF2-40B4-BE49-F238E27FC236}">
                <a16:creationId xmlns:a16="http://schemas.microsoft.com/office/drawing/2014/main" id="{7041441B-7835-A9D8-A146-333626322FE2}"/>
              </a:ext>
            </a:extLst>
          </p:cNvPr>
          <p:cNvSpPr txBox="1"/>
          <p:nvPr/>
        </p:nvSpPr>
        <p:spPr>
          <a:xfrm>
            <a:off x="6609254" y="4134829"/>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42</a:t>
            </a:r>
          </a:p>
        </p:txBody>
      </p:sp>
      <p:sp>
        <p:nvSpPr>
          <p:cNvPr id="44" name="Google Shape;392;p10">
            <a:extLst>
              <a:ext uri="{FF2B5EF4-FFF2-40B4-BE49-F238E27FC236}">
                <a16:creationId xmlns:a16="http://schemas.microsoft.com/office/drawing/2014/main" id="{4EB4806B-D41C-CF19-0738-2AA82B0751F6}"/>
              </a:ext>
            </a:extLst>
          </p:cNvPr>
          <p:cNvSpPr/>
          <p:nvPr/>
        </p:nvSpPr>
        <p:spPr>
          <a:xfrm>
            <a:off x="6660759" y="4643844"/>
            <a:ext cx="84960"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0</a:t>
            </a:r>
          </a:p>
          <a:p>
            <a:pPr algn="ctr"/>
            <a:r>
              <a:rPr lang="en-GB" sz="1200" noProof="0" dirty="0">
                <a:latin typeface="Arial" panose="020B0604020202020204" pitchFamily="34" charset="0"/>
                <a:ea typeface="Calibri"/>
                <a:cs typeface="Arial" panose="020B0604020202020204" pitchFamily="34" charset="0"/>
                <a:sym typeface="Calibri"/>
              </a:rPr>
              <a:t>0</a:t>
            </a:r>
          </a:p>
        </p:txBody>
      </p:sp>
      <p:sp>
        <p:nvSpPr>
          <p:cNvPr id="45" name="Google Shape;392;p10">
            <a:extLst>
              <a:ext uri="{FF2B5EF4-FFF2-40B4-BE49-F238E27FC236}">
                <a16:creationId xmlns:a16="http://schemas.microsoft.com/office/drawing/2014/main" id="{060B321E-3C87-D74E-13DE-B55E15D1B1D7}"/>
              </a:ext>
            </a:extLst>
          </p:cNvPr>
          <p:cNvSpPr/>
          <p:nvPr/>
        </p:nvSpPr>
        <p:spPr>
          <a:xfrm>
            <a:off x="6290889" y="4643844"/>
            <a:ext cx="84960"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2</a:t>
            </a:r>
          </a:p>
          <a:p>
            <a:pPr algn="ctr"/>
            <a:r>
              <a:rPr lang="en-GB" sz="1200" noProof="0" dirty="0">
                <a:latin typeface="Arial" panose="020B0604020202020204" pitchFamily="34" charset="0"/>
                <a:ea typeface="Calibri"/>
                <a:cs typeface="Arial" panose="020B0604020202020204" pitchFamily="34" charset="0"/>
                <a:sym typeface="Calibri"/>
              </a:rPr>
              <a:t>4</a:t>
            </a:r>
          </a:p>
        </p:txBody>
      </p:sp>
      <p:sp>
        <p:nvSpPr>
          <p:cNvPr id="46" name="Google Shape;392;p10">
            <a:extLst>
              <a:ext uri="{FF2B5EF4-FFF2-40B4-BE49-F238E27FC236}">
                <a16:creationId xmlns:a16="http://schemas.microsoft.com/office/drawing/2014/main" id="{EA906EAB-C72E-F4AF-EF95-002CCF14AE77}"/>
              </a:ext>
            </a:extLst>
          </p:cNvPr>
          <p:cNvSpPr/>
          <p:nvPr/>
        </p:nvSpPr>
        <p:spPr>
          <a:xfrm>
            <a:off x="5921019" y="4643844"/>
            <a:ext cx="84960"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8</a:t>
            </a:r>
          </a:p>
          <a:p>
            <a:pPr algn="ctr"/>
            <a:r>
              <a:rPr lang="en-GB" sz="1200" noProof="0" dirty="0">
                <a:latin typeface="Arial" panose="020B0604020202020204" pitchFamily="34" charset="0"/>
                <a:ea typeface="Calibri"/>
                <a:cs typeface="Arial" panose="020B0604020202020204" pitchFamily="34" charset="0"/>
                <a:sym typeface="Calibri"/>
              </a:rPr>
              <a:t>8</a:t>
            </a:r>
          </a:p>
        </p:txBody>
      </p:sp>
      <p:sp>
        <p:nvSpPr>
          <p:cNvPr id="47" name="Google Shape;392;p10">
            <a:extLst>
              <a:ext uri="{FF2B5EF4-FFF2-40B4-BE49-F238E27FC236}">
                <a16:creationId xmlns:a16="http://schemas.microsoft.com/office/drawing/2014/main" id="{2490DDD2-7C93-680A-B254-58DA1024EED0}"/>
              </a:ext>
            </a:extLst>
          </p:cNvPr>
          <p:cNvSpPr/>
          <p:nvPr/>
        </p:nvSpPr>
        <p:spPr>
          <a:xfrm>
            <a:off x="5508671" y="4643844"/>
            <a:ext cx="16991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21</a:t>
            </a:r>
          </a:p>
          <a:p>
            <a:pPr algn="ctr"/>
            <a:r>
              <a:rPr lang="en-GB" sz="1200" noProof="0" dirty="0">
                <a:latin typeface="Arial" panose="020B0604020202020204" pitchFamily="34" charset="0"/>
                <a:ea typeface="Calibri"/>
                <a:cs typeface="Arial" panose="020B0604020202020204" pitchFamily="34" charset="0"/>
                <a:sym typeface="Calibri"/>
              </a:rPr>
              <a:t>16</a:t>
            </a:r>
          </a:p>
        </p:txBody>
      </p:sp>
      <p:sp>
        <p:nvSpPr>
          <p:cNvPr id="48" name="Google Shape;392;p10">
            <a:extLst>
              <a:ext uri="{FF2B5EF4-FFF2-40B4-BE49-F238E27FC236}">
                <a16:creationId xmlns:a16="http://schemas.microsoft.com/office/drawing/2014/main" id="{4BCB9DB9-9D1D-E3F9-5076-CE4D7D9862E4}"/>
              </a:ext>
            </a:extLst>
          </p:cNvPr>
          <p:cNvSpPr/>
          <p:nvPr/>
        </p:nvSpPr>
        <p:spPr>
          <a:xfrm>
            <a:off x="5169624" y="4643844"/>
            <a:ext cx="16991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40</a:t>
            </a:r>
          </a:p>
          <a:p>
            <a:pPr algn="ctr"/>
            <a:r>
              <a:rPr lang="en-GB" sz="1200" noProof="0" dirty="0">
                <a:latin typeface="Arial" panose="020B0604020202020204" pitchFamily="34" charset="0"/>
                <a:ea typeface="Calibri"/>
                <a:cs typeface="Arial" panose="020B0604020202020204" pitchFamily="34" charset="0"/>
                <a:sym typeface="Calibri"/>
              </a:rPr>
              <a:t>33</a:t>
            </a:r>
          </a:p>
        </p:txBody>
      </p:sp>
      <p:sp>
        <p:nvSpPr>
          <p:cNvPr id="49" name="Google Shape;392;p10">
            <a:extLst>
              <a:ext uri="{FF2B5EF4-FFF2-40B4-BE49-F238E27FC236}">
                <a16:creationId xmlns:a16="http://schemas.microsoft.com/office/drawing/2014/main" id="{03303561-3028-99CE-5B8E-96E8BF6DA603}"/>
              </a:ext>
            </a:extLst>
          </p:cNvPr>
          <p:cNvSpPr/>
          <p:nvPr/>
        </p:nvSpPr>
        <p:spPr>
          <a:xfrm>
            <a:off x="4799754" y="4643844"/>
            <a:ext cx="16991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67</a:t>
            </a:r>
          </a:p>
          <a:p>
            <a:pPr algn="ctr"/>
            <a:r>
              <a:rPr lang="en-GB" sz="1200" noProof="0" dirty="0">
                <a:latin typeface="Arial" panose="020B0604020202020204" pitchFamily="34" charset="0"/>
                <a:ea typeface="Calibri"/>
                <a:cs typeface="Arial" panose="020B0604020202020204" pitchFamily="34" charset="0"/>
                <a:sym typeface="Calibri"/>
              </a:rPr>
              <a:t>57</a:t>
            </a:r>
          </a:p>
        </p:txBody>
      </p:sp>
      <p:sp>
        <p:nvSpPr>
          <p:cNvPr id="50" name="Google Shape;392;p10">
            <a:extLst>
              <a:ext uri="{FF2B5EF4-FFF2-40B4-BE49-F238E27FC236}">
                <a16:creationId xmlns:a16="http://schemas.microsoft.com/office/drawing/2014/main" id="{225A4987-36D0-57AA-B035-1E5680881BCF}"/>
              </a:ext>
            </a:extLst>
          </p:cNvPr>
          <p:cNvSpPr/>
          <p:nvPr/>
        </p:nvSpPr>
        <p:spPr>
          <a:xfrm>
            <a:off x="4397679" y="4643844"/>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102</a:t>
            </a:r>
          </a:p>
          <a:p>
            <a:pPr algn="ctr"/>
            <a:r>
              <a:rPr lang="en-GB" sz="1200" noProof="0" dirty="0">
                <a:latin typeface="Arial" panose="020B0604020202020204" pitchFamily="34" charset="0"/>
                <a:ea typeface="Calibri"/>
                <a:cs typeface="Arial" panose="020B0604020202020204" pitchFamily="34" charset="0"/>
                <a:sym typeface="Calibri"/>
              </a:rPr>
              <a:t>83</a:t>
            </a:r>
          </a:p>
        </p:txBody>
      </p:sp>
      <p:sp>
        <p:nvSpPr>
          <p:cNvPr id="51" name="Google Shape;392;p10">
            <a:extLst>
              <a:ext uri="{FF2B5EF4-FFF2-40B4-BE49-F238E27FC236}">
                <a16:creationId xmlns:a16="http://schemas.microsoft.com/office/drawing/2014/main" id="{C0753713-572F-131C-4E1D-E349C905B6FB}"/>
              </a:ext>
            </a:extLst>
          </p:cNvPr>
          <p:cNvSpPr/>
          <p:nvPr/>
        </p:nvSpPr>
        <p:spPr>
          <a:xfrm>
            <a:off x="4017535" y="4643844"/>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140</a:t>
            </a:r>
          </a:p>
          <a:p>
            <a:pPr algn="ctr"/>
            <a:r>
              <a:rPr lang="en-GB" sz="1200" noProof="0" dirty="0">
                <a:latin typeface="Arial" panose="020B0604020202020204" pitchFamily="34" charset="0"/>
                <a:ea typeface="Calibri"/>
                <a:cs typeface="Arial" panose="020B0604020202020204" pitchFamily="34" charset="0"/>
                <a:sym typeface="Calibri"/>
              </a:rPr>
              <a:t>116</a:t>
            </a:r>
          </a:p>
        </p:txBody>
      </p:sp>
      <p:sp>
        <p:nvSpPr>
          <p:cNvPr id="52" name="Google Shape;392;p10">
            <a:extLst>
              <a:ext uri="{FF2B5EF4-FFF2-40B4-BE49-F238E27FC236}">
                <a16:creationId xmlns:a16="http://schemas.microsoft.com/office/drawing/2014/main" id="{0F07A49A-57D1-E4A6-97C5-60307F43519C}"/>
              </a:ext>
            </a:extLst>
          </p:cNvPr>
          <p:cNvSpPr/>
          <p:nvPr/>
        </p:nvSpPr>
        <p:spPr>
          <a:xfrm>
            <a:off x="3699036" y="4643844"/>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178</a:t>
            </a:r>
          </a:p>
          <a:p>
            <a:pPr algn="ctr"/>
            <a:r>
              <a:rPr lang="en-GB" sz="1200" noProof="0" dirty="0">
                <a:latin typeface="Arial" panose="020B0604020202020204" pitchFamily="34" charset="0"/>
                <a:ea typeface="Calibri"/>
                <a:cs typeface="Arial" panose="020B0604020202020204" pitchFamily="34" charset="0"/>
                <a:sym typeface="Calibri"/>
              </a:rPr>
              <a:t>156</a:t>
            </a:r>
          </a:p>
        </p:txBody>
      </p:sp>
      <p:sp>
        <p:nvSpPr>
          <p:cNvPr id="53" name="Google Shape;392;p10">
            <a:extLst>
              <a:ext uri="{FF2B5EF4-FFF2-40B4-BE49-F238E27FC236}">
                <a16:creationId xmlns:a16="http://schemas.microsoft.com/office/drawing/2014/main" id="{B8D10B3D-FD02-B091-EE8D-BE2DF6D0B46D}"/>
              </a:ext>
            </a:extLst>
          </p:cNvPr>
          <p:cNvSpPr/>
          <p:nvPr/>
        </p:nvSpPr>
        <p:spPr>
          <a:xfrm>
            <a:off x="3318893" y="4643844"/>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207</a:t>
            </a:r>
          </a:p>
          <a:p>
            <a:pPr algn="ctr"/>
            <a:r>
              <a:rPr lang="en-GB" sz="1200" noProof="0" dirty="0">
                <a:latin typeface="Arial" panose="020B0604020202020204" pitchFamily="34" charset="0"/>
                <a:ea typeface="Calibri"/>
                <a:cs typeface="Arial" panose="020B0604020202020204" pitchFamily="34" charset="0"/>
                <a:sym typeface="Calibri"/>
              </a:rPr>
              <a:t>192</a:t>
            </a:r>
          </a:p>
        </p:txBody>
      </p:sp>
      <p:sp>
        <p:nvSpPr>
          <p:cNvPr id="54" name="Google Shape;392;p10">
            <a:extLst>
              <a:ext uri="{FF2B5EF4-FFF2-40B4-BE49-F238E27FC236}">
                <a16:creationId xmlns:a16="http://schemas.microsoft.com/office/drawing/2014/main" id="{043D8F1A-11E3-9796-AE15-1A5E4508BBD9}"/>
              </a:ext>
            </a:extLst>
          </p:cNvPr>
          <p:cNvSpPr/>
          <p:nvPr/>
        </p:nvSpPr>
        <p:spPr>
          <a:xfrm>
            <a:off x="2969572" y="4643844"/>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253</a:t>
            </a:r>
          </a:p>
          <a:p>
            <a:pPr algn="ctr"/>
            <a:r>
              <a:rPr lang="en-GB" sz="1200" noProof="0" dirty="0">
                <a:latin typeface="Arial" panose="020B0604020202020204" pitchFamily="34" charset="0"/>
                <a:ea typeface="Calibri"/>
                <a:cs typeface="Arial" panose="020B0604020202020204" pitchFamily="34" charset="0"/>
                <a:sym typeface="Calibri"/>
              </a:rPr>
              <a:t>230</a:t>
            </a:r>
          </a:p>
        </p:txBody>
      </p:sp>
      <p:sp>
        <p:nvSpPr>
          <p:cNvPr id="55" name="Google Shape;392;p10">
            <a:extLst>
              <a:ext uri="{FF2B5EF4-FFF2-40B4-BE49-F238E27FC236}">
                <a16:creationId xmlns:a16="http://schemas.microsoft.com/office/drawing/2014/main" id="{FACF1FFE-F27A-3160-F5D6-802872F6E0A4}"/>
              </a:ext>
            </a:extLst>
          </p:cNvPr>
          <p:cNvSpPr/>
          <p:nvPr/>
        </p:nvSpPr>
        <p:spPr>
          <a:xfrm>
            <a:off x="2599702" y="4643844"/>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297</a:t>
            </a:r>
          </a:p>
          <a:p>
            <a:pPr algn="ctr"/>
            <a:r>
              <a:rPr lang="en-GB" sz="1200" noProof="0" dirty="0">
                <a:latin typeface="Arial" panose="020B0604020202020204" pitchFamily="34" charset="0"/>
                <a:ea typeface="Calibri"/>
                <a:cs typeface="Arial" panose="020B0604020202020204" pitchFamily="34" charset="0"/>
                <a:sym typeface="Calibri"/>
              </a:rPr>
              <a:t>282</a:t>
            </a:r>
          </a:p>
        </p:txBody>
      </p:sp>
      <p:sp>
        <p:nvSpPr>
          <p:cNvPr id="56" name="Google Shape;392;p10">
            <a:extLst>
              <a:ext uri="{FF2B5EF4-FFF2-40B4-BE49-F238E27FC236}">
                <a16:creationId xmlns:a16="http://schemas.microsoft.com/office/drawing/2014/main" id="{3D62316B-D4BE-D522-6F17-0BE5F628E9A6}"/>
              </a:ext>
            </a:extLst>
          </p:cNvPr>
          <p:cNvSpPr/>
          <p:nvPr/>
        </p:nvSpPr>
        <p:spPr>
          <a:xfrm>
            <a:off x="4639373" y="1906127"/>
            <a:ext cx="2106346" cy="92333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r>
              <a:rPr lang="en-GB" sz="1200" b="1" noProof="0" dirty="0">
                <a:effectLst/>
                <a:latin typeface="Arial" panose="020B0604020202020204" pitchFamily="34" charset="0"/>
                <a:cs typeface="Arial" panose="020B0604020202020204" pitchFamily="34" charset="0"/>
              </a:rPr>
              <a:t>Median (month) (95% CI)</a:t>
            </a:r>
          </a:p>
          <a:p>
            <a:r>
              <a:rPr lang="en-GB" sz="1200" noProof="0" dirty="0">
                <a:solidFill>
                  <a:schemeClr val="tx2"/>
                </a:solidFill>
                <a:effectLst/>
                <a:latin typeface="Arial" panose="020B0604020202020204" pitchFamily="34" charset="0"/>
                <a:cs typeface="Arial" panose="020B0604020202020204" pitchFamily="34" charset="0"/>
              </a:rPr>
              <a:t>Lenvatinib: 13.6 (12.1-14.9)</a:t>
            </a:r>
          </a:p>
          <a:p>
            <a:r>
              <a:rPr lang="en-GB" sz="1200" noProof="0" dirty="0">
                <a:solidFill>
                  <a:schemeClr val="accent1"/>
                </a:solidFill>
                <a:effectLst/>
                <a:latin typeface="Arial" panose="020B0604020202020204" pitchFamily="34" charset="0"/>
                <a:cs typeface="Arial" panose="020B0604020202020204" pitchFamily="34" charset="0"/>
              </a:rPr>
              <a:t>Sorafenib: 12.3 (10.4-13.9)</a:t>
            </a:r>
          </a:p>
          <a:p>
            <a:endParaRPr lang="en-GB" sz="1200" noProof="0" dirty="0">
              <a:solidFill>
                <a:schemeClr val="accent1"/>
              </a:solidFill>
              <a:latin typeface="Arial" panose="020B0604020202020204" pitchFamily="34" charset="0"/>
              <a:cs typeface="Arial" panose="020B0604020202020204" pitchFamily="34" charset="0"/>
            </a:endParaRPr>
          </a:p>
          <a:p>
            <a:r>
              <a:rPr lang="en-GB" sz="1200" noProof="0" dirty="0">
                <a:effectLst/>
                <a:latin typeface="Arial" panose="020B0604020202020204" pitchFamily="34" charset="0"/>
                <a:cs typeface="Arial" panose="020B0604020202020204" pitchFamily="34" charset="0"/>
              </a:rPr>
              <a:t>HR (95% CI): 0.92 (0.79-1.06)</a:t>
            </a:r>
          </a:p>
        </p:txBody>
      </p:sp>
      <p:cxnSp>
        <p:nvCxnSpPr>
          <p:cNvPr id="60" name="Straight Connector 59">
            <a:extLst>
              <a:ext uri="{FF2B5EF4-FFF2-40B4-BE49-F238E27FC236}">
                <a16:creationId xmlns:a16="http://schemas.microsoft.com/office/drawing/2014/main" id="{2F8AB46D-0E8B-8A76-A006-B87FC487D3F8}"/>
              </a:ext>
            </a:extLst>
          </p:cNvPr>
          <p:cNvCxnSpPr>
            <a:cxnSpLocks/>
          </p:cNvCxnSpPr>
          <p:nvPr/>
        </p:nvCxnSpPr>
        <p:spPr>
          <a:xfrm>
            <a:off x="4298823" y="2373139"/>
            <a:ext cx="274637"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AC5BCB9A-E3E2-DB79-A18B-CE7D33A55C5A}"/>
              </a:ext>
            </a:extLst>
          </p:cNvPr>
          <p:cNvCxnSpPr>
            <a:cxnSpLocks/>
          </p:cNvCxnSpPr>
          <p:nvPr/>
        </p:nvCxnSpPr>
        <p:spPr>
          <a:xfrm>
            <a:off x="4298823" y="2192164"/>
            <a:ext cx="274637"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5" name="Slide Number Placeholder 64">
            <a:extLst>
              <a:ext uri="{FF2B5EF4-FFF2-40B4-BE49-F238E27FC236}">
                <a16:creationId xmlns:a16="http://schemas.microsoft.com/office/drawing/2014/main" id="{2BE2A432-22D9-7FDE-2161-4954EAC5AD28}"/>
              </a:ext>
            </a:extLst>
          </p:cNvPr>
          <p:cNvSpPr>
            <a:spLocks noGrp="1"/>
          </p:cNvSpPr>
          <p:nvPr>
            <p:ph type="sldNum" sz="quarter" idx="4"/>
          </p:nvPr>
        </p:nvSpPr>
        <p:spPr/>
        <p:txBody>
          <a:bodyPr/>
          <a:lstStyle/>
          <a:p>
            <a:fld id="{FCE43C0F-8A7B-3A4B-9DB5-B3472E36E833}" type="slidenum">
              <a:rPr lang="en-GB" noProof="0" smtClean="0"/>
              <a:pPr/>
              <a:t>10</a:t>
            </a:fld>
            <a:endParaRPr lang="en-GB" noProof="0" dirty="0"/>
          </a:p>
        </p:txBody>
      </p:sp>
      <p:sp>
        <p:nvSpPr>
          <p:cNvPr id="4" name="TextBox 3">
            <a:extLst>
              <a:ext uri="{FF2B5EF4-FFF2-40B4-BE49-F238E27FC236}">
                <a16:creationId xmlns:a16="http://schemas.microsoft.com/office/drawing/2014/main" id="{6F0C6BF5-6868-813B-7B8D-9171614633C5}"/>
              </a:ext>
            </a:extLst>
          </p:cNvPr>
          <p:cNvSpPr txBox="1"/>
          <p:nvPr/>
        </p:nvSpPr>
        <p:spPr>
          <a:xfrm>
            <a:off x="7075512" y="1393031"/>
            <a:ext cx="4622304" cy="307777"/>
          </a:xfrm>
          <a:prstGeom prst="rect">
            <a:avLst/>
          </a:prstGeom>
          <a:noFill/>
        </p:spPr>
        <p:txBody>
          <a:bodyPr wrap="square">
            <a:spAutoFit/>
          </a:bodyPr>
          <a:lstStyle/>
          <a:p>
            <a:r>
              <a:rPr lang="en-GB" sz="1400" b="1" noProof="0" dirty="0">
                <a:latin typeface="Arial" panose="020B0604020202020204" pitchFamily="34" charset="0"/>
                <a:cs typeface="Arial" panose="020B0604020202020204" pitchFamily="34" charset="0"/>
              </a:rPr>
              <a:t>TEAEs occurring in ≥15% of patients in either arm</a:t>
            </a:r>
            <a:endParaRPr lang="en-GB" sz="1400" b="1" dirty="0"/>
          </a:p>
        </p:txBody>
      </p:sp>
    </p:spTree>
    <p:extLst>
      <p:ext uri="{BB962C8B-B14F-4D97-AF65-F5344CB8AC3E}">
        <p14:creationId xmlns:p14="http://schemas.microsoft.com/office/powerpoint/2010/main" val="112385776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2D3E8-BCEC-0CAC-1A4F-4C3DED0169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44D349-F6EE-20A9-BA6B-892A0014B9C5}"/>
              </a:ext>
            </a:extLst>
          </p:cNvPr>
          <p:cNvSpPr>
            <a:spLocks noGrp="1"/>
          </p:cNvSpPr>
          <p:nvPr>
            <p:ph type="title"/>
          </p:nvPr>
        </p:nvSpPr>
        <p:spPr>
          <a:xfrm>
            <a:off x="609600" y="1844824"/>
            <a:ext cx="10972800" cy="2592288"/>
          </a:xfrm>
        </p:spPr>
        <p:txBody>
          <a:bodyPr>
            <a:noAutofit/>
          </a:bodyPr>
          <a:lstStyle/>
          <a:p>
            <a:br>
              <a:rPr lang="en-GB" sz="3200" noProof="0" dirty="0"/>
            </a:br>
            <a:r>
              <a:rPr lang="en-GB" sz="3200" noProof="0" dirty="0"/>
              <a:t>sequencing strategies, treatment options, and available data after progression on IO</a:t>
            </a:r>
            <a:br>
              <a:rPr lang="en-GB" sz="3200" noProof="0" dirty="0"/>
            </a:br>
            <a:br>
              <a:rPr lang="en-GB" sz="3200" noProof="0" dirty="0"/>
            </a:br>
            <a:endParaRPr lang="en-GB" sz="3200" noProof="0" dirty="0"/>
          </a:p>
        </p:txBody>
      </p:sp>
      <p:sp>
        <p:nvSpPr>
          <p:cNvPr id="5" name="Slide Number Placeholder 4">
            <a:extLst>
              <a:ext uri="{FF2B5EF4-FFF2-40B4-BE49-F238E27FC236}">
                <a16:creationId xmlns:a16="http://schemas.microsoft.com/office/drawing/2014/main" id="{7297CAA7-7F15-EBC2-3FA3-239CEE5E8442}"/>
              </a:ext>
            </a:extLst>
          </p:cNvPr>
          <p:cNvSpPr>
            <a:spLocks noGrp="1"/>
          </p:cNvSpPr>
          <p:nvPr>
            <p:ph type="sldNum" sz="quarter" idx="4"/>
          </p:nvPr>
        </p:nvSpPr>
        <p:spPr/>
        <p:txBody>
          <a:bodyPr/>
          <a:lstStyle/>
          <a:p>
            <a:fld id="{FCE43C0F-8A7B-3A4B-9DB5-B3472E36E833}" type="slidenum">
              <a:rPr lang="en-GB" noProof="0" smtClean="0"/>
              <a:pPr/>
              <a:t>11</a:t>
            </a:fld>
            <a:endParaRPr lang="en-GB" noProof="0" dirty="0"/>
          </a:p>
        </p:txBody>
      </p:sp>
      <p:sp>
        <p:nvSpPr>
          <p:cNvPr id="7" name="Content Placeholder 6">
            <a:extLst>
              <a:ext uri="{FF2B5EF4-FFF2-40B4-BE49-F238E27FC236}">
                <a16:creationId xmlns:a16="http://schemas.microsoft.com/office/drawing/2014/main" id="{889FC259-D7E7-BEB4-BE6A-F0F41FCC1387}"/>
              </a:ext>
            </a:extLst>
          </p:cNvPr>
          <p:cNvSpPr>
            <a:spLocks noGrp="1"/>
          </p:cNvSpPr>
          <p:nvPr>
            <p:ph sz="quarter" idx="15"/>
          </p:nvPr>
        </p:nvSpPr>
        <p:spPr/>
        <p:txBody>
          <a:bodyPr/>
          <a:lstStyle/>
          <a:p>
            <a:r>
              <a:rPr lang="en-GB" noProof="0" dirty="0"/>
              <a:t>IO, immuno-oncology (therapy)</a:t>
            </a:r>
          </a:p>
        </p:txBody>
      </p:sp>
    </p:spTree>
    <p:extLst>
      <p:ext uri="{BB962C8B-B14F-4D97-AF65-F5344CB8AC3E}">
        <p14:creationId xmlns:p14="http://schemas.microsoft.com/office/powerpoint/2010/main" val="308237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3C0D3-ED93-3762-C75D-D1362B3DF53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9518EEC-797D-64A5-7100-6C9195050508}"/>
              </a:ext>
            </a:extLst>
          </p:cNvPr>
          <p:cNvSpPr/>
          <p:nvPr/>
        </p:nvSpPr>
        <p:spPr>
          <a:xfrm>
            <a:off x="0" y="0"/>
            <a:ext cx="12192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solidFill>
                <a:schemeClr val="accent1"/>
              </a:solidFill>
            </a:endParaRPr>
          </a:p>
        </p:txBody>
      </p:sp>
      <p:sp>
        <p:nvSpPr>
          <p:cNvPr id="5" name="Slide Number Placeholder 4">
            <a:extLst>
              <a:ext uri="{FF2B5EF4-FFF2-40B4-BE49-F238E27FC236}">
                <a16:creationId xmlns:a16="http://schemas.microsoft.com/office/drawing/2014/main" id="{103499BF-6802-BB43-34CC-D637494F0685}"/>
              </a:ext>
            </a:extLst>
          </p:cNvPr>
          <p:cNvSpPr>
            <a:spLocks noGrp="1"/>
          </p:cNvSpPr>
          <p:nvPr>
            <p:ph type="sldNum" sz="quarter" idx="4"/>
          </p:nvPr>
        </p:nvSpPr>
        <p:spPr/>
        <p:txBody>
          <a:bodyPr/>
          <a:lstStyle/>
          <a:p>
            <a:fld id="{FCE43C0F-8A7B-3A4B-9DB5-B3472E36E833}" type="slidenum">
              <a:rPr lang="en-GB" noProof="0" smtClean="0"/>
              <a:pPr/>
              <a:t>12</a:t>
            </a:fld>
            <a:endParaRPr lang="en-GB" noProof="0" dirty="0"/>
          </a:p>
        </p:txBody>
      </p:sp>
      <p:sp>
        <p:nvSpPr>
          <p:cNvPr id="7" name="Content Placeholder 6">
            <a:extLst>
              <a:ext uri="{FF2B5EF4-FFF2-40B4-BE49-F238E27FC236}">
                <a16:creationId xmlns:a16="http://schemas.microsoft.com/office/drawing/2014/main" id="{849E7889-2393-5CC6-DFA0-5FB04745414E}"/>
              </a:ext>
            </a:extLst>
          </p:cNvPr>
          <p:cNvSpPr>
            <a:spLocks noGrp="1"/>
          </p:cNvSpPr>
          <p:nvPr>
            <p:ph sz="quarter" idx="15"/>
          </p:nvPr>
        </p:nvSpPr>
        <p:spPr/>
        <p:txBody>
          <a:bodyPr/>
          <a:lstStyle/>
          <a:p>
            <a:r>
              <a:rPr lang="en-GB" noProof="0" dirty="0"/>
              <a:t>IO, immuno-oncology (therapy)</a:t>
            </a:r>
          </a:p>
        </p:txBody>
      </p:sp>
      <p:sp>
        <p:nvSpPr>
          <p:cNvPr id="8" name="Title 1">
            <a:extLst>
              <a:ext uri="{FF2B5EF4-FFF2-40B4-BE49-F238E27FC236}">
                <a16:creationId xmlns:a16="http://schemas.microsoft.com/office/drawing/2014/main" id="{979EA209-336A-2999-374A-70FDFB62AFE4}"/>
              </a:ext>
            </a:extLst>
          </p:cNvPr>
          <p:cNvSpPr>
            <a:spLocks noGrp="1"/>
          </p:cNvSpPr>
          <p:nvPr>
            <p:ph type="title"/>
          </p:nvPr>
        </p:nvSpPr>
        <p:spPr>
          <a:xfrm>
            <a:off x="609600" y="1844824"/>
            <a:ext cx="10972800" cy="2592288"/>
          </a:xfrm>
        </p:spPr>
        <p:txBody>
          <a:bodyPr>
            <a:normAutofit/>
          </a:bodyPr>
          <a:lstStyle/>
          <a:p>
            <a:r>
              <a:rPr lang="en-GB" sz="3200" noProof="0" dirty="0"/>
              <a:t>SEQUENCING Strategies </a:t>
            </a:r>
            <a:br>
              <a:rPr lang="en-GB" sz="3200" noProof="0" dirty="0"/>
            </a:br>
            <a:r>
              <a:rPr lang="en-GB" sz="3200" noProof="0" dirty="0"/>
              <a:t>after progression on 1</a:t>
            </a:r>
            <a:r>
              <a:rPr lang="en-GB" sz="3200" baseline="30000" noProof="0" dirty="0"/>
              <a:t>st</a:t>
            </a:r>
            <a:r>
              <a:rPr lang="en-GB" sz="3200" noProof="0" dirty="0"/>
              <a:t> line IO</a:t>
            </a:r>
            <a:br>
              <a:rPr lang="en-GB" sz="3200" noProof="0" dirty="0"/>
            </a:br>
            <a:br>
              <a:rPr lang="en-GB" sz="3200" noProof="0" dirty="0"/>
            </a:br>
            <a:r>
              <a:rPr lang="en-GB" sz="2400" noProof="0" dirty="0"/>
              <a:t>options, guidelines and approaches</a:t>
            </a:r>
            <a:endParaRPr lang="en-GB" sz="2000" noProof="0" dirty="0"/>
          </a:p>
        </p:txBody>
      </p:sp>
    </p:spTree>
    <p:extLst>
      <p:ext uri="{BB962C8B-B14F-4D97-AF65-F5344CB8AC3E}">
        <p14:creationId xmlns:p14="http://schemas.microsoft.com/office/powerpoint/2010/main" val="295147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45919-3161-ABE5-652A-E1413FE6E2A3}"/>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2EE06C93-180C-87D1-40D1-FBBFFCC5D69A}"/>
              </a:ext>
            </a:extLst>
          </p:cNvPr>
          <p:cNvGrpSpPr/>
          <p:nvPr/>
        </p:nvGrpSpPr>
        <p:grpSpPr>
          <a:xfrm>
            <a:off x="5591945" y="1746325"/>
            <a:ext cx="5758784" cy="3493214"/>
            <a:chOff x="3292749" y="1510301"/>
            <a:chExt cx="5758784" cy="3493214"/>
          </a:xfrm>
        </p:grpSpPr>
        <p:sp>
          <p:nvSpPr>
            <p:cNvPr id="8" name="Rectangle 7">
              <a:extLst>
                <a:ext uri="{FF2B5EF4-FFF2-40B4-BE49-F238E27FC236}">
                  <a16:creationId xmlns:a16="http://schemas.microsoft.com/office/drawing/2014/main" id="{7B950FFB-FE57-AEA4-9565-77DD38807B98}"/>
                </a:ext>
              </a:extLst>
            </p:cNvPr>
            <p:cNvSpPr/>
            <p:nvPr/>
          </p:nvSpPr>
          <p:spPr>
            <a:xfrm>
              <a:off x="3292749" y="1510301"/>
              <a:ext cx="5758784" cy="3493214"/>
            </a:xfrm>
            <a:prstGeom prst="rect">
              <a:avLst/>
            </a:prstGeom>
            <a:solidFill>
              <a:schemeClr val="bg2">
                <a:lumMod val="90000"/>
                <a:alpha val="4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noProof="0" dirty="0"/>
            </a:p>
          </p:txBody>
        </p:sp>
        <p:sp>
          <p:nvSpPr>
            <p:cNvPr id="9" name="TextBox 164">
              <a:extLst>
                <a:ext uri="{FF2B5EF4-FFF2-40B4-BE49-F238E27FC236}">
                  <a16:creationId xmlns:a16="http://schemas.microsoft.com/office/drawing/2014/main" id="{669873F3-8820-1C79-8972-D5C3F0E85299}"/>
                </a:ext>
              </a:extLst>
            </p:cNvPr>
            <p:cNvSpPr txBox="1"/>
            <p:nvPr/>
          </p:nvSpPr>
          <p:spPr>
            <a:xfrm>
              <a:off x="3918406" y="1796389"/>
              <a:ext cx="5100060" cy="415498"/>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1450" b="1" noProof="0" dirty="0">
                  <a:latin typeface="Arial" panose="020B0604020202020204" pitchFamily="34" charset="0"/>
                  <a:ea typeface="Aileron" charset="0"/>
                  <a:cs typeface="Arial" panose="020B0604020202020204" pitchFamily="34" charset="0"/>
                </a:rPr>
                <a:t>Atezolizumab-bevacizumab/durvalumab-tremelimumab</a:t>
              </a:r>
              <a:br>
                <a:rPr lang="en-GB" sz="1450" b="1" noProof="0" dirty="0">
                  <a:latin typeface="Arial" panose="020B0604020202020204" pitchFamily="34" charset="0"/>
                  <a:ea typeface="Aileron" charset="0"/>
                  <a:cs typeface="Arial" panose="020B0604020202020204" pitchFamily="34" charset="0"/>
                </a:rPr>
              </a:br>
              <a:r>
                <a:rPr lang="en-GB" sz="1450" noProof="0" dirty="0">
                  <a:latin typeface="Arial" panose="020B0604020202020204" pitchFamily="34" charset="0"/>
                  <a:ea typeface="Aileron" charset="0"/>
                  <a:cs typeface="Arial" panose="020B0604020202020204" pitchFamily="34" charset="0"/>
                </a:rPr>
                <a:t>If not feasible </a:t>
              </a:r>
              <a:r>
                <a:rPr lang="en-GB" sz="1450" b="1" noProof="0" dirty="0">
                  <a:latin typeface="Arial" panose="020B0604020202020204" pitchFamily="34" charset="0"/>
                  <a:ea typeface="Aileron" charset="0"/>
                  <a:cs typeface="Arial" panose="020B0604020202020204" pitchFamily="34" charset="0"/>
                </a:rPr>
                <a:t>sorafenib or lenvatinib or durvalumab</a:t>
              </a:r>
              <a:r>
                <a:rPr lang="en-GB" sz="1450" b="1" baseline="30000" noProof="0" dirty="0">
                  <a:latin typeface="Arial" panose="020B0604020202020204" pitchFamily="34" charset="0"/>
                  <a:ea typeface="Aileron" charset="0"/>
                  <a:cs typeface="Arial" panose="020B0604020202020204" pitchFamily="34" charset="0"/>
                </a:rPr>
                <a:t>2</a:t>
              </a:r>
              <a:endParaRPr lang="en-GB" sz="1450" b="1" noProof="0" dirty="0">
                <a:latin typeface="Arial" panose="020B0604020202020204" pitchFamily="34" charset="0"/>
                <a:ea typeface="Aileron" charset="0"/>
                <a:cs typeface="Arial" panose="020B0604020202020204" pitchFamily="34" charset="0"/>
              </a:endParaRPr>
            </a:p>
          </p:txBody>
        </p:sp>
        <p:sp>
          <p:nvSpPr>
            <p:cNvPr id="10" name="TextBox 169">
              <a:extLst>
                <a:ext uri="{FF2B5EF4-FFF2-40B4-BE49-F238E27FC236}">
                  <a16:creationId xmlns:a16="http://schemas.microsoft.com/office/drawing/2014/main" id="{3E2E568F-9C96-A574-7EA9-2EF69C4CC41F}"/>
                </a:ext>
              </a:extLst>
            </p:cNvPr>
            <p:cNvSpPr txBox="1"/>
            <p:nvPr/>
          </p:nvSpPr>
          <p:spPr>
            <a:xfrm>
              <a:off x="3789553" y="3479368"/>
              <a:ext cx="3022666" cy="66941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8900" indent="-88900">
                <a:buFont typeface="Arial" panose="020B0604020202020204" pitchFamily="34" charset="0"/>
                <a:buChar char="•"/>
              </a:pPr>
              <a:r>
                <a:rPr lang="en-GB" sz="1450" noProof="0" dirty="0">
                  <a:latin typeface="Arial" panose="020B0604020202020204" pitchFamily="34" charset="0"/>
                  <a:ea typeface="Aileron" charset="0"/>
                  <a:cs typeface="Arial" panose="020B0604020202020204" pitchFamily="34" charset="0"/>
                </a:rPr>
                <a:t>Post atezolizumab-bevacizumab</a:t>
              </a:r>
            </a:p>
            <a:p>
              <a:pPr marL="88900" indent="-88900">
                <a:buFont typeface="Arial" panose="020B0604020202020204" pitchFamily="34" charset="0"/>
                <a:buChar char="•"/>
              </a:pPr>
              <a:r>
                <a:rPr lang="en-GB" sz="1450" noProof="0" dirty="0">
                  <a:latin typeface="Arial" panose="020B0604020202020204" pitchFamily="34" charset="0"/>
                  <a:ea typeface="Aileron" charset="0"/>
                  <a:cs typeface="Arial" panose="020B0604020202020204" pitchFamily="34" charset="0"/>
                </a:rPr>
                <a:t>Post durvalumab-tremelimumab</a:t>
              </a:r>
            </a:p>
            <a:p>
              <a:pPr marL="88900" indent="-88900">
                <a:buFont typeface="Arial" panose="020B0604020202020204" pitchFamily="34" charset="0"/>
                <a:buChar char="•"/>
              </a:pPr>
              <a:r>
                <a:rPr lang="en-GB" sz="1450" noProof="0" dirty="0">
                  <a:latin typeface="Arial" panose="020B0604020202020204" pitchFamily="34" charset="0"/>
                  <a:ea typeface="Aileron" charset="0"/>
                  <a:cs typeface="Arial" panose="020B0604020202020204" pitchFamily="34" charset="0"/>
                </a:rPr>
                <a:t>Post lenvatinib or durvalumab</a:t>
              </a:r>
              <a:r>
                <a:rPr lang="en-GB" sz="1450" baseline="30000" noProof="0" dirty="0">
                  <a:latin typeface="Arial" panose="020B0604020202020204" pitchFamily="34" charset="0"/>
                  <a:ea typeface="Aileron" charset="0"/>
                  <a:cs typeface="Arial" panose="020B0604020202020204" pitchFamily="34" charset="0"/>
                </a:rPr>
                <a:t>2</a:t>
              </a:r>
              <a:endParaRPr lang="en-GB" sz="1450" noProof="0" dirty="0">
                <a:latin typeface="Arial" panose="020B0604020202020204" pitchFamily="34" charset="0"/>
                <a:ea typeface="Aileron" charset="0"/>
                <a:cs typeface="Arial" panose="020B0604020202020204" pitchFamily="34" charset="0"/>
              </a:endParaRPr>
            </a:p>
          </p:txBody>
        </p:sp>
        <p:sp>
          <p:nvSpPr>
            <p:cNvPr id="12" name="TextBox 169">
              <a:extLst>
                <a:ext uri="{FF2B5EF4-FFF2-40B4-BE49-F238E27FC236}">
                  <a16:creationId xmlns:a16="http://schemas.microsoft.com/office/drawing/2014/main" id="{CE4099B6-CBAC-DA2E-ECF7-542F91FBEF98}"/>
                </a:ext>
              </a:extLst>
            </p:cNvPr>
            <p:cNvSpPr txBox="1"/>
            <p:nvPr/>
          </p:nvSpPr>
          <p:spPr>
            <a:xfrm>
              <a:off x="3789553" y="2892849"/>
              <a:ext cx="3022666" cy="189667"/>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8900" indent="-88900">
                <a:lnSpc>
                  <a:spcPct val="85000"/>
                </a:lnSpc>
                <a:buFont typeface="Arial" panose="020B0604020202020204" pitchFamily="34" charset="0"/>
                <a:buChar char="•"/>
              </a:pPr>
              <a:r>
                <a:rPr lang="en-GB" sz="1450" noProof="0" dirty="0">
                  <a:latin typeface="Arial" panose="020B0604020202020204" pitchFamily="34" charset="0"/>
                  <a:ea typeface="Aileron" charset="0"/>
                  <a:cs typeface="Arial" panose="020B0604020202020204" pitchFamily="34" charset="0"/>
                </a:rPr>
                <a:t>Post sorafenib</a:t>
              </a:r>
            </a:p>
          </p:txBody>
        </p:sp>
        <p:cxnSp>
          <p:nvCxnSpPr>
            <p:cNvPr id="13" name="Straight Connector 12">
              <a:extLst>
                <a:ext uri="{FF2B5EF4-FFF2-40B4-BE49-F238E27FC236}">
                  <a16:creationId xmlns:a16="http://schemas.microsoft.com/office/drawing/2014/main" id="{6852A9A1-BC53-584B-2F30-B91748A4EFF3}"/>
                </a:ext>
              </a:extLst>
            </p:cNvPr>
            <p:cNvCxnSpPr>
              <a:cxnSpLocks/>
            </p:cNvCxnSpPr>
            <p:nvPr/>
          </p:nvCxnSpPr>
          <p:spPr>
            <a:xfrm>
              <a:off x="6711950" y="3852458"/>
              <a:ext cx="873125" cy="0"/>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C4747E4-4872-0355-5FE6-F47AFABC0D6D}"/>
                </a:ext>
              </a:extLst>
            </p:cNvPr>
            <p:cNvCxnSpPr>
              <a:cxnSpLocks/>
            </p:cNvCxnSpPr>
            <p:nvPr/>
          </p:nvCxnSpPr>
          <p:spPr>
            <a:xfrm>
              <a:off x="7321550" y="3014258"/>
              <a:ext cx="263525" cy="0"/>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5" name="Rounded Rectangle 167">
              <a:extLst>
                <a:ext uri="{FF2B5EF4-FFF2-40B4-BE49-F238E27FC236}">
                  <a16:creationId xmlns:a16="http://schemas.microsoft.com/office/drawing/2014/main" id="{8AB06E7B-E805-02CB-B66C-483BC0BEACAE}"/>
                </a:ext>
              </a:extLst>
            </p:cNvPr>
            <p:cNvSpPr/>
            <p:nvPr/>
          </p:nvSpPr>
          <p:spPr>
            <a:xfrm rot="16200000">
              <a:off x="6716005" y="4357746"/>
              <a:ext cx="749949" cy="465957"/>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1450" noProof="0" dirty="0">
                  <a:solidFill>
                    <a:schemeClr val="tx1"/>
                  </a:solidFill>
                  <a:latin typeface="Arial" panose="020B0604020202020204" pitchFamily="34" charset="0"/>
                  <a:cs typeface="Arial" panose="020B0604020202020204" pitchFamily="34" charset="0"/>
                </a:rPr>
                <a:t>Not </a:t>
              </a:r>
              <a:br>
                <a:rPr lang="en-GB" sz="1450" noProof="0" dirty="0">
                  <a:solidFill>
                    <a:schemeClr val="tx1"/>
                  </a:solidFill>
                  <a:latin typeface="Arial" panose="020B0604020202020204" pitchFamily="34" charset="0"/>
                  <a:cs typeface="Arial" panose="020B0604020202020204" pitchFamily="34" charset="0"/>
                </a:rPr>
              </a:br>
              <a:r>
                <a:rPr lang="en-GB" sz="1450" noProof="0" dirty="0">
                  <a:solidFill>
                    <a:schemeClr val="tx1"/>
                  </a:solidFill>
                  <a:latin typeface="Arial" panose="020B0604020202020204" pitchFamily="34" charset="0"/>
                  <a:cs typeface="Arial" panose="020B0604020202020204" pitchFamily="34" charset="0"/>
                </a:rPr>
                <a:t>feasible</a:t>
              </a:r>
            </a:p>
          </p:txBody>
        </p:sp>
        <p:cxnSp>
          <p:nvCxnSpPr>
            <p:cNvPr id="16" name="Straight Connector 15">
              <a:extLst>
                <a:ext uri="{FF2B5EF4-FFF2-40B4-BE49-F238E27FC236}">
                  <a16:creationId xmlns:a16="http://schemas.microsoft.com/office/drawing/2014/main" id="{C4B80570-8722-2FDE-9D0F-E1B4851808C2}"/>
                </a:ext>
              </a:extLst>
            </p:cNvPr>
            <p:cNvCxnSpPr>
              <a:cxnSpLocks/>
            </p:cNvCxnSpPr>
            <p:nvPr/>
          </p:nvCxnSpPr>
          <p:spPr>
            <a:xfrm>
              <a:off x="3649663" y="2942819"/>
              <a:ext cx="0" cy="1171984"/>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5C30438-AD34-67DC-676A-29ACF676D098}"/>
                </a:ext>
              </a:extLst>
            </p:cNvPr>
            <p:cNvCxnSpPr>
              <a:cxnSpLocks/>
            </p:cNvCxnSpPr>
            <p:nvPr/>
          </p:nvCxnSpPr>
          <p:spPr>
            <a:xfrm>
              <a:off x="3649663" y="1839074"/>
              <a:ext cx="0" cy="498300"/>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8" name="TextBox 160">
              <a:extLst>
                <a:ext uri="{FF2B5EF4-FFF2-40B4-BE49-F238E27FC236}">
                  <a16:creationId xmlns:a16="http://schemas.microsoft.com/office/drawing/2014/main" id="{6CB0CE02-A07E-D7A2-1EC6-8475ABE409BE}"/>
                </a:ext>
              </a:extLst>
            </p:cNvPr>
            <p:cNvSpPr txBox="1"/>
            <p:nvPr/>
          </p:nvSpPr>
          <p:spPr>
            <a:xfrm>
              <a:off x="3411156" y="1585072"/>
              <a:ext cx="783591" cy="20082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r>
                <a:rPr lang="en-GB" sz="1450" noProof="0" dirty="0">
                  <a:latin typeface="Arial" panose="020B0604020202020204" pitchFamily="34" charset="0"/>
                  <a:ea typeface="Aileron" charset="0"/>
                  <a:cs typeface="Arial" panose="020B0604020202020204" pitchFamily="34" charset="0"/>
                </a:rPr>
                <a:t>1</a:t>
              </a:r>
              <a:r>
                <a:rPr lang="en-GB" sz="1450" baseline="30000" noProof="0" dirty="0">
                  <a:latin typeface="Arial" panose="020B0604020202020204" pitchFamily="34" charset="0"/>
                  <a:ea typeface="Aileron" charset="0"/>
                  <a:cs typeface="Arial" panose="020B0604020202020204" pitchFamily="34" charset="0"/>
                </a:rPr>
                <a:t>st</a:t>
              </a:r>
              <a:r>
                <a:rPr lang="en-GB" sz="1450" noProof="0" dirty="0">
                  <a:latin typeface="Arial" panose="020B0604020202020204" pitchFamily="34" charset="0"/>
                  <a:ea typeface="Aileron" charset="0"/>
                  <a:cs typeface="Arial" panose="020B0604020202020204" pitchFamily="34" charset="0"/>
                </a:rPr>
                <a:t> line</a:t>
              </a:r>
            </a:p>
          </p:txBody>
        </p:sp>
        <p:sp>
          <p:nvSpPr>
            <p:cNvPr id="19" name="TextBox 160">
              <a:extLst>
                <a:ext uri="{FF2B5EF4-FFF2-40B4-BE49-F238E27FC236}">
                  <a16:creationId xmlns:a16="http://schemas.microsoft.com/office/drawing/2014/main" id="{1F4A31D1-5B07-FFCD-11CD-0F0415F5B9CF}"/>
                </a:ext>
              </a:extLst>
            </p:cNvPr>
            <p:cNvSpPr txBox="1"/>
            <p:nvPr/>
          </p:nvSpPr>
          <p:spPr>
            <a:xfrm>
              <a:off x="3411156" y="2477247"/>
              <a:ext cx="1077153" cy="20082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r>
                <a:rPr lang="en-GB" sz="1450" noProof="0" dirty="0">
                  <a:latin typeface="Arial" panose="020B0604020202020204" pitchFamily="34" charset="0"/>
                  <a:ea typeface="Aileron" charset="0"/>
                  <a:cs typeface="Arial" panose="020B0604020202020204" pitchFamily="34" charset="0"/>
                </a:rPr>
                <a:t>2</a:t>
              </a:r>
              <a:r>
                <a:rPr lang="en-GB" sz="1450" baseline="30000" noProof="0" dirty="0">
                  <a:latin typeface="Arial" panose="020B0604020202020204" pitchFamily="34" charset="0"/>
                  <a:ea typeface="Aileron" charset="0"/>
                  <a:cs typeface="Arial" panose="020B0604020202020204" pitchFamily="34" charset="0"/>
                </a:rPr>
                <a:t>nd</a:t>
              </a:r>
              <a:r>
                <a:rPr lang="en-GB" sz="1450" noProof="0" dirty="0">
                  <a:latin typeface="Arial" panose="020B0604020202020204" pitchFamily="34" charset="0"/>
                  <a:ea typeface="Aileron" charset="0"/>
                  <a:cs typeface="Arial" panose="020B0604020202020204" pitchFamily="34" charset="0"/>
                </a:rPr>
                <a:t> line</a:t>
              </a:r>
            </a:p>
          </p:txBody>
        </p:sp>
        <p:sp>
          <p:nvSpPr>
            <p:cNvPr id="20" name="TextBox 160">
              <a:extLst>
                <a:ext uri="{FF2B5EF4-FFF2-40B4-BE49-F238E27FC236}">
                  <a16:creationId xmlns:a16="http://schemas.microsoft.com/office/drawing/2014/main" id="{B1B3B46B-92B1-056D-6C9E-160DE5E98462}"/>
                </a:ext>
              </a:extLst>
            </p:cNvPr>
            <p:cNvSpPr txBox="1"/>
            <p:nvPr/>
          </p:nvSpPr>
          <p:spPr>
            <a:xfrm>
              <a:off x="3411156" y="4274297"/>
              <a:ext cx="783591" cy="20082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r>
                <a:rPr lang="en-GB" sz="1450" noProof="0" dirty="0">
                  <a:latin typeface="Arial" panose="020B0604020202020204" pitchFamily="34" charset="0"/>
                  <a:ea typeface="Aileron" charset="0"/>
                  <a:cs typeface="Arial" panose="020B0604020202020204" pitchFamily="34" charset="0"/>
                </a:rPr>
                <a:t>3</a:t>
              </a:r>
              <a:r>
                <a:rPr lang="en-GB" sz="1450" baseline="30000" noProof="0" dirty="0">
                  <a:latin typeface="Arial" panose="020B0604020202020204" pitchFamily="34" charset="0"/>
                  <a:ea typeface="Aileron" charset="0"/>
                  <a:cs typeface="Arial" panose="020B0604020202020204" pitchFamily="34" charset="0"/>
                </a:rPr>
                <a:t>rd</a:t>
              </a:r>
              <a:r>
                <a:rPr lang="en-GB" sz="1450" noProof="0" dirty="0">
                  <a:latin typeface="Arial" panose="020B0604020202020204" pitchFamily="34" charset="0"/>
                  <a:ea typeface="Aileron" charset="0"/>
                  <a:cs typeface="Arial" panose="020B0604020202020204" pitchFamily="34" charset="0"/>
                </a:rPr>
                <a:t> line</a:t>
              </a:r>
            </a:p>
          </p:txBody>
        </p:sp>
        <p:sp>
          <p:nvSpPr>
            <p:cNvPr id="21" name="Rounded Rectangle 167">
              <a:extLst>
                <a:ext uri="{FF2B5EF4-FFF2-40B4-BE49-F238E27FC236}">
                  <a16:creationId xmlns:a16="http://schemas.microsoft.com/office/drawing/2014/main" id="{158DC257-9DCD-E334-0C97-DE8A923FA5ED}"/>
                </a:ext>
              </a:extLst>
            </p:cNvPr>
            <p:cNvSpPr/>
            <p:nvPr/>
          </p:nvSpPr>
          <p:spPr>
            <a:xfrm rot="16200000">
              <a:off x="7595340" y="3521297"/>
              <a:ext cx="2571823" cy="316981"/>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1450" noProof="0" dirty="0">
                  <a:solidFill>
                    <a:schemeClr val="tx1"/>
                  </a:solidFill>
                  <a:latin typeface="Arial" panose="020B0604020202020204" pitchFamily="34" charset="0"/>
                  <a:cs typeface="Arial" panose="020B0604020202020204" pitchFamily="34" charset="0"/>
                </a:rPr>
                <a:t>Not feasible</a:t>
              </a:r>
            </a:p>
          </p:txBody>
        </p:sp>
        <p:sp>
          <p:nvSpPr>
            <p:cNvPr id="22" name="TextBox 164">
              <a:extLst>
                <a:ext uri="{FF2B5EF4-FFF2-40B4-BE49-F238E27FC236}">
                  <a16:creationId xmlns:a16="http://schemas.microsoft.com/office/drawing/2014/main" id="{75B2B079-3DDB-81B8-CFFD-CBA55914B151}"/>
                </a:ext>
              </a:extLst>
            </p:cNvPr>
            <p:cNvSpPr txBox="1"/>
            <p:nvPr/>
          </p:nvSpPr>
          <p:spPr>
            <a:xfrm>
              <a:off x="3829506" y="4521752"/>
              <a:ext cx="1683289" cy="20082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1450" b="1" noProof="0" dirty="0">
                  <a:latin typeface="Arial" panose="020B0604020202020204" pitchFamily="34" charset="0"/>
                  <a:ea typeface="Aileron" charset="0"/>
                  <a:cs typeface="Arial" panose="020B0604020202020204" pitchFamily="34" charset="0"/>
                </a:rPr>
                <a:t>Cabozantinib</a:t>
              </a:r>
            </a:p>
          </p:txBody>
        </p:sp>
        <p:sp>
          <p:nvSpPr>
            <p:cNvPr id="23" name="TextBox 165">
              <a:extLst>
                <a:ext uri="{FF2B5EF4-FFF2-40B4-BE49-F238E27FC236}">
                  <a16:creationId xmlns:a16="http://schemas.microsoft.com/office/drawing/2014/main" id="{4E16C98E-58A3-AB5E-B287-0C4143AC28BA}"/>
                </a:ext>
              </a:extLst>
            </p:cNvPr>
            <p:cNvSpPr txBox="1"/>
            <p:nvPr/>
          </p:nvSpPr>
          <p:spPr>
            <a:xfrm>
              <a:off x="5229493" y="2462604"/>
              <a:ext cx="1657796" cy="1004121"/>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r>
                <a:rPr lang="en-GB" sz="1450" b="1" noProof="0" dirty="0">
                  <a:latin typeface="Arial" panose="020B0604020202020204" pitchFamily="34" charset="0"/>
                  <a:ea typeface="Aileron" charset="0"/>
                  <a:cs typeface="Arial" panose="020B0604020202020204" pitchFamily="34" charset="0"/>
                </a:rPr>
                <a:t>regorafenib</a:t>
              </a:r>
            </a:p>
            <a:p>
              <a:pPr>
                <a:lnSpc>
                  <a:spcPct val="90000"/>
                </a:lnSpc>
              </a:pPr>
              <a:r>
                <a:rPr lang="en-GB" sz="1450" noProof="0" dirty="0">
                  <a:latin typeface="Arial" panose="020B0604020202020204" pitchFamily="34" charset="0"/>
                  <a:ea typeface="Aileron" charset="0"/>
                  <a:cs typeface="Arial" panose="020B0604020202020204" pitchFamily="34" charset="0"/>
                </a:rPr>
                <a:t>(sorafenib-tolerant)</a:t>
              </a:r>
            </a:p>
            <a:p>
              <a:pPr>
                <a:lnSpc>
                  <a:spcPct val="90000"/>
                </a:lnSpc>
              </a:pPr>
              <a:r>
                <a:rPr lang="en-GB" sz="1450" b="1" noProof="0" dirty="0">
                  <a:latin typeface="Arial" panose="020B0604020202020204" pitchFamily="34" charset="0"/>
                  <a:ea typeface="Aileron" charset="0"/>
                  <a:cs typeface="Arial" panose="020B0604020202020204" pitchFamily="34" charset="0"/>
                </a:rPr>
                <a:t>cabozantinib</a:t>
              </a:r>
            </a:p>
            <a:p>
              <a:pPr>
                <a:lnSpc>
                  <a:spcPct val="90000"/>
                </a:lnSpc>
              </a:pPr>
              <a:r>
                <a:rPr lang="en-GB" sz="1450" b="1" noProof="0" dirty="0">
                  <a:latin typeface="Arial" panose="020B0604020202020204" pitchFamily="34" charset="0"/>
                  <a:ea typeface="Aileron" charset="0"/>
                  <a:cs typeface="Arial" panose="020B0604020202020204" pitchFamily="34" charset="0"/>
                </a:rPr>
                <a:t>ramucirumab</a:t>
              </a:r>
            </a:p>
            <a:p>
              <a:pPr>
                <a:lnSpc>
                  <a:spcPct val="90000"/>
                </a:lnSpc>
              </a:pPr>
              <a:r>
                <a:rPr lang="en-GB" sz="1450" noProof="0" dirty="0">
                  <a:latin typeface="Arial" panose="020B0604020202020204" pitchFamily="34" charset="0"/>
                  <a:ea typeface="Aileron" charset="0"/>
                  <a:cs typeface="Arial" panose="020B0604020202020204" pitchFamily="34" charset="0"/>
                </a:rPr>
                <a:t>(AFP ≥400 ng/mL)</a:t>
              </a:r>
            </a:p>
          </p:txBody>
        </p:sp>
        <p:cxnSp>
          <p:nvCxnSpPr>
            <p:cNvPr id="24" name="Straight Connector 23">
              <a:extLst>
                <a:ext uri="{FF2B5EF4-FFF2-40B4-BE49-F238E27FC236}">
                  <a16:creationId xmlns:a16="http://schemas.microsoft.com/office/drawing/2014/main" id="{98D36259-0F6C-CD61-72B6-83FEFFF2EFC4}"/>
                </a:ext>
              </a:extLst>
            </p:cNvPr>
            <p:cNvCxnSpPr>
              <a:cxnSpLocks/>
            </p:cNvCxnSpPr>
            <p:nvPr/>
          </p:nvCxnSpPr>
          <p:spPr>
            <a:xfrm flipH="1">
              <a:off x="3518376" y="2394620"/>
              <a:ext cx="4988626" cy="0"/>
            </a:xfrm>
            <a:prstGeom prst="line">
              <a:avLst/>
            </a:prstGeom>
            <a:ln w="15875" cap="rnd">
              <a:solidFill>
                <a:schemeClr val="tx1"/>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8B5F26B-927F-E8E7-7537-7D8C3251953C}"/>
                </a:ext>
              </a:extLst>
            </p:cNvPr>
            <p:cNvCxnSpPr>
              <a:cxnSpLocks/>
            </p:cNvCxnSpPr>
            <p:nvPr/>
          </p:nvCxnSpPr>
          <p:spPr>
            <a:xfrm>
              <a:off x="7327900" y="4592233"/>
              <a:ext cx="257175" cy="0"/>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5DA50F4-7B3F-92AA-D5CE-6110CFAFDACA}"/>
                </a:ext>
              </a:extLst>
            </p:cNvPr>
            <p:cNvCxnSpPr>
              <a:cxnSpLocks/>
            </p:cNvCxnSpPr>
            <p:nvPr/>
          </p:nvCxnSpPr>
          <p:spPr>
            <a:xfrm>
              <a:off x="8470900" y="3665133"/>
              <a:ext cx="257175" cy="0"/>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7" name="Rounded Rectangle 191">
              <a:extLst>
                <a:ext uri="{FF2B5EF4-FFF2-40B4-BE49-F238E27FC236}">
                  <a16:creationId xmlns:a16="http://schemas.microsoft.com/office/drawing/2014/main" id="{38EEB53F-0776-7858-1A40-E9F5590F4A1C}"/>
                </a:ext>
              </a:extLst>
            </p:cNvPr>
            <p:cNvSpPr/>
            <p:nvPr/>
          </p:nvSpPr>
          <p:spPr>
            <a:xfrm>
              <a:off x="7605545" y="2481328"/>
              <a:ext cx="942554" cy="2481090"/>
            </a:xfrm>
            <a:prstGeom prst="roundRect">
              <a:avLst>
                <a:gd name="adj" fmla="val 0"/>
              </a:avLst>
            </a:prstGeom>
            <a:solidFill>
              <a:schemeClr val="tx2">
                <a:lumMod val="20000"/>
                <a:lumOff val="8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1500" b="1" noProof="0" dirty="0">
                  <a:solidFill>
                    <a:schemeClr val="tx1"/>
                  </a:solidFill>
                  <a:latin typeface="Arial" panose="020B0604020202020204" pitchFamily="34" charset="0"/>
                  <a:cs typeface="Arial" panose="020B0604020202020204" pitchFamily="34" charset="0"/>
                </a:rPr>
                <a:t>Clinical</a:t>
              </a:r>
              <a:br>
                <a:rPr lang="en-GB" sz="1500" b="1" noProof="0" dirty="0">
                  <a:solidFill>
                    <a:schemeClr val="tx1"/>
                  </a:solidFill>
                  <a:latin typeface="Arial" panose="020B0604020202020204" pitchFamily="34" charset="0"/>
                  <a:cs typeface="Arial" panose="020B0604020202020204" pitchFamily="34" charset="0"/>
                </a:rPr>
              </a:br>
              <a:r>
                <a:rPr lang="en-GB" sz="1500" b="1" noProof="0" dirty="0">
                  <a:solidFill>
                    <a:schemeClr val="tx1"/>
                  </a:solidFill>
                  <a:latin typeface="Arial" panose="020B0604020202020204" pitchFamily="34" charset="0"/>
                  <a:cs typeface="Arial" panose="020B0604020202020204" pitchFamily="34" charset="0"/>
                </a:rPr>
                <a:t>trials</a:t>
              </a:r>
            </a:p>
          </p:txBody>
        </p:sp>
        <p:cxnSp>
          <p:nvCxnSpPr>
            <p:cNvPr id="28" name="Straight Connector 27">
              <a:extLst>
                <a:ext uri="{FF2B5EF4-FFF2-40B4-BE49-F238E27FC236}">
                  <a16:creationId xmlns:a16="http://schemas.microsoft.com/office/drawing/2014/main" id="{FDA8D54B-8831-A3FE-6769-087D8EE84EA1}"/>
                </a:ext>
              </a:extLst>
            </p:cNvPr>
            <p:cNvCxnSpPr>
              <a:cxnSpLocks/>
            </p:cNvCxnSpPr>
            <p:nvPr/>
          </p:nvCxnSpPr>
          <p:spPr>
            <a:xfrm>
              <a:off x="6710363" y="3508375"/>
              <a:ext cx="0" cy="698503"/>
            </a:xfrm>
            <a:prstGeom prst="line">
              <a:avLst/>
            </a:prstGeom>
            <a:ln w="25400">
              <a:solidFill>
                <a:schemeClr val="accent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9686BA8-20CF-0856-3FEB-9DE174612556}"/>
                </a:ext>
              </a:extLst>
            </p:cNvPr>
            <p:cNvCxnSpPr>
              <a:cxnSpLocks/>
            </p:cNvCxnSpPr>
            <p:nvPr/>
          </p:nvCxnSpPr>
          <p:spPr>
            <a:xfrm>
              <a:off x="5167313" y="2536825"/>
              <a:ext cx="0" cy="923925"/>
            </a:xfrm>
            <a:prstGeom prst="line">
              <a:avLst/>
            </a:prstGeom>
            <a:ln w="25400">
              <a:solidFill>
                <a:schemeClr val="accent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8264060F-C9F1-C9FC-A709-6DEBD1CE1150}"/>
                </a:ext>
              </a:extLst>
            </p:cNvPr>
            <p:cNvCxnSpPr>
              <a:cxnSpLocks/>
            </p:cNvCxnSpPr>
            <p:nvPr/>
          </p:nvCxnSpPr>
          <p:spPr>
            <a:xfrm flipH="1">
              <a:off x="5118102" y="3005138"/>
              <a:ext cx="38882" cy="0"/>
            </a:xfrm>
            <a:prstGeom prst="line">
              <a:avLst/>
            </a:prstGeom>
            <a:ln w="25400">
              <a:solidFill>
                <a:schemeClr val="accent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E02805C-5F37-31E5-635F-07A6CEFCB7D5}"/>
                </a:ext>
              </a:extLst>
            </p:cNvPr>
            <p:cNvCxnSpPr>
              <a:cxnSpLocks/>
            </p:cNvCxnSpPr>
            <p:nvPr/>
          </p:nvCxnSpPr>
          <p:spPr>
            <a:xfrm>
              <a:off x="7091506" y="2239766"/>
              <a:ext cx="0" cy="236734"/>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32" name="Rounded Rectangle 167">
              <a:extLst>
                <a:ext uri="{FF2B5EF4-FFF2-40B4-BE49-F238E27FC236}">
                  <a16:creationId xmlns:a16="http://schemas.microsoft.com/office/drawing/2014/main" id="{C3C31E6A-D8D7-8679-B237-B12A2B9BFF5F}"/>
                </a:ext>
              </a:extLst>
            </p:cNvPr>
            <p:cNvSpPr/>
            <p:nvPr/>
          </p:nvSpPr>
          <p:spPr>
            <a:xfrm rot="16200000">
              <a:off x="6584081" y="2763610"/>
              <a:ext cx="1013797" cy="465957"/>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1450" noProof="0" dirty="0">
                  <a:solidFill>
                    <a:schemeClr val="tx1"/>
                  </a:solidFill>
                  <a:latin typeface="Arial" panose="020B0604020202020204" pitchFamily="34" charset="0"/>
                  <a:cs typeface="Arial" panose="020B0604020202020204" pitchFamily="34" charset="0"/>
                </a:rPr>
                <a:t>Not </a:t>
              </a:r>
              <a:br>
                <a:rPr lang="en-GB" sz="1450" noProof="0" dirty="0">
                  <a:solidFill>
                    <a:schemeClr val="tx1"/>
                  </a:solidFill>
                  <a:latin typeface="Arial" panose="020B0604020202020204" pitchFamily="34" charset="0"/>
                  <a:cs typeface="Arial" panose="020B0604020202020204" pitchFamily="34" charset="0"/>
                </a:rPr>
              </a:br>
              <a:r>
                <a:rPr lang="en-GB" sz="1450" noProof="0" dirty="0">
                  <a:solidFill>
                    <a:schemeClr val="tx1"/>
                  </a:solidFill>
                  <a:latin typeface="Arial" panose="020B0604020202020204" pitchFamily="34" charset="0"/>
                  <a:cs typeface="Arial" panose="020B0604020202020204" pitchFamily="34" charset="0"/>
                </a:rPr>
                <a:t>feasible</a:t>
              </a:r>
            </a:p>
          </p:txBody>
        </p:sp>
      </p:grpSp>
      <p:sp>
        <p:nvSpPr>
          <p:cNvPr id="2" name="Content Placeholder 1">
            <a:extLst>
              <a:ext uri="{FF2B5EF4-FFF2-40B4-BE49-F238E27FC236}">
                <a16:creationId xmlns:a16="http://schemas.microsoft.com/office/drawing/2014/main" id="{AB2FF4B6-EABB-82BD-8890-04F12EC30FAE}"/>
              </a:ext>
            </a:extLst>
          </p:cNvPr>
          <p:cNvSpPr>
            <a:spLocks noGrp="1"/>
          </p:cNvSpPr>
          <p:nvPr>
            <p:ph sz="quarter" idx="12"/>
          </p:nvPr>
        </p:nvSpPr>
        <p:spPr>
          <a:xfrm>
            <a:off x="620714" y="1425575"/>
            <a:ext cx="4534820" cy="4525963"/>
          </a:xfrm>
        </p:spPr>
        <p:txBody>
          <a:bodyPr/>
          <a:lstStyle/>
          <a:p>
            <a:r>
              <a:rPr lang="en-GB" noProof="0" dirty="0"/>
              <a:t>Enrolment in a clinical trial</a:t>
            </a:r>
            <a:endParaRPr lang="en-GB" noProof="0" dirty="0">
              <a:solidFill>
                <a:srgbClr val="0000FF"/>
              </a:solidFill>
            </a:endParaRPr>
          </a:p>
          <a:p>
            <a:r>
              <a:rPr lang="en-GB" noProof="0" dirty="0"/>
              <a:t>Switching to a TKI </a:t>
            </a:r>
            <a:r>
              <a:rPr lang="en-GB" noProof="0"/>
              <a:t>or anti-VEGFR-2</a:t>
            </a:r>
            <a:endParaRPr lang="en-GB" noProof="0" dirty="0"/>
          </a:p>
          <a:p>
            <a:pPr lvl="1"/>
            <a:r>
              <a:rPr lang="en-GB" noProof="0" dirty="0"/>
              <a:t>T-1 approach</a:t>
            </a:r>
          </a:p>
          <a:p>
            <a:pPr lvl="1"/>
            <a:r>
              <a:rPr lang="en-GB" noProof="0" dirty="0"/>
              <a:t>Line-agnostic approach</a:t>
            </a:r>
          </a:p>
          <a:p>
            <a:r>
              <a:rPr lang="en-GB" noProof="0" dirty="0"/>
              <a:t>Considering IO after IO approaches</a:t>
            </a:r>
          </a:p>
          <a:p>
            <a:r>
              <a:rPr lang="en-GB" noProof="0" dirty="0"/>
              <a:t>Providing best supportive care for patients unsuitable for further systemic therapies</a:t>
            </a:r>
          </a:p>
          <a:p>
            <a:endParaRPr lang="en-GB" noProof="0" dirty="0"/>
          </a:p>
        </p:txBody>
      </p:sp>
      <p:sp>
        <p:nvSpPr>
          <p:cNvPr id="3" name="Title 2">
            <a:extLst>
              <a:ext uri="{FF2B5EF4-FFF2-40B4-BE49-F238E27FC236}">
                <a16:creationId xmlns:a16="http://schemas.microsoft.com/office/drawing/2014/main" id="{2EAFEC18-50B0-26CD-79DD-A6BD1B4A9E3D}"/>
              </a:ext>
            </a:extLst>
          </p:cNvPr>
          <p:cNvSpPr>
            <a:spLocks noGrp="1"/>
          </p:cNvSpPr>
          <p:nvPr>
            <p:ph type="title"/>
          </p:nvPr>
        </p:nvSpPr>
        <p:spPr>
          <a:xfrm>
            <a:off x="619201" y="259200"/>
            <a:ext cx="10963199" cy="864000"/>
          </a:xfrm>
        </p:spPr>
        <p:txBody>
          <a:bodyPr>
            <a:normAutofit/>
          </a:bodyPr>
          <a:lstStyle/>
          <a:p>
            <a:r>
              <a:rPr lang="en-GB" noProof="0" dirty="0"/>
              <a:t>options after progression </a:t>
            </a:r>
            <a:r>
              <a:rPr lang="en-GB" noProof="0" dirty="0">
                <a:solidFill>
                  <a:schemeClr val="tx2"/>
                </a:solidFill>
              </a:rPr>
              <a:t>on 1</a:t>
            </a:r>
            <a:r>
              <a:rPr lang="en-GB" baseline="30000" noProof="0" dirty="0">
                <a:solidFill>
                  <a:schemeClr val="tx2"/>
                </a:solidFill>
              </a:rPr>
              <a:t>st</a:t>
            </a:r>
            <a:r>
              <a:rPr lang="en-GB" noProof="0" dirty="0">
                <a:solidFill>
                  <a:schemeClr val="tx2"/>
                </a:solidFill>
              </a:rPr>
              <a:t> line IO </a:t>
            </a:r>
            <a:r>
              <a:rPr lang="en-GB" noProof="0" dirty="0"/>
              <a:t>in HCC</a:t>
            </a:r>
            <a:br>
              <a:rPr lang="en-GB" noProof="0" dirty="0"/>
            </a:br>
            <a:r>
              <a:rPr lang="en-GB" sz="2000" spc="100" noProof="0" dirty="0">
                <a:solidFill>
                  <a:schemeClr val="accent1"/>
                </a:solidFill>
              </a:rPr>
              <a:t>overview</a:t>
            </a:r>
          </a:p>
        </p:txBody>
      </p:sp>
      <p:sp>
        <p:nvSpPr>
          <p:cNvPr id="4" name="Slide Number Placeholder 3">
            <a:extLst>
              <a:ext uri="{FF2B5EF4-FFF2-40B4-BE49-F238E27FC236}">
                <a16:creationId xmlns:a16="http://schemas.microsoft.com/office/drawing/2014/main" id="{52E2510F-938B-C041-A317-767F4A3817FB}"/>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13</a:t>
            </a:fld>
            <a:endParaRPr lang="en-GB" noProof="0" dirty="0"/>
          </a:p>
        </p:txBody>
      </p:sp>
      <p:sp>
        <p:nvSpPr>
          <p:cNvPr id="11" name="Content Placeholder 10">
            <a:extLst>
              <a:ext uri="{FF2B5EF4-FFF2-40B4-BE49-F238E27FC236}">
                <a16:creationId xmlns:a16="http://schemas.microsoft.com/office/drawing/2014/main" id="{AE40E51D-9018-8030-886C-BF71AE412365}"/>
              </a:ext>
            </a:extLst>
          </p:cNvPr>
          <p:cNvSpPr>
            <a:spLocks noGrp="1"/>
          </p:cNvSpPr>
          <p:nvPr>
            <p:ph sz="quarter" idx="15"/>
          </p:nvPr>
        </p:nvSpPr>
        <p:spPr>
          <a:xfrm>
            <a:off x="620183" y="6356351"/>
            <a:ext cx="10180339" cy="365125"/>
          </a:xfrm>
        </p:spPr>
        <p:txBody>
          <a:bodyPr/>
          <a:lstStyle/>
          <a:p>
            <a:r>
              <a:rPr lang="en-GB" noProof="0" dirty="0">
                <a:solidFill>
                  <a:schemeClr val="tx2"/>
                </a:solidFill>
              </a:rPr>
              <a:t>AFP, </a:t>
            </a:r>
            <a:r>
              <a:rPr lang="en-GB" b="0" i="0" u="none" strike="noStrike" noProof="0" dirty="0">
                <a:solidFill>
                  <a:schemeClr val="tx2"/>
                </a:solidFill>
                <a:effectLst/>
              </a:rPr>
              <a:t>α-</a:t>
            </a:r>
            <a:r>
              <a:rPr lang="en-GB" noProof="0" dirty="0">
                <a:solidFill>
                  <a:schemeClr val="tx2"/>
                </a:solidFill>
              </a:rPr>
              <a:t>-fetoprotein; BCLC, Barcelona Clinic Liver Cancer; HCC, hepatocellular carcinoma; IO, immuno-oncology (therapy); TKI, tyrosine kinase inhibitor</a:t>
            </a:r>
          </a:p>
          <a:p>
            <a:r>
              <a:rPr lang="en-GB" noProof="0" dirty="0">
                <a:solidFill>
                  <a:schemeClr val="tx2"/>
                </a:solidFill>
              </a:rPr>
              <a:t>1. Reig M, et al. J Hepatol. 2022;76:681-693; 2. </a:t>
            </a:r>
            <a:r>
              <a:rPr lang="nl-NL" noProof="0" dirty="0" err="1">
                <a:solidFill>
                  <a:schemeClr val="tx2"/>
                </a:solidFill>
              </a:rPr>
              <a:t>Gordan</a:t>
            </a:r>
            <a:r>
              <a:rPr lang="nl-NL" noProof="0" dirty="0">
                <a:solidFill>
                  <a:schemeClr val="tx2"/>
                </a:solidFill>
              </a:rPr>
              <a:t> JD, et al. J </a:t>
            </a:r>
            <a:r>
              <a:rPr lang="nl-NL" noProof="0" dirty="0" err="1">
                <a:solidFill>
                  <a:schemeClr val="tx2"/>
                </a:solidFill>
              </a:rPr>
              <a:t>Clin</a:t>
            </a:r>
            <a:r>
              <a:rPr lang="nl-NL" noProof="0" dirty="0">
                <a:solidFill>
                  <a:schemeClr val="tx2"/>
                </a:solidFill>
              </a:rPr>
              <a:t> </a:t>
            </a:r>
            <a:r>
              <a:rPr lang="nl-NL" noProof="0" dirty="0" err="1">
                <a:solidFill>
                  <a:schemeClr val="tx2"/>
                </a:solidFill>
              </a:rPr>
              <a:t>Oncol</a:t>
            </a:r>
            <a:r>
              <a:rPr lang="nl-NL" noProof="0" dirty="0">
                <a:solidFill>
                  <a:schemeClr val="tx2"/>
                </a:solidFill>
              </a:rPr>
              <a:t>. 2024;42:1830-1850</a:t>
            </a:r>
            <a:endParaRPr lang="en-GB" noProof="0" dirty="0">
              <a:solidFill>
                <a:schemeClr val="tx2"/>
              </a:solidFill>
            </a:endParaRPr>
          </a:p>
        </p:txBody>
      </p:sp>
      <p:sp>
        <p:nvSpPr>
          <p:cNvPr id="7" name="Content Placeholder 2">
            <a:extLst>
              <a:ext uri="{FF2B5EF4-FFF2-40B4-BE49-F238E27FC236}">
                <a16:creationId xmlns:a16="http://schemas.microsoft.com/office/drawing/2014/main" id="{0DB85BC2-C5B0-D386-3F8F-BF4E8044FAEA}"/>
              </a:ext>
            </a:extLst>
          </p:cNvPr>
          <p:cNvSpPr txBox="1">
            <a:spLocks/>
          </p:cNvSpPr>
          <p:nvPr/>
        </p:nvSpPr>
        <p:spPr>
          <a:xfrm>
            <a:off x="6720402" y="1412776"/>
            <a:ext cx="3552062"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BCLC systemic treatment strategy</a:t>
            </a:r>
            <a:r>
              <a:rPr lang="en-GB" sz="1600" b="1" baseline="30000" noProof="0" dirty="0">
                <a:solidFill>
                  <a:schemeClr val="tx1"/>
                </a:solidFill>
              </a:rPr>
              <a:t>1</a:t>
            </a:r>
            <a:endParaRPr lang="en-GB" sz="1600" b="1" noProof="0" dirty="0">
              <a:solidFill>
                <a:schemeClr val="tx1"/>
              </a:solidFill>
            </a:endParaRPr>
          </a:p>
        </p:txBody>
      </p:sp>
    </p:spTree>
    <p:extLst>
      <p:ext uri="{BB962C8B-B14F-4D97-AF65-F5344CB8AC3E}">
        <p14:creationId xmlns:p14="http://schemas.microsoft.com/office/powerpoint/2010/main" val="194840203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ECB34EF-925C-F996-7BE3-2F823FE6B819}"/>
              </a:ext>
            </a:extLst>
          </p:cNvPr>
          <p:cNvSpPr>
            <a:spLocks noGrp="1"/>
          </p:cNvSpPr>
          <p:nvPr>
            <p:ph type="title"/>
          </p:nvPr>
        </p:nvSpPr>
        <p:spPr/>
        <p:txBody>
          <a:bodyPr>
            <a:normAutofit fontScale="90000"/>
          </a:bodyPr>
          <a:lstStyle/>
          <a:p>
            <a:r>
              <a:rPr lang="en-GB" sz="3100" noProof="0" dirty="0"/>
              <a:t>BCLC UpdATED treatment algorithm</a:t>
            </a:r>
            <a:br>
              <a:rPr lang="en-GB" noProof="0" dirty="0"/>
            </a:br>
            <a:endParaRPr lang="en-GB" noProof="0"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noProof="0" smtClean="0"/>
              <a:pPr/>
              <a:t>14</a:t>
            </a:fld>
            <a:endParaRPr lang="en-GB" noProof="0" dirty="0"/>
          </a:p>
        </p:txBody>
      </p:sp>
      <p:sp>
        <p:nvSpPr>
          <p:cNvPr id="142" name="Content Placeholder 141">
            <a:extLst>
              <a:ext uri="{FF2B5EF4-FFF2-40B4-BE49-F238E27FC236}">
                <a16:creationId xmlns:a16="http://schemas.microsoft.com/office/drawing/2014/main" id="{2D39676E-20E5-E141-9A5E-43D148E357BC}"/>
              </a:ext>
            </a:extLst>
          </p:cNvPr>
          <p:cNvSpPr>
            <a:spLocks noGrp="1"/>
          </p:cNvSpPr>
          <p:nvPr>
            <p:ph sz="quarter" idx="15"/>
          </p:nvPr>
        </p:nvSpPr>
        <p:spPr>
          <a:xfrm>
            <a:off x="620183" y="6356351"/>
            <a:ext cx="10962217" cy="365125"/>
          </a:xfrm>
        </p:spPr>
        <p:txBody>
          <a:bodyPr anchor="b" anchorCtr="0"/>
          <a:lstStyle/>
          <a:p>
            <a:r>
              <a:rPr lang="en-GB" noProof="0" dirty="0">
                <a:solidFill>
                  <a:schemeClr val="tx2"/>
                </a:solidFill>
              </a:rPr>
              <a:t>AFP, </a:t>
            </a:r>
            <a:r>
              <a:rPr lang="en-GB" b="0" i="0" u="none" strike="noStrike" noProof="0" dirty="0">
                <a:solidFill>
                  <a:schemeClr val="tx2"/>
                </a:solidFill>
                <a:effectLst/>
              </a:rPr>
              <a:t>α-</a:t>
            </a:r>
            <a:r>
              <a:rPr lang="en-GB" noProof="0" dirty="0">
                <a:solidFill>
                  <a:schemeClr val="tx2"/>
                </a:solidFill>
              </a:rPr>
              <a:t>fetoprotein; ALBI, albumin-bilirubin; BCLC, Barcelona Clinic Liver Cancer; BSC, best supportive care; HCC, hepatocellular carcinoma; LT, liver transplantation; MELD, model of end-stage liver disease; PS, performance status; TACE, transarterial chemoembolisation</a:t>
            </a:r>
          </a:p>
          <a:p>
            <a:pPr>
              <a:spcBef>
                <a:spcPts val="0"/>
              </a:spcBef>
            </a:pPr>
            <a:r>
              <a:rPr lang="en-GB" noProof="0" dirty="0">
                <a:solidFill>
                  <a:schemeClr val="tx2"/>
                </a:solidFill>
              </a:rPr>
              <a:t>Reig M, et al. J Hepatol. 2022;76:681-93</a:t>
            </a:r>
          </a:p>
        </p:txBody>
      </p:sp>
      <p:sp>
        <p:nvSpPr>
          <p:cNvPr id="2" name="Rectangle 1">
            <a:extLst>
              <a:ext uri="{FF2B5EF4-FFF2-40B4-BE49-F238E27FC236}">
                <a16:creationId xmlns:a16="http://schemas.microsoft.com/office/drawing/2014/main" id="{4824607E-2F84-C244-89D7-4746B1571267}"/>
              </a:ext>
            </a:extLst>
          </p:cNvPr>
          <p:cNvSpPr/>
          <p:nvPr/>
        </p:nvSpPr>
        <p:spPr>
          <a:xfrm>
            <a:off x="7067760" y="4169546"/>
            <a:ext cx="2999059" cy="1524000"/>
          </a:xfrm>
          <a:prstGeom prst="rect">
            <a:avLst/>
          </a:prstGeom>
          <a:solidFill>
            <a:schemeClr val="bg2">
              <a:lumMod val="90000"/>
              <a:alpha val="4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noProof="0" dirty="0"/>
          </a:p>
        </p:txBody>
      </p:sp>
      <p:sp>
        <p:nvSpPr>
          <p:cNvPr id="7" name="Rounded Rectangle 14">
            <a:extLst>
              <a:ext uri="{FF2B5EF4-FFF2-40B4-BE49-F238E27FC236}">
                <a16:creationId xmlns:a16="http://schemas.microsoft.com/office/drawing/2014/main" id="{529C80BB-BA24-3248-A845-A3CD402440EF}"/>
              </a:ext>
            </a:extLst>
          </p:cNvPr>
          <p:cNvSpPr/>
          <p:nvPr/>
        </p:nvSpPr>
        <p:spPr>
          <a:xfrm>
            <a:off x="10162602" y="3507263"/>
            <a:ext cx="807976"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noProof="0" dirty="0">
                <a:solidFill>
                  <a:schemeClr val="tx1"/>
                </a:solidFill>
                <a:latin typeface="Arial" panose="020B0604020202020204" pitchFamily="34" charset="0"/>
                <a:cs typeface="Arial" panose="020B0604020202020204" pitchFamily="34" charset="0"/>
              </a:rPr>
              <a:t>BSC</a:t>
            </a:r>
          </a:p>
        </p:txBody>
      </p:sp>
      <p:sp>
        <p:nvSpPr>
          <p:cNvPr id="8" name="Rounded Rectangle 19">
            <a:extLst>
              <a:ext uri="{FF2B5EF4-FFF2-40B4-BE49-F238E27FC236}">
                <a16:creationId xmlns:a16="http://schemas.microsoft.com/office/drawing/2014/main" id="{143D5614-21C6-DA4B-AC65-801A495F2899}"/>
              </a:ext>
            </a:extLst>
          </p:cNvPr>
          <p:cNvSpPr/>
          <p:nvPr/>
        </p:nvSpPr>
        <p:spPr>
          <a:xfrm>
            <a:off x="695401" y="3507263"/>
            <a:ext cx="1724302"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noProof="0" dirty="0">
                <a:solidFill>
                  <a:schemeClr val="tx1"/>
                </a:solidFill>
                <a:latin typeface="Arial" panose="020B0604020202020204" pitchFamily="34" charset="0"/>
                <a:cs typeface="Arial" panose="020B0604020202020204" pitchFamily="34" charset="0"/>
              </a:rPr>
              <a:t>1</a:t>
            </a:r>
            <a:r>
              <a:rPr lang="en-GB" sz="900" b="1" baseline="30000" noProof="0" dirty="0">
                <a:solidFill>
                  <a:schemeClr val="tx1"/>
                </a:solidFill>
                <a:latin typeface="Arial" panose="020B0604020202020204" pitchFamily="34" charset="0"/>
                <a:cs typeface="Arial" panose="020B0604020202020204" pitchFamily="34" charset="0"/>
              </a:rPr>
              <a:t>st</a:t>
            </a:r>
            <a:r>
              <a:rPr lang="en-GB" sz="900" b="1" noProof="0" dirty="0">
                <a:solidFill>
                  <a:schemeClr val="tx1"/>
                </a:solidFill>
                <a:latin typeface="Arial" panose="020B0604020202020204" pitchFamily="34" charset="0"/>
                <a:cs typeface="Arial" panose="020B0604020202020204" pitchFamily="34" charset="0"/>
              </a:rPr>
              <a:t> treatment option</a:t>
            </a:r>
          </a:p>
        </p:txBody>
      </p:sp>
      <p:cxnSp>
        <p:nvCxnSpPr>
          <p:cNvPr id="9" name="Straight Connector 8">
            <a:extLst>
              <a:ext uri="{FF2B5EF4-FFF2-40B4-BE49-F238E27FC236}">
                <a16:creationId xmlns:a16="http://schemas.microsoft.com/office/drawing/2014/main" id="{A7C18960-2039-AF44-9220-A887482ADC56}"/>
              </a:ext>
            </a:extLst>
          </p:cNvPr>
          <p:cNvCxnSpPr>
            <a:cxnSpLocks/>
          </p:cNvCxnSpPr>
          <p:nvPr/>
        </p:nvCxnSpPr>
        <p:spPr>
          <a:xfrm>
            <a:off x="3253597" y="996680"/>
            <a:ext cx="0" cy="216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D48F688-C655-484E-ABB4-E3099E0AAE65}"/>
              </a:ext>
            </a:extLst>
          </p:cNvPr>
          <p:cNvCxnSpPr>
            <a:cxnSpLocks/>
          </p:cNvCxnSpPr>
          <p:nvPr/>
        </p:nvCxnSpPr>
        <p:spPr>
          <a:xfrm>
            <a:off x="4906305" y="996680"/>
            <a:ext cx="0" cy="216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2B4B1CF-FC93-2340-8800-BDD9EAFA08B6}"/>
              </a:ext>
            </a:extLst>
          </p:cNvPr>
          <p:cNvCxnSpPr>
            <a:cxnSpLocks/>
          </p:cNvCxnSpPr>
          <p:nvPr/>
        </p:nvCxnSpPr>
        <p:spPr>
          <a:xfrm>
            <a:off x="8378553" y="996680"/>
            <a:ext cx="0" cy="216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C76CE55-2F78-404F-B95D-E594BCC25F7C}"/>
              </a:ext>
            </a:extLst>
          </p:cNvPr>
          <p:cNvCxnSpPr>
            <a:cxnSpLocks/>
          </p:cNvCxnSpPr>
          <p:nvPr/>
        </p:nvCxnSpPr>
        <p:spPr>
          <a:xfrm>
            <a:off x="10231044" y="996680"/>
            <a:ext cx="0" cy="21600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874C56-D9DD-1541-B3C1-0E275A7AE1E1}"/>
              </a:ext>
            </a:extLst>
          </p:cNvPr>
          <p:cNvCxnSpPr>
            <a:cxnSpLocks/>
          </p:cNvCxnSpPr>
          <p:nvPr/>
        </p:nvCxnSpPr>
        <p:spPr>
          <a:xfrm>
            <a:off x="6520921" y="888680"/>
            <a:ext cx="0" cy="324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5BD7AFB-625F-BF4F-8D63-77569CC49B02}"/>
              </a:ext>
            </a:extLst>
          </p:cNvPr>
          <p:cNvCxnSpPr>
            <a:cxnSpLocks/>
          </p:cNvCxnSpPr>
          <p:nvPr/>
        </p:nvCxnSpPr>
        <p:spPr>
          <a:xfrm flipH="1">
            <a:off x="3244138" y="1004339"/>
            <a:ext cx="6976797"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Rounded Rectangle 38">
            <a:extLst>
              <a:ext uri="{FF2B5EF4-FFF2-40B4-BE49-F238E27FC236}">
                <a16:creationId xmlns:a16="http://schemas.microsoft.com/office/drawing/2014/main" id="{07118281-AF9F-E24E-B1A1-E9E7CF103B8E}"/>
              </a:ext>
            </a:extLst>
          </p:cNvPr>
          <p:cNvSpPr/>
          <p:nvPr/>
        </p:nvSpPr>
        <p:spPr>
          <a:xfrm rot="16200000">
            <a:off x="449791" y="1454517"/>
            <a:ext cx="720000" cy="228781"/>
          </a:xfrm>
          <a:prstGeom prst="round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noProof="0" dirty="0">
                <a:solidFill>
                  <a:schemeClr val="tx1"/>
                </a:solidFill>
                <a:latin typeface="Arial" panose="020B0604020202020204" pitchFamily="34" charset="0"/>
                <a:cs typeface="Arial" panose="020B0604020202020204" pitchFamily="34" charset="0"/>
              </a:rPr>
              <a:t>Prognosis</a:t>
            </a:r>
          </a:p>
        </p:txBody>
      </p:sp>
      <p:sp>
        <p:nvSpPr>
          <p:cNvPr id="18" name="Rounded Rectangle 39">
            <a:extLst>
              <a:ext uri="{FF2B5EF4-FFF2-40B4-BE49-F238E27FC236}">
                <a16:creationId xmlns:a16="http://schemas.microsoft.com/office/drawing/2014/main" id="{9847FAE7-0B79-0242-925C-B08444E09CEC}"/>
              </a:ext>
            </a:extLst>
          </p:cNvPr>
          <p:cNvSpPr/>
          <p:nvPr/>
        </p:nvSpPr>
        <p:spPr>
          <a:xfrm>
            <a:off x="966372" y="1208907"/>
            <a:ext cx="1468465" cy="720000"/>
          </a:xfrm>
          <a:prstGeom prst="round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800" noProof="0" dirty="0">
                <a:solidFill>
                  <a:schemeClr val="tx1"/>
                </a:solidFill>
                <a:latin typeface="Arial" panose="020B0604020202020204" pitchFamily="34" charset="0"/>
                <a:cs typeface="Arial" panose="020B0604020202020204" pitchFamily="34" charset="0"/>
              </a:rPr>
              <a:t>Based on tumour burden, </a:t>
            </a:r>
            <a:br>
              <a:rPr lang="en-GB" sz="800" noProof="0" dirty="0">
                <a:solidFill>
                  <a:schemeClr val="tx1"/>
                </a:solidFill>
                <a:latin typeface="Arial" panose="020B0604020202020204" pitchFamily="34" charset="0"/>
                <a:cs typeface="Arial" panose="020B0604020202020204" pitchFamily="34" charset="0"/>
              </a:rPr>
            </a:br>
            <a:r>
              <a:rPr lang="en-GB" sz="800" noProof="0" dirty="0">
                <a:solidFill>
                  <a:schemeClr val="tx1"/>
                </a:solidFill>
                <a:latin typeface="Arial" panose="020B0604020202020204" pitchFamily="34" charset="0"/>
                <a:cs typeface="Arial" panose="020B0604020202020204" pitchFamily="34" charset="0"/>
              </a:rPr>
              <a:t>liver function and</a:t>
            </a:r>
            <a:br>
              <a:rPr lang="en-GB" sz="800" noProof="0" dirty="0">
                <a:solidFill>
                  <a:schemeClr val="tx1"/>
                </a:solidFill>
                <a:latin typeface="Arial" panose="020B0604020202020204" pitchFamily="34" charset="0"/>
                <a:cs typeface="Arial" panose="020B0604020202020204" pitchFamily="34" charset="0"/>
              </a:rPr>
            </a:br>
            <a:r>
              <a:rPr lang="en-GB" sz="800" noProof="0" dirty="0">
                <a:solidFill>
                  <a:schemeClr val="tx1"/>
                </a:solidFill>
                <a:latin typeface="Arial" panose="020B0604020202020204" pitchFamily="34" charset="0"/>
                <a:cs typeface="Arial" panose="020B0604020202020204" pitchFamily="34" charset="0"/>
              </a:rPr>
              <a:t>physical status</a:t>
            </a:r>
          </a:p>
          <a:p>
            <a:pPr algn="ctr">
              <a:lnSpc>
                <a:spcPct val="90000"/>
              </a:lnSpc>
              <a:spcAft>
                <a:spcPts val="300"/>
              </a:spcAft>
            </a:pPr>
            <a:r>
              <a:rPr lang="en-GB" sz="800" noProof="0" dirty="0">
                <a:solidFill>
                  <a:schemeClr val="tx1"/>
                </a:solidFill>
                <a:latin typeface="Arial" panose="020B0604020202020204" pitchFamily="34" charset="0"/>
                <a:cs typeface="Arial" panose="020B0604020202020204" pitchFamily="34" charset="0"/>
              </a:rPr>
              <a:t>Refined by AFP, ALBI score,</a:t>
            </a:r>
            <a:br>
              <a:rPr lang="en-GB" sz="800" noProof="0" dirty="0">
                <a:solidFill>
                  <a:schemeClr val="tx1"/>
                </a:solidFill>
                <a:latin typeface="Arial" panose="020B0604020202020204" pitchFamily="34" charset="0"/>
                <a:cs typeface="Arial" panose="020B0604020202020204" pitchFamily="34" charset="0"/>
              </a:rPr>
            </a:br>
            <a:r>
              <a:rPr lang="en-GB" sz="800" noProof="0" dirty="0">
                <a:solidFill>
                  <a:schemeClr val="tx1"/>
                </a:solidFill>
                <a:latin typeface="Arial" panose="020B0604020202020204" pitchFamily="34" charset="0"/>
                <a:cs typeface="Arial" panose="020B0604020202020204" pitchFamily="34" charset="0"/>
              </a:rPr>
              <a:t>Child-Pugh, MELD</a:t>
            </a:r>
          </a:p>
        </p:txBody>
      </p:sp>
      <p:sp>
        <p:nvSpPr>
          <p:cNvPr id="19" name="Rounded Rectangle 40">
            <a:extLst>
              <a:ext uri="{FF2B5EF4-FFF2-40B4-BE49-F238E27FC236}">
                <a16:creationId xmlns:a16="http://schemas.microsoft.com/office/drawing/2014/main" id="{B1A79603-CCDC-314C-A022-94A56E59182A}"/>
              </a:ext>
            </a:extLst>
          </p:cNvPr>
          <p:cNvSpPr/>
          <p:nvPr/>
        </p:nvSpPr>
        <p:spPr>
          <a:xfrm>
            <a:off x="966372" y="2002993"/>
            <a:ext cx="1468465" cy="1392195"/>
          </a:xfrm>
          <a:prstGeom prst="roundRect">
            <a:avLst>
              <a:gd name="adj" fmla="val 8383"/>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800" noProof="0" dirty="0">
                <a:solidFill>
                  <a:schemeClr val="tx1"/>
                </a:solidFill>
                <a:latin typeface="Arial" panose="020B0604020202020204" pitchFamily="34" charset="0"/>
                <a:cs typeface="Arial" panose="020B0604020202020204" pitchFamily="34" charset="0"/>
              </a:rPr>
              <a:t>To decide individualised</a:t>
            </a:r>
            <a:br>
              <a:rPr lang="en-GB" sz="800" noProof="0" dirty="0">
                <a:solidFill>
                  <a:schemeClr val="tx1"/>
                </a:solidFill>
                <a:latin typeface="Arial" panose="020B0604020202020204" pitchFamily="34" charset="0"/>
                <a:cs typeface="Arial" panose="020B0604020202020204" pitchFamily="34" charset="0"/>
              </a:rPr>
            </a:br>
            <a:r>
              <a:rPr lang="en-GB" sz="800" noProof="0" dirty="0">
                <a:solidFill>
                  <a:schemeClr val="tx1"/>
                </a:solidFill>
                <a:latin typeface="Arial" panose="020B0604020202020204" pitchFamily="34" charset="0"/>
                <a:cs typeface="Arial" panose="020B0604020202020204" pitchFamily="34" charset="0"/>
              </a:rPr>
              <a:t>treatment approach</a:t>
            </a:r>
          </a:p>
        </p:txBody>
      </p:sp>
      <p:sp>
        <p:nvSpPr>
          <p:cNvPr id="20" name="Rounded Rectangle 41">
            <a:extLst>
              <a:ext uri="{FF2B5EF4-FFF2-40B4-BE49-F238E27FC236}">
                <a16:creationId xmlns:a16="http://schemas.microsoft.com/office/drawing/2014/main" id="{3ECE0B8F-F2D6-9C42-99C4-083B74B3F83A}"/>
              </a:ext>
            </a:extLst>
          </p:cNvPr>
          <p:cNvSpPr/>
          <p:nvPr/>
        </p:nvSpPr>
        <p:spPr>
          <a:xfrm rot="16200000">
            <a:off x="113192" y="2585203"/>
            <a:ext cx="1393200" cy="228781"/>
          </a:xfrm>
          <a:prstGeom prst="round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noProof="0" dirty="0">
                <a:solidFill>
                  <a:schemeClr val="tx1"/>
                </a:solidFill>
                <a:latin typeface="Arial" panose="020B0604020202020204" pitchFamily="34" charset="0"/>
                <a:cs typeface="Arial" panose="020B0604020202020204" pitchFamily="34" charset="0"/>
              </a:rPr>
              <a:t>Patient characterisation</a:t>
            </a:r>
          </a:p>
        </p:txBody>
      </p:sp>
      <p:sp>
        <p:nvSpPr>
          <p:cNvPr id="21" name="Rounded Rectangle 44">
            <a:extLst>
              <a:ext uri="{FF2B5EF4-FFF2-40B4-BE49-F238E27FC236}">
                <a16:creationId xmlns:a16="http://schemas.microsoft.com/office/drawing/2014/main" id="{1A292161-C46D-3D4A-B8E2-D6329120A17B}"/>
              </a:ext>
            </a:extLst>
          </p:cNvPr>
          <p:cNvSpPr/>
          <p:nvPr/>
        </p:nvSpPr>
        <p:spPr>
          <a:xfrm>
            <a:off x="4640744" y="2030573"/>
            <a:ext cx="590550" cy="221615"/>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noProof="0" dirty="0">
                <a:solidFill>
                  <a:schemeClr val="tx1"/>
                </a:solidFill>
                <a:latin typeface="Arial" panose="020B0604020202020204" pitchFamily="34" charset="0"/>
                <a:cs typeface="Arial" panose="020B0604020202020204" pitchFamily="34" charset="0"/>
              </a:rPr>
              <a:t>≤3 nodules,</a:t>
            </a:r>
            <a:br>
              <a:rPr lang="en-GB" sz="750" noProof="0" dirty="0">
                <a:solidFill>
                  <a:schemeClr val="tx1"/>
                </a:solidFill>
                <a:latin typeface="Arial" panose="020B0604020202020204" pitchFamily="34" charset="0"/>
                <a:cs typeface="Arial" panose="020B0604020202020204" pitchFamily="34" charset="0"/>
              </a:rPr>
            </a:br>
            <a:r>
              <a:rPr lang="en-GB" sz="750" noProof="0" dirty="0">
                <a:solidFill>
                  <a:schemeClr val="tx1"/>
                </a:solidFill>
                <a:latin typeface="Arial" panose="020B0604020202020204" pitchFamily="34" charset="0"/>
                <a:cs typeface="Arial" panose="020B0604020202020204" pitchFamily="34" charset="0"/>
              </a:rPr>
              <a:t>each ≤3 cm</a:t>
            </a:r>
          </a:p>
        </p:txBody>
      </p:sp>
      <p:cxnSp>
        <p:nvCxnSpPr>
          <p:cNvPr id="22" name="Straight Connector 21">
            <a:extLst>
              <a:ext uri="{FF2B5EF4-FFF2-40B4-BE49-F238E27FC236}">
                <a16:creationId xmlns:a16="http://schemas.microsoft.com/office/drawing/2014/main" id="{0954337A-8AED-5C4D-97DD-435DD61A85A3}"/>
              </a:ext>
            </a:extLst>
          </p:cNvPr>
          <p:cNvCxnSpPr>
            <a:cxnSpLocks/>
          </p:cNvCxnSpPr>
          <p:nvPr/>
        </p:nvCxnSpPr>
        <p:spPr>
          <a:xfrm>
            <a:off x="3253597" y="1539605"/>
            <a:ext cx="0" cy="468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Rounded Rectangle 24">
            <a:extLst>
              <a:ext uri="{FF2B5EF4-FFF2-40B4-BE49-F238E27FC236}">
                <a16:creationId xmlns:a16="http://schemas.microsoft.com/office/drawing/2014/main" id="{9CD8045F-9ED8-7349-AB50-FC8BAD27B69F}"/>
              </a:ext>
            </a:extLst>
          </p:cNvPr>
          <p:cNvSpPr/>
          <p:nvPr/>
        </p:nvSpPr>
        <p:spPr>
          <a:xfrm>
            <a:off x="2514063" y="1208907"/>
            <a:ext cx="1479068" cy="415147"/>
          </a:xfrm>
          <a:prstGeom prst="round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noProof="0" dirty="0">
                <a:solidFill>
                  <a:schemeClr val="tx1"/>
                </a:solidFill>
                <a:latin typeface="Arial" panose="020B0604020202020204" pitchFamily="34" charset="0"/>
                <a:cs typeface="Arial" panose="020B0604020202020204" pitchFamily="34" charset="0"/>
              </a:rPr>
              <a:t>Very early stage (0)</a:t>
            </a:r>
          </a:p>
          <a:p>
            <a:pPr marL="88900" indent="-88900">
              <a:buFont typeface="Arial" panose="020B0604020202020204" pitchFamily="34" charset="0"/>
              <a:buChar char="•"/>
            </a:pPr>
            <a:r>
              <a:rPr lang="en-GB" sz="750" noProof="0" dirty="0">
                <a:solidFill>
                  <a:schemeClr val="tx1"/>
                </a:solidFill>
                <a:latin typeface="Arial" panose="020B0604020202020204" pitchFamily="34" charset="0"/>
                <a:cs typeface="Arial" panose="020B0604020202020204" pitchFamily="34" charset="0"/>
              </a:rPr>
              <a:t>Single ≤2 cm</a:t>
            </a:r>
          </a:p>
          <a:p>
            <a:pPr marL="88900" indent="-88900">
              <a:buFont typeface="Arial" panose="020B0604020202020204" pitchFamily="34" charset="0"/>
              <a:buChar char="•"/>
            </a:pPr>
            <a:r>
              <a:rPr lang="en-GB" sz="750" spc="-10" noProof="0" dirty="0">
                <a:solidFill>
                  <a:schemeClr val="tx1"/>
                </a:solidFill>
                <a:latin typeface="Arial" panose="020B0604020202020204" pitchFamily="34" charset="0"/>
                <a:cs typeface="Arial" panose="020B0604020202020204" pitchFamily="34" charset="0"/>
              </a:rPr>
              <a:t>Preserved liver function</a:t>
            </a:r>
            <a:r>
              <a:rPr lang="en-GB" sz="750" spc="-10" baseline="30000" noProof="0" dirty="0">
                <a:solidFill>
                  <a:schemeClr val="tx1"/>
                </a:solidFill>
                <a:latin typeface="Arial" panose="020B0604020202020204" pitchFamily="34" charset="0"/>
                <a:cs typeface="Arial" panose="020B0604020202020204" pitchFamily="34" charset="0"/>
              </a:rPr>
              <a:t>a</a:t>
            </a:r>
            <a:r>
              <a:rPr lang="en-GB" sz="750" spc="-10" noProof="0" dirty="0">
                <a:solidFill>
                  <a:schemeClr val="tx1"/>
                </a:solidFill>
                <a:latin typeface="Arial" panose="020B0604020202020204" pitchFamily="34" charset="0"/>
                <a:cs typeface="Arial" panose="020B0604020202020204" pitchFamily="34" charset="0"/>
              </a:rPr>
              <a:t>, PS 0</a:t>
            </a:r>
          </a:p>
        </p:txBody>
      </p:sp>
      <p:cxnSp>
        <p:nvCxnSpPr>
          <p:cNvPr id="24" name="Straight Connector 23">
            <a:extLst>
              <a:ext uri="{FF2B5EF4-FFF2-40B4-BE49-F238E27FC236}">
                <a16:creationId xmlns:a16="http://schemas.microsoft.com/office/drawing/2014/main" id="{A1AE62A6-2ED6-D446-928C-D438A520470D}"/>
              </a:ext>
            </a:extLst>
          </p:cNvPr>
          <p:cNvCxnSpPr>
            <a:cxnSpLocks/>
          </p:cNvCxnSpPr>
          <p:nvPr/>
        </p:nvCxnSpPr>
        <p:spPr>
          <a:xfrm>
            <a:off x="4107344" y="1826738"/>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1361A7B-5A92-5449-81C5-7E5E594F9D7F}"/>
              </a:ext>
            </a:extLst>
          </p:cNvPr>
          <p:cNvCxnSpPr>
            <a:cxnSpLocks/>
          </p:cNvCxnSpPr>
          <p:nvPr/>
        </p:nvCxnSpPr>
        <p:spPr>
          <a:xfrm flipH="1">
            <a:off x="4100444" y="1832842"/>
            <a:ext cx="84192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3F882B5-26AA-104B-A96F-5843F3194510}"/>
              </a:ext>
            </a:extLst>
          </p:cNvPr>
          <p:cNvCxnSpPr>
            <a:cxnSpLocks/>
          </p:cNvCxnSpPr>
          <p:nvPr/>
        </p:nvCxnSpPr>
        <p:spPr>
          <a:xfrm>
            <a:off x="4936019" y="1826738"/>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670865A-2893-C54A-B88A-6BB4CE5953EC}"/>
              </a:ext>
            </a:extLst>
          </p:cNvPr>
          <p:cNvCxnSpPr>
            <a:cxnSpLocks/>
          </p:cNvCxnSpPr>
          <p:nvPr/>
        </p:nvCxnSpPr>
        <p:spPr>
          <a:xfrm>
            <a:off x="3253597" y="2095230"/>
            <a:ext cx="0" cy="344283"/>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8A4FF63-8357-9D43-9DE5-02A7EF165576}"/>
              </a:ext>
            </a:extLst>
          </p:cNvPr>
          <p:cNvCxnSpPr>
            <a:cxnSpLocks/>
          </p:cNvCxnSpPr>
          <p:nvPr/>
        </p:nvCxnSpPr>
        <p:spPr>
          <a:xfrm>
            <a:off x="2942447" y="2436338"/>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Rounded Rectangle 42">
            <a:extLst>
              <a:ext uri="{FF2B5EF4-FFF2-40B4-BE49-F238E27FC236}">
                <a16:creationId xmlns:a16="http://schemas.microsoft.com/office/drawing/2014/main" id="{8A205C07-450D-2949-9927-A46E5827BF06}"/>
              </a:ext>
            </a:extLst>
          </p:cNvPr>
          <p:cNvSpPr/>
          <p:nvPr/>
        </p:nvSpPr>
        <p:spPr>
          <a:xfrm>
            <a:off x="2716694" y="2007205"/>
            <a:ext cx="1041400" cy="3529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noProof="0" dirty="0">
                <a:solidFill>
                  <a:schemeClr val="tx1"/>
                </a:solidFill>
                <a:latin typeface="Arial" panose="020B0604020202020204" pitchFamily="34" charset="0"/>
                <a:cs typeface="Arial" panose="020B0604020202020204" pitchFamily="34" charset="0"/>
              </a:rPr>
              <a:t>Potential candidate</a:t>
            </a:r>
            <a:br>
              <a:rPr lang="en-GB" sz="750" noProof="0" dirty="0">
                <a:solidFill>
                  <a:schemeClr val="tx1"/>
                </a:solidFill>
                <a:latin typeface="Arial" panose="020B0604020202020204" pitchFamily="34" charset="0"/>
                <a:cs typeface="Arial" panose="020B0604020202020204" pitchFamily="34" charset="0"/>
              </a:rPr>
            </a:br>
            <a:r>
              <a:rPr lang="en-GB" sz="750" noProof="0" dirty="0">
                <a:solidFill>
                  <a:schemeClr val="tx1"/>
                </a:solidFill>
                <a:latin typeface="Arial" panose="020B0604020202020204" pitchFamily="34" charset="0"/>
                <a:cs typeface="Arial" panose="020B0604020202020204" pitchFamily="34" charset="0"/>
              </a:rPr>
              <a:t>for liver </a:t>
            </a:r>
            <a:br>
              <a:rPr lang="en-GB" sz="750" noProof="0" dirty="0">
                <a:solidFill>
                  <a:schemeClr val="tx1"/>
                </a:solidFill>
                <a:latin typeface="Arial" panose="020B0604020202020204" pitchFamily="34" charset="0"/>
                <a:cs typeface="Arial" panose="020B0604020202020204" pitchFamily="34" charset="0"/>
              </a:rPr>
            </a:br>
            <a:r>
              <a:rPr lang="en-GB" sz="750" noProof="0" dirty="0">
                <a:solidFill>
                  <a:schemeClr val="tx1"/>
                </a:solidFill>
                <a:latin typeface="Arial" panose="020B0604020202020204" pitchFamily="34" charset="0"/>
                <a:cs typeface="Arial" panose="020B0604020202020204" pitchFamily="34" charset="0"/>
              </a:rPr>
              <a:t>transplantation</a:t>
            </a:r>
          </a:p>
        </p:txBody>
      </p:sp>
      <p:cxnSp>
        <p:nvCxnSpPr>
          <p:cNvPr id="30" name="Straight Connector 29">
            <a:extLst>
              <a:ext uri="{FF2B5EF4-FFF2-40B4-BE49-F238E27FC236}">
                <a16:creationId xmlns:a16="http://schemas.microsoft.com/office/drawing/2014/main" id="{D16C9782-3EF8-FB43-BBA4-1CE6F480662E}"/>
              </a:ext>
            </a:extLst>
          </p:cNvPr>
          <p:cNvCxnSpPr>
            <a:cxnSpLocks/>
          </p:cNvCxnSpPr>
          <p:nvPr/>
        </p:nvCxnSpPr>
        <p:spPr>
          <a:xfrm>
            <a:off x="4523597" y="1482455"/>
            <a:ext cx="0" cy="344283"/>
          </a:xfrm>
          <a:prstGeom prst="line">
            <a:avLst/>
          </a:prstGeom>
          <a:ln w="15875">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Rounded Rectangle 25">
            <a:extLst>
              <a:ext uri="{FF2B5EF4-FFF2-40B4-BE49-F238E27FC236}">
                <a16:creationId xmlns:a16="http://schemas.microsoft.com/office/drawing/2014/main" id="{160162D6-E3B2-104B-8A9D-4C9E0E45F548}"/>
              </a:ext>
            </a:extLst>
          </p:cNvPr>
          <p:cNvSpPr/>
          <p:nvPr/>
        </p:nvSpPr>
        <p:spPr>
          <a:xfrm>
            <a:off x="4072037" y="1208907"/>
            <a:ext cx="1668537" cy="415147"/>
          </a:xfrm>
          <a:prstGeom prst="round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noProof="0" dirty="0">
                <a:solidFill>
                  <a:schemeClr val="tx1"/>
                </a:solidFill>
                <a:latin typeface="Arial" panose="020B0604020202020204" pitchFamily="34" charset="0"/>
                <a:cs typeface="Arial" panose="020B0604020202020204" pitchFamily="34" charset="0"/>
              </a:rPr>
              <a:t>Early stage (A)</a:t>
            </a:r>
          </a:p>
          <a:p>
            <a:pPr marL="88900" indent="-88900">
              <a:buFont typeface="Arial" panose="020B0604020202020204" pitchFamily="34" charset="0"/>
              <a:buChar char="•"/>
            </a:pPr>
            <a:r>
              <a:rPr lang="en-GB" sz="750" noProof="0" dirty="0">
                <a:solidFill>
                  <a:schemeClr val="tx1"/>
                </a:solidFill>
                <a:latin typeface="Arial" panose="020B0604020202020204" pitchFamily="34" charset="0"/>
                <a:cs typeface="Arial" panose="020B0604020202020204" pitchFamily="34" charset="0"/>
              </a:rPr>
              <a:t>Single, or  ≤3 nodules each ≤3 cm</a:t>
            </a:r>
          </a:p>
          <a:p>
            <a:pPr marL="88900" indent="-88900">
              <a:buFont typeface="Arial" panose="020B0604020202020204" pitchFamily="34" charset="0"/>
              <a:buChar char="•"/>
            </a:pPr>
            <a:r>
              <a:rPr lang="en-GB" sz="750" noProof="0" dirty="0">
                <a:solidFill>
                  <a:schemeClr val="tx1"/>
                </a:solidFill>
                <a:latin typeface="Arial" panose="020B0604020202020204" pitchFamily="34" charset="0"/>
                <a:cs typeface="Arial" panose="020B0604020202020204" pitchFamily="34" charset="0"/>
              </a:rPr>
              <a:t>Preserved liver function</a:t>
            </a:r>
            <a:r>
              <a:rPr lang="en-GB" sz="750" spc="-10" baseline="30000" noProof="0" dirty="0">
                <a:solidFill>
                  <a:schemeClr val="tx1"/>
                </a:solidFill>
                <a:latin typeface="Arial" panose="020B0604020202020204" pitchFamily="34" charset="0"/>
                <a:cs typeface="Arial" panose="020B0604020202020204" pitchFamily="34" charset="0"/>
              </a:rPr>
              <a:t>a</a:t>
            </a:r>
            <a:r>
              <a:rPr lang="en-GB" sz="750" noProof="0" dirty="0">
                <a:solidFill>
                  <a:schemeClr val="tx1"/>
                </a:solidFill>
                <a:latin typeface="Arial" panose="020B0604020202020204" pitchFamily="34" charset="0"/>
                <a:cs typeface="Arial" panose="020B0604020202020204" pitchFamily="34" charset="0"/>
              </a:rPr>
              <a:t>, PS 0</a:t>
            </a:r>
          </a:p>
        </p:txBody>
      </p:sp>
      <p:cxnSp>
        <p:nvCxnSpPr>
          <p:cNvPr id="32" name="Straight Connector 31">
            <a:extLst>
              <a:ext uri="{FF2B5EF4-FFF2-40B4-BE49-F238E27FC236}">
                <a16:creationId xmlns:a16="http://schemas.microsoft.com/office/drawing/2014/main" id="{861FB3FC-5F0E-B843-A340-86E7C02B7159}"/>
              </a:ext>
            </a:extLst>
          </p:cNvPr>
          <p:cNvCxnSpPr>
            <a:cxnSpLocks/>
          </p:cNvCxnSpPr>
          <p:nvPr/>
        </p:nvCxnSpPr>
        <p:spPr>
          <a:xfrm flipH="1">
            <a:off x="2935220" y="2442442"/>
            <a:ext cx="59109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65A47F6-F4A5-0846-BED1-896DB80CA794}"/>
              </a:ext>
            </a:extLst>
          </p:cNvPr>
          <p:cNvCxnSpPr>
            <a:cxnSpLocks/>
          </p:cNvCxnSpPr>
          <p:nvPr/>
        </p:nvCxnSpPr>
        <p:spPr>
          <a:xfrm>
            <a:off x="3520297" y="2436338"/>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TextBox 64">
            <a:extLst>
              <a:ext uri="{FF2B5EF4-FFF2-40B4-BE49-F238E27FC236}">
                <a16:creationId xmlns:a16="http://schemas.microsoft.com/office/drawing/2014/main" id="{0949EE07-90E2-0C4B-8469-815BA95C9FB0}"/>
              </a:ext>
            </a:extLst>
          </p:cNvPr>
          <p:cNvSpPr txBox="1"/>
          <p:nvPr/>
        </p:nvSpPr>
        <p:spPr>
          <a:xfrm>
            <a:off x="2867730" y="2595882"/>
            <a:ext cx="121828" cy="115416"/>
          </a:xfrm>
          <a:prstGeom prst="rect">
            <a:avLst/>
          </a:prstGeom>
          <a:noFill/>
        </p:spPr>
        <p:txBody>
          <a:bodyPr wrap="non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noProof="0" dirty="0">
                <a:latin typeface="Arial" panose="020B0604020202020204" pitchFamily="34" charset="0"/>
                <a:ea typeface="Aileron" charset="0"/>
                <a:cs typeface="Arial" panose="020B0604020202020204" pitchFamily="34" charset="0"/>
              </a:rPr>
              <a:t>No</a:t>
            </a:r>
          </a:p>
        </p:txBody>
      </p:sp>
      <p:sp>
        <p:nvSpPr>
          <p:cNvPr id="35" name="TextBox 65">
            <a:extLst>
              <a:ext uri="{FF2B5EF4-FFF2-40B4-BE49-F238E27FC236}">
                <a16:creationId xmlns:a16="http://schemas.microsoft.com/office/drawing/2014/main" id="{1B000C50-E6F7-DD42-B9D5-41606091BC29}"/>
              </a:ext>
            </a:extLst>
          </p:cNvPr>
          <p:cNvSpPr txBox="1"/>
          <p:nvPr/>
        </p:nvSpPr>
        <p:spPr>
          <a:xfrm>
            <a:off x="3737185" y="2433696"/>
            <a:ext cx="747984" cy="207749"/>
          </a:xfrm>
          <a:prstGeom prst="rect">
            <a:avLst/>
          </a:prstGeom>
          <a:solidFill>
            <a:schemeClr val="tx2">
              <a:lumMod val="20000"/>
              <a:lumOff val="80000"/>
            </a:schemeClr>
          </a:solid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noProof="0" dirty="0">
                <a:latin typeface="Arial" panose="020B0604020202020204" pitchFamily="34" charset="0"/>
                <a:ea typeface="Aileron" charset="0"/>
                <a:cs typeface="Arial" panose="020B0604020202020204" pitchFamily="34" charset="0"/>
              </a:rPr>
              <a:t>Portal pressure, bilirubin</a:t>
            </a:r>
          </a:p>
        </p:txBody>
      </p:sp>
      <p:sp>
        <p:nvSpPr>
          <p:cNvPr id="36" name="TextBox 68">
            <a:extLst>
              <a:ext uri="{FF2B5EF4-FFF2-40B4-BE49-F238E27FC236}">
                <a16:creationId xmlns:a16="http://schemas.microsoft.com/office/drawing/2014/main" id="{4D5CB980-2838-3746-93DE-79048927EFF3}"/>
              </a:ext>
            </a:extLst>
          </p:cNvPr>
          <p:cNvSpPr txBox="1"/>
          <p:nvPr/>
        </p:nvSpPr>
        <p:spPr>
          <a:xfrm>
            <a:off x="3432879" y="2595882"/>
            <a:ext cx="170309" cy="115416"/>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noProof="0" dirty="0">
                <a:latin typeface="Arial" panose="020B0604020202020204" pitchFamily="34" charset="0"/>
                <a:ea typeface="Aileron" charset="0"/>
                <a:cs typeface="Arial" panose="020B0604020202020204" pitchFamily="34" charset="0"/>
              </a:rPr>
              <a:t>Yes</a:t>
            </a:r>
          </a:p>
        </p:txBody>
      </p:sp>
      <p:cxnSp>
        <p:nvCxnSpPr>
          <p:cNvPr id="37" name="Straight Connector 36">
            <a:extLst>
              <a:ext uri="{FF2B5EF4-FFF2-40B4-BE49-F238E27FC236}">
                <a16:creationId xmlns:a16="http://schemas.microsoft.com/office/drawing/2014/main" id="{C2470388-39F1-3949-9AD9-18B2CD63C4E1}"/>
              </a:ext>
            </a:extLst>
          </p:cNvPr>
          <p:cNvCxnSpPr>
            <a:cxnSpLocks/>
            <a:stCxn id="38" idx="2"/>
          </p:cNvCxnSpPr>
          <p:nvPr/>
        </p:nvCxnSpPr>
        <p:spPr>
          <a:xfrm>
            <a:off x="4107344" y="2179164"/>
            <a:ext cx="0" cy="263416"/>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Rounded Rectangle 43">
            <a:extLst>
              <a:ext uri="{FF2B5EF4-FFF2-40B4-BE49-F238E27FC236}">
                <a16:creationId xmlns:a16="http://schemas.microsoft.com/office/drawing/2014/main" id="{D989FAD7-60FC-D344-B164-B607ED7DFEF9}"/>
              </a:ext>
            </a:extLst>
          </p:cNvPr>
          <p:cNvSpPr/>
          <p:nvPr/>
        </p:nvSpPr>
        <p:spPr>
          <a:xfrm>
            <a:off x="3815244" y="2007206"/>
            <a:ext cx="584200" cy="171958"/>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noProof="0" dirty="0">
                <a:solidFill>
                  <a:schemeClr val="tx1"/>
                </a:solidFill>
                <a:latin typeface="Arial" panose="020B0604020202020204" pitchFamily="34" charset="0"/>
                <a:cs typeface="Arial" panose="020B0604020202020204" pitchFamily="34" charset="0"/>
              </a:rPr>
              <a:t>Single</a:t>
            </a:r>
          </a:p>
        </p:txBody>
      </p:sp>
      <p:cxnSp>
        <p:nvCxnSpPr>
          <p:cNvPr id="39" name="Straight Connector 38">
            <a:extLst>
              <a:ext uri="{FF2B5EF4-FFF2-40B4-BE49-F238E27FC236}">
                <a16:creationId xmlns:a16="http://schemas.microsoft.com/office/drawing/2014/main" id="{9F62B47C-8A81-5F47-8323-2DF775AB8795}"/>
              </a:ext>
            </a:extLst>
          </p:cNvPr>
          <p:cNvCxnSpPr>
            <a:cxnSpLocks/>
          </p:cNvCxnSpPr>
          <p:nvPr/>
        </p:nvCxnSpPr>
        <p:spPr>
          <a:xfrm>
            <a:off x="3860022" y="2706213"/>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9BD8C0F5-A975-3A47-A621-EAADEC794499}"/>
              </a:ext>
            </a:extLst>
          </p:cNvPr>
          <p:cNvCxnSpPr>
            <a:cxnSpLocks/>
          </p:cNvCxnSpPr>
          <p:nvPr/>
        </p:nvCxnSpPr>
        <p:spPr>
          <a:xfrm flipH="1">
            <a:off x="3852796" y="2712317"/>
            <a:ext cx="495848"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58DA80CD-D23F-4A40-AE5E-CAAD7CEE641F}"/>
              </a:ext>
            </a:extLst>
          </p:cNvPr>
          <p:cNvCxnSpPr>
            <a:cxnSpLocks/>
          </p:cNvCxnSpPr>
          <p:nvPr/>
        </p:nvCxnSpPr>
        <p:spPr>
          <a:xfrm>
            <a:off x="4352147" y="2706213"/>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6F3A4B2B-0D55-714F-8EEE-A7057BBA2EEF}"/>
              </a:ext>
            </a:extLst>
          </p:cNvPr>
          <p:cNvCxnSpPr>
            <a:cxnSpLocks/>
          </p:cNvCxnSpPr>
          <p:nvPr/>
        </p:nvCxnSpPr>
        <p:spPr>
          <a:xfrm>
            <a:off x="4107344" y="2630014"/>
            <a:ext cx="0" cy="72000"/>
          </a:xfrm>
          <a:prstGeom prst="line">
            <a:avLst/>
          </a:prstGeom>
          <a:ln w="1587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7EFB778-346E-7B43-8099-28835655ACD2}"/>
              </a:ext>
            </a:extLst>
          </p:cNvPr>
          <p:cNvCxnSpPr>
            <a:cxnSpLocks/>
          </p:cNvCxnSpPr>
          <p:nvPr/>
        </p:nvCxnSpPr>
        <p:spPr>
          <a:xfrm>
            <a:off x="2942447" y="2725263"/>
            <a:ext cx="0" cy="76824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687E3423-9FEF-AC4A-AB75-69A633CB6517}"/>
              </a:ext>
            </a:extLst>
          </p:cNvPr>
          <p:cNvCxnSpPr>
            <a:cxnSpLocks/>
          </p:cNvCxnSpPr>
          <p:nvPr/>
        </p:nvCxnSpPr>
        <p:spPr>
          <a:xfrm>
            <a:off x="3860022" y="3011013"/>
            <a:ext cx="0" cy="4824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TextBox 82">
            <a:extLst>
              <a:ext uri="{FF2B5EF4-FFF2-40B4-BE49-F238E27FC236}">
                <a16:creationId xmlns:a16="http://schemas.microsoft.com/office/drawing/2014/main" id="{745A200B-FC0B-B247-A96D-E124BB6EC4FF}"/>
              </a:ext>
            </a:extLst>
          </p:cNvPr>
          <p:cNvSpPr txBox="1"/>
          <p:nvPr/>
        </p:nvSpPr>
        <p:spPr>
          <a:xfrm>
            <a:off x="3616535" y="2881371"/>
            <a:ext cx="5225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noProof="0" dirty="0">
                <a:latin typeface="Arial" panose="020B0604020202020204" pitchFamily="34" charset="0"/>
                <a:ea typeface="Aileron" charset="0"/>
                <a:cs typeface="Arial" panose="020B0604020202020204" pitchFamily="34" charset="0"/>
              </a:rPr>
              <a:t>Normal</a:t>
            </a:r>
          </a:p>
        </p:txBody>
      </p:sp>
      <p:sp>
        <p:nvSpPr>
          <p:cNvPr id="46" name="TextBox 83">
            <a:extLst>
              <a:ext uri="{FF2B5EF4-FFF2-40B4-BE49-F238E27FC236}">
                <a16:creationId xmlns:a16="http://schemas.microsoft.com/office/drawing/2014/main" id="{0E6CCD52-9A96-D045-A66B-4E9C7E6B993D}"/>
              </a:ext>
            </a:extLst>
          </p:cNvPr>
          <p:cNvSpPr txBox="1"/>
          <p:nvPr/>
        </p:nvSpPr>
        <p:spPr>
          <a:xfrm>
            <a:off x="4073735" y="2881371"/>
            <a:ext cx="5225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noProof="0" dirty="0">
                <a:latin typeface="Arial" panose="020B0604020202020204" pitchFamily="34" charset="0"/>
                <a:ea typeface="Aileron" charset="0"/>
                <a:cs typeface="Arial" panose="020B0604020202020204" pitchFamily="34" charset="0"/>
              </a:rPr>
              <a:t>Increased</a:t>
            </a:r>
            <a:r>
              <a:rPr lang="en-GB" sz="750" baseline="30000" noProof="0" dirty="0">
                <a:latin typeface="Arial" panose="020B0604020202020204" pitchFamily="34" charset="0"/>
                <a:ea typeface="Aileron" charset="0"/>
                <a:cs typeface="Arial" panose="020B0604020202020204" pitchFamily="34" charset="0"/>
              </a:rPr>
              <a:t>b</a:t>
            </a:r>
            <a:endParaRPr lang="en-GB" sz="750" noProof="0" dirty="0">
              <a:latin typeface="Arial" panose="020B0604020202020204" pitchFamily="34" charset="0"/>
              <a:ea typeface="Aileron" charset="0"/>
              <a:cs typeface="Arial" panose="020B0604020202020204" pitchFamily="34" charset="0"/>
            </a:endParaRPr>
          </a:p>
        </p:txBody>
      </p:sp>
      <p:sp>
        <p:nvSpPr>
          <p:cNvPr id="47" name="TextBox 84">
            <a:extLst>
              <a:ext uri="{FF2B5EF4-FFF2-40B4-BE49-F238E27FC236}">
                <a16:creationId xmlns:a16="http://schemas.microsoft.com/office/drawing/2014/main" id="{02FFE5D2-C0B0-5243-A815-A0657D4C9612}"/>
              </a:ext>
            </a:extLst>
          </p:cNvPr>
          <p:cNvSpPr txBox="1"/>
          <p:nvPr/>
        </p:nvSpPr>
        <p:spPr>
          <a:xfrm>
            <a:off x="4565860" y="2776596"/>
            <a:ext cx="747984" cy="207749"/>
          </a:xfrm>
          <a:prstGeom prst="rect">
            <a:avLst/>
          </a:prstGeom>
          <a:solidFill>
            <a:schemeClr val="accent4"/>
          </a:solid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noProof="0" dirty="0">
                <a:latin typeface="Arial" panose="020B0604020202020204" pitchFamily="34" charset="0"/>
                <a:ea typeface="Aileron" charset="0"/>
                <a:cs typeface="Arial" panose="020B0604020202020204" pitchFamily="34" charset="0"/>
              </a:rPr>
              <a:t>Contraindications</a:t>
            </a:r>
            <a:br>
              <a:rPr lang="en-GB" sz="750" noProof="0" dirty="0">
                <a:latin typeface="Arial" panose="020B0604020202020204" pitchFamily="34" charset="0"/>
                <a:ea typeface="Aileron" charset="0"/>
                <a:cs typeface="Arial" panose="020B0604020202020204" pitchFamily="34" charset="0"/>
              </a:rPr>
            </a:br>
            <a:r>
              <a:rPr lang="en-GB" sz="750" noProof="0" dirty="0">
                <a:latin typeface="Arial" panose="020B0604020202020204" pitchFamily="34" charset="0"/>
                <a:ea typeface="Aileron" charset="0"/>
                <a:cs typeface="Arial" panose="020B0604020202020204" pitchFamily="34" charset="0"/>
              </a:rPr>
              <a:t>to LT</a:t>
            </a:r>
          </a:p>
        </p:txBody>
      </p:sp>
      <p:cxnSp>
        <p:nvCxnSpPr>
          <p:cNvPr id="48" name="Straight Connector 47">
            <a:extLst>
              <a:ext uri="{FF2B5EF4-FFF2-40B4-BE49-F238E27FC236}">
                <a16:creationId xmlns:a16="http://schemas.microsoft.com/office/drawing/2014/main" id="{DF7FED3F-F4EA-CB40-8DCB-16DC636CDC9E}"/>
              </a:ext>
            </a:extLst>
          </p:cNvPr>
          <p:cNvCxnSpPr>
            <a:cxnSpLocks/>
            <a:stCxn id="21" idx="2"/>
          </p:cNvCxnSpPr>
          <p:nvPr/>
        </p:nvCxnSpPr>
        <p:spPr>
          <a:xfrm>
            <a:off x="4936019" y="2252188"/>
            <a:ext cx="0" cy="523767"/>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3A52EB1E-0205-1744-9C50-544689D93060}"/>
              </a:ext>
            </a:extLst>
          </p:cNvPr>
          <p:cNvCxnSpPr>
            <a:cxnSpLocks/>
          </p:cNvCxnSpPr>
          <p:nvPr/>
        </p:nvCxnSpPr>
        <p:spPr>
          <a:xfrm>
            <a:off x="5675794" y="1826738"/>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3DE837D-0748-4848-9978-03FD61D8708F}"/>
              </a:ext>
            </a:extLst>
          </p:cNvPr>
          <p:cNvCxnSpPr>
            <a:cxnSpLocks/>
          </p:cNvCxnSpPr>
          <p:nvPr/>
        </p:nvCxnSpPr>
        <p:spPr>
          <a:xfrm flipH="1">
            <a:off x="5672070" y="1832842"/>
            <a:ext cx="184204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6C522F9-1F13-A243-B5E4-32E42C7457CD}"/>
              </a:ext>
            </a:extLst>
          </p:cNvPr>
          <p:cNvCxnSpPr>
            <a:cxnSpLocks/>
          </p:cNvCxnSpPr>
          <p:nvPr/>
        </p:nvCxnSpPr>
        <p:spPr>
          <a:xfrm>
            <a:off x="6552093" y="1477488"/>
            <a:ext cx="0" cy="53011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ECEFF74-5007-DE40-87CD-7E4BACADDDD6}"/>
              </a:ext>
            </a:extLst>
          </p:cNvPr>
          <p:cNvCxnSpPr>
            <a:cxnSpLocks/>
          </p:cNvCxnSpPr>
          <p:nvPr/>
        </p:nvCxnSpPr>
        <p:spPr>
          <a:xfrm>
            <a:off x="7509357" y="1826738"/>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Rounded Rectangle 26">
            <a:extLst>
              <a:ext uri="{FF2B5EF4-FFF2-40B4-BE49-F238E27FC236}">
                <a16:creationId xmlns:a16="http://schemas.microsoft.com/office/drawing/2014/main" id="{BB7F7BA7-9329-9C45-BA16-000A93363B3A}"/>
              </a:ext>
            </a:extLst>
          </p:cNvPr>
          <p:cNvSpPr/>
          <p:nvPr/>
        </p:nvSpPr>
        <p:spPr>
          <a:xfrm>
            <a:off x="5800430" y="1208907"/>
            <a:ext cx="1517904" cy="415147"/>
          </a:xfrm>
          <a:prstGeom prst="roundRect">
            <a:avLst/>
          </a:prstGeom>
          <a:solidFill>
            <a:schemeClr val="accent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noProof="0" dirty="0">
                <a:solidFill>
                  <a:schemeClr val="tx1"/>
                </a:solidFill>
                <a:latin typeface="Arial" panose="020B0604020202020204" pitchFamily="34" charset="0"/>
                <a:cs typeface="Arial" panose="020B0604020202020204" pitchFamily="34" charset="0"/>
              </a:rPr>
              <a:t>Intermediate stage (B)</a:t>
            </a:r>
          </a:p>
          <a:p>
            <a:pPr marL="88900" indent="-88900">
              <a:buFont typeface="Arial" panose="020B0604020202020204" pitchFamily="34" charset="0"/>
              <a:buChar char="•"/>
            </a:pPr>
            <a:r>
              <a:rPr lang="en-GB" sz="750" noProof="0" dirty="0">
                <a:solidFill>
                  <a:schemeClr val="tx1"/>
                </a:solidFill>
                <a:latin typeface="Arial" panose="020B0604020202020204" pitchFamily="34" charset="0"/>
                <a:cs typeface="Arial" panose="020B0604020202020204" pitchFamily="34" charset="0"/>
              </a:rPr>
              <a:t>Multinodular</a:t>
            </a:r>
          </a:p>
          <a:p>
            <a:pPr marL="88900" indent="-88900">
              <a:buFont typeface="Arial" panose="020B0604020202020204" pitchFamily="34" charset="0"/>
              <a:buChar char="•"/>
            </a:pPr>
            <a:r>
              <a:rPr lang="en-GB" sz="750" noProof="0" dirty="0">
                <a:solidFill>
                  <a:schemeClr val="tx1"/>
                </a:solidFill>
                <a:latin typeface="Arial" panose="020B0604020202020204" pitchFamily="34" charset="0"/>
                <a:cs typeface="Arial" panose="020B0604020202020204" pitchFamily="34" charset="0"/>
              </a:rPr>
              <a:t>Preserved liver function</a:t>
            </a:r>
            <a:r>
              <a:rPr lang="en-GB" sz="750" spc="-10" baseline="30000" noProof="0" dirty="0">
                <a:solidFill>
                  <a:schemeClr val="tx1"/>
                </a:solidFill>
                <a:latin typeface="Arial" panose="020B0604020202020204" pitchFamily="34" charset="0"/>
                <a:cs typeface="Arial" panose="020B0604020202020204" pitchFamily="34" charset="0"/>
              </a:rPr>
              <a:t>a</a:t>
            </a:r>
            <a:r>
              <a:rPr lang="en-GB" sz="750" noProof="0" dirty="0">
                <a:solidFill>
                  <a:schemeClr val="tx1"/>
                </a:solidFill>
                <a:latin typeface="Arial" panose="020B0604020202020204" pitchFamily="34" charset="0"/>
                <a:cs typeface="Arial" panose="020B0604020202020204" pitchFamily="34" charset="0"/>
              </a:rPr>
              <a:t>, PS 0</a:t>
            </a:r>
          </a:p>
        </p:txBody>
      </p:sp>
      <p:cxnSp>
        <p:nvCxnSpPr>
          <p:cNvPr id="59" name="Straight Connector 58">
            <a:extLst>
              <a:ext uri="{FF2B5EF4-FFF2-40B4-BE49-F238E27FC236}">
                <a16:creationId xmlns:a16="http://schemas.microsoft.com/office/drawing/2014/main" id="{EF407BC0-6308-A54F-B9A8-CEC1229BE6CF}"/>
              </a:ext>
            </a:extLst>
          </p:cNvPr>
          <p:cNvCxnSpPr>
            <a:cxnSpLocks/>
          </p:cNvCxnSpPr>
          <p:nvPr/>
        </p:nvCxnSpPr>
        <p:spPr>
          <a:xfrm>
            <a:off x="5675794" y="2287113"/>
            <a:ext cx="0" cy="12063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4AF9EA2B-AD86-334F-BAAF-5614ECD0A62F}"/>
              </a:ext>
            </a:extLst>
          </p:cNvPr>
          <p:cNvCxnSpPr>
            <a:cxnSpLocks/>
          </p:cNvCxnSpPr>
          <p:nvPr/>
        </p:nvCxnSpPr>
        <p:spPr>
          <a:xfrm>
            <a:off x="6552093" y="2261713"/>
            <a:ext cx="0" cy="12317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9AA54F71-86F9-0741-A1CA-FDED81A6422E}"/>
              </a:ext>
            </a:extLst>
          </p:cNvPr>
          <p:cNvCxnSpPr>
            <a:cxnSpLocks/>
          </p:cNvCxnSpPr>
          <p:nvPr/>
        </p:nvCxnSpPr>
        <p:spPr>
          <a:xfrm>
            <a:off x="7509357" y="2261713"/>
            <a:ext cx="0" cy="12317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2" name="Rounded Rectangle 45">
            <a:extLst>
              <a:ext uri="{FF2B5EF4-FFF2-40B4-BE49-F238E27FC236}">
                <a16:creationId xmlns:a16="http://schemas.microsoft.com/office/drawing/2014/main" id="{33724E9F-7C42-0146-8271-25985B3BD254}"/>
              </a:ext>
            </a:extLst>
          </p:cNvPr>
          <p:cNvSpPr/>
          <p:nvPr/>
        </p:nvSpPr>
        <p:spPr>
          <a:xfrm>
            <a:off x="5304319" y="2007205"/>
            <a:ext cx="742950" cy="4418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noProof="0" dirty="0">
                <a:solidFill>
                  <a:schemeClr val="tx1"/>
                </a:solidFill>
                <a:latin typeface="Arial" panose="020B0604020202020204" pitchFamily="34" charset="0"/>
                <a:cs typeface="Arial" panose="020B0604020202020204" pitchFamily="34" charset="0"/>
              </a:rPr>
              <a:t>Extended</a:t>
            </a:r>
            <a:br>
              <a:rPr lang="en-GB" sz="750" noProof="0" dirty="0">
                <a:solidFill>
                  <a:schemeClr val="tx1"/>
                </a:solidFill>
                <a:latin typeface="Arial" panose="020B0604020202020204" pitchFamily="34" charset="0"/>
                <a:cs typeface="Arial" panose="020B0604020202020204" pitchFamily="34" charset="0"/>
              </a:rPr>
            </a:br>
            <a:r>
              <a:rPr lang="en-GB" sz="750" noProof="0" dirty="0">
                <a:solidFill>
                  <a:schemeClr val="tx1"/>
                </a:solidFill>
                <a:latin typeface="Arial" panose="020B0604020202020204" pitchFamily="34" charset="0"/>
                <a:cs typeface="Arial" panose="020B0604020202020204" pitchFamily="34" charset="0"/>
              </a:rPr>
              <a:t>liver transplant</a:t>
            </a:r>
            <a:br>
              <a:rPr lang="en-GB" sz="750" noProof="0" dirty="0">
                <a:solidFill>
                  <a:schemeClr val="tx1"/>
                </a:solidFill>
                <a:latin typeface="Arial" panose="020B0604020202020204" pitchFamily="34" charset="0"/>
                <a:cs typeface="Arial" panose="020B0604020202020204" pitchFamily="34" charset="0"/>
              </a:rPr>
            </a:br>
            <a:r>
              <a:rPr lang="en-GB" sz="750" noProof="0" dirty="0">
                <a:solidFill>
                  <a:schemeClr val="tx1"/>
                </a:solidFill>
                <a:latin typeface="Arial" panose="020B0604020202020204" pitchFamily="34" charset="0"/>
                <a:cs typeface="Arial" panose="020B0604020202020204" pitchFamily="34" charset="0"/>
              </a:rPr>
              <a:t>criteria</a:t>
            </a:r>
            <a:br>
              <a:rPr lang="en-GB" sz="750" noProof="0" dirty="0">
                <a:solidFill>
                  <a:schemeClr val="tx1"/>
                </a:solidFill>
                <a:latin typeface="Arial" panose="020B0604020202020204" pitchFamily="34" charset="0"/>
                <a:cs typeface="Arial" panose="020B0604020202020204" pitchFamily="34" charset="0"/>
              </a:rPr>
            </a:br>
            <a:r>
              <a:rPr lang="en-GB" sz="750" noProof="0" dirty="0">
                <a:solidFill>
                  <a:schemeClr val="tx1"/>
                </a:solidFill>
                <a:latin typeface="Arial" panose="020B0604020202020204" pitchFamily="34" charset="0"/>
                <a:cs typeface="Arial" panose="020B0604020202020204" pitchFamily="34" charset="0"/>
              </a:rPr>
              <a:t>(size, AFP)</a:t>
            </a:r>
          </a:p>
        </p:txBody>
      </p:sp>
      <p:sp>
        <p:nvSpPr>
          <p:cNvPr id="63" name="Rounded Rectangle 46">
            <a:extLst>
              <a:ext uri="{FF2B5EF4-FFF2-40B4-BE49-F238E27FC236}">
                <a16:creationId xmlns:a16="http://schemas.microsoft.com/office/drawing/2014/main" id="{80DBEBAC-789C-BD47-B66E-FF6D8231D4C9}"/>
              </a:ext>
            </a:extLst>
          </p:cNvPr>
          <p:cNvSpPr/>
          <p:nvPr/>
        </p:nvSpPr>
        <p:spPr>
          <a:xfrm>
            <a:off x="6090131" y="2007205"/>
            <a:ext cx="923925" cy="4418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noProof="0" dirty="0">
                <a:solidFill>
                  <a:schemeClr val="tx1"/>
                </a:solidFill>
                <a:latin typeface="Arial" panose="020B0604020202020204" pitchFamily="34" charset="0"/>
                <a:cs typeface="Arial" panose="020B0604020202020204" pitchFamily="34" charset="0"/>
              </a:rPr>
              <a:t>Well defined</a:t>
            </a:r>
            <a:br>
              <a:rPr lang="en-GB" sz="750" noProof="0" dirty="0">
                <a:solidFill>
                  <a:schemeClr val="tx1"/>
                </a:solidFill>
                <a:latin typeface="Arial" panose="020B0604020202020204" pitchFamily="34" charset="0"/>
                <a:cs typeface="Arial" panose="020B0604020202020204" pitchFamily="34" charset="0"/>
              </a:rPr>
            </a:br>
            <a:r>
              <a:rPr lang="en-GB" sz="750" noProof="0" dirty="0">
                <a:solidFill>
                  <a:schemeClr val="tx1"/>
                </a:solidFill>
                <a:latin typeface="Arial" panose="020B0604020202020204" pitchFamily="34" charset="0"/>
                <a:cs typeface="Arial" panose="020B0604020202020204" pitchFamily="34" charset="0"/>
              </a:rPr>
              <a:t>nodules, preserved</a:t>
            </a:r>
            <a:br>
              <a:rPr lang="en-GB" sz="750" noProof="0" dirty="0">
                <a:solidFill>
                  <a:schemeClr val="tx1"/>
                </a:solidFill>
                <a:latin typeface="Arial" panose="020B0604020202020204" pitchFamily="34" charset="0"/>
                <a:cs typeface="Arial" panose="020B0604020202020204" pitchFamily="34" charset="0"/>
              </a:rPr>
            </a:br>
            <a:r>
              <a:rPr lang="en-GB" sz="750" noProof="0" dirty="0">
                <a:solidFill>
                  <a:schemeClr val="tx1"/>
                </a:solidFill>
                <a:latin typeface="Arial" panose="020B0604020202020204" pitchFamily="34" charset="0"/>
                <a:cs typeface="Arial" panose="020B0604020202020204" pitchFamily="34" charset="0"/>
              </a:rPr>
              <a:t>portal flow,</a:t>
            </a:r>
            <a:br>
              <a:rPr lang="en-GB" sz="750" noProof="0" dirty="0">
                <a:solidFill>
                  <a:schemeClr val="tx1"/>
                </a:solidFill>
                <a:latin typeface="Arial" panose="020B0604020202020204" pitchFamily="34" charset="0"/>
                <a:cs typeface="Arial" panose="020B0604020202020204" pitchFamily="34" charset="0"/>
              </a:rPr>
            </a:br>
            <a:r>
              <a:rPr lang="en-GB" sz="750" noProof="0" dirty="0">
                <a:solidFill>
                  <a:schemeClr val="tx1"/>
                </a:solidFill>
                <a:latin typeface="Arial" panose="020B0604020202020204" pitchFamily="34" charset="0"/>
                <a:cs typeface="Arial" panose="020B0604020202020204" pitchFamily="34" charset="0"/>
              </a:rPr>
              <a:t>selective access</a:t>
            </a:r>
          </a:p>
        </p:txBody>
      </p:sp>
      <p:sp>
        <p:nvSpPr>
          <p:cNvPr id="64" name="Rounded Rectangle 47">
            <a:extLst>
              <a:ext uri="{FF2B5EF4-FFF2-40B4-BE49-F238E27FC236}">
                <a16:creationId xmlns:a16="http://schemas.microsoft.com/office/drawing/2014/main" id="{6C0B5C3D-B1FA-C443-85CF-71C07D41C71F}"/>
              </a:ext>
            </a:extLst>
          </p:cNvPr>
          <p:cNvSpPr/>
          <p:nvPr/>
        </p:nvSpPr>
        <p:spPr>
          <a:xfrm>
            <a:off x="7056919" y="2007205"/>
            <a:ext cx="904876" cy="4418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noProof="0" dirty="0">
                <a:solidFill>
                  <a:schemeClr val="tx1"/>
                </a:solidFill>
                <a:latin typeface="Arial" panose="020B0604020202020204" pitchFamily="34" charset="0"/>
                <a:cs typeface="Arial" panose="020B0604020202020204" pitchFamily="34" charset="0"/>
              </a:rPr>
              <a:t>Diffuse, infiltrative,</a:t>
            </a:r>
            <a:br>
              <a:rPr lang="en-GB" sz="750" noProof="0" dirty="0">
                <a:solidFill>
                  <a:schemeClr val="tx1"/>
                </a:solidFill>
                <a:latin typeface="Arial" panose="020B0604020202020204" pitchFamily="34" charset="0"/>
                <a:cs typeface="Arial" panose="020B0604020202020204" pitchFamily="34" charset="0"/>
              </a:rPr>
            </a:br>
            <a:r>
              <a:rPr lang="en-GB" sz="750" noProof="0" dirty="0">
                <a:solidFill>
                  <a:schemeClr val="tx1"/>
                </a:solidFill>
                <a:latin typeface="Arial" panose="020B0604020202020204" pitchFamily="34" charset="0"/>
                <a:cs typeface="Arial" panose="020B0604020202020204" pitchFamily="34" charset="0"/>
              </a:rPr>
              <a:t>extensive</a:t>
            </a:r>
            <a:br>
              <a:rPr lang="en-GB" sz="750" noProof="0" dirty="0">
                <a:solidFill>
                  <a:schemeClr val="tx1"/>
                </a:solidFill>
                <a:latin typeface="Arial" panose="020B0604020202020204" pitchFamily="34" charset="0"/>
                <a:cs typeface="Arial" panose="020B0604020202020204" pitchFamily="34" charset="0"/>
              </a:rPr>
            </a:br>
            <a:r>
              <a:rPr lang="en-GB" sz="750" noProof="0" dirty="0">
                <a:solidFill>
                  <a:schemeClr val="tx1"/>
                </a:solidFill>
                <a:latin typeface="Arial" panose="020B0604020202020204" pitchFamily="34" charset="0"/>
                <a:cs typeface="Arial" panose="020B0604020202020204" pitchFamily="34" charset="0"/>
              </a:rPr>
              <a:t>bilobar liver</a:t>
            </a:r>
            <a:br>
              <a:rPr lang="en-GB" sz="750" noProof="0" dirty="0">
                <a:solidFill>
                  <a:schemeClr val="tx1"/>
                </a:solidFill>
                <a:latin typeface="Arial" panose="020B0604020202020204" pitchFamily="34" charset="0"/>
                <a:cs typeface="Arial" panose="020B0604020202020204" pitchFamily="34" charset="0"/>
              </a:rPr>
            </a:br>
            <a:r>
              <a:rPr lang="en-GB" sz="750" noProof="0" dirty="0">
                <a:solidFill>
                  <a:schemeClr val="tx1"/>
                </a:solidFill>
                <a:latin typeface="Arial" panose="020B0604020202020204" pitchFamily="34" charset="0"/>
                <a:cs typeface="Arial" panose="020B0604020202020204" pitchFamily="34" charset="0"/>
              </a:rPr>
              <a:t>involvement</a:t>
            </a:r>
          </a:p>
        </p:txBody>
      </p:sp>
      <p:cxnSp>
        <p:nvCxnSpPr>
          <p:cNvPr id="65" name="Straight Connector 64">
            <a:extLst>
              <a:ext uri="{FF2B5EF4-FFF2-40B4-BE49-F238E27FC236}">
                <a16:creationId xmlns:a16="http://schemas.microsoft.com/office/drawing/2014/main" id="{E5950DA4-8B83-0F46-8921-BED29411F0C6}"/>
              </a:ext>
            </a:extLst>
          </p:cNvPr>
          <p:cNvCxnSpPr>
            <a:cxnSpLocks/>
          </p:cNvCxnSpPr>
          <p:nvPr/>
        </p:nvCxnSpPr>
        <p:spPr>
          <a:xfrm>
            <a:off x="4661930" y="3328513"/>
            <a:ext cx="0" cy="1649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FDA41FE0-647A-924A-8EA5-C08A62735AD7}"/>
              </a:ext>
            </a:extLst>
          </p:cNvPr>
          <p:cNvCxnSpPr>
            <a:cxnSpLocks/>
          </p:cNvCxnSpPr>
          <p:nvPr/>
        </p:nvCxnSpPr>
        <p:spPr>
          <a:xfrm>
            <a:off x="5211205" y="3328513"/>
            <a:ext cx="0" cy="1649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TextBox 102">
            <a:extLst>
              <a:ext uri="{FF2B5EF4-FFF2-40B4-BE49-F238E27FC236}">
                <a16:creationId xmlns:a16="http://schemas.microsoft.com/office/drawing/2014/main" id="{ABC214FB-37D1-4444-8D30-F2F836B98479}"/>
              </a:ext>
            </a:extLst>
          </p:cNvPr>
          <p:cNvSpPr txBox="1"/>
          <p:nvPr/>
        </p:nvSpPr>
        <p:spPr>
          <a:xfrm>
            <a:off x="4547304" y="3199132"/>
            <a:ext cx="220990" cy="115416"/>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noProof="0" dirty="0">
                <a:latin typeface="Arial" panose="020B0604020202020204" pitchFamily="34" charset="0"/>
                <a:ea typeface="Aileron" charset="0"/>
                <a:cs typeface="Arial" panose="020B0604020202020204" pitchFamily="34" charset="0"/>
              </a:rPr>
              <a:t>Yes</a:t>
            </a:r>
            <a:r>
              <a:rPr lang="en-GB" sz="750" baseline="30000" noProof="0" dirty="0">
                <a:latin typeface="Arial" panose="020B0604020202020204" pitchFamily="34" charset="0"/>
                <a:ea typeface="Aileron" charset="0"/>
                <a:cs typeface="Arial" panose="020B0604020202020204" pitchFamily="34" charset="0"/>
              </a:rPr>
              <a:t>b</a:t>
            </a:r>
          </a:p>
        </p:txBody>
      </p:sp>
      <p:sp>
        <p:nvSpPr>
          <p:cNvPr id="68" name="TextBox 103">
            <a:extLst>
              <a:ext uri="{FF2B5EF4-FFF2-40B4-BE49-F238E27FC236}">
                <a16:creationId xmlns:a16="http://schemas.microsoft.com/office/drawing/2014/main" id="{A2123D9B-53A0-214C-9F01-C0FC4EBA92E3}"/>
              </a:ext>
            </a:extLst>
          </p:cNvPr>
          <p:cNvSpPr txBox="1"/>
          <p:nvPr/>
        </p:nvSpPr>
        <p:spPr>
          <a:xfrm>
            <a:off x="5128329" y="3199132"/>
            <a:ext cx="170309" cy="115416"/>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noProof="0" dirty="0">
                <a:latin typeface="Arial" panose="020B0604020202020204" pitchFamily="34" charset="0"/>
                <a:ea typeface="Aileron" charset="0"/>
                <a:cs typeface="Arial" panose="020B0604020202020204" pitchFamily="34" charset="0"/>
              </a:rPr>
              <a:t>No</a:t>
            </a:r>
          </a:p>
        </p:txBody>
      </p:sp>
      <p:cxnSp>
        <p:nvCxnSpPr>
          <p:cNvPr id="69" name="Straight Connector 68">
            <a:extLst>
              <a:ext uri="{FF2B5EF4-FFF2-40B4-BE49-F238E27FC236}">
                <a16:creationId xmlns:a16="http://schemas.microsoft.com/office/drawing/2014/main" id="{AFE51FDF-29B3-0C41-B42B-17E1821315CD}"/>
              </a:ext>
            </a:extLst>
          </p:cNvPr>
          <p:cNvCxnSpPr>
            <a:cxnSpLocks/>
          </p:cNvCxnSpPr>
          <p:nvPr/>
        </p:nvCxnSpPr>
        <p:spPr>
          <a:xfrm>
            <a:off x="4661930" y="3036413"/>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21CB60AE-4FBA-AB4E-A5AD-86960C7B6421}"/>
              </a:ext>
            </a:extLst>
          </p:cNvPr>
          <p:cNvCxnSpPr>
            <a:cxnSpLocks/>
          </p:cNvCxnSpPr>
          <p:nvPr/>
        </p:nvCxnSpPr>
        <p:spPr>
          <a:xfrm flipH="1">
            <a:off x="4656071" y="3042517"/>
            <a:ext cx="559348"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11072A2-D6A5-2C49-89AF-832EA3AE88C8}"/>
              </a:ext>
            </a:extLst>
          </p:cNvPr>
          <p:cNvCxnSpPr>
            <a:cxnSpLocks/>
          </p:cNvCxnSpPr>
          <p:nvPr/>
        </p:nvCxnSpPr>
        <p:spPr>
          <a:xfrm>
            <a:off x="5211205" y="3036413"/>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4D0B17CA-CB21-B54F-B222-20F0874E3770}"/>
              </a:ext>
            </a:extLst>
          </p:cNvPr>
          <p:cNvCxnSpPr>
            <a:cxnSpLocks/>
          </p:cNvCxnSpPr>
          <p:nvPr/>
        </p:nvCxnSpPr>
        <p:spPr>
          <a:xfrm>
            <a:off x="8378553" y="1521938"/>
            <a:ext cx="0" cy="19715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EABC70F9-650D-5043-BF51-A092CDF91EA0}"/>
              </a:ext>
            </a:extLst>
          </p:cNvPr>
          <p:cNvCxnSpPr>
            <a:cxnSpLocks/>
          </p:cNvCxnSpPr>
          <p:nvPr/>
        </p:nvCxnSpPr>
        <p:spPr>
          <a:xfrm>
            <a:off x="10566590" y="1521938"/>
            <a:ext cx="0" cy="19715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4" name="Rounded Rectangle 28">
            <a:extLst>
              <a:ext uri="{FF2B5EF4-FFF2-40B4-BE49-F238E27FC236}">
                <a16:creationId xmlns:a16="http://schemas.microsoft.com/office/drawing/2014/main" id="{05CACC8B-22FC-FB44-AD42-5C26BC707647}"/>
              </a:ext>
            </a:extLst>
          </p:cNvPr>
          <p:cNvSpPr/>
          <p:nvPr/>
        </p:nvSpPr>
        <p:spPr>
          <a:xfrm>
            <a:off x="9458559" y="1208907"/>
            <a:ext cx="1544971" cy="415147"/>
          </a:xfrm>
          <a:prstGeom prst="round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noProof="0" dirty="0">
                <a:solidFill>
                  <a:schemeClr val="bg1"/>
                </a:solidFill>
                <a:latin typeface="Arial" panose="020B0604020202020204" pitchFamily="34" charset="0"/>
                <a:cs typeface="Arial" panose="020B0604020202020204" pitchFamily="34" charset="0"/>
              </a:rPr>
              <a:t>Terminal stage (D)</a:t>
            </a:r>
          </a:p>
          <a:p>
            <a:pPr marL="88900" indent="-88900">
              <a:buFont typeface="Arial" panose="020B0604020202020204" pitchFamily="34" charset="0"/>
              <a:buChar char="•"/>
            </a:pPr>
            <a:r>
              <a:rPr lang="en-GB" sz="750" noProof="0" dirty="0">
                <a:solidFill>
                  <a:schemeClr val="bg1"/>
                </a:solidFill>
                <a:latin typeface="Arial" panose="020B0604020202020204" pitchFamily="34" charset="0"/>
                <a:cs typeface="Arial" panose="020B0604020202020204" pitchFamily="34" charset="0"/>
              </a:rPr>
              <a:t>Any tumour burden</a:t>
            </a:r>
          </a:p>
          <a:p>
            <a:pPr marL="88900" indent="-88900">
              <a:buFont typeface="Arial" panose="020B0604020202020204" pitchFamily="34" charset="0"/>
              <a:buChar char="•"/>
            </a:pPr>
            <a:r>
              <a:rPr lang="en-GB" sz="750" noProof="0" dirty="0">
                <a:solidFill>
                  <a:schemeClr val="bg1"/>
                </a:solidFill>
                <a:latin typeface="Arial" panose="020B0604020202020204" pitchFamily="34" charset="0"/>
                <a:cs typeface="Arial" panose="020B0604020202020204" pitchFamily="34" charset="0"/>
              </a:rPr>
              <a:t>End stage liver function, PS 3-4</a:t>
            </a:r>
          </a:p>
        </p:txBody>
      </p:sp>
      <p:sp>
        <p:nvSpPr>
          <p:cNvPr id="75" name="Rounded Rectangle 27">
            <a:extLst>
              <a:ext uri="{FF2B5EF4-FFF2-40B4-BE49-F238E27FC236}">
                <a16:creationId xmlns:a16="http://schemas.microsoft.com/office/drawing/2014/main" id="{278C322C-2C59-A24D-8901-17EA0D8632D7}"/>
              </a:ext>
            </a:extLst>
          </p:cNvPr>
          <p:cNvSpPr/>
          <p:nvPr/>
        </p:nvSpPr>
        <p:spPr>
          <a:xfrm>
            <a:off x="7377455" y="1208907"/>
            <a:ext cx="2002197" cy="415147"/>
          </a:xfrm>
          <a:prstGeom prst="roundRect">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noProof="0" dirty="0">
                <a:solidFill>
                  <a:schemeClr val="tx1"/>
                </a:solidFill>
                <a:latin typeface="Arial" panose="020B0604020202020204" pitchFamily="34" charset="0"/>
                <a:cs typeface="Arial" panose="020B0604020202020204" pitchFamily="34" charset="0"/>
              </a:rPr>
              <a:t>Advanced stage (C)</a:t>
            </a:r>
          </a:p>
          <a:p>
            <a:pPr marL="88900" indent="-88900">
              <a:buFont typeface="Arial" panose="020B0604020202020204" pitchFamily="34" charset="0"/>
              <a:buChar char="•"/>
            </a:pPr>
            <a:r>
              <a:rPr lang="en-GB" sz="750" noProof="0" dirty="0">
                <a:solidFill>
                  <a:schemeClr val="tx1"/>
                </a:solidFill>
                <a:latin typeface="Arial" panose="020B0604020202020204" pitchFamily="34" charset="0"/>
                <a:cs typeface="Arial" panose="020B0604020202020204" pitchFamily="34" charset="0"/>
              </a:rPr>
              <a:t>Portal invasion and/or extrahepatic spread</a:t>
            </a:r>
          </a:p>
          <a:p>
            <a:pPr marL="88900" indent="-88900">
              <a:buFont typeface="Arial" panose="020B0604020202020204" pitchFamily="34" charset="0"/>
              <a:buChar char="•"/>
            </a:pPr>
            <a:r>
              <a:rPr lang="en-GB" sz="750" noProof="0" dirty="0">
                <a:solidFill>
                  <a:schemeClr val="tx1"/>
                </a:solidFill>
                <a:latin typeface="Arial" panose="020B0604020202020204" pitchFamily="34" charset="0"/>
                <a:cs typeface="Arial" panose="020B0604020202020204" pitchFamily="34" charset="0"/>
              </a:rPr>
              <a:t>Preserved liver function, PS 1-2</a:t>
            </a:r>
          </a:p>
        </p:txBody>
      </p:sp>
      <p:cxnSp>
        <p:nvCxnSpPr>
          <p:cNvPr id="76" name="Straight Connector 75">
            <a:extLst>
              <a:ext uri="{FF2B5EF4-FFF2-40B4-BE49-F238E27FC236}">
                <a16:creationId xmlns:a16="http://schemas.microsoft.com/office/drawing/2014/main" id="{19368D78-94BA-4540-8413-59D87BF90FB8}"/>
              </a:ext>
            </a:extLst>
          </p:cNvPr>
          <p:cNvCxnSpPr>
            <a:cxnSpLocks/>
          </p:cNvCxnSpPr>
          <p:nvPr/>
        </p:nvCxnSpPr>
        <p:spPr>
          <a:xfrm>
            <a:off x="2942447" y="3646013"/>
            <a:ext cx="0" cy="495192"/>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D1B5423A-D1A0-B440-8DF0-EEB1E1D77CD6}"/>
              </a:ext>
            </a:extLst>
          </p:cNvPr>
          <p:cNvCxnSpPr>
            <a:cxnSpLocks/>
          </p:cNvCxnSpPr>
          <p:nvPr/>
        </p:nvCxnSpPr>
        <p:spPr>
          <a:xfrm>
            <a:off x="3860022" y="3646013"/>
            <a:ext cx="0" cy="482492"/>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D079A82C-32B6-F247-958B-9CFD1F1ECB1D}"/>
              </a:ext>
            </a:extLst>
          </p:cNvPr>
          <p:cNvCxnSpPr>
            <a:cxnSpLocks/>
          </p:cNvCxnSpPr>
          <p:nvPr/>
        </p:nvCxnSpPr>
        <p:spPr>
          <a:xfrm>
            <a:off x="4661930" y="3604738"/>
            <a:ext cx="0" cy="523767"/>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79" name="Rounded Rectangle 16">
            <a:extLst>
              <a:ext uri="{FF2B5EF4-FFF2-40B4-BE49-F238E27FC236}">
                <a16:creationId xmlns:a16="http://schemas.microsoft.com/office/drawing/2014/main" id="{9C07421A-2FB1-3241-8A34-EEF4258639E5}"/>
              </a:ext>
            </a:extLst>
          </p:cNvPr>
          <p:cNvSpPr/>
          <p:nvPr/>
        </p:nvSpPr>
        <p:spPr>
          <a:xfrm>
            <a:off x="4365033" y="3507263"/>
            <a:ext cx="593794"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noProof="0" dirty="0">
                <a:solidFill>
                  <a:schemeClr val="tx1"/>
                </a:solidFill>
                <a:latin typeface="Arial" panose="020B0604020202020204" pitchFamily="34" charset="0"/>
                <a:cs typeface="Arial" panose="020B0604020202020204" pitchFamily="34" charset="0"/>
              </a:rPr>
              <a:t>Ablation</a:t>
            </a:r>
          </a:p>
        </p:txBody>
      </p:sp>
      <p:sp>
        <p:nvSpPr>
          <p:cNvPr id="80" name="Rounded Rectangle 17">
            <a:extLst>
              <a:ext uri="{FF2B5EF4-FFF2-40B4-BE49-F238E27FC236}">
                <a16:creationId xmlns:a16="http://schemas.microsoft.com/office/drawing/2014/main" id="{12BCB953-C7AF-564E-83C7-F5127042AC31}"/>
              </a:ext>
            </a:extLst>
          </p:cNvPr>
          <p:cNvSpPr/>
          <p:nvPr/>
        </p:nvSpPr>
        <p:spPr>
          <a:xfrm>
            <a:off x="3394867" y="3507263"/>
            <a:ext cx="898594"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noProof="0" dirty="0">
                <a:solidFill>
                  <a:schemeClr val="tx1"/>
                </a:solidFill>
                <a:latin typeface="Arial" panose="020B0604020202020204" pitchFamily="34" charset="0"/>
                <a:cs typeface="Arial" panose="020B0604020202020204" pitchFamily="34" charset="0"/>
              </a:rPr>
              <a:t>Resection</a:t>
            </a:r>
          </a:p>
        </p:txBody>
      </p:sp>
      <p:sp>
        <p:nvSpPr>
          <p:cNvPr id="81" name="Rounded Rectangle 18">
            <a:extLst>
              <a:ext uri="{FF2B5EF4-FFF2-40B4-BE49-F238E27FC236}">
                <a16:creationId xmlns:a16="http://schemas.microsoft.com/office/drawing/2014/main" id="{78E1A599-11E2-7242-B77C-37887A42624B}"/>
              </a:ext>
            </a:extLst>
          </p:cNvPr>
          <p:cNvSpPr/>
          <p:nvPr/>
        </p:nvSpPr>
        <p:spPr>
          <a:xfrm>
            <a:off x="2490605" y="3507263"/>
            <a:ext cx="832690"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noProof="0" dirty="0">
                <a:solidFill>
                  <a:schemeClr val="tx1"/>
                </a:solidFill>
                <a:latin typeface="Arial" panose="020B0604020202020204" pitchFamily="34" charset="0"/>
                <a:cs typeface="Arial" panose="020B0604020202020204" pitchFamily="34" charset="0"/>
              </a:rPr>
              <a:t>Ablation</a:t>
            </a:r>
          </a:p>
        </p:txBody>
      </p:sp>
      <p:cxnSp>
        <p:nvCxnSpPr>
          <p:cNvPr id="82" name="Straight Connector 81">
            <a:extLst>
              <a:ext uri="{FF2B5EF4-FFF2-40B4-BE49-F238E27FC236}">
                <a16:creationId xmlns:a16="http://schemas.microsoft.com/office/drawing/2014/main" id="{BA01FAB1-A31D-8D41-A814-A07441ABE327}"/>
              </a:ext>
            </a:extLst>
          </p:cNvPr>
          <p:cNvCxnSpPr>
            <a:cxnSpLocks/>
          </p:cNvCxnSpPr>
          <p:nvPr/>
        </p:nvCxnSpPr>
        <p:spPr>
          <a:xfrm>
            <a:off x="5512830" y="3607913"/>
            <a:ext cx="0" cy="523767"/>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83" name="Rounded Rectangle 15">
            <a:extLst>
              <a:ext uri="{FF2B5EF4-FFF2-40B4-BE49-F238E27FC236}">
                <a16:creationId xmlns:a16="http://schemas.microsoft.com/office/drawing/2014/main" id="{203FC043-A88A-9A4B-8F8C-49EBB7E41C94}"/>
              </a:ext>
            </a:extLst>
          </p:cNvPr>
          <p:cNvSpPr/>
          <p:nvPr/>
        </p:nvSpPr>
        <p:spPr>
          <a:xfrm>
            <a:off x="5030399" y="3507263"/>
            <a:ext cx="989210"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noProof="0" dirty="0">
                <a:solidFill>
                  <a:schemeClr val="tx1"/>
                </a:solidFill>
                <a:latin typeface="Arial" panose="020B0604020202020204" pitchFamily="34" charset="0"/>
                <a:cs typeface="Arial" panose="020B0604020202020204" pitchFamily="34" charset="0"/>
              </a:rPr>
              <a:t>Transplant</a:t>
            </a:r>
          </a:p>
        </p:txBody>
      </p:sp>
      <p:cxnSp>
        <p:nvCxnSpPr>
          <p:cNvPr id="84" name="Straight Connector 83">
            <a:extLst>
              <a:ext uri="{FF2B5EF4-FFF2-40B4-BE49-F238E27FC236}">
                <a16:creationId xmlns:a16="http://schemas.microsoft.com/office/drawing/2014/main" id="{C966011C-7B6A-3446-8883-BB99ACB036CA}"/>
              </a:ext>
            </a:extLst>
          </p:cNvPr>
          <p:cNvCxnSpPr>
            <a:cxnSpLocks/>
          </p:cNvCxnSpPr>
          <p:nvPr/>
        </p:nvCxnSpPr>
        <p:spPr>
          <a:xfrm flipH="1">
            <a:off x="2935221" y="4131542"/>
            <a:ext cx="2584998"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53021363-521B-A140-9426-2838F4E80A94}"/>
              </a:ext>
            </a:extLst>
          </p:cNvPr>
          <p:cNvCxnSpPr>
            <a:cxnSpLocks/>
          </p:cNvCxnSpPr>
          <p:nvPr/>
        </p:nvCxnSpPr>
        <p:spPr>
          <a:xfrm>
            <a:off x="4268230" y="4134963"/>
            <a:ext cx="0" cy="1649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6" name="Rounded Rectangle 123">
            <a:extLst>
              <a:ext uri="{FF2B5EF4-FFF2-40B4-BE49-F238E27FC236}">
                <a16:creationId xmlns:a16="http://schemas.microsoft.com/office/drawing/2014/main" id="{DAB77870-8952-CE46-A850-CA44C2385E77}"/>
              </a:ext>
            </a:extLst>
          </p:cNvPr>
          <p:cNvSpPr/>
          <p:nvPr/>
        </p:nvSpPr>
        <p:spPr>
          <a:xfrm>
            <a:off x="10162602" y="3836513"/>
            <a:ext cx="807976"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noProof="0" dirty="0">
                <a:solidFill>
                  <a:schemeClr val="bg1"/>
                </a:solidFill>
                <a:latin typeface="Arial" panose="020B0604020202020204" pitchFamily="34" charset="0"/>
                <a:cs typeface="Arial" panose="020B0604020202020204" pitchFamily="34" charset="0"/>
              </a:rPr>
              <a:t>3 months</a:t>
            </a:r>
          </a:p>
        </p:txBody>
      </p:sp>
      <p:cxnSp>
        <p:nvCxnSpPr>
          <p:cNvPr id="87" name="Straight Connector 86">
            <a:extLst>
              <a:ext uri="{FF2B5EF4-FFF2-40B4-BE49-F238E27FC236}">
                <a16:creationId xmlns:a16="http://schemas.microsoft.com/office/drawing/2014/main" id="{215D6FFA-DCED-6244-A2D5-5CA608B17CBF}"/>
              </a:ext>
            </a:extLst>
          </p:cNvPr>
          <p:cNvCxnSpPr>
            <a:cxnSpLocks/>
          </p:cNvCxnSpPr>
          <p:nvPr/>
        </p:nvCxnSpPr>
        <p:spPr>
          <a:xfrm>
            <a:off x="6211330" y="3617438"/>
            <a:ext cx="0" cy="6413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EB278CD2-5AB0-174C-B08B-361D7BE5CED6}"/>
              </a:ext>
            </a:extLst>
          </p:cNvPr>
          <p:cNvCxnSpPr>
            <a:cxnSpLocks/>
          </p:cNvCxnSpPr>
          <p:nvPr/>
        </p:nvCxnSpPr>
        <p:spPr>
          <a:xfrm>
            <a:off x="6700280" y="3636488"/>
            <a:ext cx="0" cy="10985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19DD411-7615-A547-A3BD-4CB9A388FB53}"/>
              </a:ext>
            </a:extLst>
          </p:cNvPr>
          <p:cNvCxnSpPr>
            <a:cxnSpLocks/>
          </p:cNvCxnSpPr>
          <p:nvPr/>
        </p:nvCxnSpPr>
        <p:spPr>
          <a:xfrm>
            <a:off x="8595755" y="3537634"/>
            <a:ext cx="0" cy="6413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85F01F19-09BF-0240-8E71-33F43E4A765E}"/>
              </a:ext>
            </a:extLst>
          </p:cNvPr>
          <p:cNvCxnSpPr>
            <a:cxnSpLocks/>
          </p:cNvCxnSpPr>
          <p:nvPr/>
        </p:nvCxnSpPr>
        <p:spPr>
          <a:xfrm flipV="1">
            <a:off x="5658880" y="3738088"/>
            <a:ext cx="0" cy="6286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A269BEEB-75DE-A849-9D96-766B75C13411}"/>
              </a:ext>
            </a:extLst>
          </p:cNvPr>
          <p:cNvCxnSpPr>
            <a:cxnSpLocks/>
          </p:cNvCxnSpPr>
          <p:nvPr/>
        </p:nvCxnSpPr>
        <p:spPr>
          <a:xfrm flipH="1">
            <a:off x="5653021" y="4360142"/>
            <a:ext cx="245023"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2" name="Rounded Rectangle 13">
            <a:extLst>
              <a:ext uri="{FF2B5EF4-FFF2-40B4-BE49-F238E27FC236}">
                <a16:creationId xmlns:a16="http://schemas.microsoft.com/office/drawing/2014/main" id="{0AF098F6-642D-AD4E-A270-5E1A69747D1F}"/>
              </a:ext>
            </a:extLst>
          </p:cNvPr>
          <p:cNvSpPr/>
          <p:nvPr/>
        </p:nvSpPr>
        <p:spPr>
          <a:xfrm>
            <a:off x="7053109" y="3507263"/>
            <a:ext cx="3037922"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noProof="0" dirty="0">
                <a:solidFill>
                  <a:schemeClr val="tx1"/>
                </a:solidFill>
                <a:latin typeface="Arial" panose="020B0604020202020204" pitchFamily="34" charset="0"/>
                <a:cs typeface="Arial" panose="020B0604020202020204" pitchFamily="34" charset="0"/>
              </a:rPr>
              <a:t>Systemic treatment</a:t>
            </a:r>
          </a:p>
        </p:txBody>
      </p:sp>
      <p:sp>
        <p:nvSpPr>
          <p:cNvPr id="93" name="Rounded Rectangle 122">
            <a:extLst>
              <a:ext uri="{FF2B5EF4-FFF2-40B4-BE49-F238E27FC236}">
                <a16:creationId xmlns:a16="http://schemas.microsoft.com/office/drawing/2014/main" id="{420771B4-466F-244A-8CD6-0BAFA6511716}"/>
              </a:ext>
            </a:extLst>
          </p:cNvPr>
          <p:cNvSpPr/>
          <p:nvPr/>
        </p:nvSpPr>
        <p:spPr>
          <a:xfrm>
            <a:off x="7053109" y="3836513"/>
            <a:ext cx="3037922"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noProof="0" dirty="0">
                <a:solidFill>
                  <a:schemeClr val="bg1"/>
                </a:solidFill>
                <a:latin typeface="Arial" panose="020B0604020202020204" pitchFamily="34" charset="0"/>
                <a:cs typeface="Arial" panose="020B0604020202020204" pitchFamily="34" charset="0"/>
              </a:rPr>
              <a:t>&gt;2 years</a:t>
            </a:r>
          </a:p>
        </p:txBody>
      </p:sp>
      <p:sp>
        <p:nvSpPr>
          <p:cNvPr id="94" name="Rounded Rectangle 12">
            <a:extLst>
              <a:ext uri="{FF2B5EF4-FFF2-40B4-BE49-F238E27FC236}">
                <a16:creationId xmlns:a16="http://schemas.microsoft.com/office/drawing/2014/main" id="{6C43C46A-4A8B-EB4F-BA7A-8EB4187EDEC5}"/>
              </a:ext>
            </a:extLst>
          </p:cNvPr>
          <p:cNvSpPr/>
          <p:nvPr/>
        </p:nvSpPr>
        <p:spPr>
          <a:xfrm>
            <a:off x="6091181" y="3507263"/>
            <a:ext cx="890356"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noProof="0" dirty="0">
                <a:solidFill>
                  <a:schemeClr val="tx1"/>
                </a:solidFill>
                <a:latin typeface="Arial" panose="020B0604020202020204" pitchFamily="34" charset="0"/>
                <a:cs typeface="Arial" panose="020B0604020202020204" pitchFamily="34" charset="0"/>
              </a:rPr>
              <a:t>TACE</a:t>
            </a:r>
          </a:p>
        </p:txBody>
      </p:sp>
      <p:sp>
        <p:nvSpPr>
          <p:cNvPr id="95" name="Rounded Rectangle 121">
            <a:extLst>
              <a:ext uri="{FF2B5EF4-FFF2-40B4-BE49-F238E27FC236}">
                <a16:creationId xmlns:a16="http://schemas.microsoft.com/office/drawing/2014/main" id="{4548C046-8BB4-2F47-8AE0-C20C81751141}"/>
              </a:ext>
            </a:extLst>
          </p:cNvPr>
          <p:cNvSpPr/>
          <p:nvPr/>
        </p:nvSpPr>
        <p:spPr>
          <a:xfrm>
            <a:off x="6091181" y="3836513"/>
            <a:ext cx="890356"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noProof="0" dirty="0">
                <a:solidFill>
                  <a:schemeClr val="bg1"/>
                </a:solidFill>
                <a:latin typeface="Arial" panose="020B0604020202020204" pitchFamily="34" charset="0"/>
                <a:cs typeface="Arial" panose="020B0604020202020204" pitchFamily="34" charset="0"/>
              </a:rPr>
              <a:t>&gt;2.5 years</a:t>
            </a:r>
          </a:p>
        </p:txBody>
      </p:sp>
      <p:sp>
        <p:nvSpPr>
          <p:cNvPr id="96" name="Rounded Rectangle 134">
            <a:extLst>
              <a:ext uri="{FF2B5EF4-FFF2-40B4-BE49-F238E27FC236}">
                <a16:creationId xmlns:a16="http://schemas.microsoft.com/office/drawing/2014/main" id="{32DEA5E2-335A-9940-BABE-D7BDC50C5597}"/>
              </a:ext>
            </a:extLst>
          </p:cNvPr>
          <p:cNvSpPr/>
          <p:nvPr/>
        </p:nvSpPr>
        <p:spPr>
          <a:xfrm>
            <a:off x="695402" y="3836513"/>
            <a:ext cx="1729192"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noProof="0" dirty="0">
                <a:solidFill>
                  <a:schemeClr val="bg1"/>
                </a:solidFill>
                <a:latin typeface="Arial" panose="020B0604020202020204" pitchFamily="34" charset="0"/>
                <a:cs typeface="Arial" panose="020B0604020202020204" pitchFamily="34" charset="0"/>
              </a:rPr>
              <a:t>Expected survival</a:t>
            </a:r>
          </a:p>
        </p:txBody>
      </p:sp>
      <p:sp>
        <p:nvSpPr>
          <p:cNvPr id="97" name="Rounded Rectangle 135">
            <a:extLst>
              <a:ext uri="{FF2B5EF4-FFF2-40B4-BE49-F238E27FC236}">
                <a16:creationId xmlns:a16="http://schemas.microsoft.com/office/drawing/2014/main" id="{34DA454C-691E-C74C-82BE-AB7F011C677D}"/>
              </a:ext>
            </a:extLst>
          </p:cNvPr>
          <p:cNvSpPr/>
          <p:nvPr/>
        </p:nvSpPr>
        <p:spPr>
          <a:xfrm rot="16200000">
            <a:off x="13216" y="4774337"/>
            <a:ext cx="1593156" cy="228781"/>
          </a:xfrm>
          <a:prstGeom prst="roundRect">
            <a:avLst/>
          </a:prstGeom>
          <a:solidFill>
            <a:schemeClr val="tx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noProof="0" dirty="0">
                <a:solidFill>
                  <a:schemeClr val="tx1"/>
                </a:solidFill>
                <a:latin typeface="Arial" panose="020B0604020202020204" pitchFamily="34" charset="0"/>
                <a:cs typeface="Arial" panose="020B0604020202020204" pitchFamily="34" charset="0"/>
              </a:rPr>
              <a:t>Clinical decision-making</a:t>
            </a:r>
          </a:p>
        </p:txBody>
      </p:sp>
      <p:sp>
        <p:nvSpPr>
          <p:cNvPr id="98" name="Rounded Rectangle 136">
            <a:extLst>
              <a:ext uri="{FF2B5EF4-FFF2-40B4-BE49-F238E27FC236}">
                <a16:creationId xmlns:a16="http://schemas.microsoft.com/office/drawing/2014/main" id="{66D308E9-F4CE-2E4F-8B59-9E233A4D3DEF}"/>
              </a:ext>
            </a:extLst>
          </p:cNvPr>
          <p:cNvSpPr/>
          <p:nvPr/>
        </p:nvSpPr>
        <p:spPr>
          <a:xfrm>
            <a:off x="966372" y="4092149"/>
            <a:ext cx="1468465" cy="1593157"/>
          </a:xfrm>
          <a:prstGeom prst="roundRect">
            <a:avLst>
              <a:gd name="adj" fmla="val 8252"/>
            </a:avLst>
          </a:prstGeom>
          <a:solidFill>
            <a:schemeClr val="tx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800" b="1" noProof="0" dirty="0">
                <a:solidFill>
                  <a:schemeClr val="tx1"/>
                </a:solidFill>
                <a:latin typeface="Arial" panose="020B0604020202020204" pitchFamily="34" charset="0"/>
                <a:cs typeface="Arial" panose="020B0604020202020204" pitchFamily="34" charset="0"/>
              </a:rPr>
              <a:t>Treatment stage migration</a:t>
            </a:r>
          </a:p>
          <a:p>
            <a:pPr algn="ctr">
              <a:lnSpc>
                <a:spcPct val="90000"/>
              </a:lnSpc>
              <a:spcAft>
                <a:spcPts val="300"/>
              </a:spcAft>
            </a:pPr>
            <a:r>
              <a:rPr lang="en-GB" sz="800" noProof="0" dirty="0">
                <a:solidFill>
                  <a:schemeClr val="tx1"/>
                </a:solidFill>
                <a:latin typeface="Arial" panose="020B0604020202020204" pitchFamily="34" charset="0"/>
                <a:cs typeface="Arial" panose="020B0604020202020204" pitchFamily="34" charset="0"/>
              </a:rPr>
              <a:t>Primes lower priority</a:t>
            </a:r>
            <a:br>
              <a:rPr lang="en-GB" sz="800" noProof="0" dirty="0">
                <a:solidFill>
                  <a:schemeClr val="tx1"/>
                </a:solidFill>
                <a:latin typeface="Arial" panose="020B0604020202020204" pitchFamily="34" charset="0"/>
                <a:cs typeface="Arial" panose="020B0604020202020204" pitchFamily="34" charset="0"/>
              </a:rPr>
            </a:br>
            <a:r>
              <a:rPr lang="en-GB" sz="800" noProof="0" dirty="0">
                <a:solidFill>
                  <a:schemeClr val="tx1"/>
                </a:solidFill>
                <a:latin typeface="Arial" panose="020B0604020202020204" pitchFamily="34" charset="0"/>
                <a:cs typeface="Arial" panose="020B0604020202020204" pitchFamily="34" charset="0"/>
              </a:rPr>
              <a:t>options due to non-liver</a:t>
            </a:r>
            <a:br>
              <a:rPr lang="en-GB" sz="800" noProof="0" dirty="0">
                <a:solidFill>
                  <a:schemeClr val="tx1"/>
                </a:solidFill>
                <a:latin typeface="Arial" panose="020B0604020202020204" pitchFamily="34" charset="0"/>
                <a:cs typeface="Arial" panose="020B0604020202020204" pitchFamily="34" charset="0"/>
              </a:rPr>
            </a:br>
            <a:r>
              <a:rPr lang="en-GB" sz="800" noProof="0" dirty="0">
                <a:solidFill>
                  <a:schemeClr val="tx1"/>
                </a:solidFill>
                <a:latin typeface="Arial" panose="020B0604020202020204" pitchFamily="34" charset="0"/>
                <a:cs typeface="Arial" panose="020B0604020202020204" pitchFamily="34" charset="0"/>
              </a:rPr>
              <a:t>related clinical profile</a:t>
            </a:r>
          </a:p>
          <a:p>
            <a:pPr algn="ctr">
              <a:lnSpc>
                <a:spcPct val="90000"/>
              </a:lnSpc>
              <a:spcAft>
                <a:spcPts val="300"/>
              </a:spcAft>
            </a:pPr>
            <a:r>
              <a:rPr lang="en-GB" sz="800" noProof="0" dirty="0">
                <a:solidFill>
                  <a:schemeClr val="tx1"/>
                </a:solidFill>
                <a:latin typeface="Arial" panose="020B0604020202020204" pitchFamily="34" charset="0"/>
                <a:cs typeface="Arial" panose="020B0604020202020204" pitchFamily="34" charset="0"/>
              </a:rPr>
              <a:t>(Age, comorbidities, patient</a:t>
            </a:r>
            <a:br>
              <a:rPr lang="en-GB" sz="800" noProof="0" dirty="0">
                <a:solidFill>
                  <a:schemeClr val="tx1"/>
                </a:solidFill>
                <a:latin typeface="Arial" panose="020B0604020202020204" pitchFamily="34" charset="0"/>
                <a:cs typeface="Arial" panose="020B0604020202020204" pitchFamily="34" charset="0"/>
              </a:rPr>
            </a:br>
            <a:r>
              <a:rPr lang="en-GB" sz="800" noProof="0" dirty="0">
                <a:solidFill>
                  <a:schemeClr val="tx1"/>
                </a:solidFill>
                <a:latin typeface="Arial" panose="020B0604020202020204" pitchFamily="34" charset="0"/>
                <a:cs typeface="Arial" panose="020B0604020202020204" pitchFamily="34" charset="0"/>
              </a:rPr>
              <a:t>values and availability)</a:t>
            </a:r>
          </a:p>
        </p:txBody>
      </p:sp>
      <p:sp>
        <p:nvSpPr>
          <p:cNvPr id="99" name="Freeform 137">
            <a:extLst>
              <a:ext uri="{FF2B5EF4-FFF2-40B4-BE49-F238E27FC236}">
                <a16:creationId xmlns:a16="http://schemas.microsoft.com/office/drawing/2014/main" id="{82392D15-0B2F-6B49-9227-C97E256FE3F4}"/>
              </a:ext>
            </a:extLst>
          </p:cNvPr>
          <p:cNvSpPr/>
          <p:nvPr/>
        </p:nvSpPr>
        <p:spPr>
          <a:xfrm>
            <a:off x="4316894" y="2988788"/>
            <a:ext cx="311150" cy="98844"/>
          </a:xfrm>
          <a:custGeom>
            <a:avLst/>
            <a:gdLst>
              <a:gd name="connsiteX0" fmla="*/ 0 w 311150"/>
              <a:gd name="connsiteY0" fmla="*/ 50800 h 98844"/>
              <a:gd name="connsiteX1" fmla="*/ 120650 w 311150"/>
              <a:gd name="connsiteY1" fmla="*/ 98425 h 98844"/>
              <a:gd name="connsiteX2" fmla="*/ 247650 w 311150"/>
              <a:gd name="connsiteY2" fmla="*/ 69850 h 98844"/>
              <a:gd name="connsiteX3" fmla="*/ 311150 w 311150"/>
              <a:gd name="connsiteY3" fmla="*/ 0 h 98844"/>
            </a:gdLst>
            <a:ahLst/>
            <a:cxnLst>
              <a:cxn ang="0">
                <a:pos x="connsiteX0" y="connsiteY0"/>
              </a:cxn>
              <a:cxn ang="0">
                <a:pos x="connsiteX1" y="connsiteY1"/>
              </a:cxn>
              <a:cxn ang="0">
                <a:pos x="connsiteX2" y="connsiteY2"/>
              </a:cxn>
              <a:cxn ang="0">
                <a:pos x="connsiteX3" y="connsiteY3"/>
              </a:cxn>
            </a:cxnLst>
            <a:rect l="l" t="t" r="r" b="b"/>
            <a:pathLst>
              <a:path w="311150" h="98844">
                <a:moveTo>
                  <a:pt x="0" y="50800"/>
                </a:moveTo>
                <a:cubicBezTo>
                  <a:pt x="39687" y="73025"/>
                  <a:pt x="79375" y="95250"/>
                  <a:pt x="120650" y="98425"/>
                </a:cubicBezTo>
                <a:cubicBezTo>
                  <a:pt x="161925" y="101600"/>
                  <a:pt x="215900" y="86254"/>
                  <a:pt x="247650" y="69850"/>
                </a:cubicBezTo>
                <a:cubicBezTo>
                  <a:pt x="279400" y="53446"/>
                  <a:pt x="295275" y="26723"/>
                  <a:pt x="311150" y="0"/>
                </a:cubicBezTo>
              </a:path>
            </a:pathLst>
          </a:custGeom>
          <a:noFill/>
          <a:ln w="12700">
            <a:solidFill>
              <a:schemeClr val="tx1"/>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noProof="0" dirty="0"/>
          </a:p>
        </p:txBody>
      </p:sp>
      <p:sp>
        <p:nvSpPr>
          <p:cNvPr id="100" name="Freeform 138">
            <a:extLst>
              <a:ext uri="{FF2B5EF4-FFF2-40B4-BE49-F238E27FC236}">
                <a16:creationId xmlns:a16="http://schemas.microsoft.com/office/drawing/2014/main" id="{989490E0-2649-8646-831A-A288302B5E31}"/>
              </a:ext>
            </a:extLst>
          </p:cNvPr>
          <p:cNvSpPr/>
          <p:nvPr/>
        </p:nvSpPr>
        <p:spPr>
          <a:xfrm>
            <a:off x="3529494" y="2668113"/>
            <a:ext cx="311150" cy="98844"/>
          </a:xfrm>
          <a:custGeom>
            <a:avLst/>
            <a:gdLst>
              <a:gd name="connsiteX0" fmla="*/ 0 w 311150"/>
              <a:gd name="connsiteY0" fmla="*/ 50800 h 98844"/>
              <a:gd name="connsiteX1" fmla="*/ 120650 w 311150"/>
              <a:gd name="connsiteY1" fmla="*/ 98425 h 98844"/>
              <a:gd name="connsiteX2" fmla="*/ 247650 w 311150"/>
              <a:gd name="connsiteY2" fmla="*/ 69850 h 98844"/>
              <a:gd name="connsiteX3" fmla="*/ 311150 w 311150"/>
              <a:gd name="connsiteY3" fmla="*/ 0 h 98844"/>
            </a:gdLst>
            <a:ahLst/>
            <a:cxnLst>
              <a:cxn ang="0">
                <a:pos x="connsiteX0" y="connsiteY0"/>
              </a:cxn>
              <a:cxn ang="0">
                <a:pos x="connsiteX1" y="connsiteY1"/>
              </a:cxn>
              <a:cxn ang="0">
                <a:pos x="connsiteX2" y="connsiteY2"/>
              </a:cxn>
              <a:cxn ang="0">
                <a:pos x="connsiteX3" y="connsiteY3"/>
              </a:cxn>
            </a:cxnLst>
            <a:rect l="l" t="t" r="r" b="b"/>
            <a:pathLst>
              <a:path w="311150" h="98844">
                <a:moveTo>
                  <a:pt x="0" y="50800"/>
                </a:moveTo>
                <a:cubicBezTo>
                  <a:pt x="39687" y="73025"/>
                  <a:pt x="79375" y="95250"/>
                  <a:pt x="120650" y="98425"/>
                </a:cubicBezTo>
                <a:cubicBezTo>
                  <a:pt x="161925" y="101600"/>
                  <a:pt x="215900" y="86254"/>
                  <a:pt x="247650" y="69850"/>
                </a:cubicBezTo>
                <a:cubicBezTo>
                  <a:pt x="279400" y="53446"/>
                  <a:pt x="295275" y="26723"/>
                  <a:pt x="311150" y="0"/>
                </a:cubicBezTo>
              </a:path>
            </a:pathLst>
          </a:custGeom>
          <a:noFill/>
          <a:ln w="12700">
            <a:solidFill>
              <a:schemeClr val="tx1"/>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noProof="0" dirty="0"/>
          </a:p>
        </p:txBody>
      </p:sp>
      <p:sp>
        <p:nvSpPr>
          <p:cNvPr id="101" name="TextBox 139">
            <a:extLst>
              <a:ext uri="{FF2B5EF4-FFF2-40B4-BE49-F238E27FC236}">
                <a16:creationId xmlns:a16="http://schemas.microsoft.com/office/drawing/2014/main" id="{F6701AA6-BAB8-5541-8FB2-9550192FEB94}"/>
              </a:ext>
            </a:extLst>
          </p:cNvPr>
          <p:cNvSpPr txBox="1"/>
          <p:nvPr/>
        </p:nvSpPr>
        <p:spPr>
          <a:xfrm>
            <a:off x="2609248" y="5482781"/>
            <a:ext cx="4093646" cy="230832"/>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50" baseline="30000" noProof="0" dirty="0">
                <a:latin typeface="Arial" panose="020B0604020202020204" pitchFamily="34" charset="0"/>
                <a:ea typeface="Aileron" charset="0"/>
                <a:cs typeface="Arial" panose="020B0604020202020204" pitchFamily="34" charset="0"/>
              </a:rPr>
              <a:t>a</a:t>
            </a:r>
            <a:r>
              <a:rPr lang="en-GB" sz="750" noProof="0" dirty="0">
                <a:latin typeface="Arial" panose="020B0604020202020204" pitchFamily="34" charset="0"/>
                <a:ea typeface="Aileron" charset="0"/>
                <a:cs typeface="Arial" panose="020B0604020202020204" pitchFamily="34" charset="0"/>
              </a:rPr>
              <a:t> Except for those with tumour burden acceptable for transplant</a:t>
            </a:r>
          </a:p>
          <a:p>
            <a:r>
              <a:rPr lang="en-GB" sz="750" baseline="30000" noProof="0" dirty="0">
                <a:latin typeface="Arial" panose="020B0604020202020204" pitchFamily="34" charset="0"/>
                <a:ea typeface="Aileron" charset="0"/>
                <a:cs typeface="Arial" panose="020B0604020202020204" pitchFamily="34" charset="0"/>
              </a:rPr>
              <a:t>b</a:t>
            </a:r>
            <a:r>
              <a:rPr lang="en-GB" sz="750" noProof="0" dirty="0">
                <a:latin typeface="Arial" panose="020B0604020202020204" pitchFamily="34" charset="0"/>
                <a:ea typeface="Aileron" charset="0"/>
                <a:cs typeface="Arial" panose="020B0604020202020204" pitchFamily="34" charset="0"/>
              </a:rPr>
              <a:t> Resection may be considered for single peripheral HCC with adequate remnant liver volume</a:t>
            </a:r>
            <a:endParaRPr lang="en-GB" sz="750" baseline="30000" noProof="0" dirty="0">
              <a:latin typeface="Arial" panose="020B0604020202020204" pitchFamily="34" charset="0"/>
              <a:ea typeface="Aileron" charset="0"/>
              <a:cs typeface="Arial" panose="020B0604020202020204" pitchFamily="34" charset="0"/>
            </a:endParaRPr>
          </a:p>
        </p:txBody>
      </p:sp>
      <p:sp>
        <p:nvSpPr>
          <p:cNvPr id="102" name="Rounded Rectangle 141">
            <a:extLst>
              <a:ext uri="{FF2B5EF4-FFF2-40B4-BE49-F238E27FC236}">
                <a16:creationId xmlns:a16="http://schemas.microsoft.com/office/drawing/2014/main" id="{F7670E2B-585F-7949-92D8-29A6A2D1CFBA}"/>
              </a:ext>
            </a:extLst>
          </p:cNvPr>
          <p:cNvSpPr/>
          <p:nvPr/>
        </p:nvSpPr>
        <p:spPr>
          <a:xfrm>
            <a:off x="3166881" y="4801500"/>
            <a:ext cx="2197764" cy="260776"/>
          </a:xfrm>
          <a:prstGeom prst="roundRect">
            <a:avLst>
              <a:gd name="adj" fmla="val 0"/>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pPr>
            <a:r>
              <a:rPr lang="en-GB" sz="800" b="1" noProof="0" dirty="0">
                <a:solidFill>
                  <a:schemeClr val="tx1"/>
                </a:solidFill>
                <a:latin typeface="Arial" panose="020B0604020202020204" pitchFamily="34" charset="0"/>
                <a:cs typeface="Arial" panose="020B0604020202020204" pitchFamily="34" charset="0"/>
              </a:rPr>
              <a:t>TACE</a:t>
            </a:r>
            <a:br>
              <a:rPr lang="en-GB" sz="800" b="1" noProof="0" dirty="0">
                <a:solidFill>
                  <a:schemeClr val="tx1"/>
                </a:solidFill>
                <a:latin typeface="Arial" panose="020B0604020202020204" pitchFamily="34" charset="0"/>
                <a:cs typeface="Arial" panose="020B0604020202020204" pitchFamily="34" charset="0"/>
              </a:rPr>
            </a:br>
            <a:r>
              <a:rPr lang="en-GB" sz="800" b="1" noProof="0" dirty="0">
                <a:solidFill>
                  <a:schemeClr val="tx1"/>
                </a:solidFill>
                <a:latin typeface="Arial" panose="020B0604020202020204" pitchFamily="34" charset="0"/>
                <a:cs typeface="Arial" panose="020B0604020202020204" pitchFamily="34" charset="0"/>
              </a:rPr>
              <a:t>Radioembolisation </a:t>
            </a:r>
            <a:r>
              <a:rPr lang="en-GB" sz="700" noProof="0" dirty="0">
                <a:solidFill>
                  <a:schemeClr val="tx1"/>
                </a:solidFill>
                <a:latin typeface="Arial" panose="020B0604020202020204" pitchFamily="34" charset="0"/>
                <a:cs typeface="Arial" panose="020B0604020202020204" pitchFamily="34" charset="0"/>
              </a:rPr>
              <a:t>(only for single lesion ≤8 cm)</a:t>
            </a:r>
          </a:p>
        </p:txBody>
      </p:sp>
      <p:cxnSp>
        <p:nvCxnSpPr>
          <p:cNvPr id="103" name="Straight Connector 102">
            <a:extLst>
              <a:ext uri="{FF2B5EF4-FFF2-40B4-BE49-F238E27FC236}">
                <a16:creationId xmlns:a16="http://schemas.microsoft.com/office/drawing/2014/main" id="{EC4DF56D-0CDB-B048-81D6-C217953AC5E6}"/>
              </a:ext>
            </a:extLst>
          </p:cNvPr>
          <p:cNvCxnSpPr>
            <a:cxnSpLocks/>
          </p:cNvCxnSpPr>
          <p:nvPr/>
        </p:nvCxnSpPr>
        <p:spPr>
          <a:xfrm>
            <a:off x="4265763" y="4433412"/>
            <a:ext cx="2467" cy="352318"/>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4F98A621-D04D-FD41-8ABF-1A9C0428A29D}"/>
              </a:ext>
            </a:extLst>
          </p:cNvPr>
          <p:cNvCxnSpPr>
            <a:cxnSpLocks/>
          </p:cNvCxnSpPr>
          <p:nvPr/>
        </p:nvCxnSpPr>
        <p:spPr>
          <a:xfrm flipV="1">
            <a:off x="6211330" y="4477862"/>
            <a:ext cx="0" cy="454026"/>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8750909E-8E6A-7C44-A6CF-A9EC20898398}"/>
              </a:ext>
            </a:extLst>
          </p:cNvPr>
          <p:cNvCxnSpPr>
            <a:cxnSpLocks/>
          </p:cNvCxnSpPr>
          <p:nvPr/>
        </p:nvCxnSpPr>
        <p:spPr>
          <a:xfrm>
            <a:off x="5363659" y="4931888"/>
            <a:ext cx="1090010" cy="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392A5BC5-B03F-B74F-9B44-CD40487B9AB5}"/>
              </a:ext>
            </a:extLst>
          </p:cNvPr>
          <p:cNvCxnSpPr>
            <a:cxnSpLocks/>
          </p:cNvCxnSpPr>
          <p:nvPr/>
        </p:nvCxnSpPr>
        <p:spPr>
          <a:xfrm>
            <a:off x="6666394" y="4931888"/>
            <a:ext cx="415925" cy="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7" name="Rounded Rectangle 147">
            <a:extLst>
              <a:ext uri="{FF2B5EF4-FFF2-40B4-BE49-F238E27FC236}">
                <a16:creationId xmlns:a16="http://schemas.microsoft.com/office/drawing/2014/main" id="{82CD1C4D-4234-6A47-A67F-8E3558148853}"/>
              </a:ext>
            </a:extLst>
          </p:cNvPr>
          <p:cNvSpPr/>
          <p:nvPr/>
        </p:nvSpPr>
        <p:spPr>
          <a:xfrm>
            <a:off x="6447318" y="4741388"/>
            <a:ext cx="517525" cy="381000"/>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800" noProof="0" dirty="0">
                <a:solidFill>
                  <a:schemeClr val="tx1"/>
                </a:solidFill>
                <a:latin typeface="Arial" panose="020B0604020202020204" pitchFamily="34" charset="0"/>
                <a:cs typeface="Arial" panose="020B0604020202020204" pitchFamily="34" charset="0"/>
              </a:rPr>
              <a:t>Not </a:t>
            </a:r>
            <a:br>
              <a:rPr lang="en-GB" sz="800" noProof="0" dirty="0">
                <a:solidFill>
                  <a:schemeClr val="tx1"/>
                </a:solidFill>
                <a:latin typeface="Arial" panose="020B0604020202020204" pitchFamily="34" charset="0"/>
                <a:cs typeface="Arial" panose="020B0604020202020204" pitchFamily="34" charset="0"/>
              </a:rPr>
            </a:br>
            <a:r>
              <a:rPr lang="en-GB" sz="800" noProof="0" dirty="0">
                <a:solidFill>
                  <a:schemeClr val="tx1"/>
                </a:solidFill>
                <a:latin typeface="Arial" panose="020B0604020202020204" pitchFamily="34" charset="0"/>
                <a:cs typeface="Arial" panose="020B0604020202020204" pitchFamily="34" charset="0"/>
              </a:rPr>
              <a:t>feasible</a:t>
            </a:r>
            <a:br>
              <a:rPr lang="en-GB" sz="800" noProof="0" dirty="0">
                <a:solidFill>
                  <a:schemeClr val="tx1"/>
                </a:solidFill>
                <a:latin typeface="Arial" panose="020B0604020202020204" pitchFamily="34" charset="0"/>
                <a:cs typeface="Arial" panose="020B0604020202020204" pitchFamily="34" charset="0"/>
              </a:rPr>
            </a:br>
            <a:r>
              <a:rPr lang="en-GB" sz="800" noProof="0" dirty="0">
                <a:solidFill>
                  <a:schemeClr val="tx1"/>
                </a:solidFill>
                <a:latin typeface="Arial" panose="020B0604020202020204" pitchFamily="34" charset="0"/>
                <a:cs typeface="Arial" panose="020B0604020202020204" pitchFamily="34" charset="0"/>
              </a:rPr>
              <a:t>or failure</a:t>
            </a:r>
          </a:p>
        </p:txBody>
      </p:sp>
      <p:cxnSp>
        <p:nvCxnSpPr>
          <p:cNvPr id="108" name="Straight Connector 107">
            <a:extLst>
              <a:ext uri="{FF2B5EF4-FFF2-40B4-BE49-F238E27FC236}">
                <a16:creationId xmlns:a16="http://schemas.microsoft.com/office/drawing/2014/main" id="{E08A9196-B101-E64A-BD03-1ED9DCCF15F7}"/>
              </a:ext>
            </a:extLst>
          </p:cNvPr>
          <p:cNvCxnSpPr>
            <a:cxnSpLocks/>
            <a:stCxn id="7" idx="2"/>
          </p:cNvCxnSpPr>
          <p:nvPr/>
        </p:nvCxnSpPr>
        <p:spPr>
          <a:xfrm>
            <a:off x="10566590" y="3736044"/>
            <a:ext cx="0" cy="100361"/>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97FD019F-E745-7C47-93C8-8952B5A8F387}"/>
              </a:ext>
            </a:extLst>
          </p:cNvPr>
          <p:cNvCxnSpPr>
            <a:cxnSpLocks/>
          </p:cNvCxnSpPr>
          <p:nvPr/>
        </p:nvCxnSpPr>
        <p:spPr>
          <a:xfrm>
            <a:off x="10566590" y="4007963"/>
            <a:ext cx="0" cy="1188000"/>
          </a:xfrm>
          <a:prstGeom prst="line">
            <a:avLst/>
          </a:prstGeom>
          <a:ln w="127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10" name="TextBox 159">
            <a:extLst>
              <a:ext uri="{FF2B5EF4-FFF2-40B4-BE49-F238E27FC236}">
                <a16:creationId xmlns:a16="http://schemas.microsoft.com/office/drawing/2014/main" id="{62F56441-E978-8D4F-8642-F67E73DE10B3}"/>
              </a:ext>
            </a:extLst>
          </p:cNvPr>
          <p:cNvSpPr txBox="1"/>
          <p:nvPr/>
        </p:nvSpPr>
        <p:spPr>
          <a:xfrm>
            <a:off x="5842210" y="4262496"/>
            <a:ext cx="747984" cy="207749"/>
          </a:xfrm>
          <a:prstGeom prst="rect">
            <a:avLst/>
          </a:prstGeom>
          <a:solidFill>
            <a:schemeClr val="tx2">
              <a:lumMod val="20000"/>
              <a:lumOff val="80000"/>
            </a:schemeClr>
          </a:solid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noProof="0" dirty="0">
                <a:latin typeface="Arial" panose="020B0604020202020204" pitchFamily="34" charset="0"/>
                <a:ea typeface="Aileron" charset="0"/>
                <a:cs typeface="Arial" panose="020B0604020202020204" pitchFamily="34" charset="0"/>
              </a:rPr>
              <a:t>Successful</a:t>
            </a:r>
            <a:br>
              <a:rPr lang="en-GB" sz="750" noProof="0" dirty="0">
                <a:latin typeface="Arial" panose="020B0604020202020204" pitchFamily="34" charset="0"/>
                <a:ea typeface="Aileron" charset="0"/>
                <a:cs typeface="Arial" panose="020B0604020202020204" pitchFamily="34" charset="0"/>
              </a:rPr>
            </a:br>
            <a:r>
              <a:rPr lang="en-GB" sz="750" noProof="0" dirty="0">
                <a:latin typeface="Arial" panose="020B0604020202020204" pitchFamily="34" charset="0"/>
                <a:ea typeface="Aileron" charset="0"/>
                <a:cs typeface="Arial" panose="020B0604020202020204" pitchFamily="34" charset="0"/>
              </a:rPr>
              <a:t>downstaging</a:t>
            </a:r>
          </a:p>
        </p:txBody>
      </p:sp>
      <p:sp>
        <p:nvSpPr>
          <p:cNvPr id="111" name="TextBox 160">
            <a:extLst>
              <a:ext uri="{FF2B5EF4-FFF2-40B4-BE49-F238E27FC236}">
                <a16:creationId xmlns:a16="http://schemas.microsoft.com/office/drawing/2014/main" id="{1120A307-35E9-BF47-97AF-56AFE75FB0D6}"/>
              </a:ext>
            </a:extLst>
          </p:cNvPr>
          <p:cNvSpPr txBox="1"/>
          <p:nvPr/>
        </p:nvSpPr>
        <p:spPr>
          <a:xfrm>
            <a:off x="7067760" y="4197881"/>
            <a:ext cx="4209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noProof="0" dirty="0">
                <a:latin typeface="Arial" panose="020B0604020202020204" pitchFamily="34" charset="0"/>
                <a:ea typeface="Aileron" charset="0"/>
                <a:cs typeface="Arial" panose="020B0604020202020204" pitchFamily="34" charset="0"/>
              </a:rPr>
              <a:t>1</a:t>
            </a:r>
            <a:r>
              <a:rPr lang="en-GB" sz="750" baseline="30000" noProof="0" dirty="0">
                <a:latin typeface="Arial" panose="020B0604020202020204" pitchFamily="34" charset="0"/>
                <a:ea typeface="Aileron" charset="0"/>
                <a:cs typeface="Arial" panose="020B0604020202020204" pitchFamily="34" charset="0"/>
              </a:rPr>
              <a:t>st</a:t>
            </a:r>
            <a:r>
              <a:rPr lang="en-GB" sz="750" noProof="0" dirty="0">
                <a:latin typeface="Arial" panose="020B0604020202020204" pitchFamily="34" charset="0"/>
                <a:ea typeface="Aileron" charset="0"/>
                <a:cs typeface="Arial" panose="020B0604020202020204" pitchFamily="34" charset="0"/>
              </a:rPr>
              <a:t> Line</a:t>
            </a:r>
          </a:p>
        </p:txBody>
      </p:sp>
      <p:sp>
        <p:nvSpPr>
          <p:cNvPr id="112" name="TextBox 161">
            <a:extLst>
              <a:ext uri="{FF2B5EF4-FFF2-40B4-BE49-F238E27FC236}">
                <a16:creationId xmlns:a16="http://schemas.microsoft.com/office/drawing/2014/main" id="{00EE7FFE-DAC6-5243-9CE4-82B732B0D0AE}"/>
              </a:ext>
            </a:extLst>
          </p:cNvPr>
          <p:cNvSpPr txBox="1"/>
          <p:nvPr/>
        </p:nvSpPr>
        <p:spPr>
          <a:xfrm>
            <a:off x="7067760" y="4566181"/>
            <a:ext cx="4209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noProof="0" dirty="0">
                <a:latin typeface="Arial" panose="020B0604020202020204" pitchFamily="34" charset="0"/>
                <a:ea typeface="Aileron" charset="0"/>
                <a:cs typeface="Arial" panose="020B0604020202020204" pitchFamily="34" charset="0"/>
              </a:rPr>
              <a:t>2</a:t>
            </a:r>
            <a:r>
              <a:rPr lang="en-GB" sz="750" baseline="30000" noProof="0" dirty="0">
                <a:latin typeface="Arial" panose="020B0604020202020204" pitchFamily="34" charset="0"/>
                <a:ea typeface="Aileron" charset="0"/>
                <a:cs typeface="Arial" panose="020B0604020202020204" pitchFamily="34" charset="0"/>
              </a:rPr>
              <a:t>nd</a:t>
            </a:r>
            <a:r>
              <a:rPr lang="en-GB" sz="750" noProof="0" dirty="0">
                <a:latin typeface="Arial" panose="020B0604020202020204" pitchFamily="34" charset="0"/>
                <a:ea typeface="Aileron" charset="0"/>
                <a:cs typeface="Arial" panose="020B0604020202020204" pitchFamily="34" charset="0"/>
              </a:rPr>
              <a:t> Line</a:t>
            </a:r>
          </a:p>
        </p:txBody>
      </p:sp>
      <p:sp>
        <p:nvSpPr>
          <p:cNvPr id="113" name="TextBox 162">
            <a:extLst>
              <a:ext uri="{FF2B5EF4-FFF2-40B4-BE49-F238E27FC236}">
                <a16:creationId xmlns:a16="http://schemas.microsoft.com/office/drawing/2014/main" id="{3BCC17F6-4F68-8D44-AFFC-30EF5168EDBE}"/>
              </a:ext>
            </a:extLst>
          </p:cNvPr>
          <p:cNvSpPr txBox="1"/>
          <p:nvPr/>
        </p:nvSpPr>
        <p:spPr>
          <a:xfrm>
            <a:off x="7067760" y="5318656"/>
            <a:ext cx="4209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noProof="0" dirty="0">
                <a:latin typeface="Arial" panose="020B0604020202020204" pitchFamily="34" charset="0"/>
                <a:ea typeface="Aileron" charset="0"/>
                <a:cs typeface="Arial" panose="020B0604020202020204" pitchFamily="34" charset="0"/>
              </a:rPr>
              <a:t>3</a:t>
            </a:r>
            <a:r>
              <a:rPr lang="en-GB" sz="750" baseline="30000" noProof="0" dirty="0">
                <a:latin typeface="Arial" panose="020B0604020202020204" pitchFamily="34" charset="0"/>
                <a:ea typeface="Aileron" charset="0"/>
                <a:cs typeface="Arial" panose="020B0604020202020204" pitchFamily="34" charset="0"/>
              </a:rPr>
              <a:t>rd</a:t>
            </a:r>
            <a:r>
              <a:rPr lang="en-GB" sz="750" noProof="0" dirty="0">
                <a:latin typeface="Arial" panose="020B0604020202020204" pitchFamily="34" charset="0"/>
                <a:ea typeface="Aileron" charset="0"/>
                <a:cs typeface="Arial" panose="020B0604020202020204" pitchFamily="34" charset="0"/>
              </a:rPr>
              <a:t> Line</a:t>
            </a:r>
          </a:p>
        </p:txBody>
      </p:sp>
      <p:sp>
        <p:nvSpPr>
          <p:cNvPr id="114" name="TextBox 163">
            <a:extLst>
              <a:ext uri="{FF2B5EF4-FFF2-40B4-BE49-F238E27FC236}">
                <a16:creationId xmlns:a16="http://schemas.microsoft.com/office/drawing/2014/main" id="{F2B13D19-9CE8-A740-89A8-4AFE722DAEC0}"/>
              </a:ext>
            </a:extLst>
          </p:cNvPr>
          <p:cNvSpPr txBox="1"/>
          <p:nvPr/>
        </p:nvSpPr>
        <p:spPr>
          <a:xfrm>
            <a:off x="7413835" y="5423431"/>
            <a:ext cx="640034"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b="1" noProof="0" dirty="0">
                <a:latin typeface="Arial" panose="020B0604020202020204" pitchFamily="34" charset="0"/>
                <a:ea typeface="Aileron" charset="0"/>
                <a:cs typeface="Arial" panose="020B0604020202020204" pitchFamily="34" charset="0"/>
              </a:rPr>
              <a:t>Cabozantinib</a:t>
            </a:r>
          </a:p>
        </p:txBody>
      </p:sp>
      <p:sp>
        <p:nvSpPr>
          <p:cNvPr id="115" name="TextBox 164">
            <a:extLst>
              <a:ext uri="{FF2B5EF4-FFF2-40B4-BE49-F238E27FC236}">
                <a16:creationId xmlns:a16="http://schemas.microsoft.com/office/drawing/2014/main" id="{900D9001-36C0-7E46-8C19-0F3FA4BEB219}"/>
              </a:ext>
            </a:extLst>
          </p:cNvPr>
          <p:cNvSpPr txBox="1"/>
          <p:nvPr/>
        </p:nvSpPr>
        <p:spPr>
          <a:xfrm>
            <a:off x="7388434" y="4274081"/>
            <a:ext cx="2604172" cy="207749"/>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b="1" noProof="0" dirty="0">
                <a:latin typeface="Arial" panose="020B0604020202020204" pitchFamily="34" charset="0"/>
                <a:ea typeface="Aileron" charset="0"/>
                <a:cs typeface="Arial" panose="020B0604020202020204" pitchFamily="34" charset="0"/>
              </a:rPr>
              <a:t>Atezolizumab-bevacizumab/durvalumab-tremelimumab</a:t>
            </a:r>
            <a:br>
              <a:rPr lang="en-GB" sz="750" b="1" noProof="0" dirty="0">
                <a:latin typeface="Arial" panose="020B0604020202020204" pitchFamily="34" charset="0"/>
                <a:ea typeface="Aileron" charset="0"/>
                <a:cs typeface="Arial" panose="020B0604020202020204" pitchFamily="34" charset="0"/>
              </a:rPr>
            </a:br>
            <a:r>
              <a:rPr lang="en-GB" sz="750" noProof="0" dirty="0">
                <a:latin typeface="Arial" panose="020B0604020202020204" pitchFamily="34" charset="0"/>
                <a:ea typeface="Aileron" charset="0"/>
                <a:cs typeface="Arial" panose="020B0604020202020204" pitchFamily="34" charset="0"/>
              </a:rPr>
              <a:t>If not feasible </a:t>
            </a:r>
            <a:r>
              <a:rPr lang="en-GB" sz="750" b="1" noProof="0" dirty="0">
                <a:latin typeface="Arial" panose="020B0604020202020204" pitchFamily="34" charset="0"/>
                <a:ea typeface="Aileron" charset="0"/>
                <a:cs typeface="Arial" panose="020B0604020202020204" pitchFamily="34" charset="0"/>
              </a:rPr>
              <a:t>sorafenib or lenvatinib or durvalumab</a:t>
            </a:r>
          </a:p>
        </p:txBody>
      </p:sp>
      <p:sp>
        <p:nvSpPr>
          <p:cNvPr id="116" name="TextBox 165">
            <a:extLst>
              <a:ext uri="{FF2B5EF4-FFF2-40B4-BE49-F238E27FC236}">
                <a16:creationId xmlns:a16="http://schemas.microsoft.com/office/drawing/2014/main" id="{37D1D412-60C3-C146-BB96-6CC509BF5844}"/>
              </a:ext>
            </a:extLst>
          </p:cNvPr>
          <p:cNvSpPr txBox="1"/>
          <p:nvPr/>
        </p:nvSpPr>
        <p:spPr>
          <a:xfrm>
            <a:off x="8048809" y="4551458"/>
            <a:ext cx="686891" cy="451277"/>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85000"/>
              </a:lnSpc>
            </a:pPr>
            <a:r>
              <a:rPr lang="en-GB" sz="750" b="1" noProof="0" dirty="0">
                <a:latin typeface="Arial" panose="020B0604020202020204" pitchFamily="34" charset="0"/>
                <a:ea typeface="Aileron" charset="0"/>
                <a:cs typeface="Arial" panose="020B0604020202020204" pitchFamily="34" charset="0"/>
              </a:rPr>
              <a:t>regorafenib</a:t>
            </a:r>
          </a:p>
          <a:p>
            <a:pPr>
              <a:lnSpc>
                <a:spcPct val="85000"/>
              </a:lnSpc>
            </a:pPr>
            <a:r>
              <a:rPr lang="en-GB" sz="600" noProof="0" dirty="0">
                <a:latin typeface="Arial" panose="020B0604020202020204" pitchFamily="34" charset="0"/>
                <a:ea typeface="Aileron" charset="0"/>
                <a:cs typeface="Arial" panose="020B0604020202020204" pitchFamily="34" charset="0"/>
              </a:rPr>
              <a:t>(sorafenib-tolerant)</a:t>
            </a:r>
          </a:p>
          <a:p>
            <a:pPr>
              <a:lnSpc>
                <a:spcPct val="85000"/>
              </a:lnSpc>
            </a:pPr>
            <a:r>
              <a:rPr lang="en-GB" sz="750" b="1" noProof="0" dirty="0">
                <a:latin typeface="Arial" panose="020B0604020202020204" pitchFamily="34" charset="0"/>
                <a:ea typeface="Aileron" charset="0"/>
                <a:cs typeface="Arial" panose="020B0604020202020204" pitchFamily="34" charset="0"/>
              </a:rPr>
              <a:t>cabozantinib</a:t>
            </a:r>
          </a:p>
          <a:p>
            <a:pPr>
              <a:lnSpc>
                <a:spcPct val="85000"/>
              </a:lnSpc>
            </a:pPr>
            <a:r>
              <a:rPr lang="en-GB" sz="750" b="1" noProof="0" dirty="0">
                <a:latin typeface="Arial" panose="020B0604020202020204" pitchFamily="34" charset="0"/>
                <a:ea typeface="Aileron" charset="0"/>
                <a:cs typeface="Arial" panose="020B0604020202020204" pitchFamily="34" charset="0"/>
              </a:rPr>
              <a:t>ramucirumab</a:t>
            </a:r>
          </a:p>
          <a:p>
            <a:pPr>
              <a:lnSpc>
                <a:spcPct val="85000"/>
              </a:lnSpc>
            </a:pPr>
            <a:r>
              <a:rPr lang="en-GB" sz="600" noProof="0" dirty="0">
                <a:latin typeface="Arial" panose="020B0604020202020204" pitchFamily="34" charset="0"/>
                <a:ea typeface="Aileron" charset="0"/>
                <a:cs typeface="Arial" panose="020B0604020202020204" pitchFamily="34" charset="0"/>
              </a:rPr>
              <a:t>(AFP ≥400 ng/mL)</a:t>
            </a:r>
          </a:p>
        </p:txBody>
      </p:sp>
      <p:sp>
        <p:nvSpPr>
          <p:cNvPr id="117" name="TextBox 168">
            <a:extLst>
              <a:ext uri="{FF2B5EF4-FFF2-40B4-BE49-F238E27FC236}">
                <a16:creationId xmlns:a16="http://schemas.microsoft.com/office/drawing/2014/main" id="{7A1F6E5E-2106-F040-BE53-2CFFA5C1BFC4}"/>
              </a:ext>
            </a:extLst>
          </p:cNvPr>
          <p:cNvSpPr txBox="1"/>
          <p:nvPr/>
        </p:nvSpPr>
        <p:spPr>
          <a:xfrm>
            <a:off x="7270934" y="4751483"/>
            <a:ext cx="1939850" cy="9810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8900" indent="-88900">
              <a:lnSpc>
                <a:spcPct val="85000"/>
              </a:lnSpc>
              <a:buFont typeface="Arial" panose="020B0604020202020204" pitchFamily="34" charset="0"/>
              <a:buChar char="•"/>
            </a:pPr>
            <a:r>
              <a:rPr lang="en-GB" sz="750" noProof="0" dirty="0">
                <a:latin typeface="Arial" panose="020B0604020202020204" pitchFamily="34" charset="0"/>
                <a:ea typeface="Aileron" charset="0"/>
                <a:cs typeface="Arial" panose="020B0604020202020204" pitchFamily="34" charset="0"/>
              </a:rPr>
              <a:t>Post sorafenib</a:t>
            </a:r>
            <a:endParaRPr lang="en-GB" sz="600" noProof="0" dirty="0">
              <a:latin typeface="Arial" panose="020B0604020202020204" pitchFamily="34" charset="0"/>
              <a:ea typeface="Aileron" charset="0"/>
              <a:cs typeface="Arial" panose="020B0604020202020204" pitchFamily="34" charset="0"/>
            </a:endParaRPr>
          </a:p>
        </p:txBody>
      </p:sp>
      <p:sp>
        <p:nvSpPr>
          <p:cNvPr id="118" name="TextBox 169">
            <a:extLst>
              <a:ext uri="{FF2B5EF4-FFF2-40B4-BE49-F238E27FC236}">
                <a16:creationId xmlns:a16="http://schemas.microsoft.com/office/drawing/2014/main" id="{9D576DE9-90E7-FE44-B425-1745A965EBF3}"/>
              </a:ext>
            </a:extLst>
          </p:cNvPr>
          <p:cNvSpPr txBox="1"/>
          <p:nvPr/>
        </p:nvSpPr>
        <p:spPr>
          <a:xfrm>
            <a:off x="7270934" y="4995958"/>
            <a:ext cx="1939850" cy="294311"/>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8900" indent="-88900">
              <a:lnSpc>
                <a:spcPct val="85000"/>
              </a:lnSpc>
              <a:buFont typeface="Arial" panose="020B0604020202020204" pitchFamily="34" charset="0"/>
              <a:buChar char="•"/>
            </a:pPr>
            <a:r>
              <a:rPr lang="en-GB" sz="750" noProof="0" dirty="0">
                <a:latin typeface="Arial" panose="020B0604020202020204" pitchFamily="34" charset="0"/>
                <a:ea typeface="Aileron" charset="0"/>
                <a:cs typeface="Arial" panose="020B0604020202020204" pitchFamily="34" charset="0"/>
              </a:rPr>
              <a:t>Post atezolizumab-bevacizumab</a:t>
            </a:r>
          </a:p>
          <a:p>
            <a:pPr marL="88900" indent="-88900">
              <a:lnSpc>
                <a:spcPct val="85000"/>
              </a:lnSpc>
              <a:buFont typeface="Arial" panose="020B0604020202020204" pitchFamily="34" charset="0"/>
              <a:buChar char="•"/>
            </a:pPr>
            <a:r>
              <a:rPr lang="en-GB" sz="750" noProof="0" dirty="0">
                <a:latin typeface="Arial" panose="020B0604020202020204" pitchFamily="34" charset="0"/>
                <a:ea typeface="Aileron" charset="0"/>
                <a:cs typeface="Arial" panose="020B0604020202020204" pitchFamily="34" charset="0"/>
              </a:rPr>
              <a:t>Post durvalumab-tremelimumab</a:t>
            </a:r>
          </a:p>
          <a:p>
            <a:pPr marL="88900" indent="-88900">
              <a:lnSpc>
                <a:spcPct val="85000"/>
              </a:lnSpc>
              <a:buFont typeface="Arial" panose="020B0604020202020204" pitchFamily="34" charset="0"/>
              <a:buChar char="•"/>
            </a:pPr>
            <a:r>
              <a:rPr lang="en-GB" sz="750" noProof="0" dirty="0">
                <a:latin typeface="Arial" panose="020B0604020202020204" pitchFamily="34" charset="0"/>
                <a:ea typeface="Aileron" charset="0"/>
                <a:cs typeface="Arial" panose="020B0604020202020204" pitchFamily="34" charset="0"/>
              </a:rPr>
              <a:t>Post lenvatinib or durvalumab</a:t>
            </a:r>
            <a:endParaRPr lang="en-GB" sz="600" noProof="0" dirty="0">
              <a:latin typeface="Arial" panose="020B0604020202020204" pitchFamily="34" charset="0"/>
              <a:ea typeface="Aileron" charset="0"/>
              <a:cs typeface="Arial" panose="020B0604020202020204" pitchFamily="34" charset="0"/>
            </a:endParaRPr>
          </a:p>
        </p:txBody>
      </p:sp>
      <p:cxnSp>
        <p:nvCxnSpPr>
          <p:cNvPr id="119" name="Straight Connector 118">
            <a:extLst>
              <a:ext uri="{FF2B5EF4-FFF2-40B4-BE49-F238E27FC236}">
                <a16:creationId xmlns:a16="http://schemas.microsoft.com/office/drawing/2014/main" id="{F7C6D86B-731C-BB4D-B1BF-D83F6E485BED}"/>
              </a:ext>
            </a:extLst>
          </p:cNvPr>
          <p:cNvCxnSpPr>
            <a:cxnSpLocks/>
          </p:cNvCxnSpPr>
          <p:nvPr/>
        </p:nvCxnSpPr>
        <p:spPr>
          <a:xfrm>
            <a:off x="7195580" y="4311648"/>
            <a:ext cx="0" cy="219075"/>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BF78245F-0F4E-B642-8B17-C6C53C0CF1D2}"/>
              </a:ext>
            </a:extLst>
          </p:cNvPr>
          <p:cNvCxnSpPr>
            <a:cxnSpLocks/>
          </p:cNvCxnSpPr>
          <p:nvPr/>
        </p:nvCxnSpPr>
        <p:spPr>
          <a:xfrm>
            <a:off x="7195580" y="4762498"/>
            <a:ext cx="0" cy="504825"/>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5F159628-3512-F04F-A713-C2DB28067D48}"/>
              </a:ext>
            </a:extLst>
          </p:cNvPr>
          <p:cNvCxnSpPr>
            <a:cxnSpLocks/>
          </p:cNvCxnSpPr>
          <p:nvPr/>
        </p:nvCxnSpPr>
        <p:spPr>
          <a:xfrm>
            <a:off x="8011555" y="4600573"/>
            <a:ext cx="0" cy="387350"/>
          </a:xfrm>
          <a:prstGeom prst="line">
            <a:avLst/>
          </a:prstGeom>
          <a:ln w="12700">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91923B36-676A-BD4A-894D-8E9C4ED51E88}"/>
              </a:ext>
            </a:extLst>
          </p:cNvPr>
          <p:cNvCxnSpPr>
            <a:cxnSpLocks/>
          </p:cNvCxnSpPr>
          <p:nvPr/>
        </p:nvCxnSpPr>
        <p:spPr>
          <a:xfrm flipH="1">
            <a:off x="7123047" y="4549527"/>
            <a:ext cx="2680247" cy="0"/>
          </a:xfrm>
          <a:prstGeom prst="line">
            <a:avLst/>
          </a:prstGeom>
          <a:ln w="9525">
            <a:solidFill>
              <a:schemeClr val="tx1"/>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82AC3246-C44D-4E42-9EDF-139FF6F22A68}"/>
              </a:ext>
            </a:extLst>
          </p:cNvPr>
          <p:cNvCxnSpPr>
            <a:cxnSpLocks/>
          </p:cNvCxnSpPr>
          <p:nvPr/>
        </p:nvCxnSpPr>
        <p:spPr>
          <a:xfrm>
            <a:off x="7980844" y="4794248"/>
            <a:ext cx="381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A6334467-BC5F-3648-A1CB-BC0B5A17C19C}"/>
              </a:ext>
            </a:extLst>
          </p:cNvPr>
          <p:cNvCxnSpPr>
            <a:cxnSpLocks/>
          </p:cNvCxnSpPr>
          <p:nvPr/>
        </p:nvCxnSpPr>
        <p:spPr>
          <a:xfrm>
            <a:off x="8840230" y="5000623"/>
            <a:ext cx="0" cy="285750"/>
          </a:xfrm>
          <a:prstGeom prst="line">
            <a:avLst/>
          </a:prstGeom>
          <a:ln w="12700">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A44CF969-12D2-884E-A3AE-BB3B31614674}"/>
              </a:ext>
            </a:extLst>
          </p:cNvPr>
          <p:cNvCxnSpPr>
            <a:cxnSpLocks/>
          </p:cNvCxnSpPr>
          <p:nvPr/>
        </p:nvCxnSpPr>
        <p:spPr>
          <a:xfrm>
            <a:off x="8844993" y="5154611"/>
            <a:ext cx="450304"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0C551DB0-32D5-614A-833E-CD88FDC36382}"/>
              </a:ext>
            </a:extLst>
          </p:cNvPr>
          <p:cNvCxnSpPr>
            <a:cxnSpLocks/>
          </p:cNvCxnSpPr>
          <p:nvPr/>
        </p:nvCxnSpPr>
        <p:spPr>
          <a:xfrm>
            <a:off x="9050819" y="4805361"/>
            <a:ext cx="244478"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127" name="Rounded Rectangle 166">
            <a:extLst>
              <a:ext uri="{FF2B5EF4-FFF2-40B4-BE49-F238E27FC236}">
                <a16:creationId xmlns:a16="http://schemas.microsoft.com/office/drawing/2014/main" id="{A77604A6-2496-6746-829A-C82437BDF5D8}"/>
              </a:ext>
            </a:extLst>
          </p:cNvPr>
          <p:cNvSpPr/>
          <p:nvPr/>
        </p:nvSpPr>
        <p:spPr>
          <a:xfrm rot="16200000">
            <a:off x="8831744" y="4689698"/>
            <a:ext cx="416744" cy="226368"/>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750" noProof="0" dirty="0">
                <a:solidFill>
                  <a:schemeClr val="tx1"/>
                </a:solidFill>
                <a:latin typeface="Arial" panose="020B0604020202020204" pitchFamily="34" charset="0"/>
                <a:cs typeface="Arial" panose="020B0604020202020204" pitchFamily="34" charset="0"/>
              </a:rPr>
              <a:t>Not </a:t>
            </a:r>
            <a:br>
              <a:rPr lang="en-GB" sz="750" noProof="0" dirty="0">
                <a:solidFill>
                  <a:schemeClr val="tx1"/>
                </a:solidFill>
                <a:latin typeface="Arial" panose="020B0604020202020204" pitchFamily="34" charset="0"/>
                <a:cs typeface="Arial" panose="020B0604020202020204" pitchFamily="34" charset="0"/>
              </a:rPr>
            </a:br>
            <a:r>
              <a:rPr lang="en-GB" sz="750" noProof="0" dirty="0">
                <a:solidFill>
                  <a:schemeClr val="tx1"/>
                </a:solidFill>
                <a:latin typeface="Arial" panose="020B0604020202020204" pitchFamily="34" charset="0"/>
                <a:cs typeface="Arial" panose="020B0604020202020204" pitchFamily="34" charset="0"/>
              </a:rPr>
              <a:t>feasible</a:t>
            </a:r>
          </a:p>
        </p:txBody>
      </p:sp>
      <p:cxnSp>
        <p:nvCxnSpPr>
          <p:cNvPr id="128" name="Straight Connector 127">
            <a:extLst>
              <a:ext uri="{FF2B5EF4-FFF2-40B4-BE49-F238E27FC236}">
                <a16:creationId xmlns:a16="http://schemas.microsoft.com/office/drawing/2014/main" id="{91589545-657E-CB4C-8741-A82C5772D0B1}"/>
              </a:ext>
            </a:extLst>
          </p:cNvPr>
          <p:cNvCxnSpPr>
            <a:cxnSpLocks/>
          </p:cNvCxnSpPr>
          <p:nvPr/>
        </p:nvCxnSpPr>
        <p:spPr>
          <a:xfrm>
            <a:off x="9050819" y="5462586"/>
            <a:ext cx="244478"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129" name="Rounded Rectangle 167">
            <a:extLst>
              <a:ext uri="{FF2B5EF4-FFF2-40B4-BE49-F238E27FC236}">
                <a16:creationId xmlns:a16="http://schemas.microsoft.com/office/drawing/2014/main" id="{F596CEC2-A7FF-9A43-9982-118BA4F70F57}"/>
              </a:ext>
            </a:extLst>
          </p:cNvPr>
          <p:cNvSpPr/>
          <p:nvPr/>
        </p:nvSpPr>
        <p:spPr>
          <a:xfrm rot="16200000">
            <a:off x="8843409" y="5386058"/>
            <a:ext cx="393413" cy="226368"/>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750" noProof="0" dirty="0">
                <a:solidFill>
                  <a:schemeClr val="tx1"/>
                </a:solidFill>
                <a:latin typeface="Arial" panose="020B0604020202020204" pitchFamily="34" charset="0"/>
                <a:cs typeface="Arial" panose="020B0604020202020204" pitchFamily="34" charset="0"/>
              </a:rPr>
              <a:t>Not </a:t>
            </a:r>
            <a:br>
              <a:rPr lang="en-GB" sz="750" noProof="0" dirty="0">
                <a:solidFill>
                  <a:schemeClr val="tx1"/>
                </a:solidFill>
                <a:latin typeface="Arial" panose="020B0604020202020204" pitchFamily="34" charset="0"/>
                <a:cs typeface="Arial" panose="020B0604020202020204" pitchFamily="34" charset="0"/>
              </a:rPr>
            </a:br>
            <a:r>
              <a:rPr lang="en-GB" sz="750" noProof="0" dirty="0">
                <a:solidFill>
                  <a:schemeClr val="tx1"/>
                </a:solidFill>
                <a:latin typeface="Arial" panose="020B0604020202020204" pitchFamily="34" charset="0"/>
                <a:cs typeface="Arial" panose="020B0604020202020204" pitchFamily="34" charset="0"/>
              </a:rPr>
              <a:t>feasible</a:t>
            </a:r>
          </a:p>
        </p:txBody>
      </p:sp>
      <p:sp>
        <p:nvSpPr>
          <p:cNvPr id="130" name="Rounded Rectangle 189">
            <a:extLst>
              <a:ext uri="{FF2B5EF4-FFF2-40B4-BE49-F238E27FC236}">
                <a16:creationId xmlns:a16="http://schemas.microsoft.com/office/drawing/2014/main" id="{41A89AA8-AB49-9D4A-AF5C-86E9575E8698}"/>
              </a:ext>
            </a:extLst>
          </p:cNvPr>
          <p:cNvSpPr/>
          <p:nvPr/>
        </p:nvSpPr>
        <p:spPr>
          <a:xfrm rot="16200000">
            <a:off x="9407977" y="5037103"/>
            <a:ext cx="1162051" cy="155639"/>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750" noProof="0" dirty="0">
                <a:solidFill>
                  <a:schemeClr val="tx1"/>
                </a:solidFill>
                <a:latin typeface="Arial" panose="020B0604020202020204" pitchFamily="34" charset="0"/>
                <a:cs typeface="Arial" panose="020B0604020202020204" pitchFamily="34" charset="0"/>
              </a:rPr>
              <a:t>Not feasible</a:t>
            </a:r>
          </a:p>
        </p:txBody>
      </p:sp>
      <p:cxnSp>
        <p:nvCxnSpPr>
          <p:cNvPr id="131" name="Straight Connector 130">
            <a:extLst>
              <a:ext uri="{FF2B5EF4-FFF2-40B4-BE49-F238E27FC236}">
                <a16:creationId xmlns:a16="http://schemas.microsoft.com/office/drawing/2014/main" id="{4A4E32DC-36CD-014E-BDF8-0FB51ED3B524}"/>
              </a:ext>
            </a:extLst>
          </p:cNvPr>
          <p:cNvCxnSpPr>
            <a:cxnSpLocks/>
          </p:cNvCxnSpPr>
          <p:nvPr/>
        </p:nvCxnSpPr>
        <p:spPr>
          <a:xfrm>
            <a:off x="9451418" y="5075236"/>
            <a:ext cx="450304"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132" name="Rounded Rectangle 191">
            <a:extLst>
              <a:ext uri="{FF2B5EF4-FFF2-40B4-BE49-F238E27FC236}">
                <a16:creationId xmlns:a16="http://schemas.microsoft.com/office/drawing/2014/main" id="{6E51AC3A-D0AC-BC4F-8E96-13FAEF027260}"/>
              </a:ext>
            </a:extLst>
          </p:cNvPr>
          <p:cNvSpPr/>
          <p:nvPr/>
        </p:nvSpPr>
        <p:spPr>
          <a:xfrm>
            <a:off x="9301643" y="4575172"/>
            <a:ext cx="517525" cy="1120775"/>
          </a:xfrm>
          <a:prstGeom prst="roundRect">
            <a:avLst>
              <a:gd name="adj" fmla="val 0"/>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800" b="1" noProof="0" dirty="0">
                <a:solidFill>
                  <a:schemeClr val="tx1"/>
                </a:solidFill>
                <a:latin typeface="Arial" panose="020B0604020202020204" pitchFamily="34" charset="0"/>
                <a:cs typeface="Arial" panose="020B0604020202020204" pitchFamily="34" charset="0"/>
              </a:rPr>
              <a:t>Clinical</a:t>
            </a:r>
            <a:br>
              <a:rPr lang="en-GB" sz="800" b="1" noProof="0" dirty="0">
                <a:solidFill>
                  <a:schemeClr val="tx1"/>
                </a:solidFill>
                <a:latin typeface="Arial" panose="020B0604020202020204" pitchFamily="34" charset="0"/>
                <a:cs typeface="Arial" panose="020B0604020202020204" pitchFamily="34" charset="0"/>
              </a:rPr>
            </a:br>
            <a:r>
              <a:rPr lang="en-GB" sz="800" b="1" noProof="0" dirty="0">
                <a:solidFill>
                  <a:schemeClr val="tx1"/>
                </a:solidFill>
                <a:latin typeface="Arial" panose="020B0604020202020204" pitchFamily="34" charset="0"/>
                <a:cs typeface="Arial" panose="020B0604020202020204" pitchFamily="34" charset="0"/>
              </a:rPr>
              <a:t>trials</a:t>
            </a:r>
          </a:p>
        </p:txBody>
      </p:sp>
      <p:cxnSp>
        <p:nvCxnSpPr>
          <p:cNvPr id="133" name="Straight Connector 132">
            <a:extLst>
              <a:ext uri="{FF2B5EF4-FFF2-40B4-BE49-F238E27FC236}">
                <a16:creationId xmlns:a16="http://schemas.microsoft.com/office/drawing/2014/main" id="{B793754C-2D8F-684D-9A21-F32239B5420B}"/>
              </a:ext>
            </a:extLst>
          </p:cNvPr>
          <p:cNvCxnSpPr>
            <a:cxnSpLocks/>
          </p:cNvCxnSpPr>
          <p:nvPr/>
        </p:nvCxnSpPr>
        <p:spPr>
          <a:xfrm flipH="1">
            <a:off x="7123048" y="5295652"/>
            <a:ext cx="2159546" cy="0"/>
          </a:xfrm>
          <a:prstGeom prst="line">
            <a:avLst/>
          </a:prstGeom>
          <a:ln w="9525">
            <a:solidFill>
              <a:schemeClr val="tx1"/>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4" name="TextBox 194">
            <a:extLst>
              <a:ext uri="{FF2B5EF4-FFF2-40B4-BE49-F238E27FC236}">
                <a16:creationId xmlns:a16="http://schemas.microsoft.com/office/drawing/2014/main" id="{F621907F-0B6C-8C4A-946B-ADFF5C1F7AE7}"/>
              </a:ext>
            </a:extLst>
          </p:cNvPr>
          <p:cNvSpPr txBox="1"/>
          <p:nvPr/>
        </p:nvSpPr>
        <p:spPr>
          <a:xfrm>
            <a:off x="10156722" y="5177597"/>
            <a:ext cx="853072" cy="519373"/>
          </a:xfrm>
          <a:prstGeom prst="rect">
            <a:avLst/>
          </a:prstGeom>
          <a:solidFill>
            <a:schemeClr val="accent2">
              <a:lumMod val="40000"/>
              <a:lumOff val="60000"/>
            </a:schemeClr>
          </a:solidFill>
          <a:ln>
            <a:solidFill>
              <a:schemeClr val="tx1"/>
            </a:solidFill>
          </a:ln>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noProof="0" dirty="0">
                <a:latin typeface="Arial" panose="020B0604020202020204" pitchFamily="34" charset="0"/>
                <a:ea typeface="Aileron" charset="0"/>
                <a:cs typeface="Arial" panose="020B0604020202020204" pitchFamily="34" charset="0"/>
              </a:rPr>
              <a:t>Alternative</a:t>
            </a:r>
            <a:br>
              <a:rPr lang="en-GB" sz="750" noProof="0" dirty="0">
                <a:latin typeface="Arial" panose="020B0604020202020204" pitchFamily="34" charset="0"/>
                <a:ea typeface="Aileron" charset="0"/>
                <a:cs typeface="Arial" panose="020B0604020202020204" pitchFamily="34" charset="0"/>
              </a:rPr>
            </a:br>
            <a:r>
              <a:rPr lang="en-GB" sz="750" noProof="0" dirty="0">
                <a:latin typeface="Arial" panose="020B0604020202020204" pitchFamily="34" charset="0"/>
                <a:ea typeface="Aileron" charset="0"/>
                <a:cs typeface="Arial" panose="020B0604020202020204" pitchFamily="34" charset="0"/>
              </a:rPr>
              <a:t>sequences may</a:t>
            </a:r>
            <a:br>
              <a:rPr lang="en-GB" sz="750" noProof="0" dirty="0">
                <a:latin typeface="Arial" panose="020B0604020202020204" pitchFamily="34" charset="0"/>
                <a:ea typeface="Aileron" charset="0"/>
                <a:cs typeface="Arial" panose="020B0604020202020204" pitchFamily="34" charset="0"/>
              </a:rPr>
            </a:br>
            <a:r>
              <a:rPr lang="en-GB" sz="750" noProof="0" dirty="0">
                <a:latin typeface="Arial" panose="020B0604020202020204" pitchFamily="34" charset="0"/>
                <a:ea typeface="Aileron" charset="0"/>
                <a:cs typeface="Arial" panose="020B0604020202020204" pitchFamily="34" charset="0"/>
              </a:rPr>
              <a:t>be considered</a:t>
            </a:r>
            <a:br>
              <a:rPr lang="en-GB" sz="750" noProof="0" dirty="0">
                <a:latin typeface="Arial" panose="020B0604020202020204" pitchFamily="34" charset="0"/>
                <a:ea typeface="Aileron" charset="0"/>
                <a:cs typeface="Arial" panose="020B0604020202020204" pitchFamily="34" charset="0"/>
              </a:rPr>
            </a:br>
            <a:r>
              <a:rPr lang="en-GB" sz="750" noProof="0" dirty="0">
                <a:latin typeface="Arial" panose="020B0604020202020204" pitchFamily="34" charset="0"/>
                <a:ea typeface="Aileron" charset="0"/>
                <a:cs typeface="Arial" panose="020B0604020202020204" pitchFamily="34" charset="0"/>
              </a:rPr>
              <a:t>but they have not</a:t>
            </a:r>
            <a:br>
              <a:rPr lang="en-GB" sz="750" noProof="0" dirty="0">
                <a:latin typeface="Arial" panose="020B0604020202020204" pitchFamily="34" charset="0"/>
                <a:ea typeface="Aileron" charset="0"/>
                <a:cs typeface="Arial" panose="020B0604020202020204" pitchFamily="34" charset="0"/>
              </a:rPr>
            </a:br>
            <a:r>
              <a:rPr lang="en-GB" sz="750" noProof="0" dirty="0">
                <a:latin typeface="Arial" panose="020B0604020202020204" pitchFamily="34" charset="0"/>
                <a:ea typeface="Aileron" charset="0"/>
                <a:cs typeface="Arial" panose="020B0604020202020204" pitchFamily="34" charset="0"/>
              </a:rPr>
              <a:t>been proved</a:t>
            </a:r>
          </a:p>
        </p:txBody>
      </p:sp>
      <p:cxnSp>
        <p:nvCxnSpPr>
          <p:cNvPr id="135" name="Straight Connector 134">
            <a:extLst>
              <a:ext uri="{FF2B5EF4-FFF2-40B4-BE49-F238E27FC236}">
                <a16:creationId xmlns:a16="http://schemas.microsoft.com/office/drawing/2014/main" id="{A442252C-4199-184D-8BB4-3F63C6EF23A4}"/>
              </a:ext>
            </a:extLst>
          </p:cNvPr>
          <p:cNvCxnSpPr>
            <a:cxnSpLocks/>
          </p:cNvCxnSpPr>
          <p:nvPr/>
        </p:nvCxnSpPr>
        <p:spPr>
          <a:xfrm>
            <a:off x="10061018" y="5075236"/>
            <a:ext cx="510626" cy="0"/>
          </a:xfrm>
          <a:prstGeom prst="line">
            <a:avLst/>
          </a:prstGeom>
          <a:ln w="12700">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731E8123-C5A3-9F44-9F1F-EF95F4F8933C}"/>
              </a:ext>
            </a:extLst>
          </p:cNvPr>
          <p:cNvCxnSpPr>
            <a:cxnSpLocks/>
            <a:endCxn id="127" idx="3"/>
          </p:cNvCxnSpPr>
          <p:nvPr/>
        </p:nvCxnSpPr>
        <p:spPr>
          <a:xfrm flipH="1">
            <a:off x="9040116" y="4479923"/>
            <a:ext cx="0" cy="114587"/>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137" name="Rounded Rectangle 140">
            <a:extLst>
              <a:ext uri="{FF2B5EF4-FFF2-40B4-BE49-F238E27FC236}">
                <a16:creationId xmlns:a16="http://schemas.microsoft.com/office/drawing/2014/main" id="{72F51AED-A00B-4041-B0EB-EA614F1C38D8}"/>
              </a:ext>
            </a:extLst>
          </p:cNvPr>
          <p:cNvSpPr/>
          <p:nvPr/>
        </p:nvSpPr>
        <p:spPr>
          <a:xfrm>
            <a:off x="3166881" y="4303237"/>
            <a:ext cx="2197764" cy="180975"/>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noProof="0" dirty="0">
                <a:solidFill>
                  <a:schemeClr val="tx1"/>
                </a:solidFill>
                <a:latin typeface="Arial" panose="020B0604020202020204" pitchFamily="34" charset="0"/>
                <a:cs typeface="Arial" panose="020B0604020202020204" pitchFamily="34" charset="0"/>
              </a:rPr>
              <a:t>Not feasible or failure</a:t>
            </a:r>
          </a:p>
        </p:txBody>
      </p:sp>
      <p:sp>
        <p:nvSpPr>
          <p:cNvPr id="138" name="Rounded Rectangle 120">
            <a:extLst>
              <a:ext uri="{FF2B5EF4-FFF2-40B4-BE49-F238E27FC236}">
                <a16:creationId xmlns:a16="http://schemas.microsoft.com/office/drawing/2014/main" id="{95D11565-AFCF-EF42-A1FB-5C2BED0D4300}"/>
              </a:ext>
            </a:extLst>
          </p:cNvPr>
          <p:cNvSpPr/>
          <p:nvPr/>
        </p:nvSpPr>
        <p:spPr>
          <a:xfrm>
            <a:off x="2490605" y="3836513"/>
            <a:ext cx="3528089"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noProof="0" dirty="0">
                <a:solidFill>
                  <a:schemeClr val="bg1"/>
                </a:solidFill>
                <a:latin typeface="Arial" panose="020B0604020202020204" pitchFamily="34" charset="0"/>
                <a:cs typeface="Arial" panose="020B0604020202020204" pitchFamily="34" charset="0"/>
              </a:rPr>
              <a:t>&gt;5 years</a:t>
            </a:r>
          </a:p>
        </p:txBody>
      </p:sp>
      <p:sp>
        <p:nvSpPr>
          <p:cNvPr id="6" name="Rounded Rectangle 11">
            <a:extLst>
              <a:ext uri="{FF2B5EF4-FFF2-40B4-BE49-F238E27FC236}">
                <a16:creationId xmlns:a16="http://schemas.microsoft.com/office/drawing/2014/main" id="{386A0E2E-9217-7E4D-97F8-7E0A76B9AAC3}"/>
              </a:ext>
            </a:extLst>
          </p:cNvPr>
          <p:cNvSpPr/>
          <p:nvPr/>
        </p:nvSpPr>
        <p:spPr>
          <a:xfrm>
            <a:off x="6145045" y="692696"/>
            <a:ext cx="739565" cy="228781"/>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b="1" noProof="0" dirty="0">
                <a:solidFill>
                  <a:schemeClr val="tx1"/>
                </a:solidFill>
                <a:latin typeface="Arial" panose="020B0604020202020204" pitchFamily="34" charset="0"/>
                <a:cs typeface="Arial" panose="020B0604020202020204" pitchFamily="34" charset="0"/>
              </a:rPr>
              <a:t>HCC</a:t>
            </a:r>
          </a:p>
        </p:txBody>
      </p:sp>
    </p:spTree>
    <p:extLst>
      <p:ext uri="{BB962C8B-B14F-4D97-AF65-F5344CB8AC3E}">
        <p14:creationId xmlns:p14="http://schemas.microsoft.com/office/powerpoint/2010/main" val="136812032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19C50-459A-9FFA-EBE2-77E5EE2D27C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0140D89-BC0F-E5A8-051E-8D031F8D720B}"/>
              </a:ext>
            </a:extLst>
          </p:cNvPr>
          <p:cNvSpPr>
            <a:spLocks noGrp="1"/>
          </p:cNvSpPr>
          <p:nvPr>
            <p:ph type="title"/>
          </p:nvPr>
        </p:nvSpPr>
        <p:spPr/>
        <p:txBody>
          <a:bodyPr>
            <a:normAutofit/>
          </a:bodyPr>
          <a:lstStyle/>
          <a:p>
            <a:r>
              <a:rPr lang="en-GB" noProof="0" dirty="0" err="1"/>
              <a:t>Hcc</a:t>
            </a:r>
            <a:r>
              <a:rPr lang="en-GB" noProof="0" dirty="0"/>
              <a:t> </a:t>
            </a:r>
            <a:r>
              <a:rPr lang="en-GB" noProof="0" dirty="0" err="1"/>
              <a:t>esmo</a:t>
            </a:r>
            <a:r>
              <a:rPr lang="en-GB" noProof="0" dirty="0"/>
              <a:t> guidelines</a:t>
            </a:r>
            <a:br>
              <a:rPr lang="en-GB" noProof="0" dirty="0"/>
            </a:br>
            <a:r>
              <a:rPr lang="en-GB" sz="2000" spc="100" noProof="0" dirty="0">
                <a:solidFill>
                  <a:schemeClr val="accent1"/>
                </a:solidFill>
              </a:rPr>
              <a:t>management of advanced hcc</a:t>
            </a:r>
            <a:r>
              <a:rPr lang="en-GB" sz="2000" spc="100" baseline="30000" noProof="0" dirty="0">
                <a:solidFill>
                  <a:schemeClr val="accent1"/>
                </a:solidFill>
              </a:rPr>
              <a:t>1</a:t>
            </a:r>
          </a:p>
        </p:txBody>
      </p:sp>
      <p:sp>
        <p:nvSpPr>
          <p:cNvPr id="4" name="Slide Number Placeholder 3">
            <a:extLst>
              <a:ext uri="{FF2B5EF4-FFF2-40B4-BE49-F238E27FC236}">
                <a16:creationId xmlns:a16="http://schemas.microsoft.com/office/drawing/2014/main" id="{07FC3BCF-9616-AA2B-7CEC-182B6B7A86B3}"/>
              </a:ext>
            </a:extLst>
          </p:cNvPr>
          <p:cNvSpPr>
            <a:spLocks noGrp="1"/>
          </p:cNvSpPr>
          <p:nvPr>
            <p:ph type="sldNum" sz="quarter" idx="4"/>
          </p:nvPr>
        </p:nvSpPr>
        <p:spPr/>
        <p:txBody>
          <a:bodyPr/>
          <a:lstStyle/>
          <a:p>
            <a:fld id="{FCE43C0F-8A7B-3A4B-9DB5-B3472E36E833}" type="slidenum">
              <a:rPr lang="en-GB" noProof="0" smtClean="0"/>
              <a:pPr/>
              <a:t>15</a:t>
            </a:fld>
            <a:endParaRPr lang="en-GB" noProof="0" dirty="0"/>
          </a:p>
        </p:txBody>
      </p:sp>
      <p:sp>
        <p:nvSpPr>
          <p:cNvPr id="11" name="Content Placeholder 10">
            <a:extLst>
              <a:ext uri="{FF2B5EF4-FFF2-40B4-BE49-F238E27FC236}">
                <a16:creationId xmlns:a16="http://schemas.microsoft.com/office/drawing/2014/main" id="{E9141EF4-1F4D-E8E9-0500-918713840905}"/>
              </a:ext>
            </a:extLst>
          </p:cNvPr>
          <p:cNvSpPr>
            <a:spLocks noGrp="1"/>
          </p:cNvSpPr>
          <p:nvPr>
            <p:ph sz="quarter" idx="15"/>
          </p:nvPr>
        </p:nvSpPr>
        <p:spPr>
          <a:xfrm>
            <a:off x="620183" y="6356351"/>
            <a:ext cx="10444369" cy="365125"/>
          </a:xfrm>
        </p:spPr>
        <p:txBody>
          <a:bodyPr anchor="b" anchorCtr="0"/>
          <a:lstStyle/>
          <a:p>
            <a:pPr defTabSz="685800" eaLnBrk="0" hangingPunct="0">
              <a:spcBef>
                <a:spcPct val="20000"/>
              </a:spcBef>
              <a:buClrTx/>
              <a:defRPr/>
            </a:pPr>
            <a:r>
              <a:rPr lang="en-GB" sz="800" kern="1200" noProof="0" dirty="0">
                <a:solidFill>
                  <a:schemeClr val="tx2"/>
                </a:solidFill>
                <a:ea typeface="+mn-ea"/>
              </a:rPr>
              <a:t>AFP, </a:t>
            </a:r>
            <a:r>
              <a:rPr lang="el-GR" sz="800" kern="1200" noProof="0" dirty="0">
                <a:solidFill>
                  <a:schemeClr val="tx2"/>
                </a:solidFill>
                <a:ea typeface="+mn-ea"/>
              </a:rPr>
              <a:t>α-</a:t>
            </a:r>
            <a:r>
              <a:rPr lang="en-GB" sz="800" kern="1200" noProof="0" dirty="0">
                <a:solidFill>
                  <a:schemeClr val="tx2"/>
                </a:solidFill>
                <a:ea typeface="+mn-ea"/>
              </a:rPr>
              <a:t>foetoprotein; BCLC, Barcelona Clinic Liver Cancer; BSC, best supportive care; ECOG PS, Eastern Cooperative Oncology Group performance status; EMA, European Medicines Agency; ESMO, European Society for Medical Oncology; FDA, Food and Drug Administration; HCC, hepatocellular carcinoma; ICI, immune checkpoint inhibitor; MCBS, Magnitude of Clinical Benefit Scale; SBRT, stereotactic body radiotherapy</a:t>
            </a:r>
          </a:p>
          <a:p>
            <a:pPr defTabSz="685800" eaLnBrk="0" hangingPunct="0">
              <a:spcBef>
                <a:spcPct val="20000"/>
              </a:spcBef>
              <a:buClrTx/>
              <a:defRPr/>
            </a:pPr>
            <a:r>
              <a:rPr lang="en-GB" sz="800" kern="1200" baseline="30000" noProof="0" dirty="0">
                <a:solidFill>
                  <a:schemeClr val="tx2"/>
                </a:solidFill>
                <a:ea typeface="+mn-ea"/>
              </a:rPr>
              <a:t>a </a:t>
            </a:r>
            <a:r>
              <a:rPr lang="en-GB" sz="800" kern="1200" noProof="0" dirty="0">
                <a:solidFill>
                  <a:schemeClr val="tx2"/>
                </a:solidFill>
                <a:ea typeface="+mn-ea"/>
              </a:rPr>
              <a:t>Locoregional therapies may be appropriate for selected patients </a:t>
            </a:r>
            <a:r>
              <a:rPr lang="en-GB" sz="800" kern="1200" baseline="30000" noProof="0" dirty="0">
                <a:solidFill>
                  <a:schemeClr val="tx2"/>
                </a:solidFill>
                <a:ea typeface="+mn-ea"/>
              </a:rPr>
              <a:t>b </a:t>
            </a:r>
            <a:r>
              <a:rPr lang="en-GB" sz="800" kern="1200" noProof="0" dirty="0">
                <a:solidFill>
                  <a:schemeClr val="tx2"/>
                </a:solidFill>
                <a:ea typeface="+mn-ea"/>
              </a:rPr>
              <a:t>Patients with well-preserved liver function and ECOG PS 0-1 </a:t>
            </a:r>
            <a:r>
              <a:rPr lang="en-GB" sz="800" kern="1200" baseline="30000" noProof="0" dirty="0">
                <a:solidFill>
                  <a:schemeClr val="tx2"/>
                </a:solidFill>
                <a:ea typeface="+mn-ea"/>
              </a:rPr>
              <a:t>c </a:t>
            </a:r>
            <a:r>
              <a:rPr lang="en-GB" sz="800" kern="1200" noProof="0" dirty="0">
                <a:solidFill>
                  <a:schemeClr val="tx2"/>
                </a:solidFill>
                <a:ea typeface="+mn-ea"/>
              </a:rPr>
              <a:t>ESMO-MCBS v1.1 was used to calculate scores for therapies/indications approved by the EMA or FDA. The scores have been calculated and validated by the ESMO-MCBS Working Group and reviewed by the authors (</a:t>
            </a:r>
            <a:r>
              <a:rPr lang="en-GB" sz="800" kern="1200" noProof="0" dirty="0">
                <a:solidFill>
                  <a:schemeClr val="tx2"/>
                </a:solidFill>
                <a:ea typeface="+mn-ea"/>
                <a:hlinkClick r:id="rId2">
                  <a:extLst>
                    <a:ext uri="{A12FA001-AC4F-418D-AE19-62706E023703}">
                      <ahyp:hlinkClr xmlns:ahyp="http://schemas.microsoft.com/office/drawing/2018/hyperlinkcolor" val="tx"/>
                    </a:ext>
                  </a:extLst>
                </a:hlinkClick>
              </a:rPr>
              <a:t>https://www.esmo.org/guidelines/esmo-mcbs/esmo-mcbs-for-solid-tumours/esmo-mcbs-evaluation-forms</a:t>
            </a:r>
            <a:r>
              <a:rPr lang="en-GB" sz="800" dirty="0">
                <a:solidFill>
                  <a:schemeClr val="tx2"/>
                </a:solidFill>
                <a:ea typeface="+mn-ea"/>
              </a:rPr>
              <a:t> [accessed March 2025]</a:t>
            </a:r>
            <a:r>
              <a:rPr lang="en-GB" sz="800" kern="1200" noProof="0" dirty="0">
                <a:solidFill>
                  <a:schemeClr val="tx2"/>
                </a:solidFill>
                <a:ea typeface="+mn-ea"/>
              </a:rPr>
              <a:t>). </a:t>
            </a:r>
            <a:r>
              <a:rPr lang="en-GB" sz="800" kern="1200" baseline="30000" noProof="0" dirty="0">
                <a:solidFill>
                  <a:schemeClr val="tx2"/>
                </a:solidFill>
                <a:ea typeface="+mn-ea"/>
              </a:rPr>
              <a:t>d </a:t>
            </a:r>
            <a:r>
              <a:rPr lang="en-GB" sz="800" kern="1200" noProof="0" dirty="0">
                <a:solidFill>
                  <a:schemeClr val="tx2"/>
                </a:solidFill>
                <a:ea typeface="+mn-ea"/>
              </a:rPr>
              <a:t>Recently approved in Europe for 1</a:t>
            </a:r>
            <a:r>
              <a:rPr lang="en-GB" sz="800" kern="1200" baseline="30000" noProof="0" dirty="0">
                <a:solidFill>
                  <a:schemeClr val="tx2"/>
                </a:solidFill>
                <a:ea typeface="+mn-ea"/>
              </a:rPr>
              <a:t>st</a:t>
            </a:r>
            <a:r>
              <a:rPr lang="en-GB" sz="800" kern="1200" noProof="0" dirty="0">
                <a:solidFill>
                  <a:schemeClr val="tx2"/>
                </a:solidFill>
                <a:ea typeface="+mn-ea"/>
              </a:rPr>
              <a:t> line unresectable HCC</a:t>
            </a:r>
            <a:r>
              <a:rPr lang="en-GB" sz="800" kern="1200" baseline="30000" noProof="0" dirty="0">
                <a:solidFill>
                  <a:schemeClr val="tx2"/>
                </a:solidFill>
                <a:ea typeface="+mn-ea"/>
              </a:rPr>
              <a:t>2</a:t>
            </a:r>
            <a:r>
              <a:rPr lang="en-GB" sz="800" kern="1200" noProof="0" dirty="0">
                <a:solidFill>
                  <a:schemeClr val="tx2"/>
                </a:solidFill>
                <a:ea typeface="+mn-ea"/>
              </a:rPr>
              <a:t>. </a:t>
            </a:r>
            <a:r>
              <a:rPr lang="en-GB" sz="800" kern="1200" baseline="30000" noProof="0" dirty="0">
                <a:solidFill>
                  <a:schemeClr val="tx2"/>
                </a:solidFill>
                <a:ea typeface="+mn-ea"/>
              </a:rPr>
              <a:t>e </a:t>
            </a:r>
            <a:r>
              <a:rPr lang="en-GB" sz="800" kern="1200" noProof="0" dirty="0">
                <a:solidFill>
                  <a:schemeClr val="tx2"/>
                </a:solidFill>
                <a:ea typeface="+mn-ea"/>
              </a:rPr>
              <a:t>In patients with contraindications to ICI combinations. </a:t>
            </a:r>
            <a:r>
              <a:rPr lang="en-GB" sz="800" kern="1200" baseline="30000" noProof="0" dirty="0">
                <a:solidFill>
                  <a:schemeClr val="tx2"/>
                </a:solidFill>
                <a:ea typeface="+mn-ea"/>
              </a:rPr>
              <a:t>f </a:t>
            </a:r>
            <a:r>
              <a:rPr lang="en-GB" sz="800" kern="1200" noProof="0" dirty="0">
                <a:solidFill>
                  <a:schemeClr val="tx2"/>
                </a:solidFill>
                <a:ea typeface="+mn-ea"/>
              </a:rPr>
              <a:t>EMA approved, not FDA approved. </a:t>
            </a:r>
            <a:r>
              <a:rPr lang="en-GB" sz="800" kern="1200" baseline="30000" noProof="0" dirty="0">
                <a:solidFill>
                  <a:schemeClr val="tx2"/>
                </a:solidFill>
                <a:ea typeface="+mn-ea"/>
              </a:rPr>
              <a:t>g </a:t>
            </a:r>
            <a:r>
              <a:rPr lang="en-GB" sz="800" kern="1200" noProof="0" dirty="0">
                <a:solidFill>
                  <a:schemeClr val="tx2"/>
                </a:solidFill>
                <a:ea typeface="+mn-ea"/>
              </a:rPr>
              <a:t>Non-inferiority established versus sorafenib via ESMO-MCBS v1.1. </a:t>
            </a:r>
            <a:r>
              <a:rPr lang="en-GB" sz="800" kern="1200" baseline="30000" noProof="0" dirty="0">
                <a:solidFill>
                  <a:schemeClr val="tx2"/>
                </a:solidFill>
                <a:ea typeface="+mn-ea"/>
              </a:rPr>
              <a:t>h </a:t>
            </a:r>
            <a:r>
              <a:rPr lang="en-GB" sz="800" kern="1200" noProof="0" dirty="0">
                <a:solidFill>
                  <a:schemeClr val="tx2"/>
                </a:solidFill>
                <a:ea typeface="+mn-ea"/>
              </a:rPr>
              <a:t>Not EMA or FDA approved for second-line use</a:t>
            </a:r>
          </a:p>
          <a:p>
            <a:pPr defTabSz="685800" eaLnBrk="0" hangingPunct="0">
              <a:spcBef>
                <a:spcPct val="20000"/>
              </a:spcBef>
              <a:buClrTx/>
              <a:defRPr/>
            </a:pPr>
            <a:r>
              <a:rPr lang="en-GB" sz="800" kern="1200" noProof="0" dirty="0">
                <a:solidFill>
                  <a:schemeClr val="tx2"/>
                </a:solidFill>
                <a:ea typeface="+mn-ea"/>
              </a:rPr>
              <a:t>1. </a:t>
            </a:r>
            <a:r>
              <a:rPr lang="en-GB" sz="800" noProof="0" dirty="0">
                <a:solidFill>
                  <a:schemeClr val="tx2"/>
                </a:solidFill>
              </a:rPr>
              <a:t>Vogel A, et al. Ann Oncol. 2025 (article in press; https://doi.org/10.1016/j.annonc.2025.02.006)</a:t>
            </a:r>
            <a:r>
              <a:rPr lang="en-GB" sz="800" kern="1200" noProof="0" dirty="0">
                <a:solidFill>
                  <a:schemeClr val="tx2"/>
                </a:solidFill>
                <a:ea typeface="+mn-ea"/>
              </a:rPr>
              <a:t>; 2. </a:t>
            </a:r>
            <a:r>
              <a:rPr lang="en-GB" sz="800" noProof="0" dirty="0">
                <a:solidFill>
                  <a:schemeClr val="tx2"/>
                </a:solidFill>
              </a:rPr>
              <a:t>Nivolumab Plus Ipilimumab Receives EC Approval for First-Line Unresectable HCC. Available </a:t>
            </a:r>
            <a:r>
              <a:rPr lang="en-GB" sz="800" noProof="0" dirty="0">
                <a:solidFill>
                  <a:schemeClr val="tx2"/>
                </a:solidFill>
                <a:hlinkClick r:id="rId3">
                  <a:extLst>
                    <a:ext uri="{A12FA001-AC4F-418D-AE19-62706E023703}">
                      <ahyp:hlinkClr xmlns:ahyp="http://schemas.microsoft.com/office/drawing/2018/hyperlinkcolor" val="tx"/>
                    </a:ext>
                  </a:extLst>
                </a:hlinkClick>
              </a:rPr>
              <a:t>here</a:t>
            </a:r>
            <a:r>
              <a:rPr lang="en-GB" sz="800" noProof="0" dirty="0">
                <a:solidFill>
                  <a:schemeClr val="tx2"/>
                </a:solidFill>
              </a:rPr>
              <a:t> (accessed March 2025)</a:t>
            </a:r>
            <a:endParaRPr lang="en-GB" sz="800" kern="1200" noProof="0" dirty="0">
              <a:solidFill>
                <a:schemeClr val="tx2"/>
              </a:solidFill>
              <a:ea typeface="+mn-ea"/>
            </a:endParaRPr>
          </a:p>
        </p:txBody>
      </p:sp>
      <p:sp>
        <p:nvSpPr>
          <p:cNvPr id="13" name="Rectangle: Rounded Corners 36">
            <a:extLst>
              <a:ext uri="{FF2B5EF4-FFF2-40B4-BE49-F238E27FC236}">
                <a16:creationId xmlns:a16="http://schemas.microsoft.com/office/drawing/2014/main" id="{CA0F7FD5-353A-CB1E-13E2-E61C921C0FF8}"/>
              </a:ext>
            </a:extLst>
          </p:cNvPr>
          <p:cNvSpPr/>
          <p:nvPr/>
        </p:nvSpPr>
        <p:spPr>
          <a:xfrm>
            <a:off x="1413303" y="4580456"/>
            <a:ext cx="2412000" cy="870369"/>
          </a:xfrm>
          <a:prstGeom prst="roundRect">
            <a:avLst>
              <a:gd name="adj" fmla="val 12567"/>
            </a:avLst>
          </a:prstGeom>
          <a:solidFill>
            <a:schemeClr val="tx2"/>
          </a:solidFill>
          <a:ln w="9525" cap="flat" cmpd="sng" algn="ctr">
            <a:solidFill>
              <a:schemeClr val="tx1"/>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kern="0" noProof="0" dirty="0">
                <a:solidFill>
                  <a:schemeClr val="bg1"/>
                </a:solidFill>
                <a:latin typeface="Arial"/>
              </a:rPr>
              <a:t>Lenvatinib</a:t>
            </a:r>
            <a:r>
              <a:rPr lang="en-GB" sz="1000" kern="0" baseline="30000" noProof="0" dirty="0">
                <a:solidFill>
                  <a:schemeClr val="bg1"/>
                </a:solidFill>
                <a:latin typeface="Arial"/>
              </a:rPr>
              <a:t>h</a:t>
            </a:r>
            <a:r>
              <a:rPr lang="en-GB" sz="1000" kern="0" noProof="0" dirty="0">
                <a:solidFill>
                  <a:schemeClr val="bg1"/>
                </a:solidFill>
                <a:latin typeface="Arial"/>
              </a:rPr>
              <a:t> [IV,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i="0" u="none" strike="noStrike" kern="0" cap="none" spc="0" normalizeH="0" baseline="0" noProof="0" dirty="0">
                <a:ln>
                  <a:noFill/>
                </a:ln>
                <a:solidFill>
                  <a:prstClr val="white"/>
                </a:solidFill>
                <a:effectLst/>
                <a:uLnTx/>
                <a:uFillTx/>
                <a:latin typeface="Arial"/>
                <a:ea typeface="+mn-ea"/>
                <a:cs typeface="+mn-cs"/>
              </a:rPr>
              <a:t>Regorafenib</a:t>
            </a:r>
            <a:r>
              <a:rPr kumimoji="0" lang="en-GB" sz="1000" i="0" u="none" strike="noStrike" kern="0" cap="none" spc="0" normalizeH="0" baseline="30000" noProof="0" dirty="0">
                <a:ln>
                  <a:noFill/>
                </a:ln>
                <a:solidFill>
                  <a:prstClr val="white"/>
                </a:solidFill>
                <a:effectLst/>
                <a:uLnTx/>
                <a:uFillTx/>
                <a:latin typeface="Arial"/>
                <a:ea typeface="+mn-ea"/>
                <a:cs typeface="+mn-cs"/>
              </a:rPr>
              <a:t>i</a:t>
            </a:r>
            <a:r>
              <a:rPr kumimoji="0" lang="en-GB" sz="1000" i="0" u="none" strike="noStrike" kern="0" cap="none" spc="0" normalizeH="0" baseline="0" noProof="0" dirty="0">
                <a:ln>
                  <a:noFill/>
                </a:ln>
                <a:solidFill>
                  <a:prstClr val="white"/>
                </a:solidFill>
                <a:effectLst/>
                <a:uLnTx/>
                <a:uFillTx/>
                <a:latin typeface="Arial"/>
                <a:ea typeface="+mn-ea"/>
                <a:cs typeface="+mn-cs"/>
              </a:rPr>
              <a:t> </a:t>
            </a:r>
            <a:r>
              <a:rPr lang="en-GB" sz="1000" kern="0" noProof="0" dirty="0">
                <a:solidFill>
                  <a:prstClr val="white"/>
                </a:solidFill>
                <a:latin typeface="Arial"/>
              </a:rPr>
              <a:t>[IV, A]</a:t>
            </a:r>
            <a:endParaRPr lang="en-GB" sz="1000" kern="0" noProof="0" dirty="0">
              <a:solidFill>
                <a:schemeClr val="bg1"/>
              </a:solidFill>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000" kern="0" noProof="0" dirty="0">
                <a:solidFill>
                  <a:prstClr val="white"/>
                </a:solidFill>
                <a:latin typeface="Arial"/>
              </a:rPr>
              <a:t>Cabozantinib</a:t>
            </a:r>
            <a:r>
              <a:rPr kumimoji="0" lang="en-GB" sz="1000" i="0" u="none" strike="noStrike" kern="0" cap="none" spc="0" normalizeH="0" baseline="30000" noProof="0" dirty="0">
                <a:ln>
                  <a:noFill/>
                </a:ln>
                <a:solidFill>
                  <a:prstClr val="white"/>
                </a:solidFill>
                <a:effectLst/>
                <a:uLnTx/>
                <a:uFillTx/>
                <a:latin typeface="Arial"/>
                <a:ea typeface="+mn-ea"/>
                <a:cs typeface="+mn-cs"/>
              </a:rPr>
              <a:t>j</a:t>
            </a:r>
            <a:r>
              <a:rPr lang="en-GB" sz="1000" kern="0" noProof="0" dirty="0">
                <a:solidFill>
                  <a:prstClr val="white"/>
                </a:solidFill>
                <a:latin typeface="Arial"/>
              </a:rPr>
              <a:t> [IV, A]</a:t>
            </a:r>
            <a:endParaRPr lang="en-GB" sz="1000" kern="0" baseline="30000" noProof="0" dirty="0">
              <a:solidFill>
                <a:prstClr val="white"/>
              </a:solidFill>
              <a:latin typeface="Arial"/>
            </a:endParaRPr>
          </a:p>
          <a:p>
            <a:pPr algn="ctr" defTabSz="914400">
              <a:defRPr/>
            </a:pPr>
            <a:r>
              <a:rPr kumimoji="0" lang="en-GB" sz="1000" i="0" u="none" strike="noStrike" kern="0" cap="none" spc="0" normalizeH="0" baseline="0" noProof="0" dirty="0">
                <a:ln>
                  <a:noFill/>
                </a:ln>
                <a:solidFill>
                  <a:prstClr val="white"/>
                </a:solidFill>
                <a:effectLst/>
                <a:uLnTx/>
                <a:uFillTx/>
                <a:latin typeface="Arial"/>
                <a:ea typeface="+mn-ea"/>
                <a:cs typeface="+mn-cs"/>
              </a:rPr>
              <a:t>Sorafenib </a:t>
            </a:r>
            <a:r>
              <a:rPr lang="en-GB" sz="1000" kern="0" noProof="0" dirty="0">
                <a:solidFill>
                  <a:prstClr val="white"/>
                </a:solidFill>
                <a:latin typeface="Arial"/>
              </a:rPr>
              <a:t>[IV, B; MCBS 3]</a:t>
            </a:r>
            <a:r>
              <a:rPr lang="en-GB" sz="1000" kern="0" baseline="30000" noProof="0" dirty="0">
                <a:solidFill>
                  <a:prstClr val="white"/>
                </a:solidFill>
                <a:latin typeface="Arial"/>
              </a:rPr>
              <a:t>c</a:t>
            </a:r>
            <a:br>
              <a:rPr kumimoji="0" lang="en-GB" sz="1000" i="0" u="none" strike="noStrike" kern="0" cap="none" spc="0" normalizeH="0" baseline="0" noProof="0" dirty="0">
                <a:ln>
                  <a:noFill/>
                </a:ln>
                <a:solidFill>
                  <a:prstClr val="white"/>
                </a:solidFill>
                <a:effectLst/>
                <a:uLnTx/>
                <a:uFillTx/>
                <a:latin typeface="Arial"/>
                <a:ea typeface="+mn-ea"/>
                <a:cs typeface="+mn-cs"/>
              </a:rPr>
            </a:br>
            <a:r>
              <a:rPr kumimoji="0" lang="en-GB" sz="1000" i="0" u="none" strike="noStrike" kern="0" cap="none" spc="0" normalizeH="0" baseline="0" noProof="0" dirty="0">
                <a:ln>
                  <a:noFill/>
                </a:ln>
                <a:solidFill>
                  <a:prstClr val="white"/>
                </a:solidFill>
                <a:effectLst/>
                <a:uLnTx/>
                <a:uFillTx/>
                <a:latin typeface="Arial"/>
                <a:ea typeface="+mn-ea"/>
                <a:cs typeface="+mn-cs"/>
              </a:rPr>
              <a:t>Ramucirumab (AFP ≥400 ng/ml)</a:t>
            </a:r>
            <a:r>
              <a:rPr kumimoji="0" lang="en-GB" sz="1000" i="0" u="none" strike="noStrike" kern="0" cap="none" spc="0" normalizeH="0" baseline="30000" noProof="0" dirty="0">
                <a:ln>
                  <a:noFill/>
                </a:ln>
                <a:solidFill>
                  <a:prstClr val="white"/>
                </a:solidFill>
                <a:effectLst/>
                <a:uLnTx/>
                <a:uFillTx/>
                <a:latin typeface="Arial"/>
                <a:ea typeface="+mn-ea"/>
                <a:cs typeface="+mn-cs"/>
              </a:rPr>
              <a:t>i</a:t>
            </a:r>
            <a:r>
              <a:rPr kumimoji="0" lang="en-GB" sz="1000" i="0" u="none" strike="noStrike" kern="0" cap="none" spc="0" normalizeH="0" baseline="0" noProof="0" dirty="0">
                <a:ln>
                  <a:noFill/>
                </a:ln>
                <a:solidFill>
                  <a:prstClr val="white"/>
                </a:solidFill>
                <a:effectLst/>
                <a:uLnTx/>
                <a:uFillTx/>
                <a:latin typeface="Arial"/>
                <a:ea typeface="+mn-ea"/>
                <a:cs typeface="+mn-cs"/>
              </a:rPr>
              <a:t> </a:t>
            </a:r>
            <a:r>
              <a:rPr lang="en-GB" sz="1000" kern="0" noProof="0" dirty="0">
                <a:solidFill>
                  <a:prstClr val="white"/>
                </a:solidFill>
                <a:latin typeface="Arial"/>
              </a:rPr>
              <a:t>[IV, B]</a:t>
            </a:r>
            <a:endParaRPr lang="en-GB" sz="1000" kern="0" baseline="30000" noProof="0" dirty="0">
              <a:solidFill>
                <a:prstClr val="white"/>
              </a:solidFill>
              <a:latin typeface="Arial"/>
            </a:endParaRPr>
          </a:p>
        </p:txBody>
      </p:sp>
      <p:cxnSp>
        <p:nvCxnSpPr>
          <p:cNvPr id="15" name="Straight Arrow Connector 45">
            <a:extLst>
              <a:ext uri="{FF2B5EF4-FFF2-40B4-BE49-F238E27FC236}">
                <a16:creationId xmlns:a16="http://schemas.microsoft.com/office/drawing/2014/main" id="{FCC3066D-5CE9-4955-662F-91C01CDF9D30}"/>
              </a:ext>
            </a:extLst>
          </p:cNvPr>
          <p:cNvCxnSpPr>
            <a:cxnSpLocks/>
          </p:cNvCxnSpPr>
          <p:nvPr/>
        </p:nvCxnSpPr>
        <p:spPr>
          <a:xfrm>
            <a:off x="8504999" y="1825385"/>
            <a:ext cx="0" cy="689712"/>
          </a:xfrm>
          <a:prstGeom prst="straightConnector1">
            <a:avLst/>
          </a:prstGeom>
          <a:noFill/>
          <a:ln w="19050" cap="flat" cmpd="sng" algn="ctr">
            <a:solidFill>
              <a:schemeClr val="tx1"/>
            </a:solidFill>
            <a:prstDash val="solid"/>
            <a:tailEnd type="triangle"/>
          </a:ln>
          <a:effectLst/>
        </p:spPr>
      </p:cxnSp>
      <p:sp>
        <p:nvSpPr>
          <p:cNvPr id="16" name="Rectangle: Rounded Corners 36">
            <a:extLst>
              <a:ext uri="{FF2B5EF4-FFF2-40B4-BE49-F238E27FC236}">
                <a16:creationId xmlns:a16="http://schemas.microsoft.com/office/drawing/2014/main" id="{2C55018D-4D36-7933-CD08-9587BFACCC7A}"/>
              </a:ext>
            </a:extLst>
          </p:cNvPr>
          <p:cNvSpPr/>
          <p:nvPr/>
        </p:nvSpPr>
        <p:spPr>
          <a:xfrm>
            <a:off x="7767000" y="1788112"/>
            <a:ext cx="1475999" cy="366945"/>
          </a:xfrm>
          <a:prstGeom prst="roundRect">
            <a:avLst/>
          </a:prstGeom>
          <a:solidFill>
            <a:schemeClr val="accent1">
              <a:lumMod val="60000"/>
              <a:lumOff val="40000"/>
            </a:schemeClr>
          </a:solidFill>
          <a:ln w="95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1" kern="0" noProof="0" dirty="0">
                <a:latin typeface="Arial"/>
              </a:rPr>
              <a:t>BCLC D</a:t>
            </a:r>
            <a:endParaRPr kumimoji="0" lang="en-GB" sz="1100" b="1" i="0" u="none" strike="noStrike" kern="0" cap="none" spc="0" normalizeH="0" baseline="0" noProof="0" dirty="0">
              <a:ln>
                <a:noFill/>
              </a:ln>
              <a:effectLst/>
              <a:uLnTx/>
              <a:uFillTx/>
              <a:latin typeface="Arial"/>
              <a:ea typeface="+mn-ea"/>
              <a:cs typeface="+mn-cs"/>
            </a:endParaRPr>
          </a:p>
        </p:txBody>
      </p:sp>
      <p:cxnSp>
        <p:nvCxnSpPr>
          <p:cNvPr id="25" name="Straight Arrow Connector 45">
            <a:extLst>
              <a:ext uri="{FF2B5EF4-FFF2-40B4-BE49-F238E27FC236}">
                <a16:creationId xmlns:a16="http://schemas.microsoft.com/office/drawing/2014/main" id="{3A258ED0-4210-DF60-0F41-AAB1D4E8572C}"/>
              </a:ext>
            </a:extLst>
          </p:cNvPr>
          <p:cNvCxnSpPr>
            <a:cxnSpLocks/>
          </p:cNvCxnSpPr>
          <p:nvPr/>
        </p:nvCxnSpPr>
        <p:spPr>
          <a:xfrm>
            <a:off x="2619303" y="2299073"/>
            <a:ext cx="0" cy="216024"/>
          </a:xfrm>
          <a:prstGeom prst="straightConnector1">
            <a:avLst/>
          </a:prstGeom>
          <a:noFill/>
          <a:ln w="19050" cap="flat" cmpd="sng" algn="ctr">
            <a:solidFill>
              <a:schemeClr val="tx1"/>
            </a:solidFill>
            <a:prstDash val="solid"/>
            <a:tailEnd type="triangle"/>
          </a:ln>
          <a:effectLst/>
        </p:spPr>
      </p:cxnSp>
      <p:cxnSp>
        <p:nvCxnSpPr>
          <p:cNvPr id="26" name="Straight Arrow Connector 45">
            <a:extLst>
              <a:ext uri="{FF2B5EF4-FFF2-40B4-BE49-F238E27FC236}">
                <a16:creationId xmlns:a16="http://schemas.microsoft.com/office/drawing/2014/main" id="{85D238E4-2197-17B6-8A2B-109E755EE172}"/>
              </a:ext>
            </a:extLst>
          </p:cNvPr>
          <p:cNvCxnSpPr>
            <a:cxnSpLocks/>
          </p:cNvCxnSpPr>
          <p:nvPr/>
        </p:nvCxnSpPr>
        <p:spPr>
          <a:xfrm>
            <a:off x="2609310" y="2299073"/>
            <a:ext cx="3358800" cy="0"/>
          </a:xfrm>
          <a:prstGeom prst="straightConnector1">
            <a:avLst/>
          </a:prstGeom>
          <a:noFill/>
          <a:ln w="19050" cap="flat" cmpd="sng" algn="ctr">
            <a:solidFill>
              <a:schemeClr val="tx1"/>
            </a:solidFill>
            <a:prstDash val="solid"/>
            <a:tailEnd type="none"/>
          </a:ln>
          <a:effectLst/>
        </p:spPr>
      </p:cxnSp>
      <p:cxnSp>
        <p:nvCxnSpPr>
          <p:cNvPr id="27" name="Straight Arrow Connector 45">
            <a:extLst>
              <a:ext uri="{FF2B5EF4-FFF2-40B4-BE49-F238E27FC236}">
                <a16:creationId xmlns:a16="http://schemas.microsoft.com/office/drawing/2014/main" id="{DBDB097F-C280-1605-3E43-150F6FA3B3D4}"/>
              </a:ext>
            </a:extLst>
          </p:cNvPr>
          <p:cNvCxnSpPr>
            <a:cxnSpLocks/>
          </p:cNvCxnSpPr>
          <p:nvPr/>
        </p:nvCxnSpPr>
        <p:spPr>
          <a:xfrm>
            <a:off x="4289353" y="1939033"/>
            <a:ext cx="0" cy="360127"/>
          </a:xfrm>
          <a:prstGeom prst="straightConnector1">
            <a:avLst/>
          </a:prstGeom>
          <a:noFill/>
          <a:ln w="19050" cap="flat" cmpd="sng" algn="ctr">
            <a:solidFill>
              <a:schemeClr val="tx1"/>
            </a:solidFill>
            <a:prstDash val="solid"/>
            <a:tailEnd type="none"/>
          </a:ln>
          <a:effectLst/>
        </p:spPr>
      </p:cxnSp>
      <p:sp>
        <p:nvSpPr>
          <p:cNvPr id="10" name="Rectangle: Rounded Corners 36">
            <a:extLst>
              <a:ext uri="{FF2B5EF4-FFF2-40B4-BE49-F238E27FC236}">
                <a16:creationId xmlns:a16="http://schemas.microsoft.com/office/drawing/2014/main" id="{61FE3864-4C5B-2ED1-1B58-2E9C3F4E8A22}"/>
              </a:ext>
            </a:extLst>
          </p:cNvPr>
          <p:cNvSpPr/>
          <p:nvPr/>
        </p:nvSpPr>
        <p:spPr>
          <a:xfrm>
            <a:off x="3551354" y="1788112"/>
            <a:ext cx="1475999" cy="366945"/>
          </a:xfrm>
          <a:prstGeom prst="roundRect">
            <a:avLst/>
          </a:prstGeom>
          <a:solidFill>
            <a:schemeClr val="accent1">
              <a:lumMod val="60000"/>
              <a:lumOff val="40000"/>
            </a:schemeClr>
          </a:solidFill>
          <a:ln w="95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1" kern="0" noProof="0" dirty="0">
                <a:latin typeface="Arial"/>
              </a:rPr>
              <a:t>BCLC B-C</a:t>
            </a:r>
            <a:r>
              <a:rPr lang="en-GB" sz="1100" b="1" kern="0" baseline="30000" noProof="0" dirty="0">
                <a:latin typeface="Arial"/>
              </a:rPr>
              <a:t>b</a:t>
            </a:r>
            <a:endParaRPr kumimoji="0" lang="en-GB" sz="1100" b="1" i="0" u="none" strike="noStrike" kern="0" cap="none" spc="0" normalizeH="0" baseline="30000" noProof="0" dirty="0">
              <a:ln>
                <a:noFill/>
              </a:ln>
              <a:effectLst/>
              <a:uLnTx/>
              <a:uFillTx/>
              <a:latin typeface="Arial"/>
              <a:ea typeface="+mn-ea"/>
              <a:cs typeface="+mn-cs"/>
            </a:endParaRPr>
          </a:p>
        </p:txBody>
      </p:sp>
      <p:cxnSp>
        <p:nvCxnSpPr>
          <p:cNvPr id="30" name="Straight Arrow Connector 45">
            <a:extLst>
              <a:ext uri="{FF2B5EF4-FFF2-40B4-BE49-F238E27FC236}">
                <a16:creationId xmlns:a16="http://schemas.microsoft.com/office/drawing/2014/main" id="{F9558DF8-6F23-4BB1-E912-B6039F4D5584}"/>
              </a:ext>
            </a:extLst>
          </p:cNvPr>
          <p:cNvCxnSpPr>
            <a:cxnSpLocks/>
          </p:cNvCxnSpPr>
          <p:nvPr/>
        </p:nvCxnSpPr>
        <p:spPr>
          <a:xfrm>
            <a:off x="2619303" y="2803129"/>
            <a:ext cx="0" cy="448568"/>
          </a:xfrm>
          <a:prstGeom prst="straightConnector1">
            <a:avLst/>
          </a:prstGeom>
          <a:noFill/>
          <a:ln w="19050" cap="flat" cmpd="sng" algn="ctr">
            <a:solidFill>
              <a:schemeClr val="tx1"/>
            </a:solidFill>
            <a:prstDash val="solid"/>
            <a:tailEnd type="triangle"/>
          </a:ln>
          <a:effectLst/>
        </p:spPr>
      </p:cxnSp>
      <p:sp>
        <p:nvSpPr>
          <p:cNvPr id="21" name="Rectangle: Rounded Corners 36">
            <a:extLst>
              <a:ext uri="{FF2B5EF4-FFF2-40B4-BE49-F238E27FC236}">
                <a16:creationId xmlns:a16="http://schemas.microsoft.com/office/drawing/2014/main" id="{5E495FD7-DB05-0BE1-9706-2F13F7375D26}"/>
              </a:ext>
            </a:extLst>
          </p:cNvPr>
          <p:cNvSpPr/>
          <p:nvPr/>
        </p:nvSpPr>
        <p:spPr>
          <a:xfrm>
            <a:off x="1837205" y="2515098"/>
            <a:ext cx="1564197" cy="504000"/>
          </a:xfrm>
          <a:prstGeom prst="roundRect">
            <a:avLst>
              <a:gd name="adj" fmla="val 12567"/>
            </a:avLst>
          </a:prstGeom>
          <a:solidFill>
            <a:schemeClr val="accent6">
              <a:lumMod val="20000"/>
              <a:lumOff val="80000"/>
            </a:schemeClr>
          </a:solidFill>
          <a:ln w="95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i="0" u="none" strike="noStrike" kern="0" cap="none" spc="0" normalizeH="0" baseline="0" noProof="0" dirty="0">
                <a:ln>
                  <a:noFill/>
                </a:ln>
                <a:effectLst/>
                <a:uLnTx/>
                <a:uFillTx/>
                <a:latin typeface="Arial"/>
                <a:ea typeface="+mn-ea"/>
                <a:cs typeface="+mn-cs"/>
              </a:rPr>
              <a:t>Suitable for </a:t>
            </a:r>
            <a:br>
              <a:rPr kumimoji="0" lang="en-GB" sz="1000" i="0" u="none" strike="noStrike" kern="0" cap="none" spc="0" normalizeH="0" baseline="0" noProof="0" dirty="0">
                <a:ln>
                  <a:noFill/>
                </a:ln>
                <a:effectLst/>
                <a:uLnTx/>
                <a:uFillTx/>
                <a:latin typeface="Arial"/>
                <a:ea typeface="+mn-ea"/>
                <a:cs typeface="+mn-cs"/>
              </a:rPr>
            </a:br>
            <a:r>
              <a:rPr kumimoji="0" lang="en-GB" sz="1000" i="0" u="none" strike="noStrike" kern="0" cap="none" spc="0" normalizeH="0" baseline="0" noProof="0" dirty="0">
                <a:ln>
                  <a:noFill/>
                </a:ln>
                <a:effectLst/>
                <a:uLnTx/>
                <a:uFillTx/>
                <a:latin typeface="Arial"/>
                <a:ea typeface="+mn-ea"/>
                <a:cs typeface="+mn-cs"/>
              </a:rPr>
              <a:t>ICI therapy</a:t>
            </a:r>
          </a:p>
        </p:txBody>
      </p:sp>
      <p:cxnSp>
        <p:nvCxnSpPr>
          <p:cNvPr id="32" name="Straight Arrow Connector 45">
            <a:extLst>
              <a:ext uri="{FF2B5EF4-FFF2-40B4-BE49-F238E27FC236}">
                <a16:creationId xmlns:a16="http://schemas.microsoft.com/office/drawing/2014/main" id="{B175D21F-F813-3012-18AD-2A2E7D5262AA}"/>
              </a:ext>
            </a:extLst>
          </p:cNvPr>
          <p:cNvCxnSpPr>
            <a:cxnSpLocks/>
          </p:cNvCxnSpPr>
          <p:nvPr/>
        </p:nvCxnSpPr>
        <p:spPr>
          <a:xfrm>
            <a:off x="2619303" y="4111340"/>
            <a:ext cx="0" cy="448568"/>
          </a:xfrm>
          <a:prstGeom prst="straightConnector1">
            <a:avLst/>
          </a:prstGeom>
          <a:noFill/>
          <a:ln w="19050" cap="flat" cmpd="sng" algn="ctr">
            <a:solidFill>
              <a:schemeClr val="tx1"/>
            </a:solidFill>
            <a:prstDash val="solid"/>
            <a:tailEnd type="triangle"/>
          </a:ln>
          <a:effectLst/>
        </p:spPr>
      </p:cxnSp>
      <p:sp>
        <p:nvSpPr>
          <p:cNvPr id="20" name="Rectangle: Rounded Corners 36">
            <a:extLst>
              <a:ext uri="{FF2B5EF4-FFF2-40B4-BE49-F238E27FC236}">
                <a16:creationId xmlns:a16="http://schemas.microsoft.com/office/drawing/2014/main" id="{9AC9764B-E507-1313-E78E-4574743BB926}"/>
              </a:ext>
            </a:extLst>
          </p:cNvPr>
          <p:cNvSpPr/>
          <p:nvPr/>
        </p:nvSpPr>
        <p:spPr>
          <a:xfrm>
            <a:off x="1161303" y="3259777"/>
            <a:ext cx="2916000" cy="1080000"/>
          </a:xfrm>
          <a:prstGeom prst="roundRect">
            <a:avLst>
              <a:gd name="adj" fmla="val 12567"/>
            </a:avLst>
          </a:prstGeom>
          <a:solidFill>
            <a:schemeClr val="tx2"/>
          </a:solidFill>
          <a:ln w="9525" cap="flat" cmpd="sng" algn="ctr">
            <a:solidFill>
              <a:schemeClr val="tx1"/>
            </a:solidFill>
            <a:prstDash val="solid"/>
          </a:ln>
          <a:effectLst/>
        </p:spPr>
        <p:txBody>
          <a:bodyPr lIns="0" rIns="0" rtlCol="0" anchor="ctr"/>
          <a:lstStyle/>
          <a:p>
            <a:pPr algn="ctr" defTabSz="914400">
              <a:defRPr/>
            </a:pPr>
            <a:r>
              <a:rPr kumimoji="0" lang="en-GB" sz="1000" i="0" u="none" strike="noStrike" kern="0" cap="none" spc="0" normalizeH="0" baseline="0" noProof="0" dirty="0">
                <a:ln>
                  <a:noFill/>
                </a:ln>
                <a:solidFill>
                  <a:schemeClr val="bg1"/>
                </a:solidFill>
                <a:effectLst/>
                <a:uLnTx/>
                <a:uFillTx/>
                <a:latin typeface="Arial"/>
                <a:ea typeface="+mn-ea"/>
                <a:cs typeface="+mn-cs"/>
              </a:rPr>
              <a:t>Atezolizumab–bevacizumab [I, A; MCBS 5</a:t>
            </a:r>
            <a:r>
              <a:rPr lang="en-GB" sz="1000" kern="0" noProof="0" dirty="0">
                <a:solidFill>
                  <a:schemeClr val="bg1"/>
                </a:solidFill>
                <a:latin typeface="Arial"/>
              </a:rPr>
              <a:t>]</a:t>
            </a:r>
            <a:r>
              <a:rPr lang="en-GB" sz="1000" kern="0" baseline="30000" dirty="0">
                <a:solidFill>
                  <a:schemeClr val="bg1"/>
                </a:solidFill>
                <a:latin typeface="Arial"/>
              </a:rPr>
              <a:t>c</a:t>
            </a:r>
            <a:endParaRPr lang="en-GB" sz="1000" kern="0" dirty="0">
              <a:solidFill>
                <a:schemeClr val="bg1"/>
              </a:solidFill>
              <a:latin typeface="Arial"/>
            </a:endParaRPr>
          </a:p>
          <a:p>
            <a:pPr algn="ctr" defTabSz="914400">
              <a:defRPr/>
            </a:pPr>
            <a:r>
              <a:rPr lang="en-GB" sz="1000" kern="0" noProof="0" dirty="0">
                <a:solidFill>
                  <a:schemeClr val="bg1"/>
                </a:solidFill>
                <a:latin typeface="Arial"/>
              </a:rPr>
              <a:t>Durvalumab–tremelimumab [I, A; MCBS 5]</a:t>
            </a:r>
            <a:r>
              <a:rPr lang="en-GB" sz="1000" kern="0" baseline="30000" noProof="0" dirty="0">
                <a:solidFill>
                  <a:schemeClr val="bg1"/>
                </a:solidFill>
                <a:latin typeface="Arial"/>
              </a:rPr>
              <a:t>c</a:t>
            </a:r>
          </a:p>
          <a:p>
            <a:pPr algn="ctr" defTabSz="914400">
              <a:defRPr/>
            </a:pPr>
            <a:r>
              <a:rPr lang="en-GB" sz="1000" kern="0" dirty="0">
                <a:solidFill>
                  <a:schemeClr val="bg1"/>
                </a:solidFill>
                <a:latin typeface="Arial"/>
              </a:rPr>
              <a:t>Camrelizumab–rivoceranib</a:t>
            </a:r>
            <a:r>
              <a:rPr lang="en-GB" sz="1000" kern="0" baseline="30000" dirty="0">
                <a:solidFill>
                  <a:schemeClr val="bg1"/>
                </a:solidFill>
                <a:latin typeface="Arial"/>
              </a:rPr>
              <a:t>d</a:t>
            </a:r>
            <a:r>
              <a:rPr lang="en-GB" sz="1000" kern="0" dirty="0">
                <a:solidFill>
                  <a:schemeClr val="bg1"/>
                </a:solidFill>
                <a:latin typeface="Arial"/>
              </a:rPr>
              <a:t> [I, B]</a:t>
            </a:r>
          </a:p>
          <a:p>
            <a:pPr algn="ctr" defTabSz="914400">
              <a:defRPr/>
            </a:pPr>
            <a:r>
              <a:rPr lang="en-GB" sz="1000" kern="0" noProof="0" dirty="0">
                <a:solidFill>
                  <a:schemeClr val="bg1"/>
                </a:solidFill>
                <a:latin typeface="Arial"/>
              </a:rPr>
              <a:t>Nivolumab–ipilimumab</a:t>
            </a:r>
            <a:r>
              <a:rPr lang="en-GB" sz="1000" kern="0" baseline="30000" noProof="0" dirty="0">
                <a:solidFill>
                  <a:schemeClr val="bg1"/>
                </a:solidFill>
                <a:latin typeface="Arial"/>
              </a:rPr>
              <a:t>d</a:t>
            </a:r>
            <a:r>
              <a:rPr lang="en-GB" sz="1000" kern="0" noProof="0" dirty="0">
                <a:solidFill>
                  <a:schemeClr val="bg1"/>
                </a:solidFill>
                <a:latin typeface="Arial"/>
              </a:rPr>
              <a:t> [I, B]</a:t>
            </a:r>
          </a:p>
          <a:p>
            <a:pPr algn="ctr" defTabSz="914400">
              <a:defRPr/>
            </a:pPr>
            <a:r>
              <a:rPr lang="en-GB" sz="1000" kern="0" dirty="0">
                <a:solidFill>
                  <a:schemeClr val="bg1"/>
                </a:solidFill>
                <a:latin typeface="Arial"/>
              </a:rPr>
              <a:t>Durvalumab</a:t>
            </a:r>
            <a:r>
              <a:rPr lang="en-GB" sz="1000" kern="0" baseline="30000" dirty="0">
                <a:solidFill>
                  <a:schemeClr val="bg1"/>
                </a:solidFill>
                <a:latin typeface="Arial"/>
              </a:rPr>
              <a:t>e, f</a:t>
            </a:r>
            <a:r>
              <a:rPr lang="en-GB" sz="1000" kern="0" dirty="0">
                <a:solidFill>
                  <a:schemeClr val="bg1"/>
                </a:solidFill>
                <a:latin typeface="Arial"/>
              </a:rPr>
              <a:t> [I, A; MCBS 4]</a:t>
            </a:r>
            <a:r>
              <a:rPr lang="en-GB" sz="1000" kern="0" baseline="30000" dirty="0">
                <a:solidFill>
                  <a:schemeClr val="bg1"/>
                </a:solidFill>
                <a:latin typeface="Arial"/>
              </a:rPr>
              <a:t>c</a:t>
            </a:r>
          </a:p>
          <a:p>
            <a:pPr algn="ctr" defTabSz="914400">
              <a:defRPr/>
            </a:pPr>
            <a:r>
              <a:rPr lang="en-GB" sz="1000" kern="0" noProof="0" dirty="0">
                <a:solidFill>
                  <a:schemeClr val="bg1"/>
                </a:solidFill>
                <a:latin typeface="Arial"/>
              </a:rPr>
              <a:t>Tislelizumab</a:t>
            </a:r>
            <a:r>
              <a:rPr lang="en-GB" sz="1000" kern="0" baseline="30000" noProof="0" dirty="0">
                <a:solidFill>
                  <a:schemeClr val="bg1"/>
                </a:solidFill>
                <a:latin typeface="Arial"/>
              </a:rPr>
              <a:t>d,e </a:t>
            </a:r>
            <a:r>
              <a:rPr lang="en-GB" sz="1000" kern="0" noProof="0" dirty="0">
                <a:solidFill>
                  <a:schemeClr val="bg1"/>
                </a:solidFill>
                <a:latin typeface="Arial"/>
              </a:rPr>
              <a:t>[I, A]</a:t>
            </a:r>
            <a:endParaRPr kumimoji="0" lang="en-GB" sz="1000" i="0" u="none" strike="noStrike" kern="0" cap="none" spc="0" normalizeH="0" baseline="30000" noProof="0" dirty="0">
              <a:ln>
                <a:noFill/>
              </a:ln>
              <a:solidFill>
                <a:schemeClr val="bg1"/>
              </a:solidFill>
              <a:effectLst/>
              <a:uLnTx/>
              <a:uFillTx/>
              <a:latin typeface="Arial"/>
              <a:ea typeface="+mn-ea"/>
              <a:cs typeface="+mn-cs"/>
            </a:endParaRPr>
          </a:p>
        </p:txBody>
      </p:sp>
      <p:cxnSp>
        <p:nvCxnSpPr>
          <p:cNvPr id="34" name="Straight Arrow Connector 45">
            <a:extLst>
              <a:ext uri="{FF2B5EF4-FFF2-40B4-BE49-F238E27FC236}">
                <a16:creationId xmlns:a16="http://schemas.microsoft.com/office/drawing/2014/main" id="{72134A38-8C40-F853-C2AD-5299BDD896A6}"/>
              </a:ext>
            </a:extLst>
          </p:cNvPr>
          <p:cNvCxnSpPr>
            <a:cxnSpLocks/>
          </p:cNvCxnSpPr>
          <p:nvPr/>
        </p:nvCxnSpPr>
        <p:spPr>
          <a:xfrm>
            <a:off x="5959403" y="2299073"/>
            <a:ext cx="0" cy="216024"/>
          </a:xfrm>
          <a:prstGeom prst="straightConnector1">
            <a:avLst/>
          </a:prstGeom>
          <a:noFill/>
          <a:ln w="19050" cap="flat" cmpd="sng" algn="ctr">
            <a:solidFill>
              <a:schemeClr val="tx1"/>
            </a:solidFill>
            <a:prstDash val="solid"/>
            <a:tailEnd type="triangle"/>
          </a:ln>
          <a:effectLst/>
        </p:spPr>
      </p:cxnSp>
      <p:cxnSp>
        <p:nvCxnSpPr>
          <p:cNvPr id="35" name="Straight Arrow Connector 45">
            <a:extLst>
              <a:ext uri="{FF2B5EF4-FFF2-40B4-BE49-F238E27FC236}">
                <a16:creationId xmlns:a16="http://schemas.microsoft.com/office/drawing/2014/main" id="{9DCED3AF-C571-4488-3519-B4376B098298}"/>
              </a:ext>
            </a:extLst>
          </p:cNvPr>
          <p:cNvCxnSpPr>
            <a:cxnSpLocks/>
          </p:cNvCxnSpPr>
          <p:nvPr/>
        </p:nvCxnSpPr>
        <p:spPr>
          <a:xfrm>
            <a:off x="5959403" y="2803129"/>
            <a:ext cx="0" cy="448568"/>
          </a:xfrm>
          <a:prstGeom prst="straightConnector1">
            <a:avLst/>
          </a:prstGeom>
          <a:noFill/>
          <a:ln w="19050" cap="flat" cmpd="sng" algn="ctr">
            <a:solidFill>
              <a:schemeClr val="tx1"/>
            </a:solidFill>
            <a:prstDash val="solid"/>
            <a:tailEnd type="triangle"/>
          </a:ln>
          <a:effectLst/>
        </p:spPr>
      </p:cxnSp>
      <p:sp>
        <p:nvSpPr>
          <p:cNvPr id="36" name="Rectangle: Rounded Corners 36">
            <a:extLst>
              <a:ext uri="{FF2B5EF4-FFF2-40B4-BE49-F238E27FC236}">
                <a16:creationId xmlns:a16="http://schemas.microsoft.com/office/drawing/2014/main" id="{02519B3C-F423-5461-A377-7CE9D3ECF423}"/>
              </a:ext>
            </a:extLst>
          </p:cNvPr>
          <p:cNvSpPr/>
          <p:nvPr/>
        </p:nvSpPr>
        <p:spPr>
          <a:xfrm>
            <a:off x="5177305" y="2515098"/>
            <a:ext cx="1564197" cy="504000"/>
          </a:xfrm>
          <a:prstGeom prst="roundRect">
            <a:avLst>
              <a:gd name="adj" fmla="val 12567"/>
            </a:avLst>
          </a:prstGeom>
          <a:solidFill>
            <a:schemeClr val="accent6">
              <a:lumMod val="20000"/>
              <a:lumOff val="80000"/>
            </a:schemeClr>
          </a:solidFill>
          <a:ln w="95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kern="0" dirty="0">
                <a:latin typeface="Arial"/>
              </a:rPr>
              <a:t>Not s</a:t>
            </a:r>
            <a:r>
              <a:rPr kumimoji="0" lang="en-GB" sz="1000" i="0" u="none" strike="noStrike" kern="0" cap="none" spc="0" normalizeH="0" baseline="0" noProof="0" dirty="0">
                <a:ln>
                  <a:noFill/>
                </a:ln>
                <a:effectLst/>
                <a:uLnTx/>
                <a:uFillTx/>
                <a:latin typeface="Arial"/>
                <a:ea typeface="+mn-ea"/>
                <a:cs typeface="+mn-cs"/>
              </a:rPr>
              <a:t>uitable for </a:t>
            </a:r>
            <a:br>
              <a:rPr kumimoji="0" lang="en-GB" sz="1000" i="0" u="none" strike="noStrike" kern="0" cap="none" spc="0" normalizeH="0" baseline="0" noProof="0" dirty="0">
                <a:ln>
                  <a:noFill/>
                </a:ln>
                <a:effectLst/>
                <a:uLnTx/>
                <a:uFillTx/>
                <a:latin typeface="Arial"/>
                <a:ea typeface="+mn-ea"/>
                <a:cs typeface="+mn-cs"/>
              </a:rPr>
            </a:br>
            <a:r>
              <a:rPr kumimoji="0" lang="en-GB" sz="1000" i="0" u="none" strike="noStrike" kern="0" cap="none" spc="0" normalizeH="0" baseline="0" noProof="0" dirty="0">
                <a:ln>
                  <a:noFill/>
                </a:ln>
                <a:effectLst/>
                <a:uLnTx/>
                <a:uFillTx/>
                <a:latin typeface="Arial"/>
                <a:ea typeface="+mn-ea"/>
                <a:cs typeface="+mn-cs"/>
              </a:rPr>
              <a:t>ICI therapy</a:t>
            </a:r>
          </a:p>
        </p:txBody>
      </p:sp>
      <p:sp>
        <p:nvSpPr>
          <p:cNvPr id="39" name="Rectangle: Rounded Corners 36">
            <a:extLst>
              <a:ext uri="{FF2B5EF4-FFF2-40B4-BE49-F238E27FC236}">
                <a16:creationId xmlns:a16="http://schemas.microsoft.com/office/drawing/2014/main" id="{0EA89E66-230F-401A-EC2E-4BD8DEE938E3}"/>
              </a:ext>
            </a:extLst>
          </p:cNvPr>
          <p:cNvSpPr/>
          <p:nvPr/>
        </p:nvSpPr>
        <p:spPr>
          <a:xfrm>
            <a:off x="4392865" y="4175513"/>
            <a:ext cx="1250014" cy="504000"/>
          </a:xfrm>
          <a:prstGeom prst="roundRect">
            <a:avLst>
              <a:gd name="adj" fmla="val 12567"/>
            </a:avLst>
          </a:prstGeom>
          <a:solidFill>
            <a:schemeClr val="accent6">
              <a:lumMod val="20000"/>
              <a:lumOff val="80000"/>
            </a:schemeClr>
          </a:solidFill>
          <a:ln w="95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i="0" u="none" strike="noStrike" kern="0" cap="none" spc="0" normalizeH="0" baseline="0" noProof="0" dirty="0">
                <a:ln>
                  <a:noFill/>
                </a:ln>
                <a:effectLst/>
                <a:uLnTx/>
                <a:uFillTx/>
                <a:latin typeface="Arial"/>
                <a:ea typeface="+mn-ea"/>
                <a:cs typeface="+mn-cs"/>
              </a:rPr>
              <a:t>Following first-line</a:t>
            </a:r>
            <a:br>
              <a:rPr kumimoji="0" lang="en-GB" sz="1000" i="0" u="none" strike="noStrike" kern="0" cap="none" spc="0" normalizeH="0" baseline="0" noProof="0" dirty="0">
                <a:ln>
                  <a:noFill/>
                </a:ln>
                <a:effectLst/>
                <a:uLnTx/>
                <a:uFillTx/>
                <a:latin typeface="Arial"/>
                <a:ea typeface="+mn-ea"/>
                <a:cs typeface="+mn-cs"/>
              </a:rPr>
            </a:br>
            <a:r>
              <a:rPr kumimoji="0" lang="en-GB" sz="1000" i="0" u="none" strike="noStrike" kern="0" cap="none" spc="0" normalizeH="0" baseline="0" noProof="0" dirty="0">
                <a:ln>
                  <a:noFill/>
                </a:ln>
                <a:effectLst/>
                <a:uLnTx/>
                <a:uFillTx/>
                <a:latin typeface="Arial"/>
                <a:ea typeface="+mn-ea"/>
                <a:cs typeface="+mn-cs"/>
              </a:rPr>
              <a:t>lenvatinib</a:t>
            </a:r>
          </a:p>
        </p:txBody>
      </p:sp>
      <p:cxnSp>
        <p:nvCxnSpPr>
          <p:cNvPr id="40" name="Straight Arrow Connector 45">
            <a:extLst>
              <a:ext uri="{FF2B5EF4-FFF2-40B4-BE49-F238E27FC236}">
                <a16:creationId xmlns:a16="http://schemas.microsoft.com/office/drawing/2014/main" id="{7C2E236F-6E7F-DA13-9BBC-EB6899483576}"/>
              </a:ext>
            </a:extLst>
          </p:cNvPr>
          <p:cNvCxnSpPr>
            <a:cxnSpLocks/>
          </p:cNvCxnSpPr>
          <p:nvPr/>
        </p:nvCxnSpPr>
        <p:spPr>
          <a:xfrm>
            <a:off x="5017872" y="3955344"/>
            <a:ext cx="0" cy="216024"/>
          </a:xfrm>
          <a:prstGeom prst="straightConnector1">
            <a:avLst/>
          </a:prstGeom>
          <a:noFill/>
          <a:ln w="19050" cap="flat" cmpd="sng" algn="ctr">
            <a:solidFill>
              <a:schemeClr val="tx1"/>
            </a:solidFill>
            <a:prstDash val="solid"/>
            <a:tailEnd type="triangle"/>
          </a:ln>
          <a:effectLst/>
        </p:spPr>
      </p:cxnSp>
      <p:cxnSp>
        <p:nvCxnSpPr>
          <p:cNvPr id="42" name="Straight Arrow Connector 45">
            <a:extLst>
              <a:ext uri="{FF2B5EF4-FFF2-40B4-BE49-F238E27FC236}">
                <a16:creationId xmlns:a16="http://schemas.microsoft.com/office/drawing/2014/main" id="{43BE75BF-1EA8-6202-4DF5-A662C3E68AED}"/>
              </a:ext>
            </a:extLst>
          </p:cNvPr>
          <p:cNvCxnSpPr>
            <a:cxnSpLocks/>
          </p:cNvCxnSpPr>
          <p:nvPr/>
        </p:nvCxnSpPr>
        <p:spPr>
          <a:xfrm>
            <a:off x="5965753" y="3595217"/>
            <a:ext cx="0" cy="360127"/>
          </a:xfrm>
          <a:prstGeom prst="straightConnector1">
            <a:avLst/>
          </a:prstGeom>
          <a:noFill/>
          <a:ln w="19050" cap="flat" cmpd="sng" algn="ctr">
            <a:solidFill>
              <a:schemeClr val="tx1"/>
            </a:solidFill>
            <a:prstDash val="solid"/>
            <a:tailEnd type="none"/>
          </a:ln>
          <a:effectLst/>
        </p:spPr>
      </p:cxnSp>
      <p:sp>
        <p:nvSpPr>
          <p:cNvPr id="38" name="Rectangle: Rounded Corners 36">
            <a:extLst>
              <a:ext uri="{FF2B5EF4-FFF2-40B4-BE49-F238E27FC236}">
                <a16:creationId xmlns:a16="http://schemas.microsoft.com/office/drawing/2014/main" id="{1DFA75F5-2AC8-E2D6-7B69-DFD131ECF49F}"/>
              </a:ext>
            </a:extLst>
          </p:cNvPr>
          <p:cNvSpPr/>
          <p:nvPr/>
        </p:nvSpPr>
        <p:spPr>
          <a:xfrm>
            <a:off x="5049445" y="3259777"/>
            <a:ext cx="1836000" cy="540000"/>
          </a:xfrm>
          <a:prstGeom prst="roundRect">
            <a:avLst>
              <a:gd name="adj" fmla="val 12567"/>
            </a:avLst>
          </a:prstGeom>
          <a:solidFill>
            <a:schemeClr val="tx2"/>
          </a:solidFill>
          <a:ln w="9525" cap="flat" cmpd="sng" algn="ctr">
            <a:solidFill>
              <a:schemeClr val="tx1"/>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kern="0" noProof="0" dirty="0">
                <a:solidFill>
                  <a:schemeClr val="bg1"/>
                </a:solidFill>
                <a:latin typeface="Arial"/>
              </a:rPr>
              <a:t>Lenvatinib [I, A]</a:t>
            </a:r>
            <a:r>
              <a:rPr lang="en-GB" sz="1000" kern="0" baseline="30000" noProof="0" dirty="0">
                <a:solidFill>
                  <a:schemeClr val="bg1"/>
                </a:solidFill>
                <a:latin typeface="Arial"/>
              </a:rPr>
              <a:t>g</a:t>
            </a:r>
            <a:endParaRPr lang="en-GB" sz="1000" kern="0" noProof="0" dirty="0">
              <a:solidFill>
                <a:schemeClr val="bg1"/>
              </a:solidFill>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i="0" u="none" strike="noStrike" kern="0" cap="none" spc="0" normalizeH="0" baseline="0" noProof="0" dirty="0">
                <a:ln>
                  <a:noFill/>
                </a:ln>
                <a:solidFill>
                  <a:prstClr val="white"/>
                </a:solidFill>
                <a:effectLst/>
                <a:uLnTx/>
                <a:uFillTx/>
                <a:latin typeface="Arial"/>
                <a:ea typeface="+mn-ea"/>
                <a:cs typeface="+mn-cs"/>
              </a:rPr>
              <a:t>Sorafenib </a:t>
            </a:r>
            <a:r>
              <a:rPr lang="en-GB" sz="1000" kern="0" noProof="0" dirty="0">
                <a:solidFill>
                  <a:prstClr val="white"/>
                </a:solidFill>
                <a:latin typeface="Arial"/>
              </a:rPr>
              <a:t>[I, A; MCBS 3]</a:t>
            </a:r>
            <a:r>
              <a:rPr lang="en-GB" sz="1000" kern="0" baseline="30000" noProof="0" dirty="0">
                <a:solidFill>
                  <a:prstClr val="white"/>
                </a:solidFill>
                <a:latin typeface="Arial"/>
              </a:rPr>
              <a:t>c</a:t>
            </a:r>
            <a:endParaRPr lang="en-GB" sz="1000" kern="0" noProof="0" dirty="0">
              <a:solidFill>
                <a:schemeClr val="bg1"/>
              </a:solidFill>
              <a:latin typeface="Arial"/>
            </a:endParaRPr>
          </a:p>
        </p:txBody>
      </p:sp>
      <p:sp>
        <p:nvSpPr>
          <p:cNvPr id="43" name="Rectangle: Rounded Corners 36">
            <a:extLst>
              <a:ext uri="{FF2B5EF4-FFF2-40B4-BE49-F238E27FC236}">
                <a16:creationId xmlns:a16="http://schemas.microsoft.com/office/drawing/2014/main" id="{E8E811A8-4953-3941-04B4-1EF331353DC6}"/>
              </a:ext>
            </a:extLst>
          </p:cNvPr>
          <p:cNvSpPr/>
          <p:nvPr/>
        </p:nvSpPr>
        <p:spPr>
          <a:xfrm>
            <a:off x="6306242" y="4175513"/>
            <a:ext cx="1250014" cy="504000"/>
          </a:xfrm>
          <a:prstGeom prst="roundRect">
            <a:avLst>
              <a:gd name="adj" fmla="val 12567"/>
            </a:avLst>
          </a:prstGeom>
          <a:solidFill>
            <a:schemeClr val="accent6">
              <a:lumMod val="20000"/>
              <a:lumOff val="80000"/>
            </a:schemeClr>
          </a:solidFill>
          <a:ln w="95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i="0" u="none" strike="noStrike" kern="0" cap="none" spc="0" normalizeH="0" baseline="0" noProof="0" dirty="0">
                <a:ln>
                  <a:noFill/>
                </a:ln>
                <a:effectLst/>
                <a:uLnTx/>
                <a:uFillTx/>
                <a:latin typeface="Arial"/>
                <a:ea typeface="+mn-ea"/>
                <a:cs typeface="+mn-cs"/>
              </a:rPr>
              <a:t>Following first-line</a:t>
            </a:r>
            <a:br>
              <a:rPr kumimoji="0" lang="en-GB" sz="1000" i="0" u="none" strike="noStrike" kern="0" cap="none" spc="0" normalizeH="0" baseline="0" noProof="0" dirty="0">
                <a:ln>
                  <a:noFill/>
                </a:ln>
                <a:effectLst/>
                <a:uLnTx/>
                <a:uFillTx/>
                <a:latin typeface="Arial"/>
                <a:ea typeface="+mn-ea"/>
                <a:cs typeface="+mn-cs"/>
              </a:rPr>
            </a:br>
            <a:r>
              <a:rPr kumimoji="0" lang="en-GB" sz="1000" i="0" u="none" strike="noStrike" kern="0" cap="none" spc="0" normalizeH="0" baseline="0" noProof="0" dirty="0">
                <a:ln>
                  <a:noFill/>
                </a:ln>
                <a:effectLst/>
                <a:uLnTx/>
                <a:uFillTx/>
                <a:latin typeface="Arial"/>
                <a:ea typeface="+mn-ea"/>
                <a:cs typeface="+mn-cs"/>
              </a:rPr>
              <a:t>sorafenib</a:t>
            </a:r>
          </a:p>
        </p:txBody>
      </p:sp>
      <p:cxnSp>
        <p:nvCxnSpPr>
          <p:cNvPr id="44" name="Straight Arrow Connector 45">
            <a:extLst>
              <a:ext uri="{FF2B5EF4-FFF2-40B4-BE49-F238E27FC236}">
                <a16:creationId xmlns:a16="http://schemas.microsoft.com/office/drawing/2014/main" id="{1005DEB8-FE88-4656-5362-719B0C2BD831}"/>
              </a:ext>
            </a:extLst>
          </p:cNvPr>
          <p:cNvCxnSpPr>
            <a:cxnSpLocks/>
          </p:cNvCxnSpPr>
          <p:nvPr/>
        </p:nvCxnSpPr>
        <p:spPr>
          <a:xfrm>
            <a:off x="6931249" y="3955344"/>
            <a:ext cx="0" cy="216024"/>
          </a:xfrm>
          <a:prstGeom prst="straightConnector1">
            <a:avLst/>
          </a:prstGeom>
          <a:noFill/>
          <a:ln w="19050" cap="flat" cmpd="sng" algn="ctr">
            <a:solidFill>
              <a:schemeClr val="tx1"/>
            </a:solidFill>
            <a:prstDash val="solid"/>
            <a:tailEnd type="triangle"/>
          </a:ln>
          <a:effectLst/>
        </p:spPr>
      </p:cxnSp>
      <p:cxnSp>
        <p:nvCxnSpPr>
          <p:cNvPr id="47" name="Straight Arrow Connector 45">
            <a:extLst>
              <a:ext uri="{FF2B5EF4-FFF2-40B4-BE49-F238E27FC236}">
                <a16:creationId xmlns:a16="http://schemas.microsoft.com/office/drawing/2014/main" id="{FB232261-E034-4AFB-7BB0-5A71809E0FF1}"/>
              </a:ext>
            </a:extLst>
          </p:cNvPr>
          <p:cNvCxnSpPr>
            <a:cxnSpLocks/>
          </p:cNvCxnSpPr>
          <p:nvPr/>
        </p:nvCxnSpPr>
        <p:spPr>
          <a:xfrm>
            <a:off x="5017872" y="4679244"/>
            <a:ext cx="0" cy="216024"/>
          </a:xfrm>
          <a:prstGeom prst="straightConnector1">
            <a:avLst/>
          </a:prstGeom>
          <a:noFill/>
          <a:ln w="19050" cap="flat" cmpd="sng" algn="ctr">
            <a:solidFill>
              <a:schemeClr val="tx1"/>
            </a:solidFill>
            <a:prstDash val="solid"/>
            <a:tailEnd type="triangle"/>
          </a:ln>
          <a:effectLst/>
        </p:spPr>
      </p:cxnSp>
      <p:sp>
        <p:nvSpPr>
          <p:cNvPr id="48" name="Rectangle: Rounded Corners 36">
            <a:extLst>
              <a:ext uri="{FF2B5EF4-FFF2-40B4-BE49-F238E27FC236}">
                <a16:creationId xmlns:a16="http://schemas.microsoft.com/office/drawing/2014/main" id="{286E235B-D0DD-91EA-00E7-410F8843840D}"/>
              </a:ext>
            </a:extLst>
          </p:cNvPr>
          <p:cNvSpPr/>
          <p:nvPr/>
        </p:nvSpPr>
        <p:spPr>
          <a:xfrm>
            <a:off x="4099872" y="4904115"/>
            <a:ext cx="1836000" cy="828000"/>
          </a:xfrm>
          <a:prstGeom prst="roundRect">
            <a:avLst>
              <a:gd name="adj" fmla="val 12567"/>
            </a:avLst>
          </a:prstGeom>
          <a:solidFill>
            <a:schemeClr val="tx2"/>
          </a:solidFill>
          <a:ln w="9525" cap="flat" cmpd="sng" algn="ctr">
            <a:solidFill>
              <a:schemeClr val="tx1"/>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i="0" u="none" strike="noStrike" kern="0" cap="none" spc="0" normalizeH="0" baseline="0" noProof="0" dirty="0">
                <a:ln>
                  <a:noFill/>
                </a:ln>
                <a:solidFill>
                  <a:prstClr val="white"/>
                </a:solidFill>
                <a:effectLst/>
                <a:uLnTx/>
                <a:uFillTx/>
                <a:latin typeface="Arial"/>
                <a:ea typeface="+mn-ea"/>
                <a:cs typeface="+mn-cs"/>
              </a:rPr>
              <a:t>Sorafenib </a:t>
            </a:r>
            <a:r>
              <a:rPr lang="en-GB" sz="1000" kern="0" noProof="0" dirty="0">
                <a:solidFill>
                  <a:prstClr val="white"/>
                </a:solidFill>
                <a:latin typeface="Arial"/>
              </a:rPr>
              <a:t>[IV, A; MCBS 3]</a:t>
            </a:r>
            <a:r>
              <a:rPr lang="en-GB" sz="1000" kern="0" baseline="30000" noProof="0" dirty="0">
                <a:solidFill>
                  <a:prstClr val="white"/>
                </a:solidFill>
                <a:latin typeface="Arial"/>
              </a:rPr>
              <a:t>c</a:t>
            </a:r>
          </a:p>
          <a:p>
            <a:pPr algn="ctr" defTabSz="914400">
              <a:defRPr/>
            </a:pPr>
            <a:r>
              <a:rPr kumimoji="0" lang="en-GB" sz="1000" i="0" u="none" strike="noStrike" kern="0" cap="none" spc="0" normalizeH="0" baseline="0" noProof="0" dirty="0">
                <a:ln>
                  <a:noFill/>
                </a:ln>
                <a:solidFill>
                  <a:prstClr val="white"/>
                </a:solidFill>
                <a:effectLst/>
                <a:uLnTx/>
                <a:uFillTx/>
                <a:latin typeface="Arial"/>
                <a:ea typeface="+mn-ea"/>
                <a:cs typeface="+mn-cs"/>
              </a:rPr>
              <a:t>Regorafenib</a:t>
            </a:r>
            <a:r>
              <a:rPr kumimoji="0" lang="en-GB" sz="1000" i="0" u="none" strike="noStrike" kern="0" cap="none" spc="0" normalizeH="0" baseline="30000" noProof="0" dirty="0">
                <a:ln>
                  <a:noFill/>
                </a:ln>
                <a:solidFill>
                  <a:prstClr val="white"/>
                </a:solidFill>
                <a:effectLst/>
                <a:uLnTx/>
                <a:uFillTx/>
                <a:latin typeface="Arial"/>
                <a:ea typeface="+mn-ea"/>
                <a:cs typeface="+mn-cs"/>
              </a:rPr>
              <a:t>i</a:t>
            </a:r>
            <a:r>
              <a:rPr kumimoji="0" lang="en-GB" sz="1000" i="0" u="none" strike="noStrike" kern="0" cap="none" spc="0" normalizeH="0" baseline="0" noProof="0" dirty="0">
                <a:ln>
                  <a:noFill/>
                </a:ln>
                <a:solidFill>
                  <a:prstClr val="white"/>
                </a:solidFill>
                <a:effectLst/>
                <a:uLnTx/>
                <a:uFillTx/>
                <a:latin typeface="Arial"/>
                <a:ea typeface="+mn-ea"/>
                <a:cs typeface="+mn-cs"/>
              </a:rPr>
              <a:t> </a:t>
            </a:r>
            <a:r>
              <a:rPr lang="en-GB" sz="1000" kern="0" noProof="0" dirty="0">
                <a:solidFill>
                  <a:prstClr val="white"/>
                </a:solidFill>
                <a:latin typeface="Arial"/>
              </a:rPr>
              <a:t>[IV, A]</a:t>
            </a:r>
            <a:endParaRPr lang="en-GB" sz="1000" kern="0" noProof="0" dirty="0">
              <a:solidFill>
                <a:schemeClr val="bg1"/>
              </a:solidFill>
              <a:latin typeface="Arial"/>
            </a:endParaRPr>
          </a:p>
          <a:p>
            <a:pPr algn="ctr" defTabSz="914400">
              <a:defRPr/>
            </a:pPr>
            <a:r>
              <a:rPr lang="en-GB" sz="1000" kern="0" noProof="0" dirty="0">
                <a:solidFill>
                  <a:prstClr val="white"/>
                </a:solidFill>
                <a:latin typeface="Arial"/>
              </a:rPr>
              <a:t>Cabozantinib</a:t>
            </a:r>
            <a:r>
              <a:rPr kumimoji="0" lang="en-GB" sz="1000" i="0" u="none" strike="noStrike" kern="0" cap="none" spc="0" normalizeH="0" baseline="30000" noProof="0" dirty="0">
                <a:ln>
                  <a:noFill/>
                </a:ln>
                <a:solidFill>
                  <a:prstClr val="white"/>
                </a:solidFill>
                <a:effectLst/>
                <a:uLnTx/>
                <a:uFillTx/>
                <a:latin typeface="Arial"/>
                <a:ea typeface="+mn-ea"/>
                <a:cs typeface="+mn-cs"/>
              </a:rPr>
              <a:t>j</a:t>
            </a:r>
            <a:r>
              <a:rPr lang="en-GB" sz="1000" kern="0" noProof="0" dirty="0">
                <a:solidFill>
                  <a:prstClr val="white"/>
                </a:solidFill>
                <a:latin typeface="Arial"/>
              </a:rPr>
              <a:t> [IV, A]</a:t>
            </a:r>
          </a:p>
          <a:p>
            <a:pPr algn="ctr" defTabSz="914400">
              <a:defRPr/>
            </a:pPr>
            <a:r>
              <a:rPr kumimoji="0" lang="en-GB" sz="1000" i="0" u="none" strike="noStrike" kern="0" cap="none" spc="0" normalizeH="0" baseline="0" noProof="0" dirty="0">
                <a:ln>
                  <a:noFill/>
                </a:ln>
                <a:solidFill>
                  <a:prstClr val="white"/>
                </a:solidFill>
                <a:effectLst/>
                <a:uLnTx/>
                <a:uFillTx/>
                <a:latin typeface="Arial"/>
                <a:ea typeface="+mn-ea"/>
                <a:cs typeface="+mn-cs"/>
              </a:rPr>
              <a:t>Ramucirumab</a:t>
            </a:r>
            <a:br>
              <a:rPr kumimoji="0" lang="en-GB" sz="1000" i="0" u="none" strike="noStrike" kern="0" cap="none" spc="0" normalizeH="0" baseline="0" noProof="0" dirty="0">
                <a:ln>
                  <a:noFill/>
                </a:ln>
                <a:solidFill>
                  <a:prstClr val="white"/>
                </a:solidFill>
                <a:effectLst/>
                <a:uLnTx/>
                <a:uFillTx/>
                <a:latin typeface="Arial"/>
                <a:ea typeface="+mn-ea"/>
                <a:cs typeface="+mn-cs"/>
              </a:rPr>
            </a:br>
            <a:r>
              <a:rPr kumimoji="0" lang="en-GB" sz="1000" i="0" u="none" strike="noStrike" kern="0" cap="none" spc="0" normalizeH="0" baseline="0" noProof="0" dirty="0">
                <a:ln>
                  <a:noFill/>
                </a:ln>
                <a:solidFill>
                  <a:prstClr val="white"/>
                </a:solidFill>
                <a:effectLst/>
                <a:uLnTx/>
                <a:uFillTx/>
                <a:latin typeface="Arial"/>
                <a:ea typeface="+mn-ea"/>
                <a:cs typeface="+mn-cs"/>
              </a:rPr>
              <a:t>(AFP ≥400 ng/ml)</a:t>
            </a:r>
            <a:r>
              <a:rPr kumimoji="0" lang="en-GB" sz="1000" i="0" u="none" strike="noStrike" kern="0" cap="none" spc="0" normalizeH="0" baseline="30000" noProof="0" dirty="0">
                <a:ln>
                  <a:noFill/>
                </a:ln>
                <a:solidFill>
                  <a:prstClr val="white"/>
                </a:solidFill>
                <a:effectLst/>
                <a:uLnTx/>
                <a:uFillTx/>
                <a:latin typeface="Arial"/>
                <a:ea typeface="+mn-ea"/>
                <a:cs typeface="+mn-cs"/>
              </a:rPr>
              <a:t>i</a:t>
            </a:r>
            <a:r>
              <a:rPr kumimoji="0" lang="en-GB" sz="1000" i="0" u="none" strike="noStrike" kern="0" cap="none" spc="0" normalizeH="0" baseline="0" noProof="0" dirty="0">
                <a:ln>
                  <a:noFill/>
                </a:ln>
                <a:solidFill>
                  <a:prstClr val="white"/>
                </a:solidFill>
                <a:effectLst/>
                <a:uLnTx/>
                <a:uFillTx/>
                <a:latin typeface="Arial"/>
                <a:ea typeface="+mn-ea"/>
                <a:cs typeface="+mn-cs"/>
              </a:rPr>
              <a:t> </a:t>
            </a:r>
            <a:r>
              <a:rPr lang="en-GB" sz="1000" kern="0" noProof="0" dirty="0">
                <a:solidFill>
                  <a:prstClr val="white"/>
                </a:solidFill>
                <a:latin typeface="Arial"/>
              </a:rPr>
              <a:t>[IV, B]</a:t>
            </a:r>
            <a:endParaRPr lang="en-GB" sz="1000" kern="0" baseline="30000" noProof="0" dirty="0">
              <a:solidFill>
                <a:prstClr val="white"/>
              </a:solidFill>
              <a:latin typeface="Arial"/>
            </a:endParaRPr>
          </a:p>
        </p:txBody>
      </p:sp>
      <p:cxnSp>
        <p:nvCxnSpPr>
          <p:cNvPr id="49" name="Straight Arrow Connector 45">
            <a:extLst>
              <a:ext uri="{FF2B5EF4-FFF2-40B4-BE49-F238E27FC236}">
                <a16:creationId xmlns:a16="http://schemas.microsoft.com/office/drawing/2014/main" id="{AE871120-A8D3-F4DA-FD84-E766E5360875}"/>
              </a:ext>
            </a:extLst>
          </p:cNvPr>
          <p:cNvCxnSpPr>
            <a:cxnSpLocks/>
          </p:cNvCxnSpPr>
          <p:nvPr/>
        </p:nvCxnSpPr>
        <p:spPr>
          <a:xfrm>
            <a:off x="5008789" y="3955344"/>
            <a:ext cx="1933200" cy="0"/>
          </a:xfrm>
          <a:prstGeom prst="straightConnector1">
            <a:avLst/>
          </a:prstGeom>
          <a:noFill/>
          <a:ln w="19050" cap="flat" cmpd="sng" algn="ctr">
            <a:solidFill>
              <a:schemeClr val="tx1"/>
            </a:solidFill>
            <a:prstDash val="solid"/>
            <a:tailEnd type="none"/>
          </a:ln>
          <a:effectLst/>
        </p:spPr>
      </p:cxnSp>
      <p:sp>
        <p:nvSpPr>
          <p:cNvPr id="50" name="Rectangle: Rounded Corners 36">
            <a:extLst>
              <a:ext uri="{FF2B5EF4-FFF2-40B4-BE49-F238E27FC236}">
                <a16:creationId xmlns:a16="http://schemas.microsoft.com/office/drawing/2014/main" id="{192AC7F0-68B7-F985-97D0-47066B81D783}"/>
              </a:ext>
            </a:extLst>
          </p:cNvPr>
          <p:cNvSpPr/>
          <p:nvPr/>
        </p:nvSpPr>
        <p:spPr>
          <a:xfrm>
            <a:off x="6055672" y="4904115"/>
            <a:ext cx="1764000" cy="828000"/>
          </a:xfrm>
          <a:prstGeom prst="roundRect">
            <a:avLst>
              <a:gd name="adj" fmla="val 12567"/>
            </a:avLst>
          </a:prstGeom>
          <a:solidFill>
            <a:schemeClr val="tx2"/>
          </a:solidFill>
          <a:ln w="9525" cap="flat" cmpd="sng" algn="ctr">
            <a:solidFill>
              <a:schemeClr val="tx1"/>
            </a:solidFill>
            <a:prstDash val="solid"/>
          </a:ln>
          <a:effectLst/>
        </p:spPr>
        <p:txBody>
          <a:bodyPr lIns="0" rIns="0" rtlCol="0" anchor="ctr"/>
          <a:lstStyle/>
          <a:p>
            <a:pPr algn="ctr" defTabSz="914400">
              <a:defRPr/>
            </a:pPr>
            <a:r>
              <a:rPr kumimoji="0" lang="en-GB" sz="1000" i="0" u="none" strike="noStrike" kern="0" cap="none" spc="0" normalizeH="0" baseline="0" noProof="0" dirty="0">
                <a:ln>
                  <a:noFill/>
                </a:ln>
                <a:solidFill>
                  <a:prstClr val="white"/>
                </a:solidFill>
                <a:effectLst/>
                <a:uLnTx/>
                <a:uFillTx/>
                <a:latin typeface="Arial"/>
                <a:ea typeface="+mn-ea"/>
                <a:cs typeface="+mn-cs"/>
              </a:rPr>
              <a:t>Regorafenib </a:t>
            </a:r>
            <a:r>
              <a:rPr lang="en-GB" sz="1000" kern="0" noProof="0" dirty="0">
                <a:solidFill>
                  <a:prstClr val="white"/>
                </a:solidFill>
                <a:latin typeface="Arial"/>
              </a:rPr>
              <a:t>[I, A; MCBS 4]</a:t>
            </a:r>
            <a:r>
              <a:rPr lang="en-GB" sz="1000" kern="0" baseline="30000" noProof="0" dirty="0">
                <a:solidFill>
                  <a:prstClr val="white"/>
                </a:solidFill>
                <a:latin typeface="Arial"/>
              </a:rPr>
              <a:t>c</a:t>
            </a:r>
            <a:endParaRPr lang="en-GB" sz="1000" kern="0" baseline="30000" noProof="0" dirty="0">
              <a:solidFill>
                <a:schemeClr val="bg1"/>
              </a:solidFill>
              <a:latin typeface="Arial"/>
            </a:endParaRPr>
          </a:p>
          <a:p>
            <a:pPr algn="ctr" defTabSz="914400">
              <a:defRPr/>
            </a:pPr>
            <a:r>
              <a:rPr lang="en-GB" sz="1000" kern="0" noProof="0" dirty="0">
                <a:solidFill>
                  <a:prstClr val="white"/>
                </a:solidFill>
                <a:latin typeface="Arial"/>
              </a:rPr>
              <a:t>Cabozantinib [I, A; MCBS 3]</a:t>
            </a:r>
            <a:r>
              <a:rPr lang="en-GB" sz="1000" kern="0" baseline="30000" noProof="0" dirty="0">
                <a:solidFill>
                  <a:prstClr val="white"/>
                </a:solidFill>
                <a:latin typeface="Arial"/>
              </a:rPr>
              <a:t>c</a:t>
            </a:r>
            <a:endParaRPr lang="en-GB" sz="1000" kern="0" noProof="0" dirty="0">
              <a:solidFill>
                <a:prstClr val="white"/>
              </a:solidFill>
              <a:latin typeface="Arial"/>
            </a:endParaRPr>
          </a:p>
          <a:p>
            <a:pPr algn="ctr" defTabSz="914400">
              <a:defRPr/>
            </a:pPr>
            <a:r>
              <a:rPr kumimoji="0" lang="en-GB" sz="1000" i="0" u="none" strike="noStrike" kern="0" cap="none" spc="0" normalizeH="0" baseline="0" noProof="0" dirty="0">
                <a:ln>
                  <a:noFill/>
                </a:ln>
                <a:solidFill>
                  <a:prstClr val="white"/>
                </a:solidFill>
                <a:effectLst/>
                <a:uLnTx/>
                <a:uFillTx/>
                <a:latin typeface="Arial"/>
                <a:ea typeface="+mn-ea"/>
                <a:cs typeface="+mn-cs"/>
              </a:rPr>
              <a:t>Ramucirumab (AFP </a:t>
            </a:r>
            <a:br>
              <a:rPr kumimoji="0" lang="en-GB" sz="1000" i="0" u="none" strike="noStrike" kern="0" cap="none" spc="0" normalizeH="0" baseline="0" noProof="0" dirty="0">
                <a:ln>
                  <a:noFill/>
                </a:ln>
                <a:solidFill>
                  <a:prstClr val="white"/>
                </a:solidFill>
                <a:effectLst/>
                <a:uLnTx/>
                <a:uFillTx/>
                <a:latin typeface="Arial"/>
                <a:ea typeface="+mn-ea"/>
                <a:cs typeface="+mn-cs"/>
              </a:rPr>
            </a:br>
            <a:r>
              <a:rPr kumimoji="0" lang="en-GB" sz="1000" i="0" u="none" strike="noStrike" kern="0" cap="none" spc="0" normalizeH="0" baseline="0" noProof="0" dirty="0">
                <a:ln>
                  <a:noFill/>
                </a:ln>
                <a:solidFill>
                  <a:prstClr val="white"/>
                </a:solidFill>
                <a:effectLst/>
                <a:uLnTx/>
                <a:uFillTx/>
                <a:latin typeface="Arial"/>
                <a:ea typeface="+mn-ea"/>
                <a:cs typeface="+mn-cs"/>
              </a:rPr>
              <a:t>≥400 ng/ml) </a:t>
            </a:r>
            <a:r>
              <a:rPr lang="en-GB" sz="1000" kern="0" noProof="0" dirty="0">
                <a:solidFill>
                  <a:prstClr val="white"/>
                </a:solidFill>
                <a:latin typeface="Arial"/>
              </a:rPr>
              <a:t>[I, B; MCBS 1]</a:t>
            </a:r>
            <a:r>
              <a:rPr lang="en-GB" sz="1000" kern="0" baseline="30000" noProof="0" dirty="0">
                <a:solidFill>
                  <a:prstClr val="white"/>
                </a:solidFill>
                <a:latin typeface="Arial"/>
              </a:rPr>
              <a:t>c</a:t>
            </a:r>
          </a:p>
        </p:txBody>
      </p:sp>
      <p:cxnSp>
        <p:nvCxnSpPr>
          <p:cNvPr id="51" name="Straight Arrow Connector 45">
            <a:extLst>
              <a:ext uri="{FF2B5EF4-FFF2-40B4-BE49-F238E27FC236}">
                <a16:creationId xmlns:a16="http://schemas.microsoft.com/office/drawing/2014/main" id="{DB9222CF-803A-96A4-813D-1BF91F1BA27B}"/>
              </a:ext>
            </a:extLst>
          </p:cNvPr>
          <p:cNvCxnSpPr>
            <a:cxnSpLocks/>
          </p:cNvCxnSpPr>
          <p:nvPr/>
        </p:nvCxnSpPr>
        <p:spPr>
          <a:xfrm>
            <a:off x="6931249" y="4679244"/>
            <a:ext cx="0" cy="216024"/>
          </a:xfrm>
          <a:prstGeom prst="straightConnector1">
            <a:avLst/>
          </a:prstGeom>
          <a:noFill/>
          <a:ln w="19050" cap="flat" cmpd="sng" algn="ctr">
            <a:solidFill>
              <a:schemeClr val="tx1"/>
            </a:solidFill>
            <a:prstDash val="solid"/>
            <a:tailEnd type="triangle"/>
          </a:ln>
          <a:effectLst/>
        </p:spPr>
      </p:cxnSp>
      <p:sp>
        <p:nvSpPr>
          <p:cNvPr id="52" name="Rectangle: Rounded Corners 36">
            <a:extLst>
              <a:ext uri="{FF2B5EF4-FFF2-40B4-BE49-F238E27FC236}">
                <a16:creationId xmlns:a16="http://schemas.microsoft.com/office/drawing/2014/main" id="{6ABD0D3F-84D9-FA35-EF56-414CCFB70E06}"/>
              </a:ext>
            </a:extLst>
          </p:cNvPr>
          <p:cNvSpPr/>
          <p:nvPr/>
        </p:nvSpPr>
        <p:spPr>
          <a:xfrm>
            <a:off x="7601630" y="2515098"/>
            <a:ext cx="1806738" cy="504000"/>
          </a:xfrm>
          <a:prstGeom prst="roundRect">
            <a:avLst>
              <a:gd name="adj" fmla="val 12567"/>
            </a:avLst>
          </a:prstGeom>
          <a:solidFill>
            <a:schemeClr val="accent6">
              <a:lumMod val="20000"/>
              <a:lumOff val="80000"/>
            </a:schemeClr>
          </a:solidFill>
          <a:ln w="95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i="0" u="none" strike="noStrike" kern="0" cap="none" spc="0" normalizeH="0" baseline="0" noProof="0" dirty="0">
                <a:ln>
                  <a:noFill/>
                </a:ln>
                <a:effectLst/>
                <a:uLnTx/>
                <a:uFillTx/>
                <a:latin typeface="Arial"/>
                <a:ea typeface="+mn-ea"/>
                <a:cs typeface="+mn-cs"/>
              </a:rPr>
              <a:t>BSC (including SBRT for pain management) III, A]</a:t>
            </a:r>
          </a:p>
        </p:txBody>
      </p:sp>
      <p:cxnSp>
        <p:nvCxnSpPr>
          <p:cNvPr id="54" name="Straight Arrow Connector 45">
            <a:extLst>
              <a:ext uri="{FF2B5EF4-FFF2-40B4-BE49-F238E27FC236}">
                <a16:creationId xmlns:a16="http://schemas.microsoft.com/office/drawing/2014/main" id="{FD19D57E-A0F8-D523-7B90-A25FB1078CB7}"/>
              </a:ext>
            </a:extLst>
          </p:cNvPr>
          <p:cNvCxnSpPr>
            <a:cxnSpLocks/>
          </p:cNvCxnSpPr>
          <p:nvPr/>
        </p:nvCxnSpPr>
        <p:spPr>
          <a:xfrm>
            <a:off x="4283003" y="1578993"/>
            <a:ext cx="0" cy="216024"/>
          </a:xfrm>
          <a:prstGeom prst="straightConnector1">
            <a:avLst/>
          </a:prstGeom>
          <a:noFill/>
          <a:ln w="19050" cap="flat" cmpd="sng" algn="ctr">
            <a:solidFill>
              <a:schemeClr val="tx1"/>
            </a:solidFill>
            <a:prstDash val="solid"/>
            <a:tailEnd type="triangle"/>
          </a:ln>
          <a:effectLst/>
        </p:spPr>
      </p:cxnSp>
      <p:cxnSp>
        <p:nvCxnSpPr>
          <p:cNvPr id="55" name="Straight Arrow Connector 45">
            <a:extLst>
              <a:ext uri="{FF2B5EF4-FFF2-40B4-BE49-F238E27FC236}">
                <a16:creationId xmlns:a16="http://schemas.microsoft.com/office/drawing/2014/main" id="{54D1CBE4-4277-606D-F4DF-B64B6629D237}"/>
              </a:ext>
            </a:extLst>
          </p:cNvPr>
          <p:cNvCxnSpPr>
            <a:cxnSpLocks/>
          </p:cNvCxnSpPr>
          <p:nvPr/>
        </p:nvCxnSpPr>
        <p:spPr>
          <a:xfrm>
            <a:off x="4273010" y="1578993"/>
            <a:ext cx="4240800" cy="0"/>
          </a:xfrm>
          <a:prstGeom prst="straightConnector1">
            <a:avLst/>
          </a:prstGeom>
          <a:noFill/>
          <a:ln w="19050" cap="flat" cmpd="sng" algn="ctr">
            <a:solidFill>
              <a:schemeClr val="tx1"/>
            </a:solidFill>
            <a:prstDash val="solid"/>
            <a:tailEnd type="none"/>
          </a:ln>
          <a:effectLst/>
        </p:spPr>
      </p:cxnSp>
      <p:cxnSp>
        <p:nvCxnSpPr>
          <p:cNvPr id="56" name="Straight Arrow Connector 45">
            <a:extLst>
              <a:ext uri="{FF2B5EF4-FFF2-40B4-BE49-F238E27FC236}">
                <a16:creationId xmlns:a16="http://schemas.microsoft.com/office/drawing/2014/main" id="{D3E52509-E8C6-3D6F-3FC6-65780610B81F}"/>
              </a:ext>
            </a:extLst>
          </p:cNvPr>
          <p:cNvCxnSpPr>
            <a:cxnSpLocks/>
          </p:cNvCxnSpPr>
          <p:nvPr/>
        </p:nvCxnSpPr>
        <p:spPr>
          <a:xfrm>
            <a:off x="6397176" y="1218953"/>
            <a:ext cx="0" cy="360127"/>
          </a:xfrm>
          <a:prstGeom prst="straightConnector1">
            <a:avLst/>
          </a:prstGeom>
          <a:noFill/>
          <a:ln w="19050" cap="flat" cmpd="sng" algn="ctr">
            <a:solidFill>
              <a:schemeClr val="tx1"/>
            </a:solidFill>
            <a:prstDash val="solid"/>
            <a:tailEnd type="none"/>
          </a:ln>
          <a:effectLst/>
        </p:spPr>
      </p:cxnSp>
      <p:cxnSp>
        <p:nvCxnSpPr>
          <p:cNvPr id="57" name="Straight Arrow Connector 45">
            <a:extLst>
              <a:ext uri="{FF2B5EF4-FFF2-40B4-BE49-F238E27FC236}">
                <a16:creationId xmlns:a16="http://schemas.microsoft.com/office/drawing/2014/main" id="{C94EB50C-9496-FC1E-E8E0-8B79BC233E3A}"/>
              </a:ext>
            </a:extLst>
          </p:cNvPr>
          <p:cNvCxnSpPr>
            <a:cxnSpLocks/>
          </p:cNvCxnSpPr>
          <p:nvPr/>
        </p:nvCxnSpPr>
        <p:spPr>
          <a:xfrm>
            <a:off x="8504999" y="1578993"/>
            <a:ext cx="0" cy="216024"/>
          </a:xfrm>
          <a:prstGeom prst="straightConnector1">
            <a:avLst/>
          </a:prstGeom>
          <a:noFill/>
          <a:ln w="19050" cap="flat" cmpd="sng" algn="ctr">
            <a:solidFill>
              <a:schemeClr val="tx1"/>
            </a:solidFill>
            <a:prstDash val="solid"/>
            <a:tailEnd type="triangle"/>
          </a:ln>
          <a:effectLst/>
        </p:spPr>
      </p:cxnSp>
      <p:sp>
        <p:nvSpPr>
          <p:cNvPr id="53" name="Rectangle: Rounded Corners 36">
            <a:extLst>
              <a:ext uri="{FF2B5EF4-FFF2-40B4-BE49-F238E27FC236}">
                <a16:creationId xmlns:a16="http://schemas.microsoft.com/office/drawing/2014/main" id="{9288F34F-6D29-9174-3D82-A8F7B2D284CF}"/>
              </a:ext>
            </a:extLst>
          </p:cNvPr>
          <p:cNvSpPr/>
          <p:nvPr/>
        </p:nvSpPr>
        <p:spPr>
          <a:xfrm>
            <a:off x="4660923" y="1052736"/>
            <a:ext cx="3472507" cy="366945"/>
          </a:xfrm>
          <a:prstGeom prst="roundRect">
            <a:avLst/>
          </a:prstGeom>
          <a:solidFill>
            <a:schemeClr val="accent1"/>
          </a:solidFill>
          <a:ln w="95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1" kern="0" noProof="0" dirty="0">
                <a:solidFill>
                  <a:prstClr val="white"/>
                </a:solidFill>
                <a:latin typeface="Arial"/>
              </a:rPr>
              <a:t>Systemic treatment for advanced HCC</a:t>
            </a:r>
            <a:r>
              <a:rPr lang="en-GB" sz="1100" b="1" kern="0" baseline="30000" noProof="0" dirty="0">
                <a:solidFill>
                  <a:prstClr val="white"/>
                </a:solidFill>
                <a:latin typeface="Arial"/>
              </a:rPr>
              <a:t>a</a:t>
            </a:r>
            <a:endParaRPr kumimoji="0" lang="en-GB" sz="1100" b="1" i="0" u="none" strike="noStrike" kern="0" cap="none" spc="0" normalizeH="0" baseline="3000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69448886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1E1CF-138D-B75C-BF74-9FA28E92CA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28A022-B383-5E3C-5BB1-A136A9D1E139}"/>
              </a:ext>
            </a:extLst>
          </p:cNvPr>
          <p:cNvSpPr>
            <a:spLocks noGrp="1"/>
          </p:cNvSpPr>
          <p:nvPr>
            <p:ph type="title"/>
          </p:nvPr>
        </p:nvSpPr>
        <p:spPr>
          <a:xfrm>
            <a:off x="619201" y="259200"/>
            <a:ext cx="10963199" cy="864000"/>
          </a:xfrm>
        </p:spPr>
        <p:txBody>
          <a:bodyPr>
            <a:normAutofit/>
          </a:bodyPr>
          <a:lstStyle/>
          <a:p>
            <a:r>
              <a:rPr lang="en-GB" noProof="0" dirty="0"/>
              <a:t>NCCN Guidelines</a:t>
            </a:r>
            <a:br>
              <a:rPr lang="en-GB" noProof="0" dirty="0"/>
            </a:br>
            <a:r>
              <a:rPr lang="en-GB" sz="2000" noProof="0" dirty="0">
                <a:solidFill>
                  <a:schemeClr val="accent1"/>
                </a:solidFill>
              </a:rPr>
              <a:t>Principles of systemic therapy</a:t>
            </a:r>
          </a:p>
        </p:txBody>
      </p:sp>
      <p:sp>
        <p:nvSpPr>
          <p:cNvPr id="4" name="Slide Number Placeholder 3">
            <a:extLst>
              <a:ext uri="{FF2B5EF4-FFF2-40B4-BE49-F238E27FC236}">
                <a16:creationId xmlns:a16="http://schemas.microsoft.com/office/drawing/2014/main" id="{F5782E2B-DDC4-5352-5CE6-519861415E61}"/>
              </a:ext>
            </a:extLst>
          </p:cNvPr>
          <p:cNvSpPr>
            <a:spLocks noGrp="1"/>
          </p:cNvSpPr>
          <p:nvPr>
            <p:ph type="sldNum" sz="quarter" idx="4"/>
          </p:nvPr>
        </p:nvSpPr>
        <p:spPr/>
        <p:txBody>
          <a:bodyPr/>
          <a:lstStyle/>
          <a:p>
            <a:fld id="{FCE43C0F-8A7B-3A4B-9DB5-B3472E36E833}" type="slidenum">
              <a:rPr lang="en-GB" noProof="0" smtClean="0"/>
              <a:pPr/>
              <a:t>16</a:t>
            </a:fld>
            <a:endParaRPr lang="en-GB" noProof="0" dirty="0"/>
          </a:p>
        </p:txBody>
      </p:sp>
      <p:sp>
        <p:nvSpPr>
          <p:cNvPr id="11" name="Content Placeholder 10">
            <a:extLst>
              <a:ext uri="{FF2B5EF4-FFF2-40B4-BE49-F238E27FC236}">
                <a16:creationId xmlns:a16="http://schemas.microsoft.com/office/drawing/2014/main" id="{1B8B5FB7-F851-59D6-D23B-2E26F6E84A30}"/>
              </a:ext>
            </a:extLst>
          </p:cNvPr>
          <p:cNvSpPr>
            <a:spLocks noGrp="1"/>
          </p:cNvSpPr>
          <p:nvPr>
            <p:ph sz="quarter" idx="15"/>
          </p:nvPr>
        </p:nvSpPr>
        <p:spPr/>
        <p:txBody>
          <a:bodyPr anchor="b"/>
          <a:lstStyle/>
          <a:p>
            <a:pPr defTabSz="685800" eaLnBrk="0" hangingPunct="0">
              <a:spcBef>
                <a:spcPct val="20000"/>
              </a:spcBef>
              <a:buClrTx/>
              <a:defRPr/>
            </a:pPr>
            <a:endParaRPr lang="en-GB" sz="1200" kern="1200" noProof="0" dirty="0">
              <a:solidFill>
                <a:srgbClr val="0000FF"/>
              </a:solidFill>
              <a:ea typeface="+mn-ea"/>
              <a:cs typeface="+mn-cs"/>
            </a:endParaRPr>
          </a:p>
          <a:p>
            <a:pPr defTabSz="685800" eaLnBrk="0" hangingPunct="0">
              <a:spcBef>
                <a:spcPct val="20000"/>
              </a:spcBef>
              <a:buClrTx/>
              <a:defRPr/>
            </a:pPr>
            <a:r>
              <a:rPr lang="en-GB" sz="1200" kern="1200" noProof="0" dirty="0">
                <a:ea typeface="+mn-ea"/>
                <a:cs typeface="+mn-cs"/>
              </a:rPr>
              <a:t>NCCN Guidelines Version 4.2024, HCC</a:t>
            </a:r>
            <a:r>
              <a:rPr lang="en-GB" sz="1200" kern="1200" noProof="0" dirty="0">
                <a:solidFill>
                  <a:schemeClr val="tx2"/>
                </a:solidFill>
                <a:ea typeface="+mn-ea"/>
                <a:cs typeface="+mn-cs"/>
              </a:rPr>
              <a:t>. Available from: </a:t>
            </a:r>
            <a:r>
              <a:rPr lang="en-GB" sz="1200" kern="1200" noProof="0" dirty="0">
                <a:ea typeface="+mn-ea"/>
                <a:cs typeface="+mn-cs"/>
                <a:hlinkClick r:id="rId2"/>
              </a:rPr>
              <a:t>https://www.nccn.org/professionals/physician_gls/pdf/hcc.pdf</a:t>
            </a:r>
            <a:r>
              <a:rPr lang="en-GB" sz="1200" kern="1200" noProof="0" dirty="0">
                <a:ea typeface="+mn-ea"/>
                <a:cs typeface="+mn-cs"/>
              </a:rPr>
              <a:t> </a:t>
            </a:r>
            <a:r>
              <a:rPr lang="en-GB" sz="1200" kern="1200" noProof="0" dirty="0">
                <a:solidFill>
                  <a:schemeClr val="tx2"/>
                </a:solidFill>
                <a:ea typeface="+mn-ea"/>
                <a:cs typeface="+mn-cs"/>
              </a:rPr>
              <a:t>(accessed February 2025)</a:t>
            </a:r>
          </a:p>
        </p:txBody>
      </p:sp>
      <p:pic>
        <p:nvPicPr>
          <p:cNvPr id="7" name="Picture 6" descr="A screenshot of a computer&#10;&#10;Description automatically generated">
            <a:extLst>
              <a:ext uri="{FF2B5EF4-FFF2-40B4-BE49-F238E27FC236}">
                <a16:creationId xmlns:a16="http://schemas.microsoft.com/office/drawing/2014/main" id="{23E9B105-5CB9-857E-F450-80BEF8CB49AC}"/>
              </a:ext>
            </a:extLst>
          </p:cNvPr>
          <p:cNvPicPr>
            <a:picLocks noChangeAspect="1"/>
          </p:cNvPicPr>
          <p:nvPr/>
        </p:nvPicPr>
        <p:blipFill>
          <a:blip r:embed="rId3"/>
          <a:srcRect l="-1819" t="-3195" r="-1889" b="-2729"/>
          <a:stretch/>
        </p:blipFill>
        <p:spPr>
          <a:xfrm>
            <a:off x="619201" y="1334698"/>
            <a:ext cx="11093423" cy="4699436"/>
          </a:xfrm>
          <a:prstGeom prst="rect">
            <a:avLst/>
          </a:prstGeom>
          <a:solidFill>
            <a:schemeClr val="bg1"/>
          </a:solidFill>
          <a:ln w="6350">
            <a:solidFill>
              <a:schemeClr val="accent6">
                <a:lumMod val="60000"/>
                <a:lumOff val="4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7760564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175D0-311B-F34F-5845-E4E9A248FA45}"/>
            </a:ext>
          </a:extLst>
        </p:cNvPr>
        <p:cNvGrpSpPr/>
        <p:nvPr/>
      </p:nvGrpSpPr>
      <p:grpSpPr>
        <a:xfrm>
          <a:off x="0" y="0"/>
          <a:ext cx="0" cy="0"/>
          <a:chOff x="0" y="0"/>
          <a:chExt cx="0" cy="0"/>
        </a:xfrm>
      </p:grpSpPr>
      <p:sp>
        <p:nvSpPr>
          <p:cNvPr id="47" name="Rectangle: Rounded Corners 46">
            <a:extLst>
              <a:ext uri="{FF2B5EF4-FFF2-40B4-BE49-F238E27FC236}">
                <a16:creationId xmlns:a16="http://schemas.microsoft.com/office/drawing/2014/main" id="{0F9E321B-CE60-A39D-15C2-499F464975BD}"/>
              </a:ext>
            </a:extLst>
          </p:cNvPr>
          <p:cNvSpPr/>
          <p:nvPr/>
        </p:nvSpPr>
        <p:spPr>
          <a:xfrm>
            <a:off x="698384" y="3707868"/>
            <a:ext cx="10180338" cy="1427938"/>
          </a:xfrm>
          <a:prstGeom prst="roundRect">
            <a:avLst>
              <a:gd name="adj" fmla="val 191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2" name="Rectangle: Rounded Corners 41">
            <a:extLst>
              <a:ext uri="{FF2B5EF4-FFF2-40B4-BE49-F238E27FC236}">
                <a16:creationId xmlns:a16="http://schemas.microsoft.com/office/drawing/2014/main" id="{52CD2E16-C864-CD1A-89F3-4915D8A801C9}"/>
              </a:ext>
            </a:extLst>
          </p:cNvPr>
          <p:cNvSpPr/>
          <p:nvPr/>
        </p:nvSpPr>
        <p:spPr>
          <a:xfrm>
            <a:off x="4625016" y="1772816"/>
            <a:ext cx="4896284" cy="989910"/>
          </a:xfrm>
          <a:prstGeom prst="roundRect">
            <a:avLst>
              <a:gd name="adj" fmla="val 1910"/>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32" name="Google Shape;1853;p53">
            <a:extLst>
              <a:ext uri="{FF2B5EF4-FFF2-40B4-BE49-F238E27FC236}">
                <a16:creationId xmlns:a16="http://schemas.microsoft.com/office/drawing/2014/main" id="{F527CB2C-301F-1B2B-3CEE-46C18E3F6757}"/>
              </a:ext>
            </a:extLst>
          </p:cNvPr>
          <p:cNvCxnSpPr>
            <a:cxnSpLocks/>
          </p:cNvCxnSpPr>
          <p:nvPr/>
        </p:nvCxnSpPr>
        <p:spPr>
          <a:xfrm flipH="1" flipV="1">
            <a:off x="3646618" y="2415373"/>
            <a:ext cx="977281" cy="1153"/>
          </a:xfrm>
          <a:prstGeom prst="straightConnector1">
            <a:avLst/>
          </a:prstGeom>
          <a:noFill/>
          <a:ln w="28575" cap="flat" cmpd="sng">
            <a:solidFill>
              <a:schemeClr val="tx1"/>
            </a:solidFill>
            <a:prstDash val="solid"/>
            <a:round/>
            <a:headEnd type="triangle" w="med" len="med"/>
            <a:tailEnd type="none" w="sm" len="sm"/>
          </a:ln>
        </p:spPr>
      </p:cxnSp>
      <p:sp>
        <p:nvSpPr>
          <p:cNvPr id="36" name="Rectangle: Rounded Corners 35">
            <a:extLst>
              <a:ext uri="{FF2B5EF4-FFF2-40B4-BE49-F238E27FC236}">
                <a16:creationId xmlns:a16="http://schemas.microsoft.com/office/drawing/2014/main" id="{874B2DA0-3785-C82A-FD71-BD2908105BC4}"/>
              </a:ext>
            </a:extLst>
          </p:cNvPr>
          <p:cNvSpPr/>
          <p:nvPr/>
        </p:nvSpPr>
        <p:spPr>
          <a:xfrm>
            <a:off x="698384" y="1123200"/>
            <a:ext cx="2949351" cy="2258998"/>
          </a:xfrm>
          <a:prstGeom prst="roundRect">
            <a:avLst>
              <a:gd name="adj" fmla="val 1910"/>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 name="Title 2">
            <a:extLst>
              <a:ext uri="{FF2B5EF4-FFF2-40B4-BE49-F238E27FC236}">
                <a16:creationId xmlns:a16="http://schemas.microsoft.com/office/drawing/2014/main" id="{B3ECF0D4-414D-E655-24AD-54DB16503344}"/>
              </a:ext>
            </a:extLst>
          </p:cNvPr>
          <p:cNvSpPr>
            <a:spLocks noGrp="1"/>
          </p:cNvSpPr>
          <p:nvPr>
            <p:ph type="title"/>
          </p:nvPr>
        </p:nvSpPr>
        <p:spPr>
          <a:xfrm>
            <a:off x="619201" y="259200"/>
            <a:ext cx="11237439" cy="864000"/>
          </a:xfrm>
        </p:spPr>
        <p:txBody>
          <a:bodyPr>
            <a:normAutofit/>
          </a:bodyPr>
          <a:lstStyle/>
          <a:p>
            <a:r>
              <a:rPr lang="en-GB" sz="3100" noProof="0" dirty="0"/>
              <a:t>t-1 approach: progression </a:t>
            </a:r>
            <a:r>
              <a:rPr lang="en-GB" sz="3100" noProof="0" dirty="0">
                <a:solidFill>
                  <a:schemeClr val="tx2"/>
                </a:solidFill>
              </a:rPr>
              <a:t>on 1</a:t>
            </a:r>
            <a:r>
              <a:rPr lang="en-GB" sz="3100" baseline="30000" noProof="0" dirty="0">
                <a:solidFill>
                  <a:schemeClr val="tx2"/>
                </a:solidFill>
              </a:rPr>
              <a:t>st</a:t>
            </a:r>
            <a:r>
              <a:rPr lang="en-GB" sz="3100" noProof="0" dirty="0">
                <a:solidFill>
                  <a:schemeClr val="tx2"/>
                </a:solidFill>
              </a:rPr>
              <a:t> line </a:t>
            </a:r>
            <a:r>
              <a:rPr lang="en-GB" sz="3100" noProof="0" dirty="0"/>
              <a:t>io</a:t>
            </a:r>
            <a:br>
              <a:rPr lang="en-GB" noProof="0" dirty="0"/>
            </a:br>
            <a:r>
              <a:rPr lang="en-GB" sz="1900" noProof="0" dirty="0">
                <a:solidFill>
                  <a:schemeClr val="accent1"/>
                </a:solidFill>
                <a:latin typeface="Arial" panose="020B0604020202020204" pitchFamily="34" charset="0"/>
                <a:cs typeface="Arial" panose="020B0604020202020204" pitchFamily="34" charset="0"/>
              </a:rPr>
              <a:t>prior </a:t>
            </a:r>
            <a:r>
              <a:rPr lang="en-GB" sz="1900" noProof="0" dirty="0">
                <a:solidFill>
                  <a:schemeClr val="accent1"/>
                </a:solidFill>
              </a:rPr>
              <a:t>1</a:t>
            </a:r>
            <a:r>
              <a:rPr lang="en-GB" sz="1900" baseline="30000" noProof="0" dirty="0">
                <a:solidFill>
                  <a:schemeClr val="accent1"/>
                </a:solidFill>
              </a:rPr>
              <a:t>st</a:t>
            </a:r>
            <a:r>
              <a:rPr lang="en-GB" sz="1900" noProof="0" dirty="0">
                <a:solidFill>
                  <a:schemeClr val="accent1"/>
                </a:solidFill>
              </a:rPr>
              <a:t> </a:t>
            </a:r>
            <a:r>
              <a:rPr lang="en-GB" sz="1900" noProof="0" dirty="0">
                <a:solidFill>
                  <a:schemeClr val="accent1"/>
                </a:solidFill>
                <a:latin typeface="Arial" panose="020B0604020202020204" pitchFamily="34" charset="0"/>
                <a:cs typeface="Arial" panose="020B0604020202020204" pitchFamily="34" charset="0"/>
              </a:rPr>
              <a:t>line therapies (sorafenib and lenvatinib) are used as </a:t>
            </a:r>
            <a:r>
              <a:rPr lang="en-GB" sz="1900" noProof="0" dirty="0">
                <a:solidFill>
                  <a:schemeClr val="accent1"/>
                </a:solidFill>
              </a:rPr>
              <a:t>2</a:t>
            </a:r>
            <a:r>
              <a:rPr lang="en-GB" sz="1900" baseline="30000" noProof="0" dirty="0">
                <a:solidFill>
                  <a:schemeClr val="accent1"/>
                </a:solidFill>
              </a:rPr>
              <a:t>nd</a:t>
            </a:r>
            <a:r>
              <a:rPr lang="en-GB" sz="1900" noProof="0" dirty="0">
                <a:solidFill>
                  <a:schemeClr val="accent1"/>
                </a:solidFill>
              </a:rPr>
              <a:t> </a:t>
            </a:r>
            <a:r>
              <a:rPr lang="en-GB" sz="1900" noProof="0" dirty="0">
                <a:solidFill>
                  <a:schemeClr val="accent1"/>
                </a:solidFill>
                <a:latin typeface="Arial" panose="020B0604020202020204" pitchFamily="34" charset="0"/>
                <a:cs typeface="Arial" panose="020B0604020202020204" pitchFamily="34" charset="0"/>
              </a:rPr>
              <a:t>line therapies</a:t>
            </a:r>
            <a:endParaRPr lang="en-GB" sz="1900" noProof="0" dirty="0">
              <a:solidFill>
                <a:schemeClr val="accent1"/>
              </a:solidFill>
            </a:endParaRPr>
          </a:p>
        </p:txBody>
      </p:sp>
      <p:sp>
        <p:nvSpPr>
          <p:cNvPr id="4" name="Slide Number Placeholder 3">
            <a:extLst>
              <a:ext uri="{FF2B5EF4-FFF2-40B4-BE49-F238E27FC236}">
                <a16:creationId xmlns:a16="http://schemas.microsoft.com/office/drawing/2014/main" id="{DAA8A6BC-F1A8-5DBC-9254-316850C33214}"/>
              </a:ext>
            </a:extLst>
          </p:cNvPr>
          <p:cNvSpPr>
            <a:spLocks noGrp="1"/>
          </p:cNvSpPr>
          <p:nvPr>
            <p:ph type="sldNum" sz="quarter" idx="4"/>
          </p:nvPr>
        </p:nvSpPr>
        <p:spPr/>
        <p:txBody>
          <a:bodyPr/>
          <a:lstStyle/>
          <a:p>
            <a:fld id="{FCE43C0F-8A7B-3A4B-9DB5-B3472E36E833}" type="slidenum">
              <a:rPr lang="en-GB" noProof="0" smtClean="0"/>
              <a:pPr/>
              <a:t>17</a:t>
            </a:fld>
            <a:endParaRPr lang="en-GB" noProof="0" dirty="0"/>
          </a:p>
        </p:txBody>
      </p:sp>
      <p:sp>
        <p:nvSpPr>
          <p:cNvPr id="2" name="Content Placeholder 1">
            <a:extLst>
              <a:ext uri="{FF2B5EF4-FFF2-40B4-BE49-F238E27FC236}">
                <a16:creationId xmlns:a16="http://schemas.microsoft.com/office/drawing/2014/main" id="{DA99EAB0-F77E-2ADF-9274-416F1E7FF47F}"/>
              </a:ext>
            </a:extLst>
          </p:cNvPr>
          <p:cNvSpPr>
            <a:spLocks noGrp="1"/>
          </p:cNvSpPr>
          <p:nvPr>
            <p:ph sz="quarter" idx="15"/>
          </p:nvPr>
        </p:nvSpPr>
        <p:spPr>
          <a:xfrm>
            <a:off x="620183" y="6356351"/>
            <a:ext cx="10804409" cy="365125"/>
          </a:xfrm>
        </p:spPr>
        <p:txBody>
          <a:bodyPr anchor="b" anchorCtr="0"/>
          <a:lstStyle/>
          <a:p>
            <a:pPr>
              <a:lnSpc>
                <a:spcPct val="90000"/>
              </a:lnSpc>
            </a:pPr>
            <a:r>
              <a:rPr lang="en-GB" sz="1200" baseline="30000" noProof="0" dirty="0">
                <a:solidFill>
                  <a:schemeClr val="tx2"/>
                </a:solidFill>
                <a:ea typeface="Aileron" charset="0"/>
              </a:rPr>
              <a:t>a </a:t>
            </a:r>
            <a:r>
              <a:rPr lang="en-GB" sz="1200" noProof="0" dirty="0">
                <a:solidFill>
                  <a:schemeClr val="tx2"/>
                </a:solidFill>
                <a:ea typeface="Aileron" charset="0"/>
              </a:rPr>
              <a:t>If AFP ≥400 ng/mL </a:t>
            </a:r>
          </a:p>
          <a:p>
            <a:pPr>
              <a:lnSpc>
                <a:spcPct val="90000"/>
              </a:lnSpc>
            </a:pPr>
            <a:r>
              <a:rPr lang="en-GB" sz="1200" baseline="30000" noProof="0" dirty="0">
                <a:solidFill>
                  <a:schemeClr val="tx2"/>
                </a:solidFill>
                <a:ea typeface="Aileron" charset="0"/>
              </a:rPr>
              <a:t>b</a:t>
            </a:r>
            <a:r>
              <a:rPr lang="en-GB" sz="1200" noProof="0" dirty="0">
                <a:solidFill>
                  <a:schemeClr val="tx2"/>
                </a:solidFill>
                <a:ea typeface="Aileron" charset="0"/>
              </a:rPr>
              <a:t> Nivolumab + ipilimumab is approved for 2</a:t>
            </a:r>
            <a:r>
              <a:rPr lang="en-GB" sz="1200" baseline="30000" noProof="0" dirty="0">
                <a:solidFill>
                  <a:schemeClr val="tx2"/>
                </a:solidFill>
                <a:ea typeface="Aileron" charset="0"/>
              </a:rPr>
              <a:t>nd</a:t>
            </a:r>
            <a:r>
              <a:rPr lang="en-GB" sz="1200" noProof="0" dirty="0">
                <a:solidFill>
                  <a:schemeClr val="tx2"/>
                </a:solidFill>
                <a:ea typeface="Aileron" charset="0"/>
              </a:rPr>
              <a:t> line after progression on sorafenib based on Phase 2 CheckMate 040 data in the US (Saung et al.</a:t>
            </a:r>
            <a:r>
              <a:rPr lang="en-GB" sz="1200" baseline="30000" noProof="0" dirty="0">
                <a:solidFill>
                  <a:schemeClr val="tx2"/>
                </a:solidFill>
                <a:ea typeface="Aileron" charset="0"/>
              </a:rPr>
              <a:t>1</a:t>
            </a:r>
            <a:r>
              <a:rPr lang="en-GB" sz="1200" noProof="0" dirty="0">
                <a:solidFill>
                  <a:schemeClr val="tx2"/>
                </a:solidFill>
                <a:ea typeface="Aileron" charset="0"/>
              </a:rPr>
              <a:t>)</a:t>
            </a:r>
          </a:p>
          <a:p>
            <a:pPr>
              <a:lnSpc>
                <a:spcPct val="90000"/>
              </a:lnSpc>
            </a:pPr>
            <a:r>
              <a:rPr lang="en-GB" b="0" i="0" u="none" strike="noStrike" noProof="0" dirty="0">
                <a:solidFill>
                  <a:schemeClr val="tx2"/>
                </a:solidFill>
                <a:effectLst/>
              </a:rPr>
              <a:t>AFP, α-fetoprotein; </a:t>
            </a:r>
            <a:r>
              <a:rPr lang="en-GB" sz="1200" noProof="0" dirty="0">
                <a:solidFill>
                  <a:schemeClr val="tx2"/>
                </a:solidFill>
              </a:rPr>
              <a:t>IO, immuno-oncology (therapy)</a:t>
            </a:r>
            <a:r>
              <a:rPr lang="en-GB" dirty="0">
                <a:solidFill>
                  <a:schemeClr val="tx2"/>
                </a:solidFill>
              </a:rPr>
              <a:t>; </a:t>
            </a:r>
            <a:r>
              <a:rPr lang="en-GB" sz="1200" noProof="0" dirty="0">
                <a:solidFill>
                  <a:schemeClr val="tx2"/>
                </a:solidFill>
              </a:rPr>
              <a:t>US, United States</a:t>
            </a:r>
          </a:p>
          <a:p>
            <a:pPr>
              <a:lnSpc>
                <a:spcPct val="90000"/>
              </a:lnSpc>
            </a:pPr>
            <a:r>
              <a:rPr lang="en-GB" dirty="0">
                <a:solidFill>
                  <a:schemeClr val="tx2"/>
                </a:solidFill>
              </a:rPr>
              <a:t>1. Saung MT, et al. Oncologist. 2021;26:797-806</a:t>
            </a:r>
            <a:endParaRPr lang="en-GB" sz="1200" noProof="0" dirty="0">
              <a:solidFill>
                <a:schemeClr val="tx2"/>
              </a:solidFill>
            </a:endParaRPr>
          </a:p>
        </p:txBody>
      </p:sp>
      <p:sp>
        <p:nvSpPr>
          <p:cNvPr id="9" name="Google Shape;1828;p53">
            <a:extLst>
              <a:ext uri="{FF2B5EF4-FFF2-40B4-BE49-F238E27FC236}">
                <a16:creationId xmlns:a16="http://schemas.microsoft.com/office/drawing/2014/main" id="{B53699D7-980C-86A3-5F43-756A87C78664}"/>
              </a:ext>
            </a:extLst>
          </p:cNvPr>
          <p:cNvSpPr txBox="1"/>
          <p:nvPr/>
        </p:nvSpPr>
        <p:spPr>
          <a:xfrm>
            <a:off x="906737" y="4332390"/>
            <a:ext cx="2155648" cy="369332"/>
          </a:xfrm>
          <a:prstGeom prst="rect">
            <a:avLst/>
          </a:prstGeom>
          <a:solidFill>
            <a:schemeClr val="bg1">
              <a:lumMod val="75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800" b="1" i="0" u="none" strike="noStrike" cap="none" noProof="0" dirty="0">
                <a:solidFill>
                  <a:srgbClr val="FFFFFF"/>
                </a:solidFill>
                <a:latin typeface="Arial"/>
                <a:ea typeface="Arial"/>
                <a:cs typeface="Arial"/>
                <a:sym typeface="Arial"/>
              </a:rPr>
              <a:t>Regorafenib</a:t>
            </a:r>
            <a:endParaRPr lang="en-GB" noProof="0" dirty="0"/>
          </a:p>
        </p:txBody>
      </p:sp>
      <p:sp>
        <p:nvSpPr>
          <p:cNvPr id="10" name="Google Shape;1829;p53">
            <a:extLst>
              <a:ext uri="{FF2B5EF4-FFF2-40B4-BE49-F238E27FC236}">
                <a16:creationId xmlns:a16="http://schemas.microsoft.com/office/drawing/2014/main" id="{A72D0064-BC60-944C-95CF-7C1735DE56DB}"/>
              </a:ext>
            </a:extLst>
          </p:cNvPr>
          <p:cNvSpPr txBox="1"/>
          <p:nvPr/>
        </p:nvSpPr>
        <p:spPr>
          <a:xfrm>
            <a:off x="3341081" y="4332390"/>
            <a:ext cx="2155648" cy="369332"/>
          </a:xfrm>
          <a:prstGeom prst="rect">
            <a:avLst/>
          </a:prstGeom>
          <a:solidFill>
            <a:schemeClr val="bg1">
              <a:lumMod val="75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800" b="1" i="0" u="none" strike="noStrike" cap="none" noProof="0" dirty="0">
                <a:solidFill>
                  <a:srgbClr val="FFFFFF"/>
                </a:solidFill>
                <a:latin typeface="Arial"/>
                <a:ea typeface="Arial"/>
                <a:cs typeface="Arial"/>
                <a:sym typeface="Arial"/>
              </a:rPr>
              <a:t>Cabozantinib</a:t>
            </a:r>
            <a:endParaRPr lang="en-GB" noProof="0" dirty="0"/>
          </a:p>
        </p:txBody>
      </p:sp>
      <p:sp>
        <p:nvSpPr>
          <p:cNvPr id="12" name="Google Shape;1831;p53">
            <a:extLst>
              <a:ext uri="{FF2B5EF4-FFF2-40B4-BE49-F238E27FC236}">
                <a16:creationId xmlns:a16="http://schemas.microsoft.com/office/drawing/2014/main" id="{50B40C09-17A9-E886-6A59-85788AFD5B6F}"/>
              </a:ext>
            </a:extLst>
          </p:cNvPr>
          <p:cNvSpPr txBox="1"/>
          <p:nvPr/>
        </p:nvSpPr>
        <p:spPr>
          <a:xfrm>
            <a:off x="5775424" y="4332390"/>
            <a:ext cx="2336800" cy="369291"/>
          </a:xfrm>
          <a:prstGeom prst="rect">
            <a:avLst/>
          </a:prstGeom>
          <a:solidFill>
            <a:schemeClr val="bg1">
              <a:lumMod val="75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800" b="1" i="0" u="none" strike="noStrike" cap="none" noProof="0" dirty="0">
                <a:solidFill>
                  <a:schemeClr val="bg1"/>
                </a:solidFill>
                <a:latin typeface="Arial"/>
                <a:ea typeface="Arial"/>
                <a:cs typeface="Arial"/>
                <a:sym typeface="Arial"/>
              </a:rPr>
              <a:t>Ramucirumab</a:t>
            </a:r>
            <a:r>
              <a:rPr lang="en-GB" b="1" baseline="30000" noProof="0" dirty="0">
                <a:solidFill>
                  <a:schemeClr val="bg1"/>
                </a:solidFill>
                <a:latin typeface="Arial"/>
                <a:ea typeface="Arial"/>
                <a:cs typeface="Arial"/>
                <a:sym typeface="Arial"/>
              </a:rPr>
              <a:t>a</a:t>
            </a:r>
            <a:endParaRPr lang="en-GB" baseline="30000" noProof="0" dirty="0">
              <a:solidFill>
                <a:schemeClr val="bg1"/>
              </a:solidFill>
            </a:endParaRPr>
          </a:p>
        </p:txBody>
      </p:sp>
      <p:sp>
        <p:nvSpPr>
          <p:cNvPr id="13" name="Google Shape;1832;p53">
            <a:extLst>
              <a:ext uri="{FF2B5EF4-FFF2-40B4-BE49-F238E27FC236}">
                <a16:creationId xmlns:a16="http://schemas.microsoft.com/office/drawing/2014/main" id="{DEF4DEE9-92E7-2A50-B573-C81FA5326C48}"/>
              </a:ext>
            </a:extLst>
          </p:cNvPr>
          <p:cNvSpPr txBox="1"/>
          <p:nvPr/>
        </p:nvSpPr>
        <p:spPr>
          <a:xfrm>
            <a:off x="8846120" y="4221088"/>
            <a:ext cx="1930400" cy="646331"/>
          </a:xfrm>
          <a:prstGeom prst="rect">
            <a:avLst/>
          </a:prstGeom>
          <a:solidFill>
            <a:schemeClr val="bg1">
              <a:lumMod val="85000"/>
            </a:schemeClr>
          </a:solidFill>
          <a:ln w="19050">
            <a:solidFill>
              <a:schemeClr val="bg1">
                <a:lumMod val="65000"/>
              </a:schemeClr>
            </a:solidFill>
            <a:prstDash val="sysDash"/>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800" b="1" i="0" u="none" strike="noStrike" cap="none" noProof="0" dirty="0">
                <a:solidFill>
                  <a:schemeClr val="bg1"/>
                </a:solidFill>
                <a:latin typeface="Arial"/>
                <a:ea typeface="Arial"/>
                <a:cs typeface="Arial"/>
                <a:sym typeface="Arial"/>
              </a:rPr>
              <a:t>Nivolumab</a:t>
            </a:r>
            <a:br>
              <a:rPr lang="en-GB" sz="1800" b="1" i="0" u="none" strike="noStrike" cap="none" noProof="0" dirty="0">
                <a:solidFill>
                  <a:schemeClr val="bg1"/>
                </a:solidFill>
                <a:latin typeface="Arial"/>
                <a:ea typeface="Arial"/>
                <a:cs typeface="Arial"/>
                <a:sym typeface="Arial"/>
              </a:rPr>
            </a:br>
            <a:r>
              <a:rPr lang="en-GB" sz="1800" b="1" i="0" u="none" strike="noStrike" cap="none" noProof="0" dirty="0">
                <a:solidFill>
                  <a:schemeClr val="bg1"/>
                </a:solidFill>
                <a:latin typeface="Arial"/>
                <a:ea typeface="Arial"/>
                <a:cs typeface="Arial"/>
                <a:sym typeface="Arial"/>
              </a:rPr>
              <a:t>+ ipilimumab</a:t>
            </a:r>
            <a:r>
              <a:rPr lang="en-GB" sz="1800" b="1" i="0" u="none" strike="noStrike" cap="none" baseline="30000" noProof="0" dirty="0">
                <a:solidFill>
                  <a:schemeClr val="bg1"/>
                </a:solidFill>
                <a:latin typeface="Arial"/>
                <a:ea typeface="Arial"/>
                <a:cs typeface="Arial"/>
                <a:sym typeface="Arial"/>
              </a:rPr>
              <a:t>b</a:t>
            </a:r>
            <a:endParaRPr lang="en-GB" baseline="30000" noProof="0" dirty="0">
              <a:solidFill>
                <a:schemeClr val="bg1"/>
              </a:solidFill>
            </a:endParaRPr>
          </a:p>
        </p:txBody>
      </p:sp>
      <p:sp>
        <p:nvSpPr>
          <p:cNvPr id="14" name="Google Shape;1833;p53">
            <a:extLst>
              <a:ext uri="{FF2B5EF4-FFF2-40B4-BE49-F238E27FC236}">
                <a16:creationId xmlns:a16="http://schemas.microsoft.com/office/drawing/2014/main" id="{2F3D4907-1270-1FF2-7BEC-B3B76D451F51}"/>
              </a:ext>
            </a:extLst>
          </p:cNvPr>
          <p:cNvSpPr txBox="1"/>
          <p:nvPr/>
        </p:nvSpPr>
        <p:spPr>
          <a:xfrm>
            <a:off x="7312892" y="2282481"/>
            <a:ext cx="2121257" cy="369332"/>
          </a:xfrm>
          <a:prstGeom prst="rect">
            <a:avLst/>
          </a:prstGeom>
          <a:solidFill>
            <a:schemeClr val="tx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800" b="1" i="0" u="none" strike="noStrike" cap="none" noProof="0" dirty="0">
                <a:solidFill>
                  <a:srgbClr val="FFFFFF"/>
                </a:solidFill>
                <a:latin typeface="Arial"/>
                <a:ea typeface="Arial"/>
                <a:cs typeface="Arial"/>
                <a:sym typeface="Arial"/>
              </a:rPr>
              <a:t>Lenvatinib</a:t>
            </a:r>
            <a:endParaRPr lang="en-GB" noProof="0" dirty="0"/>
          </a:p>
        </p:txBody>
      </p:sp>
      <p:sp>
        <p:nvSpPr>
          <p:cNvPr id="15" name="Google Shape;1834;p53">
            <a:extLst>
              <a:ext uri="{FF2B5EF4-FFF2-40B4-BE49-F238E27FC236}">
                <a16:creationId xmlns:a16="http://schemas.microsoft.com/office/drawing/2014/main" id="{0E61BC84-16F5-0909-0815-B149BC4573C4}"/>
              </a:ext>
            </a:extLst>
          </p:cNvPr>
          <p:cNvSpPr txBox="1"/>
          <p:nvPr/>
        </p:nvSpPr>
        <p:spPr>
          <a:xfrm>
            <a:off x="4740812" y="2273225"/>
            <a:ext cx="2121257" cy="369332"/>
          </a:xfrm>
          <a:prstGeom prst="rect">
            <a:avLst/>
          </a:prstGeom>
          <a:solidFill>
            <a:schemeClr val="tx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800" b="1" i="0" u="none" strike="noStrike" cap="none" noProof="0" dirty="0">
                <a:solidFill>
                  <a:srgbClr val="FFFFFF"/>
                </a:solidFill>
                <a:latin typeface="Arial"/>
                <a:ea typeface="Arial"/>
                <a:cs typeface="Arial"/>
                <a:sym typeface="Arial"/>
              </a:rPr>
              <a:t>Sorafenib</a:t>
            </a:r>
            <a:endParaRPr lang="en-GB" noProof="0" dirty="0"/>
          </a:p>
        </p:txBody>
      </p:sp>
      <p:sp>
        <p:nvSpPr>
          <p:cNvPr id="33" name="TextBox 32">
            <a:extLst>
              <a:ext uri="{FF2B5EF4-FFF2-40B4-BE49-F238E27FC236}">
                <a16:creationId xmlns:a16="http://schemas.microsoft.com/office/drawing/2014/main" id="{B659DB35-7645-59E5-91C0-954F5FC47094}"/>
              </a:ext>
            </a:extLst>
          </p:cNvPr>
          <p:cNvSpPr txBox="1"/>
          <p:nvPr/>
        </p:nvSpPr>
        <p:spPr>
          <a:xfrm>
            <a:off x="919738" y="3882534"/>
            <a:ext cx="6971780" cy="338554"/>
          </a:xfrm>
          <a:prstGeom prst="rect">
            <a:avLst/>
          </a:prstGeom>
          <a:noFill/>
        </p:spPr>
        <p:txBody>
          <a:bodyPr wrap="none" rtlCol="0">
            <a:spAutoFit/>
          </a:bodyPr>
          <a:lstStyle/>
          <a:p>
            <a:r>
              <a:rPr lang="en-GB" sz="1600" b="1" dirty="0">
                <a:solidFill>
                  <a:schemeClr val="accent6"/>
                </a:solidFill>
                <a:latin typeface="Arial" panose="020B0604020202020204" pitchFamily="34" charset="0"/>
                <a:cs typeface="Arial" panose="020B0604020202020204" pitchFamily="34" charset="0"/>
              </a:rPr>
              <a:t>Prior 2</a:t>
            </a:r>
            <a:r>
              <a:rPr lang="en-GB" sz="1600" b="1" baseline="30000" dirty="0">
                <a:solidFill>
                  <a:schemeClr val="accent6"/>
                </a:solidFill>
                <a:latin typeface="Arial" panose="020B0604020202020204" pitchFamily="34" charset="0"/>
                <a:cs typeface="Arial" panose="020B0604020202020204" pitchFamily="34" charset="0"/>
              </a:rPr>
              <a:t>nd</a:t>
            </a:r>
            <a:r>
              <a:rPr lang="en-GB" sz="1600" b="1" dirty="0">
                <a:solidFill>
                  <a:schemeClr val="accent6"/>
                </a:solidFill>
                <a:latin typeface="Arial" panose="020B0604020202020204" pitchFamily="34" charset="0"/>
                <a:cs typeface="Arial" panose="020B0604020202020204" pitchFamily="34" charset="0"/>
              </a:rPr>
              <a:t> line systemic therapies are reserved for 3</a:t>
            </a:r>
            <a:r>
              <a:rPr lang="en-GB" sz="1600" b="1" baseline="30000" dirty="0">
                <a:solidFill>
                  <a:schemeClr val="accent6"/>
                </a:solidFill>
                <a:latin typeface="Arial" panose="020B0604020202020204" pitchFamily="34" charset="0"/>
                <a:cs typeface="Arial" panose="020B0604020202020204" pitchFamily="34" charset="0"/>
              </a:rPr>
              <a:t>rd</a:t>
            </a:r>
            <a:r>
              <a:rPr lang="en-GB" sz="1600" b="1" dirty="0">
                <a:solidFill>
                  <a:schemeClr val="accent6"/>
                </a:solidFill>
                <a:latin typeface="Arial" panose="020B0604020202020204" pitchFamily="34" charset="0"/>
                <a:cs typeface="Arial" panose="020B0604020202020204" pitchFamily="34" charset="0"/>
              </a:rPr>
              <a:t> line </a:t>
            </a:r>
            <a:r>
              <a:rPr lang="en-GB" sz="1600" b="1" noProof="0" dirty="0">
                <a:solidFill>
                  <a:schemeClr val="accent6"/>
                </a:solidFill>
                <a:latin typeface="Arial" panose="020B0604020202020204" pitchFamily="34" charset="0"/>
                <a:cs typeface="Arial" panose="020B0604020202020204" pitchFamily="34" charset="0"/>
              </a:rPr>
              <a:t>and beyond  </a:t>
            </a:r>
          </a:p>
        </p:txBody>
      </p:sp>
      <p:sp>
        <p:nvSpPr>
          <p:cNvPr id="39" name="Google Shape;1851;p53">
            <a:extLst>
              <a:ext uri="{FF2B5EF4-FFF2-40B4-BE49-F238E27FC236}">
                <a16:creationId xmlns:a16="http://schemas.microsoft.com/office/drawing/2014/main" id="{080790EF-A55E-9F3B-EBC6-588E2BB3CB82}"/>
              </a:ext>
            </a:extLst>
          </p:cNvPr>
          <p:cNvSpPr txBox="1"/>
          <p:nvPr/>
        </p:nvSpPr>
        <p:spPr>
          <a:xfrm>
            <a:off x="1675665" y="2242964"/>
            <a:ext cx="994788" cy="276959"/>
          </a:xfrm>
          <a:prstGeom prst="rect">
            <a:avLst/>
          </a:prstGeom>
          <a:solidFill>
            <a:schemeClr val="accent1">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200" i="0" u="none" strike="noStrike" cap="none" noProof="0" dirty="0">
                <a:solidFill>
                  <a:schemeClr val="accent1"/>
                </a:solidFill>
                <a:latin typeface="Arial"/>
                <a:ea typeface="Arial"/>
                <a:cs typeface="Arial"/>
                <a:sym typeface="Arial"/>
              </a:rPr>
              <a:t>Or</a:t>
            </a:r>
            <a:endParaRPr lang="en-GB" sz="1200" noProof="0" dirty="0">
              <a:solidFill>
                <a:schemeClr val="accent1"/>
              </a:solidFill>
            </a:endParaRPr>
          </a:p>
        </p:txBody>
      </p:sp>
      <p:sp>
        <p:nvSpPr>
          <p:cNvPr id="16" name="Google Shape;1835;p53">
            <a:extLst>
              <a:ext uri="{FF2B5EF4-FFF2-40B4-BE49-F238E27FC236}">
                <a16:creationId xmlns:a16="http://schemas.microsoft.com/office/drawing/2014/main" id="{6E7606F7-FF50-EFB4-AF7D-28818765FBDC}"/>
              </a:ext>
            </a:extLst>
          </p:cNvPr>
          <p:cNvSpPr txBox="1"/>
          <p:nvPr/>
        </p:nvSpPr>
        <p:spPr>
          <a:xfrm>
            <a:off x="1130210" y="2566686"/>
            <a:ext cx="2121257" cy="64629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800" b="1" i="0" u="none" strike="noStrike" cap="none" noProof="0" dirty="0">
                <a:solidFill>
                  <a:srgbClr val="FFFFFF"/>
                </a:solidFill>
                <a:latin typeface="Arial"/>
                <a:ea typeface="Arial"/>
                <a:cs typeface="Arial"/>
                <a:sym typeface="Arial"/>
              </a:rPr>
              <a:t>Atezolizumab + </a:t>
            </a:r>
            <a:r>
              <a:rPr lang="en-GB" b="1" noProof="0" dirty="0">
                <a:solidFill>
                  <a:srgbClr val="FFFFFF"/>
                </a:solidFill>
                <a:latin typeface="Arial"/>
                <a:ea typeface="Arial"/>
                <a:cs typeface="Arial"/>
                <a:sym typeface="Arial"/>
              </a:rPr>
              <a:t>bevacizumab</a:t>
            </a:r>
            <a:endParaRPr lang="en-GB" noProof="0" dirty="0"/>
          </a:p>
        </p:txBody>
      </p:sp>
      <p:sp>
        <p:nvSpPr>
          <p:cNvPr id="30" name="Google Shape;1851;p53">
            <a:extLst>
              <a:ext uri="{FF2B5EF4-FFF2-40B4-BE49-F238E27FC236}">
                <a16:creationId xmlns:a16="http://schemas.microsoft.com/office/drawing/2014/main" id="{2F6EFCCF-4520-25BC-90D5-F61A61D50C75}"/>
              </a:ext>
            </a:extLst>
          </p:cNvPr>
          <p:cNvSpPr txBox="1"/>
          <p:nvPr/>
        </p:nvSpPr>
        <p:spPr>
          <a:xfrm>
            <a:off x="1130209" y="1556792"/>
            <a:ext cx="2121257" cy="64629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800" b="1" i="0" u="none" strike="noStrike" cap="none" noProof="0" dirty="0">
                <a:solidFill>
                  <a:srgbClr val="FFFFFF"/>
                </a:solidFill>
                <a:latin typeface="Arial"/>
                <a:ea typeface="Arial"/>
                <a:cs typeface="Arial"/>
                <a:sym typeface="Arial"/>
              </a:rPr>
              <a:t>Durvalumab + </a:t>
            </a:r>
            <a:r>
              <a:rPr lang="en-GB" b="1" noProof="0" dirty="0">
                <a:solidFill>
                  <a:srgbClr val="FFFFFF"/>
                </a:solidFill>
                <a:latin typeface="Arial"/>
                <a:ea typeface="Arial"/>
                <a:cs typeface="Arial"/>
                <a:sym typeface="Arial"/>
              </a:rPr>
              <a:t>tremelimumab</a:t>
            </a:r>
            <a:endParaRPr lang="en-GB" noProof="0" dirty="0"/>
          </a:p>
        </p:txBody>
      </p:sp>
      <p:sp>
        <p:nvSpPr>
          <p:cNvPr id="40" name="Google Shape;1851;p53">
            <a:extLst>
              <a:ext uri="{FF2B5EF4-FFF2-40B4-BE49-F238E27FC236}">
                <a16:creationId xmlns:a16="http://schemas.microsoft.com/office/drawing/2014/main" id="{CED090F1-17EA-D22B-5B16-7C824DBF7731}"/>
              </a:ext>
            </a:extLst>
          </p:cNvPr>
          <p:cNvSpPr txBox="1"/>
          <p:nvPr/>
        </p:nvSpPr>
        <p:spPr>
          <a:xfrm>
            <a:off x="6590087" y="2316248"/>
            <a:ext cx="994788"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200" i="0" u="none" strike="noStrike" cap="none" noProof="0" dirty="0">
                <a:solidFill>
                  <a:schemeClr val="tx2"/>
                </a:solidFill>
                <a:latin typeface="Arial"/>
                <a:ea typeface="Arial"/>
                <a:cs typeface="Arial"/>
                <a:sym typeface="Arial"/>
              </a:rPr>
              <a:t>Or</a:t>
            </a:r>
            <a:endParaRPr lang="en-GB" sz="1200" noProof="0" dirty="0">
              <a:solidFill>
                <a:schemeClr val="tx2"/>
              </a:solidFill>
            </a:endParaRPr>
          </a:p>
        </p:txBody>
      </p:sp>
      <p:sp>
        <p:nvSpPr>
          <p:cNvPr id="46" name="Google Shape;1851;p53">
            <a:extLst>
              <a:ext uri="{FF2B5EF4-FFF2-40B4-BE49-F238E27FC236}">
                <a16:creationId xmlns:a16="http://schemas.microsoft.com/office/drawing/2014/main" id="{45E05AC1-2176-8A8F-4328-6C5DDC74FF92}"/>
              </a:ext>
            </a:extLst>
          </p:cNvPr>
          <p:cNvSpPr txBox="1"/>
          <p:nvPr/>
        </p:nvSpPr>
        <p:spPr>
          <a:xfrm>
            <a:off x="5375920" y="1868139"/>
            <a:ext cx="3447739" cy="338514"/>
          </a:xfrm>
          <a:prstGeom prst="rect">
            <a:avLst/>
          </a:prstGeom>
          <a:solidFill>
            <a:schemeClr val="tx2">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600" b="1" dirty="0">
                <a:solidFill>
                  <a:schemeClr val="tx2"/>
                </a:solidFill>
                <a:latin typeface="Arial"/>
                <a:ea typeface="Arial"/>
                <a:cs typeface="Arial"/>
                <a:sym typeface="Arial"/>
              </a:rPr>
              <a:t>2</a:t>
            </a:r>
            <a:r>
              <a:rPr lang="en-GB" sz="1600" b="1" baseline="30000" dirty="0">
                <a:solidFill>
                  <a:schemeClr val="tx2"/>
                </a:solidFill>
                <a:latin typeface="Arial"/>
                <a:ea typeface="Arial"/>
                <a:cs typeface="Arial"/>
                <a:sym typeface="Arial"/>
              </a:rPr>
              <a:t>nd</a:t>
            </a:r>
            <a:r>
              <a:rPr lang="en-GB" sz="1600" b="1" dirty="0">
                <a:solidFill>
                  <a:schemeClr val="tx2"/>
                </a:solidFill>
                <a:latin typeface="Arial"/>
                <a:ea typeface="Arial"/>
                <a:cs typeface="Arial"/>
                <a:sym typeface="Arial"/>
              </a:rPr>
              <a:t> line</a:t>
            </a:r>
            <a:r>
              <a:rPr lang="en-GB" sz="1600" b="1" i="0" u="none" strike="noStrike" cap="none" noProof="0" dirty="0">
                <a:solidFill>
                  <a:schemeClr val="tx2"/>
                </a:solidFill>
                <a:latin typeface="Arial"/>
                <a:ea typeface="Arial"/>
                <a:cs typeface="Arial"/>
                <a:sym typeface="Arial"/>
              </a:rPr>
              <a:t> systemic therapy options</a:t>
            </a:r>
            <a:endParaRPr lang="en-GB" sz="1600" noProof="0" dirty="0">
              <a:solidFill>
                <a:schemeClr val="tx2"/>
              </a:solidFill>
            </a:endParaRPr>
          </a:p>
        </p:txBody>
      </p:sp>
      <p:sp>
        <p:nvSpPr>
          <p:cNvPr id="49" name="Google Shape;1851;p53">
            <a:extLst>
              <a:ext uri="{FF2B5EF4-FFF2-40B4-BE49-F238E27FC236}">
                <a16:creationId xmlns:a16="http://schemas.microsoft.com/office/drawing/2014/main" id="{463D7342-861D-2B21-B4BE-9BEDA477176F}"/>
              </a:ext>
            </a:extLst>
          </p:cNvPr>
          <p:cNvSpPr txBox="1"/>
          <p:nvPr/>
        </p:nvSpPr>
        <p:spPr>
          <a:xfrm>
            <a:off x="2704339" y="4378156"/>
            <a:ext cx="994788"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200" i="0" u="none" strike="noStrike" cap="none" noProof="0" dirty="0">
                <a:solidFill>
                  <a:schemeClr val="accent6"/>
                </a:solidFill>
                <a:latin typeface="Arial"/>
                <a:ea typeface="Arial"/>
                <a:cs typeface="Arial"/>
                <a:sym typeface="Arial"/>
              </a:rPr>
              <a:t>Or</a:t>
            </a:r>
            <a:endParaRPr lang="en-GB" sz="1200" noProof="0" dirty="0">
              <a:solidFill>
                <a:schemeClr val="accent6"/>
              </a:solidFill>
            </a:endParaRPr>
          </a:p>
        </p:txBody>
      </p:sp>
      <p:sp>
        <p:nvSpPr>
          <p:cNvPr id="50" name="Google Shape;1851;p53">
            <a:extLst>
              <a:ext uri="{FF2B5EF4-FFF2-40B4-BE49-F238E27FC236}">
                <a16:creationId xmlns:a16="http://schemas.microsoft.com/office/drawing/2014/main" id="{22863E96-7DE1-CA90-F6EB-B3BAC65F6CE0}"/>
              </a:ext>
            </a:extLst>
          </p:cNvPr>
          <p:cNvSpPr txBox="1"/>
          <p:nvPr/>
        </p:nvSpPr>
        <p:spPr>
          <a:xfrm>
            <a:off x="5135375" y="4378156"/>
            <a:ext cx="994788"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200" i="0" u="none" strike="noStrike" cap="none" noProof="0" dirty="0">
                <a:solidFill>
                  <a:schemeClr val="accent6"/>
                </a:solidFill>
                <a:latin typeface="Arial"/>
                <a:ea typeface="Arial"/>
                <a:cs typeface="Arial"/>
                <a:sym typeface="Arial"/>
              </a:rPr>
              <a:t>Or</a:t>
            </a:r>
            <a:endParaRPr lang="en-GB" sz="1200" noProof="0" dirty="0">
              <a:solidFill>
                <a:schemeClr val="accent6"/>
              </a:solidFill>
            </a:endParaRPr>
          </a:p>
        </p:txBody>
      </p:sp>
      <p:sp>
        <p:nvSpPr>
          <p:cNvPr id="51" name="Google Shape;1851;p53">
            <a:extLst>
              <a:ext uri="{FF2B5EF4-FFF2-40B4-BE49-F238E27FC236}">
                <a16:creationId xmlns:a16="http://schemas.microsoft.com/office/drawing/2014/main" id="{85F6828D-3265-C129-F903-3C1A01A4B2DA}"/>
              </a:ext>
            </a:extLst>
          </p:cNvPr>
          <p:cNvSpPr txBox="1"/>
          <p:nvPr/>
        </p:nvSpPr>
        <p:spPr>
          <a:xfrm>
            <a:off x="8125548" y="4378156"/>
            <a:ext cx="994788"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200" i="0" u="none" strike="noStrike" cap="none" noProof="0" dirty="0">
                <a:solidFill>
                  <a:schemeClr val="accent6"/>
                </a:solidFill>
                <a:latin typeface="Arial"/>
                <a:ea typeface="Arial"/>
                <a:cs typeface="Arial"/>
                <a:sym typeface="Arial"/>
              </a:rPr>
              <a:t>Or</a:t>
            </a:r>
            <a:endParaRPr lang="en-GB" sz="1200" noProof="0" dirty="0">
              <a:solidFill>
                <a:schemeClr val="accent6"/>
              </a:solidFill>
            </a:endParaRPr>
          </a:p>
        </p:txBody>
      </p:sp>
      <p:sp>
        <p:nvSpPr>
          <p:cNvPr id="5" name="Google Shape;1851;p53">
            <a:extLst>
              <a:ext uri="{FF2B5EF4-FFF2-40B4-BE49-F238E27FC236}">
                <a16:creationId xmlns:a16="http://schemas.microsoft.com/office/drawing/2014/main" id="{E3FD7E33-6C63-3EF2-D026-C8649E97A137}"/>
              </a:ext>
            </a:extLst>
          </p:cNvPr>
          <p:cNvSpPr txBox="1"/>
          <p:nvPr/>
        </p:nvSpPr>
        <p:spPr>
          <a:xfrm>
            <a:off x="698383" y="1172889"/>
            <a:ext cx="2949351" cy="369291"/>
          </a:xfrm>
          <a:prstGeom prst="rect">
            <a:avLst/>
          </a:prstGeom>
          <a:solidFill>
            <a:schemeClr val="accent1">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b="1" i="0" u="none" strike="noStrike" cap="none" noProof="0" dirty="0">
                <a:solidFill>
                  <a:schemeClr val="accent1"/>
                </a:solidFill>
                <a:latin typeface="Arial"/>
                <a:ea typeface="Arial"/>
                <a:cs typeface="Arial"/>
                <a:sym typeface="Arial"/>
              </a:rPr>
              <a:t>Progression on </a:t>
            </a:r>
            <a:r>
              <a:rPr lang="en-GB" b="1" noProof="0" dirty="0">
                <a:solidFill>
                  <a:schemeClr val="accent1"/>
                </a:solidFill>
                <a:latin typeface="Arial"/>
                <a:ea typeface="Arial"/>
                <a:cs typeface="Arial"/>
                <a:sym typeface="Arial"/>
              </a:rPr>
              <a:t>1</a:t>
            </a:r>
            <a:r>
              <a:rPr lang="en-GB" b="1" baseline="30000" noProof="0" dirty="0">
                <a:solidFill>
                  <a:schemeClr val="accent1"/>
                </a:solidFill>
                <a:latin typeface="Arial"/>
                <a:ea typeface="Arial"/>
                <a:cs typeface="Arial"/>
                <a:sym typeface="Arial"/>
              </a:rPr>
              <a:t>st</a:t>
            </a:r>
            <a:r>
              <a:rPr lang="en-GB" b="1" noProof="0" dirty="0">
                <a:solidFill>
                  <a:schemeClr val="accent1"/>
                </a:solidFill>
                <a:latin typeface="Arial"/>
                <a:ea typeface="Arial"/>
                <a:cs typeface="Arial"/>
                <a:sym typeface="Arial"/>
              </a:rPr>
              <a:t> line</a:t>
            </a:r>
            <a:r>
              <a:rPr lang="en-GB" b="1" i="0" u="none" strike="noStrike" cap="none" noProof="0" dirty="0">
                <a:solidFill>
                  <a:schemeClr val="accent1"/>
                </a:solidFill>
                <a:latin typeface="Arial"/>
                <a:ea typeface="Arial"/>
                <a:cs typeface="Arial"/>
                <a:sym typeface="Arial"/>
              </a:rPr>
              <a:t> IO</a:t>
            </a:r>
            <a:endParaRPr lang="en-GB" noProof="0" dirty="0">
              <a:solidFill>
                <a:schemeClr val="accent1"/>
              </a:solidFill>
            </a:endParaRPr>
          </a:p>
        </p:txBody>
      </p:sp>
    </p:spTree>
    <p:extLst>
      <p:ext uri="{BB962C8B-B14F-4D97-AF65-F5344CB8AC3E}">
        <p14:creationId xmlns:p14="http://schemas.microsoft.com/office/powerpoint/2010/main" val="362333298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324C6-5A8E-AFD5-6848-1275A548A0FF}"/>
            </a:ext>
          </a:extLst>
        </p:cNvPr>
        <p:cNvGrpSpPr/>
        <p:nvPr/>
      </p:nvGrpSpPr>
      <p:grpSpPr>
        <a:xfrm>
          <a:off x="0" y="0"/>
          <a:ext cx="0" cy="0"/>
          <a:chOff x="0" y="0"/>
          <a:chExt cx="0" cy="0"/>
        </a:xfrm>
      </p:grpSpPr>
      <p:cxnSp>
        <p:nvCxnSpPr>
          <p:cNvPr id="2" name="Google Shape;1853;p53">
            <a:extLst>
              <a:ext uri="{FF2B5EF4-FFF2-40B4-BE49-F238E27FC236}">
                <a16:creationId xmlns:a16="http://schemas.microsoft.com/office/drawing/2014/main" id="{04BDE819-4ECF-4E10-2CE0-2C24DE524D5E}"/>
              </a:ext>
            </a:extLst>
          </p:cNvPr>
          <p:cNvCxnSpPr>
            <a:cxnSpLocks/>
          </p:cNvCxnSpPr>
          <p:nvPr/>
        </p:nvCxnSpPr>
        <p:spPr>
          <a:xfrm flipV="1">
            <a:off x="2135560" y="3278688"/>
            <a:ext cx="0" cy="429179"/>
          </a:xfrm>
          <a:prstGeom prst="straightConnector1">
            <a:avLst/>
          </a:prstGeom>
          <a:noFill/>
          <a:ln w="28575" cap="flat" cmpd="sng">
            <a:solidFill>
              <a:schemeClr val="tx1"/>
            </a:solidFill>
            <a:prstDash val="solid"/>
            <a:round/>
            <a:headEnd type="triangle" w="med" len="med"/>
            <a:tailEnd type="none" w="sm" len="sm"/>
          </a:ln>
        </p:spPr>
      </p:cxnSp>
      <p:sp>
        <p:nvSpPr>
          <p:cNvPr id="47" name="Rectangle: Rounded Corners 46">
            <a:extLst>
              <a:ext uri="{FF2B5EF4-FFF2-40B4-BE49-F238E27FC236}">
                <a16:creationId xmlns:a16="http://schemas.microsoft.com/office/drawing/2014/main" id="{43093943-1E47-BBE8-AE17-41F8EEE3815F}"/>
              </a:ext>
            </a:extLst>
          </p:cNvPr>
          <p:cNvSpPr/>
          <p:nvPr/>
        </p:nvSpPr>
        <p:spPr>
          <a:xfrm>
            <a:off x="698384" y="3707868"/>
            <a:ext cx="10180338" cy="1359656"/>
          </a:xfrm>
          <a:prstGeom prst="roundRect">
            <a:avLst>
              <a:gd name="adj" fmla="val 1910"/>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2" name="Rectangle: Rounded Corners 41">
            <a:extLst>
              <a:ext uri="{FF2B5EF4-FFF2-40B4-BE49-F238E27FC236}">
                <a16:creationId xmlns:a16="http://schemas.microsoft.com/office/drawing/2014/main" id="{1CA07AC4-1C98-4910-406E-C602CB19776F}"/>
              </a:ext>
            </a:extLst>
          </p:cNvPr>
          <p:cNvSpPr/>
          <p:nvPr/>
        </p:nvSpPr>
        <p:spPr>
          <a:xfrm>
            <a:off x="4625016" y="1772816"/>
            <a:ext cx="4896284" cy="989910"/>
          </a:xfrm>
          <a:prstGeom prst="roundRect">
            <a:avLst>
              <a:gd name="adj" fmla="val 1910"/>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32" name="Google Shape;1853;p53">
            <a:extLst>
              <a:ext uri="{FF2B5EF4-FFF2-40B4-BE49-F238E27FC236}">
                <a16:creationId xmlns:a16="http://schemas.microsoft.com/office/drawing/2014/main" id="{6017FB11-FEF6-7B32-865F-EA1ED7100D74}"/>
              </a:ext>
            </a:extLst>
          </p:cNvPr>
          <p:cNvCxnSpPr>
            <a:cxnSpLocks/>
          </p:cNvCxnSpPr>
          <p:nvPr/>
        </p:nvCxnSpPr>
        <p:spPr>
          <a:xfrm flipH="1" flipV="1">
            <a:off x="3646618" y="2415373"/>
            <a:ext cx="977281" cy="1153"/>
          </a:xfrm>
          <a:prstGeom prst="straightConnector1">
            <a:avLst/>
          </a:prstGeom>
          <a:noFill/>
          <a:ln w="28575" cap="flat" cmpd="sng">
            <a:solidFill>
              <a:schemeClr val="tx1"/>
            </a:solidFill>
            <a:prstDash val="solid"/>
            <a:round/>
            <a:headEnd type="triangle" w="med" len="med"/>
            <a:tailEnd type="none" w="sm" len="sm"/>
          </a:ln>
        </p:spPr>
      </p:cxnSp>
      <p:sp>
        <p:nvSpPr>
          <p:cNvPr id="36" name="Rectangle: Rounded Corners 35">
            <a:extLst>
              <a:ext uri="{FF2B5EF4-FFF2-40B4-BE49-F238E27FC236}">
                <a16:creationId xmlns:a16="http://schemas.microsoft.com/office/drawing/2014/main" id="{B5793FCC-5930-6AF5-A353-83C2E27210C2}"/>
              </a:ext>
            </a:extLst>
          </p:cNvPr>
          <p:cNvSpPr/>
          <p:nvPr/>
        </p:nvSpPr>
        <p:spPr>
          <a:xfrm>
            <a:off x="698384" y="1123200"/>
            <a:ext cx="2949351" cy="2258998"/>
          </a:xfrm>
          <a:prstGeom prst="roundRect">
            <a:avLst>
              <a:gd name="adj" fmla="val 1910"/>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 name="Title 2">
            <a:extLst>
              <a:ext uri="{FF2B5EF4-FFF2-40B4-BE49-F238E27FC236}">
                <a16:creationId xmlns:a16="http://schemas.microsoft.com/office/drawing/2014/main" id="{D4634C63-6002-C420-7585-09D4ECD61397}"/>
              </a:ext>
            </a:extLst>
          </p:cNvPr>
          <p:cNvSpPr>
            <a:spLocks noGrp="1"/>
          </p:cNvSpPr>
          <p:nvPr>
            <p:ph type="title"/>
          </p:nvPr>
        </p:nvSpPr>
        <p:spPr/>
        <p:txBody>
          <a:bodyPr>
            <a:normAutofit/>
          </a:bodyPr>
          <a:lstStyle/>
          <a:p>
            <a:r>
              <a:rPr lang="en-GB" noProof="0" dirty="0"/>
              <a:t>Line-agnostic approach: </a:t>
            </a:r>
            <a:r>
              <a:rPr lang="en-GB" noProof="0" dirty="0">
                <a:solidFill>
                  <a:schemeClr val="tx2"/>
                </a:solidFill>
              </a:rPr>
              <a:t>progression on 1</a:t>
            </a:r>
            <a:r>
              <a:rPr lang="en-GB" baseline="30000" noProof="0" dirty="0">
                <a:solidFill>
                  <a:schemeClr val="tx2"/>
                </a:solidFill>
              </a:rPr>
              <a:t>st</a:t>
            </a:r>
            <a:r>
              <a:rPr lang="en-GB" noProof="0" dirty="0">
                <a:solidFill>
                  <a:schemeClr val="tx2"/>
                </a:solidFill>
              </a:rPr>
              <a:t> line </a:t>
            </a:r>
            <a:r>
              <a:rPr lang="en-GB" noProof="0" dirty="0"/>
              <a:t>io</a:t>
            </a:r>
            <a:br>
              <a:rPr lang="en-GB" noProof="0" dirty="0"/>
            </a:br>
            <a:r>
              <a:rPr lang="en-GB" sz="2000" spc="100" noProof="0" dirty="0">
                <a:solidFill>
                  <a:schemeClr val="accent1"/>
                </a:solidFill>
              </a:rPr>
              <a:t>One is agnostic to prior lines of approval</a:t>
            </a:r>
            <a:endParaRPr lang="en-GB" sz="2000" spc="100" noProof="0" dirty="0"/>
          </a:p>
        </p:txBody>
      </p:sp>
      <p:sp>
        <p:nvSpPr>
          <p:cNvPr id="4" name="Slide Number Placeholder 3">
            <a:extLst>
              <a:ext uri="{FF2B5EF4-FFF2-40B4-BE49-F238E27FC236}">
                <a16:creationId xmlns:a16="http://schemas.microsoft.com/office/drawing/2014/main" id="{DE4460B8-1C24-1989-C240-426455E0CA00}"/>
              </a:ext>
            </a:extLst>
          </p:cNvPr>
          <p:cNvSpPr>
            <a:spLocks noGrp="1"/>
          </p:cNvSpPr>
          <p:nvPr>
            <p:ph type="sldNum" sz="quarter" idx="4"/>
          </p:nvPr>
        </p:nvSpPr>
        <p:spPr/>
        <p:txBody>
          <a:bodyPr/>
          <a:lstStyle/>
          <a:p>
            <a:fld id="{FCE43C0F-8A7B-3A4B-9DB5-B3472E36E833}" type="slidenum">
              <a:rPr lang="en-GB" noProof="0" smtClean="0"/>
              <a:pPr/>
              <a:t>18</a:t>
            </a:fld>
            <a:endParaRPr lang="en-GB" noProof="0" dirty="0"/>
          </a:p>
        </p:txBody>
      </p:sp>
      <p:sp>
        <p:nvSpPr>
          <p:cNvPr id="8" name="Content Placeholder 7">
            <a:extLst>
              <a:ext uri="{FF2B5EF4-FFF2-40B4-BE49-F238E27FC236}">
                <a16:creationId xmlns:a16="http://schemas.microsoft.com/office/drawing/2014/main" id="{E98253C9-A7BF-01B8-956C-3016F78E0281}"/>
              </a:ext>
            </a:extLst>
          </p:cNvPr>
          <p:cNvSpPr>
            <a:spLocks noGrp="1"/>
          </p:cNvSpPr>
          <p:nvPr>
            <p:ph sz="quarter" idx="15"/>
          </p:nvPr>
        </p:nvSpPr>
        <p:spPr>
          <a:xfrm>
            <a:off x="620183" y="6356351"/>
            <a:ext cx="10876417" cy="365125"/>
          </a:xfrm>
        </p:spPr>
        <p:txBody>
          <a:bodyPr anchor="b" anchorCtr="0"/>
          <a:lstStyle/>
          <a:p>
            <a:pPr>
              <a:lnSpc>
                <a:spcPct val="90000"/>
              </a:lnSpc>
            </a:pPr>
            <a:r>
              <a:rPr lang="en-GB" sz="1200" baseline="30000" noProof="0" dirty="0">
                <a:solidFill>
                  <a:schemeClr val="tx2"/>
                </a:solidFill>
                <a:ea typeface="Aileron" charset="0"/>
              </a:rPr>
              <a:t>a </a:t>
            </a:r>
            <a:r>
              <a:rPr lang="en-GB" sz="1200" noProof="0" dirty="0">
                <a:solidFill>
                  <a:schemeClr val="tx2"/>
                </a:solidFill>
                <a:ea typeface="Aileron" charset="0"/>
              </a:rPr>
              <a:t>If AFP ≥400 ng/mL </a:t>
            </a:r>
          </a:p>
          <a:p>
            <a:pPr>
              <a:lnSpc>
                <a:spcPct val="90000"/>
              </a:lnSpc>
            </a:pPr>
            <a:r>
              <a:rPr lang="en-GB" sz="1200" baseline="30000" noProof="0" dirty="0">
                <a:solidFill>
                  <a:schemeClr val="tx2"/>
                </a:solidFill>
                <a:ea typeface="Aileron" charset="0"/>
              </a:rPr>
              <a:t>b</a:t>
            </a:r>
            <a:r>
              <a:rPr lang="en-GB" sz="1200" noProof="0" dirty="0">
                <a:solidFill>
                  <a:schemeClr val="tx2"/>
                </a:solidFill>
                <a:ea typeface="Aileron" charset="0"/>
              </a:rPr>
              <a:t> nivolumab + ipilimumab is approved for 2</a:t>
            </a:r>
            <a:r>
              <a:rPr lang="en-GB" sz="1200" baseline="30000" noProof="0" dirty="0">
                <a:solidFill>
                  <a:schemeClr val="tx2"/>
                </a:solidFill>
                <a:ea typeface="Aileron" charset="0"/>
              </a:rPr>
              <a:t>nd</a:t>
            </a:r>
            <a:r>
              <a:rPr lang="en-GB" sz="1200" noProof="0" dirty="0">
                <a:solidFill>
                  <a:schemeClr val="tx2"/>
                </a:solidFill>
                <a:ea typeface="Aileron" charset="0"/>
              </a:rPr>
              <a:t> line after progression on sorafenib based on Phase 2 CheckMate 040 data in the US (Saung et al.</a:t>
            </a:r>
            <a:r>
              <a:rPr lang="en-GB" sz="1200" baseline="30000" noProof="0" dirty="0">
                <a:solidFill>
                  <a:schemeClr val="tx2"/>
                </a:solidFill>
                <a:ea typeface="Aileron" charset="0"/>
              </a:rPr>
              <a:t>1</a:t>
            </a:r>
            <a:r>
              <a:rPr lang="en-GB" sz="1200" noProof="0" dirty="0">
                <a:solidFill>
                  <a:schemeClr val="tx2"/>
                </a:solidFill>
                <a:ea typeface="Aileron" charset="0"/>
              </a:rPr>
              <a:t>)</a:t>
            </a:r>
          </a:p>
          <a:p>
            <a:pPr>
              <a:lnSpc>
                <a:spcPct val="90000"/>
              </a:lnSpc>
            </a:pPr>
            <a:r>
              <a:rPr lang="en-GB" sz="1200" noProof="0" dirty="0">
                <a:solidFill>
                  <a:schemeClr val="tx2"/>
                </a:solidFill>
              </a:rPr>
              <a:t>1L, first-line, 2L, second-line; </a:t>
            </a:r>
            <a:r>
              <a:rPr lang="en-GB" b="0" i="0" u="none" strike="noStrike" noProof="0" dirty="0">
                <a:solidFill>
                  <a:schemeClr val="tx2"/>
                </a:solidFill>
                <a:effectLst/>
              </a:rPr>
              <a:t>AFP, α-fetoprotein; </a:t>
            </a:r>
            <a:r>
              <a:rPr lang="en-GB" sz="1200" noProof="0" dirty="0">
                <a:solidFill>
                  <a:schemeClr val="tx2"/>
                </a:solidFill>
              </a:rPr>
              <a:t>IO, immuno-oncology (therapy); US, United States</a:t>
            </a:r>
          </a:p>
          <a:p>
            <a:pPr>
              <a:lnSpc>
                <a:spcPct val="90000"/>
              </a:lnSpc>
            </a:pPr>
            <a:r>
              <a:rPr lang="en-GB" dirty="0">
                <a:solidFill>
                  <a:schemeClr val="tx2"/>
                </a:solidFill>
              </a:rPr>
              <a:t>Saung MT, et al. Oncologist. 2021;26:797-806</a:t>
            </a:r>
            <a:endParaRPr lang="en-GB" sz="1200" noProof="0" dirty="0">
              <a:solidFill>
                <a:schemeClr val="tx2"/>
              </a:solidFill>
            </a:endParaRPr>
          </a:p>
        </p:txBody>
      </p:sp>
      <p:sp>
        <p:nvSpPr>
          <p:cNvPr id="9" name="Google Shape;1828;p53">
            <a:extLst>
              <a:ext uri="{FF2B5EF4-FFF2-40B4-BE49-F238E27FC236}">
                <a16:creationId xmlns:a16="http://schemas.microsoft.com/office/drawing/2014/main" id="{9AEB412B-8E14-907A-710F-B5ADA1239BAD}"/>
              </a:ext>
            </a:extLst>
          </p:cNvPr>
          <p:cNvSpPr txBox="1"/>
          <p:nvPr/>
        </p:nvSpPr>
        <p:spPr>
          <a:xfrm>
            <a:off x="906737" y="4332390"/>
            <a:ext cx="2155648" cy="369332"/>
          </a:xfrm>
          <a:prstGeom prst="rect">
            <a:avLst/>
          </a:prstGeom>
          <a:solidFill>
            <a:schemeClr val="tx2"/>
          </a:solidFill>
          <a:ln>
            <a:noFill/>
          </a:ln>
        </p:spPr>
        <p:txBody>
          <a:bodyPr spcFirstLastPara="1" wrap="square" lIns="91425" tIns="45700" rIns="91425" bIns="45700" anchor="t" anchorCtr="0">
            <a:spAutoFit/>
          </a:bodyPr>
          <a:lstStyle>
            <a:defPPr>
              <a:defRPr lang="fr-FR"/>
            </a:defPPr>
            <a:lvl1pPr marR="0" lvl="0" indent="0" algn="ctr">
              <a:lnSpc>
                <a:spcPct val="100000"/>
              </a:lnSpc>
              <a:spcBef>
                <a:spcPts val="0"/>
              </a:spcBef>
              <a:spcAft>
                <a:spcPts val="0"/>
              </a:spcAft>
              <a:buClr>
                <a:srgbClr val="FFFFFF"/>
              </a:buClr>
              <a:buSzPts val="1800"/>
              <a:buFont typeface="Arial"/>
              <a:buNone/>
              <a:defRPr b="1" i="0" u="none" strike="noStrike" cap="none">
                <a:solidFill>
                  <a:srgbClr val="FFFFFF"/>
                </a:solidFill>
                <a:latin typeface="Arial"/>
                <a:ea typeface="Arial"/>
                <a:cs typeface="Arial"/>
              </a:defRPr>
            </a:lvl1pPr>
          </a:lstStyle>
          <a:p>
            <a:r>
              <a:rPr lang="en-GB" noProof="0" dirty="0">
                <a:sym typeface="Arial"/>
              </a:rPr>
              <a:t>Regorafenib</a:t>
            </a:r>
            <a:endParaRPr lang="en-GB" noProof="0" dirty="0"/>
          </a:p>
        </p:txBody>
      </p:sp>
      <p:sp>
        <p:nvSpPr>
          <p:cNvPr id="10" name="Google Shape;1829;p53">
            <a:extLst>
              <a:ext uri="{FF2B5EF4-FFF2-40B4-BE49-F238E27FC236}">
                <a16:creationId xmlns:a16="http://schemas.microsoft.com/office/drawing/2014/main" id="{9673EA87-C03B-7E54-40E0-5295ACB8ABCA}"/>
              </a:ext>
            </a:extLst>
          </p:cNvPr>
          <p:cNvSpPr txBox="1"/>
          <p:nvPr/>
        </p:nvSpPr>
        <p:spPr>
          <a:xfrm>
            <a:off x="3341081" y="4332390"/>
            <a:ext cx="2155648" cy="369332"/>
          </a:xfrm>
          <a:prstGeom prst="rect">
            <a:avLst/>
          </a:prstGeom>
          <a:solidFill>
            <a:schemeClr val="tx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b="1" noProof="0" dirty="0">
                <a:solidFill>
                  <a:srgbClr val="FFFFFF"/>
                </a:solidFill>
                <a:latin typeface="Arial"/>
                <a:cs typeface="Arial"/>
                <a:sym typeface="Arial"/>
              </a:rPr>
              <a:t>Cabozantinib</a:t>
            </a:r>
            <a:endParaRPr lang="en-GB" b="1" noProof="0" dirty="0">
              <a:solidFill>
                <a:srgbClr val="FFFFFF"/>
              </a:solidFill>
              <a:latin typeface="Arial"/>
              <a:cs typeface="Arial"/>
            </a:endParaRPr>
          </a:p>
        </p:txBody>
      </p:sp>
      <p:sp>
        <p:nvSpPr>
          <p:cNvPr id="12" name="Google Shape;1831;p53">
            <a:extLst>
              <a:ext uri="{FF2B5EF4-FFF2-40B4-BE49-F238E27FC236}">
                <a16:creationId xmlns:a16="http://schemas.microsoft.com/office/drawing/2014/main" id="{BF63E8BF-5EA3-A244-7E0C-D5405A2FA307}"/>
              </a:ext>
            </a:extLst>
          </p:cNvPr>
          <p:cNvSpPr txBox="1"/>
          <p:nvPr/>
        </p:nvSpPr>
        <p:spPr>
          <a:xfrm>
            <a:off x="5775424" y="4332390"/>
            <a:ext cx="2336800" cy="369291"/>
          </a:xfrm>
          <a:prstGeom prst="rect">
            <a:avLst/>
          </a:prstGeom>
          <a:solidFill>
            <a:schemeClr val="tx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800" b="1" i="0" u="none" strike="noStrike" cap="none" noProof="0" dirty="0">
                <a:solidFill>
                  <a:schemeClr val="bg1"/>
                </a:solidFill>
                <a:latin typeface="Arial"/>
                <a:ea typeface="Arial"/>
                <a:cs typeface="Arial"/>
                <a:sym typeface="Arial"/>
              </a:rPr>
              <a:t>Ramucirumab</a:t>
            </a:r>
            <a:r>
              <a:rPr lang="en-GB" b="1" baseline="30000" noProof="0" dirty="0">
                <a:solidFill>
                  <a:schemeClr val="bg1"/>
                </a:solidFill>
                <a:latin typeface="Arial"/>
                <a:ea typeface="Arial"/>
                <a:cs typeface="Arial"/>
                <a:sym typeface="Arial"/>
              </a:rPr>
              <a:t>a</a:t>
            </a:r>
            <a:endParaRPr lang="en-GB" baseline="30000" noProof="0" dirty="0">
              <a:solidFill>
                <a:schemeClr val="bg1"/>
              </a:solidFill>
            </a:endParaRPr>
          </a:p>
        </p:txBody>
      </p:sp>
      <p:sp>
        <p:nvSpPr>
          <p:cNvPr id="13" name="Google Shape;1832;p53">
            <a:extLst>
              <a:ext uri="{FF2B5EF4-FFF2-40B4-BE49-F238E27FC236}">
                <a16:creationId xmlns:a16="http://schemas.microsoft.com/office/drawing/2014/main" id="{5934D966-E428-191A-2F41-69F70D1D25CF}"/>
              </a:ext>
            </a:extLst>
          </p:cNvPr>
          <p:cNvSpPr txBox="1"/>
          <p:nvPr/>
        </p:nvSpPr>
        <p:spPr>
          <a:xfrm>
            <a:off x="8846120" y="4221088"/>
            <a:ext cx="1930400" cy="646331"/>
          </a:xfrm>
          <a:prstGeom prst="rect">
            <a:avLst/>
          </a:prstGeom>
          <a:solidFill>
            <a:schemeClr val="tx2">
              <a:lumMod val="60000"/>
              <a:lumOff val="40000"/>
            </a:schemeClr>
          </a:solidFill>
          <a:ln w="19050">
            <a:solidFill>
              <a:srgbClr val="5D8298"/>
            </a:solidFill>
            <a:prstDash val="sysDash"/>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800" b="1" i="0" u="none" strike="noStrike" cap="none" noProof="0" dirty="0">
                <a:solidFill>
                  <a:schemeClr val="bg1"/>
                </a:solidFill>
                <a:latin typeface="Arial"/>
                <a:ea typeface="Arial"/>
                <a:cs typeface="Arial"/>
                <a:sym typeface="Arial"/>
              </a:rPr>
              <a:t>Nivolumab</a:t>
            </a:r>
            <a:br>
              <a:rPr lang="en-GB" sz="1800" b="1" i="0" u="none" strike="noStrike" cap="none" noProof="0" dirty="0">
                <a:solidFill>
                  <a:schemeClr val="bg1"/>
                </a:solidFill>
                <a:latin typeface="Arial"/>
                <a:ea typeface="Arial"/>
                <a:cs typeface="Arial"/>
                <a:sym typeface="Arial"/>
              </a:rPr>
            </a:br>
            <a:r>
              <a:rPr lang="en-GB" sz="1800" b="1" i="0" u="none" strike="noStrike" cap="none" noProof="0" dirty="0">
                <a:solidFill>
                  <a:schemeClr val="bg1"/>
                </a:solidFill>
                <a:latin typeface="Arial"/>
                <a:ea typeface="Arial"/>
                <a:cs typeface="Arial"/>
                <a:sym typeface="Arial"/>
              </a:rPr>
              <a:t>+ ipilimumab</a:t>
            </a:r>
            <a:r>
              <a:rPr lang="en-GB" sz="1800" b="1" i="0" u="none" strike="noStrike" cap="none" baseline="30000" noProof="0" dirty="0">
                <a:solidFill>
                  <a:schemeClr val="bg1"/>
                </a:solidFill>
                <a:latin typeface="Arial"/>
                <a:ea typeface="Arial"/>
                <a:cs typeface="Arial"/>
                <a:sym typeface="Arial"/>
              </a:rPr>
              <a:t>b</a:t>
            </a:r>
            <a:endParaRPr lang="en-GB" baseline="30000" noProof="0" dirty="0">
              <a:solidFill>
                <a:schemeClr val="bg1"/>
              </a:solidFill>
            </a:endParaRPr>
          </a:p>
        </p:txBody>
      </p:sp>
      <p:sp>
        <p:nvSpPr>
          <p:cNvPr id="14" name="Google Shape;1833;p53">
            <a:extLst>
              <a:ext uri="{FF2B5EF4-FFF2-40B4-BE49-F238E27FC236}">
                <a16:creationId xmlns:a16="http://schemas.microsoft.com/office/drawing/2014/main" id="{81589CE9-ED98-8C33-7AAF-65762F205495}"/>
              </a:ext>
            </a:extLst>
          </p:cNvPr>
          <p:cNvSpPr txBox="1"/>
          <p:nvPr/>
        </p:nvSpPr>
        <p:spPr>
          <a:xfrm>
            <a:off x="7312892" y="2282481"/>
            <a:ext cx="2121257" cy="369332"/>
          </a:xfrm>
          <a:prstGeom prst="rect">
            <a:avLst/>
          </a:prstGeom>
          <a:solidFill>
            <a:schemeClr val="tx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800" b="1" i="0" u="none" strike="noStrike" cap="none" noProof="0" dirty="0">
                <a:solidFill>
                  <a:srgbClr val="FFFFFF"/>
                </a:solidFill>
                <a:latin typeface="Arial"/>
                <a:ea typeface="Arial"/>
                <a:cs typeface="Arial"/>
                <a:sym typeface="Arial"/>
              </a:rPr>
              <a:t>Lenvatinib</a:t>
            </a:r>
            <a:endParaRPr lang="en-GB" noProof="0" dirty="0"/>
          </a:p>
        </p:txBody>
      </p:sp>
      <p:sp>
        <p:nvSpPr>
          <p:cNvPr id="15" name="Google Shape;1834;p53">
            <a:extLst>
              <a:ext uri="{FF2B5EF4-FFF2-40B4-BE49-F238E27FC236}">
                <a16:creationId xmlns:a16="http://schemas.microsoft.com/office/drawing/2014/main" id="{A16E3543-FA17-2BF4-563A-5DD582EC4FF3}"/>
              </a:ext>
            </a:extLst>
          </p:cNvPr>
          <p:cNvSpPr txBox="1"/>
          <p:nvPr/>
        </p:nvSpPr>
        <p:spPr>
          <a:xfrm>
            <a:off x="4740812" y="2273225"/>
            <a:ext cx="2121257" cy="369332"/>
          </a:xfrm>
          <a:prstGeom prst="rect">
            <a:avLst/>
          </a:prstGeom>
          <a:solidFill>
            <a:schemeClr val="tx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800" b="1" i="0" u="none" strike="noStrike" cap="none" noProof="0" dirty="0">
                <a:solidFill>
                  <a:srgbClr val="FFFFFF"/>
                </a:solidFill>
                <a:latin typeface="Arial"/>
                <a:ea typeface="Arial"/>
                <a:cs typeface="Arial"/>
                <a:sym typeface="Arial"/>
              </a:rPr>
              <a:t>Sorafenib</a:t>
            </a:r>
            <a:endParaRPr lang="en-GB" noProof="0" dirty="0"/>
          </a:p>
        </p:txBody>
      </p:sp>
      <p:sp>
        <p:nvSpPr>
          <p:cNvPr id="33" name="TextBox 32">
            <a:extLst>
              <a:ext uri="{FF2B5EF4-FFF2-40B4-BE49-F238E27FC236}">
                <a16:creationId xmlns:a16="http://schemas.microsoft.com/office/drawing/2014/main" id="{F327E71E-DCC6-F496-3C2E-00AF1D6D062B}"/>
              </a:ext>
            </a:extLst>
          </p:cNvPr>
          <p:cNvSpPr txBox="1"/>
          <p:nvPr/>
        </p:nvSpPr>
        <p:spPr>
          <a:xfrm>
            <a:off x="919738" y="3882534"/>
            <a:ext cx="6038833" cy="338554"/>
          </a:xfrm>
          <a:prstGeom prst="rect">
            <a:avLst/>
          </a:prstGeom>
          <a:noFill/>
        </p:spPr>
        <p:txBody>
          <a:bodyPr wrap="none" rtlCol="0">
            <a:spAutoFit/>
          </a:bodyPr>
          <a:lstStyle/>
          <a:p>
            <a:r>
              <a:rPr lang="en-GB" sz="1600" b="1" noProof="0" dirty="0">
                <a:solidFill>
                  <a:schemeClr val="tx2"/>
                </a:solidFill>
                <a:latin typeface="Arial" panose="020B0604020202020204" pitchFamily="34" charset="0"/>
                <a:cs typeface="Arial" panose="020B0604020202020204" pitchFamily="34" charset="0"/>
              </a:rPr>
              <a:t>2</a:t>
            </a:r>
            <a:r>
              <a:rPr lang="en-GB" sz="1600" b="1" baseline="30000" noProof="0" dirty="0">
                <a:solidFill>
                  <a:schemeClr val="tx2"/>
                </a:solidFill>
                <a:latin typeface="Arial" panose="020B0604020202020204" pitchFamily="34" charset="0"/>
                <a:cs typeface="Arial" panose="020B0604020202020204" pitchFamily="34" charset="0"/>
              </a:rPr>
              <a:t>nd</a:t>
            </a:r>
            <a:r>
              <a:rPr lang="en-GB" sz="1600" b="1" noProof="0" dirty="0">
                <a:solidFill>
                  <a:schemeClr val="tx2"/>
                </a:solidFill>
                <a:latin typeface="Arial" panose="020B0604020202020204" pitchFamily="34" charset="0"/>
                <a:cs typeface="Arial" panose="020B0604020202020204" pitchFamily="34" charset="0"/>
              </a:rPr>
              <a:t> line systemic therapy options as per off-label availability</a:t>
            </a:r>
          </a:p>
        </p:txBody>
      </p:sp>
      <p:sp>
        <p:nvSpPr>
          <p:cNvPr id="38" name="Google Shape;1851;p53">
            <a:extLst>
              <a:ext uri="{FF2B5EF4-FFF2-40B4-BE49-F238E27FC236}">
                <a16:creationId xmlns:a16="http://schemas.microsoft.com/office/drawing/2014/main" id="{606231AB-E07C-A8DB-98AB-59C4A7FE1B58}"/>
              </a:ext>
            </a:extLst>
          </p:cNvPr>
          <p:cNvSpPr txBox="1"/>
          <p:nvPr/>
        </p:nvSpPr>
        <p:spPr>
          <a:xfrm>
            <a:off x="698383" y="1172889"/>
            <a:ext cx="2949351" cy="369291"/>
          </a:xfrm>
          <a:prstGeom prst="rect">
            <a:avLst/>
          </a:prstGeom>
          <a:solidFill>
            <a:schemeClr val="accent1">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b="1" i="0" u="none" strike="noStrike" cap="none" noProof="0" dirty="0">
                <a:solidFill>
                  <a:schemeClr val="accent1"/>
                </a:solidFill>
                <a:latin typeface="Arial"/>
                <a:ea typeface="Arial"/>
                <a:cs typeface="Arial"/>
                <a:sym typeface="Arial"/>
              </a:rPr>
              <a:t>Progression on </a:t>
            </a:r>
            <a:r>
              <a:rPr lang="en-GB" b="1" noProof="0" dirty="0">
                <a:solidFill>
                  <a:schemeClr val="accent1"/>
                </a:solidFill>
                <a:latin typeface="Arial"/>
                <a:ea typeface="Arial"/>
                <a:cs typeface="Arial"/>
                <a:sym typeface="Arial"/>
              </a:rPr>
              <a:t>1</a:t>
            </a:r>
            <a:r>
              <a:rPr lang="en-GB" b="1" baseline="30000" noProof="0" dirty="0">
                <a:solidFill>
                  <a:schemeClr val="accent1"/>
                </a:solidFill>
                <a:latin typeface="Arial"/>
                <a:ea typeface="Arial"/>
                <a:cs typeface="Arial"/>
                <a:sym typeface="Arial"/>
              </a:rPr>
              <a:t>st</a:t>
            </a:r>
            <a:r>
              <a:rPr lang="en-GB" b="1" noProof="0" dirty="0">
                <a:solidFill>
                  <a:schemeClr val="accent1"/>
                </a:solidFill>
                <a:latin typeface="Arial"/>
                <a:ea typeface="Arial"/>
                <a:cs typeface="Arial"/>
                <a:sym typeface="Arial"/>
              </a:rPr>
              <a:t> line</a:t>
            </a:r>
            <a:r>
              <a:rPr lang="en-GB" b="1" i="0" u="none" strike="noStrike" cap="none" noProof="0" dirty="0">
                <a:solidFill>
                  <a:schemeClr val="accent1"/>
                </a:solidFill>
                <a:latin typeface="Arial"/>
                <a:ea typeface="Arial"/>
                <a:cs typeface="Arial"/>
                <a:sym typeface="Arial"/>
              </a:rPr>
              <a:t> IO</a:t>
            </a:r>
            <a:endParaRPr lang="en-GB" noProof="0" dirty="0">
              <a:solidFill>
                <a:schemeClr val="accent1"/>
              </a:solidFill>
            </a:endParaRPr>
          </a:p>
        </p:txBody>
      </p:sp>
      <p:sp>
        <p:nvSpPr>
          <p:cNvPr id="39" name="Google Shape;1851;p53">
            <a:extLst>
              <a:ext uri="{FF2B5EF4-FFF2-40B4-BE49-F238E27FC236}">
                <a16:creationId xmlns:a16="http://schemas.microsoft.com/office/drawing/2014/main" id="{8DD85C9D-DFB7-D0F7-052E-E64BBF410A31}"/>
              </a:ext>
            </a:extLst>
          </p:cNvPr>
          <p:cNvSpPr txBox="1"/>
          <p:nvPr/>
        </p:nvSpPr>
        <p:spPr>
          <a:xfrm>
            <a:off x="1675665" y="2242964"/>
            <a:ext cx="994788" cy="276959"/>
          </a:xfrm>
          <a:prstGeom prst="rect">
            <a:avLst/>
          </a:prstGeom>
          <a:solidFill>
            <a:schemeClr val="accent1">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200" i="0" u="none" strike="noStrike" cap="none" noProof="0" dirty="0">
                <a:solidFill>
                  <a:schemeClr val="accent1"/>
                </a:solidFill>
                <a:latin typeface="Arial"/>
                <a:ea typeface="Arial"/>
                <a:cs typeface="Arial"/>
                <a:sym typeface="Arial"/>
              </a:rPr>
              <a:t>Or</a:t>
            </a:r>
            <a:endParaRPr lang="en-GB" sz="1200" noProof="0" dirty="0">
              <a:solidFill>
                <a:schemeClr val="accent1"/>
              </a:solidFill>
            </a:endParaRPr>
          </a:p>
        </p:txBody>
      </p:sp>
      <p:sp>
        <p:nvSpPr>
          <p:cNvPr id="16" name="Google Shape;1835;p53">
            <a:extLst>
              <a:ext uri="{FF2B5EF4-FFF2-40B4-BE49-F238E27FC236}">
                <a16:creationId xmlns:a16="http://schemas.microsoft.com/office/drawing/2014/main" id="{7E8BA2B8-1AF8-A140-899B-226FAD77FF0B}"/>
              </a:ext>
            </a:extLst>
          </p:cNvPr>
          <p:cNvSpPr txBox="1"/>
          <p:nvPr/>
        </p:nvSpPr>
        <p:spPr>
          <a:xfrm>
            <a:off x="1130210" y="2566686"/>
            <a:ext cx="2121257" cy="64629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800" b="1" i="0" u="none" strike="noStrike" cap="none" noProof="0" dirty="0">
                <a:solidFill>
                  <a:srgbClr val="FFFFFF"/>
                </a:solidFill>
                <a:latin typeface="Arial"/>
                <a:ea typeface="Arial"/>
                <a:cs typeface="Arial"/>
                <a:sym typeface="Arial"/>
              </a:rPr>
              <a:t>Atezolizumab + </a:t>
            </a:r>
            <a:r>
              <a:rPr lang="en-GB" b="1" noProof="0" dirty="0">
                <a:solidFill>
                  <a:srgbClr val="FFFFFF"/>
                </a:solidFill>
                <a:latin typeface="Arial"/>
                <a:ea typeface="Arial"/>
                <a:cs typeface="Arial"/>
                <a:sym typeface="Arial"/>
              </a:rPr>
              <a:t>bevacizumab</a:t>
            </a:r>
            <a:endParaRPr lang="en-GB" noProof="0" dirty="0"/>
          </a:p>
        </p:txBody>
      </p:sp>
      <p:sp>
        <p:nvSpPr>
          <p:cNvPr id="30" name="Google Shape;1851;p53">
            <a:extLst>
              <a:ext uri="{FF2B5EF4-FFF2-40B4-BE49-F238E27FC236}">
                <a16:creationId xmlns:a16="http://schemas.microsoft.com/office/drawing/2014/main" id="{0798A740-CAE4-5A96-82D9-45C066353BE2}"/>
              </a:ext>
            </a:extLst>
          </p:cNvPr>
          <p:cNvSpPr txBox="1"/>
          <p:nvPr/>
        </p:nvSpPr>
        <p:spPr>
          <a:xfrm>
            <a:off x="1130209" y="1556792"/>
            <a:ext cx="2121257" cy="64629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800" b="1" i="0" u="none" strike="noStrike" cap="none" noProof="0" dirty="0">
                <a:solidFill>
                  <a:srgbClr val="FFFFFF"/>
                </a:solidFill>
                <a:latin typeface="Arial"/>
                <a:ea typeface="Arial"/>
                <a:cs typeface="Arial"/>
                <a:sym typeface="Arial"/>
              </a:rPr>
              <a:t>Durvalumab + </a:t>
            </a:r>
            <a:r>
              <a:rPr lang="en-GB" b="1" noProof="0" dirty="0">
                <a:solidFill>
                  <a:srgbClr val="FFFFFF"/>
                </a:solidFill>
                <a:latin typeface="Arial"/>
                <a:ea typeface="Arial"/>
                <a:cs typeface="Arial"/>
                <a:sym typeface="Arial"/>
              </a:rPr>
              <a:t>tremelimumab</a:t>
            </a:r>
            <a:endParaRPr lang="en-GB" noProof="0" dirty="0"/>
          </a:p>
        </p:txBody>
      </p:sp>
      <p:sp>
        <p:nvSpPr>
          <p:cNvPr id="40" name="Google Shape;1851;p53">
            <a:extLst>
              <a:ext uri="{FF2B5EF4-FFF2-40B4-BE49-F238E27FC236}">
                <a16:creationId xmlns:a16="http://schemas.microsoft.com/office/drawing/2014/main" id="{2D3941D2-058E-136F-723F-A219BBB74B2E}"/>
              </a:ext>
            </a:extLst>
          </p:cNvPr>
          <p:cNvSpPr txBox="1"/>
          <p:nvPr/>
        </p:nvSpPr>
        <p:spPr>
          <a:xfrm>
            <a:off x="6590087" y="2316248"/>
            <a:ext cx="994788"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200" i="0" u="none" strike="noStrike" cap="none" noProof="0" dirty="0">
                <a:solidFill>
                  <a:schemeClr val="tx2"/>
                </a:solidFill>
                <a:latin typeface="Arial"/>
                <a:ea typeface="Arial"/>
                <a:cs typeface="Arial"/>
                <a:sym typeface="Arial"/>
              </a:rPr>
              <a:t>Or</a:t>
            </a:r>
            <a:endParaRPr lang="en-GB" sz="1200" noProof="0" dirty="0">
              <a:solidFill>
                <a:schemeClr val="tx2"/>
              </a:solidFill>
            </a:endParaRPr>
          </a:p>
        </p:txBody>
      </p:sp>
      <p:sp>
        <p:nvSpPr>
          <p:cNvPr id="49" name="Google Shape;1851;p53">
            <a:extLst>
              <a:ext uri="{FF2B5EF4-FFF2-40B4-BE49-F238E27FC236}">
                <a16:creationId xmlns:a16="http://schemas.microsoft.com/office/drawing/2014/main" id="{C011FCCD-A807-A4BD-94DA-73AD84F0CDE9}"/>
              </a:ext>
            </a:extLst>
          </p:cNvPr>
          <p:cNvSpPr txBox="1"/>
          <p:nvPr/>
        </p:nvSpPr>
        <p:spPr>
          <a:xfrm>
            <a:off x="2704339" y="4378156"/>
            <a:ext cx="994788"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200" i="0" u="none" strike="noStrike" cap="none" noProof="0" dirty="0">
                <a:solidFill>
                  <a:schemeClr val="tx2"/>
                </a:solidFill>
                <a:latin typeface="Arial"/>
                <a:ea typeface="Arial"/>
                <a:cs typeface="Arial"/>
                <a:sym typeface="Arial"/>
              </a:rPr>
              <a:t>Or</a:t>
            </a:r>
            <a:endParaRPr lang="en-GB" sz="1200" noProof="0" dirty="0">
              <a:solidFill>
                <a:schemeClr val="tx2"/>
              </a:solidFill>
            </a:endParaRPr>
          </a:p>
        </p:txBody>
      </p:sp>
      <p:sp>
        <p:nvSpPr>
          <p:cNvPr id="50" name="Google Shape;1851;p53">
            <a:extLst>
              <a:ext uri="{FF2B5EF4-FFF2-40B4-BE49-F238E27FC236}">
                <a16:creationId xmlns:a16="http://schemas.microsoft.com/office/drawing/2014/main" id="{27758E4E-601F-44AD-AA7C-C56A714B816E}"/>
              </a:ext>
            </a:extLst>
          </p:cNvPr>
          <p:cNvSpPr txBox="1"/>
          <p:nvPr/>
        </p:nvSpPr>
        <p:spPr>
          <a:xfrm>
            <a:off x="5135375" y="4378156"/>
            <a:ext cx="994788"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200" i="0" u="none" strike="noStrike" cap="none" noProof="0" dirty="0">
                <a:solidFill>
                  <a:schemeClr val="tx2"/>
                </a:solidFill>
                <a:latin typeface="Arial"/>
                <a:ea typeface="Arial"/>
                <a:cs typeface="Arial"/>
                <a:sym typeface="Arial"/>
              </a:rPr>
              <a:t>Or</a:t>
            </a:r>
            <a:endParaRPr lang="en-GB" sz="1200" noProof="0" dirty="0">
              <a:solidFill>
                <a:schemeClr val="tx2"/>
              </a:solidFill>
            </a:endParaRPr>
          </a:p>
        </p:txBody>
      </p:sp>
      <p:sp>
        <p:nvSpPr>
          <p:cNvPr id="51" name="Google Shape;1851;p53">
            <a:extLst>
              <a:ext uri="{FF2B5EF4-FFF2-40B4-BE49-F238E27FC236}">
                <a16:creationId xmlns:a16="http://schemas.microsoft.com/office/drawing/2014/main" id="{5DB8D0F1-83C3-0A7F-9474-B25F83ACD82E}"/>
              </a:ext>
            </a:extLst>
          </p:cNvPr>
          <p:cNvSpPr txBox="1"/>
          <p:nvPr/>
        </p:nvSpPr>
        <p:spPr>
          <a:xfrm>
            <a:off x="8125548" y="4378156"/>
            <a:ext cx="994788"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200" i="0" u="none" strike="noStrike" cap="none" noProof="0" dirty="0">
                <a:solidFill>
                  <a:schemeClr val="tx2"/>
                </a:solidFill>
                <a:latin typeface="Arial"/>
                <a:ea typeface="Arial"/>
                <a:cs typeface="Arial"/>
                <a:sym typeface="Arial"/>
              </a:rPr>
              <a:t>Or</a:t>
            </a:r>
            <a:endParaRPr lang="en-GB" sz="1200" noProof="0" dirty="0">
              <a:solidFill>
                <a:schemeClr val="tx2"/>
              </a:solidFill>
            </a:endParaRPr>
          </a:p>
        </p:txBody>
      </p:sp>
      <p:sp>
        <p:nvSpPr>
          <p:cNvPr id="6" name="TextBox 5">
            <a:extLst>
              <a:ext uri="{FF2B5EF4-FFF2-40B4-BE49-F238E27FC236}">
                <a16:creationId xmlns:a16="http://schemas.microsoft.com/office/drawing/2014/main" id="{A1DF75D4-F3C7-57FE-C154-AC5AF34265F5}"/>
              </a:ext>
            </a:extLst>
          </p:cNvPr>
          <p:cNvSpPr txBox="1"/>
          <p:nvPr/>
        </p:nvSpPr>
        <p:spPr>
          <a:xfrm>
            <a:off x="672909" y="5085184"/>
            <a:ext cx="9934120" cy="830997"/>
          </a:xfrm>
          <a:prstGeom prst="rect">
            <a:avLst/>
          </a:prstGeom>
          <a:noFill/>
        </p:spPr>
        <p:txBody>
          <a:bodyPr wrap="square" rtlCol="0">
            <a:spAutoFit/>
          </a:bodyPr>
          <a:lstStyle/>
          <a:p>
            <a:r>
              <a:rPr lang="en-GB" sz="1600" noProof="0" dirty="0">
                <a:solidFill>
                  <a:schemeClr val="tx2"/>
                </a:solidFill>
                <a:latin typeface="Arial" panose="020B0604020202020204" pitchFamily="34" charset="0"/>
                <a:cs typeface="Arial" panose="020B0604020202020204" pitchFamily="34" charset="0"/>
              </a:rPr>
              <a:t>In this approach, one is </a:t>
            </a:r>
            <a:r>
              <a:rPr lang="en-GB" sz="1600" b="1" noProof="0" dirty="0">
                <a:solidFill>
                  <a:schemeClr val="accent1"/>
                </a:solidFill>
                <a:latin typeface="Arial" panose="020B0604020202020204" pitchFamily="34" charset="0"/>
                <a:cs typeface="Arial" panose="020B0604020202020204" pitchFamily="34" charset="0"/>
              </a:rPr>
              <a:t>agnostic to prior lines of approval </a:t>
            </a:r>
            <a:r>
              <a:rPr lang="en-GB" sz="1600" noProof="0" dirty="0">
                <a:solidFill>
                  <a:schemeClr val="tx2"/>
                </a:solidFill>
                <a:latin typeface="Arial" panose="020B0604020202020204" pitchFamily="34" charset="0"/>
                <a:cs typeface="Arial" panose="020B0604020202020204" pitchFamily="34" charset="0"/>
              </a:rPr>
              <a:t>and one can choose from </a:t>
            </a:r>
            <a:r>
              <a:rPr lang="en-GB" sz="1600" b="1" noProof="0" dirty="0">
                <a:solidFill>
                  <a:schemeClr val="accent1"/>
                </a:solidFill>
                <a:latin typeface="Arial" panose="020B0604020202020204" pitchFamily="34" charset="0"/>
                <a:cs typeface="Arial" panose="020B0604020202020204" pitchFamily="34" charset="0"/>
              </a:rPr>
              <a:t>any of the regimens for 2</a:t>
            </a:r>
            <a:r>
              <a:rPr lang="en-GB" sz="1600" b="1" baseline="30000" noProof="0" dirty="0">
                <a:solidFill>
                  <a:schemeClr val="accent1"/>
                </a:solidFill>
                <a:latin typeface="Arial" panose="020B0604020202020204" pitchFamily="34" charset="0"/>
                <a:cs typeface="Arial" panose="020B0604020202020204" pitchFamily="34" charset="0"/>
              </a:rPr>
              <a:t>nd</a:t>
            </a:r>
            <a:r>
              <a:rPr lang="en-GB" sz="1600" b="1" noProof="0" dirty="0">
                <a:solidFill>
                  <a:schemeClr val="accent1"/>
                </a:solidFill>
                <a:latin typeface="Arial" panose="020B0604020202020204" pitchFamily="34" charset="0"/>
                <a:cs typeface="Arial" panose="020B0604020202020204" pitchFamily="34" charset="0"/>
              </a:rPr>
              <a:t> line </a:t>
            </a:r>
            <a:r>
              <a:rPr lang="en-GB" sz="1600" noProof="0" dirty="0">
                <a:solidFill>
                  <a:schemeClr val="tx2"/>
                </a:solidFill>
                <a:latin typeface="Arial" panose="020B0604020202020204" pitchFamily="34" charset="0"/>
                <a:cs typeface="Arial" panose="020B0604020202020204" pitchFamily="34" charset="0"/>
              </a:rPr>
              <a:t>based on multiple </a:t>
            </a:r>
            <a:r>
              <a:rPr lang="en-GB" sz="1600" b="1" noProof="0" dirty="0">
                <a:solidFill>
                  <a:schemeClr val="accent1"/>
                </a:solidFill>
                <a:latin typeface="Arial" panose="020B0604020202020204" pitchFamily="34" charset="0"/>
                <a:cs typeface="Arial" panose="020B0604020202020204" pitchFamily="34" charset="0"/>
              </a:rPr>
              <a:t>clinical factors </a:t>
            </a:r>
            <a:r>
              <a:rPr lang="en-GB" sz="1600" noProof="0" dirty="0">
                <a:solidFill>
                  <a:schemeClr val="tx2"/>
                </a:solidFill>
                <a:latin typeface="Arial" panose="020B0604020202020204" pitchFamily="34" charset="0"/>
                <a:cs typeface="Arial" panose="020B0604020202020204" pitchFamily="34" charset="0"/>
              </a:rPr>
              <a:t>including patient performance status, tumour burden, liver dysfunction, response to 1</a:t>
            </a:r>
            <a:r>
              <a:rPr lang="en-GB" sz="1600" baseline="30000" noProof="0" dirty="0">
                <a:solidFill>
                  <a:schemeClr val="tx2"/>
                </a:solidFill>
                <a:latin typeface="Arial" panose="020B0604020202020204" pitchFamily="34" charset="0"/>
                <a:cs typeface="Arial" panose="020B0604020202020204" pitchFamily="34" charset="0"/>
              </a:rPr>
              <a:t>st</a:t>
            </a:r>
            <a:r>
              <a:rPr lang="en-GB" sz="1600" noProof="0" dirty="0">
                <a:solidFill>
                  <a:schemeClr val="tx2"/>
                </a:solidFill>
                <a:latin typeface="Arial" panose="020B0604020202020204" pitchFamily="34" charset="0"/>
                <a:cs typeface="Arial" panose="020B0604020202020204" pitchFamily="34" charset="0"/>
              </a:rPr>
              <a:t> line therapy, patient preference, and local availability</a:t>
            </a:r>
          </a:p>
        </p:txBody>
      </p:sp>
      <p:sp>
        <p:nvSpPr>
          <p:cNvPr id="5" name="Google Shape;1851;p53">
            <a:extLst>
              <a:ext uri="{FF2B5EF4-FFF2-40B4-BE49-F238E27FC236}">
                <a16:creationId xmlns:a16="http://schemas.microsoft.com/office/drawing/2014/main" id="{DAEC0E82-0396-7DF8-506D-3B011DF2ED97}"/>
              </a:ext>
            </a:extLst>
          </p:cNvPr>
          <p:cNvSpPr txBox="1"/>
          <p:nvPr/>
        </p:nvSpPr>
        <p:spPr>
          <a:xfrm>
            <a:off x="5375920" y="1868139"/>
            <a:ext cx="3447739" cy="338514"/>
          </a:xfrm>
          <a:prstGeom prst="rect">
            <a:avLst/>
          </a:prstGeom>
          <a:solidFill>
            <a:schemeClr val="tx2">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GB" sz="1600" b="1" noProof="0" dirty="0">
                <a:solidFill>
                  <a:schemeClr val="tx2"/>
                </a:solidFill>
                <a:latin typeface="Arial"/>
                <a:ea typeface="Arial"/>
                <a:cs typeface="Arial"/>
                <a:sym typeface="Arial"/>
              </a:rPr>
              <a:t>2</a:t>
            </a:r>
            <a:r>
              <a:rPr lang="en-GB" sz="1600" b="1" baseline="30000" noProof="0" dirty="0">
                <a:solidFill>
                  <a:schemeClr val="tx2"/>
                </a:solidFill>
                <a:latin typeface="Arial"/>
                <a:ea typeface="Arial"/>
                <a:cs typeface="Arial"/>
                <a:sym typeface="Arial"/>
              </a:rPr>
              <a:t>nd</a:t>
            </a:r>
            <a:r>
              <a:rPr lang="en-GB" sz="1600" b="1" noProof="0" dirty="0">
                <a:solidFill>
                  <a:schemeClr val="tx2"/>
                </a:solidFill>
                <a:latin typeface="Arial"/>
                <a:ea typeface="Arial"/>
                <a:cs typeface="Arial"/>
                <a:sym typeface="Arial"/>
              </a:rPr>
              <a:t> line </a:t>
            </a:r>
            <a:r>
              <a:rPr lang="en-GB" sz="1600" b="1" i="0" u="none" strike="noStrike" cap="none" noProof="0" dirty="0">
                <a:solidFill>
                  <a:schemeClr val="tx2"/>
                </a:solidFill>
                <a:latin typeface="Arial"/>
                <a:ea typeface="Arial"/>
                <a:cs typeface="Arial"/>
                <a:sym typeface="Arial"/>
              </a:rPr>
              <a:t>systemic therapy options</a:t>
            </a:r>
            <a:endParaRPr lang="en-GB" sz="1600" noProof="0" dirty="0">
              <a:solidFill>
                <a:schemeClr val="tx2"/>
              </a:solidFill>
            </a:endParaRPr>
          </a:p>
        </p:txBody>
      </p:sp>
    </p:spTree>
    <p:extLst>
      <p:ext uri="{BB962C8B-B14F-4D97-AF65-F5344CB8AC3E}">
        <p14:creationId xmlns:p14="http://schemas.microsoft.com/office/powerpoint/2010/main" val="248338251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660DA-6BEB-F6E7-19FC-525074278F7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45246BF-C01A-92F6-CCAC-1D4CCB2836E7}"/>
              </a:ext>
            </a:extLst>
          </p:cNvPr>
          <p:cNvSpPr/>
          <p:nvPr/>
        </p:nvSpPr>
        <p:spPr>
          <a:xfrm>
            <a:off x="0" y="0"/>
            <a:ext cx="12192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solidFill>
                <a:schemeClr val="accent1"/>
              </a:solidFill>
            </a:endParaRPr>
          </a:p>
        </p:txBody>
      </p:sp>
      <p:sp>
        <p:nvSpPr>
          <p:cNvPr id="5" name="Slide Number Placeholder 4">
            <a:extLst>
              <a:ext uri="{FF2B5EF4-FFF2-40B4-BE49-F238E27FC236}">
                <a16:creationId xmlns:a16="http://schemas.microsoft.com/office/drawing/2014/main" id="{B56E21AF-FE89-0CA5-E07D-3FDAC008E4BD}"/>
              </a:ext>
            </a:extLst>
          </p:cNvPr>
          <p:cNvSpPr>
            <a:spLocks noGrp="1"/>
          </p:cNvSpPr>
          <p:nvPr>
            <p:ph type="sldNum" sz="quarter" idx="4"/>
          </p:nvPr>
        </p:nvSpPr>
        <p:spPr/>
        <p:txBody>
          <a:bodyPr/>
          <a:lstStyle/>
          <a:p>
            <a:fld id="{FCE43C0F-8A7B-3A4B-9DB5-B3472E36E833}" type="slidenum">
              <a:rPr lang="en-GB" noProof="0" smtClean="0"/>
              <a:pPr/>
              <a:t>19</a:t>
            </a:fld>
            <a:endParaRPr lang="en-GB" noProof="0" dirty="0"/>
          </a:p>
        </p:txBody>
      </p:sp>
      <p:sp>
        <p:nvSpPr>
          <p:cNvPr id="7" name="Content Placeholder 6">
            <a:extLst>
              <a:ext uri="{FF2B5EF4-FFF2-40B4-BE49-F238E27FC236}">
                <a16:creationId xmlns:a16="http://schemas.microsoft.com/office/drawing/2014/main" id="{49793BF9-DC82-F44E-1339-986D7E58C578}"/>
              </a:ext>
            </a:extLst>
          </p:cNvPr>
          <p:cNvSpPr>
            <a:spLocks noGrp="1"/>
          </p:cNvSpPr>
          <p:nvPr>
            <p:ph sz="quarter" idx="15"/>
          </p:nvPr>
        </p:nvSpPr>
        <p:spPr/>
        <p:txBody>
          <a:bodyPr/>
          <a:lstStyle/>
          <a:p>
            <a:endParaRPr lang="en-GB" noProof="0" dirty="0"/>
          </a:p>
        </p:txBody>
      </p:sp>
      <p:sp>
        <p:nvSpPr>
          <p:cNvPr id="8" name="Title 1">
            <a:extLst>
              <a:ext uri="{FF2B5EF4-FFF2-40B4-BE49-F238E27FC236}">
                <a16:creationId xmlns:a16="http://schemas.microsoft.com/office/drawing/2014/main" id="{50E8CB7B-DC05-2D5D-FCAA-3E0FBC6106F7}"/>
              </a:ext>
            </a:extLst>
          </p:cNvPr>
          <p:cNvSpPr>
            <a:spLocks noGrp="1"/>
          </p:cNvSpPr>
          <p:nvPr>
            <p:ph type="title"/>
          </p:nvPr>
        </p:nvSpPr>
        <p:spPr>
          <a:xfrm>
            <a:off x="479376" y="1844824"/>
            <a:ext cx="11103024" cy="2592288"/>
          </a:xfrm>
        </p:spPr>
        <p:txBody>
          <a:bodyPr>
            <a:normAutofit/>
          </a:bodyPr>
          <a:lstStyle/>
          <a:p>
            <a:r>
              <a:rPr lang="en-GB" sz="3200" noProof="0" dirty="0"/>
              <a:t>2</a:t>
            </a:r>
            <a:r>
              <a:rPr lang="en-GB" sz="3200" baseline="30000" noProof="0" dirty="0"/>
              <a:t>nd</a:t>
            </a:r>
            <a:r>
              <a:rPr lang="en-GB" sz="3200" noProof="0" dirty="0"/>
              <a:t> line treatment options</a:t>
            </a:r>
            <a:br>
              <a:rPr lang="en-GB" sz="3200" noProof="0" dirty="0"/>
            </a:br>
            <a:br>
              <a:rPr lang="en-GB" sz="3200" noProof="0" dirty="0"/>
            </a:br>
            <a:r>
              <a:rPr lang="en-GB" sz="2400" noProof="0" dirty="0"/>
              <a:t>regorafenib, cabozantinib and ramucirumab</a:t>
            </a:r>
          </a:p>
        </p:txBody>
      </p:sp>
    </p:spTree>
    <p:extLst>
      <p:ext uri="{BB962C8B-B14F-4D97-AF65-F5344CB8AC3E}">
        <p14:creationId xmlns:p14="http://schemas.microsoft.com/office/powerpoint/2010/main" val="100958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8762-C4CA-76CD-B4D3-5ECC6EB53D0A}"/>
              </a:ext>
            </a:extLst>
          </p:cNvPr>
          <p:cNvSpPr>
            <a:spLocks noGrp="1"/>
          </p:cNvSpPr>
          <p:nvPr>
            <p:ph type="title"/>
          </p:nvPr>
        </p:nvSpPr>
        <p:spPr>
          <a:xfrm>
            <a:off x="609600" y="980728"/>
            <a:ext cx="10972800" cy="5115272"/>
          </a:xfrm>
        </p:spPr>
        <p:txBody>
          <a:bodyPr>
            <a:noAutofit/>
          </a:bodyPr>
          <a:lstStyle/>
          <a:p>
            <a:r>
              <a:rPr lang="en-GB" sz="3200" noProof="0" dirty="0"/>
              <a:t>advanced hcc: </a:t>
            </a:r>
            <a:br>
              <a:rPr lang="en-GB" sz="3200" noProof="0" dirty="0"/>
            </a:br>
            <a:r>
              <a:rPr lang="en-GB" sz="3200" noProof="0" dirty="0"/>
              <a:t>treatment strategies for patients ineligible for IO or those with progression on IO</a:t>
            </a:r>
            <a:br>
              <a:rPr lang="en-GB" sz="3200" noProof="0" dirty="0"/>
            </a:br>
            <a:br>
              <a:rPr lang="en-GB" sz="3200" noProof="0" dirty="0"/>
            </a:br>
            <a:r>
              <a:rPr lang="en-GB" sz="3200" noProof="0" dirty="0">
                <a:latin typeface="Arial"/>
                <a:cs typeface="Arial"/>
              </a:rPr>
              <a:t>micro learning</a:t>
            </a:r>
            <a:br>
              <a:rPr lang="en-GB" sz="3200" noProof="0" dirty="0"/>
            </a:br>
            <a:br>
              <a:rPr lang="en-GB" sz="3200" noProof="0" dirty="0"/>
            </a:br>
            <a:r>
              <a:rPr lang="en-GB" sz="3200" cap="none" noProof="0" dirty="0"/>
              <a:t>Assoc. Prof. Lorenza Rimassa, MD</a:t>
            </a:r>
            <a:br>
              <a:rPr lang="en-GB" sz="2000" cap="none" noProof="0" dirty="0"/>
            </a:br>
            <a:r>
              <a:rPr lang="en-GB" sz="2200" cap="none" noProof="0" dirty="0"/>
              <a:t>Humanitas University and IRCCS Humanitas Research Hospital, Italy</a:t>
            </a:r>
            <a:br>
              <a:rPr lang="en-GB" sz="1800" b="0" cap="none" noProof="0" dirty="0"/>
            </a:br>
            <a:br>
              <a:rPr lang="en-GB" sz="1800" b="0" cap="none" noProof="0" dirty="0"/>
            </a:br>
            <a:r>
              <a:rPr lang="en-GB" sz="3200" cap="none" noProof="0" dirty="0">
                <a:latin typeface="Arial"/>
                <a:cs typeface="Arial"/>
              </a:rPr>
              <a:t>Dr Amit Singal, MD, MS</a:t>
            </a:r>
            <a:br>
              <a:rPr lang="en-GB" sz="1800" cap="none" noProof="0" dirty="0"/>
            </a:br>
            <a:r>
              <a:rPr lang="en-GB" sz="2200" cap="none" noProof="0" dirty="0"/>
              <a:t>UT Southwestern Medical Center, USA</a:t>
            </a:r>
            <a:br>
              <a:rPr lang="en-GB" sz="2800" b="0" cap="none" noProof="0" dirty="0"/>
            </a:br>
            <a:br>
              <a:rPr lang="en-GB" sz="3200" noProof="0" dirty="0"/>
            </a:br>
            <a:r>
              <a:rPr lang="en-GB" sz="2400" noProof="0" dirty="0">
                <a:latin typeface="Arial"/>
                <a:cs typeface="Arial"/>
              </a:rPr>
              <a:t>JUNE 2025</a:t>
            </a:r>
          </a:p>
        </p:txBody>
      </p:sp>
      <p:sp>
        <p:nvSpPr>
          <p:cNvPr id="3" name="Slide Number Placeholder 2">
            <a:extLst>
              <a:ext uri="{FF2B5EF4-FFF2-40B4-BE49-F238E27FC236}">
                <a16:creationId xmlns:a16="http://schemas.microsoft.com/office/drawing/2014/main" id="{DC371B2A-BB27-9697-CC34-D8387CB8A304}"/>
              </a:ext>
            </a:extLst>
          </p:cNvPr>
          <p:cNvSpPr>
            <a:spLocks noGrp="1"/>
          </p:cNvSpPr>
          <p:nvPr>
            <p:ph type="sldNum" sz="quarter" idx="4"/>
          </p:nvPr>
        </p:nvSpPr>
        <p:spPr/>
        <p:txBody>
          <a:bodyPr/>
          <a:lstStyle/>
          <a:p>
            <a:fld id="{FCE43C0F-8A7B-3A4B-9DB5-B3472E36E833}" type="slidenum">
              <a:rPr lang="en-GB" noProof="0" smtClean="0"/>
              <a:pPr/>
              <a:t>2</a:t>
            </a:fld>
            <a:endParaRPr lang="en-GB" noProof="0" dirty="0"/>
          </a:p>
        </p:txBody>
      </p:sp>
    </p:spTree>
    <p:extLst>
      <p:ext uri="{BB962C8B-B14F-4D97-AF65-F5344CB8AC3E}">
        <p14:creationId xmlns:p14="http://schemas.microsoft.com/office/powerpoint/2010/main" val="8278660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E5063-93E6-F779-10B2-42163AE66B1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36C20D4-FE85-ED84-5A42-788016FE926D}"/>
              </a:ext>
            </a:extLst>
          </p:cNvPr>
          <p:cNvSpPr>
            <a:spLocks noGrp="1"/>
          </p:cNvSpPr>
          <p:nvPr>
            <p:ph sz="quarter" idx="12"/>
          </p:nvPr>
        </p:nvSpPr>
        <p:spPr>
          <a:xfrm>
            <a:off x="620184" y="4916780"/>
            <a:ext cx="6411920" cy="966049"/>
          </a:xfrm>
        </p:spPr>
        <p:txBody>
          <a:bodyPr/>
          <a:lstStyle/>
          <a:p>
            <a:pPr marL="285750" indent="-285750">
              <a:spcBef>
                <a:spcPts val="600"/>
              </a:spcBef>
              <a:buFont typeface="Arial" panose="020B0604020202020204" pitchFamily="34" charset="0"/>
              <a:buChar char="•"/>
            </a:pPr>
            <a:r>
              <a:rPr lang="en-GB" sz="1200" b="0" i="0" noProof="0" dirty="0">
                <a:solidFill>
                  <a:schemeClr val="tx2"/>
                </a:solidFill>
                <a:effectLst/>
                <a:latin typeface="Arial" panose="020B0604020202020204" pitchFamily="34" charset="0"/>
                <a:cs typeface="Arial" panose="020B0604020202020204" pitchFamily="34" charset="0"/>
              </a:rPr>
              <a:t>REFINE studied the real-world dosing of regorafenib in patients with unresectable hepatocellular carcinoma (uHCC). Safety was consistent with RESORCE</a:t>
            </a:r>
            <a:r>
              <a:rPr lang="en-GB" sz="1200" b="0" i="0" baseline="30000" noProof="0" dirty="0">
                <a:solidFill>
                  <a:schemeClr val="tx2"/>
                </a:solidFill>
                <a:effectLst/>
                <a:latin typeface="Arial" panose="020B0604020202020204" pitchFamily="34" charset="0"/>
                <a:cs typeface="Arial" panose="020B0604020202020204" pitchFamily="34" charset="0"/>
              </a:rPr>
              <a:t>2</a:t>
            </a:r>
            <a:endParaRPr lang="en-GB" sz="1200" b="0" i="0" noProof="0" dirty="0">
              <a:solidFill>
                <a:schemeClr val="tx2"/>
              </a:solidFill>
              <a:effectLst/>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1200" b="0" i="0" noProof="0" dirty="0">
                <a:solidFill>
                  <a:schemeClr val="tx2"/>
                </a:solidFill>
                <a:effectLst/>
                <a:latin typeface="Arial" panose="020B0604020202020204" pitchFamily="34" charset="0"/>
                <a:cs typeface="Arial" panose="020B0604020202020204" pitchFamily="34" charset="0"/>
              </a:rPr>
              <a:t>The safety of regorafenib as second-line therapy for patients who were not included in the RESORCE trial was verified in the Phase 2 REGAIN trial, which included post lenvatinib and post atezolizumab + bevacizumab3</a:t>
            </a:r>
            <a:endParaRPr lang="en-GB" sz="1200" b="0" i="0" baseline="30000" noProof="0" dirty="0">
              <a:solidFill>
                <a:schemeClr val="tx2"/>
              </a:solidFill>
              <a:effectLst/>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endParaRPr lang="en-GB" sz="1200" noProof="0" dirty="0">
              <a:solidFill>
                <a:schemeClr val="tx2"/>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0B69EFC6-A520-9D1C-D4EE-F08C48A53E35}"/>
              </a:ext>
            </a:extLst>
          </p:cNvPr>
          <p:cNvSpPr>
            <a:spLocks noGrp="1"/>
          </p:cNvSpPr>
          <p:nvPr>
            <p:ph type="title"/>
          </p:nvPr>
        </p:nvSpPr>
        <p:spPr/>
        <p:txBody>
          <a:bodyPr>
            <a:normAutofit fontScale="90000"/>
          </a:bodyPr>
          <a:lstStyle/>
          <a:p>
            <a:r>
              <a:rPr lang="en-GB" sz="3100" noProof="0" dirty="0">
                <a:solidFill>
                  <a:schemeClr val="tx2"/>
                </a:solidFill>
              </a:rPr>
              <a:t>2</a:t>
            </a:r>
            <a:r>
              <a:rPr lang="en-GB" sz="3100" baseline="30000" noProof="0" dirty="0">
                <a:solidFill>
                  <a:schemeClr val="tx2"/>
                </a:solidFill>
              </a:rPr>
              <a:t>nd</a:t>
            </a:r>
            <a:r>
              <a:rPr lang="en-GB" sz="3100" noProof="0" dirty="0">
                <a:solidFill>
                  <a:schemeClr val="tx2"/>
                </a:solidFill>
              </a:rPr>
              <a:t> line </a:t>
            </a:r>
            <a:r>
              <a:rPr lang="en-GB" sz="3100" noProof="0" dirty="0"/>
              <a:t>tki</a:t>
            </a:r>
            <a:r>
              <a:rPr lang="en-GB" sz="3100" cap="none" noProof="0" dirty="0"/>
              <a:t>s: REGORAFENIB (RESORCE)</a:t>
            </a:r>
            <a:br>
              <a:rPr lang="en-GB" noProof="0" dirty="0"/>
            </a:br>
            <a:r>
              <a:rPr lang="en-GB" sz="2200" spc="100" noProof="0" dirty="0">
                <a:solidFill>
                  <a:schemeClr val="accent1"/>
                </a:solidFill>
                <a:latin typeface="Arial" panose="020B0604020202020204" pitchFamily="34" charset="0"/>
                <a:cs typeface="Arial" panose="020B0604020202020204" pitchFamily="34" charset="0"/>
              </a:rPr>
              <a:t>Regorafenib showed survival benefit in patients with hcc progressing on sorafenib</a:t>
            </a:r>
            <a:r>
              <a:rPr lang="en-GB" sz="2200" spc="100" baseline="30000" noProof="0" dirty="0">
                <a:solidFill>
                  <a:schemeClr val="accent1"/>
                </a:solidFill>
                <a:latin typeface="Arial" panose="020B0604020202020204" pitchFamily="34" charset="0"/>
                <a:cs typeface="Arial" panose="020B0604020202020204" pitchFamily="34" charset="0"/>
              </a:rPr>
              <a:t>1</a:t>
            </a:r>
            <a:endParaRPr lang="en-GB" sz="2200" spc="100" noProof="0" dirty="0"/>
          </a:p>
        </p:txBody>
      </p:sp>
      <p:sp>
        <p:nvSpPr>
          <p:cNvPr id="4" name="Slide Number Placeholder 3">
            <a:extLst>
              <a:ext uri="{FF2B5EF4-FFF2-40B4-BE49-F238E27FC236}">
                <a16:creationId xmlns:a16="http://schemas.microsoft.com/office/drawing/2014/main" id="{D4CEBDAA-983D-BCF9-BA30-286059B3A85D}"/>
              </a:ext>
            </a:extLst>
          </p:cNvPr>
          <p:cNvSpPr>
            <a:spLocks noGrp="1"/>
          </p:cNvSpPr>
          <p:nvPr>
            <p:ph type="sldNum" sz="quarter" idx="4"/>
          </p:nvPr>
        </p:nvSpPr>
        <p:spPr/>
        <p:txBody>
          <a:bodyPr/>
          <a:lstStyle/>
          <a:p>
            <a:fld id="{FCE43C0F-8A7B-3A4B-9DB5-B3472E36E833}" type="slidenum">
              <a:rPr lang="en-GB" noProof="0" smtClean="0"/>
              <a:pPr/>
              <a:t>20</a:t>
            </a:fld>
            <a:endParaRPr lang="en-GB" noProof="0" dirty="0"/>
          </a:p>
        </p:txBody>
      </p:sp>
      <p:sp>
        <p:nvSpPr>
          <p:cNvPr id="6" name="Content Placeholder 5">
            <a:extLst>
              <a:ext uri="{FF2B5EF4-FFF2-40B4-BE49-F238E27FC236}">
                <a16:creationId xmlns:a16="http://schemas.microsoft.com/office/drawing/2014/main" id="{D43FA7C1-48ED-2BF4-B4F4-6AE23AC202F9}"/>
              </a:ext>
            </a:extLst>
          </p:cNvPr>
          <p:cNvSpPr>
            <a:spLocks noGrp="1"/>
          </p:cNvSpPr>
          <p:nvPr>
            <p:ph sz="quarter" idx="15"/>
          </p:nvPr>
        </p:nvSpPr>
        <p:spPr>
          <a:xfrm>
            <a:off x="620183" y="6448251"/>
            <a:ext cx="10588385" cy="365125"/>
          </a:xfrm>
        </p:spPr>
        <p:txBody>
          <a:bodyPr anchor="b" anchorCtr="0"/>
          <a:lstStyle/>
          <a:p>
            <a:pPr marL="0" indent="0">
              <a:lnSpc>
                <a:spcPct val="90000"/>
              </a:lnSpc>
              <a:spcBef>
                <a:spcPts val="0"/>
              </a:spcBef>
              <a:spcAft>
                <a:spcPts val="200"/>
              </a:spcAft>
            </a:pPr>
            <a:r>
              <a:rPr lang="en-GB" sz="1100" noProof="0" dirty="0">
                <a:solidFill>
                  <a:schemeClr val="tx2"/>
                </a:solidFill>
              </a:rPr>
              <a:t>ALT, alanine transaminase; AST, aspartate transaminase; CI, confidence interval; HCC, </a:t>
            </a:r>
            <a:r>
              <a:rPr lang="en-GB" sz="1100" dirty="0">
                <a:solidFill>
                  <a:schemeClr val="tx2"/>
                </a:solidFill>
              </a:rPr>
              <a:t>hepatocellular carcinoma; </a:t>
            </a:r>
            <a:r>
              <a:rPr lang="en-GB" sz="1100" noProof="0" dirty="0">
                <a:solidFill>
                  <a:schemeClr val="tx2"/>
                </a:solidFill>
              </a:rPr>
              <a:t>HR, hazard ratio; NA, not applicable; NCI CTCAE, National Cancer Institute Common Terminology Criteria for Adverse Events; OS, overall survival; TEAE, treatment-emergent adverse event; TKI, tyrosine kinase inhibitor (u)HCC, (unresectable) hepatocellular carcinoma</a:t>
            </a:r>
            <a:endParaRPr lang="en-GB" sz="1100" dirty="0">
              <a:solidFill>
                <a:schemeClr val="tx2"/>
              </a:solidFill>
            </a:endParaRPr>
          </a:p>
          <a:p>
            <a:pPr marL="0" indent="0">
              <a:lnSpc>
                <a:spcPct val="90000"/>
              </a:lnSpc>
              <a:spcBef>
                <a:spcPts val="0"/>
              </a:spcBef>
              <a:spcAft>
                <a:spcPts val="200"/>
              </a:spcAft>
            </a:pPr>
            <a:r>
              <a:rPr lang="en-GB" sz="1100" b="0" noProof="0" dirty="0">
                <a:solidFill>
                  <a:schemeClr val="tx2"/>
                </a:solidFill>
                <a:effectLst/>
                <a:latin typeface="Arial" panose="020B0604020202020204" pitchFamily="34" charset="0"/>
              </a:rPr>
              <a:t>1. Bruix J, et al. Lancet</a:t>
            </a:r>
            <a:r>
              <a:rPr lang="en-GB" sz="1100" noProof="0" dirty="0">
                <a:solidFill>
                  <a:schemeClr val="tx2"/>
                </a:solidFill>
                <a:latin typeface="Arial" panose="020B0604020202020204" pitchFamily="34" charset="0"/>
              </a:rPr>
              <a:t>. 2017;</a:t>
            </a:r>
            <a:r>
              <a:rPr lang="en-GB" sz="1100" b="0" noProof="0" dirty="0">
                <a:solidFill>
                  <a:schemeClr val="tx2"/>
                </a:solidFill>
                <a:effectLst/>
                <a:latin typeface="Arial" panose="020B0604020202020204" pitchFamily="34" charset="0"/>
              </a:rPr>
              <a:t>389</a:t>
            </a:r>
            <a:r>
              <a:rPr lang="en-GB" sz="1100" noProof="0" dirty="0">
                <a:solidFill>
                  <a:schemeClr val="tx2"/>
                </a:solidFill>
                <a:latin typeface="Arial" panose="020B0604020202020204" pitchFamily="34" charset="0"/>
              </a:rPr>
              <a:t>:</a:t>
            </a:r>
            <a:r>
              <a:rPr lang="en-GB" sz="1100" b="0" noProof="0" dirty="0">
                <a:solidFill>
                  <a:schemeClr val="tx2"/>
                </a:solidFill>
                <a:effectLst/>
                <a:latin typeface="Arial" panose="020B0604020202020204" pitchFamily="34" charset="0"/>
              </a:rPr>
              <a:t>56-66; 2. Finn RS, et al. J Clin Oncol. 2023;41 (no. 4 suppl):518 (presented at ASCO GI Cancer Symposium); 3. Koroki K, et al. </a:t>
            </a:r>
            <a:r>
              <a:rPr lang="en-GB" sz="1100" noProof="0" dirty="0">
                <a:solidFill>
                  <a:schemeClr val="tx2"/>
                </a:solidFill>
                <a:latin typeface="Arial" panose="020B0604020202020204" pitchFamily="34" charset="0"/>
              </a:rPr>
              <a:t>Presented at ILCA 2023. Poster P-97</a:t>
            </a:r>
            <a:endParaRPr lang="en-GB" sz="1100" noProof="0" dirty="0">
              <a:solidFill>
                <a:schemeClr val="tx2"/>
              </a:solidFill>
            </a:endParaRPr>
          </a:p>
        </p:txBody>
      </p:sp>
      <p:sp>
        <p:nvSpPr>
          <p:cNvPr id="9" name="Content Placeholder 2">
            <a:extLst>
              <a:ext uri="{FF2B5EF4-FFF2-40B4-BE49-F238E27FC236}">
                <a16:creationId xmlns:a16="http://schemas.microsoft.com/office/drawing/2014/main" id="{1625192E-C131-C9A0-9CA1-13E4CF78782B}"/>
              </a:ext>
            </a:extLst>
          </p:cNvPr>
          <p:cNvSpPr txBox="1">
            <a:spLocks/>
          </p:cNvSpPr>
          <p:nvPr/>
        </p:nvSpPr>
        <p:spPr>
          <a:xfrm>
            <a:off x="3066920" y="1340768"/>
            <a:ext cx="1800200"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Overall survival</a:t>
            </a:r>
          </a:p>
        </p:txBody>
      </p:sp>
      <p:graphicFrame>
        <p:nvGraphicFramePr>
          <p:cNvPr id="10" name="Table 9">
            <a:extLst>
              <a:ext uri="{FF2B5EF4-FFF2-40B4-BE49-F238E27FC236}">
                <a16:creationId xmlns:a16="http://schemas.microsoft.com/office/drawing/2014/main" id="{0AE4F914-28B4-50F7-55BB-C7FACD4A13D1}"/>
              </a:ext>
            </a:extLst>
          </p:cNvPr>
          <p:cNvGraphicFramePr>
            <a:graphicFrameLocks noGrp="1"/>
          </p:cNvGraphicFramePr>
          <p:nvPr>
            <p:extLst>
              <p:ext uri="{D42A27DB-BD31-4B8C-83A1-F6EECF244321}">
                <p14:modId xmlns:p14="http://schemas.microsoft.com/office/powerpoint/2010/main" val="2843076270"/>
              </p:ext>
            </p:extLst>
          </p:nvPr>
        </p:nvGraphicFramePr>
        <p:xfrm>
          <a:off x="7170769" y="1365608"/>
          <a:ext cx="4471764" cy="4511664"/>
        </p:xfrm>
        <a:graphic>
          <a:graphicData uri="http://schemas.openxmlformats.org/drawingml/2006/table">
            <a:tbl>
              <a:tblPr firstRow="1" bandRow="1">
                <a:tableStyleId>{5C22544A-7EE6-4342-B048-85BDC9FD1C3A}</a:tableStyleId>
              </a:tblPr>
              <a:tblGrid>
                <a:gridCol w="1524906">
                  <a:extLst>
                    <a:ext uri="{9D8B030D-6E8A-4147-A177-3AD203B41FA5}">
                      <a16:colId xmlns:a16="http://schemas.microsoft.com/office/drawing/2014/main" val="2807407671"/>
                    </a:ext>
                  </a:extLst>
                </a:gridCol>
                <a:gridCol w="491143">
                  <a:extLst>
                    <a:ext uri="{9D8B030D-6E8A-4147-A177-3AD203B41FA5}">
                      <a16:colId xmlns:a16="http://schemas.microsoft.com/office/drawing/2014/main" val="905953648"/>
                    </a:ext>
                  </a:extLst>
                </a:gridCol>
                <a:gridCol w="491143">
                  <a:extLst>
                    <a:ext uri="{9D8B030D-6E8A-4147-A177-3AD203B41FA5}">
                      <a16:colId xmlns:a16="http://schemas.microsoft.com/office/drawing/2014/main" val="1545330771"/>
                    </a:ext>
                  </a:extLst>
                </a:gridCol>
                <a:gridCol w="491143">
                  <a:extLst>
                    <a:ext uri="{9D8B030D-6E8A-4147-A177-3AD203B41FA5}">
                      <a16:colId xmlns:a16="http://schemas.microsoft.com/office/drawing/2014/main" val="888967405"/>
                    </a:ext>
                  </a:extLst>
                </a:gridCol>
                <a:gridCol w="491143">
                  <a:extLst>
                    <a:ext uri="{9D8B030D-6E8A-4147-A177-3AD203B41FA5}">
                      <a16:colId xmlns:a16="http://schemas.microsoft.com/office/drawing/2014/main" val="1617980907"/>
                    </a:ext>
                  </a:extLst>
                </a:gridCol>
                <a:gridCol w="491143">
                  <a:extLst>
                    <a:ext uri="{9D8B030D-6E8A-4147-A177-3AD203B41FA5}">
                      <a16:colId xmlns:a16="http://schemas.microsoft.com/office/drawing/2014/main" val="3348447657"/>
                    </a:ext>
                  </a:extLst>
                </a:gridCol>
                <a:gridCol w="491143">
                  <a:extLst>
                    <a:ext uri="{9D8B030D-6E8A-4147-A177-3AD203B41FA5}">
                      <a16:colId xmlns:a16="http://schemas.microsoft.com/office/drawing/2014/main" val="1933439819"/>
                    </a:ext>
                  </a:extLst>
                </a:gridCol>
              </a:tblGrid>
              <a:tr h="101520">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800" noProof="0" dirty="0">
                          <a:solidFill>
                            <a:schemeClr val="bg1"/>
                          </a:solidFill>
                          <a:latin typeface="Arial" panose="020B0604020202020204" pitchFamily="34" charset="0"/>
                          <a:cs typeface="Arial" panose="020B0604020202020204" pitchFamily="34" charset="0"/>
                        </a:rPr>
                        <a:t>Adverse event, n (%)</a:t>
                      </a:r>
                    </a:p>
                  </a:txBody>
                  <a:tcPr marL="55440" marR="19440" marT="36000" marB="36000" anchor="ctr">
                    <a:lnB w="38100" cap="flat" cmpd="sng" algn="ctr">
                      <a:noFill/>
                      <a:prstDash val="solid"/>
                      <a:round/>
                      <a:headEnd type="none" w="med" len="med"/>
                      <a:tailEnd type="none" w="med" len="med"/>
                    </a:lnB>
                  </a:tcPr>
                </a:tc>
                <a:tc gridSpan="3">
                  <a:txBody>
                    <a:bodyPr/>
                    <a:lstStyle/>
                    <a:p>
                      <a:pPr algn="ctr"/>
                      <a:r>
                        <a:rPr lang="en-GB" sz="800" noProof="0" dirty="0">
                          <a:latin typeface="Arial" panose="020B0604020202020204" pitchFamily="34" charset="0"/>
                          <a:cs typeface="Arial" panose="020B0604020202020204" pitchFamily="34" charset="0"/>
                        </a:rPr>
                        <a:t>Regorafenib (N=374)</a:t>
                      </a:r>
                    </a:p>
                  </a:txBody>
                  <a:tcPr marL="0" marR="0" marT="36000" marB="36000">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gridSpan="3">
                  <a:txBody>
                    <a:bodyPr/>
                    <a:lstStyle/>
                    <a:p>
                      <a:pPr algn="ctr"/>
                      <a:r>
                        <a:rPr lang="en-GB" sz="800" noProof="0" dirty="0">
                          <a:latin typeface="Arial" panose="020B0604020202020204" pitchFamily="34" charset="0"/>
                          <a:cs typeface="Arial" panose="020B0604020202020204" pitchFamily="34" charset="0"/>
                        </a:rPr>
                        <a:t>Placebo (N=193)</a:t>
                      </a:r>
                    </a:p>
                  </a:txBody>
                  <a:tcPr marL="0" marR="0" marT="36000" marB="36000">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extLst>
                  <a:ext uri="{0D108BD9-81ED-4DB2-BD59-A6C34878D82A}">
                    <a16:rowId xmlns:a16="http://schemas.microsoft.com/office/drawing/2014/main" val="2200087405"/>
                  </a:ext>
                </a:extLst>
              </a:tr>
              <a:tr h="0">
                <a:tc vMerge="1">
                  <a:txBody>
                    <a:bodyPr/>
                    <a:lstStyle/>
                    <a:p>
                      <a:endParaRPr lang="en-US" sz="900" b="1" dirty="0">
                        <a:solidFill>
                          <a:schemeClr val="bg1"/>
                        </a:solidFill>
                        <a:latin typeface="Arial" panose="020B0604020202020204" pitchFamily="34" charset="0"/>
                        <a:cs typeface="Arial" panose="020B0604020202020204" pitchFamily="34" charset="0"/>
                      </a:endParaRPr>
                    </a:p>
                  </a:txBody>
                  <a:tcPr marL="19440" marR="19440" marT="36000" marB="36000">
                    <a:solidFill>
                      <a:schemeClr val="accent1"/>
                    </a:solidFill>
                  </a:tcPr>
                </a:tc>
                <a:tc>
                  <a:txBody>
                    <a:bodyPr/>
                    <a:lstStyle/>
                    <a:p>
                      <a:pPr algn="ctr"/>
                      <a:r>
                        <a:rPr lang="en-GB" sz="800" b="1" spc="-50" baseline="0" noProof="0" dirty="0">
                          <a:solidFill>
                            <a:schemeClr val="bg1"/>
                          </a:solidFill>
                          <a:latin typeface="Arial" panose="020B0604020202020204" pitchFamily="34" charset="0"/>
                          <a:cs typeface="Arial" panose="020B0604020202020204" pitchFamily="34" charset="0"/>
                        </a:rPr>
                        <a:t>Any grade</a:t>
                      </a:r>
                    </a:p>
                  </a:txBody>
                  <a:tcPr marL="0" marR="0" marT="36000" marB="36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800" b="1" noProof="0" dirty="0">
                          <a:solidFill>
                            <a:schemeClr val="bg1"/>
                          </a:solidFill>
                          <a:latin typeface="Arial" panose="020B0604020202020204" pitchFamily="34" charset="0"/>
                          <a:cs typeface="Arial" panose="020B0604020202020204" pitchFamily="34" charset="0"/>
                        </a:rPr>
                        <a:t>Grade 3</a:t>
                      </a:r>
                    </a:p>
                  </a:txBody>
                  <a:tcPr marL="0" marR="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800" b="1" noProof="0" dirty="0">
                          <a:solidFill>
                            <a:schemeClr val="bg1"/>
                          </a:solidFill>
                          <a:latin typeface="Arial" panose="020B0604020202020204" pitchFamily="34" charset="0"/>
                          <a:cs typeface="Arial" panose="020B0604020202020204" pitchFamily="34" charset="0"/>
                        </a:rPr>
                        <a:t>Grade 4</a:t>
                      </a:r>
                    </a:p>
                  </a:txBody>
                  <a:tcPr marL="0" marR="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800" b="1" spc="-50" baseline="0" noProof="0" dirty="0">
                          <a:solidFill>
                            <a:schemeClr val="bg1"/>
                          </a:solidFill>
                          <a:latin typeface="Arial" panose="020B0604020202020204" pitchFamily="34" charset="0"/>
                          <a:cs typeface="Arial" panose="020B0604020202020204" pitchFamily="34" charset="0"/>
                        </a:rPr>
                        <a:t>Any grade</a:t>
                      </a:r>
                      <a:endParaRPr lang="en-GB" sz="800" b="1" noProof="0" dirty="0">
                        <a:solidFill>
                          <a:schemeClr val="bg1"/>
                        </a:solidFill>
                        <a:latin typeface="Arial" panose="020B0604020202020204" pitchFamily="34" charset="0"/>
                        <a:cs typeface="Arial" panose="020B0604020202020204" pitchFamily="34" charset="0"/>
                      </a:endParaRPr>
                    </a:p>
                  </a:txBody>
                  <a:tcPr marL="0" marR="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800" b="1" noProof="0" dirty="0">
                          <a:solidFill>
                            <a:schemeClr val="bg1"/>
                          </a:solidFill>
                          <a:latin typeface="Arial" panose="020B0604020202020204" pitchFamily="34" charset="0"/>
                          <a:cs typeface="Arial" panose="020B0604020202020204" pitchFamily="34" charset="0"/>
                        </a:rPr>
                        <a:t>Grade 3</a:t>
                      </a:r>
                    </a:p>
                  </a:txBody>
                  <a:tcPr marL="0" marR="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800" b="1" noProof="0" dirty="0">
                          <a:solidFill>
                            <a:schemeClr val="bg1"/>
                          </a:solidFill>
                          <a:latin typeface="Arial" panose="020B0604020202020204" pitchFamily="34" charset="0"/>
                          <a:cs typeface="Arial" panose="020B0604020202020204" pitchFamily="34" charset="0"/>
                        </a:rPr>
                        <a:t>Grade 4</a:t>
                      </a:r>
                    </a:p>
                  </a:txBody>
                  <a:tcPr marL="0" marR="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793115277"/>
                  </a:ext>
                </a:extLst>
              </a:tr>
              <a:tr h="80680">
                <a:tc>
                  <a:txBody>
                    <a:bodyPr/>
                    <a:lstStyle/>
                    <a:p>
                      <a:pPr>
                        <a:lnSpc>
                          <a:spcPct val="95000"/>
                        </a:lnSpc>
                      </a:pPr>
                      <a:r>
                        <a:rPr lang="en-GB" sz="800" b="0" kern="1200" spc="0" baseline="0" noProof="0" dirty="0">
                          <a:solidFill>
                            <a:schemeClr val="dk1"/>
                          </a:solidFill>
                          <a:effectLst/>
                          <a:latin typeface="Arial" panose="020B0604020202020204" pitchFamily="34" charset="0"/>
                          <a:ea typeface="+mn-ea"/>
                          <a:cs typeface="Arial" panose="020B0604020202020204" pitchFamily="34" charset="0"/>
                        </a:rPr>
                        <a:t>Any adverse event</a:t>
                      </a:r>
                    </a:p>
                  </a:txBody>
                  <a:tcPr marL="55440" marR="19440" marT="10800" marB="10800">
                    <a:lnT w="38100" cap="flat" cmpd="sng" algn="ctr">
                      <a:noFill/>
                      <a:prstDash val="solid"/>
                      <a:round/>
                      <a:headEnd type="none" w="med" len="med"/>
                      <a:tailEnd type="none" w="med" len="med"/>
                    </a:lnT>
                  </a:tcPr>
                </a:tc>
                <a:tc>
                  <a:txBody>
                    <a:bodyPr/>
                    <a:lstStyle/>
                    <a:p>
                      <a:pPr algn="ctr">
                        <a:lnSpc>
                          <a:spcPct val="95000"/>
                        </a:lnSpc>
                      </a:pPr>
                      <a:r>
                        <a:rPr lang="en-GB" sz="800" spc="-50" baseline="0" noProof="0" dirty="0">
                          <a:latin typeface="Arial" panose="020B0604020202020204" pitchFamily="34" charset="0"/>
                          <a:cs typeface="Arial" panose="020B0604020202020204" pitchFamily="34" charset="0"/>
                        </a:rPr>
                        <a:t>374 (100)</a:t>
                      </a:r>
                    </a:p>
                  </a:txBody>
                  <a:tcPr marL="0" marR="0" marT="10800" marB="10800">
                    <a:lnT w="12700" cap="flat" cmpd="sng" algn="ctr">
                      <a:solidFill>
                        <a:schemeClr val="bg1"/>
                      </a:solidFill>
                      <a:prstDash val="solid"/>
                      <a:round/>
                      <a:headEnd type="none" w="med" len="med"/>
                      <a:tailEnd type="none" w="med" len="med"/>
                    </a:lnT>
                  </a:tcPr>
                </a:tc>
                <a:tc>
                  <a:txBody>
                    <a:bodyPr/>
                    <a:lstStyle/>
                    <a:p>
                      <a:pPr algn="ctr">
                        <a:lnSpc>
                          <a:spcPct val="95000"/>
                        </a:lnSpc>
                      </a:pPr>
                      <a:r>
                        <a:rPr lang="en-GB" sz="800" spc="-50" baseline="0" noProof="0" dirty="0">
                          <a:latin typeface="Arial" panose="020B0604020202020204" pitchFamily="34" charset="0"/>
                          <a:cs typeface="Arial" panose="020B0604020202020204" pitchFamily="34" charset="0"/>
                        </a:rPr>
                        <a:t>208 (56)</a:t>
                      </a:r>
                    </a:p>
                  </a:txBody>
                  <a:tcPr marL="0" marR="0" marT="10800" marB="10800">
                    <a:lnT w="12700" cap="flat" cmpd="sng" algn="ctr">
                      <a:solidFill>
                        <a:schemeClr val="bg1"/>
                      </a:solidFill>
                      <a:prstDash val="solid"/>
                      <a:round/>
                      <a:headEnd type="none" w="med" len="med"/>
                      <a:tailEnd type="none" w="med" len="med"/>
                    </a:lnT>
                  </a:tcPr>
                </a:tc>
                <a:tc>
                  <a:txBody>
                    <a:bodyPr/>
                    <a:lstStyle/>
                    <a:p>
                      <a:pPr algn="ctr">
                        <a:lnSpc>
                          <a:spcPct val="95000"/>
                        </a:lnSpc>
                      </a:pPr>
                      <a:r>
                        <a:rPr lang="en-GB" sz="800" spc="-50" baseline="0" noProof="0" dirty="0">
                          <a:latin typeface="Arial" panose="020B0604020202020204" pitchFamily="34" charset="0"/>
                          <a:cs typeface="Arial" panose="020B0604020202020204" pitchFamily="34" charset="0"/>
                        </a:rPr>
                        <a:t>40 (11)</a:t>
                      </a:r>
                    </a:p>
                  </a:txBody>
                  <a:tcPr marL="0" marR="0" marT="10800" marB="10800">
                    <a:lnT w="12700" cap="flat" cmpd="sng" algn="ctr">
                      <a:solidFill>
                        <a:schemeClr val="bg1"/>
                      </a:solidFill>
                      <a:prstDash val="solid"/>
                      <a:round/>
                      <a:headEnd type="none" w="med" len="med"/>
                      <a:tailEnd type="none" w="med" len="med"/>
                    </a:lnT>
                  </a:tcPr>
                </a:tc>
                <a:tc>
                  <a:txBody>
                    <a:bodyPr/>
                    <a:lstStyle/>
                    <a:p>
                      <a:pPr algn="ctr">
                        <a:lnSpc>
                          <a:spcPct val="95000"/>
                        </a:lnSpc>
                      </a:pPr>
                      <a:r>
                        <a:rPr lang="en-GB" sz="800" spc="-50" baseline="0" noProof="0" dirty="0">
                          <a:latin typeface="Arial" panose="020B0604020202020204" pitchFamily="34" charset="0"/>
                          <a:cs typeface="Arial" panose="020B0604020202020204" pitchFamily="34" charset="0"/>
                        </a:rPr>
                        <a:t>179 (93)</a:t>
                      </a:r>
                    </a:p>
                  </a:txBody>
                  <a:tcPr marL="0" marR="0" marT="10800" marB="10800">
                    <a:lnT w="12700" cap="flat" cmpd="sng" algn="ctr">
                      <a:solidFill>
                        <a:schemeClr val="bg1"/>
                      </a:solidFill>
                      <a:prstDash val="solid"/>
                      <a:round/>
                      <a:headEnd type="none" w="med" len="med"/>
                      <a:tailEnd type="none" w="med" len="med"/>
                    </a:lnT>
                  </a:tcPr>
                </a:tc>
                <a:tc>
                  <a:txBody>
                    <a:bodyPr/>
                    <a:lstStyle/>
                    <a:p>
                      <a:pPr algn="ctr">
                        <a:lnSpc>
                          <a:spcPct val="95000"/>
                        </a:lnSpc>
                      </a:pPr>
                      <a:r>
                        <a:rPr lang="en-GB" sz="800" spc="-50" baseline="0" noProof="0" dirty="0">
                          <a:latin typeface="Arial" panose="020B0604020202020204" pitchFamily="34" charset="0"/>
                          <a:cs typeface="Arial" panose="020B0604020202020204" pitchFamily="34" charset="0"/>
                        </a:rPr>
                        <a:t>61 (32)</a:t>
                      </a:r>
                    </a:p>
                  </a:txBody>
                  <a:tcPr marL="0" marR="0" marT="10800" marB="10800">
                    <a:lnT w="12700" cap="flat" cmpd="sng" algn="ctr">
                      <a:solidFill>
                        <a:schemeClr val="bg1"/>
                      </a:solidFill>
                      <a:prstDash val="solid"/>
                      <a:round/>
                      <a:headEnd type="none" w="med" len="med"/>
                      <a:tailEnd type="none" w="med" len="med"/>
                    </a:lnT>
                  </a:tcPr>
                </a:tc>
                <a:tc>
                  <a:txBody>
                    <a:bodyPr/>
                    <a:lstStyle/>
                    <a:p>
                      <a:pPr algn="ctr">
                        <a:lnSpc>
                          <a:spcPct val="95000"/>
                        </a:lnSpc>
                      </a:pPr>
                      <a:r>
                        <a:rPr lang="en-GB" sz="800" spc="-50" baseline="0" noProof="0" dirty="0">
                          <a:latin typeface="Arial" panose="020B0604020202020204" pitchFamily="34" charset="0"/>
                          <a:cs typeface="Arial" panose="020B0604020202020204" pitchFamily="34" charset="0"/>
                        </a:rPr>
                        <a:t>14 (7)</a:t>
                      </a:r>
                    </a:p>
                  </a:txBody>
                  <a:tcPr marL="0" marR="0" marT="10800" marB="1080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93864720"/>
                  </a:ext>
                </a:extLst>
              </a:tr>
              <a:tr h="80680">
                <a:tc>
                  <a:txBody>
                    <a:bodyPr/>
                    <a:lstStyle/>
                    <a:p>
                      <a:pPr>
                        <a:lnSpc>
                          <a:spcPct val="95000"/>
                        </a:lnSpc>
                      </a:pPr>
                      <a:r>
                        <a:rPr lang="en-GB" sz="800" b="0" kern="1200" spc="0" noProof="0" dirty="0">
                          <a:solidFill>
                            <a:schemeClr val="dk1"/>
                          </a:solidFill>
                          <a:effectLst/>
                          <a:latin typeface="Arial" panose="020B0604020202020204" pitchFamily="34" charset="0"/>
                          <a:ea typeface="+mn-ea"/>
                          <a:cs typeface="Arial" panose="020B0604020202020204" pitchFamily="34" charset="0"/>
                        </a:rPr>
                        <a:t>Hand-foot skin reaction</a:t>
                      </a:r>
                    </a:p>
                  </a:txBody>
                  <a:tcPr marL="55440" marR="19440" marT="10800" marB="10800"/>
                </a:tc>
                <a:tc>
                  <a:txBody>
                    <a:bodyPr/>
                    <a:lstStyle/>
                    <a:p>
                      <a:pPr algn="ctr">
                        <a:lnSpc>
                          <a:spcPct val="95000"/>
                        </a:lnSpc>
                      </a:pPr>
                      <a:r>
                        <a:rPr lang="en-GB" sz="800" spc="-50" baseline="0" noProof="0" dirty="0">
                          <a:latin typeface="Arial" panose="020B0604020202020204" pitchFamily="34" charset="0"/>
                          <a:cs typeface="Arial" panose="020B0604020202020204" pitchFamily="34" charset="0"/>
                        </a:rPr>
                        <a:t>198 (53)</a:t>
                      </a:r>
                    </a:p>
                  </a:txBody>
                  <a:tcPr marL="0" marR="0" marT="10800" marB="10800"/>
                </a:tc>
                <a:tc>
                  <a:txBody>
                    <a:bodyPr/>
                    <a:lstStyle/>
                    <a:p>
                      <a:pPr algn="ctr">
                        <a:lnSpc>
                          <a:spcPct val="95000"/>
                        </a:lnSpc>
                      </a:pPr>
                      <a:r>
                        <a:rPr lang="en-GB" sz="800" spc="-50" baseline="0" noProof="0" dirty="0">
                          <a:latin typeface="Arial" panose="020B0604020202020204" pitchFamily="34" charset="0"/>
                          <a:cs typeface="Arial" panose="020B0604020202020204" pitchFamily="34" charset="0"/>
                        </a:rPr>
                        <a:t>47 (13)</a:t>
                      </a:r>
                    </a:p>
                  </a:txBody>
                  <a:tcPr marL="0" marR="0" marT="10800" marB="10800"/>
                </a:tc>
                <a:tc>
                  <a:txBody>
                    <a:bodyPr/>
                    <a:lstStyle/>
                    <a:p>
                      <a:pPr algn="ctr">
                        <a:lnSpc>
                          <a:spcPct val="95000"/>
                        </a:lnSpc>
                      </a:pPr>
                      <a:r>
                        <a:rPr lang="en-GB" sz="800" spc="-50" baseline="0" noProof="0" dirty="0">
                          <a:latin typeface="Arial" panose="020B0604020202020204" pitchFamily="34" charset="0"/>
                          <a:cs typeface="Arial" panose="020B0604020202020204" pitchFamily="34" charset="0"/>
                        </a:rPr>
                        <a:t>NA</a:t>
                      </a:r>
                    </a:p>
                  </a:txBody>
                  <a:tcPr marL="0" marR="0" marT="10800" marB="10800"/>
                </a:tc>
                <a:tc>
                  <a:txBody>
                    <a:bodyPr/>
                    <a:lstStyle/>
                    <a:p>
                      <a:pPr algn="ctr">
                        <a:lnSpc>
                          <a:spcPct val="95000"/>
                        </a:lnSpc>
                      </a:pPr>
                      <a:r>
                        <a:rPr lang="en-GB" sz="800" spc="-50" baseline="0" noProof="0" dirty="0">
                          <a:latin typeface="Arial" panose="020B0604020202020204" pitchFamily="34" charset="0"/>
                          <a:cs typeface="Arial" panose="020B0604020202020204" pitchFamily="34" charset="0"/>
                        </a:rPr>
                        <a:t>15 (8)</a:t>
                      </a:r>
                    </a:p>
                  </a:txBody>
                  <a:tcPr marL="0" marR="0" marT="10800" marB="10800"/>
                </a:tc>
                <a:tc>
                  <a:txBody>
                    <a:bodyPr/>
                    <a:lstStyle/>
                    <a:p>
                      <a:pPr algn="ctr">
                        <a:lnSpc>
                          <a:spcPct val="95000"/>
                        </a:lnSpc>
                      </a:pPr>
                      <a:r>
                        <a:rPr lang="en-GB" sz="800" spc="-50" baseline="0" noProof="0" dirty="0">
                          <a:latin typeface="Arial" panose="020B0604020202020204" pitchFamily="34" charset="0"/>
                          <a:cs typeface="Arial" panose="020B0604020202020204" pitchFamily="34" charset="0"/>
                        </a:rPr>
                        <a:t>1 (1)</a:t>
                      </a:r>
                    </a:p>
                  </a:txBody>
                  <a:tcPr marL="0" marR="0" marT="10800" marB="10800"/>
                </a:tc>
                <a:tc>
                  <a:txBody>
                    <a:bodyPr/>
                    <a:lstStyle/>
                    <a:p>
                      <a:pPr algn="ctr">
                        <a:lnSpc>
                          <a:spcPct val="95000"/>
                        </a:lnSpc>
                      </a:pPr>
                      <a:r>
                        <a:rPr lang="en-GB" sz="800" spc="-50" baseline="0" noProof="0" dirty="0">
                          <a:latin typeface="Arial" panose="020B0604020202020204" pitchFamily="34" charset="0"/>
                          <a:cs typeface="Arial" panose="020B0604020202020204" pitchFamily="34" charset="0"/>
                        </a:rPr>
                        <a:t>NA</a:t>
                      </a:r>
                    </a:p>
                  </a:txBody>
                  <a:tcPr marL="0" marR="0" marT="10800" marB="10800"/>
                </a:tc>
                <a:extLst>
                  <a:ext uri="{0D108BD9-81ED-4DB2-BD59-A6C34878D82A}">
                    <a16:rowId xmlns:a16="http://schemas.microsoft.com/office/drawing/2014/main" val="1354961381"/>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Diarrhoea</a:t>
                      </a:r>
                    </a:p>
                  </a:txBody>
                  <a:tcPr marL="55440" marR="19440" marT="10800" marB="10800"/>
                </a:tc>
                <a:tc>
                  <a:txBody>
                    <a:bodyPr/>
                    <a:lstStyle/>
                    <a:p>
                      <a:pPr algn="ctr">
                        <a:lnSpc>
                          <a:spcPct val="95000"/>
                        </a:lnSpc>
                      </a:pPr>
                      <a:r>
                        <a:rPr lang="en-GB" sz="800" spc="-50" baseline="0" noProof="0" dirty="0">
                          <a:latin typeface="Arial" panose="020B0604020202020204" pitchFamily="34" charset="0"/>
                          <a:cs typeface="Arial" panose="020B0604020202020204" pitchFamily="34" charset="0"/>
                        </a:rPr>
                        <a:t>155 (41)</a:t>
                      </a:r>
                    </a:p>
                  </a:txBody>
                  <a:tcPr marL="0" marR="0" marT="10800" marB="10800"/>
                </a:tc>
                <a:tc>
                  <a:txBody>
                    <a:bodyPr/>
                    <a:lstStyle/>
                    <a:p>
                      <a:pPr algn="ctr">
                        <a:lnSpc>
                          <a:spcPct val="95000"/>
                        </a:lnSpc>
                      </a:pPr>
                      <a:r>
                        <a:rPr lang="en-GB" sz="800" spc="-50" baseline="0" noProof="0" dirty="0">
                          <a:latin typeface="Arial" panose="020B0604020202020204" pitchFamily="34" charset="0"/>
                          <a:cs typeface="Arial" panose="020B0604020202020204" pitchFamily="34" charset="0"/>
                        </a:rPr>
                        <a:t>12 (3)</a:t>
                      </a:r>
                    </a:p>
                  </a:txBody>
                  <a:tcPr marL="0" marR="0" marT="10800" marB="10800"/>
                </a:tc>
                <a:tc>
                  <a:txBody>
                    <a:bodyPr/>
                    <a:lstStyle/>
                    <a:p>
                      <a:pPr algn="ctr">
                        <a:lnSpc>
                          <a:spcPct val="95000"/>
                        </a:lnSpc>
                      </a:pPr>
                      <a:r>
                        <a:rPr lang="en-GB" sz="800" spc="-50" baseline="0" noProof="0" dirty="0">
                          <a:latin typeface="Arial" panose="020B0604020202020204" pitchFamily="34" charset="0"/>
                          <a:cs typeface="Arial" panose="020B0604020202020204" pitchFamily="34" charset="0"/>
                        </a:rPr>
                        <a:t>0</a:t>
                      </a:r>
                    </a:p>
                  </a:txBody>
                  <a:tcPr marL="0" marR="0" marT="10800" marB="10800"/>
                </a:tc>
                <a:tc>
                  <a:txBody>
                    <a:bodyPr/>
                    <a:lstStyle/>
                    <a:p>
                      <a:pPr algn="ctr">
                        <a:lnSpc>
                          <a:spcPct val="95000"/>
                        </a:lnSpc>
                      </a:pPr>
                      <a:r>
                        <a:rPr lang="en-GB" sz="800" spc="-50" baseline="0" noProof="0" dirty="0">
                          <a:latin typeface="Arial" panose="020B0604020202020204" pitchFamily="34" charset="0"/>
                          <a:cs typeface="Arial" panose="020B0604020202020204" pitchFamily="34" charset="0"/>
                        </a:rPr>
                        <a:t>29 (15)</a:t>
                      </a:r>
                    </a:p>
                  </a:txBody>
                  <a:tcPr marL="0" marR="0" marT="10800" marB="10800"/>
                </a:tc>
                <a:tc>
                  <a:txBody>
                    <a:bodyPr/>
                    <a:lstStyle/>
                    <a:p>
                      <a:pPr algn="ctr">
                        <a:lnSpc>
                          <a:spcPct val="95000"/>
                        </a:lnSpc>
                      </a:pPr>
                      <a:r>
                        <a:rPr lang="en-GB" sz="800" spc="-50" baseline="0" noProof="0" dirty="0">
                          <a:latin typeface="Arial" panose="020B0604020202020204" pitchFamily="34" charset="0"/>
                          <a:cs typeface="Arial" panose="020B0604020202020204" pitchFamily="34" charset="0"/>
                        </a:rPr>
                        <a:t>0</a:t>
                      </a:r>
                    </a:p>
                  </a:txBody>
                  <a:tcPr marL="0" marR="0" marT="10800" marB="10800"/>
                </a:tc>
                <a:tc>
                  <a:txBody>
                    <a:bodyPr/>
                    <a:lstStyle/>
                    <a:p>
                      <a:pPr algn="ctr">
                        <a:lnSpc>
                          <a:spcPct val="95000"/>
                        </a:lnSpc>
                      </a:pPr>
                      <a:r>
                        <a:rPr lang="en-GB" sz="800" spc="-50" baseline="0" noProof="0" dirty="0">
                          <a:latin typeface="Arial" panose="020B0604020202020204" pitchFamily="34" charset="0"/>
                          <a:cs typeface="Arial" panose="020B0604020202020204" pitchFamily="34" charset="0"/>
                        </a:rPr>
                        <a:t>0</a:t>
                      </a:r>
                    </a:p>
                  </a:txBody>
                  <a:tcPr marL="0" marR="0" marT="10800" marB="10800"/>
                </a:tc>
                <a:extLst>
                  <a:ext uri="{0D108BD9-81ED-4DB2-BD59-A6C34878D82A}">
                    <a16:rowId xmlns:a16="http://schemas.microsoft.com/office/drawing/2014/main" val="562531414"/>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Fatigue</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151 (40)</a:t>
                      </a:r>
                    </a:p>
                  </a:txBody>
                  <a:tcPr marL="0" marR="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34 (9)</a:t>
                      </a:r>
                    </a:p>
                  </a:txBody>
                  <a:tcPr marL="0" marR="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NA</a:t>
                      </a:r>
                    </a:p>
                  </a:txBody>
                  <a:tcPr marL="0" marR="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61 (32)</a:t>
                      </a:r>
                    </a:p>
                  </a:txBody>
                  <a:tcPr marL="0" marR="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9 (5)</a:t>
                      </a:r>
                    </a:p>
                  </a:txBody>
                  <a:tcPr marL="0" marR="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NA</a:t>
                      </a:r>
                    </a:p>
                  </a:txBody>
                  <a:tcPr marL="0" marR="0" marT="10800" marB="10800"/>
                </a:tc>
                <a:extLst>
                  <a:ext uri="{0D108BD9-81ED-4DB2-BD59-A6C34878D82A}">
                    <a16:rowId xmlns:a16="http://schemas.microsoft.com/office/drawing/2014/main" val="3504499373"/>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Hypertension</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116 (31)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56 (15)</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 (&lt;1)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12 (6)</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9 (5)</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3120142060"/>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Anorexia</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116 (31)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10 (3)</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28 (15)</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4 (2)</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2321500275"/>
                  </a:ext>
                </a:extLst>
              </a:tr>
              <a:tr h="80680">
                <a:tc>
                  <a:txBody>
                    <a:bodyPr/>
                    <a:lstStyle/>
                    <a:p>
                      <a:pPr>
                        <a:lnSpc>
                          <a:spcPct val="95000"/>
                        </a:lnSpc>
                      </a:pPr>
                      <a:r>
                        <a:rPr lang="en-GB" sz="800" b="0" kern="1200" spc="-30" noProof="0" dirty="0">
                          <a:solidFill>
                            <a:schemeClr val="dk1"/>
                          </a:solidFill>
                          <a:effectLst/>
                          <a:latin typeface="Arial" panose="020B0604020202020204" pitchFamily="34" charset="0"/>
                          <a:ea typeface="+mn-ea"/>
                          <a:cs typeface="Arial" panose="020B0604020202020204" pitchFamily="34" charset="0"/>
                        </a:rPr>
                        <a:t>Increased blood bilirubin</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108 (29)</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37 (10)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2 (1)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34 (18)</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15 (8)</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6 (3)</a:t>
                      </a:r>
                    </a:p>
                  </a:txBody>
                  <a:tcPr marL="19440" marR="19440" marT="10800" marB="10800"/>
                </a:tc>
                <a:extLst>
                  <a:ext uri="{0D108BD9-81ED-4DB2-BD59-A6C34878D82A}">
                    <a16:rowId xmlns:a16="http://schemas.microsoft.com/office/drawing/2014/main" val="3937648483"/>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Abdominal pain</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105 (28)</a:t>
                      </a:r>
                    </a:p>
                  </a:txBody>
                  <a:tcPr marL="19440" marR="19440" marT="10800" marB="10800" anchor="ctr"/>
                </a:tc>
                <a:tc>
                  <a:txBody>
                    <a:bodyPr/>
                    <a:lstStyle/>
                    <a:p>
                      <a:pPr algn="ctr">
                        <a:lnSpc>
                          <a:spcPct val="95000"/>
                        </a:lnSpc>
                      </a:pPr>
                      <a:r>
                        <a:rPr lang="en-GB" sz="800" noProof="0" dirty="0">
                          <a:latin typeface="Arial" panose="020B0604020202020204" pitchFamily="34" charset="0"/>
                          <a:cs typeface="Arial" panose="020B0604020202020204" pitchFamily="34" charset="0"/>
                        </a:rPr>
                        <a:t>13 (3)</a:t>
                      </a:r>
                    </a:p>
                  </a:txBody>
                  <a:tcPr marL="19440" marR="19440" marT="10800" marB="10800" anchor="ctr"/>
                </a:tc>
                <a:tc>
                  <a:txBody>
                    <a:bodyPr/>
                    <a:lstStyle/>
                    <a:p>
                      <a:pPr algn="ctr">
                        <a:lnSpc>
                          <a:spcPct val="95000"/>
                        </a:lnSpc>
                      </a:pPr>
                      <a:r>
                        <a:rPr lang="en-GB" sz="800" noProof="0" dirty="0">
                          <a:latin typeface="Arial" panose="020B0604020202020204" pitchFamily="34" charset="0"/>
                          <a:cs typeface="Arial" panose="020B0604020202020204" pitchFamily="34" charset="0"/>
                        </a:rPr>
                        <a:t>NA</a:t>
                      </a:r>
                    </a:p>
                  </a:txBody>
                  <a:tcPr marL="19440" marR="19440" marT="10800" marB="10800" anchor="ctr"/>
                </a:tc>
                <a:tc>
                  <a:txBody>
                    <a:bodyPr/>
                    <a:lstStyle/>
                    <a:p>
                      <a:pPr algn="ctr">
                        <a:lnSpc>
                          <a:spcPct val="95000"/>
                        </a:lnSpc>
                      </a:pPr>
                      <a:r>
                        <a:rPr lang="en-GB" sz="800" noProof="0" dirty="0">
                          <a:latin typeface="Arial" panose="020B0604020202020204" pitchFamily="34" charset="0"/>
                          <a:cs typeface="Arial" panose="020B0604020202020204" pitchFamily="34" charset="0"/>
                        </a:rPr>
                        <a:t>43 (22)</a:t>
                      </a:r>
                    </a:p>
                  </a:txBody>
                  <a:tcPr marL="19440" marR="19440" marT="10800" marB="10800" anchor="ctr"/>
                </a:tc>
                <a:tc>
                  <a:txBody>
                    <a:bodyPr/>
                    <a:lstStyle/>
                    <a:p>
                      <a:pPr algn="ctr">
                        <a:lnSpc>
                          <a:spcPct val="95000"/>
                        </a:lnSpc>
                      </a:pPr>
                      <a:r>
                        <a:rPr lang="en-GB" sz="800" noProof="0" dirty="0">
                          <a:latin typeface="Arial" panose="020B0604020202020204" pitchFamily="34" charset="0"/>
                          <a:cs typeface="Arial" panose="020B0604020202020204" pitchFamily="34" charset="0"/>
                        </a:rPr>
                        <a:t>8 (4)</a:t>
                      </a:r>
                    </a:p>
                  </a:txBody>
                  <a:tcPr marL="19440" marR="19440" marT="10800" marB="10800" anchor="ctr"/>
                </a:tc>
                <a:tc>
                  <a:txBody>
                    <a:bodyPr/>
                    <a:lstStyle/>
                    <a:p>
                      <a:pPr algn="ctr">
                        <a:lnSpc>
                          <a:spcPct val="95000"/>
                        </a:lnSpc>
                      </a:pPr>
                      <a:r>
                        <a:rPr lang="en-GB" sz="800" noProof="0" dirty="0">
                          <a:latin typeface="Arial" panose="020B0604020202020204" pitchFamily="34" charset="0"/>
                          <a:cs typeface="Arial" panose="020B0604020202020204" pitchFamily="34" charset="0"/>
                        </a:rPr>
                        <a:t>NA</a:t>
                      </a:r>
                    </a:p>
                  </a:txBody>
                  <a:tcPr marL="19440" marR="19440" marT="10800" marB="10800" anchor="ctr"/>
                </a:tc>
                <a:extLst>
                  <a:ext uri="{0D108BD9-81ED-4DB2-BD59-A6C34878D82A}">
                    <a16:rowId xmlns:a16="http://schemas.microsoft.com/office/drawing/2014/main" val="1941817904"/>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Increased AST</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92 (25)</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37 (10)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4 (1)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38 (20)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19 (10)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3 (2)</a:t>
                      </a:r>
                    </a:p>
                  </a:txBody>
                  <a:tcPr marL="19440" marR="19440" marT="10800" marB="10800"/>
                </a:tc>
                <a:extLst>
                  <a:ext uri="{0D108BD9-81ED-4DB2-BD59-A6C34878D82A}">
                    <a16:rowId xmlns:a16="http://schemas.microsoft.com/office/drawing/2014/main" val="2829950823"/>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Fever</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72 (19)</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14 (7)</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128145914"/>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Nausea</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64 (17)</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2 (1%)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NA</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26 (13)</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NA</a:t>
                      </a:r>
                    </a:p>
                  </a:txBody>
                  <a:tcPr marL="19440" marR="19440" marT="10800" marB="10800"/>
                </a:tc>
                <a:extLst>
                  <a:ext uri="{0D108BD9-81ED-4DB2-BD59-A6C34878D82A}">
                    <a16:rowId xmlns:a16="http://schemas.microsoft.com/office/drawing/2014/main" val="390432434"/>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Constipation</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65 (17)</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 (&lt;1)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22 (11)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 (1)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3767220574"/>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Ascites</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58 (16)</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16 (4)</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31 (16)</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11 (6)</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1702977664"/>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Anaemia</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58 (16)</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16 (4)</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2 (1)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22 (11)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10 (5)</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 (1)</a:t>
                      </a:r>
                    </a:p>
                  </a:txBody>
                  <a:tcPr marL="19440" marR="19440" marT="10800" marB="10800"/>
                </a:tc>
                <a:extLst>
                  <a:ext uri="{0D108BD9-81ED-4DB2-BD59-A6C34878D82A}">
                    <a16:rowId xmlns:a16="http://schemas.microsoft.com/office/drawing/2014/main" val="3600095193"/>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Limb oedema</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60 (16)</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2 (1)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NA</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24 (12)</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NA</a:t>
                      </a:r>
                    </a:p>
                  </a:txBody>
                  <a:tcPr marL="19440" marR="19440" marT="10800" marB="10800"/>
                </a:tc>
                <a:extLst>
                  <a:ext uri="{0D108BD9-81ED-4DB2-BD59-A6C34878D82A}">
                    <a16:rowId xmlns:a16="http://schemas.microsoft.com/office/drawing/2014/main" val="2069431837"/>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Increased ALT</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55 (15)</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10 (3)</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2 (1)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22 (11)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5 (3)</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694671342"/>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Hypoalbuminaemia</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57 (15)</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6 (2)</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16 (8)</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 (1)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3637467273"/>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General disorders and administration site conditions, other</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53 (14)</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16 (4)</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2 (1)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29 (15)</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6 (3)</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3 (2)</a:t>
                      </a:r>
                    </a:p>
                  </a:txBody>
                  <a:tcPr marL="19440" marR="19440" marT="10800" marB="10800"/>
                </a:tc>
                <a:extLst>
                  <a:ext uri="{0D108BD9-81ED-4DB2-BD59-A6C34878D82A}">
                    <a16:rowId xmlns:a16="http://schemas.microsoft.com/office/drawing/2014/main" val="1114205867"/>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Weight loss</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51 (14)</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7 (2)</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NA</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9 (5)</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NA</a:t>
                      </a:r>
                    </a:p>
                  </a:txBody>
                  <a:tcPr marL="19440" marR="19440" marT="10800" marB="10800"/>
                </a:tc>
                <a:extLst>
                  <a:ext uri="{0D108BD9-81ED-4DB2-BD59-A6C34878D82A}">
                    <a16:rowId xmlns:a16="http://schemas.microsoft.com/office/drawing/2014/main" val="3270478305"/>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Oral mucositis</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47 (13)</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4 (1)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6 (3)</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 (1)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4229433318"/>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Vomiting</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47 (13)</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3 (1)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13 (7)</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 (1)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1158661152"/>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Investigations, other</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40 (11)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4 (1)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11 (6)</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 (1)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705000375"/>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Back pain</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42 (11)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6 (2)</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 (&lt;1)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17 (9)</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2 (1)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3756468656"/>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Thrombocytopenia</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39 (10)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13 (3)</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 (&lt;1)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5 (3)</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2100130448"/>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Cough</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40 (11)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 (&lt;1)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NA</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14 (7)</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NA</a:t>
                      </a:r>
                    </a:p>
                  </a:txBody>
                  <a:tcPr marL="19440" marR="19440" marT="10800" marB="10800"/>
                </a:tc>
                <a:extLst>
                  <a:ext uri="{0D108BD9-81ED-4DB2-BD59-A6C34878D82A}">
                    <a16:rowId xmlns:a16="http://schemas.microsoft.com/office/drawing/2014/main" val="4188455777"/>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Hypophosphataemia</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37 (10)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30 (8)</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2 (1)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4 (2)</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3 (2)</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816281079"/>
                  </a:ext>
                </a:extLst>
              </a:tr>
              <a:tr h="80680">
                <a:tc>
                  <a:txBody>
                    <a:bodyPr/>
                    <a:lstStyle/>
                    <a:p>
                      <a:pPr>
                        <a:lnSpc>
                          <a:spcPct val="95000"/>
                        </a:lnSpc>
                      </a:pPr>
                      <a:r>
                        <a:rPr lang="en-GB" sz="800" b="0" kern="1200" noProof="0" dirty="0">
                          <a:solidFill>
                            <a:schemeClr val="dk1"/>
                          </a:solidFill>
                          <a:effectLst/>
                          <a:latin typeface="Arial" panose="020B0604020202020204" pitchFamily="34" charset="0"/>
                          <a:ea typeface="+mn-ea"/>
                          <a:cs typeface="Arial" panose="020B0604020202020204" pitchFamily="34" charset="0"/>
                        </a:rPr>
                        <a:t>Hoarseness</a:t>
                      </a:r>
                    </a:p>
                  </a:txBody>
                  <a:tcPr marL="55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39 (10)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NA</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1 (1)</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800" noProof="0" dirty="0">
                          <a:latin typeface="Arial" panose="020B0604020202020204" pitchFamily="34" charset="0"/>
                          <a:cs typeface="Arial" panose="020B0604020202020204" pitchFamily="34" charset="0"/>
                        </a:rPr>
                        <a:t>NA</a:t>
                      </a:r>
                    </a:p>
                  </a:txBody>
                  <a:tcPr marL="19440" marR="19440" marT="10800" marB="10800"/>
                </a:tc>
                <a:extLst>
                  <a:ext uri="{0D108BD9-81ED-4DB2-BD59-A6C34878D82A}">
                    <a16:rowId xmlns:a16="http://schemas.microsoft.com/office/drawing/2014/main" val="1078985293"/>
                  </a:ext>
                </a:extLst>
              </a:tr>
              <a:tr h="168093">
                <a:tc gridSpan="7">
                  <a:txBody>
                    <a:bodyPr/>
                    <a:lstStyle/>
                    <a:p>
                      <a:pPr>
                        <a:lnSpc>
                          <a:spcPct val="90000"/>
                        </a:lnSpc>
                      </a:pPr>
                      <a:r>
                        <a:rPr lang="en-GB" sz="800" noProof="0" dirty="0">
                          <a:solidFill>
                            <a:schemeClr val="tx1"/>
                          </a:solidFill>
                          <a:latin typeface="Arial" panose="020B0604020202020204" pitchFamily="34" charset="0"/>
                          <a:ea typeface="Aileron" charset="0"/>
                          <a:cs typeface="Arial" panose="020B0604020202020204" pitchFamily="34" charset="0"/>
                        </a:rPr>
                        <a:t>Adverse events were graded using NCI-CTCAE version 4.03. </a:t>
                      </a:r>
                      <a:endParaRPr lang="en-GB" sz="800" strike="sngStrike" noProof="0" dirty="0">
                        <a:solidFill>
                          <a:srgbClr val="FF0000"/>
                        </a:solidFill>
                        <a:latin typeface="Arial" panose="020B0604020202020204" pitchFamily="34" charset="0"/>
                        <a:ea typeface="Aileron" charset="0"/>
                        <a:cs typeface="Arial" panose="020B0604020202020204" pitchFamily="34" charset="0"/>
                      </a:endParaRPr>
                    </a:p>
                  </a:txBody>
                  <a:tcPr marL="55440" marR="19440" marT="36000" marB="36000">
                    <a:solidFill>
                      <a:schemeClr val="bg1"/>
                    </a:solidFill>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extLst>
                  <a:ext uri="{0D108BD9-81ED-4DB2-BD59-A6C34878D82A}">
                    <a16:rowId xmlns:a16="http://schemas.microsoft.com/office/drawing/2014/main" val="819483874"/>
                  </a:ext>
                </a:extLst>
              </a:tr>
            </a:tbl>
          </a:graphicData>
        </a:graphic>
      </p:graphicFrame>
      <p:sp>
        <p:nvSpPr>
          <p:cNvPr id="11" name="Google Shape;392;p10">
            <a:extLst>
              <a:ext uri="{FF2B5EF4-FFF2-40B4-BE49-F238E27FC236}">
                <a16:creationId xmlns:a16="http://schemas.microsoft.com/office/drawing/2014/main" id="{744EEFB0-97B0-C26E-EF61-6BA0980D25B3}"/>
              </a:ext>
            </a:extLst>
          </p:cNvPr>
          <p:cNvSpPr/>
          <p:nvPr/>
        </p:nvSpPr>
        <p:spPr>
          <a:xfrm>
            <a:off x="7170769" y="1156102"/>
            <a:ext cx="4411631" cy="184666"/>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r>
              <a:rPr lang="en-GB" sz="1200" b="1" noProof="0" dirty="0">
                <a:effectLst/>
                <a:latin typeface="Arial" panose="020B0604020202020204" pitchFamily="34" charset="0"/>
                <a:cs typeface="Arial" panose="020B0604020202020204" pitchFamily="34" charset="0"/>
              </a:rPr>
              <a:t>TEAEs </a:t>
            </a:r>
            <a:r>
              <a:rPr lang="en-GB" sz="1200" b="1" noProof="0" dirty="0">
                <a:latin typeface="Arial" panose="020B0604020202020204" pitchFamily="34" charset="0"/>
                <a:cs typeface="Arial" panose="020B0604020202020204" pitchFamily="34" charset="0"/>
              </a:rPr>
              <a:t>occurring in ≥10% of patients in either arm</a:t>
            </a:r>
            <a:endParaRPr lang="en-GB" sz="1200" noProof="0" dirty="0">
              <a:effectLst/>
              <a:latin typeface="Arial" panose="020B0604020202020204" pitchFamily="34" charset="0"/>
              <a:cs typeface="Arial" panose="020B0604020202020204" pitchFamily="34" charset="0"/>
            </a:endParaRPr>
          </a:p>
        </p:txBody>
      </p:sp>
      <p:sp>
        <p:nvSpPr>
          <p:cNvPr id="12" name="Google Shape;392;p10">
            <a:extLst>
              <a:ext uri="{FF2B5EF4-FFF2-40B4-BE49-F238E27FC236}">
                <a16:creationId xmlns:a16="http://schemas.microsoft.com/office/drawing/2014/main" id="{EEA2DBDA-4D61-099F-7D2A-FA00994F62EF}"/>
              </a:ext>
            </a:extLst>
          </p:cNvPr>
          <p:cNvSpPr/>
          <p:nvPr/>
        </p:nvSpPr>
        <p:spPr>
          <a:xfrm>
            <a:off x="2083265" y="4199149"/>
            <a:ext cx="4084743" cy="253916"/>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1400" b="1" noProof="0" dirty="0">
                <a:solidFill>
                  <a:schemeClr val="tx1"/>
                </a:solidFill>
                <a:latin typeface="Arial" panose="020B0604020202020204" pitchFamily="34" charset="0"/>
                <a:ea typeface="Calibri"/>
                <a:cs typeface="Arial" panose="020B0604020202020204" pitchFamily="34" charset="0"/>
                <a:sym typeface="Calibri"/>
              </a:rPr>
              <a:t>Months since randomisation</a:t>
            </a:r>
          </a:p>
        </p:txBody>
      </p:sp>
      <p:sp>
        <p:nvSpPr>
          <p:cNvPr id="13" name="Google Shape;392;p10">
            <a:extLst>
              <a:ext uri="{FF2B5EF4-FFF2-40B4-BE49-F238E27FC236}">
                <a16:creationId xmlns:a16="http://schemas.microsoft.com/office/drawing/2014/main" id="{1C8D4472-D87C-BCD1-F741-818184EF6E67}"/>
              </a:ext>
            </a:extLst>
          </p:cNvPr>
          <p:cNvSpPr/>
          <p:nvPr/>
        </p:nvSpPr>
        <p:spPr>
          <a:xfrm rot="16200000">
            <a:off x="-187642" y="2528951"/>
            <a:ext cx="2232248" cy="253916"/>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1400" b="1" noProof="0" dirty="0">
                <a:latin typeface="Arial" panose="020B0604020202020204" pitchFamily="34" charset="0"/>
                <a:ea typeface="Calibri"/>
                <a:cs typeface="Arial" panose="020B0604020202020204" pitchFamily="34" charset="0"/>
                <a:sym typeface="Calibri"/>
              </a:rPr>
              <a:t>Probability of survival (%)</a:t>
            </a:r>
            <a:endParaRPr lang="en-GB" sz="1400" noProof="0" dirty="0">
              <a:latin typeface="Arial" panose="020B0604020202020204" pitchFamily="34" charset="0"/>
              <a:ea typeface="Calibri"/>
              <a:cs typeface="Arial" panose="020B0604020202020204" pitchFamily="34" charset="0"/>
              <a:sym typeface="Calibri"/>
            </a:endParaRPr>
          </a:p>
        </p:txBody>
      </p:sp>
      <p:sp>
        <p:nvSpPr>
          <p:cNvPr id="15" name="Google Shape;392;p10">
            <a:extLst>
              <a:ext uri="{FF2B5EF4-FFF2-40B4-BE49-F238E27FC236}">
                <a16:creationId xmlns:a16="http://schemas.microsoft.com/office/drawing/2014/main" id="{F8B6EAED-35E4-22BF-F7CB-DF8B15FC2742}"/>
              </a:ext>
            </a:extLst>
          </p:cNvPr>
          <p:cNvSpPr/>
          <p:nvPr/>
        </p:nvSpPr>
        <p:spPr>
          <a:xfrm>
            <a:off x="1392060" y="4505385"/>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379</a:t>
            </a:r>
          </a:p>
          <a:p>
            <a:pPr algn="ctr"/>
            <a:r>
              <a:rPr lang="en-GB" sz="1200" noProof="0" dirty="0">
                <a:latin typeface="Arial" panose="020B0604020202020204" pitchFamily="34" charset="0"/>
                <a:ea typeface="Calibri"/>
                <a:cs typeface="Arial" panose="020B0604020202020204" pitchFamily="34" charset="0"/>
                <a:sym typeface="Calibri"/>
              </a:rPr>
              <a:t>194</a:t>
            </a:r>
          </a:p>
        </p:txBody>
      </p:sp>
      <p:sp>
        <p:nvSpPr>
          <p:cNvPr id="18" name="Google Shape;392;p10">
            <a:extLst>
              <a:ext uri="{FF2B5EF4-FFF2-40B4-BE49-F238E27FC236}">
                <a16:creationId xmlns:a16="http://schemas.microsoft.com/office/drawing/2014/main" id="{D0A946C9-3DBF-A2BC-4672-6F2A8FFCB687}"/>
              </a:ext>
            </a:extLst>
          </p:cNvPr>
          <p:cNvSpPr/>
          <p:nvPr/>
        </p:nvSpPr>
        <p:spPr>
          <a:xfrm>
            <a:off x="397559" y="4320719"/>
            <a:ext cx="897683" cy="55399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r>
              <a:rPr lang="en-GB" sz="1200" b="1" noProof="0" dirty="0">
                <a:latin typeface="Arial" panose="020B0604020202020204" pitchFamily="34" charset="0"/>
                <a:ea typeface="Calibri"/>
                <a:cs typeface="Arial" panose="020B0604020202020204" pitchFamily="34" charset="0"/>
                <a:sym typeface="Calibri"/>
              </a:rPr>
              <a:t>No. at risk</a:t>
            </a:r>
          </a:p>
          <a:p>
            <a:pPr algn="r"/>
            <a:r>
              <a:rPr lang="en-GB" sz="1200" b="1" noProof="0" dirty="0">
                <a:solidFill>
                  <a:schemeClr val="accent1"/>
                </a:solidFill>
                <a:latin typeface="Arial" panose="020B0604020202020204" pitchFamily="34" charset="0"/>
                <a:ea typeface="Calibri"/>
                <a:cs typeface="Arial" panose="020B0604020202020204" pitchFamily="34" charset="0"/>
                <a:sym typeface="Calibri"/>
              </a:rPr>
              <a:t>Regorafenib</a:t>
            </a:r>
          </a:p>
          <a:p>
            <a:pPr algn="r"/>
            <a:r>
              <a:rPr lang="en-GB" sz="1200" b="1" noProof="0" dirty="0">
                <a:solidFill>
                  <a:schemeClr val="accent6"/>
                </a:solidFill>
                <a:latin typeface="Arial" panose="020B0604020202020204" pitchFamily="34" charset="0"/>
                <a:ea typeface="Calibri"/>
                <a:cs typeface="Arial" panose="020B0604020202020204" pitchFamily="34" charset="0"/>
                <a:sym typeface="Calibri"/>
              </a:rPr>
              <a:t>Placebo</a:t>
            </a:r>
          </a:p>
        </p:txBody>
      </p:sp>
      <p:sp>
        <p:nvSpPr>
          <p:cNvPr id="20" name="TextBox 19">
            <a:extLst>
              <a:ext uri="{FF2B5EF4-FFF2-40B4-BE49-F238E27FC236}">
                <a16:creationId xmlns:a16="http://schemas.microsoft.com/office/drawing/2014/main" id="{3673EA50-F5F5-F331-7ADE-8B93FE745E78}"/>
              </a:ext>
            </a:extLst>
          </p:cNvPr>
          <p:cNvSpPr txBox="1"/>
          <p:nvPr/>
        </p:nvSpPr>
        <p:spPr>
          <a:xfrm>
            <a:off x="1487488" y="3996370"/>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22" name="TextBox 21">
            <a:extLst>
              <a:ext uri="{FF2B5EF4-FFF2-40B4-BE49-F238E27FC236}">
                <a16:creationId xmlns:a16="http://schemas.microsoft.com/office/drawing/2014/main" id="{37447D6F-6505-F390-0C91-474F53F8873A}"/>
              </a:ext>
            </a:extLst>
          </p:cNvPr>
          <p:cNvSpPr txBox="1"/>
          <p:nvPr/>
        </p:nvSpPr>
        <p:spPr>
          <a:xfrm>
            <a:off x="1969154" y="3996370"/>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a:t>
            </a:r>
          </a:p>
        </p:txBody>
      </p:sp>
      <p:sp>
        <p:nvSpPr>
          <p:cNvPr id="26" name="TextBox 25">
            <a:extLst>
              <a:ext uri="{FF2B5EF4-FFF2-40B4-BE49-F238E27FC236}">
                <a16:creationId xmlns:a16="http://schemas.microsoft.com/office/drawing/2014/main" id="{CB648937-CB13-13A6-387E-92318605D5F2}"/>
              </a:ext>
            </a:extLst>
          </p:cNvPr>
          <p:cNvSpPr txBox="1"/>
          <p:nvPr/>
        </p:nvSpPr>
        <p:spPr>
          <a:xfrm>
            <a:off x="1167641" y="1369433"/>
            <a:ext cx="254878" cy="187359"/>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100</a:t>
            </a:r>
          </a:p>
        </p:txBody>
      </p:sp>
      <p:sp>
        <p:nvSpPr>
          <p:cNvPr id="28" name="TextBox 27">
            <a:extLst>
              <a:ext uri="{FF2B5EF4-FFF2-40B4-BE49-F238E27FC236}">
                <a16:creationId xmlns:a16="http://schemas.microsoft.com/office/drawing/2014/main" id="{DBE1C794-E643-2CCC-6F90-0E1DDCA72916}"/>
              </a:ext>
            </a:extLst>
          </p:cNvPr>
          <p:cNvSpPr txBox="1"/>
          <p:nvPr/>
        </p:nvSpPr>
        <p:spPr>
          <a:xfrm>
            <a:off x="1252600" y="2109208"/>
            <a:ext cx="169919" cy="187359"/>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70</a:t>
            </a:r>
          </a:p>
        </p:txBody>
      </p:sp>
      <p:sp>
        <p:nvSpPr>
          <p:cNvPr id="29" name="TextBox 28">
            <a:extLst>
              <a:ext uri="{FF2B5EF4-FFF2-40B4-BE49-F238E27FC236}">
                <a16:creationId xmlns:a16="http://schemas.microsoft.com/office/drawing/2014/main" id="{D02A6C97-A779-9549-F3E0-A4535BE119F5}"/>
              </a:ext>
            </a:extLst>
          </p:cNvPr>
          <p:cNvSpPr txBox="1"/>
          <p:nvPr/>
        </p:nvSpPr>
        <p:spPr>
          <a:xfrm>
            <a:off x="1252600" y="2343780"/>
            <a:ext cx="169919" cy="187359"/>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60</a:t>
            </a:r>
          </a:p>
        </p:txBody>
      </p:sp>
      <p:sp>
        <p:nvSpPr>
          <p:cNvPr id="30" name="TextBox 29">
            <a:extLst>
              <a:ext uri="{FF2B5EF4-FFF2-40B4-BE49-F238E27FC236}">
                <a16:creationId xmlns:a16="http://schemas.microsoft.com/office/drawing/2014/main" id="{3F50432D-721B-8BBF-3B7C-51307087A763}"/>
              </a:ext>
            </a:extLst>
          </p:cNvPr>
          <p:cNvSpPr txBox="1"/>
          <p:nvPr/>
        </p:nvSpPr>
        <p:spPr>
          <a:xfrm>
            <a:off x="1252600" y="2583929"/>
            <a:ext cx="169919" cy="187359"/>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50</a:t>
            </a:r>
          </a:p>
        </p:txBody>
      </p:sp>
      <p:sp>
        <p:nvSpPr>
          <p:cNvPr id="31" name="TextBox 30">
            <a:extLst>
              <a:ext uri="{FF2B5EF4-FFF2-40B4-BE49-F238E27FC236}">
                <a16:creationId xmlns:a16="http://schemas.microsoft.com/office/drawing/2014/main" id="{6E9D7DC4-A9FE-AEB4-6779-FEBA73A74B80}"/>
              </a:ext>
            </a:extLst>
          </p:cNvPr>
          <p:cNvSpPr txBox="1"/>
          <p:nvPr/>
        </p:nvSpPr>
        <p:spPr>
          <a:xfrm>
            <a:off x="1337559" y="3794597"/>
            <a:ext cx="84960" cy="187359"/>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0</a:t>
            </a:r>
          </a:p>
        </p:txBody>
      </p:sp>
      <p:sp>
        <p:nvSpPr>
          <p:cNvPr id="32" name="TextBox 31">
            <a:extLst>
              <a:ext uri="{FF2B5EF4-FFF2-40B4-BE49-F238E27FC236}">
                <a16:creationId xmlns:a16="http://schemas.microsoft.com/office/drawing/2014/main" id="{216135D1-0333-13BD-A998-530925C4F876}"/>
              </a:ext>
            </a:extLst>
          </p:cNvPr>
          <p:cNvSpPr txBox="1"/>
          <p:nvPr/>
        </p:nvSpPr>
        <p:spPr>
          <a:xfrm>
            <a:off x="2455232" y="3996370"/>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a:t>
            </a:r>
          </a:p>
        </p:txBody>
      </p:sp>
      <p:sp>
        <p:nvSpPr>
          <p:cNvPr id="33" name="TextBox 32">
            <a:extLst>
              <a:ext uri="{FF2B5EF4-FFF2-40B4-BE49-F238E27FC236}">
                <a16:creationId xmlns:a16="http://schemas.microsoft.com/office/drawing/2014/main" id="{86F78F9F-F139-F03E-37BB-D575A2F37E7F}"/>
              </a:ext>
            </a:extLst>
          </p:cNvPr>
          <p:cNvSpPr txBox="1"/>
          <p:nvPr/>
        </p:nvSpPr>
        <p:spPr>
          <a:xfrm>
            <a:off x="2931038" y="3996370"/>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9</a:t>
            </a:r>
          </a:p>
        </p:txBody>
      </p:sp>
      <p:sp>
        <p:nvSpPr>
          <p:cNvPr id="34" name="TextBox 33">
            <a:extLst>
              <a:ext uri="{FF2B5EF4-FFF2-40B4-BE49-F238E27FC236}">
                <a16:creationId xmlns:a16="http://schemas.microsoft.com/office/drawing/2014/main" id="{C8FFAEC1-835A-DF1D-DB4A-C7DF29F8D685}"/>
              </a:ext>
            </a:extLst>
          </p:cNvPr>
          <p:cNvSpPr txBox="1"/>
          <p:nvPr/>
        </p:nvSpPr>
        <p:spPr>
          <a:xfrm>
            <a:off x="3351187" y="399637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12</a:t>
            </a:r>
          </a:p>
        </p:txBody>
      </p:sp>
      <p:sp>
        <p:nvSpPr>
          <p:cNvPr id="35" name="TextBox 34">
            <a:extLst>
              <a:ext uri="{FF2B5EF4-FFF2-40B4-BE49-F238E27FC236}">
                <a16:creationId xmlns:a16="http://schemas.microsoft.com/office/drawing/2014/main" id="{32693DA9-6BE2-7333-DE08-3A89CDD7C1B4}"/>
              </a:ext>
            </a:extLst>
          </p:cNvPr>
          <p:cNvSpPr txBox="1"/>
          <p:nvPr/>
        </p:nvSpPr>
        <p:spPr>
          <a:xfrm>
            <a:off x="3829040" y="399637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15</a:t>
            </a:r>
          </a:p>
        </p:txBody>
      </p:sp>
      <p:sp>
        <p:nvSpPr>
          <p:cNvPr id="36" name="TextBox 35">
            <a:extLst>
              <a:ext uri="{FF2B5EF4-FFF2-40B4-BE49-F238E27FC236}">
                <a16:creationId xmlns:a16="http://schemas.microsoft.com/office/drawing/2014/main" id="{6190FA62-0A11-D78C-689F-34D3AE3613D2}"/>
              </a:ext>
            </a:extLst>
          </p:cNvPr>
          <p:cNvSpPr txBox="1"/>
          <p:nvPr/>
        </p:nvSpPr>
        <p:spPr>
          <a:xfrm>
            <a:off x="4304845" y="399637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18</a:t>
            </a:r>
          </a:p>
        </p:txBody>
      </p:sp>
      <p:sp>
        <p:nvSpPr>
          <p:cNvPr id="38" name="TextBox 37">
            <a:extLst>
              <a:ext uri="{FF2B5EF4-FFF2-40B4-BE49-F238E27FC236}">
                <a16:creationId xmlns:a16="http://schemas.microsoft.com/office/drawing/2014/main" id="{996B8284-E953-3355-A5DE-D4543EEF39FC}"/>
              </a:ext>
            </a:extLst>
          </p:cNvPr>
          <p:cNvSpPr txBox="1"/>
          <p:nvPr/>
        </p:nvSpPr>
        <p:spPr>
          <a:xfrm>
            <a:off x="4787648" y="399637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21</a:t>
            </a:r>
          </a:p>
        </p:txBody>
      </p:sp>
      <p:sp>
        <p:nvSpPr>
          <p:cNvPr id="39" name="TextBox 38">
            <a:extLst>
              <a:ext uri="{FF2B5EF4-FFF2-40B4-BE49-F238E27FC236}">
                <a16:creationId xmlns:a16="http://schemas.microsoft.com/office/drawing/2014/main" id="{19C8E651-02BA-8912-C2A1-22A7238A075A}"/>
              </a:ext>
            </a:extLst>
          </p:cNvPr>
          <p:cNvSpPr txBox="1"/>
          <p:nvPr/>
        </p:nvSpPr>
        <p:spPr>
          <a:xfrm>
            <a:off x="5263453" y="399637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24</a:t>
            </a:r>
          </a:p>
        </p:txBody>
      </p:sp>
      <p:sp>
        <p:nvSpPr>
          <p:cNvPr id="40" name="TextBox 39">
            <a:extLst>
              <a:ext uri="{FF2B5EF4-FFF2-40B4-BE49-F238E27FC236}">
                <a16:creationId xmlns:a16="http://schemas.microsoft.com/office/drawing/2014/main" id="{2254587F-38F9-8D84-F2D5-FCB23DA1B55E}"/>
              </a:ext>
            </a:extLst>
          </p:cNvPr>
          <p:cNvSpPr txBox="1"/>
          <p:nvPr/>
        </p:nvSpPr>
        <p:spPr>
          <a:xfrm>
            <a:off x="5747285" y="399637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27</a:t>
            </a:r>
          </a:p>
        </p:txBody>
      </p:sp>
      <p:sp>
        <p:nvSpPr>
          <p:cNvPr id="46" name="TextBox 45">
            <a:extLst>
              <a:ext uri="{FF2B5EF4-FFF2-40B4-BE49-F238E27FC236}">
                <a16:creationId xmlns:a16="http://schemas.microsoft.com/office/drawing/2014/main" id="{1ACB7F20-3634-15AA-2567-03A3553E2C6B}"/>
              </a:ext>
            </a:extLst>
          </p:cNvPr>
          <p:cNvSpPr txBox="1"/>
          <p:nvPr/>
        </p:nvSpPr>
        <p:spPr>
          <a:xfrm>
            <a:off x="6219158" y="399637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30</a:t>
            </a:r>
          </a:p>
        </p:txBody>
      </p:sp>
      <p:sp>
        <p:nvSpPr>
          <p:cNvPr id="47" name="TextBox 46">
            <a:extLst>
              <a:ext uri="{FF2B5EF4-FFF2-40B4-BE49-F238E27FC236}">
                <a16:creationId xmlns:a16="http://schemas.microsoft.com/office/drawing/2014/main" id="{ECFCDE83-46F5-934E-CEBC-67D5CB44E30B}"/>
              </a:ext>
            </a:extLst>
          </p:cNvPr>
          <p:cNvSpPr txBox="1"/>
          <p:nvPr/>
        </p:nvSpPr>
        <p:spPr>
          <a:xfrm>
            <a:off x="6690364" y="399637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33</a:t>
            </a:r>
          </a:p>
        </p:txBody>
      </p:sp>
      <p:sp>
        <p:nvSpPr>
          <p:cNvPr id="48" name="Google Shape;392;p10">
            <a:extLst>
              <a:ext uri="{FF2B5EF4-FFF2-40B4-BE49-F238E27FC236}">
                <a16:creationId xmlns:a16="http://schemas.microsoft.com/office/drawing/2014/main" id="{0CB18ADD-945B-B7FC-86E2-592A06F3CF58}"/>
              </a:ext>
            </a:extLst>
          </p:cNvPr>
          <p:cNvSpPr/>
          <p:nvPr/>
        </p:nvSpPr>
        <p:spPr>
          <a:xfrm>
            <a:off x="6734780" y="4505385"/>
            <a:ext cx="84960"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0</a:t>
            </a:r>
          </a:p>
          <a:p>
            <a:pPr algn="ctr"/>
            <a:r>
              <a:rPr lang="en-GB" sz="1200" noProof="0" dirty="0">
                <a:latin typeface="Arial" panose="020B0604020202020204" pitchFamily="34" charset="0"/>
                <a:ea typeface="Calibri"/>
                <a:cs typeface="Arial" panose="020B0604020202020204" pitchFamily="34" charset="0"/>
                <a:sym typeface="Calibri"/>
              </a:rPr>
              <a:t>0</a:t>
            </a:r>
          </a:p>
        </p:txBody>
      </p:sp>
      <p:sp>
        <p:nvSpPr>
          <p:cNvPr id="51" name="Google Shape;392;p10">
            <a:extLst>
              <a:ext uri="{FF2B5EF4-FFF2-40B4-BE49-F238E27FC236}">
                <a16:creationId xmlns:a16="http://schemas.microsoft.com/office/drawing/2014/main" id="{1764F19D-9F47-DF16-5931-2E6AABEA2559}"/>
              </a:ext>
            </a:extLst>
          </p:cNvPr>
          <p:cNvSpPr/>
          <p:nvPr/>
        </p:nvSpPr>
        <p:spPr>
          <a:xfrm>
            <a:off x="5767798" y="4505385"/>
            <a:ext cx="16991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10</a:t>
            </a:r>
          </a:p>
          <a:p>
            <a:pPr algn="ctr"/>
            <a:r>
              <a:rPr lang="en-GB" sz="1200" noProof="0" dirty="0">
                <a:latin typeface="Arial" panose="020B0604020202020204" pitchFamily="34" charset="0"/>
                <a:ea typeface="Calibri"/>
                <a:cs typeface="Arial" panose="020B0604020202020204" pitchFamily="34" charset="0"/>
                <a:sym typeface="Calibri"/>
              </a:rPr>
              <a:t>3</a:t>
            </a:r>
          </a:p>
        </p:txBody>
      </p:sp>
      <p:sp>
        <p:nvSpPr>
          <p:cNvPr id="52" name="Google Shape;392;p10">
            <a:extLst>
              <a:ext uri="{FF2B5EF4-FFF2-40B4-BE49-F238E27FC236}">
                <a16:creationId xmlns:a16="http://schemas.microsoft.com/office/drawing/2014/main" id="{2F64576B-595E-A71E-C59C-2BD6813DE485}"/>
              </a:ext>
            </a:extLst>
          </p:cNvPr>
          <p:cNvSpPr/>
          <p:nvPr/>
        </p:nvSpPr>
        <p:spPr>
          <a:xfrm>
            <a:off x="5290482" y="4505385"/>
            <a:ext cx="16991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21</a:t>
            </a:r>
          </a:p>
          <a:p>
            <a:pPr algn="ctr"/>
            <a:r>
              <a:rPr lang="en-GB" sz="1200" noProof="0" dirty="0">
                <a:latin typeface="Arial" panose="020B0604020202020204" pitchFamily="34" charset="0"/>
                <a:ea typeface="Calibri"/>
                <a:cs typeface="Arial" panose="020B0604020202020204" pitchFamily="34" charset="0"/>
                <a:sym typeface="Calibri"/>
              </a:rPr>
              <a:t>5</a:t>
            </a:r>
          </a:p>
        </p:txBody>
      </p:sp>
      <p:sp>
        <p:nvSpPr>
          <p:cNvPr id="53" name="Google Shape;392;p10">
            <a:extLst>
              <a:ext uri="{FF2B5EF4-FFF2-40B4-BE49-F238E27FC236}">
                <a16:creationId xmlns:a16="http://schemas.microsoft.com/office/drawing/2014/main" id="{BE2AF5DC-31DE-FD1A-8965-36BB4C1F87C0}"/>
              </a:ext>
            </a:extLst>
          </p:cNvPr>
          <p:cNvSpPr/>
          <p:nvPr/>
        </p:nvSpPr>
        <p:spPr>
          <a:xfrm>
            <a:off x="4782161" y="4505385"/>
            <a:ext cx="16991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34</a:t>
            </a:r>
          </a:p>
          <a:p>
            <a:pPr algn="ctr"/>
            <a:r>
              <a:rPr lang="en-GB" sz="1200" noProof="0" dirty="0">
                <a:latin typeface="Arial" panose="020B0604020202020204" pitchFamily="34" charset="0"/>
                <a:ea typeface="Calibri"/>
                <a:cs typeface="Arial" panose="020B0604020202020204" pitchFamily="34" charset="0"/>
                <a:sym typeface="Calibri"/>
              </a:rPr>
              <a:t>8</a:t>
            </a:r>
          </a:p>
        </p:txBody>
      </p:sp>
      <p:sp>
        <p:nvSpPr>
          <p:cNvPr id="54" name="Google Shape;392;p10">
            <a:extLst>
              <a:ext uri="{FF2B5EF4-FFF2-40B4-BE49-F238E27FC236}">
                <a16:creationId xmlns:a16="http://schemas.microsoft.com/office/drawing/2014/main" id="{0CCAF471-C6FF-1662-77BD-E081A1C0155A}"/>
              </a:ext>
            </a:extLst>
          </p:cNvPr>
          <p:cNvSpPr/>
          <p:nvPr/>
        </p:nvSpPr>
        <p:spPr>
          <a:xfrm>
            <a:off x="4304845" y="4505385"/>
            <a:ext cx="16991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54</a:t>
            </a:r>
          </a:p>
          <a:p>
            <a:pPr algn="ctr"/>
            <a:r>
              <a:rPr lang="en-GB" sz="1200" noProof="0" dirty="0">
                <a:latin typeface="Arial" panose="020B0604020202020204" pitchFamily="34" charset="0"/>
                <a:ea typeface="Calibri"/>
                <a:cs typeface="Arial" panose="020B0604020202020204" pitchFamily="34" charset="0"/>
                <a:sym typeface="Calibri"/>
              </a:rPr>
              <a:t>16</a:t>
            </a:r>
          </a:p>
        </p:txBody>
      </p:sp>
      <p:sp>
        <p:nvSpPr>
          <p:cNvPr id="55" name="Google Shape;392;p10">
            <a:extLst>
              <a:ext uri="{FF2B5EF4-FFF2-40B4-BE49-F238E27FC236}">
                <a16:creationId xmlns:a16="http://schemas.microsoft.com/office/drawing/2014/main" id="{6FC8A0BE-14A7-50C9-EB22-9AE0F609551E}"/>
              </a:ext>
            </a:extLst>
          </p:cNvPr>
          <p:cNvSpPr/>
          <p:nvPr/>
        </p:nvSpPr>
        <p:spPr>
          <a:xfrm>
            <a:off x="3845093" y="4505385"/>
            <a:ext cx="16991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78</a:t>
            </a:r>
          </a:p>
          <a:p>
            <a:pPr algn="ctr"/>
            <a:r>
              <a:rPr lang="en-GB" sz="1200" noProof="0" dirty="0">
                <a:latin typeface="Arial" panose="020B0604020202020204" pitchFamily="34" charset="0"/>
                <a:ea typeface="Calibri"/>
                <a:cs typeface="Arial" panose="020B0604020202020204" pitchFamily="34" charset="0"/>
                <a:sym typeface="Calibri"/>
              </a:rPr>
              <a:t>26</a:t>
            </a:r>
          </a:p>
        </p:txBody>
      </p:sp>
      <p:sp>
        <p:nvSpPr>
          <p:cNvPr id="56" name="Google Shape;392;p10">
            <a:extLst>
              <a:ext uri="{FF2B5EF4-FFF2-40B4-BE49-F238E27FC236}">
                <a16:creationId xmlns:a16="http://schemas.microsoft.com/office/drawing/2014/main" id="{20DAC0E0-7B5F-BDA5-8357-217DEDE228AB}"/>
              </a:ext>
            </a:extLst>
          </p:cNvPr>
          <p:cNvSpPr/>
          <p:nvPr/>
        </p:nvSpPr>
        <p:spPr>
          <a:xfrm>
            <a:off x="3322608" y="4505385"/>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122</a:t>
            </a:r>
          </a:p>
          <a:p>
            <a:pPr algn="ctr"/>
            <a:r>
              <a:rPr lang="en-GB" sz="1200" noProof="0" dirty="0">
                <a:latin typeface="Arial" panose="020B0604020202020204" pitchFamily="34" charset="0"/>
                <a:ea typeface="Calibri"/>
                <a:cs typeface="Arial" panose="020B0604020202020204" pitchFamily="34" charset="0"/>
                <a:sym typeface="Calibri"/>
              </a:rPr>
              <a:t>37</a:t>
            </a:r>
          </a:p>
        </p:txBody>
      </p:sp>
      <p:sp>
        <p:nvSpPr>
          <p:cNvPr id="57" name="Google Shape;392;p10">
            <a:extLst>
              <a:ext uri="{FF2B5EF4-FFF2-40B4-BE49-F238E27FC236}">
                <a16:creationId xmlns:a16="http://schemas.microsoft.com/office/drawing/2014/main" id="{2836AB5D-7C34-C1A7-9B6C-7EE2F1DC8344}"/>
              </a:ext>
            </a:extLst>
          </p:cNvPr>
          <p:cNvSpPr/>
          <p:nvPr/>
        </p:nvSpPr>
        <p:spPr>
          <a:xfrm>
            <a:off x="2871319" y="4505385"/>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170</a:t>
            </a:r>
          </a:p>
          <a:p>
            <a:pPr algn="ctr"/>
            <a:r>
              <a:rPr lang="en-GB" sz="1200" noProof="0" dirty="0">
                <a:latin typeface="Arial" panose="020B0604020202020204" pitchFamily="34" charset="0"/>
                <a:ea typeface="Calibri"/>
                <a:cs typeface="Arial" panose="020B0604020202020204" pitchFamily="34" charset="0"/>
                <a:sym typeface="Calibri"/>
              </a:rPr>
              <a:t>62</a:t>
            </a:r>
          </a:p>
        </p:txBody>
      </p:sp>
      <p:sp>
        <p:nvSpPr>
          <p:cNvPr id="58" name="Google Shape;392;p10">
            <a:extLst>
              <a:ext uri="{FF2B5EF4-FFF2-40B4-BE49-F238E27FC236}">
                <a16:creationId xmlns:a16="http://schemas.microsoft.com/office/drawing/2014/main" id="{09684E9F-2748-F730-CD9E-AA4C3E279786}"/>
              </a:ext>
            </a:extLst>
          </p:cNvPr>
          <p:cNvSpPr/>
          <p:nvPr/>
        </p:nvSpPr>
        <p:spPr>
          <a:xfrm>
            <a:off x="2394934" y="4505385"/>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224</a:t>
            </a:r>
          </a:p>
          <a:p>
            <a:pPr algn="ctr"/>
            <a:r>
              <a:rPr lang="en-GB" sz="1200" noProof="0" dirty="0">
                <a:latin typeface="Arial" panose="020B0604020202020204" pitchFamily="34" charset="0"/>
                <a:ea typeface="Calibri"/>
                <a:cs typeface="Arial" panose="020B0604020202020204" pitchFamily="34" charset="0"/>
                <a:sym typeface="Calibri"/>
              </a:rPr>
              <a:t>95</a:t>
            </a:r>
          </a:p>
        </p:txBody>
      </p:sp>
      <p:sp>
        <p:nvSpPr>
          <p:cNvPr id="59" name="Google Shape;392;p10">
            <a:extLst>
              <a:ext uri="{FF2B5EF4-FFF2-40B4-BE49-F238E27FC236}">
                <a16:creationId xmlns:a16="http://schemas.microsoft.com/office/drawing/2014/main" id="{A74C794D-2A58-F523-EDAC-B3E23064AF37}"/>
              </a:ext>
            </a:extLst>
          </p:cNvPr>
          <p:cNvSpPr/>
          <p:nvPr/>
        </p:nvSpPr>
        <p:spPr>
          <a:xfrm>
            <a:off x="1871719" y="4505385"/>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316</a:t>
            </a:r>
          </a:p>
          <a:p>
            <a:pPr algn="ctr"/>
            <a:r>
              <a:rPr lang="en-GB" sz="1200" noProof="0" dirty="0">
                <a:latin typeface="Arial" panose="020B0604020202020204" pitchFamily="34" charset="0"/>
                <a:ea typeface="Calibri"/>
                <a:cs typeface="Arial" panose="020B0604020202020204" pitchFamily="34" charset="0"/>
                <a:sym typeface="Calibri"/>
              </a:rPr>
              <a:t>149</a:t>
            </a:r>
          </a:p>
        </p:txBody>
      </p:sp>
      <p:pic>
        <p:nvPicPr>
          <p:cNvPr id="68" name="Picture 67" descr="A graph of a graph&#10;&#10;Description automatically generated with medium confidence">
            <a:extLst>
              <a:ext uri="{FF2B5EF4-FFF2-40B4-BE49-F238E27FC236}">
                <a16:creationId xmlns:a16="http://schemas.microsoft.com/office/drawing/2014/main" id="{FB32A13E-CC6C-4DCA-006B-B8F66D611717}"/>
              </a:ext>
            </a:extLst>
          </p:cNvPr>
          <p:cNvPicPr>
            <a:picLocks noChangeAspect="1"/>
          </p:cNvPicPr>
          <p:nvPr/>
        </p:nvPicPr>
        <p:blipFill>
          <a:blip r:embed="rId3"/>
          <a:stretch>
            <a:fillRect/>
          </a:stretch>
        </p:blipFill>
        <p:spPr>
          <a:xfrm>
            <a:off x="1465346" y="1462113"/>
            <a:ext cx="5334000" cy="2476500"/>
          </a:xfrm>
          <a:prstGeom prst="rect">
            <a:avLst/>
          </a:prstGeom>
        </p:spPr>
      </p:pic>
      <p:sp>
        <p:nvSpPr>
          <p:cNvPr id="69" name="Google Shape;392;p10">
            <a:extLst>
              <a:ext uri="{FF2B5EF4-FFF2-40B4-BE49-F238E27FC236}">
                <a16:creationId xmlns:a16="http://schemas.microsoft.com/office/drawing/2014/main" id="{089E1041-2C5F-08FC-FA04-E04039069AD8}"/>
              </a:ext>
            </a:extLst>
          </p:cNvPr>
          <p:cNvSpPr/>
          <p:nvPr/>
        </p:nvSpPr>
        <p:spPr>
          <a:xfrm>
            <a:off x="6267189" y="4505385"/>
            <a:ext cx="84960"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4</a:t>
            </a:r>
          </a:p>
          <a:p>
            <a:pPr algn="ctr"/>
            <a:r>
              <a:rPr lang="en-GB" sz="1200" noProof="0" dirty="0">
                <a:latin typeface="Arial" panose="020B0604020202020204" pitchFamily="34" charset="0"/>
                <a:ea typeface="Calibri"/>
                <a:cs typeface="Arial" panose="020B0604020202020204" pitchFamily="34" charset="0"/>
                <a:sym typeface="Calibri"/>
              </a:rPr>
              <a:t>1</a:t>
            </a:r>
          </a:p>
        </p:txBody>
      </p:sp>
      <p:sp>
        <p:nvSpPr>
          <p:cNvPr id="64" name="Google Shape;392;p10">
            <a:extLst>
              <a:ext uri="{FF2B5EF4-FFF2-40B4-BE49-F238E27FC236}">
                <a16:creationId xmlns:a16="http://schemas.microsoft.com/office/drawing/2014/main" id="{ED0A11CF-E21D-AD80-452D-B221B3780DBF}"/>
              </a:ext>
            </a:extLst>
          </p:cNvPr>
          <p:cNvSpPr/>
          <p:nvPr/>
        </p:nvSpPr>
        <p:spPr>
          <a:xfrm>
            <a:off x="5810417" y="3188618"/>
            <a:ext cx="897683" cy="18466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r>
              <a:rPr lang="en-GB" sz="1200" b="1" noProof="0" dirty="0">
                <a:solidFill>
                  <a:schemeClr val="accent1"/>
                </a:solidFill>
                <a:latin typeface="Arial" panose="020B0604020202020204" pitchFamily="34" charset="0"/>
                <a:ea typeface="Calibri"/>
                <a:cs typeface="Arial" panose="020B0604020202020204" pitchFamily="34" charset="0"/>
                <a:sym typeface="Calibri"/>
              </a:rPr>
              <a:t>Regorafenib</a:t>
            </a:r>
          </a:p>
        </p:txBody>
      </p:sp>
      <p:sp>
        <p:nvSpPr>
          <p:cNvPr id="65" name="Google Shape;392;p10">
            <a:extLst>
              <a:ext uri="{FF2B5EF4-FFF2-40B4-BE49-F238E27FC236}">
                <a16:creationId xmlns:a16="http://schemas.microsoft.com/office/drawing/2014/main" id="{DEC35D8B-13E5-670E-6BD4-5A9660400C40}"/>
              </a:ext>
            </a:extLst>
          </p:cNvPr>
          <p:cNvSpPr/>
          <p:nvPr/>
        </p:nvSpPr>
        <p:spPr>
          <a:xfrm>
            <a:off x="2212676" y="2773682"/>
            <a:ext cx="589905" cy="18466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r>
              <a:rPr lang="en-GB" sz="1200" b="1" noProof="0" dirty="0">
                <a:solidFill>
                  <a:schemeClr val="accent6"/>
                </a:solidFill>
                <a:latin typeface="Arial" panose="020B0604020202020204" pitchFamily="34" charset="0"/>
                <a:ea typeface="Calibri"/>
                <a:cs typeface="Arial" panose="020B0604020202020204" pitchFamily="34" charset="0"/>
                <a:sym typeface="Calibri"/>
              </a:rPr>
              <a:t>Placebo</a:t>
            </a:r>
          </a:p>
        </p:txBody>
      </p:sp>
      <p:sp>
        <p:nvSpPr>
          <p:cNvPr id="66" name="Google Shape;392;p10">
            <a:extLst>
              <a:ext uri="{FF2B5EF4-FFF2-40B4-BE49-F238E27FC236}">
                <a16:creationId xmlns:a16="http://schemas.microsoft.com/office/drawing/2014/main" id="{B82ACAE3-C45B-8749-6813-0A0C7997FC68}"/>
              </a:ext>
            </a:extLst>
          </p:cNvPr>
          <p:cNvSpPr/>
          <p:nvPr/>
        </p:nvSpPr>
        <p:spPr>
          <a:xfrm>
            <a:off x="1637726" y="3441651"/>
            <a:ext cx="203260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r>
              <a:rPr lang="en-GB" sz="1200" noProof="0" dirty="0">
                <a:latin typeface="Arial" panose="020B0604020202020204" pitchFamily="34" charset="0"/>
                <a:ea typeface="Calibri"/>
                <a:cs typeface="Arial" panose="020B0604020202020204" pitchFamily="34" charset="0"/>
                <a:sym typeface="Calibri"/>
              </a:rPr>
              <a:t>HR: 0.63 (95% CI 0.50-0.79); </a:t>
            </a:r>
            <a:br>
              <a:rPr lang="en-GB" sz="1200" noProof="0" dirty="0">
                <a:latin typeface="Arial" panose="020B0604020202020204" pitchFamily="34" charset="0"/>
                <a:ea typeface="Calibri"/>
                <a:cs typeface="Arial" panose="020B0604020202020204" pitchFamily="34" charset="0"/>
                <a:sym typeface="Calibri"/>
              </a:rPr>
            </a:br>
            <a:r>
              <a:rPr lang="en-GB" sz="1200" noProof="0" dirty="0">
                <a:latin typeface="Arial" panose="020B0604020202020204" pitchFamily="34" charset="0"/>
                <a:ea typeface="Calibri"/>
                <a:cs typeface="Arial" panose="020B0604020202020204" pitchFamily="34" charset="0"/>
                <a:sym typeface="Calibri"/>
              </a:rPr>
              <a:t>one-sided p&lt;0.0001</a:t>
            </a:r>
          </a:p>
        </p:txBody>
      </p:sp>
      <p:sp>
        <p:nvSpPr>
          <p:cNvPr id="70" name="TextBox 69">
            <a:extLst>
              <a:ext uri="{FF2B5EF4-FFF2-40B4-BE49-F238E27FC236}">
                <a16:creationId xmlns:a16="http://schemas.microsoft.com/office/drawing/2014/main" id="{CECC6FA9-B24B-BED1-58D3-2936B8001BE1}"/>
              </a:ext>
            </a:extLst>
          </p:cNvPr>
          <p:cNvSpPr txBox="1"/>
          <p:nvPr/>
        </p:nvSpPr>
        <p:spPr>
          <a:xfrm>
            <a:off x="1252600" y="1626608"/>
            <a:ext cx="169919" cy="187359"/>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90</a:t>
            </a:r>
          </a:p>
        </p:txBody>
      </p:sp>
      <p:sp>
        <p:nvSpPr>
          <p:cNvPr id="71" name="TextBox 70">
            <a:extLst>
              <a:ext uri="{FF2B5EF4-FFF2-40B4-BE49-F238E27FC236}">
                <a16:creationId xmlns:a16="http://schemas.microsoft.com/office/drawing/2014/main" id="{E82BA4CF-162D-EBAC-3875-812B270BD2F4}"/>
              </a:ext>
            </a:extLst>
          </p:cNvPr>
          <p:cNvSpPr txBox="1"/>
          <p:nvPr/>
        </p:nvSpPr>
        <p:spPr>
          <a:xfrm>
            <a:off x="1252601" y="1867908"/>
            <a:ext cx="169918" cy="187359"/>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80</a:t>
            </a:r>
          </a:p>
        </p:txBody>
      </p:sp>
      <p:sp>
        <p:nvSpPr>
          <p:cNvPr id="72" name="TextBox 71">
            <a:extLst>
              <a:ext uri="{FF2B5EF4-FFF2-40B4-BE49-F238E27FC236}">
                <a16:creationId xmlns:a16="http://schemas.microsoft.com/office/drawing/2014/main" id="{83DAB6FD-3001-4125-A336-F21F0F9B591E}"/>
              </a:ext>
            </a:extLst>
          </p:cNvPr>
          <p:cNvSpPr txBox="1"/>
          <p:nvPr/>
        </p:nvSpPr>
        <p:spPr>
          <a:xfrm>
            <a:off x="1252600" y="2818879"/>
            <a:ext cx="169919" cy="187359"/>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40</a:t>
            </a:r>
          </a:p>
        </p:txBody>
      </p:sp>
      <p:sp>
        <p:nvSpPr>
          <p:cNvPr id="73" name="TextBox 72">
            <a:extLst>
              <a:ext uri="{FF2B5EF4-FFF2-40B4-BE49-F238E27FC236}">
                <a16:creationId xmlns:a16="http://schemas.microsoft.com/office/drawing/2014/main" id="{1C069DDD-E350-8BEF-74FF-F62C794FA21D}"/>
              </a:ext>
            </a:extLst>
          </p:cNvPr>
          <p:cNvSpPr txBox="1"/>
          <p:nvPr/>
        </p:nvSpPr>
        <p:spPr>
          <a:xfrm>
            <a:off x="1252600" y="3066529"/>
            <a:ext cx="169919" cy="187359"/>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30</a:t>
            </a:r>
          </a:p>
        </p:txBody>
      </p:sp>
      <p:sp>
        <p:nvSpPr>
          <p:cNvPr id="74" name="TextBox 73">
            <a:extLst>
              <a:ext uri="{FF2B5EF4-FFF2-40B4-BE49-F238E27FC236}">
                <a16:creationId xmlns:a16="http://schemas.microsoft.com/office/drawing/2014/main" id="{764919C3-DE83-D8F7-5A00-97DF83565447}"/>
              </a:ext>
            </a:extLst>
          </p:cNvPr>
          <p:cNvSpPr txBox="1"/>
          <p:nvPr/>
        </p:nvSpPr>
        <p:spPr>
          <a:xfrm>
            <a:off x="1252600" y="3301479"/>
            <a:ext cx="169919" cy="187359"/>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20</a:t>
            </a:r>
          </a:p>
        </p:txBody>
      </p:sp>
      <p:sp>
        <p:nvSpPr>
          <p:cNvPr id="75" name="TextBox 74">
            <a:extLst>
              <a:ext uri="{FF2B5EF4-FFF2-40B4-BE49-F238E27FC236}">
                <a16:creationId xmlns:a16="http://schemas.microsoft.com/office/drawing/2014/main" id="{19EC1FE9-1F97-2E99-8448-CD26D8314783}"/>
              </a:ext>
            </a:extLst>
          </p:cNvPr>
          <p:cNvSpPr txBox="1"/>
          <p:nvPr/>
        </p:nvSpPr>
        <p:spPr>
          <a:xfrm>
            <a:off x="1252600" y="3542779"/>
            <a:ext cx="169919" cy="187359"/>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10</a:t>
            </a:r>
          </a:p>
        </p:txBody>
      </p:sp>
    </p:spTree>
    <p:extLst>
      <p:ext uri="{BB962C8B-B14F-4D97-AF65-F5344CB8AC3E}">
        <p14:creationId xmlns:p14="http://schemas.microsoft.com/office/powerpoint/2010/main" val="44636349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AD745-A337-F1E2-9918-62FDF365844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B82B3B-F2CF-B86B-678B-4C90F64F6210}"/>
              </a:ext>
            </a:extLst>
          </p:cNvPr>
          <p:cNvSpPr>
            <a:spLocks noGrp="1"/>
          </p:cNvSpPr>
          <p:nvPr>
            <p:ph type="title"/>
          </p:nvPr>
        </p:nvSpPr>
        <p:spPr/>
        <p:txBody>
          <a:bodyPr>
            <a:normAutofit fontScale="90000"/>
          </a:bodyPr>
          <a:lstStyle/>
          <a:p>
            <a:r>
              <a:rPr lang="en-GB" sz="3100" noProof="0" dirty="0">
                <a:solidFill>
                  <a:schemeClr val="tx2"/>
                </a:solidFill>
              </a:rPr>
              <a:t>2</a:t>
            </a:r>
            <a:r>
              <a:rPr lang="en-GB" sz="3100" baseline="30000" noProof="0" dirty="0">
                <a:solidFill>
                  <a:schemeClr val="tx2"/>
                </a:solidFill>
              </a:rPr>
              <a:t>nd</a:t>
            </a:r>
            <a:r>
              <a:rPr lang="en-GB" sz="3100" noProof="0" dirty="0">
                <a:solidFill>
                  <a:schemeClr val="tx2"/>
                </a:solidFill>
              </a:rPr>
              <a:t> line </a:t>
            </a:r>
            <a:r>
              <a:rPr lang="en-GB" sz="3100" noProof="0" dirty="0"/>
              <a:t>tki</a:t>
            </a:r>
            <a:r>
              <a:rPr lang="en-GB" sz="3100" cap="none" noProof="0" dirty="0"/>
              <a:t>s: CABOZANTINIB (CELESTIAL)</a:t>
            </a:r>
            <a:br>
              <a:rPr lang="en-GB" cap="none" noProof="0" dirty="0"/>
            </a:br>
            <a:r>
              <a:rPr lang="en-GB" sz="1800" spc="100" noProof="0" dirty="0">
                <a:solidFill>
                  <a:schemeClr val="accent1"/>
                </a:solidFill>
                <a:latin typeface="Arial" panose="020B0604020202020204" pitchFamily="34" charset="0"/>
                <a:cs typeface="Arial" panose="020B0604020202020204" pitchFamily="34" charset="0"/>
              </a:rPr>
              <a:t>Cabozantini</a:t>
            </a:r>
            <a:r>
              <a:rPr lang="en-GB" sz="1800" spc="100" noProof="0" dirty="0">
                <a:solidFill>
                  <a:schemeClr val="accent1"/>
                </a:solidFill>
              </a:rPr>
              <a:t>b showed survival benefit in patients with hcc previously treated with sorafenib including those who had received up to two prior systemic therapies</a:t>
            </a:r>
            <a:endParaRPr lang="en-GB" sz="2100" spc="100" noProof="0" dirty="0"/>
          </a:p>
        </p:txBody>
      </p:sp>
      <p:sp>
        <p:nvSpPr>
          <p:cNvPr id="6" name="Content Placeholder 5">
            <a:extLst>
              <a:ext uri="{FF2B5EF4-FFF2-40B4-BE49-F238E27FC236}">
                <a16:creationId xmlns:a16="http://schemas.microsoft.com/office/drawing/2014/main" id="{D9C6C538-BBCD-FA96-C30A-C5CCD7CD67AA}"/>
              </a:ext>
            </a:extLst>
          </p:cNvPr>
          <p:cNvSpPr>
            <a:spLocks noGrp="1"/>
          </p:cNvSpPr>
          <p:nvPr>
            <p:ph sz="quarter" idx="15"/>
          </p:nvPr>
        </p:nvSpPr>
        <p:spPr/>
        <p:txBody>
          <a:bodyPr anchor="b" anchorCtr="0"/>
          <a:lstStyle/>
          <a:p>
            <a:pPr marL="0" indent="0">
              <a:spcBef>
                <a:spcPts val="0"/>
              </a:spcBef>
              <a:spcAft>
                <a:spcPts val="200"/>
              </a:spcAft>
              <a:buNone/>
            </a:pPr>
            <a:r>
              <a:rPr lang="en-GB" noProof="0" dirty="0">
                <a:solidFill>
                  <a:schemeClr val="tx2"/>
                </a:solidFill>
              </a:rPr>
              <a:t>CI, confidence interval; HCC, hepatocellular carcinoma; mo, months; </a:t>
            </a:r>
            <a:br>
              <a:rPr lang="en-GB" noProof="0" dirty="0">
                <a:solidFill>
                  <a:schemeClr val="tx2"/>
                </a:solidFill>
              </a:rPr>
            </a:br>
            <a:r>
              <a:rPr lang="en-GB" noProof="0" dirty="0">
                <a:solidFill>
                  <a:schemeClr val="tx2"/>
                </a:solidFill>
              </a:rPr>
              <a:t>OS, overall survival; TKI, tyrosine kinase inhibitor</a:t>
            </a:r>
          </a:p>
          <a:p>
            <a:pPr marL="0" indent="0">
              <a:spcBef>
                <a:spcPts val="0"/>
              </a:spcBef>
              <a:spcAft>
                <a:spcPts val="200"/>
              </a:spcAft>
              <a:buNone/>
            </a:pPr>
            <a:r>
              <a:rPr lang="en-GB" noProof="0" dirty="0">
                <a:solidFill>
                  <a:schemeClr val="tx2"/>
                </a:solidFill>
              </a:rPr>
              <a:t>Abou-Alfa GK, et al. N Engl J Med. 2018;379:54-63</a:t>
            </a:r>
          </a:p>
        </p:txBody>
      </p:sp>
      <p:graphicFrame>
        <p:nvGraphicFramePr>
          <p:cNvPr id="7" name="Table 6">
            <a:extLst>
              <a:ext uri="{FF2B5EF4-FFF2-40B4-BE49-F238E27FC236}">
                <a16:creationId xmlns:a16="http://schemas.microsoft.com/office/drawing/2014/main" id="{EFE83166-9FFD-F1F3-8B12-228D9731FAFD}"/>
              </a:ext>
            </a:extLst>
          </p:cNvPr>
          <p:cNvGraphicFramePr>
            <a:graphicFrameLocks noGrp="1"/>
          </p:cNvGraphicFramePr>
          <p:nvPr>
            <p:extLst>
              <p:ext uri="{D42A27DB-BD31-4B8C-83A1-F6EECF244321}">
                <p14:modId xmlns:p14="http://schemas.microsoft.com/office/powerpoint/2010/main" val="1772506221"/>
              </p:ext>
            </p:extLst>
          </p:nvPr>
        </p:nvGraphicFramePr>
        <p:xfrm>
          <a:off x="7170769" y="1415252"/>
          <a:ext cx="4471764" cy="4976310"/>
        </p:xfrm>
        <a:graphic>
          <a:graphicData uri="http://schemas.openxmlformats.org/drawingml/2006/table">
            <a:tbl>
              <a:tblPr firstRow="1" bandRow="1">
                <a:tableStyleId>{5C22544A-7EE6-4342-B048-85BDC9FD1C3A}</a:tableStyleId>
              </a:tblPr>
              <a:tblGrid>
                <a:gridCol w="1524906">
                  <a:extLst>
                    <a:ext uri="{9D8B030D-6E8A-4147-A177-3AD203B41FA5}">
                      <a16:colId xmlns:a16="http://schemas.microsoft.com/office/drawing/2014/main" val="2807407671"/>
                    </a:ext>
                  </a:extLst>
                </a:gridCol>
                <a:gridCol w="491143">
                  <a:extLst>
                    <a:ext uri="{9D8B030D-6E8A-4147-A177-3AD203B41FA5}">
                      <a16:colId xmlns:a16="http://schemas.microsoft.com/office/drawing/2014/main" val="905953648"/>
                    </a:ext>
                  </a:extLst>
                </a:gridCol>
                <a:gridCol w="491143">
                  <a:extLst>
                    <a:ext uri="{9D8B030D-6E8A-4147-A177-3AD203B41FA5}">
                      <a16:colId xmlns:a16="http://schemas.microsoft.com/office/drawing/2014/main" val="1545330771"/>
                    </a:ext>
                  </a:extLst>
                </a:gridCol>
                <a:gridCol w="491143">
                  <a:extLst>
                    <a:ext uri="{9D8B030D-6E8A-4147-A177-3AD203B41FA5}">
                      <a16:colId xmlns:a16="http://schemas.microsoft.com/office/drawing/2014/main" val="888967405"/>
                    </a:ext>
                  </a:extLst>
                </a:gridCol>
                <a:gridCol w="491143">
                  <a:extLst>
                    <a:ext uri="{9D8B030D-6E8A-4147-A177-3AD203B41FA5}">
                      <a16:colId xmlns:a16="http://schemas.microsoft.com/office/drawing/2014/main" val="1617980907"/>
                    </a:ext>
                  </a:extLst>
                </a:gridCol>
                <a:gridCol w="491143">
                  <a:extLst>
                    <a:ext uri="{9D8B030D-6E8A-4147-A177-3AD203B41FA5}">
                      <a16:colId xmlns:a16="http://schemas.microsoft.com/office/drawing/2014/main" val="3348447657"/>
                    </a:ext>
                  </a:extLst>
                </a:gridCol>
                <a:gridCol w="491143">
                  <a:extLst>
                    <a:ext uri="{9D8B030D-6E8A-4147-A177-3AD203B41FA5}">
                      <a16:colId xmlns:a16="http://schemas.microsoft.com/office/drawing/2014/main" val="1933439819"/>
                    </a:ext>
                  </a:extLst>
                </a:gridCol>
              </a:tblGrid>
              <a:tr h="101520">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800" noProof="0" dirty="0">
                          <a:solidFill>
                            <a:schemeClr val="bg1"/>
                          </a:solidFill>
                          <a:latin typeface="Arial" panose="020B0604020202020204" pitchFamily="34" charset="0"/>
                          <a:cs typeface="Arial" panose="020B0604020202020204" pitchFamily="34" charset="0"/>
                        </a:rPr>
                        <a:t>Event, n (%)</a:t>
                      </a:r>
                    </a:p>
                  </a:txBody>
                  <a:tcPr marL="55440" marR="19440" marT="36000" marB="36000" anchor="ctr">
                    <a:lnB w="38100" cap="flat" cmpd="sng" algn="ctr">
                      <a:noFill/>
                      <a:prstDash val="solid"/>
                      <a:round/>
                      <a:headEnd type="none" w="med" len="med"/>
                      <a:tailEnd type="none" w="med" len="med"/>
                    </a:lnB>
                  </a:tcPr>
                </a:tc>
                <a:tc gridSpan="3">
                  <a:txBody>
                    <a:bodyPr/>
                    <a:lstStyle/>
                    <a:p>
                      <a:pPr algn="ctr"/>
                      <a:r>
                        <a:rPr lang="en-GB" sz="800" noProof="0" dirty="0">
                          <a:latin typeface="Arial" panose="020B0604020202020204" pitchFamily="34" charset="0"/>
                          <a:cs typeface="Arial" panose="020B0604020202020204" pitchFamily="34" charset="0"/>
                        </a:rPr>
                        <a:t>Cabozantinib (N=467)</a:t>
                      </a:r>
                    </a:p>
                  </a:txBody>
                  <a:tcPr marL="0" marR="0" marT="36000" marB="36000">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gridSpan="3">
                  <a:txBody>
                    <a:bodyPr/>
                    <a:lstStyle/>
                    <a:p>
                      <a:pPr algn="ctr"/>
                      <a:r>
                        <a:rPr lang="en-GB" sz="800" noProof="0" dirty="0">
                          <a:latin typeface="Arial" panose="020B0604020202020204" pitchFamily="34" charset="0"/>
                          <a:cs typeface="Arial" panose="020B0604020202020204" pitchFamily="34" charset="0"/>
                        </a:rPr>
                        <a:t>Placebo (N=237)</a:t>
                      </a:r>
                    </a:p>
                  </a:txBody>
                  <a:tcPr marL="0" marR="0" marT="36000" marB="36000">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extLst>
                  <a:ext uri="{0D108BD9-81ED-4DB2-BD59-A6C34878D82A}">
                    <a16:rowId xmlns:a16="http://schemas.microsoft.com/office/drawing/2014/main" val="2200087405"/>
                  </a:ext>
                </a:extLst>
              </a:tr>
              <a:tr h="0">
                <a:tc vMerge="1">
                  <a:txBody>
                    <a:bodyPr/>
                    <a:lstStyle/>
                    <a:p>
                      <a:endParaRPr lang="en-US" sz="900" b="1" dirty="0">
                        <a:solidFill>
                          <a:schemeClr val="bg1"/>
                        </a:solidFill>
                        <a:latin typeface="Arial" panose="020B0604020202020204" pitchFamily="34" charset="0"/>
                        <a:cs typeface="Arial" panose="020B0604020202020204" pitchFamily="34" charset="0"/>
                      </a:endParaRPr>
                    </a:p>
                  </a:txBody>
                  <a:tcPr marL="19440" marR="19440" marT="36000" marB="36000">
                    <a:solidFill>
                      <a:schemeClr val="accent1"/>
                    </a:solidFill>
                  </a:tcPr>
                </a:tc>
                <a:tc>
                  <a:txBody>
                    <a:bodyPr/>
                    <a:lstStyle/>
                    <a:p>
                      <a:pPr algn="ctr"/>
                      <a:r>
                        <a:rPr lang="en-GB" sz="800" b="1" spc="-50" baseline="0" noProof="0" dirty="0">
                          <a:solidFill>
                            <a:schemeClr val="bg1"/>
                          </a:solidFill>
                          <a:latin typeface="Arial" panose="020B0604020202020204" pitchFamily="34" charset="0"/>
                          <a:cs typeface="Arial" panose="020B0604020202020204" pitchFamily="34" charset="0"/>
                        </a:rPr>
                        <a:t>Any grade</a:t>
                      </a:r>
                    </a:p>
                  </a:txBody>
                  <a:tcPr marL="0" marR="0" marT="36000" marB="36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800" b="1" noProof="0" dirty="0">
                          <a:solidFill>
                            <a:schemeClr val="bg1"/>
                          </a:solidFill>
                          <a:latin typeface="Arial" panose="020B0604020202020204" pitchFamily="34" charset="0"/>
                          <a:cs typeface="Arial" panose="020B0604020202020204" pitchFamily="34" charset="0"/>
                        </a:rPr>
                        <a:t>Grade 3</a:t>
                      </a:r>
                    </a:p>
                  </a:txBody>
                  <a:tcPr marL="0" marR="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800" b="1" noProof="0" dirty="0">
                          <a:solidFill>
                            <a:schemeClr val="bg1"/>
                          </a:solidFill>
                          <a:latin typeface="Arial" panose="020B0604020202020204" pitchFamily="34" charset="0"/>
                          <a:cs typeface="Arial" panose="020B0604020202020204" pitchFamily="34" charset="0"/>
                        </a:rPr>
                        <a:t>Grade 4</a:t>
                      </a:r>
                    </a:p>
                  </a:txBody>
                  <a:tcPr marL="0" marR="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800" b="1" spc="-50" baseline="0" noProof="0" dirty="0">
                          <a:solidFill>
                            <a:schemeClr val="bg1"/>
                          </a:solidFill>
                          <a:latin typeface="Arial" panose="020B0604020202020204" pitchFamily="34" charset="0"/>
                          <a:cs typeface="Arial" panose="020B0604020202020204" pitchFamily="34" charset="0"/>
                        </a:rPr>
                        <a:t>Any grade</a:t>
                      </a:r>
                      <a:endParaRPr lang="en-GB" sz="800" b="1" noProof="0" dirty="0">
                        <a:solidFill>
                          <a:schemeClr val="bg1"/>
                        </a:solidFill>
                        <a:latin typeface="Arial" panose="020B0604020202020204" pitchFamily="34" charset="0"/>
                        <a:cs typeface="Arial" panose="020B0604020202020204" pitchFamily="34" charset="0"/>
                      </a:endParaRPr>
                    </a:p>
                  </a:txBody>
                  <a:tcPr marL="0" marR="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800" b="1" noProof="0" dirty="0">
                          <a:solidFill>
                            <a:schemeClr val="bg1"/>
                          </a:solidFill>
                          <a:latin typeface="Arial" panose="020B0604020202020204" pitchFamily="34" charset="0"/>
                          <a:cs typeface="Arial" panose="020B0604020202020204" pitchFamily="34" charset="0"/>
                        </a:rPr>
                        <a:t>Grade 3</a:t>
                      </a:r>
                    </a:p>
                  </a:txBody>
                  <a:tcPr marL="0" marR="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800" b="1" noProof="0" dirty="0">
                          <a:solidFill>
                            <a:schemeClr val="bg1"/>
                          </a:solidFill>
                          <a:latin typeface="Arial" panose="020B0604020202020204" pitchFamily="34" charset="0"/>
                          <a:cs typeface="Arial" panose="020B0604020202020204" pitchFamily="34" charset="0"/>
                        </a:rPr>
                        <a:t>Grade 4</a:t>
                      </a:r>
                    </a:p>
                  </a:txBody>
                  <a:tcPr marL="0" marR="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793115277"/>
                  </a:ext>
                </a:extLst>
              </a:tr>
              <a:tr h="80680">
                <a:tc>
                  <a:txBody>
                    <a:bodyPr/>
                    <a:lstStyle/>
                    <a:p>
                      <a:pPr>
                        <a:lnSpc>
                          <a:spcPct val="95000"/>
                        </a:lnSpc>
                      </a:pPr>
                      <a:r>
                        <a:rPr lang="en-GB" sz="700" b="0" kern="1200" spc="0" baseline="0" noProof="0" dirty="0">
                          <a:solidFill>
                            <a:schemeClr val="dk1"/>
                          </a:solidFill>
                          <a:effectLst/>
                          <a:latin typeface="Arial" panose="020B0604020202020204" pitchFamily="34" charset="0"/>
                          <a:ea typeface="+mn-ea"/>
                          <a:cs typeface="Arial" panose="020B0604020202020204" pitchFamily="34" charset="0"/>
                        </a:rPr>
                        <a:t>Any adverse event</a:t>
                      </a:r>
                    </a:p>
                  </a:txBody>
                  <a:tcPr marL="55440" marR="19440" marT="10800" marB="10800">
                    <a:lnT w="38100" cap="flat" cmpd="sng" algn="ctr">
                      <a:noFill/>
                      <a:prstDash val="solid"/>
                      <a:round/>
                      <a:headEnd type="none" w="med" len="med"/>
                      <a:tailEnd type="none" w="med" len="med"/>
                    </a:lnT>
                  </a:tcPr>
                </a:tc>
                <a:tc>
                  <a:txBody>
                    <a:bodyPr/>
                    <a:lstStyle/>
                    <a:p>
                      <a:pPr algn="ctr">
                        <a:lnSpc>
                          <a:spcPct val="95000"/>
                        </a:lnSpc>
                      </a:pPr>
                      <a:r>
                        <a:rPr lang="en-GB" sz="700" spc="-50" baseline="0" noProof="0" dirty="0">
                          <a:latin typeface="Arial" panose="020B0604020202020204" pitchFamily="34" charset="0"/>
                          <a:cs typeface="Arial" panose="020B0604020202020204" pitchFamily="34" charset="0"/>
                        </a:rPr>
                        <a:t>460 (99)</a:t>
                      </a:r>
                    </a:p>
                  </a:txBody>
                  <a:tcPr marL="0" marR="0" marT="10800" marB="10800">
                    <a:lnT w="12700" cap="flat" cmpd="sng" algn="ctr">
                      <a:solidFill>
                        <a:schemeClr val="bg1"/>
                      </a:solidFill>
                      <a:prstDash val="solid"/>
                      <a:round/>
                      <a:headEnd type="none" w="med" len="med"/>
                      <a:tailEnd type="none" w="med" len="med"/>
                    </a:lnT>
                  </a:tcPr>
                </a:tc>
                <a:tc>
                  <a:txBody>
                    <a:bodyPr/>
                    <a:lstStyle/>
                    <a:p>
                      <a:pPr algn="ctr">
                        <a:lnSpc>
                          <a:spcPct val="95000"/>
                        </a:lnSpc>
                      </a:pPr>
                      <a:r>
                        <a:rPr lang="en-GB" sz="700" spc="-50" baseline="0" noProof="0" dirty="0">
                          <a:latin typeface="Arial" panose="020B0604020202020204" pitchFamily="34" charset="0"/>
                          <a:cs typeface="Arial" panose="020B0604020202020204" pitchFamily="34" charset="0"/>
                        </a:rPr>
                        <a:t>270 (58)</a:t>
                      </a:r>
                    </a:p>
                  </a:txBody>
                  <a:tcPr marL="0" marR="0" marT="10800" marB="10800">
                    <a:lnT w="12700" cap="flat" cmpd="sng" algn="ctr">
                      <a:solidFill>
                        <a:schemeClr val="bg1"/>
                      </a:solidFill>
                      <a:prstDash val="solid"/>
                      <a:round/>
                      <a:headEnd type="none" w="med" len="med"/>
                      <a:tailEnd type="none" w="med" len="med"/>
                    </a:lnT>
                  </a:tcPr>
                </a:tc>
                <a:tc>
                  <a:txBody>
                    <a:bodyPr/>
                    <a:lstStyle/>
                    <a:p>
                      <a:pPr algn="ctr">
                        <a:lnSpc>
                          <a:spcPct val="95000"/>
                        </a:lnSpc>
                      </a:pPr>
                      <a:r>
                        <a:rPr lang="en-GB" sz="700" spc="-50" baseline="0" noProof="0" dirty="0">
                          <a:latin typeface="Arial" panose="020B0604020202020204" pitchFamily="34" charset="0"/>
                          <a:cs typeface="Arial" panose="020B0604020202020204" pitchFamily="34" charset="0"/>
                        </a:rPr>
                        <a:t>46 (10)</a:t>
                      </a:r>
                    </a:p>
                  </a:txBody>
                  <a:tcPr marL="0" marR="0" marT="10800" marB="10800">
                    <a:lnT w="12700" cap="flat" cmpd="sng" algn="ctr">
                      <a:solidFill>
                        <a:schemeClr val="bg1"/>
                      </a:solidFill>
                      <a:prstDash val="solid"/>
                      <a:round/>
                      <a:headEnd type="none" w="med" len="med"/>
                      <a:tailEnd type="none" w="med" len="med"/>
                    </a:lnT>
                  </a:tcPr>
                </a:tc>
                <a:tc>
                  <a:txBody>
                    <a:bodyPr/>
                    <a:lstStyle/>
                    <a:p>
                      <a:pPr algn="ctr">
                        <a:lnSpc>
                          <a:spcPct val="95000"/>
                        </a:lnSpc>
                      </a:pPr>
                      <a:r>
                        <a:rPr lang="en-GB" sz="700" spc="-50" baseline="0" noProof="0" dirty="0">
                          <a:latin typeface="Arial" panose="020B0604020202020204" pitchFamily="34" charset="0"/>
                          <a:cs typeface="Arial" panose="020B0604020202020204" pitchFamily="34" charset="0"/>
                        </a:rPr>
                        <a:t>219 (92)</a:t>
                      </a:r>
                    </a:p>
                  </a:txBody>
                  <a:tcPr marL="0" marR="0" marT="10800" marB="10800">
                    <a:lnT w="12700" cap="flat" cmpd="sng" algn="ctr">
                      <a:solidFill>
                        <a:schemeClr val="bg1"/>
                      </a:solidFill>
                      <a:prstDash val="solid"/>
                      <a:round/>
                      <a:headEnd type="none" w="med" len="med"/>
                      <a:tailEnd type="none" w="med" len="med"/>
                    </a:lnT>
                  </a:tcPr>
                </a:tc>
                <a:tc>
                  <a:txBody>
                    <a:bodyPr/>
                    <a:lstStyle/>
                    <a:p>
                      <a:pPr algn="ctr">
                        <a:lnSpc>
                          <a:spcPct val="95000"/>
                        </a:lnSpc>
                      </a:pPr>
                      <a:r>
                        <a:rPr lang="en-GB" sz="700" spc="-50" baseline="0" noProof="0" dirty="0">
                          <a:latin typeface="Arial" panose="020B0604020202020204" pitchFamily="34" charset="0"/>
                          <a:cs typeface="Arial" panose="020B0604020202020204" pitchFamily="34" charset="0"/>
                        </a:rPr>
                        <a:t>80 (34)</a:t>
                      </a:r>
                    </a:p>
                  </a:txBody>
                  <a:tcPr marL="0" marR="0" marT="10800" marB="10800">
                    <a:lnT w="12700" cap="flat" cmpd="sng" algn="ctr">
                      <a:solidFill>
                        <a:schemeClr val="bg1"/>
                      </a:solidFill>
                      <a:prstDash val="solid"/>
                      <a:round/>
                      <a:headEnd type="none" w="med" len="med"/>
                      <a:tailEnd type="none" w="med" len="med"/>
                    </a:lnT>
                  </a:tcPr>
                </a:tc>
                <a:tc>
                  <a:txBody>
                    <a:bodyPr/>
                    <a:lstStyle/>
                    <a:p>
                      <a:pPr algn="ctr">
                        <a:lnSpc>
                          <a:spcPct val="95000"/>
                        </a:lnSpc>
                      </a:pPr>
                      <a:r>
                        <a:rPr lang="en-GB" sz="700" spc="-50" baseline="0" noProof="0" dirty="0">
                          <a:latin typeface="Arial" panose="020B0604020202020204" pitchFamily="34" charset="0"/>
                          <a:cs typeface="Arial" panose="020B0604020202020204" pitchFamily="34" charset="0"/>
                        </a:rPr>
                        <a:t>6 (3)</a:t>
                      </a:r>
                    </a:p>
                  </a:txBody>
                  <a:tcPr marL="0" marR="0" marT="10800" marB="1080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93864720"/>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Diarrhoea</a:t>
                      </a:r>
                    </a:p>
                  </a:txBody>
                  <a:tcPr marL="55440" marR="19440" marT="10800" marB="10800"/>
                </a:tc>
                <a:tc>
                  <a:txBody>
                    <a:bodyPr/>
                    <a:lstStyle/>
                    <a:p>
                      <a:pPr algn="ctr">
                        <a:lnSpc>
                          <a:spcPct val="95000"/>
                        </a:lnSpc>
                      </a:pPr>
                      <a:r>
                        <a:rPr lang="en-GB" sz="700" spc="-50" baseline="0" noProof="0" dirty="0">
                          <a:latin typeface="Arial" panose="020B0604020202020204" pitchFamily="34" charset="0"/>
                          <a:cs typeface="Arial" panose="020B0604020202020204" pitchFamily="34" charset="0"/>
                        </a:rPr>
                        <a:t>251 (54)</a:t>
                      </a:r>
                    </a:p>
                  </a:txBody>
                  <a:tcPr marL="0" marR="0" marT="10800" marB="10800"/>
                </a:tc>
                <a:tc>
                  <a:txBody>
                    <a:bodyPr/>
                    <a:lstStyle/>
                    <a:p>
                      <a:pPr algn="ctr">
                        <a:lnSpc>
                          <a:spcPct val="95000"/>
                        </a:lnSpc>
                      </a:pPr>
                      <a:r>
                        <a:rPr lang="en-GB" sz="700" spc="-50" baseline="0" noProof="0" dirty="0">
                          <a:latin typeface="Arial" panose="020B0604020202020204" pitchFamily="34" charset="0"/>
                          <a:cs typeface="Arial" panose="020B0604020202020204" pitchFamily="34" charset="0"/>
                        </a:rPr>
                        <a:t>45 (10)</a:t>
                      </a:r>
                    </a:p>
                  </a:txBody>
                  <a:tcPr marL="0" marR="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 (&lt;1)</a:t>
                      </a:r>
                    </a:p>
                  </a:txBody>
                  <a:tcPr marL="0" marR="0" marT="10800" marB="10800"/>
                </a:tc>
                <a:tc>
                  <a:txBody>
                    <a:bodyPr/>
                    <a:lstStyle/>
                    <a:p>
                      <a:pPr algn="ctr">
                        <a:lnSpc>
                          <a:spcPct val="95000"/>
                        </a:lnSpc>
                      </a:pPr>
                      <a:r>
                        <a:rPr lang="en-GB" sz="700" spc="-50" baseline="0" noProof="0" dirty="0">
                          <a:latin typeface="Arial" panose="020B0604020202020204" pitchFamily="34" charset="0"/>
                          <a:cs typeface="Arial" panose="020B0604020202020204" pitchFamily="34" charset="0"/>
                        </a:rPr>
                        <a:t>44 (19)</a:t>
                      </a:r>
                    </a:p>
                  </a:txBody>
                  <a:tcPr marL="0" marR="0" marT="10800" marB="10800"/>
                </a:tc>
                <a:tc>
                  <a:txBody>
                    <a:bodyPr/>
                    <a:lstStyle/>
                    <a:p>
                      <a:pPr algn="ctr">
                        <a:lnSpc>
                          <a:spcPct val="95000"/>
                        </a:lnSpc>
                      </a:pPr>
                      <a:r>
                        <a:rPr lang="en-GB" sz="700" spc="-50" baseline="0" noProof="0" dirty="0">
                          <a:latin typeface="Arial" panose="020B0604020202020204" pitchFamily="34" charset="0"/>
                          <a:cs typeface="Arial" panose="020B0604020202020204" pitchFamily="34" charset="0"/>
                        </a:rPr>
                        <a:t>4 (2)</a:t>
                      </a:r>
                    </a:p>
                  </a:txBody>
                  <a:tcPr marL="0" marR="0" marT="10800" marB="10800"/>
                </a:tc>
                <a:tc>
                  <a:txBody>
                    <a:bodyPr/>
                    <a:lstStyle/>
                    <a:p>
                      <a:pPr algn="ctr">
                        <a:lnSpc>
                          <a:spcPct val="95000"/>
                        </a:lnSpc>
                      </a:pPr>
                      <a:r>
                        <a:rPr lang="en-GB" sz="700" spc="-50" baseline="0" noProof="0" dirty="0">
                          <a:latin typeface="Arial" panose="020B0604020202020204" pitchFamily="34" charset="0"/>
                          <a:cs typeface="Arial" panose="020B0604020202020204" pitchFamily="34" charset="0"/>
                        </a:rPr>
                        <a:t>0</a:t>
                      </a:r>
                    </a:p>
                  </a:txBody>
                  <a:tcPr marL="0" marR="0" marT="10800" marB="10800"/>
                </a:tc>
                <a:extLst>
                  <a:ext uri="{0D108BD9-81ED-4DB2-BD59-A6C34878D82A}">
                    <a16:rowId xmlns:a16="http://schemas.microsoft.com/office/drawing/2014/main" val="1354961381"/>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Decreased appetite</a:t>
                      </a:r>
                    </a:p>
                  </a:txBody>
                  <a:tcPr marL="55440" marR="19440" marT="10800" marB="10800"/>
                </a:tc>
                <a:tc>
                  <a:txBody>
                    <a:bodyPr/>
                    <a:lstStyle/>
                    <a:p>
                      <a:pPr algn="ctr">
                        <a:lnSpc>
                          <a:spcPct val="95000"/>
                        </a:lnSpc>
                      </a:pPr>
                      <a:r>
                        <a:rPr lang="en-GB" sz="700" spc="-50" baseline="0" noProof="0" dirty="0">
                          <a:latin typeface="Arial" panose="020B0604020202020204" pitchFamily="34" charset="0"/>
                          <a:cs typeface="Arial" panose="020B0604020202020204" pitchFamily="34" charset="0"/>
                        </a:rPr>
                        <a:t>225 (48)</a:t>
                      </a:r>
                    </a:p>
                  </a:txBody>
                  <a:tcPr marL="0" marR="0" marT="10800" marB="10800"/>
                </a:tc>
                <a:tc>
                  <a:txBody>
                    <a:bodyPr/>
                    <a:lstStyle/>
                    <a:p>
                      <a:pPr algn="ctr">
                        <a:lnSpc>
                          <a:spcPct val="95000"/>
                        </a:lnSpc>
                      </a:pPr>
                      <a:r>
                        <a:rPr lang="en-GB" sz="700" spc="-50" baseline="0" noProof="0" dirty="0">
                          <a:latin typeface="Arial" panose="020B0604020202020204" pitchFamily="34" charset="0"/>
                          <a:cs typeface="Arial" panose="020B0604020202020204" pitchFamily="34" charset="0"/>
                        </a:rPr>
                        <a:t>27 (6)</a:t>
                      </a:r>
                    </a:p>
                  </a:txBody>
                  <a:tcPr marL="0" marR="0" marT="10800" marB="10800"/>
                </a:tc>
                <a:tc>
                  <a:txBody>
                    <a:bodyPr/>
                    <a:lstStyle/>
                    <a:p>
                      <a:pPr algn="ctr">
                        <a:lnSpc>
                          <a:spcPct val="95000"/>
                        </a:lnSpc>
                      </a:pPr>
                      <a:r>
                        <a:rPr lang="en-GB" sz="700" spc="-50" baseline="0" noProof="0" dirty="0">
                          <a:latin typeface="Arial" panose="020B0604020202020204" pitchFamily="34" charset="0"/>
                          <a:cs typeface="Arial" panose="020B0604020202020204" pitchFamily="34" charset="0"/>
                        </a:rPr>
                        <a:t>0</a:t>
                      </a:r>
                    </a:p>
                  </a:txBody>
                  <a:tcPr marL="0" marR="0" marT="10800" marB="10800"/>
                </a:tc>
                <a:tc>
                  <a:txBody>
                    <a:bodyPr/>
                    <a:lstStyle/>
                    <a:p>
                      <a:pPr algn="ctr">
                        <a:lnSpc>
                          <a:spcPct val="95000"/>
                        </a:lnSpc>
                      </a:pPr>
                      <a:r>
                        <a:rPr lang="en-GB" sz="700" spc="-50" baseline="0" noProof="0" dirty="0">
                          <a:latin typeface="Arial" panose="020B0604020202020204" pitchFamily="34" charset="0"/>
                          <a:cs typeface="Arial" panose="020B0604020202020204" pitchFamily="34" charset="0"/>
                        </a:rPr>
                        <a:t>43 (18)</a:t>
                      </a:r>
                    </a:p>
                  </a:txBody>
                  <a:tcPr marL="0" marR="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 (&lt;1)</a:t>
                      </a:r>
                    </a:p>
                  </a:txBody>
                  <a:tcPr marL="0" marR="0" marT="10800" marB="10800"/>
                </a:tc>
                <a:tc>
                  <a:txBody>
                    <a:bodyPr/>
                    <a:lstStyle/>
                    <a:p>
                      <a:pPr algn="ctr">
                        <a:lnSpc>
                          <a:spcPct val="95000"/>
                        </a:lnSpc>
                      </a:pPr>
                      <a:r>
                        <a:rPr lang="en-GB" sz="700" spc="-50" baseline="0" noProof="0" dirty="0">
                          <a:latin typeface="Arial" panose="020B0604020202020204" pitchFamily="34" charset="0"/>
                          <a:cs typeface="Arial" panose="020B0604020202020204" pitchFamily="34" charset="0"/>
                        </a:rPr>
                        <a:t>0</a:t>
                      </a:r>
                    </a:p>
                  </a:txBody>
                  <a:tcPr marL="0" marR="0" marT="10800" marB="10800"/>
                </a:tc>
                <a:extLst>
                  <a:ext uri="{0D108BD9-81ED-4DB2-BD59-A6C34878D82A}">
                    <a16:rowId xmlns:a16="http://schemas.microsoft.com/office/drawing/2014/main" val="562531414"/>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Palmar-plantar erythrodysesthesia</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217 (46)</a:t>
                      </a:r>
                    </a:p>
                  </a:txBody>
                  <a:tcPr marL="0" marR="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79 (17)</a:t>
                      </a:r>
                    </a:p>
                  </a:txBody>
                  <a:tcPr marL="0" marR="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0" marR="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12 (5)</a:t>
                      </a:r>
                    </a:p>
                  </a:txBody>
                  <a:tcPr marL="0" marR="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0" marR="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0" marR="0" marT="10800" marB="10800"/>
                </a:tc>
                <a:extLst>
                  <a:ext uri="{0D108BD9-81ED-4DB2-BD59-A6C34878D82A}">
                    <a16:rowId xmlns:a16="http://schemas.microsoft.com/office/drawing/2014/main" val="3504499373"/>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Fatigue</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212 (45)</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49 (10)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70 (30)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10 (4)</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3120142060"/>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Nausea</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147 (31)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10 (2)</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42 (18)</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4 (2)</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2321500275"/>
                  </a:ext>
                </a:extLst>
              </a:tr>
              <a:tr h="80680">
                <a:tc>
                  <a:txBody>
                    <a:bodyPr/>
                    <a:lstStyle/>
                    <a:p>
                      <a:pPr>
                        <a:lnSpc>
                          <a:spcPct val="95000"/>
                        </a:lnSpc>
                      </a:pPr>
                      <a:r>
                        <a:rPr lang="en-GB" sz="700" b="0" kern="1200" spc="-30" noProof="0" dirty="0">
                          <a:solidFill>
                            <a:schemeClr val="dk1"/>
                          </a:solidFill>
                          <a:effectLst/>
                          <a:latin typeface="Arial" panose="020B0604020202020204" pitchFamily="34" charset="0"/>
                          <a:ea typeface="+mn-ea"/>
                          <a:cs typeface="Arial" panose="020B0604020202020204" pitchFamily="34" charset="0"/>
                        </a:rPr>
                        <a:t>Hypertension</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137 (29)</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73 (16)</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 (&lt;1)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14 (6)</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4 (2)</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3937648483"/>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Vomiting</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121 (26)</a:t>
                      </a:r>
                    </a:p>
                  </a:txBody>
                  <a:tcPr marL="19440" marR="19440" marT="10800" marB="10800" anchor="ctr"/>
                </a:tc>
                <a:tc>
                  <a:txBody>
                    <a:bodyPr/>
                    <a:lstStyle/>
                    <a:p>
                      <a:pPr algn="ctr">
                        <a:lnSpc>
                          <a:spcPct val="95000"/>
                        </a:lnSpc>
                      </a:pPr>
                      <a:r>
                        <a:rPr lang="en-GB" sz="700" noProof="0" dirty="0">
                          <a:latin typeface="Arial" panose="020B0604020202020204" pitchFamily="34" charset="0"/>
                          <a:cs typeface="Arial" panose="020B0604020202020204" pitchFamily="34" charset="0"/>
                        </a:rPr>
                        <a:t>2 (&lt;1)</a:t>
                      </a:r>
                    </a:p>
                  </a:txBody>
                  <a:tcPr marL="19440" marR="19440" marT="10800" marB="10800" anchor="ctr"/>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nchor="ctr"/>
                </a:tc>
                <a:tc>
                  <a:txBody>
                    <a:bodyPr/>
                    <a:lstStyle/>
                    <a:p>
                      <a:pPr algn="ctr">
                        <a:lnSpc>
                          <a:spcPct val="95000"/>
                        </a:lnSpc>
                      </a:pPr>
                      <a:r>
                        <a:rPr lang="en-GB" sz="700" noProof="0" dirty="0">
                          <a:latin typeface="Arial" panose="020B0604020202020204" pitchFamily="34" charset="0"/>
                          <a:cs typeface="Arial" panose="020B0604020202020204" pitchFamily="34" charset="0"/>
                        </a:rPr>
                        <a:t>28 (12)</a:t>
                      </a:r>
                    </a:p>
                  </a:txBody>
                  <a:tcPr marL="19440" marR="19440" marT="10800" marB="10800" anchor="ctr"/>
                </a:tc>
                <a:tc>
                  <a:txBody>
                    <a:bodyPr/>
                    <a:lstStyle/>
                    <a:p>
                      <a:pPr algn="ctr">
                        <a:lnSpc>
                          <a:spcPct val="95000"/>
                        </a:lnSpc>
                      </a:pPr>
                      <a:r>
                        <a:rPr lang="en-GB" sz="700" noProof="0" dirty="0">
                          <a:latin typeface="Arial" panose="020B0604020202020204" pitchFamily="34" charset="0"/>
                          <a:cs typeface="Arial" panose="020B0604020202020204" pitchFamily="34" charset="0"/>
                        </a:rPr>
                        <a:t>6 (3)</a:t>
                      </a:r>
                    </a:p>
                  </a:txBody>
                  <a:tcPr marL="19440" marR="19440" marT="10800" marB="10800" anchor="ctr"/>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nchor="ctr"/>
                </a:tc>
                <a:extLst>
                  <a:ext uri="{0D108BD9-81ED-4DB2-BD59-A6C34878D82A}">
                    <a16:rowId xmlns:a16="http://schemas.microsoft.com/office/drawing/2014/main" val="1941817904"/>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Increased AST</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105 (22)</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51 (11)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4 (1)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27 (11)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15 (6)</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 (&lt;1)</a:t>
                      </a:r>
                    </a:p>
                  </a:txBody>
                  <a:tcPr marL="19440" marR="19440" marT="10800" marB="10800"/>
                </a:tc>
                <a:extLst>
                  <a:ext uri="{0D108BD9-81ED-4DB2-BD59-A6C34878D82A}">
                    <a16:rowId xmlns:a16="http://schemas.microsoft.com/office/drawing/2014/main" val="2829950823"/>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Asthenia</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102 (22)</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31 (7)</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1 (&lt;1)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18 (8)</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4 (2)</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128145914"/>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Dysphonia</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90 (19)</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3 (1)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5 (2)</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390432434"/>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Constipation</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87 (19)</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2 (&lt;1)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45 (19)</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3767220574"/>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Abdominal pain</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83 (18)</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7 (1)</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1 (&lt;1)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60 (25)</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10 (4)</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1702977664"/>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Weight loss</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81 (17)</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5 (1)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14 (6)</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3600095193"/>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Increased ALT</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80 (17)</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23 (5)</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13 (5)</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5 (2)</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2069431837"/>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Mucosal inflammation</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65 (14)</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8 (2)</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5 (2)</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1 (&lt;1)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694671342"/>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Pyrexia</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64 (14)</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24 (10)</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1 (&lt;1)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3637467273"/>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Upper abdominal pain</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63 (13)</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3 (1)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31 (13)</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1114205867"/>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Cough</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63 (13)</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1 (&lt;1)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26 (11)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3270478305"/>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Peripheral edema</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63 (13)</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4 (1)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32 (14)</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2 (1)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4229433318"/>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Stomatitis</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63 (13)</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8 (2)</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5 (2)</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1158661152"/>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Dyspnea</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58 (12)</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15 (3)</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24 (10)</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1 (&lt;1)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705000375"/>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Rash</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58 (12)</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2 (&lt;1)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14 (6)</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1 (&lt;1)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3756468656"/>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Ascites</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57 (12)</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17 (4)</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1 (&lt;1)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30 (13)</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11 (5)</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2100130448"/>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Dysgeusia</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56 (12)</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5 (2)</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4188455777"/>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Hypoalbuminemia</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55 (12)</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2 (&lt;1)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12 (5)</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816281079"/>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Headache</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52 (11)</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1 (&lt;1)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16 (7)</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1 (&lt;1)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1078985293"/>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Thrombocytopenia</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52 (11)</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16 (3)</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1 (&lt;1)</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3445549272"/>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Insomnia</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49 (10)</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1 (&lt;1)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17 (7)</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73108131"/>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Dizziness</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48 (10)</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2 (&lt;1)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15 (6)</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3071978556"/>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Dyspepsia</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47 (10)</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7 (3)</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584782191"/>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Anaemia</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46 (10)</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18 (4)</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1 (&lt;1)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19 (8)</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12 (5)</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3746274879"/>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Back pain</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46 (10)</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5 (1)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24 (10)</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1 (&lt;1)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3282632758"/>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Increase in serum bilirubin</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45 (10)</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10 (2)</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4 (1)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17 (7)</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2 (1)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2 (1)</a:t>
                      </a:r>
                    </a:p>
                  </a:txBody>
                  <a:tcPr marL="19440" marR="19440" marT="10800" marB="10800"/>
                </a:tc>
                <a:extLst>
                  <a:ext uri="{0D108BD9-81ED-4DB2-BD59-A6C34878D82A}">
                    <a16:rowId xmlns:a16="http://schemas.microsoft.com/office/drawing/2014/main" val="1381981602"/>
                  </a:ext>
                </a:extLst>
              </a:tr>
              <a:tr h="80680">
                <a:tc>
                  <a:txBody>
                    <a:bodyPr/>
                    <a:lstStyle/>
                    <a:p>
                      <a:pPr>
                        <a:lnSpc>
                          <a:spcPct val="95000"/>
                        </a:lnSpc>
                      </a:pPr>
                      <a:r>
                        <a:rPr lang="en-GB" sz="700" b="0" kern="1200" noProof="0" dirty="0">
                          <a:solidFill>
                            <a:schemeClr val="dk1"/>
                          </a:solidFill>
                          <a:effectLst/>
                          <a:latin typeface="Arial" panose="020B0604020202020204" pitchFamily="34" charset="0"/>
                          <a:ea typeface="+mn-ea"/>
                          <a:cs typeface="Arial" panose="020B0604020202020204" pitchFamily="34" charset="0"/>
                        </a:rPr>
                        <a:t>Decrease in platelet count</a:t>
                      </a:r>
                    </a:p>
                  </a:txBody>
                  <a:tcPr marL="55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45 (10)</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13 (3)</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4 (1)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7 (3)</a:t>
                      </a:r>
                    </a:p>
                  </a:txBody>
                  <a:tcPr marL="19440" marR="19440" marT="10800" marB="108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2 (1)</a:t>
                      </a:r>
                    </a:p>
                  </a:txBody>
                  <a:tcPr marL="19440" marR="19440" marT="10800" marB="10800"/>
                </a:tc>
                <a:tc>
                  <a:txBody>
                    <a:bodyPr/>
                    <a:lstStyle/>
                    <a:p>
                      <a:pPr algn="ctr">
                        <a:lnSpc>
                          <a:spcPct val="95000"/>
                        </a:lnSpc>
                      </a:pPr>
                      <a:r>
                        <a:rPr lang="en-GB" sz="700" noProof="0" dirty="0">
                          <a:latin typeface="Arial" panose="020B0604020202020204" pitchFamily="34" charset="0"/>
                          <a:cs typeface="Arial" panose="020B0604020202020204" pitchFamily="34" charset="0"/>
                        </a:rPr>
                        <a:t>0</a:t>
                      </a:r>
                    </a:p>
                  </a:txBody>
                  <a:tcPr marL="19440" marR="19440" marT="10800" marB="10800"/>
                </a:tc>
                <a:extLst>
                  <a:ext uri="{0D108BD9-81ED-4DB2-BD59-A6C34878D82A}">
                    <a16:rowId xmlns:a16="http://schemas.microsoft.com/office/drawing/2014/main" val="232379304"/>
                  </a:ext>
                </a:extLst>
              </a:tr>
              <a:tr h="168093">
                <a:tc gridSpan="7">
                  <a:txBody>
                    <a:bodyPr/>
                    <a:lstStyle/>
                    <a:p>
                      <a:r>
                        <a:rPr lang="en-GB" sz="700" kern="1200" noProof="0" dirty="0">
                          <a:solidFill>
                            <a:schemeClr val="dk1"/>
                          </a:solidFill>
                          <a:effectLst/>
                          <a:latin typeface="Arial" panose="020B0604020202020204" pitchFamily="34" charset="0"/>
                          <a:ea typeface="+mn-ea"/>
                          <a:cs typeface="Arial" panose="020B0604020202020204" pitchFamily="34" charset="0"/>
                        </a:rPr>
                        <a:t>* Listed are adverse events, regardless of causality. Severity was graded according to National Cancer Institute Common Terminology Criteria for Adverse Events, version 4.0.</a:t>
                      </a:r>
                    </a:p>
                  </a:txBody>
                  <a:tcPr marL="55440" marR="19440" marT="36000" marB="36000">
                    <a:solidFill>
                      <a:schemeClr val="bg1"/>
                    </a:solidFill>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extLst>
                  <a:ext uri="{0D108BD9-81ED-4DB2-BD59-A6C34878D82A}">
                    <a16:rowId xmlns:a16="http://schemas.microsoft.com/office/drawing/2014/main" val="819483874"/>
                  </a:ext>
                </a:extLst>
              </a:tr>
            </a:tbl>
          </a:graphicData>
        </a:graphic>
      </p:graphicFrame>
      <p:sp>
        <p:nvSpPr>
          <p:cNvPr id="11" name="Google Shape;392;p10">
            <a:extLst>
              <a:ext uri="{FF2B5EF4-FFF2-40B4-BE49-F238E27FC236}">
                <a16:creationId xmlns:a16="http://schemas.microsoft.com/office/drawing/2014/main" id="{001D85A0-0034-B9E8-63C5-9826D06D7BDC}"/>
              </a:ext>
            </a:extLst>
          </p:cNvPr>
          <p:cNvSpPr/>
          <p:nvPr/>
        </p:nvSpPr>
        <p:spPr>
          <a:xfrm>
            <a:off x="7170769" y="1196752"/>
            <a:ext cx="4291239" cy="18466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r>
              <a:rPr lang="en-GB" sz="1200" b="1" noProof="0" dirty="0">
                <a:effectLst/>
                <a:latin typeface="Arial" panose="020B0604020202020204" pitchFamily="34" charset="0"/>
                <a:cs typeface="Arial" panose="020B0604020202020204" pitchFamily="34" charset="0"/>
              </a:rPr>
              <a:t>Adverse events </a:t>
            </a:r>
            <a:r>
              <a:rPr lang="en-GB" sz="1200" b="1" noProof="0" dirty="0">
                <a:latin typeface="Arial" panose="020B0604020202020204" pitchFamily="34" charset="0"/>
                <a:cs typeface="Arial" panose="020B0604020202020204" pitchFamily="34" charset="0"/>
              </a:rPr>
              <a:t>occurring in ≥10% of patients in either arm</a:t>
            </a:r>
            <a:endParaRPr lang="en-GB" sz="1200" noProof="0"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4BAE2F6-ADC4-3732-C586-E62109648A3D}"/>
              </a:ext>
            </a:extLst>
          </p:cNvPr>
          <p:cNvSpPr>
            <a:spLocks noGrp="1"/>
          </p:cNvSpPr>
          <p:nvPr>
            <p:ph type="sldNum" sz="quarter" idx="4"/>
          </p:nvPr>
        </p:nvSpPr>
        <p:spPr/>
        <p:txBody>
          <a:bodyPr/>
          <a:lstStyle/>
          <a:p>
            <a:fld id="{FCE43C0F-8A7B-3A4B-9DB5-B3472E36E833}" type="slidenum">
              <a:rPr lang="en-GB" noProof="0" smtClean="0"/>
              <a:pPr/>
              <a:t>21</a:t>
            </a:fld>
            <a:endParaRPr lang="en-GB" noProof="0" dirty="0"/>
          </a:p>
        </p:txBody>
      </p:sp>
      <p:sp>
        <p:nvSpPr>
          <p:cNvPr id="15" name="Content Placeholder 2">
            <a:extLst>
              <a:ext uri="{FF2B5EF4-FFF2-40B4-BE49-F238E27FC236}">
                <a16:creationId xmlns:a16="http://schemas.microsoft.com/office/drawing/2014/main" id="{5D341BF7-105E-DD83-74A5-BAF785F05161}"/>
              </a:ext>
            </a:extLst>
          </p:cNvPr>
          <p:cNvSpPr txBox="1">
            <a:spLocks/>
          </p:cNvSpPr>
          <p:nvPr/>
        </p:nvSpPr>
        <p:spPr>
          <a:xfrm>
            <a:off x="3066920" y="1407219"/>
            <a:ext cx="1800200"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Overall survival</a:t>
            </a:r>
          </a:p>
        </p:txBody>
      </p:sp>
      <p:sp>
        <p:nvSpPr>
          <p:cNvPr id="16" name="Google Shape;392;p10">
            <a:extLst>
              <a:ext uri="{FF2B5EF4-FFF2-40B4-BE49-F238E27FC236}">
                <a16:creationId xmlns:a16="http://schemas.microsoft.com/office/drawing/2014/main" id="{5FFB3EE6-E1E6-27E7-1EDA-7711D7248EB5}"/>
              </a:ext>
            </a:extLst>
          </p:cNvPr>
          <p:cNvSpPr/>
          <p:nvPr/>
        </p:nvSpPr>
        <p:spPr>
          <a:xfrm>
            <a:off x="2083265" y="5265374"/>
            <a:ext cx="4084743" cy="253916"/>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1400" b="1" noProof="0" dirty="0">
                <a:solidFill>
                  <a:schemeClr val="tx1"/>
                </a:solidFill>
                <a:latin typeface="Arial" panose="020B0604020202020204" pitchFamily="34" charset="0"/>
                <a:ea typeface="Calibri"/>
                <a:cs typeface="Arial" panose="020B0604020202020204" pitchFamily="34" charset="0"/>
                <a:sym typeface="Calibri"/>
              </a:rPr>
              <a:t>Months</a:t>
            </a:r>
          </a:p>
        </p:txBody>
      </p:sp>
      <p:sp>
        <p:nvSpPr>
          <p:cNvPr id="17" name="Google Shape;392;p10">
            <a:extLst>
              <a:ext uri="{FF2B5EF4-FFF2-40B4-BE49-F238E27FC236}">
                <a16:creationId xmlns:a16="http://schemas.microsoft.com/office/drawing/2014/main" id="{E18F96E7-AE27-EB13-1B69-8B7EA2E273EE}"/>
              </a:ext>
            </a:extLst>
          </p:cNvPr>
          <p:cNvSpPr/>
          <p:nvPr/>
        </p:nvSpPr>
        <p:spPr>
          <a:xfrm rot="16200000">
            <a:off x="-309768" y="3639629"/>
            <a:ext cx="2476501" cy="253916"/>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1400" b="1" noProof="0" dirty="0">
                <a:latin typeface="Arial" panose="020B0604020202020204" pitchFamily="34" charset="0"/>
                <a:ea typeface="Calibri"/>
                <a:cs typeface="Arial" panose="020B0604020202020204" pitchFamily="34" charset="0"/>
                <a:sym typeface="Calibri"/>
              </a:rPr>
              <a:t>Probability of overall survival</a:t>
            </a:r>
            <a:endParaRPr lang="en-GB" sz="1400" noProof="0" dirty="0">
              <a:latin typeface="Arial" panose="020B0604020202020204" pitchFamily="34" charset="0"/>
              <a:ea typeface="Calibri"/>
              <a:cs typeface="Arial" panose="020B0604020202020204" pitchFamily="34" charset="0"/>
              <a:sym typeface="Calibri"/>
            </a:endParaRPr>
          </a:p>
        </p:txBody>
      </p:sp>
      <p:sp>
        <p:nvSpPr>
          <p:cNvPr id="18" name="Google Shape;392;p10">
            <a:extLst>
              <a:ext uri="{FF2B5EF4-FFF2-40B4-BE49-F238E27FC236}">
                <a16:creationId xmlns:a16="http://schemas.microsoft.com/office/drawing/2014/main" id="{05CCBA3B-B967-DF22-B613-F8A3EC0D3E0B}"/>
              </a:ext>
            </a:extLst>
          </p:cNvPr>
          <p:cNvSpPr/>
          <p:nvPr/>
        </p:nvSpPr>
        <p:spPr>
          <a:xfrm>
            <a:off x="1441988" y="5571610"/>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470</a:t>
            </a:r>
          </a:p>
          <a:p>
            <a:pPr algn="ctr"/>
            <a:r>
              <a:rPr lang="en-GB" sz="1200" noProof="0" dirty="0">
                <a:latin typeface="Arial" panose="020B0604020202020204" pitchFamily="34" charset="0"/>
                <a:ea typeface="Calibri"/>
                <a:cs typeface="Arial" panose="020B0604020202020204" pitchFamily="34" charset="0"/>
                <a:sym typeface="Calibri"/>
              </a:rPr>
              <a:t>237</a:t>
            </a:r>
          </a:p>
        </p:txBody>
      </p:sp>
      <p:sp>
        <p:nvSpPr>
          <p:cNvPr id="19" name="Google Shape;392;p10">
            <a:extLst>
              <a:ext uri="{FF2B5EF4-FFF2-40B4-BE49-F238E27FC236}">
                <a16:creationId xmlns:a16="http://schemas.microsoft.com/office/drawing/2014/main" id="{6CD190BF-3391-EC75-9B05-13962CC11322}"/>
              </a:ext>
            </a:extLst>
          </p:cNvPr>
          <p:cNvSpPr/>
          <p:nvPr/>
        </p:nvSpPr>
        <p:spPr>
          <a:xfrm>
            <a:off x="327028" y="5386944"/>
            <a:ext cx="968214" cy="55399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r>
              <a:rPr lang="en-GB" sz="1200" b="1" noProof="0" dirty="0">
                <a:latin typeface="Arial" panose="020B0604020202020204" pitchFamily="34" charset="0"/>
                <a:ea typeface="Calibri"/>
                <a:cs typeface="Arial" panose="020B0604020202020204" pitchFamily="34" charset="0"/>
                <a:sym typeface="Calibri"/>
              </a:rPr>
              <a:t>No. at risk</a:t>
            </a:r>
          </a:p>
          <a:p>
            <a:pPr algn="r"/>
            <a:r>
              <a:rPr lang="en-GB" sz="1200" b="1" noProof="0" dirty="0">
                <a:solidFill>
                  <a:schemeClr val="accent1"/>
                </a:solidFill>
                <a:latin typeface="Arial" panose="020B0604020202020204" pitchFamily="34" charset="0"/>
                <a:ea typeface="Calibri"/>
                <a:cs typeface="Arial" panose="020B0604020202020204" pitchFamily="34" charset="0"/>
                <a:sym typeface="Calibri"/>
              </a:rPr>
              <a:t>Cabozantinib</a:t>
            </a:r>
          </a:p>
          <a:p>
            <a:pPr algn="r"/>
            <a:r>
              <a:rPr lang="en-GB" sz="1200" b="1" noProof="0" dirty="0">
                <a:solidFill>
                  <a:schemeClr val="accent6"/>
                </a:solidFill>
                <a:latin typeface="Arial" panose="020B0604020202020204" pitchFamily="34" charset="0"/>
                <a:ea typeface="Calibri"/>
                <a:cs typeface="Arial" panose="020B0604020202020204" pitchFamily="34" charset="0"/>
                <a:sym typeface="Calibri"/>
              </a:rPr>
              <a:t>Placebo</a:t>
            </a:r>
          </a:p>
        </p:txBody>
      </p:sp>
      <p:sp>
        <p:nvSpPr>
          <p:cNvPr id="20" name="TextBox 19">
            <a:extLst>
              <a:ext uri="{FF2B5EF4-FFF2-40B4-BE49-F238E27FC236}">
                <a16:creationId xmlns:a16="http://schemas.microsoft.com/office/drawing/2014/main" id="{178B11D9-4B84-8894-CE04-4CB66C9A6535}"/>
              </a:ext>
            </a:extLst>
          </p:cNvPr>
          <p:cNvSpPr txBox="1"/>
          <p:nvPr/>
        </p:nvSpPr>
        <p:spPr>
          <a:xfrm>
            <a:off x="1506471" y="5013176"/>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21" name="TextBox 20">
            <a:extLst>
              <a:ext uri="{FF2B5EF4-FFF2-40B4-BE49-F238E27FC236}">
                <a16:creationId xmlns:a16="http://schemas.microsoft.com/office/drawing/2014/main" id="{907A532C-2D8A-E435-A890-7BF91CB074EE}"/>
              </a:ext>
            </a:extLst>
          </p:cNvPr>
          <p:cNvSpPr txBox="1"/>
          <p:nvPr/>
        </p:nvSpPr>
        <p:spPr>
          <a:xfrm>
            <a:off x="1874111" y="5013176"/>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a:t>
            </a:r>
          </a:p>
        </p:txBody>
      </p:sp>
      <p:sp>
        <p:nvSpPr>
          <p:cNvPr id="22" name="TextBox 21">
            <a:extLst>
              <a:ext uri="{FF2B5EF4-FFF2-40B4-BE49-F238E27FC236}">
                <a16:creationId xmlns:a16="http://schemas.microsoft.com/office/drawing/2014/main" id="{AC2C440E-9366-D5B0-465E-1E563FBA937D}"/>
              </a:ext>
            </a:extLst>
          </p:cNvPr>
          <p:cNvSpPr txBox="1"/>
          <p:nvPr/>
        </p:nvSpPr>
        <p:spPr>
          <a:xfrm>
            <a:off x="1169126" y="2435658"/>
            <a:ext cx="213200" cy="187359"/>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1.0</a:t>
            </a:r>
          </a:p>
        </p:txBody>
      </p:sp>
      <p:sp>
        <p:nvSpPr>
          <p:cNvPr id="27" name="TextBox 26">
            <a:extLst>
              <a:ext uri="{FF2B5EF4-FFF2-40B4-BE49-F238E27FC236}">
                <a16:creationId xmlns:a16="http://schemas.microsoft.com/office/drawing/2014/main" id="{A762E7BF-713F-DAEB-3E16-EB6624095165}"/>
              </a:ext>
            </a:extLst>
          </p:cNvPr>
          <p:cNvSpPr txBox="1"/>
          <p:nvPr/>
        </p:nvSpPr>
        <p:spPr>
          <a:xfrm>
            <a:off x="2253134" y="5013176"/>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a:t>
            </a:r>
          </a:p>
        </p:txBody>
      </p:sp>
      <p:sp>
        <p:nvSpPr>
          <p:cNvPr id="28" name="TextBox 27">
            <a:extLst>
              <a:ext uri="{FF2B5EF4-FFF2-40B4-BE49-F238E27FC236}">
                <a16:creationId xmlns:a16="http://schemas.microsoft.com/office/drawing/2014/main" id="{26684E92-D3E5-7147-3962-D3D426B7689F}"/>
              </a:ext>
            </a:extLst>
          </p:cNvPr>
          <p:cNvSpPr txBox="1"/>
          <p:nvPr/>
        </p:nvSpPr>
        <p:spPr>
          <a:xfrm>
            <a:off x="2952945" y="5013176"/>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12</a:t>
            </a:r>
          </a:p>
        </p:txBody>
      </p:sp>
      <p:sp>
        <p:nvSpPr>
          <p:cNvPr id="29" name="TextBox 28">
            <a:extLst>
              <a:ext uri="{FF2B5EF4-FFF2-40B4-BE49-F238E27FC236}">
                <a16:creationId xmlns:a16="http://schemas.microsoft.com/office/drawing/2014/main" id="{9485AB13-E74E-A9E8-28E1-AA661AEEC39F}"/>
              </a:ext>
            </a:extLst>
          </p:cNvPr>
          <p:cNvSpPr txBox="1"/>
          <p:nvPr/>
        </p:nvSpPr>
        <p:spPr>
          <a:xfrm>
            <a:off x="3334004" y="5013176"/>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15</a:t>
            </a:r>
          </a:p>
        </p:txBody>
      </p:sp>
      <p:sp>
        <p:nvSpPr>
          <p:cNvPr id="30" name="TextBox 29">
            <a:extLst>
              <a:ext uri="{FF2B5EF4-FFF2-40B4-BE49-F238E27FC236}">
                <a16:creationId xmlns:a16="http://schemas.microsoft.com/office/drawing/2014/main" id="{501CBB27-4882-49E5-E178-49E05FEF0D31}"/>
              </a:ext>
            </a:extLst>
          </p:cNvPr>
          <p:cNvSpPr txBox="1"/>
          <p:nvPr/>
        </p:nvSpPr>
        <p:spPr>
          <a:xfrm>
            <a:off x="4470866" y="5013176"/>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24</a:t>
            </a:r>
          </a:p>
        </p:txBody>
      </p:sp>
      <p:sp>
        <p:nvSpPr>
          <p:cNvPr id="31" name="TextBox 30">
            <a:extLst>
              <a:ext uri="{FF2B5EF4-FFF2-40B4-BE49-F238E27FC236}">
                <a16:creationId xmlns:a16="http://schemas.microsoft.com/office/drawing/2014/main" id="{7EEE5016-C911-F1A4-26AD-294F67ACBE1B}"/>
              </a:ext>
            </a:extLst>
          </p:cNvPr>
          <p:cNvSpPr txBox="1"/>
          <p:nvPr/>
        </p:nvSpPr>
        <p:spPr>
          <a:xfrm>
            <a:off x="4817169" y="5013176"/>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27</a:t>
            </a:r>
          </a:p>
        </p:txBody>
      </p:sp>
      <p:sp>
        <p:nvSpPr>
          <p:cNvPr id="32" name="TextBox 31">
            <a:extLst>
              <a:ext uri="{FF2B5EF4-FFF2-40B4-BE49-F238E27FC236}">
                <a16:creationId xmlns:a16="http://schemas.microsoft.com/office/drawing/2014/main" id="{0E555AB8-EF58-A9F4-8728-54ABBD348301}"/>
              </a:ext>
            </a:extLst>
          </p:cNvPr>
          <p:cNvSpPr txBox="1"/>
          <p:nvPr/>
        </p:nvSpPr>
        <p:spPr>
          <a:xfrm>
            <a:off x="5189408" y="5013176"/>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30</a:t>
            </a:r>
          </a:p>
        </p:txBody>
      </p:sp>
      <p:sp>
        <p:nvSpPr>
          <p:cNvPr id="33" name="TextBox 32">
            <a:extLst>
              <a:ext uri="{FF2B5EF4-FFF2-40B4-BE49-F238E27FC236}">
                <a16:creationId xmlns:a16="http://schemas.microsoft.com/office/drawing/2014/main" id="{8ECFAC71-D066-7554-C6DB-FAC498708DE8}"/>
              </a:ext>
            </a:extLst>
          </p:cNvPr>
          <p:cNvSpPr txBox="1"/>
          <p:nvPr/>
        </p:nvSpPr>
        <p:spPr>
          <a:xfrm>
            <a:off x="5570455" y="5013176"/>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33</a:t>
            </a:r>
          </a:p>
        </p:txBody>
      </p:sp>
      <p:sp>
        <p:nvSpPr>
          <p:cNvPr id="34" name="TextBox 33">
            <a:extLst>
              <a:ext uri="{FF2B5EF4-FFF2-40B4-BE49-F238E27FC236}">
                <a16:creationId xmlns:a16="http://schemas.microsoft.com/office/drawing/2014/main" id="{AA388E97-682A-1E4F-6940-EB47240018F1}"/>
              </a:ext>
            </a:extLst>
          </p:cNvPr>
          <p:cNvSpPr txBox="1"/>
          <p:nvPr/>
        </p:nvSpPr>
        <p:spPr>
          <a:xfrm>
            <a:off x="5960327" y="5013176"/>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36</a:t>
            </a:r>
          </a:p>
        </p:txBody>
      </p:sp>
      <p:sp>
        <p:nvSpPr>
          <p:cNvPr id="35" name="TextBox 34">
            <a:extLst>
              <a:ext uri="{FF2B5EF4-FFF2-40B4-BE49-F238E27FC236}">
                <a16:creationId xmlns:a16="http://schemas.microsoft.com/office/drawing/2014/main" id="{8A84B918-9C65-87C2-E0D4-9F4E9D62E7EC}"/>
              </a:ext>
            </a:extLst>
          </p:cNvPr>
          <p:cNvSpPr txBox="1"/>
          <p:nvPr/>
        </p:nvSpPr>
        <p:spPr>
          <a:xfrm>
            <a:off x="6341539" y="5013176"/>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39</a:t>
            </a:r>
          </a:p>
        </p:txBody>
      </p:sp>
      <p:sp>
        <p:nvSpPr>
          <p:cNvPr id="36" name="TextBox 35">
            <a:extLst>
              <a:ext uri="{FF2B5EF4-FFF2-40B4-BE49-F238E27FC236}">
                <a16:creationId xmlns:a16="http://schemas.microsoft.com/office/drawing/2014/main" id="{5A958C61-54DE-857B-397C-6BF03A37E74C}"/>
              </a:ext>
            </a:extLst>
          </p:cNvPr>
          <p:cNvSpPr txBox="1"/>
          <p:nvPr/>
        </p:nvSpPr>
        <p:spPr>
          <a:xfrm>
            <a:off x="6718170" y="5013176"/>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42</a:t>
            </a:r>
          </a:p>
        </p:txBody>
      </p:sp>
      <p:sp>
        <p:nvSpPr>
          <p:cNvPr id="37" name="Google Shape;392;p10">
            <a:extLst>
              <a:ext uri="{FF2B5EF4-FFF2-40B4-BE49-F238E27FC236}">
                <a16:creationId xmlns:a16="http://schemas.microsoft.com/office/drawing/2014/main" id="{D2F47558-E913-E50E-D277-5FE31BE2F237}"/>
              </a:ext>
            </a:extLst>
          </p:cNvPr>
          <p:cNvSpPr/>
          <p:nvPr/>
        </p:nvSpPr>
        <p:spPr>
          <a:xfrm>
            <a:off x="6760649" y="5571610"/>
            <a:ext cx="84960"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0</a:t>
            </a:r>
          </a:p>
          <a:p>
            <a:pPr algn="ctr"/>
            <a:r>
              <a:rPr lang="en-GB" sz="1200" noProof="0" dirty="0">
                <a:latin typeface="Arial" panose="020B0604020202020204" pitchFamily="34" charset="0"/>
                <a:ea typeface="Calibri"/>
                <a:cs typeface="Arial" panose="020B0604020202020204" pitchFamily="34" charset="0"/>
                <a:sym typeface="Calibri"/>
              </a:rPr>
              <a:t>0</a:t>
            </a:r>
          </a:p>
        </p:txBody>
      </p:sp>
      <p:sp>
        <p:nvSpPr>
          <p:cNvPr id="38" name="Google Shape;392;p10">
            <a:extLst>
              <a:ext uri="{FF2B5EF4-FFF2-40B4-BE49-F238E27FC236}">
                <a16:creationId xmlns:a16="http://schemas.microsoft.com/office/drawing/2014/main" id="{40F30130-4AD7-7F50-C5C2-AA3F49218ED5}"/>
              </a:ext>
            </a:extLst>
          </p:cNvPr>
          <p:cNvSpPr/>
          <p:nvPr/>
        </p:nvSpPr>
        <p:spPr>
          <a:xfrm>
            <a:off x="6001052" y="5571610"/>
            <a:ext cx="84960"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4</a:t>
            </a:r>
          </a:p>
          <a:p>
            <a:pPr algn="ctr"/>
            <a:r>
              <a:rPr lang="en-GB" sz="1200" noProof="0" dirty="0">
                <a:latin typeface="Arial" panose="020B0604020202020204" pitchFamily="34" charset="0"/>
                <a:ea typeface="Calibri"/>
                <a:cs typeface="Arial" panose="020B0604020202020204" pitchFamily="34" charset="0"/>
                <a:sym typeface="Calibri"/>
              </a:rPr>
              <a:t>3</a:t>
            </a:r>
          </a:p>
        </p:txBody>
      </p:sp>
      <p:sp>
        <p:nvSpPr>
          <p:cNvPr id="39" name="Google Shape;392;p10">
            <a:extLst>
              <a:ext uri="{FF2B5EF4-FFF2-40B4-BE49-F238E27FC236}">
                <a16:creationId xmlns:a16="http://schemas.microsoft.com/office/drawing/2014/main" id="{C15C1189-A883-36B4-49B0-7FC35EC317A3}"/>
              </a:ext>
            </a:extLst>
          </p:cNvPr>
          <p:cNvSpPr/>
          <p:nvPr/>
        </p:nvSpPr>
        <p:spPr>
          <a:xfrm>
            <a:off x="5569968" y="5571610"/>
            <a:ext cx="16991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12</a:t>
            </a:r>
          </a:p>
          <a:p>
            <a:pPr algn="ctr"/>
            <a:r>
              <a:rPr lang="en-GB" sz="1200" noProof="0" dirty="0">
                <a:latin typeface="Arial" panose="020B0604020202020204" pitchFamily="34" charset="0"/>
                <a:ea typeface="Calibri"/>
                <a:cs typeface="Arial" panose="020B0604020202020204" pitchFamily="34" charset="0"/>
                <a:sym typeface="Calibri"/>
              </a:rPr>
              <a:t>5</a:t>
            </a:r>
          </a:p>
        </p:txBody>
      </p:sp>
      <p:sp>
        <p:nvSpPr>
          <p:cNvPr id="40" name="Google Shape;392;p10">
            <a:extLst>
              <a:ext uri="{FF2B5EF4-FFF2-40B4-BE49-F238E27FC236}">
                <a16:creationId xmlns:a16="http://schemas.microsoft.com/office/drawing/2014/main" id="{614AAB99-D3B3-F238-A864-20E37FAEB2E6}"/>
              </a:ext>
            </a:extLst>
          </p:cNvPr>
          <p:cNvSpPr/>
          <p:nvPr/>
        </p:nvSpPr>
        <p:spPr>
          <a:xfrm>
            <a:off x="5203797" y="5571610"/>
            <a:ext cx="16991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22</a:t>
            </a:r>
          </a:p>
          <a:p>
            <a:pPr algn="ctr"/>
            <a:r>
              <a:rPr lang="en-GB" sz="1200" noProof="0" dirty="0">
                <a:latin typeface="Arial" panose="020B0604020202020204" pitchFamily="34" charset="0"/>
                <a:ea typeface="Calibri"/>
                <a:cs typeface="Arial" panose="020B0604020202020204" pitchFamily="34" charset="0"/>
                <a:sym typeface="Calibri"/>
              </a:rPr>
              <a:t>7</a:t>
            </a:r>
          </a:p>
        </p:txBody>
      </p:sp>
      <p:sp>
        <p:nvSpPr>
          <p:cNvPr id="41" name="Google Shape;392;p10">
            <a:extLst>
              <a:ext uri="{FF2B5EF4-FFF2-40B4-BE49-F238E27FC236}">
                <a16:creationId xmlns:a16="http://schemas.microsoft.com/office/drawing/2014/main" id="{7AB2FCEF-FBC9-B7C4-CEE4-9292FC54CDE3}"/>
              </a:ext>
            </a:extLst>
          </p:cNvPr>
          <p:cNvSpPr/>
          <p:nvPr/>
        </p:nvSpPr>
        <p:spPr>
          <a:xfrm>
            <a:off x="4803566" y="5571610"/>
            <a:ext cx="16991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31</a:t>
            </a:r>
          </a:p>
          <a:p>
            <a:pPr algn="ctr"/>
            <a:r>
              <a:rPr lang="en-GB" sz="1200" noProof="0" dirty="0">
                <a:latin typeface="Arial" panose="020B0604020202020204" pitchFamily="34" charset="0"/>
                <a:ea typeface="Calibri"/>
                <a:cs typeface="Arial" panose="020B0604020202020204" pitchFamily="34" charset="0"/>
                <a:sym typeface="Calibri"/>
              </a:rPr>
              <a:t>10</a:t>
            </a:r>
          </a:p>
        </p:txBody>
      </p:sp>
      <p:sp>
        <p:nvSpPr>
          <p:cNvPr id="42" name="Google Shape;392;p10">
            <a:extLst>
              <a:ext uri="{FF2B5EF4-FFF2-40B4-BE49-F238E27FC236}">
                <a16:creationId xmlns:a16="http://schemas.microsoft.com/office/drawing/2014/main" id="{B38BD012-192D-E1F3-9578-71C1F8A4121A}"/>
              </a:ext>
            </a:extLst>
          </p:cNvPr>
          <p:cNvSpPr/>
          <p:nvPr/>
        </p:nvSpPr>
        <p:spPr>
          <a:xfrm>
            <a:off x="4468337" y="5571610"/>
            <a:ext cx="16991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44</a:t>
            </a:r>
          </a:p>
          <a:p>
            <a:pPr algn="ctr"/>
            <a:r>
              <a:rPr lang="en-GB" sz="1200" noProof="0" dirty="0">
                <a:latin typeface="Arial" panose="020B0604020202020204" pitchFamily="34" charset="0"/>
                <a:ea typeface="Calibri"/>
                <a:cs typeface="Arial" panose="020B0604020202020204" pitchFamily="34" charset="0"/>
                <a:sym typeface="Calibri"/>
              </a:rPr>
              <a:t>15</a:t>
            </a:r>
          </a:p>
        </p:txBody>
      </p:sp>
      <p:sp>
        <p:nvSpPr>
          <p:cNvPr id="43" name="Google Shape;392;p10">
            <a:extLst>
              <a:ext uri="{FF2B5EF4-FFF2-40B4-BE49-F238E27FC236}">
                <a16:creationId xmlns:a16="http://schemas.microsoft.com/office/drawing/2014/main" id="{00F67484-5667-EBF7-BA35-FB3432C024B2}"/>
              </a:ext>
            </a:extLst>
          </p:cNvPr>
          <p:cNvSpPr/>
          <p:nvPr/>
        </p:nvSpPr>
        <p:spPr>
          <a:xfrm>
            <a:off x="4063610" y="5571610"/>
            <a:ext cx="16991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63</a:t>
            </a:r>
          </a:p>
          <a:p>
            <a:pPr algn="ctr"/>
            <a:r>
              <a:rPr lang="en-GB" sz="1200" noProof="0" dirty="0">
                <a:latin typeface="Arial" panose="020B0604020202020204" pitchFamily="34" charset="0"/>
                <a:ea typeface="Calibri"/>
                <a:cs typeface="Arial" panose="020B0604020202020204" pitchFamily="34" charset="0"/>
                <a:sym typeface="Calibri"/>
              </a:rPr>
              <a:t>20</a:t>
            </a:r>
          </a:p>
        </p:txBody>
      </p:sp>
      <p:sp>
        <p:nvSpPr>
          <p:cNvPr id="44" name="Google Shape;392;p10">
            <a:extLst>
              <a:ext uri="{FF2B5EF4-FFF2-40B4-BE49-F238E27FC236}">
                <a16:creationId xmlns:a16="http://schemas.microsoft.com/office/drawing/2014/main" id="{91BC84F2-6CE3-9D0C-CC5B-63D956E87810}"/>
              </a:ext>
            </a:extLst>
          </p:cNvPr>
          <p:cNvSpPr/>
          <p:nvPr/>
        </p:nvSpPr>
        <p:spPr>
          <a:xfrm>
            <a:off x="2871319" y="5571610"/>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159</a:t>
            </a:r>
          </a:p>
          <a:p>
            <a:pPr algn="ctr"/>
            <a:r>
              <a:rPr lang="en-GB" sz="1200" noProof="0" dirty="0">
                <a:latin typeface="Arial" panose="020B0604020202020204" pitchFamily="34" charset="0"/>
                <a:ea typeface="Calibri"/>
                <a:cs typeface="Arial" panose="020B0604020202020204" pitchFamily="34" charset="0"/>
                <a:sym typeface="Calibri"/>
              </a:rPr>
              <a:t>57</a:t>
            </a:r>
          </a:p>
        </p:txBody>
      </p:sp>
      <p:sp>
        <p:nvSpPr>
          <p:cNvPr id="45" name="Google Shape;392;p10">
            <a:extLst>
              <a:ext uri="{FF2B5EF4-FFF2-40B4-BE49-F238E27FC236}">
                <a16:creationId xmlns:a16="http://schemas.microsoft.com/office/drawing/2014/main" id="{B6D3B1F8-06F1-1A9A-BD5A-3504366E1D16}"/>
              </a:ext>
            </a:extLst>
          </p:cNvPr>
          <p:cNvSpPr/>
          <p:nvPr/>
        </p:nvSpPr>
        <p:spPr>
          <a:xfrm>
            <a:off x="2532581" y="5571610"/>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206</a:t>
            </a:r>
          </a:p>
          <a:p>
            <a:pPr algn="ctr"/>
            <a:r>
              <a:rPr lang="en-GB" sz="1200" noProof="0" dirty="0">
                <a:latin typeface="Arial" panose="020B0604020202020204" pitchFamily="34" charset="0"/>
                <a:ea typeface="Calibri"/>
                <a:cs typeface="Arial" panose="020B0604020202020204" pitchFamily="34" charset="0"/>
                <a:sym typeface="Calibri"/>
              </a:rPr>
              <a:t>82</a:t>
            </a:r>
          </a:p>
        </p:txBody>
      </p:sp>
      <p:sp>
        <p:nvSpPr>
          <p:cNvPr id="46" name="Google Shape;392;p10">
            <a:extLst>
              <a:ext uri="{FF2B5EF4-FFF2-40B4-BE49-F238E27FC236}">
                <a16:creationId xmlns:a16="http://schemas.microsoft.com/office/drawing/2014/main" id="{C55B2747-D5B9-3CC7-0ECE-E74CA9ABFB58}"/>
              </a:ext>
            </a:extLst>
          </p:cNvPr>
          <p:cNvSpPr/>
          <p:nvPr/>
        </p:nvSpPr>
        <p:spPr>
          <a:xfrm>
            <a:off x="1809067" y="5571610"/>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328</a:t>
            </a:r>
          </a:p>
          <a:p>
            <a:pPr algn="ctr"/>
            <a:r>
              <a:rPr lang="en-GB" sz="1200" noProof="0" dirty="0">
                <a:latin typeface="Arial" panose="020B0604020202020204" pitchFamily="34" charset="0"/>
                <a:ea typeface="Calibri"/>
                <a:cs typeface="Arial" panose="020B0604020202020204" pitchFamily="34" charset="0"/>
                <a:sym typeface="Calibri"/>
              </a:rPr>
              <a:t>190</a:t>
            </a:r>
          </a:p>
        </p:txBody>
      </p:sp>
      <p:sp>
        <p:nvSpPr>
          <p:cNvPr id="48" name="Google Shape;392;p10">
            <a:extLst>
              <a:ext uri="{FF2B5EF4-FFF2-40B4-BE49-F238E27FC236}">
                <a16:creationId xmlns:a16="http://schemas.microsoft.com/office/drawing/2014/main" id="{26994A54-60A4-DC47-E319-74E44967EBFA}"/>
              </a:ext>
            </a:extLst>
          </p:cNvPr>
          <p:cNvSpPr/>
          <p:nvPr/>
        </p:nvSpPr>
        <p:spPr>
          <a:xfrm>
            <a:off x="6378201" y="5571610"/>
            <a:ext cx="84960"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1</a:t>
            </a:r>
          </a:p>
          <a:p>
            <a:pPr algn="ctr"/>
            <a:r>
              <a:rPr lang="en-GB" sz="1200" noProof="0" dirty="0">
                <a:latin typeface="Arial" panose="020B0604020202020204" pitchFamily="34" charset="0"/>
                <a:ea typeface="Calibri"/>
                <a:cs typeface="Arial" panose="020B0604020202020204" pitchFamily="34" charset="0"/>
                <a:sym typeface="Calibri"/>
              </a:rPr>
              <a:t>0</a:t>
            </a:r>
          </a:p>
        </p:txBody>
      </p:sp>
      <p:sp>
        <p:nvSpPr>
          <p:cNvPr id="53" name="TextBox 52">
            <a:extLst>
              <a:ext uri="{FF2B5EF4-FFF2-40B4-BE49-F238E27FC236}">
                <a16:creationId xmlns:a16="http://schemas.microsoft.com/office/drawing/2014/main" id="{3C45F0B8-9E8B-FFE7-73C0-4DB1F49FEC8F}"/>
              </a:ext>
            </a:extLst>
          </p:cNvPr>
          <p:cNvSpPr txBox="1"/>
          <p:nvPr/>
        </p:nvSpPr>
        <p:spPr>
          <a:xfrm>
            <a:off x="1169126" y="2911443"/>
            <a:ext cx="213200" cy="187359"/>
          </a:xfrm>
          <a:prstGeom prst="rect">
            <a:avLst/>
          </a:prstGeom>
          <a:noFill/>
        </p:spPr>
        <p:txBody>
          <a:bodyPr wrap="squar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0.8</a:t>
            </a:r>
          </a:p>
        </p:txBody>
      </p:sp>
      <p:pic>
        <p:nvPicPr>
          <p:cNvPr id="63" name="Picture 62" descr="A graph of a graph&#10;&#10;Description automatically generated with medium confidence">
            <a:extLst>
              <a:ext uri="{FF2B5EF4-FFF2-40B4-BE49-F238E27FC236}">
                <a16:creationId xmlns:a16="http://schemas.microsoft.com/office/drawing/2014/main" id="{322F6D18-39D5-2926-4CBC-6C6A953BCCED}"/>
              </a:ext>
            </a:extLst>
          </p:cNvPr>
          <p:cNvPicPr>
            <a:picLocks noChangeAspect="1"/>
          </p:cNvPicPr>
          <p:nvPr/>
        </p:nvPicPr>
        <p:blipFill>
          <a:blip r:embed="rId2"/>
          <a:stretch>
            <a:fillRect/>
          </a:stretch>
        </p:blipFill>
        <p:spPr>
          <a:xfrm>
            <a:off x="1453551" y="2482794"/>
            <a:ext cx="5350139" cy="2476502"/>
          </a:xfrm>
          <a:prstGeom prst="rect">
            <a:avLst/>
          </a:prstGeom>
          <a:noFill/>
          <a:ln w="19050" cap="flat" cmpd="sng">
            <a:noFill/>
            <a:prstDash val="solid"/>
            <a:round/>
            <a:headEnd type="none" w="sm" len="sm"/>
            <a:tailEnd type="none" w="sm" len="sm"/>
          </a:ln>
        </p:spPr>
      </p:pic>
      <p:sp>
        <p:nvSpPr>
          <p:cNvPr id="64" name="TextBox 63">
            <a:extLst>
              <a:ext uri="{FF2B5EF4-FFF2-40B4-BE49-F238E27FC236}">
                <a16:creationId xmlns:a16="http://schemas.microsoft.com/office/drawing/2014/main" id="{FA7A6D3F-9134-A199-4080-26275601E70E}"/>
              </a:ext>
            </a:extLst>
          </p:cNvPr>
          <p:cNvSpPr txBox="1"/>
          <p:nvPr/>
        </p:nvSpPr>
        <p:spPr>
          <a:xfrm>
            <a:off x="4083516" y="5013176"/>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21</a:t>
            </a:r>
          </a:p>
        </p:txBody>
      </p:sp>
      <p:sp>
        <p:nvSpPr>
          <p:cNvPr id="65" name="TextBox 64">
            <a:extLst>
              <a:ext uri="{FF2B5EF4-FFF2-40B4-BE49-F238E27FC236}">
                <a16:creationId xmlns:a16="http://schemas.microsoft.com/office/drawing/2014/main" id="{EEB84749-77A0-40D2-687F-9E7A8A2F5445}"/>
              </a:ext>
            </a:extLst>
          </p:cNvPr>
          <p:cNvSpPr txBox="1"/>
          <p:nvPr/>
        </p:nvSpPr>
        <p:spPr>
          <a:xfrm>
            <a:off x="3715216" y="5013176"/>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18</a:t>
            </a:r>
          </a:p>
        </p:txBody>
      </p:sp>
      <p:sp>
        <p:nvSpPr>
          <p:cNvPr id="66" name="TextBox 65">
            <a:extLst>
              <a:ext uri="{FF2B5EF4-FFF2-40B4-BE49-F238E27FC236}">
                <a16:creationId xmlns:a16="http://schemas.microsoft.com/office/drawing/2014/main" id="{FC46546A-30E7-361D-C903-536848E81079}"/>
              </a:ext>
            </a:extLst>
          </p:cNvPr>
          <p:cNvSpPr txBox="1"/>
          <p:nvPr/>
        </p:nvSpPr>
        <p:spPr>
          <a:xfrm>
            <a:off x="2620774" y="5013176"/>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9</a:t>
            </a:r>
          </a:p>
        </p:txBody>
      </p:sp>
      <p:sp>
        <p:nvSpPr>
          <p:cNvPr id="67" name="Google Shape;392;p10">
            <a:extLst>
              <a:ext uri="{FF2B5EF4-FFF2-40B4-BE49-F238E27FC236}">
                <a16:creationId xmlns:a16="http://schemas.microsoft.com/office/drawing/2014/main" id="{34C76853-D3F5-2D3B-2775-ED306A15338B}"/>
              </a:ext>
            </a:extLst>
          </p:cNvPr>
          <p:cNvSpPr/>
          <p:nvPr/>
        </p:nvSpPr>
        <p:spPr>
          <a:xfrm>
            <a:off x="3731101" y="5571610"/>
            <a:ext cx="16991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93</a:t>
            </a:r>
          </a:p>
          <a:p>
            <a:pPr algn="ctr"/>
            <a:r>
              <a:rPr lang="en-GB" sz="1200" noProof="0" dirty="0">
                <a:latin typeface="Arial" panose="020B0604020202020204" pitchFamily="34" charset="0"/>
                <a:ea typeface="Calibri"/>
                <a:cs typeface="Arial" panose="020B0604020202020204" pitchFamily="34" charset="0"/>
                <a:sym typeface="Calibri"/>
              </a:rPr>
              <a:t>25</a:t>
            </a:r>
          </a:p>
        </p:txBody>
      </p:sp>
      <p:sp>
        <p:nvSpPr>
          <p:cNvPr id="68" name="Google Shape;392;p10">
            <a:extLst>
              <a:ext uri="{FF2B5EF4-FFF2-40B4-BE49-F238E27FC236}">
                <a16:creationId xmlns:a16="http://schemas.microsoft.com/office/drawing/2014/main" id="{8365EA4B-7CB9-C836-7461-7D7F1172029F}"/>
              </a:ext>
            </a:extLst>
          </p:cNvPr>
          <p:cNvSpPr/>
          <p:nvPr/>
        </p:nvSpPr>
        <p:spPr>
          <a:xfrm>
            <a:off x="3309864" y="5571610"/>
            <a:ext cx="243465"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116</a:t>
            </a:r>
          </a:p>
          <a:p>
            <a:pPr algn="ctr"/>
            <a:r>
              <a:rPr lang="en-GB" sz="1200" noProof="0" dirty="0">
                <a:latin typeface="Arial" panose="020B0604020202020204" pitchFamily="34" charset="0"/>
                <a:ea typeface="Calibri"/>
                <a:cs typeface="Arial" panose="020B0604020202020204" pitchFamily="34" charset="0"/>
                <a:sym typeface="Calibri"/>
              </a:rPr>
              <a:t>37</a:t>
            </a:r>
          </a:p>
        </p:txBody>
      </p:sp>
      <p:sp>
        <p:nvSpPr>
          <p:cNvPr id="69" name="Google Shape;392;p10">
            <a:extLst>
              <a:ext uri="{FF2B5EF4-FFF2-40B4-BE49-F238E27FC236}">
                <a16:creationId xmlns:a16="http://schemas.microsoft.com/office/drawing/2014/main" id="{FA70D8E9-7C52-355A-8634-55C2CFB2CF09}"/>
              </a:ext>
            </a:extLst>
          </p:cNvPr>
          <p:cNvSpPr/>
          <p:nvPr/>
        </p:nvSpPr>
        <p:spPr>
          <a:xfrm>
            <a:off x="2167842" y="5571610"/>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281</a:t>
            </a:r>
          </a:p>
          <a:p>
            <a:pPr algn="ctr"/>
            <a:r>
              <a:rPr lang="en-GB" sz="1200" noProof="0" dirty="0">
                <a:latin typeface="Arial" panose="020B0604020202020204" pitchFamily="34" charset="0"/>
                <a:ea typeface="Calibri"/>
                <a:cs typeface="Arial" panose="020B0604020202020204" pitchFamily="34" charset="0"/>
                <a:sym typeface="Calibri"/>
              </a:rPr>
              <a:t>117</a:t>
            </a:r>
          </a:p>
        </p:txBody>
      </p:sp>
      <p:sp>
        <p:nvSpPr>
          <p:cNvPr id="70" name="TextBox 69">
            <a:extLst>
              <a:ext uri="{FF2B5EF4-FFF2-40B4-BE49-F238E27FC236}">
                <a16:creationId xmlns:a16="http://schemas.microsoft.com/office/drawing/2014/main" id="{1DDEE237-6FF3-6B5E-F900-B906F740AA2B}"/>
              </a:ext>
            </a:extLst>
          </p:cNvPr>
          <p:cNvSpPr txBox="1"/>
          <p:nvPr/>
        </p:nvSpPr>
        <p:spPr>
          <a:xfrm>
            <a:off x="1169126" y="3365468"/>
            <a:ext cx="213200" cy="187359"/>
          </a:xfrm>
          <a:prstGeom prst="rect">
            <a:avLst/>
          </a:prstGeom>
          <a:noFill/>
        </p:spPr>
        <p:txBody>
          <a:bodyPr wrap="squar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0.6</a:t>
            </a:r>
          </a:p>
        </p:txBody>
      </p:sp>
      <p:sp>
        <p:nvSpPr>
          <p:cNvPr id="71" name="TextBox 70">
            <a:extLst>
              <a:ext uri="{FF2B5EF4-FFF2-40B4-BE49-F238E27FC236}">
                <a16:creationId xmlns:a16="http://schemas.microsoft.com/office/drawing/2014/main" id="{9852E74A-7B1A-B48A-9AD6-BBA3EDC92AAF}"/>
              </a:ext>
            </a:extLst>
          </p:cNvPr>
          <p:cNvSpPr txBox="1"/>
          <p:nvPr/>
        </p:nvSpPr>
        <p:spPr>
          <a:xfrm>
            <a:off x="1169126" y="3838543"/>
            <a:ext cx="213200" cy="187359"/>
          </a:xfrm>
          <a:prstGeom prst="rect">
            <a:avLst/>
          </a:prstGeom>
          <a:noFill/>
        </p:spPr>
        <p:txBody>
          <a:bodyPr wrap="squar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0.4</a:t>
            </a:r>
          </a:p>
        </p:txBody>
      </p:sp>
      <p:sp>
        <p:nvSpPr>
          <p:cNvPr id="72" name="TextBox 71">
            <a:extLst>
              <a:ext uri="{FF2B5EF4-FFF2-40B4-BE49-F238E27FC236}">
                <a16:creationId xmlns:a16="http://schemas.microsoft.com/office/drawing/2014/main" id="{C36799AE-4B9F-C529-5FF3-1BE80D3BCE1B}"/>
              </a:ext>
            </a:extLst>
          </p:cNvPr>
          <p:cNvSpPr txBox="1"/>
          <p:nvPr/>
        </p:nvSpPr>
        <p:spPr>
          <a:xfrm>
            <a:off x="1169126" y="4308443"/>
            <a:ext cx="213200" cy="187359"/>
          </a:xfrm>
          <a:prstGeom prst="rect">
            <a:avLst/>
          </a:prstGeom>
          <a:noFill/>
        </p:spPr>
        <p:txBody>
          <a:bodyPr wrap="squar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0.2</a:t>
            </a:r>
          </a:p>
        </p:txBody>
      </p:sp>
      <p:sp>
        <p:nvSpPr>
          <p:cNvPr id="73" name="TextBox 72">
            <a:extLst>
              <a:ext uri="{FF2B5EF4-FFF2-40B4-BE49-F238E27FC236}">
                <a16:creationId xmlns:a16="http://schemas.microsoft.com/office/drawing/2014/main" id="{CEB072F4-9764-3F57-7496-ACF7EEDEA309}"/>
              </a:ext>
            </a:extLst>
          </p:cNvPr>
          <p:cNvSpPr txBox="1"/>
          <p:nvPr/>
        </p:nvSpPr>
        <p:spPr>
          <a:xfrm>
            <a:off x="1169126" y="4781518"/>
            <a:ext cx="213200" cy="187359"/>
          </a:xfrm>
          <a:prstGeom prst="rect">
            <a:avLst/>
          </a:prstGeom>
          <a:noFill/>
        </p:spPr>
        <p:txBody>
          <a:bodyPr wrap="squar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0.0</a:t>
            </a:r>
          </a:p>
        </p:txBody>
      </p:sp>
      <p:graphicFrame>
        <p:nvGraphicFramePr>
          <p:cNvPr id="74" name="Table 123">
            <a:extLst>
              <a:ext uri="{FF2B5EF4-FFF2-40B4-BE49-F238E27FC236}">
                <a16:creationId xmlns:a16="http://schemas.microsoft.com/office/drawing/2014/main" id="{E046B911-B983-9649-C602-BDF9F933D94F}"/>
              </a:ext>
            </a:extLst>
          </p:cNvPr>
          <p:cNvGraphicFramePr>
            <a:graphicFrameLocks noGrp="1"/>
          </p:cNvGraphicFramePr>
          <p:nvPr>
            <p:extLst>
              <p:ext uri="{D42A27DB-BD31-4B8C-83A1-F6EECF244321}">
                <p14:modId xmlns:p14="http://schemas.microsoft.com/office/powerpoint/2010/main" val="399575039"/>
              </p:ext>
            </p:extLst>
          </p:nvPr>
        </p:nvGraphicFramePr>
        <p:xfrm>
          <a:off x="3179380" y="1838087"/>
          <a:ext cx="3510984" cy="765792"/>
        </p:xfrm>
        <a:graphic>
          <a:graphicData uri="http://schemas.openxmlformats.org/drawingml/2006/table">
            <a:tbl>
              <a:tblPr firstRow="1" bandRow="1">
                <a:tableStyleId>{7DF18680-E054-41AD-8BC1-D1AEF772440D}</a:tableStyleId>
              </a:tblPr>
              <a:tblGrid>
                <a:gridCol w="1044412">
                  <a:extLst>
                    <a:ext uri="{9D8B030D-6E8A-4147-A177-3AD203B41FA5}">
                      <a16:colId xmlns:a16="http://schemas.microsoft.com/office/drawing/2014/main" val="3370190440"/>
                    </a:ext>
                  </a:extLst>
                </a:gridCol>
                <a:gridCol w="676881">
                  <a:extLst>
                    <a:ext uri="{9D8B030D-6E8A-4147-A177-3AD203B41FA5}">
                      <a16:colId xmlns:a16="http://schemas.microsoft.com/office/drawing/2014/main" val="2280233735"/>
                    </a:ext>
                  </a:extLst>
                </a:gridCol>
                <a:gridCol w="1122874">
                  <a:extLst>
                    <a:ext uri="{9D8B030D-6E8A-4147-A177-3AD203B41FA5}">
                      <a16:colId xmlns:a16="http://schemas.microsoft.com/office/drawing/2014/main" val="1138736743"/>
                    </a:ext>
                  </a:extLst>
                </a:gridCol>
                <a:gridCol w="666817">
                  <a:extLst>
                    <a:ext uri="{9D8B030D-6E8A-4147-A177-3AD203B41FA5}">
                      <a16:colId xmlns:a16="http://schemas.microsoft.com/office/drawing/2014/main" val="1949213128"/>
                    </a:ext>
                  </a:extLst>
                </a:gridCol>
              </a:tblGrid>
              <a:tr h="158098">
                <a:tc>
                  <a:txBody>
                    <a:bodyPr/>
                    <a:lstStyle/>
                    <a:p>
                      <a:pPr>
                        <a:lnSpc>
                          <a:spcPct val="80000"/>
                        </a:lnSpc>
                      </a:pPr>
                      <a:endParaRPr lang="en-GB" sz="1000" noProof="0" dirty="0">
                        <a:solidFill>
                          <a:schemeClr val="tx1">
                            <a:lumMod val="85000"/>
                            <a:lumOff val="15000"/>
                          </a:schemeClr>
                        </a:solidFill>
                        <a:latin typeface="Arial" panose="020B0604020202020204" pitchFamily="34" charset="0"/>
                        <a:ea typeface="Tahoma" panose="020B0604030504040204" pitchFamily="34" charset="0"/>
                        <a:cs typeface="Arial" panose="020B0604020202020204" pitchFamily="34" charset="0"/>
                      </a:endParaRPr>
                    </a:p>
                  </a:txBody>
                  <a:tcPr marL="45717" marR="45717" marT="36000" marB="36000" anchor="b">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80000"/>
                        </a:lnSpc>
                      </a:pPr>
                      <a:r>
                        <a:rPr lang="en-GB" sz="1200" b="1" noProof="0" dirty="0">
                          <a:solidFill>
                            <a:schemeClr val="tx1">
                              <a:lumMod val="85000"/>
                              <a:lumOff val="15000"/>
                            </a:schemeClr>
                          </a:solidFill>
                          <a:latin typeface="Arial" panose="020B0604020202020204" pitchFamily="34" charset="0"/>
                          <a:ea typeface="Tahoma" panose="020B0604030504040204" pitchFamily="34" charset="0"/>
                          <a:cs typeface="Arial" panose="020B0604020202020204" pitchFamily="34" charset="0"/>
                        </a:rPr>
                        <a:t>No. of patients</a:t>
                      </a:r>
                    </a:p>
                  </a:txBody>
                  <a:tcPr marL="9717" marR="9717" marT="36000" marB="36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GB" sz="1200" noProof="0" dirty="0">
                          <a:solidFill>
                            <a:schemeClr val="tx1">
                              <a:lumMod val="85000"/>
                              <a:lumOff val="15000"/>
                            </a:schemeClr>
                          </a:solidFill>
                          <a:latin typeface="Arial" panose="020B0604020202020204" pitchFamily="34" charset="0"/>
                          <a:ea typeface="Tahoma" panose="020B0604030504040204" pitchFamily="34" charset="0"/>
                          <a:cs typeface="Arial" panose="020B0604020202020204" pitchFamily="34" charset="0"/>
                        </a:rPr>
                        <a:t>Median </a:t>
                      </a:r>
                      <a:r>
                        <a:rPr lang="en-GB" sz="1200" noProof="0" dirty="0">
                          <a:solidFill>
                            <a:schemeClr val="tx1"/>
                          </a:solidFill>
                          <a:latin typeface="Arial" panose="020B0604020202020204" pitchFamily="34" charset="0"/>
                          <a:ea typeface="Tahoma" panose="020B0604030504040204" pitchFamily="34" charset="0"/>
                          <a:cs typeface="Arial" panose="020B0604020202020204" pitchFamily="34" charset="0"/>
                        </a:rPr>
                        <a:t>OS</a:t>
                      </a:r>
                      <a:br>
                        <a:rPr lang="en-GB" sz="1200" noProof="0" dirty="0">
                          <a:solidFill>
                            <a:schemeClr val="tx1">
                              <a:lumMod val="85000"/>
                              <a:lumOff val="15000"/>
                            </a:schemeClr>
                          </a:solidFill>
                          <a:latin typeface="Arial" panose="020B0604020202020204" pitchFamily="34" charset="0"/>
                          <a:ea typeface="Tahoma" panose="020B0604030504040204" pitchFamily="34" charset="0"/>
                          <a:cs typeface="Arial" panose="020B0604020202020204" pitchFamily="34" charset="0"/>
                        </a:rPr>
                      </a:br>
                      <a:r>
                        <a:rPr lang="en-GB" sz="1200" b="0" i="1" noProof="0" dirty="0">
                          <a:solidFill>
                            <a:schemeClr val="tx1">
                              <a:lumMod val="85000"/>
                              <a:lumOff val="15000"/>
                            </a:schemeClr>
                          </a:solidFill>
                          <a:latin typeface="Arial" panose="020B0604020202020204" pitchFamily="34" charset="0"/>
                          <a:ea typeface="Tahoma" panose="020B0604030504040204" pitchFamily="34" charset="0"/>
                          <a:cs typeface="Arial" panose="020B0604020202020204" pitchFamily="34" charset="0"/>
                        </a:rPr>
                        <a:t>mo (95% CI)</a:t>
                      </a:r>
                    </a:p>
                  </a:txBody>
                  <a:tcPr marL="9717" marR="9717" marT="36000" marB="36000" anchor="b">
                    <a:lnL w="63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GB" sz="1200" noProof="0" dirty="0">
                          <a:solidFill>
                            <a:schemeClr val="tx1">
                              <a:lumMod val="85000"/>
                              <a:lumOff val="15000"/>
                            </a:schemeClr>
                          </a:solidFill>
                          <a:latin typeface="Arial" panose="020B0604020202020204" pitchFamily="34" charset="0"/>
                          <a:ea typeface="Tahoma" panose="020B0604030504040204" pitchFamily="34" charset="0"/>
                          <a:cs typeface="Arial" panose="020B0604020202020204" pitchFamily="34" charset="0"/>
                        </a:rPr>
                        <a:t>No. of events</a:t>
                      </a:r>
                    </a:p>
                  </a:txBody>
                  <a:tcPr marL="9717" marR="9717" marT="36000" marB="36000" anchor="b">
                    <a:lnL w="63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6811187"/>
                  </a:ext>
                </a:extLst>
              </a:tr>
              <a:tr h="176098">
                <a:tc>
                  <a:txBody>
                    <a:bodyPr/>
                    <a:lstStyle/>
                    <a:p>
                      <a:pPr algn="l">
                        <a:lnSpc>
                          <a:spcPct val="90000"/>
                        </a:lnSpc>
                      </a:pPr>
                      <a:r>
                        <a:rPr lang="en-GB" sz="1200" b="1" noProof="0" dirty="0">
                          <a:solidFill>
                            <a:schemeClr val="accent1"/>
                          </a:solidFill>
                          <a:latin typeface="Arial" panose="020B0604020202020204" pitchFamily="34" charset="0"/>
                          <a:ea typeface="Tahoma" panose="020B0604030504040204" pitchFamily="34" charset="0"/>
                          <a:cs typeface="Arial" panose="020B0604020202020204" pitchFamily="34" charset="0"/>
                        </a:rPr>
                        <a:t>Cabozantinib</a:t>
                      </a:r>
                      <a:endParaRPr lang="en-GB" sz="1200" b="0" noProof="0" dirty="0">
                        <a:solidFill>
                          <a:schemeClr val="accent1"/>
                        </a:solidFill>
                        <a:latin typeface="Arial" panose="020B0604020202020204" pitchFamily="34" charset="0"/>
                        <a:ea typeface="Tahoma" panose="020B0604030504040204" pitchFamily="34" charset="0"/>
                        <a:cs typeface="Arial" panose="020B0604020202020204" pitchFamily="34" charset="0"/>
                      </a:endParaRPr>
                    </a:p>
                  </a:txBody>
                  <a:tcPr marL="0" marR="9717" marT="18000" marB="18000" anchor="ctr">
                    <a:lnL w="190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90000"/>
                        </a:lnSpc>
                      </a:pPr>
                      <a:r>
                        <a:rPr lang="en-GB" sz="1200" b="0" i="0" u="none" strike="noStrike" noProof="0" dirty="0">
                          <a:solidFill>
                            <a:schemeClr val="tx1"/>
                          </a:solidFill>
                          <a:effectLst/>
                          <a:latin typeface="Arial" panose="020B0604020202020204" pitchFamily="34" charset="0"/>
                          <a:ea typeface="Tahoma" panose="020B0604030504040204" pitchFamily="34" charset="0"/>
                          <a:cs typeface="Arial" panose="020B0604020202020204" pitchFamily="34" charset="0"/>
                        </a:rPr>
                        <a:t>470</a:t>
                      </a:r>
                    </a:p>
                  </a:txBody>
                  <a:tcPr marL="0" marR="0" marT="18000" marB="18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90000"/>
                        </a:lnSpc>
                      </a:pPr>
                      <a:r>
                        <a:rPr lang="en-GB" sz="1200" b="0" i="0" u="none" strike="noStrike" noProof="0" dirty="0">
                          <a:solidFill>
                            <a:schemeClr val="tx1"/>
                          </a:solidFill>
                          <a:effectLst/>
                          <a:latin typeface="Arial" panose="020B0604020202020204" pitchFamily="34" charset="0"/>
                          <a:ea typeface="Tahoma" panose="020B0604030504040204" pitchFamily="34" charset="0"/>
                          <a:cs typeface="Arial" panose="020B0604020202020204" pitchFamily="34" charset="0"/>
                        </a:rPr>
                        <a:t>10.2 (9.1-12.0)</a:t>
                      </a:r>
                    </a:p>
                  </a:txBody>
                  <a:tcPr marL="0" marR="0" marT="18000" marB="18000" anchor="ctr">
                    <a:lnL w="9525"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90000"/>
                        </a:lnSpc>
                      </a:pPr>
                      <a:r>
                        <a:rPr lang="en-GB" sz="1200" b="0" i="0" u="none" strike="noStrike" noProof="0" dirty="0">
                          <a:solidFill>
                            <a:schemeClr val="tx1"/>
                          </a:solidFill>
                          <a:effectLst/>
                          <a:latin typeface="Arial" panose="020B0604020202020204" pitchFamily="34" charset="0"/>
                          <a:ea typeface="Tahoma" panose="020B0604030504040204" pitchFamily="34" charset="0"/>
                          <a:cs typeface="Arial" panose="020B0604020202020204" pitchFamily="34" charset="0"/>
                        </a:rPr>
                        <a:t>317</a:t>
                      </a:r>
                    </a:p>
                  </a:txBody>
                  <a:tcPr marL="0" marR="0" marT="18000" marB="18000" anchor="ctr">
                    <a:lnL w="9525"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9174028"/>
                  </a:ext>
                </a:extLst>
              </a:tr>
              <a:tr h="86489">
                <a:tc>
                  <a:txBody>
                    <a:bodyPr/>
                    <a:lstStyle/>
                    <a:p>
                      <a:pPr algn="l">
                        <a:lnSpc>
                          <a:spcPct val="90000"/>
                        </a:lnSpc>
                      </a:pPr>
                      <a:r>
                        <a:rPr lang="en-GB" sz="1200" b="1" noProof="0" dirty="0">
                          <a:solidFill>
                            <a:schemeClr val="bg1">
                              <a:lumMod val="50000"/>
                            </a:schemeClr>
                          </a:solidFill>
                          <a:latin typeface="Arial" panose="020B0604020202020204" pitchFamily="34" charset="0"/>
                          <a:ea typeface="Tahoma" panose="020B0604030504040204" pitchFamily="34" charset="0"/>
                          <a:cs typeface="Arial" panose="020B0604020202020204" pitchFamily="34" charset="0"/>
                        </a:rPr>
                        <a:t>Placebo</a:t>
                      </a:r>
                      <a:endParaRPr lang="en-GB" sz="1200" b="0" noProof="0" dirty="0">
                        <a:solidFill>
                          <a:schemeClr val="bg1">
                            <a:lumMod val="50000"/>
                          </a:schemeClr>
                        </a:solidFill>
                        <a:latin typeface="Arial" panose="020B0604020202020204" pitchFamily="34" charset="0"/>
                        <a:ea typeface="Tahoma" panose="020B0604030504040204" pitchFamily="34" charset="0"/>
                        <a:cs typeface="Arial" panose="020B0604020202020204" pitchFamily="34" charset="0"/>
                      </a:endParaRPr>
                    </a:p>
                  </a:txBody>
                  <a:tcPr marL="0" marR="45717" marT="18000" marB="18000" anchor="ctr">
                    <a:lnL w="190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90000"/>
                        </a:lnSpc>
                      </a:pPr>
                      <a:r>
                        <a:rPr lang="en-GB" sz="1200" b="0" i="0" u="none" strike="noStrike" noProof="0" dirty="0">
                          <a:solidFill>
                            <a:schemeClr val="tx1"/>
                          </a:solidFill>
                          <a:effectLst/>
                          <a:latin typeface="Arial" panose="020B0604020202020204" pitchFamily="34" charset="0"/>
                          <a:ea typeface="Tahoma" panose="020B0604030504040204" pitchFamily="34" charset="0"/>
                          <a:cs typeface="Arial" panose="020B0604020202020204" pitchFamily="34" charset="0"/>
                        </a:rPr>
                        <a:t>237</a:t>
                      </a:r>
                    </a:p>
                  </a:txBody>
                  <a:tcPr marL="0" marR="0" marT="18000" marB="18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90000"/>
                        </a:lnSpc>
                      </a:pPr>
                      <a:r>
                        <a:rPr lang="en-GB" sz="1200" b="0" i="0" u="none" strike="noStrike" noProof="0" dirty="0">
                          <a:solidFill>
                            <a:schemeClr val="tx1"/>
                          </a:solidFill>
                          <a:effectLst/>
                          <a:latin typeface="Arial" panose="020B0604020202020204" pitchFamily="34" charset="0"/>
                          <a:ea typeface="Tahoma" panose="020B0604030504040204" pitchFamily="34" charset="0"/>
                          <a:cs typeface="Arial" panose="020B0604020202020204" pitchFamily="34" charset="0"/>
                        </a:rPr>
                        <a:t>8.0 (6.8-9.4)</a:t>
                      </a:r>
                    </a:p>
                  </a:txBody>
                  <a:tcPr marL="0" marR="0" marT="18000" marB="18000" anchor="ctr">
                    <a:lnL w="9525"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90000"/>
                        </a:lnSpc>
                      </a:pPr>
                      <a:r>
                        <a:rPr lang="en-GB" sz="1200" b="0" i="0" u="none" strike="noStrike" noProof="0" dirty="0">
                          <a:solidFill>
                            <a:schemeClr val="tx1"/>
                          </a:solidFill>
                          <a:effectLst/>
                          <a:latin typeface="Arial" panose="020B0604020202020204" pitchFamily="34" charset="0"/>
                          <a:ea typeface="Tahoma" panose="020B0604030504040204" pitchFamily="34" charset="0"/>
                          <a:cs typeface="Arial" panose="020B0604020202020204" pitchFamily="34" charset="0"/>
                        </a:rPr>
                        <a:t>167</a:t>
                      </a:r>
                    </a:p>
                  </a:txBody>
                  <a:tcPr marL="0" marR="0" marT="18000" marB="18000" anchor="ctr">
                    <a:lnL w="9525"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8435233"/>
                  </a:ext>
                </a:extLst>
              </a:tr>
            </a:tbl>
          </a:graphicData>
        </a:graphic>
      </p:graphicFrame>
      <p:sp>
        <p:nvSpPr>
          <p:cNvPr id="49" name="Google Shape;392;p10">
            <a:extLst>
              <a:ext uri="{FF2B5EF4-FFF2-40B4-BE49-F238E27FC236}">
                <a16:creationId xmlns:a16="http://schemas.microsoft.com/office/drawing/2014/main" id="{BD87C55B-420C-0256-2D5C-7A4028310A1A}"/>
              </a:ext>
            </a:extLst>
          </p:cNvPr>
          <p:cNvSpPr/>
          <p:nvPr/>
        </p:nvSpPr>
        <p:spPr>
          <a:xfrm>
            <a:off x="4895036" y="4226198"/>
            <a:ext cx="968214" cy="18466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r>
              <a:rPr lang="en-GB" sz="1200" b="1" noProof="0" dirty="0">
                <a:solidFill>
                  <a:schemeClr val="accent1"/>
                </a:solidFill>
                <a:latin typeface="Arial" panose="020B0604020202020204" pitchFamily="34" charset="0"/>
                <a:ea typeface="Calibri"/>
                <a:cs typeface="Arial" panose="020B0604020202020204" pitchFamily="34" charset="0"/>
                <a:sym typeface="Calibri"/>
              </a:rPr>
              <a:t>Cabozantinib</a:t>
            </a:r>
          </a:p>
        </p:txBody>
      </p:sp>
      <p:sp>
        <p:nvSpPr>
          <p:cNvPr id="50" name="Google Shape;392;p10">
            <a:extLst>
              <a:ext uri="{FF2B5EF4-FFF2-40B4-BE49-F238E27FC236}">
                <a16:creationId xmlns:a16="http://schemas.microsoft.com/office/drawing/2014/main" id="{7952774F-2612-2EA0-2FF1-DBE489076E32}"/>
              </a:ext>
            </a:extLst>
          </p:cNvPr>
          <p:cNvSpPr/>
          <p:nvPr/>
        </p:nvSpPr>
        <p:spPr>
          <a:xfrm>
            <a:off x="3066920" y="4495802"/>
            <a:ext cx="589905" cy="18466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r>
              <a:rPr lang="en-GB" sz="1200" b="1" noProof="0" dirty="0">
                <a:solidFill>
                  <a:schemeClr val="accent6"/>
                </a:solidFill>
                <a:latin typeface="Arial" panose="020B0604020202020204" pitchFamily="34" charset="0"/>
                <a:ea typeface="Calibri"/>
                <a:cs typeface="Arial" panose="020B0604020202020204" pitchFamily="34" charset="0"/>
                <a:sym typeface="Calibri"/>
              </a:rPr>
              <a:t>Placebo</a:t>
            </a:r>
          </a:p>
        </p:txBody>
      </p:sp>
      <p:sp>
        <p:nvSpPr>
          <p:cNvPr id="51" name="Google Shape;392;p10">
            <a:extLst>
              <a:ext uri="{FF2B5EF4-FFF2-40B4-BE49-F238E27FC236}">
                <a16:creationId xmlns:a16="http://schemas.microsoft.com/office/drawing/2014/main" id="{D2A77D5C-C1B6-5B36-3792-5F322689C024}"/>
              </a:ext>
            </a:extLst>
          </p:cNvPr>
          <p:cNvSpPr/>
          <p:nvPr/>
        </p:nvSpPr>
        <p:spPr>
          <a:xfrm>
            <a:off x="3179380" y="2793407"/>
            <a:ext cx="3286156"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r>
              <a:rPr lang="en-GB" sz="1200" noProof="0" dirty="0">
                <a:effectLst/>
                <a:latin typeface="Arial" panose="020B0604020202020204" pitchFamily="34" charset="0"/>
                <a:cs typeface="Arial" panose="020B0604020202020204" pitchFamily="34" charset="0"/>
              </a:rPr>
              <a:t>Hazard ratio for death, 0.76 (95% CI, 0.63-0.92)</a:t>
            </a:r>
          </a:p>
          <a:p>
            <a:r>
              <a:rPr lang="en-GB" sz="1200" noProof="0" dirty="0">
                <a:latin typeface="Arial" panose="020B0604020202020204" pitchFamily="34" charset="0"/>
                <a:cs typeface="Arial" panose="020B0604020202020204" pitchFamily="34" charset="0"/>
              </a:rPr>
              <a:t>p=0.005</a:t>
            </a:r>
            <a:endParaRPr lang="en-GB" sz="1200" noProof="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111918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B25BE-E7BF-4776-D433-8D5ED6550E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EE79B18-97A8-7B2B-D7B1-10BA78D88C39}"/>
              </a:ext>
            </a:extLst>
          </p:cNvPr>
          <p:cNvSpPr>
            <a:spLocks noGrp="1"/>
          </p:cNvSpPr>
          <p:nvPr>
            <p:ph type="title"/>
          </p:nvPr>
        </p:nvSpPr>
        <p:spPr>
          <a:xfrm>
            <a:off x="619201" y="259200"/>
            <a:ext cx="11165431" cy="864000"/>
          </a:xfrm>
        </p:spPr>
        <p:txBody>
          <a:bodyPr>
            <a:normAutofit fontScale="90000"/>
          </a:bodyPr>
          <a:lstStyle/>
          <a:p>
            <a:r>
              <a:rPr lang="en-GB" sz="2900" noProof="0" dirty="0"/>
              <a:t>2</a:t>
            </a:r>
            <a:r>
              <a:rPr lang="en-GB" sz="2900" baseline="30000" noProof="0" dirty="0"/>
              <a:t>nd</a:t>
            </a:r>
            <a:r>
              <a:rPr lang="en-GB" sz="2900" noProof="0" dirty="0"/>
              <a:t> line anti-VEGFR-2</a:t>
            </a:r>
            <a:r>
              <a:rPr lang="en-GB" sz="2900" cap="none" noProof="0" dirty="0"/>
              <a:t>: RAMUCIRUMAB (REACH-2)</a:t>
            </a:r>
            <a:br>
              <a:rPr lang="en-GB" cap="none" noProof="0" dirty="0"/>
            </a:br>
            <a:r>
              <a:rPr lang="en-GB" sz="1800" spc="100" noProof="0" dirty="0">
                <a:solidFill>
                  <a:schemeClr val="accent1"/>
                </a:solidFill>
                <a:latin typeface="Arial" panose="020B0604020202020204" pitchFamily="34" charset="0"/>
                <a:cs typeface="Arial" panose="020B0604020202020204" pitchFamily="34" charset="0"/>
              </a:rPr>
              <a:t>RAMUCIRUMAB SHOWED improved overall survival compared with placebo in patients with </a:t>
            </a:r>
            <a:r>
              <a:rPr lang="en-GB" sz="1800" spc="100" noProof="0" dirty="0" err="1">
                <a:solidFill>
                  <a:schemeClr val="accent1"/>
                </a:solidFill>
                <a:latin typeface="Arial" panose="020B0604020202020204" pitchFamily="34" charset="0"/>
                <a:cs typeface="Arial" panose="020B0604020202020204" pitchFamily="34" charset="0"/>
              </a:rPr>
              <a:t>hCC</a:t>
            </a:r>
            <a:r>
              <a:rPr lang="en-GB" sz="1800" spc="100" noProof="0" dirty="0">
                <a:solidFill>
                  <a:schemeClr val="accent1"/>
                </a:solidFill>
                <a:latin typeface="Arial" panose="020B0604020202020204" pitchFamily="34" charset="0"/>
                <a:cs typeface="Arial" panose="020B0604020202020204" pitchFamily="34" charset="0"/>
              </a:rPr>
              <a:t> and elevated AFP (≥400 </a:t>
            </a:r>
            <a:r>
              <a:rPr lang="en-GB" sz="1800" cap="none" spc="100" noProof="0" dirty="0">
                <a:solidFill>
                  <a:schemeClr val="accent1"/>
                </a:solidFill>
                <a:latin typeface="Arial" panose="020B0604020202020204" pitchFamily="34" charset="0"/>
                <a:cs typeface="Arial" panose="020B0604020202020204" pitchFamily="34" charset="0"/>
              </a:rPr>
              <a:t>ng</a:t>
            </a:r>
            <a:r>
              <a:rPr lang="en-GB" sz="1800" spc="100" noProof="0" dirty="0">
                <a:solidFill>
                  <a:schemeClr val="accent1"/>
                </a:solidFill>
                <a:latin typeface="Arial" panose="020B0604020202020204" pitchFamily="34" charset="0"/>
                <a:cs typeface="Arial" panose="020B0604020202020204" pitchFamily="34" charset="0"/>
              </a:rPr>
              <a:t>/</a:t>
            </a:r>
            <a:r>
              <a:rPr lang="en-GB" sz="1800" cap="none" spc="100" noProof="0" dirty="0">
                <a:solidFill>
                  <a:schemeClr val="accent1"/>
                </a:solidFill>
                <a:latin typeface="Arial" panose="020B0604020202020204" pitchFamily="34" charset="0"/>
                <a:cs typeface="Arial" panose="020B0604020202020204" pitchFamily="34" charset="0"/>
              </a:rPr>
              <a:t>m</a:t>
            </a:r>
            <a:r>
              <a:rPr lang="en-GB" sz="1800" spc="100" noProof="0" dirty="0">
                <a:solidFill>
                  <a:schemeClr val="accent1"/>
                </a:solidFill>
                <a:latin typeface="Arial" panose="020B0604020202020204" pitchFamily="34" charset="0"/>
                <a:cs typeface="Arial" panose="020B0604020202020204" pitchFamily="34" charset="0"/>
              </a:rPr>
              <a:t>L) who had previously received sorafenib</a:t>
            </a:r>
            <a:r>
              <a:rPr lang="en-GB" sz="1800" spc="100" baseline="30000" noProof="0" dirty="0">
                <a:solidFill>
                  <a:schemeClr val="accent1"/>
                </a:solidFill>
                <a:latin typeface="Arial" panose="020B0604020202020204" pitchFamily="34" charset="0"/>
                <a:cs typeface="Arial" panose="020B0604020202020204" pitchFamily="34" charset="0"/>
              </a:rPr>
              <a:t>1,</a:t>
            </a:r>
            <a:r>
              <a:rPr lang="en-GB" sz="1800" cap="none" spc="100" baseline="30000" noProof="0" dirty="0">
                <a:solidFill>
                  <a:schemeClr val="accent1"/>
                </a:solidFill>
                <a:latin typeface="Arial" panose="020B0604020202020204" pitchFamily="34" charset="0"/>
                <a:cs typeface="Arial" panose="020B0604020202020204" pitchFamily="34" charset="0"/>
              </a:rPr>
              <a:t>a</a:t>
            </a:r>
            <a:endParaRPr lang="en-GB" sz="1800" spc="100" baseline="30000" noProof="0" dirty="0">
              <a:solidFill>
                <a:schemeClr val="accent1"/>
              </a:solidFill>
            </a:endParaRPr>
          </a:p>
        </p:txBody>
      </p:sp>
      <p:sp>
        <p:nvSpPr>
          <p:cNvPr id="4" name="Slide Number Placeholder 3">
            <a:extLst>
              <a:ext uri="{FF2B5EF4-FFF2-40B4-BE49-F238E27FC236}">
                <a16:creationId xmlns:a16="http://schemas.microsoft.com/office/drawing/2014/main" id="{13A0F322-D994-E6B9-E250-DED3EDDA8C8F}"/>
              </a:ext>
            </a:extLst>
          </p:cNvPr>
          <p:cNvSpPr>
            <a:spLocks noGrp="1"/>
          </p:cNvSpPr>
          <p:nvPr>
            <p:ph type="sldNum" sz="quarter" idx="4"/>
          </p:nvPr>
        </p:nvSpPr>
        <p:spPr/>
        <p:txBody>
          <a:bodyPr/>
          <a:lstStyle/>
          <a:p>
            <a:fld id="{FCE43C0F-8A7B-3A4B-9DB5-B3472E36E833}" type="slidenum">
              <a:rPr lang="en-GB" noProof="0" smtClean="0"/>
              <a:pPr/>
              <a:t>22</a:t>
            </a:fld>
            <a:endParaRPr lang="en-GB" noProof="0" dirty="0"/>
          </a:p>
        </p:txBody>
      </p:sp>
      <p:sp>
        <p:nvSpPr>
          <p:cNvPr id="12" name="Content Placeholder 11">
            <a:extLst>
              <a:ext uri="{FF2B5EF4-FFF2-40B4-BE49-F238E27FC236}">
                <a16:creationId xmlns:a16="http://schemas.microsoft.com/office/drawing/2014/main" id="{93DEE642-D73D-603D-FCCD-D7AF25FF1E5F}"/>
              </a:ext>
            </a:extLst>
          </p:cNvPr>
          <p:cNvSpPr>
            <a:spLocks noGrp="1"/>
          </p:cNvSpPr>
          <p:nvPr>
            <p:ph sz="quarter" idx="15"/>
          </p:nvPr>
        </p:nvSpPr>
        <p:spPr/>
        <p:txBody>
          <a:bodyPr anchor="b" anchorCtr="0"/>
          <a:lstStyle/>
          <a:p>
            <a:pPr>
              <a:spcBef>
                <a:spcPts val="0"/>
              </a:spcBef>
              <a:spcAft>
                <a:spcPts val="200"/>
              </a:spcAft>
            </a:pPr>
            <a:r>
              <a:rPr lang="en-GB" b="0" baseline="30000" dirty="0">
                <a:solidFill>
                  <a:schemeClr val="tx2"/>
                </a:solidFill>
                <a:effectLst/>
              </a:rPr>
              <a:t>a</a:t>
            </a:r>
            <a:r>
              <a:rPr lang="en-GB" b="0" dirty="0">
                <a:solidFill>
                  <a:schemeClr val="tx2"/>
                </a:solidFill>
                <a:effectLst/>
              </a:rPr>
              <a:t> </a:t>
            </a:r>
            <a:r>
              <a:rPr lang="en-GB" b="0" noProof="0" dirty="0">
                <a:solidFill>
                  <a:schemeClr val="tx2"/>
                </a:solidFill>
                <a:effectLst/>
                <a:latin typeface="Arial" panose="020B0604020202020204" pitchFamily="34" charset="0"/>
              </a:rPr>
              <a:t>Ramucirumab is only recommended for patients with an AFP ≥400 ng/mL</a:t>
            </a:r>
            <a:r>
              <a:rPr lang="en-GB" b="0" baseline="30000" noProof="0" dirty="0">
                <a:solidFill>
                  <a:schemeClr val="tx2"/>
                </a:solidFill>
                <a:effectLst/>
                <a:latin typeface="Arial" panose="020B0604020202020204" pitchFamily="34" charset="0"/>
              </a:rPr>
              <a:t> </a:t>
            </a:r>
            <a:r>
              <a:rPr lang="en-GB" b="0" noProof="0" dirty="0">
                <a:solidFill>
                  <a:schemeClr val="tx2"/>
                </a:solidFill>
                <a:effectLst/>
                <a:latin typeface="Arial" panose="020B0604020202020204" pitchFamily="34" charset="0"/>
              </a:rPr>
              <a:t>and faile</a:t>
            </a:r>
            <a:r>
              <a:rPr lang="en-GB" noProof="0" dirty="0">
                <a:solidFill>
                  <a:schemeClr val="tx2"/>
                </a:solidFill>
                <a:latin typeface="Arial" panose="020B0604020202020204" pitchFamily="34" charset="0"/>
              </a:rPr>
              <a:t>d to demonstrate a benefit in those with AFP &lt;400 ng/mL</a:t>
            </a:r>
            <a:endParaRPr lang="en-GB" noProof="0" dirty="0">
              <a:solidFill>
                <a:schemeClr val="tx2"/>
              </a:solidFill>
            </a:endParaRPr>
          </a:p>
          <a:p>
            <a:pPr marL="0" indent="0">
              <a:spcBef>
                <a:spcPts val="0"/>
              </a:spcBef>
              <a:spcAft>
                <a:spcPts val="200"/>
              </a:spcAft>
              <a:buNone/>
            </a:pPr>
            <a:r>
              <a:rPr lang="en-GB" noProof="0" dirty="0">
                <a:solidFill>
                  <a:schemeClr val="tx2"/>
                </a:solidFill>
              </a:rPr>
              <a:t>AE, adverse event; AFP, </a:t>
            </a:r>
            <a:r>
              <a:rPr lang="en-GB" b="0" i="0" u="none" strike="noStrike" noProof="0" dirty="0">
                <a:solidFill>
                  <a:schemeClr val="tx2"/>
                </a:solidFill>
                <a:effectLst/>
              </a:rPr>
              <a:t>α-fetoprotein</a:t>
            </a:r>
            <a:r>
              <a:rPr lang="en-GB" noProof="0" dirty="0">
                <a:solidFill>
                  <a:schemeClr val="tx2"/>
                </a:solidFill>
              </a:rPr>
              <a:t>; CI, confidence interval; HCC, hepatocellular carcinoma; HR, hazard ratio; NA, not applicable; TEAE, treatment-emergent adverse event</a:t>
            </a:r>
          </a:p>
          <a:p>
            <a:pPr marL="0" indent="0">
              <a:spcBef>
                <a:spcPts val="0"/>
              </a:spcBef>
              <a:spcAft>
                <a:spcPts val="200"/>
              </a:spcAft>
              <a:buNone/>
            </a:pPr>
            <a:r>
              <a:rPr lang="en-GB" b="0" noProof="0" dirty="0">
                <a:solidFill>
                  <a:schemeClr val="tx2"/>
                </a:solidFill>
                <a:effectLst/>
                <a:latin typeface="Arial" panose="020B0604020202020204" pitchFamily="34" charset="0"/>
              </a:rPr>
              <a:t>Zhu</a:t>
            </a:r>
            <a:r>
              <a:rPr lang="en-GB" noProof="0" dirty="0">
                <a:solidFill>
                  <a:schemeClr val="tx2"/>
                </a:solidFill>
                <a:latin typeface="Arial" panose="020B0604020202020204" pitchFamily="34" charset="0"/>
              </a:rPr>
              <a:t> </a:t>
            </a:r>
            <a:r>
              <a:rPr lang="en-GB" b="0" noProof="0" dirty="0">
                <a:solidFill>
                  <a:schemeClr val="tx2"/>
                </a:solidFill>
                <a:effectLst/>
                <a:latin typeface="Arial" panose="020B0604020202020204" pitchFamily="34" charset="0"/>
              </a:rPr>
              <a:t>AX, et al. Lancet Oncol. 2019;20</a:t>
            </a:r>
            <a:r>
              <a:rPr lang="en-GB" noProof="0" dirty="0">
                <a:solidFill>
                  <a:schemeClr val="tx2"/>
                </a:solidFill>
                <a:latin typeface="Arial" panose="020B0604020202020204" pitchFamily="34" charset="0"/>
              </a:rPr>
              <a:t>:</a:t>
            </a:r>
            <a:r>
              <a:rPr lang="en-GB" b="0" noProof="0" dirty="0">
                <a:solidFill>
                  <a:schemeClr val="tx2"/>
                </a:solidFill>
                <a:effectLst/>
                <a:latin typeface="Arial" panose="020B0604020202020204" pitchFamily="34" charset="0"/>
              </a:rPr>
              <a:t>282-296</a:t>
            </a:r>
            <a:endParaRPr lang="en-GB" noProof="0" dirty="0">
              <a:solidFill>
                <a:schemeClr val="tx2"/>
              </a:solidFill>
            </a:endParaRPr>
          </a:p>
        </p:txBody>
      </p:sp>
      <p:sp>
        <p:nvSpPr>
          <p:cNvPr id="10" name="Content Placeholder 2">
            <a:extLst>
              <a:ext uri="{FF2B5EF4-FFF2-40B4-BE49-F238E27FC236}">
                <a16:creationId xmlns:a16="http://schemas.microsoft.com/office/drawing/2014/main" id="{2CCAB2B1-F329-29F1-D334-3FFACD09B42A}"/>
              </a:ext>
            </a:extLst>
          </p:cNvPr>
          <p:cNvSpPr txBox="1">
            <a:spLocks/>
          </p:cNvSpPr>
          <p:nvPr/>
        </p:nvSpPr>
        <p:spPr>
          <a:xfrm>
            <a:off x="6552092" y="1268760"/>
            <a:ext cx="4944507"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buClr>
                <a:srgbClr val="000000"/>
              </a:buClr>
              <a:buSzPts val="1700"/>
              <a:buNone/>
            </a:pPr>
            <a:r>
              <a:rPr lang="en-GB" sz="1600" b="1" noProof="0" dirty="0">
                <a:solidFill>
                  <a:schemeClr val="tx1"/>
                </a:solidFill>
              </a:rPr>
              <a:t>TEAEs in ≥10% patients (either group)</a:t>
            </a:r>
          </a:p>
        </p:txBody>
      </p:sp>
      <p:sp>
        <p:nvSpPr>
          <p:cNvPr id="6" name="TextBox 5">
            <a:extLst>
              <a:ext uri="{FF2B5EF4-FFF2-40B4-BE49-F238E27FC236}">
                <a16:creationId xmlns:a16="http://schemas.microsoft.com/office/drawing/2014/main" id="{809E7673-5920-7BF9-46D8-836828F9E0E2}"/>
              </a:ext>
            </a:extLst>
          </p:cNvPr>
          <p:cNvSpPr txBox="1"/>
          <p:nvPr/>
        </p:nvSpPr>
        <p:spPr>
          <a:xfrm>
            <a:off x="7140050" y="4928193"/>
            <a:ext cx="4483922" cy="338554"/>
          </a:xfrm>
          <a:prstGeom prst="rect">
            <a:avLst/>
          </a:prstGeom>
          <a:noFill/>
        </p:spPr>
        <p:txBody>
          <a:bodyPr wrap="square" rtlCol="0">
            <a:spAutoFit/>
          </a:bodyPr>
          <a:lstStyle/>
          <a:p>
            <a:r>
              <a:rPr lang="en-GB" sz="800" noProof="0" dirty="0">
                <a:solidFill>
                  <a:schemeClr val="tx2"/>
                </a:solidFill>
                <a:latin typeface="Arial" panose="020B0604020202020204" pitchFamily="34" charset="0"/>
                <a:cs typeface="Arial" panose="020B0604020202020204" pitchFamily="34" charset="0"/>
              </a:rPr>
              <a:t>*NA indicated TEAEs for which the Common Terminology Criteria for Adverse Events do not define the grade and no events were reported.</a:t>
            </a:r>
            <a:endParaRPr lang="en-GB" sz="2400" noProof="0" dirty="0">
              <a:solidFill>
                <a:schemeClr val="tx2"/>
              </a:solidFill>
              <a:latin typeface="Arial" panose="020B0604020202020204" pitchFamily="34" charset="0"/>
              <a:ea typeface="Aileron" charset="0"/>
              <a:cs typeface="Arial" panose="020B0604020202020204" pitchFamily="34" charset="0"/>
            </a:endParaRPr>
          </a:p>
        </p:txBody>
      </p:sp>
      <p:pic>
        <p:nvPicPr>
          <p:cNvPr id="14" name="Picture 13">
            <a:extLst>
              <a:ext uri="{FF2B5EF4-FFF2-40B4-BE49-F238E27FC236}">
                <a16:creationId xmlns:a16="http://schemas.microsoft.com/office/drawing/2014/main" id="{26179962-9FD4-23AB-B19D-1452F89E71EC}"/>
              </a:ext>
            </a:extLst>
          </p:cNvPr>
          <p:cNvPicPr>
            <a:picLocks noChangeAspect="1"/>
          </p:cNvPicPr>
          <p:nvPr/>
        </p:nvPicPr>
        <p:blipFill>
          <a:blip r:embed="rId2"/>
          <a:srcRect/>
          <a:stretch/>
        </p:blipFill>
        <p:spPr>
          <a:xfrm>
            <a:off x="1494408" y="1854884"/>
            <a:ext cx="4673600" cy="2946400"/>
          </a:xfrm>
          <a:prstGeom prst="rect">
            <a:avLst/>
          </a:prstGeom>
        </p:spPr>
      </p:pic>
      <p:sp>
        <p:nvSpPr>
          <p:cNvPr id="15" name="Google Shape;392;p10">
            <a:extLst>
              <a:ext uri="{FF2B5EF4-FFF2-40B4-BE49-F238E27FC236}">
                <a16:creationId xmlns:a16="http://schemas.microsoft.com/office/drawing/2014/main" id="{88D64604-60BD-94C5-ACFC-DA0E90F8A64B}"/>
              </a:ext>
            </a:extLst>
          </p:cNvPr>
          <p:cNvSpPr/>
          <p:nvPr/>
        </p:nvSpPr>
        <p:spPr>
          <a:xfrm>
            <a:off x="1809067" y="5089436"/>
            <a:ext cx="4084743" cy="253916"/>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1400" b="1" noProof="0" dirty="0">
                <a:solidFill>
                  <a:schemeClr val="tx1"/>
                </a:solidFill>
                <a:latin typeface="Arial" panose="020B0604020202020204" pitchFamily="34" charset="0"/>
                <a:ea typeface="Calibri"/>
                <a:cs typeface="Arial" panose="020B0604020202020204" pitchFamily="34" charset="0"/>
                <a:sym typeface="Calibri"/>
              </a:rPr>
              <a:t>Time since randomisation (months)</a:t>
            </a:r>
          </a:p>
        </p:txBody>
      </p:sp>
      <p:sp>
        <p:nvSpPr>
          <p:cNvPr id="17" name="Google Shape;392;p10">
            <a:extLst>
              <a:ext uri="{FF2B5EF4-FFF2-40B4-BE49-F238E27FC236}">
                <a16:creationId xmlns:a16="http://schemas.microsoft.com/office/drawing/2014/main" id="{F7FC6CF3-44EC-682A-782A-9A251BDC4F52}"/>
              </a:ext>
            </a:extLst>
          </p:cNvPr>
          <p:cNvSpPr/>
          <p:nvPr/>
        </p:nvSpPr>
        <p:spPr>
          <a:xfrm rot="16200000">
            <a:off x="-309767" y="3215919"/>
            <a:ext cx="2476501" cy="253916"/>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1400" b="1" noProof="0" dirty="0">
                <a:latin typeface="Arial" panose="020B0604020202020204" pitchFamily="34" charset="0"/>
                <a:ea typeface="Calibri"/>
                <a:cs typeface="Arial" panose="020B0604020202020204" pitchFamily="34" charset="0"/>
                <a:sym typeface="Calibri"/>
              </a:rPr>
              <a:t>Overall survival (%)</a:t>
            </a:r>
            <a:endParaRPr lang="en-GB" sz="1400" noProof="0" dirty="0">
              <a:latin typeface="Arial" panose="020B0604020202020204" pitchFamily="34" charset="0"/>
              <a:ea typeface="Calibri"/>
              <a:cs typeface="Arial" panose="020B0604020202020204" pitchFamily="34" charset="0"/>
              <a:sym typeface="Calibri"/>
            </a:endParaRPr>
          </a:p>
        </p:txBody>
      </p:sp>
      <p:sp>
        <p:nvSpPr>
          <p:cNvPr id="21" name="TextBox 20">
            <a:extLst>
              <a:ext uri="{FF2B5EF4-FFF2-40B4-BE49-F238E27FC236}">
                <a16:creationId xmlns:a16="http://schemas.microsoft.com/office/drawing/2014/main" id="{91644BC7-A6AE-BD80-ECCE-D43BF5CC92D0}"/>
              </a:ext>
            </a:extLst>
          </p:cNvPr>
          <p:cNvSpPr txBox="1"/>
          <p:nvPr/>
        </p:nvSpPr>
        <p:spPr>
          <a:xfrm>
            <a:off x="1185448" y="1772902"/>
            <a:ext cx="254878" cy="187359"/>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100</a:t>
            </a:r>
          </a:p>
        </p:txBody>
      </p:sp>
      <p:sp>
        <p:nvSpPr>
          <p:cNvPr id="25" name="TextBox 24">
            <a:extLst>
              <a:ext uri="{FF2B5EF4-FFF2-40B4-BE49-F238E27FC236}">
                <a16:creationId xmlns:a16="http://schemas.microsoft.com/office/drawing/2014/main" id="{7701D519-0BA5-D2C1-EB28-5B7BF7125F71}"/>
              </a:ext>
            </a:extLst>
          </p:cNvPr>
          <p:cNvSpPr txBox="1"/>
          <p:nvPr/>
        </p:nvSpPr>
        <p:spPr>
          <a:xfrm>
            <a:off x="6083049" y="4836894"/>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27</a:t>
            </a:r>
          </a:p>
        </p:txBody>
      </p:sp>
      <p:sp>
        <p:nvSpPr>
          <p:cNvPr id="31" name="TextBox 30">
            <a:extLst>
              <a:ext uri="{FF2B5EF4-FFF2-40B4-BE49-F238E27FC236}">
                <a16:creationId xmlns:a16="http://schemas.microsoft.com/office/drawing/2014/main" id="{8AC496B0-C836-25B4-BF1D-546737816A63}"/>
              </a:ext>
            </a:extLst>
          </p:cNvPr>
          <p:cNvSpPr txBox="1"/>
          <p:nvPr/>
        </p:nvSpPr>
        <p:spPr>
          <a:xfrm>
            <a:off x="5562349" y="4836894"/>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24</a:t>
            </a:r>
          </a:p>
        </p:txBody>
      </p:sp>
      <p:sp>
        <p:nvSpPr>
          <p:cNvPr id="32" name="TextBox 31">
            <a:extLst>
              <a:ext uri="{FF2B5EF4-FFF2-40B4-BE49-F238E27FC236}">
                <a16:creationId xmlns:a16="http://schemas.microsoft.com/office/drawing/2014/main" id="{21F505A7-7D4F-B03D-066F-7F2588715D18}"/>
              </a:ext>
            </a:extLst>
          </p:cNvPr>
          <p:cNvSpPr txBox="1"/>
          <p:nvPr/>
        </p:nvSpPr>
        <p:spPr>
          <a:xfrm>
            <a:off x="5041649" y="4836894"/>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21</a:t>
            </a:r>
          </a:p>
        </p:txBody>
      </p:sp>
      <p:sp>
        <p:nvSpPr>
          <p:cNvPr id="33" name="TextBox 32">
            <a:extLst>
              <a:ext uri="{FF2B5EF4-FFF2-40B4-BE49-F238E27FC236}">
                <a16:creationId xmlns:a16="http://schemas.microsoft.com/office/drawing/2014/main" id="{CB50EE3A-1B81-5C5C-8016-F23834D88452}"/>
              </a:ext>
            </a:extLst>
          </p:cNvPr>
          <p:cNvSpPr txBox="1"/>
          <p:nvPr/>
        </p:nvSpPr>
        <p:spPr>
          <a:xfrm>
            <a:off x="4536824" y="4836894"/>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18</a:t>
            </a:r>
          </a:p>
        </p:txBody>
      </p:sp>
      <p:sp>
        <p:nvSpPr>
          <p:cNvPr id="34" name="TextBox 33">
            <a:extLst>
              <a:ext uri="{FF2B5EF4-FFF2-40B4-BE49-F238E27FC236}">
                <a16:creationId xmlns:a16="http://schemas.microsoft.com/office/drawing/2014/main" id="{7EAD6614-EF18-1177-24DA-B6749CEE9532}"/>
              </a:ext>
            </a:extLst>
          </p:cNvPr>
          <p:cNvSpPr txBox="1"/>
          <p:nvPr/>
        </p:nvSpPr>
        <p:spPr>
          <a:xfrm>
            <a:off x="4025649" y="4836894"/>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15</a:t>
            </a:r>
          </a:p>
        </p:txBody>
      </p:sp>
      <p:sp>
        <p:nvSpPr>
          <p:cNvPr id="35" name="TextBox 34">
            <a:extLst>
              <a:ext uri="{FF2B5EF4-FFF2-40B4-BE49-F238E27FC236}">
                <a16:creationId xmlns:a16="http://schemas.microsoft.com/office/drawing/2014/main" id="{27799224-8428-E4EF-5BC3-8A25A446BD29}"/>
              </a:ext>
            </a:extLst>
          </p:cNvPr>
          <p:cNvSpPr txBox="1"/>
          <p:nvPr/>
        </p:nvSpPr>
        <p:spPr>
          <a:xfrm>
            <a:off x="3517649" y="4836894"/>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12</a:t>
            </a:r>
          </a:p>
        </p:txBody>
      </p:sp>
      <p:sp>
        <p:nvSpPr>
          <p:cNvPr id="36" name="TextBox 35">
            <a:extLst>
              <a:ext uri="{FF2B5EF4-FFF2-40B4-BE49-F238E27FC236}">
                <a16:creationId xmlns:a16="http://schemas.microsoft.com/office/drawing/2014/main" id="{EC0F9D0D-E459-C5D4-EC05-0F9E915D8D35}"/>
              </a:ext>
            </a:extLst>
          </p:cNvPr>
          <p:cNvSpPr txBox="1"/>
          <p:nvPr/>
        </p:nvSpPr>
        <p:spPr>
          <a:xfrm>
            <a:off x="3055303" y="4836894"/>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9</a:t>
            </a:r>
          </a:p>
        </p:txBody>
      </p:sp>
      <p:sp>
        <p:nvSpPr>
          <p:cNvPr id="37" name="TextBox 36">
            <a:extLst>
              <a:ext uri="{FF2B5EF4-FFF2-40B4-BE49-F238E27FC236}">
                <a16:creationId xmlns:a16="http://schemas.microsoft.com/office/drawing/2014/main" id="{F52B353C-5700-48AD-6729-879399103BA5}"/>
              </a:ext>
            </a:extLst>
          </p:cNvPr>
          <p:cNvSpPr txBox="1"/>
          <p:nvPr/>
        </p:nvSpPr>
        <p:spPr>
          <a:xfrm>
            <a:off x="2550478" y="4836894"/>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a:t>
            </a:r>
          </a:p>
        </p:txBody>
      </p:sp>
      <p:sp>
        <p:nvSpPr>
          <p:cNvPr id="38" name="TextBox 37">
            <a:extLst>
              <a:ext uri="{FF2B5EF4-FFF2-40B4-BE49-F238E27FC236}">
                <a16:creationId xmlns:a16="http://schemas.microsoft.com/office/drawing/2014/main" id="{7BAD9D30-BC4B-63B0-43AE-05DC27C4D911}"/>
              </a:ext>
            </a:extLst>
          </p:cNvPr>
          <p:cNvSpPr txBox="1"/>
          <p:nvPr/>
        </p:nvSpPr>
        <p:spPr>
          <a:xfrm>
            <a:off x="2029778" y="4836894"/>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a:t>
            </a:r>
          </a:p>
        </p:txBody>
      </p:sp>
      <p:sp>
        <p:nvSpPr>
          <p:cNvPr id="39" name="TextBox 38">
            <a:extLst>
              <a:ext uri="{FF2B5EF4-FFF2-40B4-BE49-F238E27FC236}">
                <a16:creationId xmlns:a16="http://schemas.microsoft.com/office/drawing/2014/main" id="{FCE3956F-649E-1843-4FAF-A46C2284D6E9}"/>
              </a:ext>
            </a:extLst>
          </p:cNvPr>
          <p:cNvSpPr txBox="1"/>
          <p:nvPr/>
        </p:nvSpPr>
        <p:spPr>
          <a:xfrm>
            <a:off x="1524953" y="4836894"/>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40" name="TextBox 39">
            <a:extLst>
              <a:ext uri="{FF2B5EF4-FFF2-40B4-BE49-F238E27FC236}">
                <a16:creationId xmlns:a16="http://schemas.microsoft.com/office/drawing/2014/main" id="{5E473E5B-D643-C1A0-F7C3-ABC5130090A0}"/>
              </a:ext>
            </a:extLst>
          </p:cNvPr>
          <p:cNvSpPr txBox="1"/>
          <p:nvPr/>
        </p:nvSpPr>
        <p:spPr>
          <a:xfrm>
            <a:off x="1270408" y="2338052"/>
            <a:ext cx="169918" cy="187359"/>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80</a:t>
            </a:r>
          </a:p>
        </p:txBody>
      </p:sp>
      <p:sp>
        <p:nvSpPr>
          <p:cNvPr id="41" name="TextBox 40">
            <a:extLst>
              <a:ext uri="{FF2B5EF4-FFF2-40B4-BE49-F238E27FC236}">
                <a16:creationId xmlns:a16="http://schemas.microsoft.com/office/drawing/2014/main" id="{DD14A253-3C20-56EB-867B-684590C15690}"/>
              </a:ext>
            </a:extLst>
          </p:cNvPr>
          <p:cNvSpPr txBox="1"/>
          <p:nvPr/>
        </p:nvSpPr>
        <p:spPr>
          <a:xfrm>
            <a:off x="1270408" y="2934952"/>
            <a:ext cx="169918" cy="187359"/>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60</a:t>
            </a:r>
          </a:p>
        </p:txBody>
      </p:sp>
      <p:sp>
        <p:nvSpPr>
          <p:cNvPr id="42" name="TextBox 41">
            <a:extLst>
              <a:ext uri="{FF2B5EF4-FFF2-40B4-BE49-F238E27FC236}">
                <a16:creationId xmlns:a16="http://schemas.microsoft.com/office/drawing/2014/main" id="{78E2DA50-05BB-2254-0526-ED76B95A0548}"/>
              </a:ext>
            </a:extLst>
          </p:cNvPr>
          <p:cNvSpPr txBox="1"/>
          <p:nvPr/>
        </p:nvSpPr>
        <p:spPr>
          <a:xfrm>
            <a:off x="1270408" y="3509627"/>
            <a:ext cx="169918" cy="187359"/>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40</a:t>
            </a:r>
          </a:p>
        </p:txBody>
      </p:sp>
      <p:sp>
        <p:nvSpPr>
          <p:cNvPr id="43" name="TextBox 42">
            <a:extLst>
              <a:ext uri="{FF2B5EF4-FFF2-40B4-BE49-F238E27FC236}">
                <a16:creationId xmlns:a16="http://schemas.microsoft.com/office/drawing/2014/main" id="{0FE149FA-FAED-33F0-B0FF-E6FFF4ED8091}"/>
              </a:ext>
            </a:extLst>
          </p:cNvPr>
          <p:cNvSpPr txBox="1"/>
          <p:nvPr/>
        </p:nvSpPr>
        <p:spPr>
          <a:xfrm>
            <a:off x="1270408" y="4068427"/>
            <a:ext cx="169918" cy="187359"/>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20</a:t>
            </a:r>
          </a:p>
        </p:txBody>
      </p:sp>
      <p:sp>
        <p:nvSpPr>
          <p:cNvPr id="44" name="TextBox 43">
            <a:extLst>
              <a:ext uri="{FF2B5EF4-FFF2-40B4-BE49-F238E27FC236}">
                <a16:creationId xmlns:a16="http://schemas.microsoft.com/office/drawing/2014/main" id="{664FD92F-B5B6-0A70-2EF7-2BA984028FF8}"/>
              </a:ext>
            </a:extLst>
          </p:cNvPr>
          <p:cNvSpPr txBox="1"/>
          <p:nvPr/>
        </p:nvSpPr>
        <p:spPr>
          <a:xfrm>
            <a:off x="1355367" y="4649452"/>
            <a:ext cx="84959" cy="187359"/>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0</a:t>
            </a:r>
          </a:p>
        </p:txBody>
      </p:sp>
      <p:sp>
        <p:nvSpPr>
          <p:cNvPr id="45" name="TextBox 44">
            <a:extLst>
              <a:ext uri="{FF2B5EF4-FFF2-40B4-BE49-F238E27FC236}">
                <a16:creationId xmlns:a16="http://schemas.microsoft.com/office/drawing/2014/main" id="{0362DD99-7E49-9BB8-5D95-176360DBAF93}"/>
              </a:ext>
            </a:extLst>
          </p:cNvPr>
          <p:cNvSpPr txBox="1"/>
          <p:nvPr/>
        </p:nvSpPr>
        <p:spPr>
          <a:xfrm>
            <a:off x="5984465" y="5470739"/>
            <a:ext cx="367087" cy="338554"/>
          </a:xfrm>
          <a:prstGeom prst="rect">
            <a:avLst/>
          </a:prstGeom>
          <a:noFill/>
        </p:spPr>
        <p:txBody>
          <a:bodyPr wrap="non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0 (50)</a:t>
            </a:r>
          </a:p>
          <a:p>
            <a:pPr algn="ctr"/>
            <a:r>
              <a:rPr lang="en-GB" sz="1100" noProof="0" dirty="0">
                <a:latin typeface="Arial" panose="020B0604020202020204" pitchFamily="34" charset="0"/>
                <a:ea typeface="Aileron" charset="0"/>
                <a:cs typeface="Arial" panose="020B0604020202020204" pitchFamily="34" charset="0"/>
              </a:rPr>
              <a:t>0 (21)</a:t>
            </a:r>
          </a:p>
        </p:txBody>
      </p:sp>
      <p:sp>
        <p:nvSpPr>
          <p:cNvPr id="46" name="TextBox 45">
            <a:extLst>
              <a:ext uri="{FF2B5EF4-FFF2-40B4-BE49-F238E27FC236}">
                <a16:creationId xmlns:a16="http://schemas.microsoft.com/office/drawing/2014/main" id="{868D16DE-F25F-2D15-0355-4764FAE1D1BD}"/>
              </a:ext>
            </a:extLst>
          </p:cNvPr>
          <p:cNvSpPr txBox="1"/>
          <p:nvPr/>
        </p:nvSpPr>
        <p:spPr>
          <a:xfrm>
            <a:off x="5463765" y="5470739"/>
            <a:ext cx="367087" cy="338554"/>
          </a:xfrm>
          <a:prstGeom prst="rect">
            <a:avLst/>
          </a:prstGeom>
          <a:noFill/>
        </p:spPr>
        <p:txBody>
          <a:bodyPr wrap="non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4 (47)</a:t>
            </a:r>
          </a:p>
          <a:p>
            <a:pPr algn="ctr"/>
            <a:r>
              <a:rPr lang="en-GB" sz="1100" noProof="0" dirty="0">
                <a:latin typeface="Arial" panose="020B0604020202020204" pitchFamily="34" charset="0"/>
                <a:ea typeface="Aileron" charset="0"/>
                <a:cs typeface="Arial" panose="020B0604020202020204" pitchFamily="34" charset="0"/>
              </a:rPr>
              <a:t>0 (21)</a:t>
            </a:r>
          </a:p>
        </p:txBody>
      </p:sp>
      <p:sp>
        <p:nvSpPr>
          <p:cNvPr id="47" name="TextBox 46">
            <a:extLst>
              <a:ext uri="{FF2B5EF4-FFF2-40B4-BE49-F238E27FC236}">
                <a16:creationId xmlns:a16="http://schemas.microsoft.com/office/drawing/2014/main" id="{0B342C85-11FE-5B5A-9F12-F5664474B011}"/>
              </a:ext>
            </a:extLst>
          </p:cNvPr>
          <p:cNvSpPr txBox="1"/>
          <p:nvPr/>
        </p:nvSpPr>
        <p:spPr>
          <a:xfrm>
            <a:off x="4903791" y="5470739"/>
            <a:ext cx="445635" cy="338554"/>
          </a:xfrm>
          <a:prstGeom prst="rect">
            <a:avLst/>
          </a:prstGeom>
          <a:noFill/>
        </p:spPr>
        <p:txBody>
          <a:bodyPr wrap="non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14 (41)</a:t>
            </a:r>
          </a:p>
          <a:p>
            <a:pPr algn="ctr"/>
            <a:r>
              <a:rPr lang="en-GB" sz="1100" noProof="0" dirty="0">
                <a:latin typeface="Arial" panose="020B0604020202020204" pitchFamily="34" charset="0"/>
                <a:ea typeface="Aileron" charset="0"/>
                <a:cs typeface="Arial" panose="020B0604020202020204" pitchFamily="34" charset="0"/>
              </a:rPr>
              <a:t>1 (21)</a:t>
            </a:r>
          </a:p>
        </p:txBody>
      </p:sp>
      <p:sp>
        <p:nvSpPr>
          <p:cNvPr id="48" name="TextBox 47">
            <a:extLst>
              <a:ext uri="{FF2B5EF4-FFF2-40B4-BE49-F238E27FC236}">
                <a16:creationId xmlns:a16="http://schemas.microsoft.com/office/drawing/2014/main" id="{17E8D23F-CA12-7017-1FD0-49E1B0B206AC}"/>
              </a:ext>
            </a:extLst>
          </p:cNvPr>
          <p:cNvSpPr txBox="1"/>
          <p:nvPr/>
        </p:nvSpPr>
        <p:spPr>
          <a:xfrm>
            <a:off x="4398966" y="5470739"/>
            <a:ext cx="445635" cy="338554"/>
          </a:xfrm>
          <a:prstGeom prst="rect">
            <a:avLst/>
          </a:prstGeom>
          <a:noFill/>
        </p:spPr>
        <p:txBody>
          <a:bodyPr wrap="non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26 (36)</a:t>
            </a:r>
          </a:p>
          <a:p>
            <a:pPr algn="ctr"/>
            <a:r>
              <a:rPr lang="en-GB" sz="1100" noProof="0" dirty="0">
                <a:latin typeface="Arial" panose="020B0604020202020204" pitchFamily="34" charset="0"/>
                <a:ea typeface="Aileron" charset="0"/>
                <a:cs typeface="Arial" panose="020B0604020202020204" pitchFamily="34" charset="0"/>
              </a:rPr>
              <a:t>4 (20)</a:t>
            </a:r>
          </a:p>
        </p:txBody>
      </p:sp>
      <p:sp>
        <p:nvSpPr>
          <p:cNvPr id="49" name="TextBox 48">
            <a:extLst>
              <a:ext uri="{FF2B5EF4-FFF2-40B4-BE49-F238E27FC236}">
                <a16:creationId xmlns:a16="http://schemas.microsoft.com/office/drawing/2014/main" id="{35A98EDE-C7C7-B349-821F-B71F19BEA9FB}"/>
              </a:ext>
            </a:extLst>
          </p:cNvPr>
          <p:cNvSpPr txBox="1"/>
          <p:nvPr/>
        </p:nvSpPr>
        <p:spPr>
          <a:xfrm>
            <a:off x="3887791" y="5470739"/>
            <a:ext cx="445635" cy="338554"/>
          </a:xfrm>
          <a:prstGeom prst="rect">
            <a:avLst/>
          </a:prstGeom>
          <a:noFill/>
        </p:spPr>
        <p:txBody>
          <a:bodyPr wrap="non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37 (30)</a:t>
            </a:r>
          </a:p>
          <a:p>
            <a:pPr algn="ctr"/>
            <a:r>
              <a:rPr lang="en-GB" sz="1100" noProof="0" dirty="0">
                <a:latin typeface="Arial" panose="020B0604020202020204" pitchFamily="34" charset="0"/>
                <a:ea typeface="Aileron" charset="0"/>
                <a:cs typeface="Arial" panose="020B0604020202020204" pitchFamily="34" charset="0"/>
              </a:rPr>
              <a:t>12 (17)</a:t>
            </a:r>
          </a:p>
        </p:txBody>
      </p:sp>
      <p:sp>
        <p:nvSpPr>
          <p:cNvPr id="50" name="TextBox 49">
            <a:extLst>
              <a:ext uri="{FF2B5EF4-FFF2-40B4-BE49-F238E27FC236}">
                <a16:creationId xmlns:a16="http://schemas.microsoft.com/office/drawing/2014/main" id="{B671EDED-A0AC-059B-DEF1-E30683D5C5C8}"/>
              </a:ext>
            </a:extLst>
          </p:cNvPr>
          <p:cNvSpPr txBox="1"/>
          <p:nvPr/>
        </p:nvSpPr>
        <p:spPr>
          <a:xfrm>
            <a:off x="3379791" y="5470739"/>
            <a:ext cx="445635" cy="338554"/>
          </a:xfrm>
          <a:prstGeom prst="rect">
            <a:avLst/>
          </a:prstGeom>
          <a:noFill/>
        </p:spPr>
        <p:txBody>
          <a:bodyPr wrap="non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56 (22)</a:t>
            </a:r>
          </a:p>
          <a:p>
            <a:pPr algn="ctr"/>
            <a:r>
              <a:rPr lang="en-GB" sz="1100" noProof="0" dirty="0">
                <a:latin typeface="Arial" panose="020B0604020202020204" pitchFamily="34" charset="0"/>
                <a:ea typeface="Aileron" charset="0"/>
                <a:cs typeface="Arial" panose="020B0604020202020204" pitchFamily="34" charset="0"/>
              </a:rPr>
              <a:t>19 (15)</a:t>
            </a:r>
          </a:p>
        </p:txBody>
      </p:sp>
      <p:sp>
        <p:nvSpPr>
          <p:cNvPr id="51" name="TextBox 50">
            <a:extLst>
              <a:ext uri="{FF2B5EF4-FFF2-40B4-BE49-F238E27FC236}">
                <a16:creationId xmlns:a16="http://schemas.microsoft.com/office/drawing/2014/main" id="{BEC97ABF-BFE5-6B52-C50E-6717EA184D7C}"/>
              </a:ext>
            </a:extLst>
          </p:cNvPr>
          <p:cNvSpPr txBox="1"/>
          <p:nvPr/>
        </p:nvSpPr>
        <p:spPr>
          <a:xfrm>
            <a:off x="2914239" y="5470739"/>
            <a:ext cx="367087" cy="338554"/>
          </a:xfrm>
          <a:prstGeom prst="rect">
            <a:avLst/>
          </a:prstGeom>
          <a:noFill/>
        </p:spPr>
        <p:txBody>
          <a:bodyPr wrap="non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87 (8)</a:t>
            </a:r>
          </a:p>
          <a:p>
            <a:pPr algn="ctr"/>
            <a:r>
              <a:rPr lang="en-GB" sz="1100" noProof="0" dirty="0">
                <a:latin typeface="Arial" panose="020B0604020202020204" pitchFamily="34" charset="0"/>
                <a:ea typeface="Aileron" charset="0"/>
                <a:cs typeface="Arial" panose="020B0604020202020204" pitchFamily="34" charset="0"/>
              </a:rPr>
              <a:t>36 (7)</a:t>
            </a:r>
          </a:p>
        </p:txBody>
      </p:sp>
      <p:sp>
        <p:nvSpPr>
          <p:cNvPr id="52" name="TextBox 51">
            <a:extLst>
              <a:ext uri="{FF2B5EF4-FFF2-40B4-BE49-F238E27FC236}">
                <a16:creationId xmlns:a16="http://schemas.microsoft.com/office/drawing/2014/main" id="{95BD17FB-01F3-C475-87EB-07F8657F7D7E}"/>
              </a:ext>
            </a:extLst>
          </p:cNvPr>
          <p:cNvSpPr txBox="1"/>
          <p:nvPr/>
        </p:nvSpPr>
        <p:spPr>
          <a:xfrm>
            <a:off x="2370140" y="5470739"/>
            <a:ext cx="445635" cy="338554"/>
          </a:xfrm>
          <a:prstGeom prst="rect">
            <a:avLst/>
          </a:prstGeom>
          <a:noFill/>
        </p:spPr>
        <p:txBody>
          <a:bodyPr wrap="non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121 (2)</a:t>
            </a:r>
          </a:p>
          <a:p>
            <a:pPr algn="ctr"/>
            <a:r>
              <a:rPr lang="en-GB" sz="1100" noProof="0" dirty="0">
                <a:latin typeface="Arial" panose="020B0604020202020204" pitchFamily="34" charset="0"/>
                <a:ea typeface="Aileron" charset="0"/>
                <a:cs typeface="Arial" panose="020B0604020202020204" pitchFamily="34" charset="0"/>
              </a:rPr>
              <a:t>50 (6)</a:t>
            </a:r>
          </a:p>
        </p:txBody>
      </p:sp>
      <p:sp>
        <p:nvSpPr>
          <p:cNvPr id="53" name="TextBox 52">
            <a:extLst>
              <a:ext uri="{FF2B5EF4-FFF2-40B4-BE49-F238E27FC236}">
                <a16:creationId xmlns:a16="http://schemas.microsoft.com/office/drawing/2014/main" id="{C7CB8B5C-45B3-B709-E908-25211D7FB3F4}"/>
              </a:ext>
            </a:extLst>
          </p:cNvPr>
          <p:cNvSpPr txBox="1"/>
          <p:nvPr/>
        </p:nvSpPr>
        <p:spPr>
          <a:xfrm>
            <a:off x="1849440" y="5470739"/>
            <a:ext cx="445635" cy="338554"/>
          </a:xfrm>
          <a:prstGeom prst="rect">
            <a:avLst/>
          </a:prstGeom>
          <a:noFill/>
        </p:spPr>
        <p:txBody>
          <a:bodyPr wrap="non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172 (2)</a:t>
            </a:r>
          </a:p>
          <a:p>
            <a:pPr algn="ctr"/>
            <a:r>
              <a:rPr lang="en-GB" sz="1100" noProof="0" dirty="0">
                <a:latin typeface="Arial" panose="020B0604020202020204" pitchFamily="34" charset="0"/>
                <a:ea typeface="Aileron" charset="0"/>
                <a:cs typeface="Arial" panose="020B0604020202020204" pitchFamily="34" charset="0"/>
              </a:rPr>
              <a:t>76 (5)</a:t>
            </a:r>
          </a:p>
        </p:txBody>
      </p:sp>
      <p:sp>
        <p:nvSpPr>
          <p:cNvPr id="54" name="TextBox 53">
            <a:extLst>
              <a:ext uri="{FF2B5EF4-FFF2-40B4-BE49-F238E27FC236}">
                <a16:creationId xmlns:a16="http://schemas.microsoft.com/office/drawing/2014/main" id="{E7495F99-8385-FF4F-E1CD-BDBD179AB254}"/>
              </a:ext>
            </a:extLst>
          </p:cNvPr>
          <p:cNvSpPr txBox="1"/>
          <p:nvPr/>
        </p:nvSpPr>
        <p:spPr>
          <a:xfrm>
            <a:off x="1344615" y="5470739"/>
            <a:ext cx="445635" cy="338554"/>
          </a:xfrm>
          <a:prstGeom prst="rect">
            <a:avLst/>
          </a:prstGeom>
          <a:noFill/>
        </p:spPr>
        <p:txBody>
          <a:bodyPr wrap="non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197 (0)</a:t>
            </a:r>
          </a:p>
          <a:p>
            <a:pPr algn="ctr"/>
            <a:r>
              <a:rPr lang="en-GB" sz="1100" noProof="0" dirty="0">
                <a:latin typeface="Arial" panose="020B0604020202020204" pitchFamily="34" charset="0"/>
                <a:ea typeface="Aileron" charset="0"/>
                <a:cs typeface="Arial" panose="020B0604020202020204" pitchFamily="34" charset="0"/>
              </a:rPr>
              <a:t>95 (0)</a:t>
            </a:r>
          </a:p>
        </p:txBody>
      </p:sp>
      <p:sp>
        <p:nvSpPr>
          <p:cNvPr id="55" name="TextBox 54">
            <a:extLst>
              <a:ext uri="{FF2B5EF4-FFF2-40B4-BE49-F238E27FC236}">
                <a16:creationId xmlns:a16="http://schemas.microsoft.com/office/drawing/2014/main" id="{EA72965C-5DFA-48A2-4697-F9D9EC80D789}"/>
              </a:ext>
            </a:extLst>
          </p:cNvPr>
          <p:cNvSpPr txBox="1"/>
          <p:nvPr/>
        </p:nvSpPr>
        <p:spPr>
          <a:xfrm>
            <a:off x="327395" y="4962907"/>
            <a:ext cx="940962" cy="846386"/>
          </a:xfrm>
          <a:prstGeom prst="rect">
            <a:avLst/>
          </a:prstGeom>
          <a:noFill/>
        </p:spPr>
        <p:txBody>
          <a:bodyPr wrap="none" lIns="0" tIns="0" rIns="0" bIns="0" rtlCol="0">
            <a:spAutoFit/>
          </a:bodyPr>
          <a:lstStyle/>
          <a:p>
            <a:pPr algn="r"/>
            <a:r>
              <a:rPr lang="en-GB" sz="1100" b="1" noProof="0" dirty="0">
                <a:latin typeface="Arial" panose="020B0604020202020204" pitchFamily="34" charset="0"/>
                <a:ea typeface="Aileron" charset="0"/>
                <a:cs typeface="Arial" panose="020B0604020202020204" pitchFamily="34" charset="0"/>
              </a:rPr>
              <a:t>No. at risk</a:t>
            </a:r>
            <a:br>
              <a:rPr lang="en-GB" sz="1100" b="1" noProof="0" dirty="0">
                <a:latin typeface="Arial" panose="020B0604020202020204" pitchFamily="34" charset="0"/>
                <a:ea typeface="Aileron" charset="0"/>
                <a:cs typeface="Arial" panose="020B0604020202020204" pitchFamily="34" charset="0"/>
              </a:rPr>
            </a:br>
            <a:r>
              <a:rPr lang="en-GB" sz="1100" b="1" noProof="0" dirty="0">
                <a:latin typeface="Arial" panose="020B0604020202020204" pitchFamily="34" charset="0"/>
                <a:ea typeface="Aileron" charset="0"/>
                <a:cs typeface="Arial" panose="020B0604020202020204" pitchFamily="34" charset="0"/>
              </a:rPr>
              <a:t>(number</a:t>
            </a:r>
            <a:br>
              <a:rPr lang="en-GB" sz="1100" b="1" noProof="0" dirty="0">
                <a:latin typeface="Arial" panose="020B0604020202020204" pitchFamily="34" charset="0"/>
                <a:ea typeface="Aileron" charset="0"/>
                <a:cs typeface="Arial" panose="020B0604020202020204" pitchFamily="34" charset="0"/>
              </a:rPr>
            </a:br>
            <a:r>
              <a:rPr lang="en-GB" sz="1100" b="1" noProof="0" dirty="0">
                <a:latin typeface="Arial" panose="020B0604020202020204" pitchFamily="34" charset="0"/>
                <a:ea typeface="Aileron" charset="0"/>
                <a:cs typeface="Arial" panose="020B0604020202020204" pitchFamily="34" charset="0"/>
              </a:rPr>
              <a:t>censored)</a:t>
            </a:r>
          </a:p>
          <a:p>
            <a:pPr algn="r"/>
            <a:r>
              <a:rPr lang="en-GB" sz="1100" b="1" noProof="0" dirty="0">
                <a:solidFill>
                  <a:schemeClr val="accent1"/>
                </a:solidFill>
                <a:latin typeface="Arial" panose="020B0604020202020204" pitchFamily="34" charset="0"/>
                <a:ea typeface="Aileron" charset="0"/>
                <a:cs typeface="Arial" panose="020B0604020202020204" pitchFamily="34" charset="0"/>
              </a:rPr>
              <a:t>Ramucirumab</a:t>
            </a:r>
          </a:p>
          <a:p>
            <a:pPr algn="r"/>
            <a:r>
              <a:rPr lang="en-GB" sz="1100" b="1" noProof="0" dirty="0">
                <a:solidFill>
                  <a:schemeClr val="accent6"/>
                </a:solidFill>
                <a:latin typeface="Arial" panose="020B0604020202020204" pitchFamily="34" charset="0"/>
                <a:ea typeface="Aileron" charset="0"/>
                <a:cs typeface="Arial" panose="020B0604020202020204" pitchFamily="34" charset="0"/>
              </a:rPr>
              <a:t>Placebo</a:t>
            </a:r>
          </a:p>
        </p:txBody>
      </p:sp>
      <p:sp>
        <p:nvSpPr>
          <p:cNvPr id="56" name="Google Shape;392;p10">
            <a:extLst>
              <a:ext uri="{FF2B5EF4-FFF2-40B4-BE49-F238E27FC236}">
                <a16:creationId xmlns:a16="http://schemas.microsoft.com/office/drawing/2014/main" id="{6025AB98-4ADF-65FE-5A00-7E78C5E9B304}"/>
              </a:ext>
            </a:extLst>
          </p:cNvPr>
          <p:cNvSpPr/>
          <p:nvPr/>
        </p:nvSpPr>
        <p:spPr>
          <a:xfrm>
            <a:off x="5126608" y="3932891"/>
            <a:ext cx="1024319" cy="18466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r>
              <a:rPr lang="en-GB" sz="1200" b="1" noProof="0" dirty="0">
                <a:solidFill>
                  <a:schemeClr val="accent1"/>
                </a:solidFill>
                <a:latin typeface="Arial" panose="020B0604020202020204" pitchFamily="34" charset="0"/>
                <a:ea typeface="Calibri"/>
                <a:cs typeface="Arial" panose="020B0604020202020204" pitchFamily="34" charset="0"/>
                <a:sym typeface="Calibri"/>
              </a:rPr>
              <a:t>Ramucirumab</a:t>
            </a:r>
          </a:p>
        </p:txBody>
      </p:sp>
      <p:sp>
        <p:nvSpPr>
          <p:cNvPr id="57" name="Google Shape;392;p10">
            <a:extLst>
              <a:ext uri="{FF2B5EF4-FFF2-40B4-BE49-F238E27FC236}">
                <a16:creationId xmlns:a16="http://schemas.microsoft.com/office/drawing/2014/main" id="{276E2CFB-5621-A1D6-D9DD-7CA9319556A6}"/>
              </a:ext>
            </a:extLst>
          </p:cNvPr>
          <p:cNvSpPr/>
          <p:nvPr/>
        </p:nvSpPr>
        <p:spPr>
          <a:xfrm>
            <a:off x="4038473" y="4462372"/>
            <a:ext cx="589905" cy="18466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r>
              <a:rPr lang="en-GB" sz="1200" b="1" noProof="0" dirty="0">
                <a:solidFill>
                  <a:schemeClr val="accent6"/>
                </a:solidFill>
                <a:latin typeface="Arial" panose="020B0604020202020204" pitchFamily="34" charset="0"/>
                <a:ea typeface="Calibri"/>
                <a:cs typeface="Arial" panose="020B0604020202020204" pitchFamily="34" charset="0"/>
                <a:sym typeface="Calibri"/>
              </a:rPr>
              <a:t>Placebo</a:t>
            </a:r>
          </a:p>
        </p:txBody>
      </p:sp>
      <p:sp>
        <p:nvSpPr>
          <p:cNvPr id="58" name="Google Shape;392;p10">
            <a:extLst>
              <a:ext uri="{FF2B5EF4-FFF2-40B4-BE49-F238E27FC236}">
                <a16:creationId xmlns:a16="http://schemas.microsoft.com/office/drawing/2014/main" id="{DDA73F05-209C-63B8-C1C8-D368C04B2F2D}"/>
              </a:ext>
            </a:extLst>
          </p:cNvPr>
          <p:cNvSpPr/>
          <p:nvPr/>
        </p:nvSpPr>
        <p:spPr>
          <a:xfrm>
            <a:off x="3179380" y="2304051"/>
            <a:ext cx="2920671" cy="18466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r>
              <a:rPr lang="en-GB" sz="1200" noProof="0" dirty="0">
                <a:effectLst/>
                <a:latin typeface="Arial" panose="020B0604020202020204" pitchFamily="34" charset="0"/>
                <a:cs typeface="Arial" panose="020B0604020202020204" pitchFamily="34" charset="0"/>
              </a:rPr>
              <a:t>HR: 0.710 (95% Cl 0.531-0.949); p=0.0199</a:t>
            </a:r>
          </a:p>
        </p:txBody>
      </p:sp>
      <p:sp>
        <p:nvSpPr>
          <p:cNvPr id="59" name="Content Placeholder 2">
            <a:extLst>
              <a:ext uri="{FF2B5EF4-FFF2-40B4-BE49-F238E27FC236}">
                <a16:creationId xmlns:a16="http://schemas.microsoft.com/office/drawing/2014/main" id="{7BCA5CB6-871E-9BB9-011C-870E7ECE44B8}"/>
              </a:ext>
            </a:extLst>
          </p:cNvPr>
          <p:cNvSpPr txBox="1">
            <a:spLocks/>
          </p:cNvSpPr>
          <p:nvPr/>
        </p:nvSpPr>
        <p:spPr>
          <a:xfrm>
            <a:off x="3066920" y="1407219"/>
            <a:ext cx="1800200"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Overall survival</a:t>
            </a:r>
          </a:p>
        </p:txBody>
      </p:sp>
      <p:graphicFrame>
        <p:nvGraphicFramePr>
          <p:cNvPr id="60" name="Table 59">
            <a:extLst>
              <a:ext uri="{FF2B5EF4-FFF2-40B4-BE49-F238E27FC236}">
                <a16:creationId xmlns:a16="http://schemas.microsoft.com/office/drawing/2014/main" id="{867CE3DD-71C1-4037-4E15-588C28491DEC}"/>
              </a:ext>
            </a:extLst>
          </p:cNvPr>
          <p:cNvGraphicFramePr>
            <a:graphicFrameLocks noGrp="1"/>
          </p:cNvGraphicFramePr>
          <p:nvPr>
            <p:extLst>
              <p:ext uri="{D42A27DB-BD31-4B8C-83A1-F6EECF244321}">
                <p14:modId xmlns:p14="http://schemas.microsoft.com/office/powerpoint/2010/main" val="2955150843"/>
              </p:ext>
            </p:extLst>
          </p:nvPr>
        </p:nvGraphicFramePr>
        <p:xfrm>
          <a:off x="6552093" y="1569938"/>
          <a:ext cx="5090444" cy="4163323"/>
        </p:xfrm>
        <a:graphic>
          <a:graphicData uri="http://schemas.openxmlformats.org/drawingml/2006/table">
            <a:tbl>
              <a:tblPr firstRow="1" bandRow="1">
                <a:tableStyleId>{5C22544A-7EE6-4342-B048-85BDC9FD1C3A}</a:tableStyleId>
              </a:tblPr>
              <a:tblGrid>
                <a:gridCol w="1423244">
                  <a:extLst>
                    <a:ext uri="{9D8B030D-6E8A-4147-A177-3AD203B41FA5}">
                      <a16:colId xmlns:a16="http://schemas.microsoft.com/office/drawing/2014/main" val="2807407671"/>
                    </a:ext>
                  </a:extLst>
                </a:gridCol>
                <a:gridCol w="458400">
                  <a:extLst>
                    <a:ext uri="{9D8B030D-6E8A-4147-A177-3AD203B41FA5}">
                      <a16:colId xmlns:a16="http://schemas.microsoft.com/office/drawing/2014/main" val="905953648"/>
                    </a:ext>
                  </a:extLst>
                </a:gridCol>
                <a:gridCol w="458400">
                  <a:extLst>
                    <a:ext uri="{9D8B030D-6E8A-4147-A177-3AD203B41FA5}">
                      <a16:colId xmlns:a16="http://schemas.microsoft.com/office/drawing/2014/main" val="1545330771"/>
                    </a:ext>
                  </a:extLst>
                </a:gridCol>
                <a:gridCol w="458400">
                  <a:extLst>
                    <a:ext uri="{9D8B030D-6E8A-4147-A177-3AD203B41FA5}">
                      <a16:colId xmlns:a16="http://schemas.microsoft.com/office/drawing/2014/main" val="888967405"/>
                    </a:ext>
                  </a:extLst>
                </a:gridCol>
                <a:gridCol w="458400">
                  <a:extLst>
                    <a:ext uri="{9D8B030D-6E8A-4147-A177-3AD203B41FA5}">
                      <a16:colId xmlns:a16="http://schemas.microsoft.com/office/drawing/2014/main" val="3712328132"/>
                    </a:ext>
                  </a:extLst>
                </a:gridCol>
                <a:gridCol w="458400">
                  <a:extLst>
                    <a:ext uri="{9D8B030D-6E8A-4147-A177-3AD203B41FA5}">
                      <a16:colId xmlns:a16="http://schemas.microsoft.com/office/drawing/2014/main" val="1804320044"/>
                    </a:ext>
                  </a:extLst>
                </a:gridCol>
                <a:gridCol w="458400">
                  <a:extLst>
                    <a:ext uri="{9D8B030D-6E8A-4147-A177-3AD203B41FA5}">
                      <a16:colId xmlns:a16="http://schemas.microsoft.com/office/drawing/2014/main" val="1617980907"/>
                    </a:ext>
                  </a:extLst>
                </a:gridCol>
                <a:gridCol w="458400">
                  <a:extLst>
                    <a:ext uri="{9D8B030D-6E8A-4147-A177-3AD203B41FA5}">
                      <a16:colId xmlns:a16="http://schemas.microsoft.com/office/drawing/2014/main" val="3348447657"/>
                    </a:ext>
                  </a:extLst>
                </a:gridCol>
                <a:gridCol w="458400">
                  <a:extLst>
                    <a:ext uri="{9D8B030D-6E8A-4147-A177-3AD203B41FA5}">
                      <a16:colId xmlns:a16="http://schemas.microsoft.com/office/drawing/2014/main" val="1933439819"/>
                    </a:ext>
                  </a:extLst>
                </a:gridCol>
              </a:tblGrid>
              <a:tr h="408828">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800" noProof="0" dirty="0">
                          <a:solidFill>
                            <a:schemeClr val="bg1"/>
                          </a:solidFill>
                          <a:latin typeface="Arial" panose="020B0604020202020204" pitchFamily="34" charset="0"/>
                          <a:cs typeface="Arial" panose="020B0604020202020204" pitchFamily="34" charset="0"/>
                        </a:rPr>
                        <a:t>Adverse event, n (%)</a:t>
                      </a:r>
                    </a:p>
                  </a:txBody>
                  <a:tcPr marL="55440" marR="19440" marT="72000" marB="72000" anchor="ctr">
                    <a:lnB w="38100" cap="flat" cmpd="sng" algn="ctr">
                      <a:noFill/>
                      <a:prstDash val="solid"/>
                      <a:round/>
                      <a:headEnd type="none" w="med" len="med"/>
                      <a:tailEnd type="none" w="med" len="med"/>
                    </a:lnB>
                  </a:tcPr>
                </a:tc>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kern="1200" noProof="0" dirty="0">
                          <a:solidFill>
                            <a:schemeClr val="lt1"/>
                          </a:solidFill>
                          <a:effectLst/>
                          <a:latin typeface="Arial" panose="020B0604020202020204" pitchFamily="34" charset="0"/>
                          <a:ea typeface="+mn-ea"/>
                          <a:cs typeface="Arial" panose="020B0604020202020204" pitchFamily="34" charset="0"/>
                        </a:rPr>
                        <a:t>Ramucirumab group</a:t>
                      </a:r>
                      <a:br>
                        <a:rPr lang="en-GB" sz="800" b="1" kern="1200" noProof="0" dirty="0">
                          <a:solidFill>
                            <a:schemeClr val="lt1"/>
                          </a:solidFill>
                          <a:effectLst/>
                          <a:latin typeface="Arial" panose="020B0604020202020204" pitchFamily="34" charset="0"/>
                          <a:ea typeface="+mn-ea"/>
                          <a:cs typeface="Arial" panose="020B0604020202020204" pitchFamily="34" charset="0"/>
                        </a:rPr>
                      </a:br>
                      <a:r>
                        <a:rPr lang="en-GB" sz="800" b="1" kern="1200" noProof="0" dirty="0">
                          <a:solidFill>
                            <a:schemeClr val="lt1"/>
                          </a:solidFill>
                          <a:effectLst/>
                          <a:latin typeface="Arial" panose="020B0604020202020204" pitchFamily="34" charset="0"/>
                          <a:ea typeface="+mn-ea"/>
                          <a:cs typeface="Arial" panose="020B0604020202020204" pitchFamily="34" charset="0"/>
                        </a:rPr>
                        <a:t>(any cause; N=197)</a:t>
                      </a:r>
                      <a:endParaRPr lang="en-GB" sz="800" noProof="0" dirty="0">
                        <a:latin typeface="Arial" panose="020B0604020202020204" pitchFamily="34" charset="0"/>
                        <a:cs typeface="Arial" panose="020B0604020202020204" pitchFamily="34" charset="0"/>
                      </a:endParaRPr>
                    </a:p>
                  </a:txBody>
                  <a:tcPr marL="0" marR="0" marT="72000" marB="72000">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hMerge="1">
                  <a:txBody>
                    <a:bodyPr/>
                    <a:lstStyle/>
                    <a:p>
                      <a:pPr algn="ctr"/>
                      <a:endParaRPr lang="en-US" sz="800" dirty="0">
                        <a:latin typeface="Arial" panose="020B0604020202020204" pitchFamily="34" charset="0"/>
                        <a:cs typeface="Arial" panose="020B0604020202020204" pitchFamily="34" charset="0"/>
                      </a:endParaRPr>
                    </a:p>
                  </a:txBody>
                  <a:tcPr marL="0" marR="0" marT="36000" marB="36000">
                    <a:lnB w="12700" cap="flat" cmpd="sng" algn="ctr">
                      <a:solidFill>
                        <a:schemeClr val="bg1"/>
                      </a:solidFill>
                      <a:prstDash val="solid"/>
                      <a:round/>
                      <a:headEnd type="none" w="med" len="med"/>
                      <a:tailEnd type="none" w="med" len="med"/>
                    </a:lnB>
                  </a:tcPr>
                </a:tc>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kern="1200" noProof="0" dirty="0">
                          <a:solidFill>
                            <a:schemeClr val="lt1"/>
                          </a:solidFill>
                          <a:effectLst/>
                          <a:latin typeface="Arial" panose="020B0604020202020204" pitchFamily="34" charset="0"/>
                          <a:ea typeface="+mn-ea"/>
                          <a:cs typeface="Arial" panose="020B0604020202020204" pitchFamily="34" charset="0"/>
                        </a:rPr>
                        <a:t>Placebo group</a:t>
                      </a:r>
                      <a:br>
                        <a:rPr lang="en-GB" sz="800" b="1" kern="1200" noProof="0" dirty="0">
                          <a:solidFill>
                            <a:schemeClr val="lt1"/>
                          </a:solidFill>
                          <a:effectLst/>
                          <a:latin typeface="Arial" panose="020B0604020202020204" pitchFamily="34" charset="0"/>
                          <a:ea typeface="+mn-ea"/>
                          <a:cs typeface="Arial" panose="020B0604020202020204" pitchFamily="34" charset="0"/>
                        </a:rPr>
                      </a:br>
                      <a:r>
                        <a:rPr lang="en-GB" sz="800" b="1" kern="1200" noProof="0" dirty="0">
                          <a:solidFill>
                            <a:schemeClr val="lt1"/>
                          </a:solidFill>
                          <a:effectLst/>
                          <a:latin typeface="Arial" panose="020B0604020202020204" pitchFamily="34" charset="0"/>
                          <a:ea typeface="+mn-ea"/>
                          <a:cs typeface="Arial" panose="020B0604020202020204" pitchFamily="34" charset="0"/>
                        </a:rPr>
                        <a:t>(any cause; N=95)</a:t>
                      </a:r>
                    </a:p>
                  </a:txBody>
                  <a:tcPr marL="0" marR="0" marT="72000" marB="72000">
                    <a:lnB w="12700" cap="flat" cmpd="sng" algn="ctr">
                      <a:solidFill>
                        <a:schemeClr val="bg1"/>
                      </a:solidFill>
                      <a:prstDash val="solid"/>
                      <a:round/>
                      <a:headEnd type="none" w="med" len="med"/>
                      <a:tailEnd type="none" w="med" len="med"/>
                    </a:lnB>
                  </a:tcPr>
                </a:tc>
                <a:tc hMerge="1">
                  <a:txBody>
                    <a:bodyPr/>
                    <a:lstStyle/>
                    <a:p>
                      <a:endParaRPr dirty="0"/>
                    </a:p>
                  </a:txBody>
                  <a:tcPr marL="0" marR="0" marT="36000" marB="36000">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extLst>
                  <a:ext uri="{0D108BD9-81ED-4DB2-BD59-A6C34878D82A}">
                    <a16:rowId xmlns:a16="http://schemas.microsoft.com/office/drawing/2014/main" val="2200087405"/>
                  </a:ext>
                </a:extLst>
              </a:tr>
              <a:tr h="408828">
                <a:tc vMerge="1">
                  <a:txBody>
                    <a:bodyPr/>
                    <a:lstStyle/>
                    <a:p>
                      <a:endParaRPr lang="en-US" sz="900" b="1" dirty="0">
                        <a:solidFill>
                          <a:schemeClr val="bg1"/>
                        </a:solidFill>
                        <a:latin typeface="Arial" panose="020B0604020202020204" pitchFamily="34" charset="0"/>
                        <a:cs typeface="Arial" panose="020B0604020202020204" pitchFamily="34" charset="0"/>
                      </a:endParaRPr>
                    </a:p>
                  </a:txBody>
                  <a:tcPr marL="19440" marR="19440" marT="36000" marB="36000">
                    <a:solidFill>
                      <a:schemeClr val="accent1"/>
                    </a:solidFill>
                  </a:tcPr>
                </a:tc>
                <a:tc>
                  <a:txBody>
                    <a:bodyPr/>
                    <a:lstStyle/>
                    <a:p>
                      <a:pPr algn="ctr"/>
                      <a:r>
                        <a:rPr lang="en-GB" sz="800" b="1" spc="-50" baseline="0" noProof="0" dirty="0">
                          <a:solidFill>
                            <a:schemeClr val="bg1"/>
                          </a:solidFill>
                          <a:latin typeface="Arial" panose="020B0604020202020204" pitchFamily="34" charset="0"/>
                          <a:cs typeface="Arial" panose="020B0604020202020204" pitchFamily="34" charset="0"/>
                        </a:rPr>
                        <a:t>Grades</a:t>
                      </a:r>
                      <a:br>
                        <a:rPr lang="en-GB" sz="800" b="1" spc="-50" baseline="0" noProof="0" dirty="0">
                          <a:solidFill>
                            <a:schemeClr val="bg1"/>
                          </a:solidFill>
                          <a:latin typeface="Arial" panose="020B0604020202020204" pitchFamily="34" charset="0"/>
                          <a:cs typeface="Arial" panose="020B0604020202020204" pitchFamily="34" charset="0"/>
                        </a:rPr>
                      </a:br>
                      <a:r>
                        <a:rPr lang="en-GB" sz="800" b="1" spc="-50" baseline="0" noProof="0" dirty="0">
                          <a:solidFill>
                            <a:schemeClr val="bg1"/>
                          </a:solidFill>
                          <a:latin typeface="Arial" panose="020B0604020202020204" pitchFamily="34" charset="0"/>
                          <a:cs typeface="Arial" panose="020B0604020202020204" pitchFamily="34" charset="0"/>
                        </a:rPr>
                        <a:t>1-2</a:t>
                      </a:r>
                    </a:p>
                  </a:txBody>
                  <a:tcPr marL="0" marR="0" marT="72000" marB="72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800" b="1" noProof="0" dirty="0">
                          <a:solidFill>
                            <a:schemeClr val="bg1"/>
                          </a:solidFill>
                          <a:latin typeface="Arial" panose="020B0604020202020204" pitchFamily="34" charset="0"/>
                          <a:cs typeface="Arial" panose="020B0604020202020204" pitchFamily="34" charset="0"/>
                        </a:rPr>
                        <a:t>Grade</a:t>
                      </a:r>
                      <a:br>
                        <a:rPr lang="en-GB" sz="800" b="1" noProof="0" dirty="0">
                          <a:solidFill>
                            <a:schemeClr val="bg1"/>
                          </a:solidFill>
                          <a:latin typeface="Arial" panose="020B0604020202020204" pitchFamily="34" charset="0"/>
                          <a:cs typeface="Arial" panose="020B0604020202020204" pitchFamily="34" charset="0"/>
                        </a:rPr>
                      </a:br>
                      <a:r>
                        <a:rPr lang="en-GB" sz="800" b="1" noProof="0" dirty="0">
                          <a:solidFill>
                            <a:schemeClr val="bg1"/>
                          </a:solidFill>
                          <a:latin typeface="Arial" panose="020B0604020202020204" pitchFamily="34" charset="0"/>
                          <a:cs typeface="Arial" panose="020B0604020202020204" pitchFamily="34" charset="0"/>
                        </a:rPr>
                        <a:t>3</a:t>
                      </a:r>
                    </a:p>
                  </a:txBody>
                  <a:tcPr marL="0" marR="0" marT="72000" marB="72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800" b="1" noProof="0" dirty="0">
                          <a:solidFill>
                            <a:schemeClr val="bg1"/>
                          </a:solidFill>
                          <a:latin typeface="Arial" panose="020B0604020202020204" pitchFamily="34" charset="0"/>
                          <a:cs typeface="Arial" panose="020B0604020202020204" pitchFamily="34" charset="0"/>
                        </a:rPr>
                        <a:t>Grade</a:t>
                      </a:r>
                      <a:br>
                        <a:rPr lang="en-GB" sz="800" b="1" noProof="0" dirty="0">
                          <a:solidFill>
                            <a:schemeClr val="bg1"/>
                          </a:solidFill>
                          <a:latin typeface="Arial" panose="020B0604020202020204" pitchFamily="34" charset="0"/>
                          <a:cs typeface="Arial" panose="020B0604020202020204" pitchFamily="34" charset="0"/>
                        </a:rPr>
                      </a:br>
                      <a:r>
                        <a:rPr lang="en-GB" sz="800" b="1" noProof="0" dirty="0">
                          <a:solidFill>
                            <a:schemeClr val="bg1"/>
                          </a:solidFill>
                          <a:latin typeface="Arial" panose="020B0604020202020204" pitchFamily="34" charset="0"/>
                          <a:cs typeface="Arial" panose="020B0604020202020204" pitchFamily="34" charset="0"/>
                        </a:rPr>
                        <a:t>4</a:t>
                      </a:r>
                      <a:endParaRPr lang="en-GB" sz="800" b="1" noProof="0" dirty="0">
                        <a:solidFill>
                          <a:schemeClr val="bg1"/>
                        </a:solidFill>
                        <a:highlight>
                          <a:srgbClr val="FF00FF"/>
                        </a:highlight>
                        <a:latin typeface="Arial" panose="020B0604020202020204" pitchFamily="34" charset="0"/>
                        <a:cs typeface="Arial" panose="020B0604020202020204" pitchFamily="34" charset="0"/>
                      </a:endParaRPr>
                    </a:p>
                  </a:txBody>
                  <a:tcPr marL="0" marR="0" marT="72000" marB="72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800" b="1" noProof="0" dirty="0">
                          <a:solidFill>
                            <a:schemeClr val="bg1"/>
                          </a:solidFill>
                          <a:latin typeface="Arial" panose="020B0604020202020204" pitchFamily="34" charset="0"/>
                          <a:cs typeface="Arial" panose="020B0604020202020204" pitchFamily="34" charset="0"/>
                        </a:rPr>
                        <a:t>Grade</a:t>
                      </a:r>
                      <a:br>
                        <a:rPr lang="en-GB" sz="800" b="1" noProof="0" dirty="0">
                          <a:solidFill>
                            <a:schemeClr val="bg1"/>
                          </a:solidFill>
                          <a:latin typeface="Arial" panose="020B0604020202020204" pitchFamily="34" charset="0"/>
                          <a:cs typeface="Arial" panose="020B0604020202020204" pitchFamily="34" charset="0"/>
                        </a:rPr>
                      </a:br>
                      <a:r>
                        <a:rPr lang="en-GB" sz="800" b="1" noProof="0" dirty="0">
                          <a:solidFill>
                            <a:schemeClr val="bg1"/>
                          </a:solidFill>
                          <a:latin typeface="Arial" panose="020B0604020202020204" pitchFamily="34" charset="0"/>
                          <a:cs typeface="Arial" panose="020B0604020202020204" pitchFamily="34" charset="0"/>
                        </a:rPr>
                        <a:t>5</a:t>
                      </a:r>
                      <a:endParaRPr lang="en-GB" sz="800" b="1" noProof="0" dirty="0">
                        <a:solidFill>
                          <a:schemeClr val="bg1"/>
                        </a:solidFill>
                        <a:highlight>
                          <a:srgbClr val="FF00FF"/>
                        </a:highlight>
                        <a:latin typeface="Arial" panose="020B0604020202020204" pitchFamily="34" charset="0"/>
                        <a:cs typeface="Arial" panose="020B0604020202020204" pitchFamily="34" charset="0"/>
                      </a:endParaRPr>
                    </a:p>
                  </a:txBody>
                  <a:tcPr marL="0" marR="0" marT="72000" marB="72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800" b="1" spc="-50" baseline="0" noProof="0" dirty="0">
                          <a:solidFill>
                            <a:schemeClr val="bg1"/>
                          </a:solidFill>
                          <a:latin typeface="Arial" panose="020B0604020202020204" pitchFamily="34" charset="0"/>
                          <a:cs typeface="Arial" panose="020B0604020202020204" pitchFamily="34" charset="0"/>
                        </a:rPr>
                        <a:t>Grades</a:t>
                      </a:r>
                      <a:br>
                        <a:rPr lang="en-GB" sz="800" b="1" spc="-50" baseline="0" noProof="0" dirty="0">
                          <a:solidFill>
                            <a:schemeClr val="bg1"/>
                          </a:solidFill>
                          <a:latin typeface="Arial" panose="020B0604020202020204" pitchFamily="34" charset="0"/>
                          <a:cs typeface="Arial" panose="020B0604020202020204" pitchFamily="34" charset="0"/>
                        </a:rPr>
                      </a:br>
                      <a:r>
                        <a:rPr lang="en-GB" sz="800" b="1" spc="-50" baseline="0" noProof="0" dirty="0">
                          <a:solidFill>
                            <a:schemeClr val="bg1"/>
                          </a:solidFill>
                          <a:latin typeface="Arial" panose="020B0604020202020204" pitchFamily="34" charset="0"/>
                          <a:cs typeface="Arial" panose="020B0604020202020204" pitchFamily="34" charset="0"/>
                        </a:rPr>
                        <a:t>1-2</a:t>
                      </a:r>
                    </a:p>
                  </a:txBody>
                  <a:tcPr marL="0" marR="0" marT="72000" marB="72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800" b="1" noProof="0" dirty="0">
                          <a:solidFill>
                            <a:schemeClr val="bg1"/>
                          </a:solidFill>
                          <a:latin typeface="Arial" panose="020B0604020202020204" pitchFamily="34" charset="0"/>
                          <a:cs typeface="Arial" panose="020B0604020202020204" pitchFamily="34" charset="0"/>
                        </a:rPr>
                        <a:t>Grade</a:t>
                      </a:r>
                      <a:br>
                        <a:rPr lang="en-GB" sz="800" b="1" noProof="0" dirty="0">
                          <a:solidFill>
                            <a:schemeClr val="bg1"/>
                          </a:solidFill>
                          <a:latin typeface="Arial" panose="020B0604020202020204" pitchFamily="34" charset="0"/>
                          <a:cs typeface="Arial" panose="020B0604020202020204" pitchFamily="34" charset="0"/>
                        </a:rPr>
                      </a:br>
                      <a:r>
                        <a:rPr lang="en-GB" sz="800" b="1" noProof="0" dirty="0">
                          <a:solidFill>
                            <a:schemeClr val="bg1"/>
                          </a:solidFill>
                          <a:latin typeface="Arial" panose="020B0604020202020204" pitchFamily="34" charset="0"/>
                          <a:cs typeface="Arial" panose="020B0604020202020204" pitchFamily="34" charset="0"/>
                        </a:rPr>
                        <a:t>3</a:t>
                      </a:r>
                    </a:p>
                  </a:txBody>
                  <a:tcPr marL="0" marR="0" marT="72000" marB="72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800" b="1" noProof="0" dirty="0">
                          <a:solidFill>
                            <a:schemeClr val="bg1"/>
                          </a:solidFill>
                          <a:latin typeface="Arial" panose="020B0604020202020204" pitchFamily="34" charset="0"/>
                          <a:cs typeface="Arial" panose="020B0604020202020204" pitchFamily="34" charset="0"/>
                        </a:rPr>
                        <a:t>Grade</a:t>
                      </a:r>
                      <a:br>
                        <a:rPr lang="en-GB" sz="800" b="1" noProof="0" dirty="0">
                          <a:solidFill>
                            <a:schemeClr val="bg1"/>
                          </a:solidFill>
                          <a:latin typeface="Arial" panose="020B0604020202020204" pitchFamily="34" charset="0"/>
                          <a:cs typeface="Arial" panose="020B0604020202020204" pitchFamily="34" charset="0"/>
                        </a:rPr>
                      </a:br>
                      <a:r>
                        <a:rPr lang="en-GB" sz="800" b="1" noProof="0" dirty="0">
                          <a:solidFill>
                            <a:schemeClr val="bg1"/>
                          </a:solidFill>
                          <a:latin typeface="Arial" panose="020B0604020202020204" pitchFamily="34" charset="0"/>
                          <a:cs typeface="Arial" panose="020B0604020202020204" pitchFamily="34" charset="0"/>
                        </a:rPr>
                        <a:t>4</a:t>
                      </a:r>
                      <a:endParaRPr lang="en-GB" sz="800" b="1" noProof="0" dirty="0">
                        <a:solidFill>
                          <a:schemeClr val="bg1"/>
                        </a:solidFill>
                        <a:highlight>
                          <a:srgbClr val="FF00FF"/>
                        </a:highlight>
                        <a:latin typeface="Arial" panose="020B0604020202020204" pitchFamily="34" charset="0"/>
                        <a:cs typeface="Arial" panose="020B0604020202020204" pitchFamily="34" charset="0"/>
                      </a:endParaRPr>
                    </a:p>
                  </a:txBody>
                  <a:tcPr marL="0" marR="0" marT="72000" marB="72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800" b="1" noProof="0" dirty="0">
                          <a:solidFill>
                            <a:schemeClr val="bg1"/>
                          </a:solidFill>
                          <a:latin typeface="Arial" panose="020B0604020202020204" pitchFamily="34" charset="0"/>
                          <a:cs typeface="Arial" panose="020B0604020202020204" pitchFamily="34" charset="0"/>
                        </a:rPr>
                        <a:t>Grade</a:t>
                      </a:r>
                      <a:br>
                        <a:rPr lang="en-GB" sz="800" b="1" noProof="0" dirty="0">
                          <a:solidFill>
                            <a:schemeClr val="bg1"/>
                          </a:solidFill>
                          <a:latin typeface="Arial" panose="020B0604020202020204" pitchFamily="34" charset="0"/>
                          <a:cs typeface="Arial" panose="020B0604020202020204" pitchFamily="34" charset="0"/>
                        </a:rPr>
                      </a:br>
                      <a:r>
                        <a:rPr lang="en-GB" sz="800" b="1" noProof="0" dirty="0">
                          <a:solidFill>
                            <a:schemeClr val="bg1"/>
                          </a:solidFill>
                          <a:latin typeface="Arial" panose="020B0604020202020204" pitchFamily="34" charset="0"/>
                          <a:cs typeface="Arial" panose="020B0604020202020204" pitchFamily="34" charset="0"/>
                        </a:rPr>
                        <a:t>5</a:t>
                      </a:r>
                      <a:endParaRPr lang="en-GB" sz="800" b="1" noProof="0" dirty="0">
                        <a:solidFill>
                          <a:schemeClr val="bg1"/>
                        </a:solidFill>
                        <a:highlight>
                          <a:srgbClr val="FF00FF"/>
                        </a:highlight>
                        <a:latin typeface="Arial" panose="020B0604020202020204" pitchFamily="34" charset="0"/>
                        <a:cs typeface="Arial" panose="020B0604020202020204" pitchFamily="34" charset="0"/>
                      </a:endParaRPr>
                    </a:p>
                  </a:txBody>
                  <a:tcPr marL="0" marR="0" marT="72000" marB="72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793115277"/>
                  </a:ext>
                </a:extLst>
              </a:tr>
              <a:tr h="273885">
                <a:tc>
                  <a:txBody>
                    <a:bodyPr/>
                    <a:lstStyle/>
                    <a:p>
                      <a:pPr>
                        <a:lnSpc>
                          <a:spcPct val="95000"/>
                        </a:lnSpc>
                      </a:pPr>
                      <a:r>
                        <a:rPr lang="en-GB" sz="800" b="0" kern="1200" spc="0" noProof="0" dirty="0">
                          <a:solidFill>
                            <a:schemeClr val="dk1"/>
                          </a:solidFill>
                          <a:effectLst/>
                          <a:latin typeface="Arial" panose="020B0604020202020204" pitchFamily="34" charset="0"/>
                          <a:ea typeface="+mn-ea"/>
                          <a:cs typeface="Arial" panose="020B0604020202020204" pitchFamily="34" charset="0"/>
                        </a:rPr>
                        <a:t>Fatigue</a:t>
                      </a:r>
                    </a:p>
                  </a:txBody>
                  <a:tcPr marL="55440" marR="19440" marT="72000" marB="72000">
                    <a:lnT w="38100" cmpd="sng">
                      <a:noFill/>
                    </a:lnT>
                  </a:tcPr>
                </a:tc>
                <a:tc>
                  <a:txBody>
                    <a:bodyPr/>
                    <a:lstStyle/>
                    <a:p>
                      <a:pPr algn="ctr">
                        <a:lnSpc>
                          <a:spcPct val="95000"/>
                        </a:lnSpc>
                      </a:pPr>
                      <a:r>
                        <a:rPr lang="en-GB" sz="800" spc="0" baseline="0" noProof="0" dirty="0">
                          <a:latin typeface="Arial" panose="020B0604020202020204" pitchFamily="34" charset="0"/>
                          <a:cs typeface="Arial" panose="020B0604020202020204" pitchFamily="34" charset="0"/>
                        </a:rPr>
                        <a:t>47 (24)</a:t>
                      </a:r>
                    </a:p>
                  </a:txBody>
                  <a:tcPr marL="0" marR="0" marT="72000" marB="72000">
                    <a:lnT w="12700" cap="flat" cmpd="sng" algn="ctr">
                      <a:solidFill>
                        <a:schemeClr val="bg1"/>
                      </a:solidFill>
                      <a:prstDash val="solid"/>
                      <a:round/>
                      <a:headEnd type="none" w="med" len="med"/>
                      <a:tailEnd type="none" w="med" len="med"/>
                    </a:lnT>
                  </a:tcPr>
                </a:tc>
                <a:tc>
                  <a:txBody>
                    <a:bodyPr/>
                    <a:lstStyle/>
                    <a:p>
                      <a:pPr algn="ctr">
                        <a:lnSpc>
                          <a:spcPct val="95000"/>
                        </a:lnSpc>
                      </a:pPr>
                      <a:r>
                        <a:rPr lang="en-GB" sz="800" spc="0" baseline="0" noProof="0" dirty="0">
                          <a:latin typeface="Arial" panose="020B0604020202020204" pitchFamily="34" charset="0"/>
                          <a:cs typeface="Arial" panose="020B0604020202020204" pitchFamily="34" charset="0"/>
                        </a:rPr>
                        <a:t>7 (4)</a:t>
                      </a:r>
                    </a:p>
                  </a:txBody>
                  <a:tcPr marL="0" marR="0" marT="72000" marB="72000">
                    <a:lnT w="12700" cap="flat" cmpd="sng" algn="ctr">
                      <a:solidFill>
                        <a:schemeClr val="bg1"/>
                      </a:solidFill>
                      <a:prstDash val="solid"/>
                      <a:round/>
                      <a:headEnd type="none" w="med" len="med"/>
                      <a:tailEnd type="none" w="med" len="med"/>
                    </a:lnT>
                  </a:tcPr>
                </a:tc>
                <a:tc>
                  <a:txBody>
                    <a:bodyPr/>
                    <a:lstStyle/>
                    <a:p>
                      <a:pPr algn="ctr">
                        <a:lnSpc>
                          <a:spcPct val="95000"/>
                        </a:lnSpc>
                      </a:pPr>
                      <a:r>
                        <a:rPr lang="en-GB" sz="800" spc="0" noProof="0" dirty="0">
                          <a:latin typeface="Arial" panose="020B0604020202020204" pitchFamily="34" charset="0"/>
                          <a:cs typeface="Arial" panose="020B0604020202020204" pitchFamily="34" charset="0"/>
                        </a:rPr>
                        <a:t>NA</a:t>
                      </a:r>
                    </a:p>
                  </a:txBody>
                  <a:tcPr marL="0" marR="0" marT="72000" marB="72000">
                    <a:lnT w="12700" cap="flat" cmpd="sng" algn="ctr">
                      <a:solidFill>
                        <a:schemeClr val="bg1"/>
                      </a:solidFill>
                      <a:prstDash val="solid"/>
                      <a:round/>
                      <a:headEnd type="none" w="med" len="med"/>
                      <a:tailEnd type="none" w="med" len="med"/>
                    </a:lnT>
                  </a:tcPr>
                </a:tc>
                <a:tc>
                  <a:txBody>
                    <a:bodyPr/>
                    <a:lstStyle/>
                    <a:p>
                      <a:pPr algn="ctr">
                        <a:lnSpc>
                          <a:spcPct val="95000"/>
                        </a:lnSpc>
                      </a:pPr>
                      <a:r>
                        <a:rPr lang="en-GB" sz="800" spc="0" noProof="0" dirty="0">
                          <a:latin typeface="Arial" panose="020B0604020202020204" pitchFamily="34" charset="0"/>
                          <a:cs typeface="Arial" panose="020B0604020202020204" pitchFamily="34" charset="0"/>
                        </a:rPr>
                        <a:t>NA</a:t>
                      </a:r>
                    </a:p>
                  </a:txBody>
                  <a:tcPr marL="0" marR="0" marT="72000" marB="72000">
                    <a:lnT w="12700" cap="flat" cmpd="sng" algn="ctr">
                      <a:solidFill>
                        <a:schemeClr val="bg1"/>
                      </a:solidFill>
                      <a:prstDash val="solid"/>
                      <a:round/>
                      <a:headEnd type="none" w="med" len="med"/>
                      <a:tailEnd type="none" w="med" len="med"/>
                    </a:lnT>
                  </a:tcPr>
                </a:tc>
                <a:tc>
                  <a:txBody>
                    <a:bodyPr/>
                    <a:lstStyle/>
                    <a:p>
                      <a:pPr algn="ctr">
                        <a:lnSpc>
                          <a:spcPct val="95000"/>
                        </a:lnSpc>
                      </a:pPr>
                      <a:r>
                        <a:rPr lang="en-GB" sz="800" spc="0" noProof="0" dirty="0">
                          <a:latin typeface="Arial" panose="020B0604020202020204" pitchFamily="34" charset="0"/>
                          <a:cs typeface="Arial" panose="020B0604020202020204" pitchFamily="34" charset="0"/>
                        </a:rPr>
                        <a:t>13 (14)</a:t>
                      </a:r>
                    </a:p>
                  </a:txBody>
                  <a:tcPr marL="0" marR="0" marT="72000" marB="72000">
                    <a:lnT w="12700" cap="flat" cmpd="sng" algn="ctr">
                      <a:solidFill>
                        <a:schemeClr val="bg1"/>
                      </a:solidFill>
                      <a:prstDash val="solid"/>
                      <a:round/>
                      <a:headEnd type="none" w="med" len="med"/>
                      <a:tailEnd type="none" w="med" len="med"/>
                    </a:lnT>
                  </a:tcPr>
                </a:tc>
                <a:tc>
                  <a:txBody>
                    <a:bodyPr/>
                    <a:lstStyle/>
                    <a:p>
                      <a:pPr algn="ctr">
                        <a:lnSpc>
                          <a:spcPct val="95000"/>
                        </a:lnSpc>
                      </a:pPr>
                      <a:r>
                        <a:rPr lang="en-GB" sz="800" spc="0" baseline="0" noProof="0" dirty="0">
                          <a:latin typeface="Arial" panose="020B0604020202020204" pitchFamily="34" charset="0"/>
                          <a:cs typeface="Arial" panose="020B0604020202020204" pitchFamily="34" charset="0"/>
                        </a:rPr>
                        <a:t>3(3)</a:t>
                      </a:r>
                    </a:p>
                  </a:txBody>
                  <a:tcPr marL="0" marR="0" marT="72000" marB="72000">
                    <a:lnT w="12700" cap="flat" cmpd="sng" algn="ctr">
                      <a:solidFill>
                        <a:schemeClr val="bg1"/>
                      </a:solidFill>
                      <a:prstDash val="solid"/>
                      <a:round/>
                      <a:headEnd type="none" w="med" len="med"/>
                      <a:tailEnd type="none" w="med" len="med"/>
                    </a:lnT>
                  </a:tcPr>
                </a:tc>
                <a:tc>
                  <a:txBody>
                    <a:bodyPr/>
                    <a:lstStyle/>
                    <a:p>
                      <a:pPr algn="ctr">
                        <a:lnSpc>
                          <a:spcPct val="95000"/>
                        </a:lnSpc>
                      </a:pPr>
                      <a:r>
                        <a:rPr lang="en-GB" sz="800" spc="0" baseline="0" noProof="0" dirty="0">
                          <a:latin typeface="Arial" panose="020B0604020202020204" pitchFamily="34" charset="0"/>
                          <a:cs typeface="Arial" panose="020B0604020202020204" pitchFamily="34" charset="0"/>
                        </a:rPr>
                        <a:t>NA</a:t>
                      </a:r>
                    </a:p>
                  </a:txBody>
                  <a:tcPr marL="0" marR="0" marT="72000" marB="72000">
                    <a:lnT w="12700" cap="flat" cmpd="sng" algn="ctr">
                      <a:solidFill>
                        <a:schemeClr val="bg1"/>
                      </a:solidFill>
                      <a:prstDash val="solid"/>
                      <a:round/>
                      <a:headEnd type="none" w="med" len="med"/>
                      <a:tailEnd type="none" w="med" len="med"/>
                    </a:lnT>
                  </a:tcPr>
                </a:tc>
                <a:tc>
                  <a:txBody>
                    <a:bodyPr/>
                    <a:lstStyle/>
                    <a:p>
                      <a:pPr algn="ctr">
                        <a:lnSpc>
                          <a:spcPct val="95000"/>
                        </a:lnSpc>
                      </a:pPr>
                      <a:r>
                        <a:rPr lang="en-GB" sz="800" spc="0" baseline="0" noProof="0" dirty="0">
                          <a:latin typeface="Arial" panose="020B0604020202020204" pitchFamily="34" charset="0"/>
                          <a:cs typeface="Arial" panose="020B0604020202020204" pitchFamily="34" charset="0"/>
                        </a:rPr>
                        <a:t>NA</a:t>
                      </a:r>
                    </a:p>
                  </a:txBody>
                  <a:tcPr marL="0" marR="0" marT="72000" marB="7200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354961381"/>
                  </a:ext>
                </a:extLst>
              </a:tr>
              <a:tr h="273885">
                <a:tc>
                  <a:txBody>
                    <a:bodyPr/>
                    <a:lstStyle/>
                    <a:p>
                      <a:pPr>
                        <a:lnSpc>
                          <a:spcPct val="95000"/>
                        </a:lnSpc>
                      </a:pPr>
                      <a:r>
                        <a:rPr lang="en-GB" sz="800" b="0" kern="1200" spc="0" noProof="0" dirty="0">
                          <a:solidFill>
                            <a:schemeClr val="dk1"/>
                          </a:solidFill>
                          <a:effectLst/>
                          <a:latin typeface="Arial" panose="020B0604020202020204" pitchFamily="34" charset="0"/>
                          <a:ea typeface="+mn-ea"/>
                          <a:cs typeface="Arial" panose="020B0604020202020204" pitchFamily="34" charset="0"/>
                        </a:rPr>
                        <a:t>Peripheral oedema</a:t>
                      </a:r>
                    </a:p>
                  </a:txBody>
                  <a:tcPr marL="55440" marR="19440" marT="72000" marB="72000"/>
                </a:tc>
                <a:tc>
                  <a:txBody>
                    <a:bodyPr/>
                    <a:lstStyle/>
                    <a:p>
                      <a:pPr algn="ctr">
                        <a:lnSpc>
                          <a:spcPct val="95000"/>
                        </a:lnSpc>
                      </a:pPr>
                      <a:r>
                        <a:rPr lang="en-GB" sz="800" spc="0" baseline="0" noProof="0" dirty="0">
                          <a:latin typeface="Arial" panose="020B0604020202020204" pitchFamily="34" charset="0"/>
                          <a:cs typeface="Arial" panose="020B0604020202020204" pitchFamily="34" charset="0"/>
                        </a:rPr>
                        <a:t>47 (24)</a:t>
                      </a:r>
                    </a:p>
                  </a:txBody>
                  <a:tcPr marL="0" marR="0" marT="72000" marB="72000"/>
                </a:tc>
                <a:tc>
                  <a:txBody>
                    <a:bodyPr/>
                    <a:lstStyle/>
                    <a:p>
                      <a:pPr algn="ctr">
                        <a:lnSpc>
                          <a:spcPct val="95000"/>
                        </a:lnSpc>
                      </a:pPr>
                      <a:r>
                        <a:rPr lang="en-GB" sz="800" spc="0" baseline="0" noProof="0" dirty="0">
                          <a:latin typeface="Arial" panose="020B0604020202020204" pitchFamily="34" charset="0"/>
                          <a:cs typeface="Arial" panose="020B0604020202020204" pitchFamily="34" charset="0"/>
                        </a:rPr>
                        <a:t>3 (2)</a:t>
                      </a:r>
                    </a:p>
                  </a:txBody>
                  <a:tcPr marL="0" marR="0" marT="72000" marB="72000"/>
                </a:tc>
                <a:tc>
                  <a:txBody>
                    <a:bodyPr/>
                    <a:lstStyle/>
                    <a:p>
                      <a:pPr algn="ctr">
                        <a:lnSpc>
                          <a:spcPct val="95000"/>
                        </a:lnSpc>
                      </a:pPr>
                      <a:r>
                        <a:rPr lang="en-GB" sz="800" spc="0" baseline="0" noProof="0" dirty="0">
                          <a:latin typeface="Arial" panose="020B0604020202020204" pitchFamily="34" charset="0"/>
                          <a:cs typeface="Arial" panose="020B0604020202020204" pitchFamily="34" charset="0"/>
                        </a:rPr>
                        <a:t>0</a:t>
                      </a:r>
                    </a:p>
                  </a:txBody>
                  <a:tcPr marL="0" marR="0" marT="72000" marB="72000"/>
                </a:tc>
                <a:tc>
                  <a:txBody>
                    <a:bodyPr/>
                    <a:lstStyle/>
                    <a:p>
                      <a:pPr algn="ctr">
                        <a:lnSpc>
                          <a:spcPct val="95000"/>
                        </a:lnSpc>
                      </a:pPr>
                      <a:r>
                        <a:rPr lang="en-GB" sz="800" spc="0" baseline="0" noProof="0" dirty="0">
                          <a:latin typeface="Arial" panose="020B0604020202020204" pitchFamily="34" charset="0"/>
                          <a:cs typeface="Arial" panose="020B0604020202020204" pitchFamily="34" charset="0"/>
                        </a:rPr>
                        <a:t>0</a:t>
                      </a:r>
                    </a:p>
                  </a:txBody>
                  <a:tcPr marL="0" marR="0" marT="72000" marB="72000"/>
                </a:tc>
                <a:tc>
                  <a:txBody>
                    <a:bodyPr/>
                    <a:lstStyle/>
                    <a:p>
                      <a:pPr algn="ctr">
                        <a:lnSpc>
                          <a:spcPct val="95000"/>
                        </a:lnSpc>
                      </a:pPr>
                      <a:r>
                        <a:rPr lang="en-GB" sz="800" spc="0" baseline="0" noProof="0" dirty="0">
                          <a:latin typeface="Arial" panose="020B0604020202020204" pitchFamily="34" charset="0"/>
                          <a:cs typeface="Arial" panose="020B0604020202020204" pitchFamily="34" charset="0"/>
                        </a:rPr>
                        <a:t>13 (14)</a:t>
                      </a:r>
                    </a:p>
                  </a:txBody>
                  <a:tcPr marL="0" marR="0" marT="72000" marB="72000"/>
                </a:tc>
                <a:tc>
                  <a:txBody>
                    <a:bodyPr/>
                    <a:lstStyle/>
                    <a:p>
                      <a:pPr algn="ctr">
                        <a:lnSpc>
                          <a:spcPct val="95000"/>
                        </a:lnSpc>
                      </a:pPr>
                      <a:r>
                        <a:rPr lang="en-GB" sz="800" spc="0" baseline="0" noProof="0" dirty="0">
                          <a:latin typeface="Arial" panose="020B0604020202020204" pitchFamily="34" charset="0"/>
                          <a:cs typeface="Arial" panose="020B0604020202020204" pitchFamily="34" charset="0"/>
                        </a:rPr>
                        <a:t>0</a:t>
                      </a:r>
                    </a:p>
                  </a:txBody>
                  <a:tcPr marL="0" marR="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0" marR="0" marT="72000" marB="72000"/>
                </a:tc>
                <a:tc>
                  <a:txBody>
                    <a:bodyPr/>
                    <a:lstStyle/>
                    <a:p>
                      <a:pPr algn="ctr">
                        <a:lnSpc>
                          <a:spcPct val="95000"/>
                        </a:lnSpc>
                      </a:pPr>
                      <a:r>
                        <a:rPr lang="en-GB" sz="800" spc="0" baseline="0" noProof="0" dirty="0">
                          <a:latin typeface="Arial" panose="020B0604020202020204" pitchFamily="34" charset="0"/>
                          <a:cs typeface="Arial" panose="020B0604020202020204" pitchFamily="34" charset="0"/>
                        </a:rPr>
                        <a:t>0</a:t>
                      </a:r>
                    </a:p>
                  </a:txBody>
                  <a:tcPr marL="0" marR="0" marT="72000" marB="72000"/>
                </a:tc>
                <a:extLst>
                  <a:ext uri="{0D108BD9-81ED-4DB2-BD59-A6C34878D82A}">
                    <a16:rowId xmlns:a16="http://schemas.microsoft.com/office/drawing/2014/main" val="562531414"/>
                  </a:ext>
                </a:extLst>
              </a:tr>
              <a:tr h="273885">
                <a:tc>
                  <a:txBody>
                    <a:bodyPr/>
                    <a:lstStyle/>
                    <a:p>
                      <a:pPr>
                        <a:lnSpc>
                          <a:spcPct val="95000"/>
                        </a:lnSpc>
                      </a:pPr>
                      <a:r>
                        <a:rPr lang="en-GB" sz="800" b="0" kern="1200" spc="0" noProof="0" dirty="0">
                          <a:solidFill>
                            <a:schemeClr val="dk1"/>
                          </a:solidFill>
                          <a:effectLst/>
                          <a:latin typeface="Arial" panose="020B0604020202020204" pitchFamily="34" charset="0"/>
                          <a:ea typeface="+mn-ea"/>
                          <a:cs typeface="Arial" panose="020B0604020202020204" pitchFamily="34" charset="0"/>
                        </a:rPr>
                        <a:t>Decreased appetite</a:t>
                      </a:r>
                    </a:p>
                  </a:txBody>
                  <a:tcPr marL="55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43 (22)</a:t>
                      </a:r>
                    </a:p>
                  </a:txBody>
                  <a:tcPr marL="0" marR="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3 (2)</a:t>
                      </a:r>
                    </a:p>
                  </a:txBody>
                  <a:tcPr marL="0" marR="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0" marR="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0" marR="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18 (19)</a:t>
                      </a:r>
                    </a:p>
                  </a:txBody>
                  <a:tcPr marL="0" marR="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1 (1)</a:t>
                      </a:r>
                    </a:p>
                  </a:txBody>
                  <a:tcPr marL="0" marR="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0" marR="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0" marR="0" marT="72000" marB="72000"/>
                </a:tc>
                <a:extLst>
                  <a:ext uri="{0D108BD9-81ED-4DB2-BD59-A6C34878D82A}">
                    <a16:rowId xmlns:a16="http://schemas.microsoft.com/office/drawing/2014/main" val="3504499373"/>
                  </a:ext>
                </a:extLst>
              </a:tr>
              <a:tr h="273885">
                <a:tc>
                  <a:txBody>
                    <a:bodyPr/>
                    <a:lstStyle/>
                    <a:p>
                      <a:pPr>
                        <a:lnSpc>
                          <a:spcPct val="95000"/>
                        </a:lnSpc>
                      </a:pPr>
                      <a:r>
                        <a:rPr lang="en-GB" sz="800" b="0" kern="1200" spc="0" noProof="0" dirty="0">
                          <a:solidFill>
                            <a:schemeClr val="dk1"/>
                          </a:solidFill>
                          <a:effectLst/>
                          <a:latin typeface="Arial" panose="020B0604020202020204" pitchFamily="34" charset="0"/>
                          <a:ea typeface="+mn-ea"/>
                          <a:cs typeface="Arial" panose="020B0604020202020204" pitchFamily="34" charset="0"/>
                        </a:rPr>
                        <a:t>Abdominal pain</a:t>
                      </a:r>
                    </a:p>
                  </a:txBody>
                  <a:tcPr marL="55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36 (18)</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3 (2)</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NA</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NA</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10 (11)</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2 (2)</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NA</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NA</a:t>
                      </a:r>
                    </a:p>
                  </a:txBody>
                  <a:tcPr marL="19440" marR="19440" marT="72000" marB="72000"/>
                </a:tc>
                <a:extLst>
                  <a:ext uri="{0D108BD9-81ED-4DB2-BD59-A6C34878D82A}">
                    <a16:rowId xmlns:a16="http://schemas.microsoft.com/office/drawing/2014/main" val="3120142060"/>
                  </a:ext>
                </a:extLst>
              </a:tr>
              <a:tr h="273885">
                <a:tc>
                  <a:txBody>
                    <a:bodyPr/>
                    <a:lstStyle/>
                    <a:p>
                      <a:pPr>
                        <a:lnSpc>
                          <a:spcPct val="95000"/>
                        </a:lnSpc>
                      </a:pPr>
                      <a:r>
                        <a:rPr lang="en-GB" sz="800" b="0" kern="1200" spc="0" noProof="0" dirty="0">
                          <a:solidFill>
                            <a:schemeClr val="dk1"/>
                          </a:solidFill>
                          <a:effectLst/>
                          <a:latin typeface="Arial" panose="020B0604020202020204" pitchFamily="34" charset="0"/>
                          <a:ea typeface="+mn-ea"/>
                          <a:cs typeface="Arial" panose="020B0604020202020204" pitchFamily="34" charset="0"/>
                        </a:rPr>
                        <a:t>Nausea</a:t>
                      </a:r>
                    </a:p>
                  </a:txBody>
                  <a:tcPr marL="55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37 (19)</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NA</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NA</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11 (12)</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NA</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NA</a:t>
                      </a:r>
                    </a:p>
                  </a:txBody>
                  <a:tcPr marL="19440" marR="19440" marT="72000" marB="72000"/>
                </a:tc>
                <a:extLst>
                  <a:ext uri="{0D108BD9-81ED-4DB2-BD59-A6C34878D82A}">
                    <a16:rowId xmlns:a16="http://schemas.microsoft.com/office/drawing/2014/main" val="2321500275"/>
                  </a:ext>
                </a:extLst>
              </a:tr>
              <a:tr h="273885">
                <a:tc>
                  <a:txBody>
                    <a:bodyPr/>
                    <a:lstStyle/>
                    <a:p>
                      <a:pPr>
                        <a:lnSpc>
                          <a:spcPct val="95000"/>
                        </a:lnSpc>
                      </a:pPr>
                      <a:r>
                        <a:rPr lang="en-GB" sz="800" b="0" kern="1200" spc="0" noProof="0" dirty="0">
                          <a:solidFill>
                            <a:schemeClr val="dk1"/>
                          </a:solidFill>
                          <a:effectLst/>
                          <a:latin typeface="Arial" panose="020B0604020202020204" pitchFamily="34" charset="0"/>
                          <a:ea typeface="+mn-ea"/>
                          <a:cs typeface="Arial" panose="020B0604020202020204" pitchFamily="34" charset="0"/>
                        </a:rPr>
                        <a:t>Diarrhoea</a:t>
                      </a:r>
                    </a:p>
                  </a:txBody>
                  <a:tcPr marL="55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32 (16)</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13 (14)</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1 (1)</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extLst>
                  <a:ext uri="{0D108BD9-81ED-4DB2-BD59-A6C34878D82A}">
                    <a16:rowId xmlns:a16="http://schemas.microsoft.com/office/drawing/2014/main" val="3937648483"/>
                  </a:ext>
                </a:extLst>
              </a:tr>
              <a:tr h="273885">
                <a:tc>
                  <a:txBody>
                    <a:bodyPr/>
                    <a:lstStyle/>
                    <a:p>
                      <a:pPr>
                        <a:lnSpc>
                          <a:spcPct val="95000"/>
                        </a:lnSpc>
                      </a:pPr>
                      <a:r>
                        <a:rPr lang="en-GB" sz="800" b="0" kern="1200" spc="0" noProof="0" dirty="0">
                          <a:solidFill>
                            <a:schemeClr val="dk1"/>
                          </a:solidFill>
                          <a:effectLst/>
                          <a:latin typeface="Arial" panose="020B0604020202020204" pitchFamily="34" charset="0"/>
                          <a:ea typeface="+mn-ea"/>
                          <a:cs typeface="Arial" panose="020B0604020202020204" pitchFamily="34" charset="0"/>
                        </a:rPr>
                        <a:t>Headache</a:t>
                      </a:r>
                    </a:p>
                  </a:txBody>
                  <a:tcPr marL="55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28 (14)</a:t>
                      </a:r>
                    </a:p>
                  </a:txBody>
                  <a:tcPr marL="19440" marR="19440" marT="72000" marB="72000" anchor="ctr"/>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nchor="ctr"/>
                </a:tc>
                <a:tc>
                  <a:txBody>
                    <a:bodyPr/>
                    <a:lstStyle/>
                    <a:p>
                      <a:pPr algn="ctr">
                        <a:lnSpc>
                          <a:spcPct val="95000"/>
                        </a:lnSpc>
                      </a:pPr>
                      <a:r>
                        <a:rPr lang="en-GB" sz="800" spc="0" noProof="0" dirty="0">
                          <a:latin typeface="Arial" panose="020B0604020202020204" pitchFamily="34" charset="0"/>
                          <a:cs typeface="Arial" panose="020B0604020202020204" pitchFamily="34" charset="0"/>
                        </a:rPr>
                        <a:t>NA</a:t>
                      </a:r>
                    </a:p>
                  </a:txBody>
                  <a:tcPr marL="19440" marR="19440" marT="72000" marB="72000" anchor="ctr"/>
                </a:tc>
                <a:tc>
                  <a:txBody>
                    <a:bodyPr/>
                    <a:lstStyle/>
                    <a:p>
                      <a:pPr algn="ctr">
                        <a:lnSpc>
                          <a:spcPct val="95000"/>
                        </a:lnSpc>
                      </a:pPr>
                      <a:r>
                        <a:rPr lang="en-GB" sz="800" spc="0" noProof="0" dirty="0">
                          <a:latin typeface="Arial" panose="020B0604020202020204" pitchFamily="34" charset="0"/>
                          <a:cs typeface="Arial" panose="020B0604020202020204" pitchFamily="34" charset="0"/>
                        </a:rPr>
                        <a:t>NA</a:t>
                      </a:r>
                    </a:p>
                  </a:txBody>
                  <a:tcPr marL="19440" marR="19440" marT="72000" marB="72000" anchor="ctr"/>
                </a:tc>
                <a:tc>
                  <a:txBody>
                    <a:bodyPr/>
                    <a:lstStyle/>
                    <a:p>
                      <a:pPr algn="ctr">
                        <a:lnSpc>
                          <a:spcPct val="95000"/>
                        </a:lnSpc>
                      </a:pPr>
                      <a:r>
                        <a:rPr lang="en-GB" sz="800" spc="0" noProof="0" dirty="0">
                          <a:latin typeface="Arial" panose="020B0604020202020204" pitchFamily="34" charset="0"/>
                          <a:cs typeface="Arial" panose="020B0604020202020204" pitchFamily="34" charset="0"/>
                        </a:rPr>
                        <a:t>4 (4)</a:t>
                      </a:r>
                    </a:p>
                  </a:txBody>
                  <a:tcPr marL="19440" marR="19440" marT="72000" marB="72000" anchor="ctr"/>
                </a:tc>
                <a:tc>
                  <a:txBody>
                    <a:bodyPr/>
                    <a:lstStyle/>
                    <a:p>
                      <a:pPr algn="ctr">
                        <a:lnSpc>
                          <a:spcPct val="95000"/>
                        </a:lnSpc>
                      </a:pPr>
                      <a:r>
                        <a:rPr lang="en-GB" sz="800" spc="0" noProof="0" dirty="0">
                          <a:latin typeface="Arial" panose="020B0604020202020204" pitchFamily="34" charset="0"/>
                          <a:cs typeface="Arial" panose="020B0604020202020204" pitchFamily="34" charset="0"/>
                        </a:rPr>
                        <a:t>1 (1)</a:t>
                      </a:r>
                    </a:p>
                  </a:txBody>
                  <a:tcPr marL="19440" marR="19440" marT="72000" marB="72000" anchor="ctr"/>
                </a:tc>
                <a:tc>
                  <a:txBody>
                    <a:bodyPr/>
                    <a:lstStyle/>
                    <a:p>
                      <a:pPr algn="ctr">
                        <a:lnSpc>
                          <a:spcPct val="95000"/>
                        </a:lnSpc>
                      </a:pPr>
                      <a:r>
                        <a:rPr lang="en-GB" sz="800" spc="0" noProof="0" dirty="0">
                          <a:latin typeface="Arial" panose="020B0604020202020204" pitchFamily="34" charset="0"/>
                          <a:cs typeface="Arial" panose="020B0604020202020204" pitchFamily="34" charset="0"/>
                        </a:rPr>
                        <a:t>NA</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NA</a:t>
                      </a:r>
                    </a:p>
                  </a:txBody>
                  <a:tcPr marL="19440" marR="19440" marT="72000" marB="72000"/>
                </a:tc>
                <a:extLst>
                  <a:ext uri="{0D108BD9-81ED-4DB2-BD59-A6C34878D82A}">
                    <a16:rowId xmlns:a16="http://schemas.microsoft.com/office/drawing/2014/main" val="1941817904"/>
                  </a:ext>
                </a:extLst>
              </a:tr>
              <a:tr h="273885">
                <a:tc>
                  <a:txBody>
                    <a:bodyPr/>
                    <a:lstStyle/>
                    <a:p>
                      <a:pPr>
                        <a:lnSpc>
                          <a:spcPct val="95000"/>
                        </a:lnSpc>
                      </a:pPr>
                      <a:r>
                        <a:rPr lang="en-GB" sz="800" b="0" kern="1200" spc="0" noProof="0" dirty="0">
                          <a:solidFill>
                            <a:schemeClr val="dk1"/>
                          </a:solidFill>
                          <a:effectLst/>
                          <a:latin typeface="Arial" panose="020B0604020202020204" pitchFamily="34" charset="0"/>
                          <a:ea typeface="+mn-ea"/>
                          <a:cs typeface="Arial" panose="020B0604020202020204" pitchFamily="34" charset="0"/>
                        </a:rPr>
                        <a:t>Constipation</a:t>
                      </a:r>
                    </a:p>
                  </a:txBody>
                  <a:tcPr marL="55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26 (13)</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1 (1)</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18 (19)</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1 (1)</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extLst>
                  <a:ext uri="{0D108BD9-81ED-4DB2-BD59-A6C34878D82A}">
                    <a16:rowId xmlns:a16="http://schemas.microsoft.com/office/drawing/2014/main" val="2829950823"/>
                  </a:ext>
                </a:extLst>
              </a:tr>
              <a:tr h="273885">
                <a:tc>
                  <a:txBody>
                    <a:bodyPr/>
                    <a:lstStyle/>
                    <a:p>
                      <a:pPr>
                        <a:lnSpc>
                          <a:spcPct val="95000"/>
                        </a:lnSpc>
                      </a:pPr>
                      <a:r>
                        <a:rPr lang="en-GB" sz="800" b="0" kern="1200" spc="0" noProof="0" dirty="0">
                          <a:solidFill>
                            <a:schemeClr val="dk1"/>
                          </a:solidFill>
                          <a:effectLst/>
                          <a:latin typeface="Arial" panose="020B0604020202020204" pitchFamily="34" charset="0"/>
                          <a:ea typeface="+mn-ea"/>
                          <a:cs typeface="Arial" panose="020B0604020202020204" pitchFamily="34" charset="0"/>
                        </a:rPr>
                        <a:t>Insomnia</a:t>
                      </a:r>
                    </a:p>
                  </a:txBody>
                  <a:tcPr marL="55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21 (11)</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800" spc="0" noProof="0" dirty="0">
                          <a:latin typeface="Arial" panose="020B0604020202020204" pitchFamily="34" charset="0"/>
                          <a:cs typeface="Arial" panose="020B0604020202020204" pitchFamily="34" charset="0"/>
                        </a:rPr>
                        <a:t>NA</a:t>
                      </a:r>
                    </a:p>
                  </a:txBody>
                  <a:tcPr marL="19440" marR="19440" marT="72000" marB="720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800" spc="0" noProof="0" dirty="0">
                          <a:latin typeface="Arial" panose="020B0604020202020204" pitchFamily="34" charset="0"/>
                          <a:cs typeface="Arial" panose="020B0604020202020204" pitchFamily="34" charset="0"/>
                        </a:rPr>
                        <a:t>NA</a:t>
                      </a:r>
                    </a:p>
                  </a:txBody>
                  <a:tcPr marL="19440" marR="19440" marT="72000" marB="72000"/>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800" spc="0" noProof="0" dirty="0">
                          <a:latin typeface="Arial" panose="020B0604020202020204" pitchFamily="34" charset="0"/>
                          <a:cs typeface="Arial" panose="020B0604020202020204" pitchFamily="34" charset="0"/>
                        </a:rPr>
                        <a:t>5 (5)</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1 (1)</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NA</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NA</a:t>
                      </a:r>
                    </a:p>
                  </a:txBody>
                  <a:tcPr marL="19440" marR="19440" marT="72000" marB="72000"/>
                </a:tc>
                <a:extLst>
                  <a:ext uri="{0D108BD9-81ED-4DB2-BD59-A6C34878D82A}">
                    <a16:rowId xmlns:a16="http://schemas.microsoft.com/office/drawing/2014/main" val="128145914"/>
                  </a:ext>
                </a:extLst>
              </a:tr>
              <a:tr h="273885">
                <a:tc>
                  <a:txBody>
                    <a:bodyPr/>
                    <a:lstStyle/>
                    <a:p>
                      <a:pPr>
                        <a:lnSpc>
                          <a:spcPct val="95000"/>
                        </a:lnSpc>
                      </a:pPr>
                      <a:r>
                        <a:rPr lang="en-GB" sz="800" b="0" kern="1200" spc="0" noProof="0" dirty="0">
                          <a:solidFill>
                            <a:schemeClr val="dk1"/>
                          </a:solidFill>
                          <a:effectLst/>
                          <a:latin typeface="Arial" panose="020B0604020202020204" pitchFamily="34" charset="0"/>
                          <a:ea typeface="+mn-ea"/>
                          <a:cs typeface="Arial" panose="020B0604020202020204" pitchFamily="34" charset="0"/>
                        </a:rPr>
                        <a:t>Pyrexia</a:t>
                      </a:r>
                    </a:p>
                  </a:txBody>
                  <a:tcPr marL="55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20 (10)</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3 (3)</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extLst>
                  <a:ext uri="{0D108BD9-81ED-4DB2-BD59-A6C34878D82A}">
                    <a16:rowId xmlns:a16="http://schemas.microsoft.com/office/drawing/2014/main" val="390432434"/>
                  </a:ext>
                </a:extLst>
              </a:tr>
              <a:tr h="273885">
                <a:tc>
                  <a:txBody>
                    <a:bodyPr/>
                    <a:lstStyle/>
                    <a:p>
                      <a:pPr>
                        <a:lnSpc>
                          <a:spcPct val="95000"/>
                        </a:lnSpc>
                      </a:pPr>
                      <a:r>
                        <a:rPr lang="en-GB" sz="800" b="0" kern="1200" spc="0" noProof="0" dirty="0">
                          <a:solidFill>
                            <a:schemeClr val="dk1"/>
                          </a:solidFill>
                          <a:effectLst/>
                          <a:latin typeface="Arial" panose="020B0604020202020204" pitchFamily="34" charset="0"/>
                          <a:ea typeface="+mn-ea"/>
                          <a:cs typeface="Arial" panose="020B0604020202020204" pitchFamily="34" charset="0"/>
                        </a:rPr>
                        <a:t>Vomiting</a:t>
                      </a:r>
                    </a:p>
                  </a:txBody>
                  <a:tcPr marL="55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20 (10)</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7 (7)</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tc>
                  <a:txBody>
                    <a:bodyPr/>
                    <a:lstStyle/>
                    <a:p>
                      <a:pPr algn="ctr">
                        <a:lnSpc>
                          <a:spcPct val="95000"/>
                        </a:lnSpc>
                      </a:pPr>
                      <a:r>
                        <a:rPr lang="en-GB" sz="800" spc="0" noProof="0" dirty="0">
                          <a:latin typeface="Arial" panose="020B0604020202020204" pitchFamily="34" charset="0"/>
                          <a:cs typeface="Arial" panose="020B0604020202020204" pitchFamily="34" charset="0"/>
                        </a:rPr>
                        <a:t>0</a:t>
                      </a:r>
                    </a:p>
                  </a:txBody>
                  <a:tcPr marL="19440" marR="19440" marT="72000" marB="72000"/>
                </a:tc>
                <a:extLst>
                  <a:ext uri="{0D108BD9-81ED-4DB2-BD59-A6C34878D82A}">
                    <a16:rowId xmlns:a16="http://schemas.microsoft.com/office/drawing/2014/main" val="3767220574"/>
                  </a:ext>
                </a:extLst>
              </a:tr>
              <a:tr h="332932">
                <a:tc gridSpan="9">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800" noProof="0" dirty="0">
                          <a:solidFill>
                            <a:schemeClr val="tx1"/>
                          </a:solidFill>
                          <a:latin typeface="Arial" panose="020B0604020202020204" pitchFamily="34" charset="0"/>
                          <a:cs typeface="Arial" panose="020B0604020202020204" pitchFamily="34" charset="0"/>
                        </a:rPr>
                        <a:t>NA indicated TEAEs for which the Common Terminology Criteria for Adverse Events do not define the grade and no events were reported</a:t>
                      </a:r>
                      <a:endParaRPr lang="en-GB" sz="800" noProof="0" dirty="0">
                        <a:solidFill>
                          <a:schemeClr val="tx1"/>
                        </a:solidFill>
                        <a:latin typeface="Arial" panose="020B0604020202020204" pitchFamily="34" charset="0"/>
                        <a:ea typeface="Aileron" charset="0"/>
                        <a:cs typeface="Arial" panose="020B0604020202020204" pitchFamily="34" charset="0"/>
                      </a:endParaRPr>
                    </a:p>
                  </a:txBody>
                  <a:tcPr marL="55440" marR="19440" marT="36000" marB="36000">
                    <a:solidFill>
                      <a:schemeClr val="bg1"/>
                    </a:solidFill>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hMerge="1">
                  <a:txBody>
                    <a:bodyPr/>
                    <a:lstStyle/>
                    <a:p>
                      <a:endParaRPr lang="en-US"/>
                    </a:p>
                  </a:txBody>
                  <a:tcPr/>
                </a:tc>
                <a:tc hMerge="1">
                  <a:txBody>
                    <a:bodyPr/>
                    <a:lstStyle/>
                    <a:p>
                      <a:endParaRPr lang="en-US"/>
                    </a:p>
                  </a:txBody>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extLst>
                  <a:ext uri="{0D108BD9-81ED-4DB2-BD59-A6C34878D82A}">
                    <a16:rowId xmlns:a16="http://schemas.microsoft.com/office/drawing/2014/main" val="819483874"/>
                  </a:ext>
                </a:extLst>
              </a:tr>
            </a:tbl>
          </a:graphicData>
        </a:graphic>
      </p:graphicFrame>
    </p:spTree>
    <p:extLst>
      <p:ext uri="{BB962C8B-B14F-4D97-AF65-F5344CB8AC3E}">
        <p14:creationId xmlns:p14="http://schemas.microsoft.com/office/powerpoint/2010/main" val="131954661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EDF5D-C2C4-EC58-1E40-FCDCD76B5C3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3E13519-F9D4-CC97-A39F-58862922EB6B}"/>
              </a:ext>
            </a:extLst>
          </p:cNvPr>
          <p:cNvSpPr/>
          <p:nvPr/>
        </p:nvSpPr>
        <p:spPr>
          <a:xfrm>
            <a:off x="0" y="0"/>
            <a:ext cx="12192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solidFill>
                <a:schemeClr val="accent1"/>
              </a:solidFill>
            </a:endParaRPr>
          </a:p>
        </p:txBody>
      </p:sp>
      <p:sp>
        <p:nvSpPr>
          <p:cNvPr id="5" name="Slide Number Placeholder 4">
            <a:extLst>
              <a:ext uri="{FF2B5EF4-FFF2-40B4-BE49-F238E27FC236}">
                <a16:creationId xmlns:a16="http://schemas.microsoft.com/office/drawing/2014/main" id="{933DFC08-5223-EF6A-1443-FA0853827453}"/>
              </a:ext>
            </a:extLst>
          </p:cNvPr>
          <p:cNvSpPr>
            <a:spLocks noGrp="1"/>
          </p:cNvSpPr>
          <p:nvPr>
            <p:ph type="sldNum" sz="quarter" idx="4"/>
          </p:nvPr>
        </p:nvSpPr>
        <p:spPr/>
        <p:txBody>
          <a:bodyPr/>
          <a:lstStyle/>
          <a:p>
            <a:fld id="{FCE43C0F-8A7B-3A4B-9DB5-B3472E36E833}" type="slidenum">
              <a:rPr lang="en-GB" noProof="0" smtClean="0"/>
              <a:pPr/>
              <a:t>23</a:t>
            </a:fld>
            <a:endParaRPr lang="en-GB" noProof="0" dirty="0"/>
          </a:p>
        </p:txBody>
      </p:sp>
      <p:sp>
        <p:nvSpPr>
          <p:cNvPr id="7" name="Content Placeholder 6">
            <a:extLst>
              <a:ext uri="{FF2B5EF4-FFF2-40B4-BE49-F238E27FC236}">
                <a16:creationId xmlns:a16="http://schemas.microsoft.com/office/drawing/2014/main" id="{D6DBFE5F-1F56-3089-6D04-61FA737B5AE6}"/>
              </a:ext>
            </a:extLst>
          </p:cNvPr>
          <p:cNvSpPr>
            <a:spLocks noGrp="1"/>
          </p:cNvSpPr>
          <p:nvPr>
            <p:ph sz="quarter" idx="15"/>
          </p:nvPr>
        </p:nvSpPr>
        <p:spPr/>
        <p:txBody>
          <a:bodyPr/>
          <a:lstStyle/>
          <a:p>
            <a:r>
              <a:rPr lang="en-GB" noProof="0" dirty="0"/>
              <a:t>IO, immuno-oncology (therapy)</a:t>
            </a:r>
          </a:p>
        </p:txBody>
      </p:sp>
      <p:sp>
        <p:nvSpPr>
          <p:cNvPr id="8" name="Title 1">
            <a:extLst>
              <a:ext uri="{FF2B5EF4-FFF2-40B4-BE49-F238E27FC236}">
                <a16:creationId xmlns:a16="http://schemas.microsoft.com/office/drawing/2014/main" id="{2BB3ACC7-36BA-AF25-E003-FB066B9FE67D}"/>
              </a:ext>
            </a:extLst>
          </p:cNvPr>
          <p:cNvSpPr>
            <a:spLocks noGrp="1"/>
          </p:cNvSpPr>
          <p:nvPr>
            <p:ph type="title"/>
          </p:nvPr>
        </p:nvSpPr>
        <p:spPr>
          <a:xfrm>
            <a:off x="1163452" y="1844824"/>
            <a:ext cx="9865096" cy="2592288"/>
          </a:xfrm>
        </p:spPr>
        <p:txBody>
          <a:bodyPr>
            <a:normAutofit/>
          </a:bodyPr>
          <a:lstStyle/>
          <a:p>
            <a:r>
              <a:rPr lang="en-GB" sz="3200" noProof="0" dirty="0"/>
              <a:t>Available data </a:t>
            </a:r>
            <a:br>
              <a:rPr lang="en-GB" sz="3200" noProof="0" dirty="0"/>
            </a:br>
            <a:r>
              <a:rPr lang="en-GB" sz="3200" noProof="0" dirty="0"/>
              <a:t>after progression on 1</a:t>
            </a:r>
            <a:r>
              <a:rPr lang="en-GB" sz="3200" baseline="30000" noProof="0" dirty="0"/>
              <a:t>st</a:t>
            </a:r>
            <a:r>
              <a:rPr lang="en-GB" sz="3200" noProof="0" dirty="0"/>
              <a:t> line io</a:t>
            </a:r>
            <a:br>
              <a:rPr lang="en-GB" sz="3200" noProof="0" dirty="0"/>
            </a:br>
            <a:br>
              <a:rPr lang="en-GB" sz="3200" noProof="0" dirty="0"/>
            </a:br>
            <a:r>
              <a:rPr lang="en-GB" sz="2400" noProof="0" dirty="0"/>
              <a:t>sorafenib, lenvatinib, regorafenib,</a:t>
            </a:r>
            <a:br>
              <a:rPr lang="en-GB" sz="2400" noProof="0" dirty="0"/>
            </a:br>
            <a:r>
              <a:rPr lang="en-GB" sz="2400" noProof="0" dirty="0"/>
              <a:t>cabozantinib and ramucirumab</a:t>
            </a:r>
          </a:p>
        </p:txBody>
      </p:sp>
    </p:spTree>
    <p:extLst>
      <p:ext uri="{BB962C8B-B14F-4D97-AF65-F5344CB8AC3E}">
        <p14:creationId xmlns:p14="http://schemas.microsoft.com/office/powerpoint/2010/main" val="165013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0FCD9-E73A-4BEC-F3A8-9466AF53DC33}"/>
            </a:ext>
          </a:extLst>
        </p:cNvPr>
        <p:cNvGrpSpPr/>
        <p:nvPr/>
      </p:nvGrpSpPr>
      <p:grpSpPr>
        <a:xfrm>
          <a:off x="0" y="0"/>
          <a:ext cx="0" cy="0"/>
          <a:chOff x="0" y="0"/>
          <a:chExt cx="0" cy="0"/>
        </a:xfrm>
      </p:grpSpPr>
      <p:sp>
        <p:nvSpPr>
          <p:cNvPr id="9" name="Content Placeholder 20">
            <a:extLst>
              <a:ext uri="{FF2B5EF4-FFF2-40B4-BE49-F238E27FC236}">
                <a16:creationId xmlns:a16="http://schemas.microsoft.com/office/drawing/2014/main" id="{78124410-0A15-AF90-ED41-7BE531C12EBA}"/>
              </a:ext>
            </a:extLst>
          </p:cNvPr>
          <p:cNvSpPr>
            <a:spLocks noGrp="1"/>
          </p:cNvSpPr>
          <p:nvPr>
            <p:ph sz="quarter" idx="12"/>
          </p:nvPr>
        </p:nvSpPr>
        <p:spPr>
          <a:xfrm>
            <a:off x="620713" y="1142894"/>
            <a:ext cx="10963275" cy="4525963"/>
          </a:xfrm>
        </p:spPr>
        <p:txBody>
          <a:bodyPr/>
          <a:lstStyle/>
          <a:p>
            <a:r>
              <a:rPr lang="en-GB" noProof="0" dirty="0">
                <a:solidFill>
                  <a:schemeClr val="tx2"/>
                </a:solidFill>
              </a:rPr>
              <a:t>49 pts from Korea, Hong Kong and Singapore who received TKI after progression on 1</a:t>
            </a:r>
            <a:r>
              <a:rPr lang="en-GB" baseline="30000" noProof="0" dirty="0">
                <a:solidFill>
                  <a:schemeClr val="tx2"/>
                </a:solidFill>
              </a:rPr>
              <a:t>st</a:t>
            </a:r>
            <a:r>
              <a:rPr lang="en-GB" noProof="0" dirty="0">
                <a:solidFill>
                  <a:schemeClr val="tx2"/>
                </a:solidFill>
              </a:rPr>
              <a:t> line atezolizumab + bevacizumab</a:t>
            </a:r>
            <a:r>
              <a:rPr lang="en-GB" baseline="30000" noProof="0" dirty="0">
                <a:solidFill>
                  <a:schemeClr val="tx2"/>
                </a:solidFill>
              </a:rPr>
              <a:t>a</a:t>
            </a:r>
          </a:p>
        </p:txBody>
      </p:sp>
      <p:sp>
        <p:nvSpPr>
          <p:cNvPr id="3" name="Title 2">
            <a:extLst>
              <a:ext uri="{FF2B5EF4-FFF2-40B4-BE49-F238E27FC236}">
                <a16:creationId xmlns:a16="http://schemas.microsoft.com/office/drawing/2014/main" id="{E8829620-74AF-72B0-CE09-3A431ABD340E}"/>
              </a:ext>
            </a:extLst>
          </p:cNvPr>
          <p:cNvSpPr>
            <a:spLocks noGrp="1"/>
          </p:cNvSpPr>
          <p:nvPr>
            <p:ph type="title"/>
          </p:nvPr>
        </p:nvSpPr>
        <p:spPr>
          <a:xfrm>
            <a:off x="619201" y="259200"/>
            <a:ext cx="10963199" cy="864000"/>
          </a:xfrm>
        </p:spPr>
        <p:txBody>
          <a:bodyPr>
            <a:normAutofit/>
          </a:bodyPr>
          <a:lstStyle/>
          <a:p>
            <a:r>
              <a:rPr lang="en-GB" noProof="0" dirty="0"/>
              <a:t>AVAILABLE DATA ON TKI</a:t>
            </a:r>
            <a:r>
              <a:rPr lang="en-GB" cap="none" noProof="0" dirty="0"/>
              <a:t>s</a:t>
            </a:r>
            <a:r>
              <a:rPr lang="en-GB" noProof="0" dirty="0"/>
              <a:t> AFTER PROGRESSION ON IO</a:t>
            </a:r>
            <a:br>
              <a:rPr lang="en-GB" noProof="0" dirty="0"/>
            </a:br>
            <a:r>
              <a:rPr lang="en-GB" sz="2000" spc="100" noProof="0" dirty="0">
                <a:solidFill>
                  <a:schemeClr val="accent1"/>
                </a:solidFill>
              </a:rPr>
              <a:t>sorafenib vs lenvatinib after IO in retrospective study</a:t>
            </a:r>
          </a:p>
        </p:txBody>
      </p:sp>
      <p:sp>
        <p:nvSpPr>
          <p:cNvPr id="4" name="Slide Number Placeholder 3">
            <a:extLst>
              <a:ext uri="{FF2B5EF4-FFF2-40B4-BE49-F238E27FC236}">
                <a16:creationId xmlns:a16="http://schemas.microsoft.com/office/drawing/2014/main" id="{EBAF0DDB-3232-7F12-2C32-D130F126A38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24</a:t>
            </a:fld>
            <a:endParaRPr lang="en-GB" noProof="0" dirty="0"/>
          </a:p>
        </p:txBody>
      </p:sp>
      <p:sp>
        <p:nvSpPr>
          <p:cNvPr id="2" name="Content Placeholder 1">
            <a:extLst>
              <a:ext uri="{FF2B5EF4-FFF2-40B4-BE49-F238E27FC236}">
                <a16:creationId xmlns:a16="http://schemas.microsoft.com/office/drawing/2014/main" id="{3508C171-A929-007F-D016-842BC0E5C30D}"/>
              </a:ext>
            </a:extLst>
          </p:cNvPr>
          <p:cNvSpPr>
            <a:spLocks noGrp="1"/>
          </p:cNvSpPr>
          <p:nvPr>
            <p:ph sz="quarter" idx="15"/>
          </p:nvPr>
        </p:nvSpPr>
        <p:spPr>
          <a:xfrm>
            <a:off x="620183" y="6356351"/>
            <a:ext cx="10180339" cy="365125"/>
          </a:xfrm>
        </p:spPr>
        <p:txBody>
          <a:bodyPr/>
          <a:lstStyle/>
          <a:p>
            <a:r>
              <a:rPr lang="en-GB" noProof="0" dirty="0">
                <a:solidFill>
                  <a:schemeClr val="tx2"/>
                </a:solidFill>
              </a:rPr>
              <a:t>IO, immuno-oncology (therapy); mOS, median OS; mPFS, median PFS; OS, overall survival; PFS, progression-free survival; TKI, tyrosine kinase inhibitor</a:t>
            </a:r>
          </a:p>
          <a:p>
            <a:r>
              <a:rPr lang="en-GB" noProof="0" dirty="0">
                <a:solidFill>
                  <a:schemeClr val="tx2"/>
                </a:solidFill>
              </a:rPr>
              <a:t>Yoo C, et al. Liver Cancer. 2021;10:107-114</a:t>
            </a:r>
          </a:p>
        </p:txBody>
      </p:sp>
      <p:sp>
        <p:nvSpPr>
          <p:cNvPr id="14" name="Rectangle: Rounded Corners 13">
            <a:extLst>
              <a:ext uri="{FF2B5EF4-FFF2-40B4-BE49-F238E27FC236}">
                <a16:creationId xmlns:a16="http://schemas.microsoft.com/office/drawing/2014/main" id="{AA1F436E-C70C-B207-54E0-232A5759268B}"/>
              </a:ext>
            </a:extLst>
          </p:cNvPr>
          <p:cNvSpPr/>
          <p:nvPr/>
        </p:nvSpPr>
        <p:spPr>
          <a:xfrm>
            <a:off x="839416" y="5517232"/>
            <a:ext cx="7252013" cy="675769"/>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noProof="0" dirty="0">
                <a:solidFill>
                  <a:schemeClr val="bg1"/>
                </a:solidFill>
                <a:latin typeface="Arial" panose="020B0604020202020204" pitchFamily="34" charset="0"/>
                <a:cs typeface="Arial" panose="020B0604020202020204" pitchFamily="34" charset="0"/>
              </a:rPr>
              <a:t>Lenvatinib showed better PFS than sorafenib</a:t>
            </a:r>
          </a:p>
          <a:p>
            <a:pPr algn="ctr"/>
            <a:r>
              <a:rPr lang="en-GB" noProof="0" dirty="0">
                <a:solidFill>
                  <a:schemeClr val="bg1"/>
                </a:solidFill>
                <a:latin typeface="Arial" panose="020B0604020202020204" pitchFamily="34" charset="0"/>
                <a:cs typeface="Arial" panose="020B0604020202020204" pitchFamily="34" charset="0"/>
              </a:rPr>
              <a:t>No statistical difference in OS between lenvatinib and sorafenib</a:t>
            </a:r>
          </a:p>
        </p:txBody>
      </p:sp>
      <p:sp>
        <p:nvSpPr>
          <p:cNvPr id="15" name="Rounded Rectangle 4">
            <a:extLst>
              <a:ext uri="{FF2B5EF4-FFF2-40B4-BE49-F238E27FC236}">
                <a16:creationId xmlns:a16="http://schemas.microsoft.com/office/drawing/2014/main" id="{87710D8B-82A1-BF9E-7745-E8F42687424C}"/>
              </a:ext>
            </a:extLst>
          </p:cNvPr>
          <p:cNvSpPr/>
          <p:nvPr/>
        </p:nvSpPr>
        <p:spPr>
          <a:xfrm rot="21209856">
            <a:off x="9432071" y="5271155"/>
            <a:ext cx="2369051" cy="7538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noProof="0" dirty="0">
                <a:latin typeface="Arial" panose="020B0604020202020204" pitchFamily="34" charset="0"/>
                <a:cs typeface="Arial" panose="020B0604020202020204" pitchFamily="34" charset="0"/>
              </a:rPr>
              <a:t>Limitation:</a:t>
            </a:r>
          </a:p>
          <a:p>
            <a:pPr algn="ctr"/>
            <a:r>
              <a:rPr lang="en-GB" b="1" noProof="0" dirty="0">
                <a:latin typeface="Arial" panose="020B0604020202020204" pitchFamily="34" charset="0"/>
                <a:cs typeface="Arial" panose="020B0604020202020204" pitchFamily="34" charset="0"/>
              </a:rPr>
              <a:t>Small sample size</a:t>
            </a:r>
            <a:endParaRPr lang="en-GB" noProof="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893C458-6F11-7DA2-143E-36E20AA6E0F0}"/>
              </a:ext>
            </a:extLst>
          </p:cNvPr>
          <p:cNvSpPr txBox="1"/>
          <p:nvPr/>
        </p:nvSpPr>
        <p:spPr>
          <a:xfrm>
            <a:off x="1015282" y="1954995"/>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17" name="TextBox 16">
            <a:extLst>
              <a:ext uri="{FF2B5EF4-FFF2-40B4-BE49-F238E27FC236}">
                <a16:creationId xmlns:a16="http://schemas.microsoft.com/office/drawing/2014/main" id="{8D82C531-DCF4-E556-B16E-26475DAA5EB4}"/>
              </a:ext>
            </a:extLst>
          </p:cNvPr>
          <p:cNvSpPr txBox="1"/>
          <p:nvPr/>
        </p:nvSpPr>
        <p:spPr>
          <a:xfrm rot="16200000">
            <a:off x="-432068" y="3256689"/>
            <a:ext cx="2487862"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Progression-free survival (%)</a:t>
            </a:r>
          </a:p>
        </p:txBody>
      </p:sp>
      <p:cxnSp>
        <p:nvCxnSpPr>
          <p:cNvPr id="18" name="Straight Connector 17">
            <a:extLst>
              <a:ext uri="{FF2B5EF4-FFF2-40B4-BE49-F238E27FC236}">
                <a16:creationId xmlns:a16="http://schemas.microsoft.com/office/drawing/2014/main" id="{8D7D4DBD-C9F5-79EC-ABBB-2F05C7CC97CE}"/>
              </a:ext>
            </a:extLst>
          </p:cNvPr>
          <p:cNvCxnSpPr>
            <a:cxnSpLocks/>
          </p:cNvCxnSpPr>
          <p:nvPr/>
        </p:nvCxnSpPr>
        <p:spPr>
          <a:xfrm>
            <a:off x="1381740" y="2022475"/>
            <a:ext cx="0" cy="269293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71553F2-369D-AD4C-C3BA-993BE4115D8A}"/>
              </a:ext>
            </a:extLst>
          </p:cNvPr>
          <p:cNvCxnSpPr/>
          <p:nvPr/>
        </p:nvCxnSpPr>
        <p:spPr>
          <a:xfrm>
            <a:off x="1304503" y="2028903"/>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38F55450-A3C6-F355-112B-FE452B1088C7}"/>
              </a:ext>
            </a:extLst>
          </p:cNvPr>
          <p:cNvSpPr txBox="1"/>
          <p:nvPr/>
        </p:nvSpPr>
        <p:spPr>
          <a:xfrm>
            <a:off x="1100242" y="2222261"/>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90</a:t>
            </a:r>
          </a:p>
        </p:txBody>
      </p:sp>
      <p:cxnSp>
        <p:nvCxnSpPr>
          <p:cNvPr id="21" name="Straight Connector 20">
            <a:extLst>
              <a:ext uri="{FF2B5EF4-FFF2-40B4-BE49-F238E27FC236}">
                <a16:creationId xmlns:a16="http://schemas.microsoft.com/office/drawing/2014/main" id="{1C96CD8E-7B72-0F5B-32D3-31138A3DBD02}"/>
              </a:ext>
            </a:extLst>
          </p:cNvPr>
          <p:cNvCxnSpPr/>
          <p:nvPr/>
        </p:nvCxnSpPr>
        <p:spPr>
          <a:xfrm>
            <a:off x="1304503" y="229684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14CE175-1DF1-96A9-ECEE-2B2F8BB4907D}"/>
              </a:ext>
            </a:extLst>
          </p:cNvPr>
          <p:cNvSpPr txBox="1"/>
          <p:nvPr/>
        </p:nvSpPr>
        <p:spPr>
          <a:xfrm>
            <a:off x="1100242" y="2489527"/>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cxnSp>
        <p:nvCxnSpPr>
          <p:cNvPr id="23" name="Straight Connector 22">
            <a:extLst>
              <a:ext uri="{FF2B5EF4-FFF2-40B4-BE49-F238E27FC236}">
                <a16:creationId xmlns:a16="http://schemas.microsoft.com/office/drawing/2014/main" id="{16B1E556-7C6C-A528-9DB9-A1706D92DE95}"/>
              </a:ext>
            </a:extLst>
          </p:cNvPr>
          <p:cNvCxnSpPr/>
          <p:nvPr/>
        </p:nvCxnSpPr>
        <p:spPr>
          <a:xfrm>
            <a:off x="1304503" y="2564779"/>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2D303ABD-71C3-A5FE-E419-154C8001DA3E}"/>
              </a:ext>
            </a:extLst>
          </p:cNvPr>
          <p:cNvSpPr txBox="1"/>
          <p:nvPr/>
        </p:nvSpPr>
        <p:spPr>
          <a:xfrm>
            <a:off x="1100242" y="2756793"/>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70</a:t>
            </a:r>
          </a:p>
        </p:txBody>
      </p:sp>
      <p:cxnSp>
        <p:nvCxnSpPr>
          <p:cNvPr id="25" name="Straight Connector 24">
            <a:extLst>
              <a:ext uri="{FF2B5EF4-FFF2-40B4-BE49-F238E27FC236}">
                <a16:creationId xmlns:a16="http://schemas.microsoft.com/office/drawing/2014/main" id="{0A80F486-2B1F-52D9-56EC-F8B21FF78070}"/>
              </a:ext>
            </a:extLst>
          </p:cNvPr>
          <p:cNvCxnSpPr/>
          <p:nvPr/>
        </p:nvCxnSpPr>
        <p:spPr>
          <a:xfrm>
            <a:off x="1304503" y="2832717"/>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F2965CF0-2F3D-BB45-95F1-1CFBEC7148FC}"/>
              </a:ext>
            </a:extLst>
          </p:cNvPr>
          <p:cNvSpPr txBox="1"/>
          <p:nvPr/>
        </p:nvSpPr>
        <p:spPr>
          <a:xfrm>
            <a:off x="1100242" y="3024059"/>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cxnSp>
        <p:nvCxnSpPr>
          <p:cNvPr id="27" name="Straight Connector 26">
            <a:extLst>
              <a:ext uri="{FF2B5EF4-FFF2-40B4-BE49-F238E27FC236}">
                <a16:creationId xmlns:a16="http://schemas.microsoft.com/office/drawing/2014/main" id="{09145CDE-9382-A59D-9A33-E9AB31B2A0FA}"/>
              </a:ext>
            </a:extLst>
          </p:cNvPr>
          <p:cNvCxnSpPr/>
          <p:nvPr/>
        </p:nvCxnSpPr>
        <p:spPr>
          <a:xfrm>
            <a:off x="1304503" y="310065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6B3D4B8D-161A-7914-3BE5-6A01DAD4DC47}"/>
              </a:ext>
            </a:extLst>
          </p:cNvPr>
          <p:cNvSpPr txBox="1"/>
          <p:nvPr/>
        </p:nvSpPr>
        <p:spPr>
          <a:xfrm>
            <a:off x="1100242" y="3291325"/>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50</a:t>
            </a:r>
          </a:p>
        </p:txBody>
      </p:sp>
      <p:cxnSp>
        <p:nvCxnSpPr>
          <p:cNvPr id="29" name="Straight Connector 28">
            <a:extLst>
              <a:ext uri="{FF2B5EF4-FFF2-40B4-BE49-F238E27FC236}">
                <a16:creationId xmlns:a16="http://schemas.microsoft.com/office/drawing/2014/main" id="{E16BE042-83E3-6368-218A-DC8A04575C25}"/>
              </a:ext>
            </a:extLst>
          </p:cNvPr>
          <p:cNvCxnSpPr/>
          <p:nvPr/>
        </p:nvCxnSpPr>
        <p:spPr>
          <a:xfrm>
            <a:off x="1304503" y="3368593"/>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C509BCA3-4D95-80C0-DEF4-F34FD3B21C67}"/>
              </a:ext>
            </a:extLst>
          </p:cNvPr>
          <p:cNvSpPr txBox="1"/>
          <p:nvPr/>
        </p:nvSpPr>
        <p:spPr>
          <a:xfrm>
            <a:off x="1100242" y="3558591"/>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cxnSp>
        <p:nvCxnSpPr>
          <p:cNvPr id="31" name="Straight Connector 30">
            <a:extLst>
              <a:ext uri="{FF2B5EF4-FFF2-40B4-BE49-F238E27FC236}">
                <a16:creationId xmlns:a16="http://schemas.microsoft.com/office/drawing/2014/main" id="{F1D3053D-6E2A-4A05-4BC2-6D173E97ECAC}"/>
              </a:ext>
            </a:extLst>
          </p:cNvPr>
          <p:cNvCxnSpPr/>
          <p:nvPr/>
        </p:nvCxnSpPr>
        <p:spPr>
          <a:xfrm>
            <a:off x="1304503" y="363653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934910E7-36D3-56AF-A825-A0022E2D4DA5}"/>
              </a:ext>
            </a:extLst>
          </p:cNvPr>
          <p:cNvSpPr txBox="1"/>
          <p:nvPr/>
        </p:nvSpPr>
        <p:spPr>
          <a:xfrm>
            <a:off x="1100242" y="3825857"/>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30</a:t>
            </a:r>
          </a:p>
        </p:txBody>
      </p:sp>
      <p:cxnSp>
        <p:nvCxnSpPr>
          <p:cNvPr id="33" name="Straight Connector 32">
            <a:extLst>
              <a:ext uri="{FF2B5EF4-FFF2-40B4-BE49-F238E27FC236}">
                <a16:creationId xmlns:a16="http://schemas.microsoft.com/office/drawing/2014/main" id="{CA8E048A-8174-BBD6-C51B-48FB1D95736C}"/>
              </a:ext>
            </a:extLst>
          </p:cNvPr>
          <p:cNvCxnSpPr/>
          <p:nvPr/>
        </p:nvCxnSpPr>
        <p:spPr>
          <a:xfrm>
            <a:off x="1304503" y="3904469"/>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31494AC0-EB85-0E8D-5B5B-4D8850E6C315}"/>
              </a:ext>
            </a:extLst>
          </p:cNvPr>
          <p:cNvSpPr txBox="1"/>
          <p:nvPr/>
        </p:nvSpPr>
        <p:spPr>
          <a:xfrm>
            <a:off x="1100242" y="4093123"/>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cxnSp>
        <p:nvCxnSpPr>
          <p:cNvPr id="35" name="Straight Connector 34">
            <a:extLst>
              <a:ext uri="{FF2B5EF4-FFF2-40B4-BE49-F238E27FC236}">
                <a16:creationId xmlns:a16="http://schemas.microsoft.com/office/drawing/2014/main" id="{DC384CA2-B10B-B5AB-25E1-4431EB1E5B4C}"/>
              </a:ext>
            </a:extLst>
          </p:cNvPr>
          <p:cNvCxnSpPr/>
          <p:nvPr/>
        </p:nvCxnSpPr>
        <p:spPr>
          <a:xfrm>
            <a:off x="1304503" y="4172407"/>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906B2FB9-84D7-1454-9DD5-DA4AE05364F7}"/>
              </a:ext>
            </a:extLst>
          </p:cNvPr>
          <p:cNvSpPr txBox="1"/>
          <p:nvPr/>
        </p:nvSpPr>
        <p:spPr>
          <a:xfrm>
            <a:off x="1100242" y="4360389"/>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cxnSp>
        <p:nvCxnSpPr>
          <p:cNvPr id="37" name="Straight Connector 36">
            <a:extLst>
              <a:ext uri="{FF2B5EF4-FFF2-40B4-BE49-F238E27FC236}">
                <a16:creationId xmlns:a16="http://schemas.microsoft.com/office/drawing/2014/main" id="{D6DA384F-FA6B-BC64-04E1-6CBA56892E35}"/>
              </a:ext>
            </a:extLst>
          </p:cNvPr>
          <p:cNvCxnSpPr/>
          <p:nvPr/>
        </p:nvCxnSpPr>
        <p:spPr>
          <a:xfrm>
            <a:off x="1304503" y="444034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8BD2496-D6E1-871B-D26A-0173B9044958}"/>
              </a:ext>
            </a:extLst>
          </p:cNvPr>
          <p:cNvSpPr txBox="1"/>
          <p:nvPr/>
        </p:nvSpPr>
        <p:spPr>
          <a:xfrm>
            <a:off x="1185200" y="4627651"/>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cxnSp>
        <p:nvCxnSpPr>
          <p:cNvPr id="39" name="Straight Connector 38">
            <a:extLst>
              <a:ext uri="{FF2B5EF4-FFF2-40B4-BE49-F238E27FC236}">
                <a16:creationId xmlns:a16="http://schemas.microsoft.com/office/drawing/2014/main" id="{7D3F7D4C-3B1F-225D-3F7E-871388F275FD}"/>
              </a:ext>
            </a:extLst>
          </p:cNvPr>
          <p:cNvCxnSpPr/>
          <p:nvPr/>
        </p:nvCxnSpPr>
        <p:spPr>
          <a:xfrm>
            <a:off x="1304503" y="4708283"/>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471C771-F7C2-CCB3-1413-33C764E7799A}"/>
              </a:ext>
            </a:extLst>
          </p:cNvPr>
          <p:cNvCxnSpPr>
            <a:cxnSpLocks/>
          </p:cNvCxnSpPr>
          <p:nvPr/>
        </p:nvCxnSpPr>
        <p:spPr>
          <a:xfrm>
            <a:off x="1385525" y="4708283"/>
            <a:ext cx="4008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9951D32E-9F22-7566-B02A-73B721758A88}"/>
              </a:ext>
            </a:extLst>
          </p:cNvPr>
          <p:cNvCxnSpPr>
            <a:cxnSpLocks/>
          </p:cNvCxnSpPr>
          <p:nvPr/>
        </p:nvCxnSpPr>
        <p:spPr>
          <a:xfrm rot="16200000">
            <a:off x="2144729"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12ED7F06-5CB3-0FE2-A311-A5E793C5D117}"/>
              </a:ext>
            </a:extLst>
          </p:cNvPr>
          <p:cNvSpPr txBox="1"/>
          <p:nvPr/>
        </p:nvSpPr>
        <p:spPr>
          <a:xfrm>
            <a:off x="2141131" y="4796465"/>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a:t>
            </a:r>
          </a:p>
        </p:txBody>
      </p:sp>
      <p:cxnSp>
        <p:nvCxnSpPr>
          <p:cNvPr id="43" name="Straight Connector 42">
            <a:extLst>
              <a:ext uri="{FF2B5EF4-FFF2-40B4-BE49-F238E27FC236}">
                <a16:creationId xmlns:a16="http://schemas.microsoft.com/office/drawing/2014/main" id="{BBC4538D-A131-A479-874E-AE2C50FC9336}"/>
              </a:ext>
            </a:extLst>
          </p:cNvPr>
          <p:cNvCxnSpPr>
            <a:cxnSpLocks/>
          </p:cNvCxnSpPr>
          <p:nvPr/>
        </p:nvCxnSpPr>
        <p:spPr>
          <a:xfrm rot="16200000">
            <a:off x="5348465"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932C7A4C-685B-D10D-0084-B2E03D4262E1}"/>
              </a:ext>
            </a:extLst>
          </p:cNvPr>
          <p:cNvSpPr txBox="1"/>
          <p:nvPr/>
        </p:nvSpPr>
        <p:spPr>
          <a:xfrm>
            <a:off x="5302388" y="4796465"/>
            <a:ext cx="16991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10</a:t>
            </a:r>
          </a:p>
        </p:txBody>
      </p:sp>
      <p:sp>
        <p:nvSpPr>
          <p:cNvPr id="45" name="TextBox 44">
            <a:extLst>
              <a:ext uri="{FF2B5EF4-FFF2-40B4-BE49-F238E27FC236}">
                <a16:creationId xmlns:a16="http://schemas.microsoft.com/office/drawing/2014/main" id="{B7D9893C-03EB-9C55-8D6A-DC9073BF4543}"/>
              </a:ext>
            </a:extLst>
          </p:cNvPr>
          <p:cNvSpPr txBox="1"/>
          <p:nvPr/>
        </p:nvSpPr>
        <p:spPr>
          <a:xfrm>
            <a:off x="2785429" y="4968249"/>
            <a:ext cx="1229439"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Time (months)</a:t>
            </a:r>
          </a:p>
        </p:txBody>
      </p:sp>
      <p:sp>
        <p:nvSpPr>
          <p:cNvPr id="46" name="TextBox 45">
            <a:extLst>
              <a:ext uri="{FF2B5EF4-FFF2-40B4-BE49-F238E27FC236}">
                <a16:creationId xmlns:a16="http://schemas.microsoft.com/office/drawing/2014/main" id="{A9B44916-8266-E8EE-8856-81B9A3BE30E4}"/>
              </a:ext>
            </a:extLst>
          </p:cNvPr>
          <p:cNvSpPr txBox="1"/>
          <p:nvPr/>
        </p:nvSpPr>
        <p:spPr>
          <a:xfrm>
            <a:off x="3702007" y="2608395"/>
            <a:ext cx="1684756" cy="369332"/>
          </a:xfrm>
          <a:prstGeom prst="rect">
            <a:avLst/>
          </a:prstGeom>
          <a:noFill/>
        </p:spPr>
        <p:txBody>
          <a:bodyPr wrap="none" lIns="0" tIns="0" rIns="0" bIns="0" rtlCol="0">
            <a:spAutoFit/>
          </a:bodyPr>
          <a:lstStyle/>
          <a:p>
            <a:r>
              <a:rPr lang="en-GB" sz="1200" noProof="0" dirty="0">
                <a:latin typeface="Arial" panose="020B0604020202020204" pitchFamily="34" charset="0"/>
                <a:ea typeface="Aileron" charset="0"/>
                <a:cs typeface="Arial" panose="020B0604020202020204" pitchFamily="34" charset="0"/>
              </a:rPr>
              <a:t>mPFS 2.5 vs 6.1 months</a:t>
            </a:r>
            <a:br>
              <a:rPr lang="en-GB" sz="1200" noProof="0" dirty="0">
                <a:latin typeface="Arial" panose="020B0604020202020204" pitchFamily="34" charset="0"/>
                <a:ea typeface="Aileron" charset="0"/>
                <a:cs typeface="Arial" panose="020B0604020202020204" pitchFamily="34" charset="0"/>
              </a:rPr>
            </a:br>
            <a:r>
              <a:rPr lang="en-GB" sz="1200" noProof="0" dirty="0">
                <a:latin typeface="Arial" panose="020B0604020202020204" pitchFamily="34" charset="0"/>
                <a:ea typeface="Aileron" charset="0"/>
                <a:cs typeface="Arial" panose="020B0604020202020204" pitchFamily="34" charset="0"/>
              </a:rPr>
              <a:t>p=0.004</a:t>
            </a:r>
          </a:p>
        </p:txBody>
      </p:sp>
      <p:sp>
        <p:nvSpPr>
          <p:cNvPr id="47" name="TextBox 46">
            <a:extLst>
              <a:ext uri="{FF2B5EF4-FFF2-40B4-BE49-F238E27FC236}">
                <a16:creationId xmlns:a16="http://schemas.microsoft.com/office/drawing/2014/main" id="{CF8625E7-1541-5FAA-6948-CF34098C73C5}"/>
              </a:ext>
            </a:extLst>
          </p:cNvPr>
          <p:cNvSpPr txBox="1"/>
          <p:nvPr/>
        </p:nvSpPr>
        <p:spPr>
          <a:xfrm>
            <a:off x="4076657" y="1922595"/>
            <a:ext cx="1213474" cy="369332"/>
          </a:xfrm>
          <a:prstGeom prst="rect">
            <a:avLst/>
          </a:prstGeom>
          <a:noFill/>
        </p:spPr>
        <p:txBody>
          <a:bodyPr wrap="none" lIns="0" tIns="0" rIns="0" bIns="0" rtlCol="0">
            <a:spAutoFit/>
          </a:bodyPr>
          <a:lstStyle/>
          <a:p>
            <a:r>
              <a:rPr lang="en-GB" sz="1200" noProof="0" dirty="0">
                <a:latin typeface="Arial" panose="020B0604020202020204" pitchFamily="34" charset="0"/>
                <a:ea typeface="Aileron" charset="0"/>
                <a:cs typeface="Arial" panose="020B0604020202020204" pitchFamily="34" charset="0"/>
              </a:rPr>
              <a:t>Sorafenib (N=29)</a:t>
            </a:r>
          </a:p>
          <a:p>
            <a:r>
              <a:rPr lang="en-GB" sz="1200" noProof="0" dirty="0">
                <a:latin typeface="Arial" panose="020B0604020202020204" pitchFamily="34" charset="0"/>
                <a:ea typeface="Aileron" charset="0"/>
                <a:cs typeface="Arial" panose="020B0604020202020204" pitchFamily="34" charset="0"/>
              </a:rPr>
              <a:t>Lenvatinib (N=19)</a:t>
            </a:r>
          </a:p>
        </p:txBody>
      </p:sp>
      <p:cxnSp>
        <p:nvCxnSpPr>
          <p:cNvPr id="48" name="Straight Connector 47">
            <a:extLst>
              <a:ext uri="{FF2B5EF4-FFF2-40B4-BE49-F238E27FC236}">
                <a16:creationId xmlns:a16="http://schemas.microsoft.com/office/drawing/2014/main" id="{B244C8E5-7CA9-FC51-D0A9-7CB483A68EDA}"/>
              </a:ext>
            </a:extLst>
          </p:cNvPr>
          <p:cNvCxnSpPr>
            <a:cxnSpLocks/>
          </p:cNvCxnSpPr>
          <p:nvPr/>
        </p:nvCxnSpPr>
        <p:spPr>
          <a:xfrm rot="16200000">
            <a:off x="4551379"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8BE5A79F-3334-2FBD-83E9-9C49590A2767}"/>
              </a:ext>
            </a:extLst>
          </p:cNvPr>
          <p:cNvSpPr txBox="1"/>
          <p:nvPr/>
        </p:nvSpPr>
        <p:spPr>
          <a:xfrm>
            <a:off x="4547781" y="4796465"/>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8</a:t>
            </a:r>
          </a:p>
        </p:txBody>
      </p:sp>
      <p:cxnSp>
        <p:nvCxnSpPr>
          <p:cNvPr id="50" name="Straight Connector 49">
            <a:extLst>
              <a:ext uri="{FF2B5EF4-FFF2-40B4-BE49-F238E27FC236}">
                <a16:creationId xmlns:a16="http://schemas.microsoft.com/office/drawing/2014/main" id="{B4BC0006-3C9D-AE71-0ED7-9092913CCD77}"/>
              </a:ext>
            </a:extLst>
          </p:cNvPr>
          <p:cNvCxnSpPr>
            <a:cxnSpLocks/>
          </p:cNvCxnSpPr>
          <p:nvPr/>
        </p:nvCxnSpPr>
        <p:spPr>
          <a:xfrm rot="16200000">
            <a:off x="3751279"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2E3C7D6C-56D9-DE22-C3BA-01079EFF4B70}"/>
              </a:ext>
            </a:extLst>
          </p:cNvPr>
          <p:cNvSpPr txBox="1"/>
          <p:nvPr/>
        </p:nvSpPr>
        <p:spPr>
          <a:xfrm>
            <a:off x="3747681" y="4796465"/>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a:t>
            </a:r>
          </a:p>
        </p:txBody>
      </p:sp>
      <p:cxnSp>
        <p:nvCxnSpPr>
          <p:cNvPr id="52" name="Straight Connector 51">
            <a:extLst>
              <a:ext uri="{FF2B5EF4-FFF2-40B4-BE49-F238E27FC236}">
                <a16:creationId xmlns:a16="http://schemas.microsoft.com/office/drawing/2014/main" id="{68284134-7BA2-03BB-A295-4C6C99C9AE6C}"/>
              </a:ext>
            </a:extLst>
          </p:cNvPr>
          <p:cNvCxnSpPr>
            <a:cxnSpLocks/>
          </p:cNvCxnSpPr>
          <p:nvPr/>
        </p:nvCxnSpPr>
        <p:spPr>
          <a:xfrm rot="16200000">
            <a:off x="2948004"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5844B83F-94DC-483F-0D04-E2AF0994326C}"/>
              </a:ext>
            </a:extLst>
          </p:cNvPr>
          <p:cNvSpPr txBox="1"/>
          <p:nvPr/>
        </p:nvSpPr>
        <p:spPr>
          <a:xfrm>
            <a:off x="2944406" y="4796465"/>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a:t>
            </a:r>
          </a:p>
        </p:txBody>
      </p:sp>
      <p:cxnSp>
        <p:nvCxnSpPr>
          <p:cNvPr id="54" name="Straight Connector 53">
            <a:extLst>
              <a:ext uri="{FF2B5EF4-FFF2-40B4-BE49-F238E27FC236}">
                <a16:creationId xmlns:a16="http://schemas.microsoft.com/office/drawing/2014/main" id="{00926838-348C-DF2C-A758-72D2C9A6C384}"/>
              </a:ext>
            </a:extLst>
          </p:cNvPr>
          <p:cNvCxnSpPr>
            <a:cxnSpLocks/>
          </p:cNvCxnSpPr>
          <p:nvPr/>
        </p:nvCxnSpPr>
        <p:spPr>
          <a:xfrm rot="16200000">
            <a:off x="1342858"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C477FBC8-C39F-E09C-BC26-B50180FF0EF5}"/>
              </a:ext>
            </a:extLst>
          </p:cNvPr>
          <p:cNvSpPr txBox="1"/>
          <p:nvPr/>
        </p:nvSpPr>
        <p:spPr>
          <a:xfrm>
            <a:off x="1341031" y="4796465"/>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cxnSp>
        <p:nvCxnSpPr>
          <p:cNvPr id="56" name="Straight Connector 55">
            <a:extLst>
              <a:ext uri="{FF2B5EF4-FFF2-40B4-BE49-F238E27FC236}">
                <a16:creationId xmlns:a16="http://schemas.microsoft.com/office/drawing/2014/main" id="{9B3FA7F6-CF1D-0AB3-26DE-041D55EDBDAC}"/>
              </a:ext>
            </a:extLst>
          </p:cNvPr>
          <p:cNvCxnSpPr>
            <a:cxnSpLocks/>
          </p:cNvCxnSpPr>
          <p:nvPr/>
        </p:nvCxnSpPr>
        <p:spPr>
          <a:xfrm>
            <a:off x="3692103" y="2200353"/>
            <a:ext cx="273472"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B20C0898-83EE-9FC5-FA44-BBCEDC467C3E}"/>
              </a:ext>
            </a:extLst>
          </p:cNvPr>
          <p:cNvCxnSpPr>
            <a:cxnSpLocks/>
          </p:cNvCxnSpPr>
          <p:nvPr/>
        </p:nvCxnSpPr>
        <p:spPr>
          <a:xfrm>
            <a:off x="3692103" y="2028903"/>
            <a:ext cx="273472"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8" name="Freeform 10">
            <a:extLst>
              <a:ext uri="{FF2B5EF4-FFF2-40B4-BE49-F238E27FC236}">
                <a16:creationId xmlns:a16="http://schemas.microsoft.com/office/drawing/2014/main" id="{D1F2B780-A750-D307-C302-8A01F7EB27EB}"/>
              </a:ext>
            </a:extLst>
          </p:cNvPr>
          <p:cNvSpPr/>
          <p:nvPr/>
        </p:nvSpPr>
        <p:spPr>
          <a:xfrm>
            <a:off x="1374680" y="2010452"/>
            <a:ext cx="2762462" cy="2705053"/>
          </a:xfrm>
          <a:custGeom>
            <a:avLst/>
            <a:gdLst>
              <a:gd name="connsiteX0" fmla="*/ 2753360 w 2762461"/>
              <a:gd name="connsiteY0" fmla="*/ 2694271 h 2705052"/>
              <a:gd name="connsiteX1" fmla="*/ 2753360 w 2762461"/>
              <a:gd name="connsiteY1" fmla="*/ 2563229 h 2705052"/>
              <a:gd name="connsiteX2" fmla="*/ 2373362 w 2762461"/>
              <a:gd name="connsiteY2" fmla="*/ 2563229 h 2705052"/>
              <a:gd name="connsiteX3" fmla="*/ 2373362 w 2762461"/>
              <a:gd name="connsiteY3" fmla="*/ 2452348 h 2705052"/>
              <a:gd name="connsiteX4" fmla="*/ 2257262 w 2762461"/>
              <a:gd name="connsiteY4" fmla="*/ 2452348 h 2705052"/>
              <a:gd name="connsiteX5" fmla="*/ 2257262 w 2762461"/>
              <a:gd name="connsiteY5" fmla="*/ 2335979 h 2705052"/>
              <a:gd name="connsiteX6" fmla="*/ 1855878 w 2762461"/>
              <a:gd name="connsiteY6" fmla="*/ 2335979 h 2705052"/>
              <a:gd name="connsiteX7" fmla="*/ 1855878 w 2762461"/>
              <a:gd name="connsiteY7" fmla="*/ 2209020 h 2705052"/>
              <a:gd name="connsiteX8" fmla="*/ 1822652 w 2762461"/>
              <a:gd name="connsiteY8" fmla="*/ 2209020 h 2705052"/>
              <a:gd name="connsiteX9" fmla="*/ 1822652 w 2762461"/>
              <a:gd name="connsiteY9" fmla="*/ 2098139 h 2705052"/>
              <a:gd name="connsiteX10" fmla="*/ 1631953 w 2762461"/>
              <a:gd name="connsiteY10" fmla="*/ 2098139 h 2705052"/>
              <a:gd name="connsiteX11" fmla="*/ 1631953 w 2762461"/>
              <a:gd name="connsiteY11" fmla="*/ 1968500 h 2705052"/>
              <a:gd name="connsiteX12" fmla="*/ 1615913 w 2762461"/>
              <a:gd name="connsiteY12" fmla="*/ 1968500 h 2705052"/>
              <a:gd name="connsiteX13" fmla="*/ 1615913 w 2762461"/>
              <a:gd name="connsiteY13" fmla="*/ 1845497 h 2705052"/>
              <a:gd name="connsiteX14" fmla="*/ 1527947 w 2762461"/>
              <a:gd name="connsiteY14" fmla="*/ 1845497 h 2705052"/>
              <a:gd name="connsiteX15" fmla="*/ 1527947 w 2762461"/>
              <a:gd name="connsiteY15" fmla="*/ 1727853 h 2705052"/>
              <a:gd name="connsiteX16" fmla="*/ 1509233 w 2762461"/>
              <a:gd name="connsiteY16" fmla="*/ 1727853 h 2705052"/>
              <a:gd name="connsiteX17" fmla="*/ 1509233 w 2762461"/>
              <a:gd name="connsiteY17" fmla="*/ 1600894 h 2705052"/>
              <a:gd name="connsiteX18" fmla="*/ 1355834 w 2762461"/>
              <a:gd name="connsiteY18" fmla="*/ 1600894 h 2705052"/>
              <a:gd name="connsiteX19" fmla="*/ 1355834 w 2762461"/>
              <a:gd name="connsiteY19" fmla="*/ 1493968 h 2705052"/>
              <a:gd name="connsiteX20" fmla="*/ 1253228 w 2762461"/>
              <a:gd name="connsiteY20" fmla="*/ 1493968 h 2705052"/>
              <a:gd name="connsiteX21" fmla="*/ 1253228 w 2762461"/>
              <a:gd name="connsiteY21" fmla="*/ 1361650 h 2705052"/>
              <a:gd name="connsiteX22" fmla="*/ 1033123 w 2762461"/>
              <a:gd name="connsiteY22" fmla="*/ 1361650 h 2705052"/>
              <a:gd name="connsiteX23" fmla="*/ 1033123 w 2762461"/>
              <a:gd name="connsiteY23" fmla="*/ 1242729 h 2705052"/>
              <a:gd name="connsiteX24" fmla="*/ 1006516 w 2762461"/>
              <a:gd name="connsiteY24" fmla="*/ 1242729 h 2705052"/>
              <a:gd name="connsiteX25" fmla="*/ 1006516 w 2762461"/>
              <a:gd name="connsiteY25" fmla="*/ 1126361 h 2705052"/>
              <a:gd name="connsiteX26" fmla="*/ 910530 w 2762461"/>
              <a:gd name="connsiteY26" fmla="*/ 1126361 h 2705052"/>
              <a:gd name="connsiteX27" fmla="*/ 910530 w 2762461"/>
              <a:gd name="connsiteY27" fmla="*/ 1012800 h 2705052"/>
              <a:gd name="connsiteX28" fmla="*/ 842424 w 2762461"/>
              <a:gd name="connsiteY28" fmla="*/ 1012800 h 2705052"/>
              <a:gd name="connsiteX29" fmla="*/ 842424 w 2762461"/>
              <a:gd name="connsiteY29" fmla="*/ 881758 h 2705052"/>
              <a:gd name="connsiteX30" fmla="*/ 566432 w 2762461"/>
              <a:gd name="connsiteY30" fmla="*/ 881758 h 2705052"/>
              <a:gd name="connsiteX31" fmla="*/ 566432 w 2762461"/>
              <a:gd name="connsiteY31" fmla="*/ 765517 h 2705052"/>
              <a:gd name="connsiteX32" fmla="*/ 549119 w 2762461"/>
              <a:gd name="connsiteY32" fmla="*/ 765517 h 2705052"/>
              <a:gd name="connsiteX33" fmla="*/ 549119 w 2762461"/>
              <a:gd name="connsiteY33" fmla="*/ 643917 h 2705052"/>
              <a:gd name="connsiteX34" fmla="*/ 455806 w 2762461"/>
              <a:gd name="connsiteY34" fmla="*/ 643917 h 2705052"/>
              <a:gd name="connsiteX35" fmla="*/ 455806 w 2762461"/>
              <a:gd name="connsiteY35" fmla="*/ 539671 h 2705052"/>
              <a:gd name="connsiteX36" fmla="*/ 438366 w 2762461"/>
              <a:gd name="connsiteY36" fmla="*/ 539671 h 2705052"/>
              <a:gd name="connsiteX37" fmla="*/ 438366 w 2762461"/>
              <a:gd name="connsiteY37" fmla="*/ 425982 h 2705052"/>
              <a:gd name="connsiteX38" fmla="*/ 421053 w 2762461"/>
              <a:gd name="connsiteY38" fmla="*/ 425982 h 2705052"/>
              <a:gd name="connsiteX39" fmla="*/ 421053 w 2762461"/>
              <a:gd name="connsiteY39" fmla="*/ 327095 h 2705052"/>
              <a:gd name="connsiteX40" fmla="*/ 333087 w 2762461"/>
              <a:gd name="connsiteY40" fmla="*/ 327095 h 2705052"/>
              <a:gd name="connsiteX41" fmla="*/ 333087 w 2762461"/>
              <a:gd name="connsiteY41" fmla="*/ 222848 h 2705052"/>
              <a:gd name="connsiteX42" fmla="*/ 273000 w 2762461"/>
              <a:gd name="connsiteY42" fmla="*/ 222848 h 2705052"/>
              <a:gd name="connsiteX43" fmla="*/ 273000 w 2762461"/>
              <a:gd name="connsiteY43" fmla="*/ 114646 h 2705052"/>
              <a:gd name="connsiteX44" fmla="*/ 181088 w 2762461"/>
              <a:gd name="connsiteY44" fmla="*/ 114646 h 2705052"/>
              <a:gd name="connsiteX45" fmla="*/ 181088 w 2762461"/>
              <a:gd name="connsiteY45" fmla="*/ 14355 h 2705052"/>
              <a:gd name="connsiteX46" fmla="*/ 14322 w 2762461"/>
              <a:gd name="connsiteY46" fmla="*/ 14355 h 270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62461" h="2705052">
                <a:moveTo>
                  <a:pt x="2753360" y="2694271"/>
                </a:moveTo>
                <a:lnTo>
                  <a:pt x="2753360" y="2563229"/>
                </a:lnTo>
                <a:lnTo>
                  <a:pt x="2373362" y="2563229"/>
                </a:lnTo>
                <a:lnTo>
                  <a:pt x="2373362" y="2452348"/>
                </a:lnTo>
                <a:lnTo>
                  <a:pt x="2257262" y="2452348"/>
                </a:lnTo>
                <a:lnTo>
                  <a:pt x="2257262" y="2335979"/>
                </a:lnTo>
                <a:lnTo>
                  <a:pt x="1855878" y="2335979"/>
                </a:lnTo>
                <a:lnTo>
                  <a:pt x="1855878" y="2209020"/>
                </a:lnTo>
                <a:lnTo>
                  <a:pt x="1822652" y="2209020"/>
                </a:lnTo>
                <a:lnTo>
                  <a:pt x="1822652" y="2098139"/>
                </a:lnTo>
                <a:lnTo>
                  <a:pt x="1631953" y="2098139"/>
                </a:lnTo>
                <a:lnTo>
                  <a:pt x="1631953" y="1968500"/>
                </a:lnTo>
                <a:lnTo>
                  <a:pt x="1615913" y="1968500"/>
                </a:lnTo>
                <a:lnTo>
                  <a:pt x="1615913" y="1845497"/>
                </a:lnTo>
                <a:lnTo>
                  <a:pt x="1527947" y="1845497"/>
                </a:lnTo>
                <a:lnTo>
                  <a:pt x="1527947" y="1727853"/>
                </a:lnTo>
                <a:lnTo>
                  <a:pt x="1509233" y="1727853"/>
                </a:lnTo>
                <a:lnTo>
                  <a:pt x="1509233" y="1600894"/>
                </a:lnTo>
                <a:lnTo>
                  <a:pt x="1355834" y="1600894"/>
                </a:lnTo>
                <a:lnTo>
                  <a:pt x="1355834" y="1493968"/>
                </a:lnTo>
                <a:lnTo>
                  <a:pt x="1253228" y="1493968"/>
                </a:lnTo>
                <a:lnTo>
                  <a:pt x="1253228" y="1361650"/>
                </a:lnTo>
                <a:lnTo>
                  <a:pt x="1033123" y="1361650"/>
                </a:lnTo>
                <a:lnTo>
                  <a:pt x="1033123" y="1242729"/>
                </a:lnTo>
                <a:lnTo>
                  <a:pt x="1006516" y="1242729"/>
                </a:lnTo>
                <a:lnTo>
                  <a:pt x="1006516" y="1126361"/>
                </a:lnTo>
                <a:lnTo>
                  <a:pt x="910530" y="1126361"/>
                </a:lnTo>
                <a:lnTo>
                  <a:pt x="910530" y="1012800"/>
                </a:lnTo>
                <a:lnTo>
                  <a:pt x="842424" y="1012800"/>
                </a:lnTo>
                <a:lnTo>
                  <a:pt x="842424" y="881758"/>
                </a:lnTo>
                <a:lnTo>
                  <a:pt x="566432" y="881758"/>
                </a:lnTo>
                <a:lnTo>
                  <a:pt x="566432" y="765517"/>
                </a:lnTo>
                <a:lnTo>
                  <a:pt x="549119" y="765517"/>
                </a:lnTo>
                <a:lnTo>
                  <a:pt x="549119" y="643917"/>
                </a:lnTo>
                <a:lnTo>
                  <a:pt x="455806" y="643917"/>
                </a:lnTo>
                <a:lnTo>
                  <a:pt x="455806" y="539671"/>
                </a:lnTo>
                <a:lnTo>
                  <a:pt x="438366" y="539671"/>
                </a:lnTo>
                <a:lnTo>
                  <a:pt x="438366" y="425982"/>
                </a:lnTo>
                <a:lnTo>
                  <a:pt x="421053" y="425982"/>
                </a:lnTo>
                <a:lnTo>
                  <a:pt x="421053" y="327095"/>
                </a:lnTo>
                <a:lnTo>
                  <a:pt x="333087" y="327095"/>
                </a:lnTo>
                <a:lnTo>
                  <a:pt x="333087" y="222848"/>
                </a:lnTo>
                <a:lnTo>
                  <a:pt x="273000" y="222848"/>
                </a:lnTo>
                <a:lnTo>
                  <a:pt x="273000" y="114646"/>
                </a:lnTo>
                <a:lnTo>
                  <a:pt x="181088" y="114646"/>
                </a:lnTo>
                <a:lnTo>
                  <a:pt x="181088" y="14355"/>
                </a:lnTo>
                <a:lnTo>
                  <a:pt x="14322" y="14355"/>
                </a:lnTo>
              </a:path>
            </a:pathLst>
          </a:custGeom>
          <a:noFill/>
          <a:ln w="19050" cap="flat">
            <a:solidFill>
              <a:schemeClr val="accent1"/>
            </a:solidFill>
            <a:prstDash val="solid"/>
            <a:round/>
          </a:ln>
        </p:spPr>
        <p:txBody>
          <a:bodyPr rtlCol="0" anchor="ctr"/>
          <a:lstStyle/>
          <a:p>
            <a:endParaRPr lang="en-GB" noProof="0" dirty="0"/>
          </a:p>
        </p:txBody>
      </p:sp>
      <p:sp>
        <p:nvSpPr>
          <p:cNvPr id="59" name="Freeform 12">
            <a:extLst>
              <a:ext uri="{FF2B5EF4-FFF2-40B4-BE49-F238E27FC236}">
                <a16:creationId xmlns:a16="http://schemas.microsoft.com/office/drawing/2014/main" id="{960A3B96-97B0-DAE4-2C19-DE527B58A889}"/>
              </a:ext>
            </a:extLst>
          </p:cNvPr>
          <p:cNvSpPr/>
          <p:nvPr/>
        </p:nvSpPr>
        <p:spPr>
          <a:xfrm>
            <a:off x="1382700" y="1948950"/>
            <a:ext cx="25460" cy="76558"/>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19050" cap="flat">
            <a:solidFill>
              <a:schemeClr val="accent1"/>
            </a:solidFill>
            <a:prstDash val="solid"/>
            <a:round/>
          </a:ln>
        </p:spPr>
        <p:txBody>
          <a:bodyPr rtlCol="0" anchor="ctr"/>
          <a:lstStyle/>
          <a:p>
            <a:endParaRPr lang="en-GB" noProof="0" dirty="0"/>
          </a:p>
        </p:txBody>
      </p:sp>
      <p:sp>
        <p:nvSpPr>
          <p:cNvPr id="60" name="Freeform 13">
            <a:extLst>
              <a:ext uri="{FF2B5EF4-FFF2-40B4-BE49-F238E27FC236}">
                <a16:creationId xmlns:a16="http://schemas.microsoft.com/office/drawing/2014/main" id="{AAA7A703-B527-68CC-3FA1-ABACC6264F64}"/>
              </a:ext>
            </a:extLst>
          </p:cNvPr>
          <p:cNvSpPr/>
          <p:nvPr/>
        </p:nvSpPr>
        <p:spPr>
          <a:xfrm>
            <a:off x="1484033" y="1948950"/>
            <a:ext cx="25460" cy="76558"/>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19050" cap="flat">
            <a:solidFill>
              <a:schemeClr val="accent1"/>
            </a:solidFill>
            <a:prstDash val="solid"/>
            <a:round/>
          </a:ln>
        </p:spPr>
        <p:txBody>
          <a:bodyPr rtlCol="0" anchor="ctr"/>
          <a:lstStyle/>
          <a:p>
            <a:endParaRPr lang="en-GB" noProof="0" dirty="0"/>
          </a:p>
        </p:txBody>
      </p:sp>
      <p:sp>
        <p:nvSpPr>
          <p:cNvPr id="61" name="Freeform 14">
            <a:extLst>
              <a:ext uri="{FF2B5EF4-FFF2-40B4-BE49-F238E27FC236}">
                <a16:creationId xmlns:a16="http://schemas.microsoft.com/office/drawing/2014/main" id="{6D20FD26-7AB6-432E-A9AB-6043AB604668}"/>
              </a:ext>
            </a:extLst>
          </p:cNvPr>
          <p:cNvSpPr/>
          <p:nvPr/>
        </p:nvSpPr>
        <p:spPr>
          <a:xfrm>
            <a:off x="1596059" y="2045158"/>
            <a:ext cx="25460" cy="76558"/>
          </a:xfrm>
          <a:custGeom>
            <a:avLst/>
            <a:gdLst>
              <a:gd name="connsiteX0" fmla="*/ 14322 w 25460"/>
              <a:gd name="connsiteY0" fmla="*/ 14355 h 76558"/>
              <a:gd name="connsiteX1" fmla="*/ 14322 w 25460"/>
              <a:gd name="connsiteY1" fmla="*/ 74580 h 76558"/>
            </a:gdLst>
            <a:ahLst/>
            <a:cxnLst>
              <a:cxn ang="0">
                <a:pos x="connsiteX0" y="connsiteY0"/>
              </a:cxn>
              <a:cxn ang="0">
                <a:pos x="connsiteX1" y="connsiteY1"/>
              </a:cxn>
            </a:cxnLst>
            <a:rect l="l" t="t" r="r" b="b"/>
            <a:pathLst>
              <a:path w="25460" h="76558">
                <a:moveTo>
                  <a:pt x="14322" y="14355"/>
                </a:moveTo>
                <a:lnTo>
                  <a:pt x="14322" y="74580"/>
                </a:lnTo>
              </a:path>
            </a:pathLst>
          </a:custGeom>
          <a:ln w="19050" cap="flat">
            <a:solidFill>
              <a:schemeClr val="accent1"/>
            </a:solidFill>
            <a:prstDash val="solid"/>
            <a:round/>
          </a:ln>
        </p:spPr>
        <p:txBody>
          <a:bodyPr rtlCol="0" anchor="ctr"/>
          <a:lstStyle/>
          <a:p>
            <a:endParaRPr lang="en-GB" noProof="0" dirty="0"/>
          </a:p>
        </p:txBody>
      </p:sp>
      <p:sp>
        <p:nvSpPr>
          <p:cNvPr id="62" name="Freeform 17">
            <a:extLst>
              <a:ext uri="{FF2B5EF4-FFF2-40B4-BE49-F238E27FC236}">
                <a16:creationId xmlns:a16="http://schemas.microsoft.com/office/drawing/2014/main" id="{95EF2CF3-6A3A-9F0E-9D71-029F2ABF58BC}"/>
              </a:ext>
            </a:extLst>
          </p:cNvPr>
          <p:cNvSpPr/>
          <p:nvPr/>
        </p:nvSpPr>
        <p:spPr>
          <a:xfrm>
            <a:off x="1861484" y="2578513"/>
            <a:ext cx="25460" cy="76558"/>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19050" cap="flat">
            <a:solidFill>
              <a:schemeClr val="accent1"/>
            </a:solidFill>
            <a:prstDash val="solid"/>
            <a:round/>
          </a:ln>
        </p:spPr>
        <p:txBody>
          <a:bodyPr rtlCol="0" anchor="ctr"/>
          <a:lstStyle/>
          <a:p>
            <a:endParaRPr lang="en-GB" noProof="0" dirty="0"/>
          </a:p>
        </p:txBody>
      </p:sp>
      <p:sp>
        <p:nvSpPr>
          <p:cNvPr id="63" name="Freeform 23">
            <a:extLst>
              <a:ext uri="{FF2B5EF4-FFF2-40B4-BE49-F238E27FC236}">
                <a16:creationId xmlns:a16="http://schemas.microsoft.com/office/drawing/2014/main" id="{ED8BF469-ED63-22A4-C134-83EE9FD66706}"/>
              </a:ext>
            </a:extLst>
          </p:cNvPr>
          <p:cNvSpPr/>
          <p:nvPr/>
        </p:nvSpPr>
        <p:spPr>
          <a:xfrm>
            <a:off x="1374680" y="2011728"/>
            <a:ext cx="4022755" cy="2283983"/>
          </a:xfrm>
          <a:custGeom>
            <a:avLst/>
            <a:gdLst>
              <a:gd name="connsiteX0" fmla="*/ 4016199 w 4022755"/>
              <a:gd name="connsiteY0" fmla="*/ 2279964 h 2283983"/>
              <a:gd name="connsiteX1" fmla="*/ 4016199 w 4022755"/>
              <a:gd name="connsiteY1" fmla="*/ 2213104 h 2283983"/>
              <a:gd name="connsiteX2" fmla="*/ 3564149 w 4022755"/>
              <a:gd name="connsiteY2" fmla="*/ 2213104 h 2283983"/>
              <a:gd name="connsiteX3" fmla="*/ 3564149 w 4022755"/>
              <a:gd name="connsiteY3" fmla="*/ 1981898 h 2283983"/>
              <a:gd name="connsiteX4" fmla="*/ 2665394 w 4022755"/>
              <a:gd name="connsiteY4" fmla="*/ 1981898 h 2283983"/>
              <a:gd name="connsiteX5" fmla="*/ 2665394 w 4022755"/>
              <a:gd name="connsiteY5" fmla="*/ 1745333 h 2283983"/>
              <a:gd name="connsiteX6" fmla="*/ 2644007 w 4022755"/>
              <a:gd name="connsiteY6" fmla="*/ 1745333 h 2283983"/>
              <a:gd name="connsiteX7" fmla="*/ 2644007 w 4022755"/>
              <a:gd name="connsiteY7" fmla="*/ 1510045 h 2283983"/>
              <a:gd name="connsiteX8" fmla="*/ 2438668 w 4022755"/>
              <a:gd name="connsiteY8" fmla="*/ 1510045 h 2283983"/>
              <a:gd name="connsiteX9" fmla="*/ 2438668 w 4022755"/>
              <a:gd name="connsiteY9" fmla="*/ 1262762 h 2283983"/>
              <a:gd name="connsiteX10" fmla="*/ 2213343 w 4022755"/>
              <a:gd name="connsiteY10" fmla="*/ 1262762 h 2283983"/>
              <a:gd name="connsiteX11" fmla="*/ 2213343 w 4022755"/>
              <a:gd name="connsiteY11" fmla="*/ 1063584 h 2283983"/>
              <a:gd name="connsiteX12" fmla="*/ 1338521 w 4022755"/>
              <a:gd name="connsiteY12" fmla="*/ 1063584 h 2283983"/>
              <a:gd name="connsiteX13" fmla="*/ 1338521 w 4022755"/>
              <a:gd name="connsiteY13" fmla="*/ 883162 h 2283983"/>
              <a:gd name="connsiteX14" fmla="*/ 1093209 w 4022755"/>
              <a:gd name="connsiteY14" fmla="*/ 883162 h 2283983"/>
              <a:gd name="connsiteX15" fmla="*/ 1093209 w 4022755"/>
              <a:gd name="connsiteY15" fmla="*/ 696105 h 2283983"/>
              <a:gd name="connsiteX16" fmla="*/ 841151 w 4022755"/>
              <a:gd name="connsiteY16" fmla="*/ 696105 h 2283983"/>
              <a:gd name="connsiteX17" fmla="*/ 841151 w 4022755"/>
              <a:gd name="connsiteY17" fmla="*/ 510324 h 2283983"/>
              <a:gd name="connsiteX18" fmla="*/ 662418 w 4022755"/>
              <a:gd name="connsiteY18" fmla="*/ 510324 h 2283983"/>
              <a:gd name="connsiteX19" fmla="*/ 662418 w 4022755"/>
              <a:gd name="connsiteY19" fmla="*/ 337813 h 2283983"/>
              <a:gd name="connsiteX20" fmla="*/ 634411 w 4022755"/>
              <a:gd name="connsiteY20" fmla="*/ 337813 h 2283983"/>
              <a:gd name="connsiteX21" fmla="*/ 634411 w 4022755"/>
              <a:gd name="connsiteY21" fmla="*/ 165429 h 2283983"/>
              <a:gd name="connsiteX22" fmla="*/ 107634 w 4022755"/>
              <a:gd name="connsiteY22" fmla="*/ 165429 h 2283983"/>
              <a:gd name="connsiteX23" fmla="*/ 107634 w 4022755"/>
              <a:gd name="connsiteY23" fmla="*/ 14355 h 2283983"/>
              <a:gd name="connsiteX24" fmla="*/ 14322 w 4022755"/>
              <a:gd name="connsiteY24" fmla="*/ 14355 h 228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22755" h="2283983">
                <a:moveTo>
                  <a:pt x="4016199" y="2279964"/>
                </a:moveTo>
                <a:lnTo>
                  <a:pt x="4016199" y="2213104"/>
                </a:lnTo>
                <a:lnTo>
                  <a:pt x="3564149" y="2213104"/>
                </a:lnTo>
                <a:lnTo>
                  <a:pt x="3564149" y="1981898"/>
                </a:lnTo>
                <a:lnTo>
                  <a:pt x="2665394" y="1981898"/>
                </a:lnTo>
                <a:lnTo>
                  <a:pt x="2665394" y="1745333"/>
                </a:lnTo>
                <a:lnTo>
                  <a:pt x="2644007" y="1745333"/>
                </a:lnTo>
                <a:lnTo>
                  <a:pt x="2644007" y="1510045"/>
                </a:lnTo>
                <a:lnTo>
                  <a:pt x="2438668" y="1510045"/>
                </a:lnTo>
                <a:lnTo>
                  <a:pt x="2438668" y="1262762"/>
                </a:lnTo>
                <a:lnTo>
                  <a:pt x="2213343" y="1262762"/>
                </a:lnTo>
                <a:lnTo>
                  <a:pt x="2213343" y="1063584"/>
                </a:lnTo>
                <a:lnTo>
                  <a:pt x="1338521" y="1063584"/>
                </a:lnTo>
                <a:lnTo>
                  <a:pt x="1338521" y="883162"/>
                </a:lnTo>
                <a:lnTo>
                  <a:pt x="1093209" y="883162"/>
                </a:lnTo>
                <a:lnTo>
                  <a:pt x="1093209" y="696105"/>
                </a:lnTo>
                <a:lnTo>
                  <a:pt x="841151" y="696105"/>
                </a:lnTo>
                <a:lnTo>
                  <a:pt x="841151" y="510324"/>
                </a:lnTo>
                <a:lnTo>
                  <a:pt x="662418" y="510324"/>
                </a:lnTo>
                <a:lnTo>
                  <a:pt x="662418" y="337813"/>
                </a:lnTo>
                <a:lnTo>
                  <a:pt x="634411" y="337813"/>
                </a:lnTo>
                <a:lnTo>
                  <a:pt x="634411" y="165429"/>
                </a:lnTo>
                <a:lnTo>
                  <a:pt x="107634" y="165429"/>
                </a:lnTo>
                <a:lnTo>
                  <a:pt x="107634" y="14355"/>
                </a:lnTo>
                <a:lnTo>
                  <a:pt x="14322" y="14355"/>
                </a:lnTo>
              </a:path>
            </a:pathLst>
          </a:custGeom>
          <a:noFill/>
          <a:ln w="19050" cap="flat">
            <a:solidFill>
              <a:schemeClr val="tx2"/>
            </a:solidFill>
            <a:prstDash val="solid"/>
            <a:round/>
          </a:ln>
        </p:spPr>
        <p:txBody>
          <a:bodyPr rtlCol="0" anchor="ctr"/>
          <a:lstStyle/>
          <a:p>
            <a:endParaRPr lang="en-GB" noProof="0" dirty="0"/>
          </a:p>
        </p:txBody>
      </p:sp>
      <p:sp>
        <p:nvSpPr>
          <p:cNvPr id="64" name="Freeform 42">
            <a:extLst>
              <a:ext uri="{FF2B5EF4-FFF2-40B4-BE49-F238E27FC236}">
                <a16:creationId xmlns:a16="http://schemas.microsoft.com/office/drawing/2014/main" id="{984CA2F4-3968-57A5-1878-25EEB76A1F4A}"/>
              </a:ext>
            </a:extLst>
          </p:cNvPr>
          <p:cNvSpPr/>
          <p:nvPr/>
        </p:nvSpPr>
        <p:spPr>
          <a:xfrm>
            <a:off x="1516113" y="2100025"/>
            <a:ext cx="25460" cy="76558"/>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19050" cap="flat">
            <a:solidFill>
              <a:schemeClr val="tx2"/>
            </a:solidFill>
            <a:prstDash val="solid"/>
            <a:round/>
          </a:ln>
        </p:spPr>
        <p:txBody>
          <a:bodyPr rtlCol="0" anchor="ctr"/>
          <a:lstStyle/>
          <a:p>
            <a:endParaRPr lang="en-GB" noProof="0" dirty="0"/>
          </a:p>
        </p:txBody>
      </p:sp>
      <p:sp>
        <p:nvSpPr>
          <p:cNvPr id="65" name="Freeform 44">
            <a:extLst>
              <a:ext uri="{FF2B5EF4-FFF2-40B4-BE49-F238E27FC236}">
                <a16:creationId xmlns:a16="http://schemas.microsoft.com/office/drawing/2014/main" id="{BB72AB36-EB9F-0719-8979-66B5D96060A0}"/>
              </a:ext>
            </a:extLst>
          </p:cNvPr>
          <p:cNvSpPr/>
          <p:nvPr/>
        </p:nvSpPr>
        <p:spPr>
          <a:xfrm>
            <a:off x="1826731" y="2100025"/>
            <a:ext cx="25460" cy="76558"/>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19050" cap="flat">
            <a:solidFill>
              <a:schemeClr val="tx2"/>
            </a:solidFill>
            <a:prstDash val="solid"/>
            <a:round/>
          </a:ln>
        </p:spPr>
        <p:txBody>
          <a:bodyPr rtlCol="0" anchor="ctr"/>
          <a:lstStyle/>
          <a:p>
            <a:endParaRPr lang="en-GB" noProof="0" dirty="0"/>
          </a:p>
        </p:txBody>
      </p:sp>
      <p:sp>
        <p:nvSpPr>
          <p:cNvPr id="66" name="Freeform 45">
            <a:extLst>
              <a:ext uri="{FF2B5EF4-FFF2-40B4-BE49-F238E27FC236}">
                <a16:creationId xmlns:a16="http://schemas.microsoft.com/office/drawing/2014/main" id="{2CD2253A-F398-8D87-1E75-15764B4F3207}"/>
              </a:ext>
            </a:extLst>
          </p:cNvPr>
          <p:cNvSpPr/>
          <p:nvPr/>
        </p:nvSpPr>
        <p:spPr>
          <a:xfrm>
            <a:off x="1870777" y="2100025"/>
            <a:ext cx="25460" cy="76558"/>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19050" cap="flat">
            <a:solidFill>
              <a:schemeClr val="tx2"/>
            </a:solidFill>
            <a:prstDash val="solid"/>
            <a:round/>
          </a:ln>
        </p:spPr>
        <p:txBody>
          <a:bodyPr rtlCol="0" anchor="ctr"/>
          <a:lstStyle/>
          <a:p>
            <a:endParaRPr lang="en-GB" noProof="0" dirty="0"/>
          </a:p>
        </p:txBody>
      </p:sp>
      <p:sp>
        <p:nvSpPr>
          <p:cNvPr id="67" name="Freeform 46">
            <a:extLst>
              <a:ext uri="{FF2B5EF4-FFF2-40B4-BE49-F238E27FC236}">
                <a16:creationId xmlns:a16="http://schemas.microsoft.com/office/drawing/2014/main" id="{8C729D28-12D5-E721-4FF2-AE964AAC3CCE}"/>
              </a:ext>
            </a:extLst>
          </p:cNvPr>
          <p:cNvSpPr/>
          <p:nvPr/>
        </p:nvSpPr>
        <p:spPr>
          <a:xfrm>
            <a:off x="1910750" y="2100025"/>
            <a:ext cx="25460" cy="76558"/>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19050" cap="flat">
            <a:solidFill>
              <a:schemeClr val="tx2"/>
            </a:solidFill>
            <a:prstDash val="solid"/>
            <a:round/>
          </a:ln>
        </p:spPr>
        <p:txBody>
          <a:bodyPr rtlCol="0" anchor="ctr"/>
          <a:lstStyle/>
          <a:p>
            <a:endParaRPr lang="en-GB" noProof="0" dirty="0"/>
          </a:p>
        </p:txBody>
      </p:sp>
      <p:sp>
        <p:nvSpPr>
          <p:cNvPr id="68" name="Freeform 47">
            <a:extLst>
              <a:ext uri="{FF2B5EF4-FFF2-40B4-BE49-F238E27FC236}">
                <a16:creationId xmlns:a16="http://schemas.microsoft.com/office/drawing/2014/main" id="{D2A60DA2-861C-445A-CFD4-4D0ADC67C363}"/>
              </a:ext>
            </a:extLst>
          </p:cNvPr>
          <p:cNvSpPr/>
          <p:nvPr/>
        </p:nvSpPr>
        <p:spPr>
          <a:xfrm>
            <a:off x="3386058" y="2991672"/>
            <a:ext cx="25460" cy="76558"/>
          </a:xfrm>
          <a:custGeom>
            <a:avLst/>
            <a:gdLst>
              <a:gd name="connsiteX0" fmla="*/ 14321 w 25460"/>
              <a:gd name="connsiteY0" fmla="*/ 14355 h 76558"/>
              <a:gd name="connsiteX1" fmla="*/ 14321 w 25460"/>
              <a:gd name="connsiteY1" fmla="*/ 74453 h 76558"/>
            </a:gdLst>
            <a:ahLst/>
            <a:cxnLst>
              <a:cxn ang="0">
                <a:pos x="connsiteX0" y="connsiteY0"/>
              </a:cxn>
              <a:cxn ang="0">
                <a:pos x="connsiteX1" y="connsiteY1"/>
              </a:cxn>
            </a:cxnLst>
            <a:rect l="l" t="t" r="r" b="b"/>
            <a:pathLst>
              <a:path w="25460" h="76558">
                <a:moveTo>
                  <a:pt x="14321" y="14355"/>
                </a:moveTo>
                <a:lnTo>
                  <a:pt x="14321" y="74453"/>
                </a:lnTo>
              </a:path>
            </a:pathLst>
          </a:custGeom>
          <a:ln w="19050" cap="flat">
            <a:solidFill>
              <a:schemeClr val="tx2"/>
            </a:solidFill>
            <a:prstDash val="solid"/>
            <a:round/>
          </a:ln>
        </p:spPr>
        <p:txBody>
          <a:bodyPr rtlCol="0" anchor="ctr"/>
          <a:lstStyle/>
          <a:p>
            <a:endParaRPr lang="en-GB" noProof="0" dirty="0"/>
          </a:p>
        </p:txBody>
      </p:sp>
      <p:sp>
        <p:nvSpPr>
          <p:cNvPr id="69" name="Freeform 48">
            <a:extLst>
              <a:ext uri="{FF2B5EF4-FFF2-40B4-BE49-F238E27FC236}">
                <a16:creationId xmlns:a16="http://schemas.microsoft.com/office/drawing/2014/main" id="{77C932D4-BD6C-B742-59C1-8CADE16B0E53}"/>
              </a:ext>
            </a:extLst>
          </p:cNvPr>
          <p:cNvSpPr/>
          <p:nvPr/>
        </p:nvSpPr>
        <p:spPr>
          <a:xfrm>
            <a:off x="3614947" y="3198889"/>
            <a:ext cx="25460" cy="76558"/>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19050" cap="flat">
            <a:solidFill>
              <a:schemeClr val="tx2"/>
            </a:solidFill>
            <a:prstDash val="solid"/>
            <a:round/>
          </a:ln>
        </p:spPr>
        <p:txBody>
          <a:bodyPr rtlCol="0" anchor="ctr"/>
          <a:lstStyle/>
          <a:p>
            <a:endParaRPr lang="en-GB" noProof="0" dirty="0"/>
          </a:p>
        </p:txBody>
      </p:sp>
      <p:sp>
        <p:nvSpPr>
          <p:cNvPr id="70" name="TextBox 69">
            <a:extLst>
              <a:ext uri="{FF2B5EF4-FFF2-40B4-BE49-F238E27FC236}">
                <a16:creationId xmlns:a16="http://schemas.microsoft.com/office/drawing/2014/main" id="{06C68636-5D31-E4B1-A4CA-EE69C02B536B}"/>
              </a:ext>
            </a:extLst>
          </p:cNvPr>
          <p:cNvSpPr txBox="1"/>
          <p:nvPr/>
        </p:nvSpPr>
        <p:spPr>
          <a:xfrm>
            <a:off x="6251516" y="1954995"/>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71" name="TextBox 70">
            <a:extLst>
              <a:ext uri="{FF2B5EF4-FFF2-40B4-BE49-F238E27FC236}">
                <a16:creationId xmlns:a16="http://schemas.microsoft.com/office/drawing/2014/main" id="{3392A71A-1E7E-6516-2B15-C8FF01AAA073}"/>
              </a:ext>
            </a:extLst>
          </p:cNvPr>
          <p:cNvSpPr txBox="1"/>
          <p:nvPr/>
        </p:nvSpPr>
        <p:spPr>
          <a:xfrm rot="16200000">
            <a:off x="5216942" y="3256689"/>
            <a:ext cx="1662315"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Overall survival (%)</a:t>
            </a:r>
          </a:p>
        </p:txBody>
      </p:sp>
      <p:cxnSp>
        <p:nvCxnSpPr>
          <p:cNvPr id="72" name="Straight Connector 71">
            <a:extLst>
              <a:ext uri="{FF2B5EF4-FFF2-40B4-BE49-F238E27FC236}">
                <a16:creationId xmlns:a16="http://schemas.microsoft.com/office/drawing/2014/main" id="{8298D685-9F16-B895-419E-03B216B88DB3}"/>
              </a:ext>
            </a:extLst>
          </p:cNvPr>
          <p:cNvCxnSpPr>
            <a:cxnSpLocks/>
          </p:cNvCxnSpPr>
          <p:nvPr/>
        </p:nvCxnSpPr>
        <p:spPr>
          <a:xfrm>
            <a:off x="6617974" y="2022475"/>
            <a:ext cx="0" cy="269293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17486683-2D76-36EB-8B71-065A55551E42}"/>
              </a:ext>
            </a:extLst>
          </p:cNvPr>
          <p:cNvCxnSpPr/>
          <p:nvPr/>
        </p:nvCxnSpPr>
        <p:spPr>
          <a:xfrm>
            <a:off x="6540737" y="2028903"/>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E44EE64E-F1D6-5172-A242-2A6024B504C9}"/>
              </a:ext>
            </a:extLst>
          </p:cNvPr>
          <p:cNvSpPr txBox="1"/>
          <p:nvPr/>
        </p:nvSpPr>
        <p:spPr>
          <a:xfrm>
            <a:off x="6336476" y="2222261"/>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90</a:t>
            </a:r>
          </a:p>
        </p:txBody>
      </p:sp>
      <p:cxnSp>
        <p:nvCxnSpPr>
          <p:cNvPr id="75" name="Straight Connector 74">
            <a:extLst>
              <a:ext uri="{FF2B5EF4-FFF2-40B4-BE49-F238E27FC236}">
                <a16:creationId xmlns:a16="http://schemas.microsoft.com/office/drawing/2014/main" id="{CE5CEF22-0659-82EF-9E75-48B0C92B5B39}"/>
              </a:ext>
            </a:extLst>
          </p:cNvPr>
          <p:cNvCxnSpPr/>
          <p:nvPr/>
        </p:nvCxnSpPr>
        <p:spPr>
          <a:xfrm>
            <a:off x="6540737" y="229684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47BA66EE-25EB-DD5B-AD4D-1C6BE286D067}"/>
              </a:ext>
            </a:extLst>
          </p:cNvPr>
          <p:cNvSpPr txBox="1"/>
          <p:nvPr/>
        </p:nvSpPr>
        <p:spPr>
          <a:xfrm>
            <a:off x="6336476" y="2489527"/>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cxnSp>
        <p:nvCxnSpPr>
          <p:cNvPr id="77" name="Straight Connector 76">
            <a:extLst>
              <a:ext uri="{FF2B5EF4-FFF2-40B4-BE49-F238E27FC236}">
                <a16:creationId xmlns:a16="http://schemas.microsoft.com/office/drawing/2014/main" id="{77FC894A-5827-416D-0D89-3D0F6A95F40D}"/>
              </a:ext>
            </a:extLst>
          </p:cNvPr>
          <p:cNvCxnSpPr/>
          <p:nvPr/>
        </p:nvCxnSpPr>
        <p:spPr>
          <a:xfrm>
            <a:off x="6540737" y="2564779"/>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79120583-AD88-ED79-3E00-5FBDFCE1F3E3}"/>
              </a:ext>
            </a:extLst>
          </p:cNvPr>
          <p:cNvSpPr txBox="1"/>
          <p:nvPr/>
        </p:nvSpPr>
        <p:spPr>
          <a:xfrm>
            <a:off x="6336476" y="2756793"/>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70</a:t>
            </a:r>
          </a:p>
        </p:txBody>
      </p:sp>
      <p:cxnSp>
        <p:nvCxnSpPr>
          <p:cNvPr id="79" name="Straight Connector 78">
            <a:extLst>
              <a:ext uri="{FF2B5EF4-FFF2-40B4-BE49-F238E27FC236}">
                <a16:creationId xmlns:a16="http://schemas.microsoft.com/office/drawing/2014/main" id="{61B52B9B-6D22-B043-C60E-9205F60ED3AF}"/>
              </a:ext>
            </a:extLst>
          </p:cNvPr>
          <p:cNvCxnSpPr/>
          <p:nvPr/>
        </p:nvCxnSpPr>
        <p:spPr>
          <a:xfrm>
            <a:off x="6540737" y="2832717"/>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35979973-B58D-2EDB-0750-4FF6475BCEB8}"/>
              </a:ext>
            </a:extLst>
          </p:cNvPr>
          <p:cNvSpPr txBox="1"/>
          <p:nvPr/>
        </p:nvSpPr>
        <p:spPr>
          <a:xfrm>
            <a:off x="6336476" y="3024059"/>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cxnSp>
        <p:nvCxnSpPr>
          <p:cNvPr id="81" name="Straight Connector 80">
            <a:extLst>
              <a:ext uri="{FF2B5EF4-FFF2-40B4-BE49-F238E27FC236}">
                <a16:creationId xmlns:a16="http://schemas.microsoft.com/office/drawing/2014/main" id="{C9E41464-F4C3-2C72-898C-62C86E7C6E9D}"/>
              </a:ext>
            </a:extLst>
          </p:cNvPr>
          <p:cNvCxnSpPr/>
          <p:nvPr/>
        </p:nvCxnSpPr>
        <p:spPr>
          <a:xfrm>
            <a:off x="6540737" y="310065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5BE013D0-DEEA-5F43-8A72-BEE6566DAEF6}"/>
              </a:ext>
            </a:extLst>
          </p:cNvPr>
          <p:cNvSpPr txBox="1"/>
          <p:nvPr/>
        </p:nvSpPr>
        <p:spPr>
          <a:xfrm>
            <a:off x="6336476" y="3291325"/>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50</a:t>
            </a:r>
          </a:p>
        </p:txBody>
      </p:sp>
      <p:cxnSp>
        <p:nvCxnSpPr>
          <p:cNvPr id="83" name="Straight Connector 82">
            <a:extLst>
              <a:ext uri="{FF2B5EF4-FFF2-40B4-BE49-F238E27FC236}">
                <a16:creationId xmlns:a16="http://schemas.microsoft.com/office/drawing/2014/main" id="{57229B11-1194-0044-AE42-AC3654F30A0C}"/>
              </a:ext>
            </a:extLst>
          </p:cNvPr>
          <p:cNvCxnSpPr/>
          <p:nvPr/>
        </p:nvCxnSpPr>
        <p:spPr>
          <a:xfrm>
            <a:off x="6540737" y="3368593"/>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06D36B2B-BA7D-F12A-D571-D47E9DC7C198}"/>
              </a:ext>
            </a:extLst>
          </p:cNvPr>
          <p:cNvSpPr txBox="1"/>
          <p:nvPr/>
        </p:nvSpPr>
        <p:spPr>
          <a:xfrm>
            <a:off x="6336476" y="3558591"/>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cxnSp>
        <p:nvCxnSpPr>
          <p:cNvPr id="85" name="Straight Connector 84">
            <a:extLst>
              <a:ext uri="{FF2B5EF4-FFF2-40B4-BE49-F238E27FC236}">
                <a16:creationId xmlns:a16="http://schemas.microsoft.com/office/drawing/2014/main" id="{E1E2BFEF-4ADA-8B96-A8F1-2176052A64CC}"/>
              </a:ext>
            </a:extLst>
          </p:cNvPr>
          <p:cNvCxnSpPr/>
          <p:nvPr/>
        </p:nvCxnSpPr>
        <p:spPr>
          <a:xfrm>
            <a:off x="6540737" y="363653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4181F884-4A79-173D-FB1E-21E4585FA28B}"/>
              </a:ext>
            </a:extLst>
          </p:cNvPr>
          <p:cNvSpPr txBox="1"/>
          <p:nvPr/>
        </p:nvSpPr>
        <p:spPr>
          <a:xfrm>
            <a:off x="6336476" y="3825857"/>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30</a:t>
            </a:r>
          </a:p>
        </p:txBody>
      </p:sp>
      <p:cxnSp>
        <p:nvCxnSpPr>
          <p:cNvPr id="87" name="Straight Connector 86">
            <a:extLst>
              <a:ext uri="{FF2B5EF4-FFF2-40B4-BE49-F238E27FC236}">
                <a16:creationId xmlns:a16="http://schemas.microsoft.com/office/drawing/2014/main" id="{83BF9C89-D30F-DD73-FCCB-14E455CEEAFE}"/>
              </a:ext>
            </a:extLst>
          </p:cNvPr>
          <p:cNvCxnSpPr/>
          <p:nvPr/>
        </p:nvCxnSpPr>
        <p:spPr>
          <a:xfrm>
            <a:off x="6540737" y="3904469"/>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D7AFAA23-5239-A237-A350-5963143E6A67}"/>
              </a:ext>
            </a:extLst>
          </p:cNvPr>
          <p:cNvSpPr txBox="1"/>
          <p:nvPr/>
        </p:nvSpPr>
        <p:spPr>
          <a:xfrm>
            <a:off x="6336476" y="4093123"/>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cxnSp>
        <p:nvCxnSpPr>
          <p:cNvPr id="89" name="Straight Connector 88">
            <a:extLst>
              <a:ext uri="{FF2B5EF4-FFF2-40B4-BE49-F238E27FC236}">
                <a16:creationId xmlns:a16="http://schemas.microsoft.com/office/drawing/2014/main" id="{41981B11-4FDE-21B4-183A-39E73DAC3768}"/>
              </a:ext>
            </a:extLst>
          </p:cNvPr>
          <p:cNvCxnSpPr/>
          <p:nvPr/>
        </p:nvCxnSpPr>
        <p:spPr>
          <a:xfrm>
            <a:off x="6540737" y="4172407"/>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E2DD4435-1BF6-5EFF-B68E-D491A5206BA0}"/>
              </a:ext>
            </a:extLst>
          </p:cNvPr>
          <p:cNvSpPr txBox="1"/>
          <p:nvPr/>
        </p:nvSpPr>
        <p:spPr>
          <a:xfrm>
            <a:off x="6336476" y="4360389"/>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cxnSp>
        <p:nvCxnSpPr>
          <p:cNvPr id="91" name="Straight Connector 90">
            <a:extLst>
              <a:ext uri="{FF2B5EF4-FFF2-40B4-BE49-F238E27FC236}">
                <a16:creationId xmlns:a16="http://schemas.microsoft.com/office/drawing/2014/main" id="{91A677F0-F34F-9EC2-E33B-9839D812E583}"/>
              </a:ext>
            </a:extLst>
          </p:cNvPr>
          <p:cNvCxnSpPr/>
          <p:nvPr/>
        </p:nvCxnSpPr>
        <p:spPr>
          <a:xfrm>
            <a:off x="6540737" y="444034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6D1ADA8A-6DBC-BD8D-2E9D-86BC96D66B6F}"/>
              </a:ext>
            </a:extLst>
          </p:cNvPr>
          <p:cNvSpPr txBox="1"/>
          <p:nvPr/>
        </p:nvSpPr>
        <p:spPr>
          <a:xfrm>
            <a:off x="6421434" y="4627651"/>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cxnSp>
        <p:nvCxnSpPr>
          <p:cNvPr id="93" name="Straight Connector 92">
            <a:extLst>
              <a:ext uri="{FF2B5EF4-FFF2-40B4-BE49-F238E27FC236}">
                <a16:creationId xmlns:a16="http://schemas.microsoft.com/office/drawing/2014/main" id="{F392DF2C-224D-260A-6BF9-A5575AB5AFF7}"/>
              </a:ext>
            </a:extLst>
          </p:cNvPr>
          <p:cNvCxnSpPr/>
          <p:nvPr/>
        </p:nvCxnSpPr>
        <p:spPr>
          <a:xfrm>
            <a:off x="6540737" y="4708283"/>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C821E4CD-376D-B815-2395-CEB7A9B172C0}"/>
              </a:ext>
            </a:extLst>
          </p:cNvPr>
          <p:cNvCxnSpPr>
            <a:cxnSpLocks/>
          </p:cNvCxnSpPr>
          <p:nvPr/>
        </p:nvCxnSpPr>
        <p:spPr>
          <a:xfrm>
            <a:off x="6621759" y="4708283"/>
            <a:ext cx="4008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00635449-4F7B-3B33-6764-D5E50AA6C08B}"/>
              </a:ext>
            </a:extLst>
          </p:cNvPr>
          <p:cNvCxnSpPr>
            <a:cxnSpLocks/>
          </p:cNvCxnSpPr>
          <p:nvPr/>
        </p:nvCxnSpPr>
        <p:spPr>
          <a:xfrm rot="16200000">
            <a:off x="7250788"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D2133B49-282C-AD93-F0D7-236A3F3A894D}"/>
              </a:ext>
            </a:extLst>
          </p:cNvPr>
          <p:cNvSpPr txBox="1"/>
          <p:nvPr/>
        </p:nvSpPr>
        <p:spPr>
          <a:xfrm>
            <a:off x="7247190" y="4796465"/>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5</a:t>
            </a:r>
          </a:p>
        </p:txBody>
      </p:sp>
      <p:cxnSp>
        <p:nvCxnSpPr>
          <p:cNvPr id="97" name="Straight Connector 96">
            <a:extLst>
              <a:ext uri="{FF2B5EF4-FFF2-40B4-BE49-F238E27FC236}">
                <a16:creationId xmlns:a16="http://schemas.microsoft.com/office/drawing/2014/main" id="{7697F487-011F-2B20-9BE7-3AF12E733145}"/>
              </a:ext>
            </a:extLst>
          </p:cNvPr>
          <p:cNvCxnSpPr>
            <a:cxnSpLocks/>
          </p:cNvCxnSpPr>
          <p:nvPr/>
        </p:nvCxnSpPr>
        <p:spPr>
          <a:xfrm rot="16200000">
            <a:off x="10584699"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8D2C9722-BED8-1787-282F-ABE8508D6C04}"/>
              </a:ext>
            </a:extLst>
          </p:cNvPr>
          <p:cNvSpPr txBox="1"/>
          <p:nvPr/>
        </p:nvSpPr>
        <p:spPr>
          <a:xfrm>
            <a:off x="10538622" y="4796465"/>
            <a:ext cx="16991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30</a:t>
            </a:r>
          </a:p>
        </p:txBody>
      </p:sp>
      <p:sp>
        <p:nvSpPr>
          <p:cNvPr id="99" name="TextBox 98">
            <a:extLst>
              <a:ext uri="{FF2B5EF4-FFF2-40B4-BE49-F238E27FC236}">
                <a16:creationId xmlns:a16="http://schemas.microsoft.com/office/drawing/2014/main" id="{48C8293B-5C70-24BB-6943-598A7E5ECB42}"/>
              </a:ext>
            </a:extLst>
          </p:cNvPr>
          <p:cNvSpPr txBox="1"/>
          <p:nvPr/>
        </p:nvSpPr>
        <p:spPr>
          <a:xfrm>
            <a:off x="8021663" y="4968249"/>
            <a:ext cx="1229439"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Time (months)</a:t>
            </a:r>
          </a:p>
        </p:txBody>
      </p:sp>
      <p:sp>
        <p:nvSpPr>
          <p:cNvPr id="100" name="TextBox 99">
            <a:extLst>
              <a:ext uri="{FF2B5EF4-FFF2-40B4-BE49-F238E27FC236}">
                <a16:creationId xmlns:a16="http://schemas.microsoft.com/office/drawing/2014/main" id="{66758462-02FE-7906-783D-D472D96CE1D7}"/>
              </a:ext>
            </a:extLst>
          </p:cNvPr>
          <p:cNvSpPr txBox="1"/>
          <p:nvPr/>
        </p:nvSpPr>
        <p:spPr>
          <a:xfrm>
            <a:off x="8938241" y="2608395"/>
            <a:ext cx="1766317" cy="369332"/>
          </a:xfrm>
          <a:prstGeom prst="rect">
            <a:avLst/>
          </a:prstGeom>
          <a:noFill/>
        </p:spPr>
        <p:txBody>
          <a:bodyPr wrap="none" lIns="0" tIns="0" rIns="0" bIns="0" rtlCol="0">
            <a:spAutoFit/>
          </a:bodyPr>
          <a:lstStyle/>
          <a:p>
            <a:r>
              <a:rPr lang="en-GB" sz="1200" noProof="0" dirty="0">
                <a:latin typeface="Arial" panose="020B0604020202020204" pitchFamily="34" charset="0"/>
                <a:ea typeface="Aileron" charset="0"/>
                <a:cs typeface="Arial" panose="020B0604020202020204" pitchFamily="34" charset="0"/>
              </a:rPr>
              <a:t>mOS 11.2 vs 16.6 months</a:t>
            </a:r>
            <a:br>
              <a:rPr lang="en-GB" sz="1200" noProof="0" dirty="0">
                <a:latin typeface="Arial" panose="020B0604020202020204" pitchFamily="34" charset="0"/>
                <a:ea typeface="Aileron" charset="0"/>
                <a:cs typeface="Arial" panose="020B0604020202020204" pitchFamily="34" charset="0"/>
              </a:rPr>
            </a:br>
            <a:r>
              <a:rPr lang="en-GB" sz="1200" noProof="0" dirty="0">
                <a:latin typeface="Arial" panose="020B0604020202020204" pitchFamily="34" charset="0"/>
                <a:ea typeface="Aileron" charset="0"/>
                <a:cs typeface="Arial" panose="020B0604020202020204" pitchFamily="34" charset="0"/>
              </a:rPr>
              <a:t>p=0.347</a:t>
            </a:r>
          </a:p>
        </p:txBody>
      </p:sp>
      <p:cxnSp>
        <p:nvCxnSpPr>
          <p:cNvPr id="101" name="Straight Connector 100">
            <a:extLst>
              <a:ext uri="{FF2B5EF4-FFF2-40B4-BE49-F238E27FC236}">
                <a16:creationId xmlns:a16="http://schemas.microsoft.com/office/drawing/2014/main" id="{D6E47709-16E7-4A33-AD41-8E4A3AFCAB6F}"/>
              </a:ext>
            </a:extLst>
          </p:cNvPr>
          <p:cNvCxnSpPr>
            <a:cxnSpLocks/>
          </p:cNvCxnSpPr>
          <p:nvPr/>
        </p:nvCxnSpPr>
        <p:spPr>
          <a:xfrm rot="16200000">
            <a:off x="9917788"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FB4755FE-1753-C21E-5B1D-DD6AD0EFD658}"/>
              </a:ext>
            </a:extLst>
          </p:cNvPr>
          <p:cNvSpPr txBox="1"/>
          <p:nvPr/>
        </p:nvSpPr>
        <p:spPr>
          <a:xfrm>
            <a:off x="9871711" y="4796465"/>
            <a:ext cx="16991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25</a:t>
            </a:r>
          </a:p>
        </p:txBody>
      </p:sp>
      <p:cxnSp>
        <p:nvCxnSpPr>
          <p:cNvPr id="103" name="Straight Connector 102">
            <a:extLst>
              <a:ext uri="{FF2B5EF4-FFF2-40B4-BE49-F238E27FC236}">
                <a16:creationId xmlns:a16="http://schemas.microsoft.com/office/drawing/2014/main" id="{332416CD-B9DF-A734-A654-76D28DA85671}"/>
              </a:ext>
            </a:extLst>
          </p:cNvPr>
          <p:cNvCxnSpPr>
            <a:cxnSpLocks/>
          </p:cNvCxnSpPr>
          <p:nvPr/>
        </p:nvCxnSpPr>
        <p:spPr>
          <a:xfrm rot="16200000">
            <a:off x="9251038"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BC7F1640-6935-C5D4-A87F-395BDDE18E55}"/>
              </a:ext>
            </a:extLst>
          </p:cNvPr>
          <p:cNvSpPr txBox="1"/>
          <p:nvPr/>
        </p:nvSpPr>
        <p:spPr>
          <a:xfrm>
            <a:off x="9204961" y="4796465"/>
            <a:ext cx="16991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20</a:t>
            </a:r>
          </a:p>
        </p:txBody>
      </p:sp>
      <p:cxnSp>
        <p:nvCxnSpPr>
          <p:cNvPr id="105" name="Straight Connector 104">
            <a:extLst>
              <a:ext uri="{FF2B5EF4-FFF2-40B4-BE49-F238E27FC236}">
                <a16:creationId xmlns:a16="http://schemas.microsoft.com/office/drawing/2014/main" id="{CED3912C-80D9-5B86-36E3-296981C97643}"/>
              </a:ext>
            </a:extLst>
          </p:cNvPr>
          <p:cNvCxnSpPr>
            <a:cxnSpLocks/>
          </p:cNvCxnSpPr>
          <p:nvPr/>
        </p:nvCxnSpPr>
        <p:spPr>
          <a:xfrm rot="16200000">
            <a:off x="8584288"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0B5E2325-8821-0CCB-1881-8C2EC48042D0}"/>
              </a:ext>
            </a:extLst>
          </p:cNvPr>
          <p:cNvSpPr txBox="1"/>
          <p:nvPr/>
        </p:nvSpPr>
        <p:spPr>
          <a:xfrm>
            <a:off x="8538211" y="4796465"/>
            <a:ext cx="16991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15</a:t>
            </a:r>
          </a:p>
        </p:txBody>
      </p:sp>
      <p:cxnSp>
        <p:nvCxnSpPr>
          <p:cNvPr id="107" name="Straight Connector 106">
            <a:extLst>
              <a:ext uri="{FF2B5EF4-FFF2-40B4-BE49-F238E27FC236}">
                <a16:creationId xmlns:a16="http://schemas.microsoft.com/office/drawing/2014/main" id="{133D518A-1B87-D315-5B2A-75D0C11D45ED}"/>
              </a:ext>
            </a:extLst>
          </p:cNvPr>
          <p:cNvCxnSpPr>
            <a:cxnSpLocks/>
          </p:cNvCxnSpPr>
          <p:nvPr/>
        </p:nvCxnSpPr>
        <p:spPr>
          <a:xfrm rot="16200000">
            <a:off x="6579092"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8" name="TextBox 107">
            <a:extLst>
              <a:ext uri="{FF2B5EF4-FFF2-40B4-BE49-F238E27FC236}">
                <a16:creationId xmlns:a16="http://schemas.microsoft.com/office/drawing/2014/main" id="{7267849D-7CE2-9D50-3389-B1AE7DEE1D54}"/>
              </a:ext>
            </a:extLst>
          </p:cNvPr>
          <p:cNvSpPr txBox="1"/>
          <p:nvPr/>
        </p:nvSpPr>
        <p:spPr>
          <a:xfrm>
            <a:off x="6577265" y="4796465"/>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cxnSp>
        <p:nvCxnSpPr>
          <p:cNvPr id="109" name="Straight Connector 108">
            <a:extLst>
              <a:ext uri="{FF2B5EF4-FFF2-40B4-BE49-F238E27FC236}">
                <a16:creationId xmlns:a16="http://schemas.microsoft.com/office/drawing/2014/main" id="{2CF9A34E-AEBD-405C-120D-9E71683B8572}"/>
              </a:ext>
            </a:extLst>
          </p:cNvPr>
          <p:cNvCxnSpPr>
            <a:cxnSpLocks/>
          </p:cNvCxnSpPr>
          <p:nvPr/>
        </p:nvCxnSpPr>
        <p:spPr>
          <a:xfrm rot="16200000">
            <a:off x="7914363"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0" name="TextBox 109">
            <a:extLst>
              <a:ext uri="{FF2B5EF4-FFF2-40B4-BE49-F238E27FC236}">
                <a16:creationId xmlns:a16="http://schemas.microsoft.com/office/drawing/2014/main" id="{45766F2B-814F-12DB-17ED-B4C3F70D6C7C}"/>
              </a:ext>
            </a:extLst>
          </p:cNvPr>
          <p:cNvSpPr txBox="1"/>
          <p:nvPr/>
        </p:nvSpPr>
        <p:spPr>
          <a:xfrm>
            <a:off x="7868286" y="4796465"/>
            <a:ext cx="16991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10</a:t>
            </a:r>
          </a:p>
        </p:txBody>
      </p:sp>
      <p:sp>
        <p:nvSpPr>
          <p:cNvPr id="111" name="Freeform 118">
            <a:extLst>
              <a:ext uri="{FF2B5EF4-FFF2-40B4-BE49-F238E27FC236}">
                <a16:creationId xmlns:a16="http://schemas.microsoft.com/office/drawing/2014/main" id="{F3D6FE8C-B0D7-4D4D-0D0F-B16E1D41CFE0}"/>
              </a:ext>
            </a:extLst>
          </p:cNvPr>
          <p:cNvSpPr/>
          <p:nvPr/>
        </p:nvSpPr>
        <p:spPr>
          <a:xfrm>
            <a:off x="3805980" y="2105025"/>
            <a:ext cx="45719" cy="87747"/>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25400" cap="flat">
            <a:solidFill>
              <a:schemeClr val="tx2"/>
            </a:solidFill>
            <a:prstDash val="solid"/>
            <a:round/>
          </a:ln>
        </p:spPr>
        <p:txBody>
          <a:bodyPr rtlCol="0" anchor="ctr"/>
          <a:lstStyle/>
          <a:p>
            <a:endParaRPr lang="en-GB" noProof="0" dirty="0"/>
          </a:p>
        </p:txBody>
      </p:sp>
      <p:sp>
        <p:nvSpPr>
          <p:cNvPr id="112" name="Freeform 119">
            <a:extLst>
              <a:ext uri="{FF2B5EF4-FFF2-40B4-BE49-F238E27FC236}">
                <a16:creationId xmlns:a16="http://schemas.microsoft.com/office/drawing/2014/main" id="{B1FD5AA9-E25B-BAE9-C10C-A8A742512A1C}"/>
              </a:ext>
            </a:extLst>
          </p:cNvPr>
          <p:cNvSpPr/>
          <p:nvPr/>
        </p:nvSpPr>
        <p:spPr>
          <a:xfrm>
            <a:off x="3805980" y="1939925"/>
            <a:ext cx="45719" cy="87747"/>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25400" cap="flat">
            <a:solidFill>
              <a:schemeClr val="accent1"/>
            </a:solidFill>
            <a:prstDash val="solid"/>
            <a:round/>
          </a:ln>
        </p:spPr>
        <p:txBody>
          <a:bodyPr rtlCol="0" anchor="ctr"/>
          <a:lstStyle/>
          <a:p>
            <a:endParaRPr lang="en-GB" noProof="0" dirty="0"/>
          </a:p>
        </p:txBody>
      </p:sp>
      <p:sp>
        <p:nvSpPr>
          <p:cNvPr id="113" name="Freeform 122">
            <a:extLst>
              <a:ext uri="{FF2B5EF4-FFF2-40B4-BE49-F238E27FC236}">
                <a16:creationId xmlns:a16="http://schemas.microsoft.com/office/drawing/2014/main" id="{DED919E5-3488-5A08-833E-2FE9C68CA038}"/>
              </a:ext>
            </a:extLst>
          </p:cNvPr>
          <p:cNvSpPr/>
          <p:nvPr/>
        </p:nvSpPr>
        <p:spPr>
          <a:xfrm>
            <a:off x="6609973" y="2016434"/>
            <a:ext cx="3179754" cy="1642120"/>
          </a:xfrm>
          <a:custGeom>
            <a:avLst/>
            <a:gdLst>
              <a:gd name="connsiteX0" fmla="*/ 3178037 w 3179753"/>
              <a:gd name="connsiteY0" fmla="*/ 1629836 h 1642120"/>
              <a:gd name="connsiteX1" fmla="*/ 2235558 w 3179753"/>
              <a:gd name="connsiteY1" fmla="*/ 1629836 h 1642120"/>
              <a:gd name="connsiteX2" fmla="*/ 2235558 w 3179753"/>
              <a:gd name="connsiteY2" fmla="*/ 1279390 h 1642120"/>
              <a:gd name="connsiteX3" fmla="*/ 1332253 w 3179753"/>
              <a:gd name="connsiteY3" fmla="*/ 1279390 h 1642120"/>
              <a:gd name="connsiteX4" fmla="*/ 1332253 w 3179753"/>
              <a:gd name="connsiteY4" fmla="*/ 1046565 h 1642120"/>
              <a:gd name="connsiteX5" fmla="*/ 962003 w 3179753"/>
              <a:gd name="connsiteY5" fmla="*/ 1046565 h 1642120"/>
              <a:gd name="connsiteX6" fmla="*/ 962003 w 3179753"/>
              <a:gd name="connsiteY6" fmla="*/ 850402 h 1642120"/>
              <a:gd name="connsiteX7" fmla="*/ 876658 w 3179753"/>
              <a:gd name="connsiteY7" fmla="*/ 850402 h 1642120"/>
              <a:gd name="connsiteX8" fmla="*/ 876658 w 3179753"/>
              <a:gd name="connsiteY8" fmla="*/ 667350 h 1642120"/>
              <a:gd name="connsiteX9" fmla="*/ 858343 w 3179753"/>
              <a:gd name="connsiteY9" fmla="*/ 667350 h 1642120"/>
              <a:gd name="connsiteX10" fmla="*/ 858343 w 3179753"/>
              <a:gd name="connsiteY10" fmla="*/ 483407 h 1642120"/>
              <a:gd name="connsiteX11" fmla="*/ 658018 w 3179753"/>
              <a:gd name="connsiteY11" fmla="*/ 483407 h 1642120"/>
              <a:gd name="connsiteX12" fmla="*/ 658018 w 3179753"/>
              <a:gd name="connsiteY12" fmla="*/ 327342 h 1642120"/>
              <a:gd name="connsiteX13" fmla="*/ 380108 w 3179753"/>
              <a:gd name="connsiteY13" fmla="*/ 327342 h 1642120"/>
              <a:gd name="connsiteX14" fmla="*/ 380108 w 3179753"/>
              <a:gd name="connsiteY14" fmla="*/ 167840 h 1642120"/>
              <a:gd name="connsiteX15" fmla="*/ 195428 w 3179753"/>
              <a:gd name="connsiteY15" fmla="*/ 167840 h 1642120"/>
              <a:gd name="connsiteX16" fmla="*/ 195428 w 3179753"/>
              <a:gd name="connsiteY16" fmla="*/ 14321 h 1642120"/>
              <a:gd name="connsiteX17" fmla="*/ 14309 w 3179753"/>
              <a:gd name="connsiteY17" fmla="*/ 14321 h 164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79753" h="1642120">
                <a:moveTo>
                  <a:pt x="3178037" y="1629836"/>
                </a:moveTo>
                <a:lnTo>
                  <a:pt x="2235558" y="1629836"/>
                </a:lnTo>
                <a:lnTo>
                  <a:pt x="2235558" y="1279390"/>
                </a:lnTo>
                <a:lnTo>
                  <a:pt x="1332253" y="1279390"/>
                </a:lnTo>
                <a:lnTo>
                  <a:pt x="1332253" y="1046565"/>
                </a:lnTo>
                <a:lnTo>
                  <a:pt x="962003" y="1046565"/>
                </a:lnTo>
                <a:lnTo>
                  <a:pt x="962003" y="850402"/>
                </a:lnTo>
                <a:lnTo>
                  <a:pt x="876658" y="850402"/>
                </a:lnTo>
                <a:lnTo>
                  <a:pt x="876658" y="667350"/>
                </a:lnTo>
                <a:lnTo>
                  <a:pt x="858343" y="667350"/>
                </a:lnTo>
                <a:lnTo>
                  <a:pt x="858343" y="483407"/>
                </a:lnTo>
                <a:lnTo>
                  <a:pt x="658018" y="483407"/>
                </a:lnTo>
                <a:lnTo>
                  <a:pt x="658018" y="327342"/>
                </a:lnTo>
                <a:lnTo>
                  <a:pt x="380108" y="327342"/>
                </a:lnTo>
                <a:lnTo>
                  <a:pt x="380108" y="167840"/>
                </a:lnTo>
                <a:lnTo>
                  <a:pt x="195428" y="167840"/>
                </a:lnTo>
                <a:lnTo>
                  <a:pt x="195428" y="14321"/>
                </a:lnTo>
                <a:lnTo>
                  <a:pt x="14309" y="14321"/>
                </a:lnTo>
              </a:path>
            </a:pathLst>
          </a:custGeom>
          <a:noFill/>
          <a:ln w="19050" cap="flat">
            <a:solidFill>
              <a:schemeClr val="tx2"/>
            </a:solidFill>
            <a:prstDash val="solid"/>
            <a:round/>
          </a:ln>
        </p:spPr>
        <p:txBody>
          <a:bodyPr rtlCol="0" anchor="ctr"/>
          <a:lstStyle/>
          <a:p>
            <a:endParaRPr lang="en-GB" noProof="0" dirty="0"/>
          </a:p>
        </p:txBody>
      </p:sp>
      <p:sp>
        <p:nvSpPr>
          <p:cNvPr id="114" name="Freeform 123">
            <a:extLst>
              <a:ext uri="{FF2B5EF4-FFF2-40B4-BE49-F238E27FC236}">
                <a16:creationId xmlns:a16="http://schemas.microsoft.com/office/drawing/2014/main" id="{7F940AE5-F072-0AE5-8F39-9A207D7254DA}"/>
              </a:ext>
            </a:extLst>
          </p:cNvPr>
          <p:cNvSpPr/>
          <p:nvPr/>
        </p:nvSpPr>
        <p:spPr>
          <a:xfrm>
            <a:off x="9433340" y="3566647"/>
            <a:ext cx="25438" cy="76378"/>
          </a:xfrm>
          <a:custGeom>
            <a:avLst/>
            <a:gdLst>
              <a:gd name="connsiteX0" fmla="*/ 14309 w 25438"/>
              <a:gd name="connsiteY0" fmla="*/ 14321 h 76377"/>
              <a:gd name="connsiteX1" fmla="*/ 14309 w 25438"/>
              <a:gd name="connsiteY1" fmla="*/ 74405 h 76377"/>
            </a:gdLst>
            <a:ahLst/>
            <a:cxnLst>
              <a:cxn ang="0">
                <a:pos x="connsiteX0" y="connsiteY0"/>
              </a:cxn>
              <a:cxn ang="0">
                <a:pos x="connsiteX1" y="connsiteY1"/>
              </a:cxn>
            </a:cxnLst>
            <a:rect l="l" t="t" r="r" b="b"/>
            <a:pathLst>
              <a:path w="25438" h="76377">
                <a:moveTo>
                  <a:pt x="14309" y="14321"/>
                </a:moveTo>
                <a:lnTo>
                  <a:pt x="14309" y="74405"/>
                </a:lnTo>
              </a:path>
            </a:pathLst>
          </a:custGeom>
          <a:ln w="19050" cap="flat">
            <a:solidFill>
              <a:schemeClr val="tx2"/>
            </a:solidFill>
            <a:prstDash val="solid"/>
            <a:round/>
          </a:ln>
        </p:spPr>
        <p:txBody>
          <a:bodyPr rtlCol="0" anchor="ctr"/>
          <a:lstStyle/>
          <a:p>
            <a:endParaRPr lang="en-GB" noProof="0" dirty="0"/>
          </a:p>
        </p:txBody>
      </p:sp>
      <p:sp>
        <p:nvSpPr>
          <p:cNvPr id="115" name="Freeform 124">
            <a:extLst>
              <a:ext uri="{FF2B5EF4-FFF2-40B4-BE49-F238E27FC236}">
                <a16:creationId xmlns:a16="http://schemas.microsoft.com/office/drawing/2014/main" id="{40E3CFD0-D334-3B3D-F04C-D14BB35F227C}"/>
              </a:ext>
            </a:extLst>
          </p:cNvPr>
          <p:cNvSpPr/>
          <p:nvPr/>
        </p:nvSpPr>
        <p:spPr>
          <a:xfrm>
            <a:off x="7959461" y="3225238"/>
            <a:ext cx="25438" cy="76378"/>
          </a:xfrm>
          <a:custGeom>
            <a:avLst/>
            <a:gdLst>
              <a:gd name="connsiteX0" fmla="*/ 14309 w 25438"/>
              <a:gd name="connsiteY0" fmla="*/ 14321 h 76377"/>
              <a:gd name="connsiteX1" fmla="*/ 14309 w 25438"/>
              <a:gd name="connsiteY1" fmla="*/ 74277 h 76377"/>
            </a:gdLst>
            <a:ahLst/>
            <a:cxnLst>
              <a:cxn ang="0">
                <a:pos x="connsiteX0" y="connsiteY0"/>
              </a:cxn>
              <a:cxn ang="0">
                <a:pos x="connsiteX1" y="connsiteY1"/>
              </a:cxn>
            </a:cxnLst>
            <a:rect l="l" t="t" r="r" b="b"/>
            <a:pathLst>
              <a:path w="25438" h="76377">
                <a:moveTo>
                  <a:pt x="14309" y="14321"/>
                </a:moveTo>
                <a:lnTo>
                  <a:pt x="14309" y="74277"/>
                </a:lnTo>
              </a:path>
            </a:pathLst>
          </a:custGeom>
          <a:ln w="19050" cap="flat">
            <a:solidFill>
              <a:srgbClr val="5D8298"/>
            </a:solidFill>
            <a:prstDash val="solid"/>
            <a:round/>
          </a:ln>
        </p:spPr>
        <p:txBody>
          <a:bodyPr rtlCol="0" anchor="ctr"/>
          <a:lstStyle/>
          <a:p>
            <a:endParaRPr lang="en-GB" noProof="0" dirty="0"/>
          </a:p>
        </p:txBody>
      </p:sp>
      <p:sp>
        <p:nvSpPr>
          <p:cNvPr id="116" name="Freeform 125">
            <a:extLst>
              <a:ext uri="{FF2B5EF4-FFF2-40B4-BE49-F238E27FC236}">
                <a16:creationId xmlns:a16="http://schemas.microsoft.com/office/drawing/2014/main" id="{8CCE15B5-5A32-4572-7FC5-B36203F46F10}"/>
              </a:ext>
            </a:extLst>
          </p:cNvPr>
          <p:cNvSpPr/>
          <p:nvPr/>
        </p:nvSpPr>
        <p:spPr>
          <a:xfrm>
            <a:off x="7592263" y="2991141"/>
            <a:ext cx="25438" cy="76378"/>
          </a:xfrm>
          <a:custGeom>
            <a:avLst/>
            <a:gdLst>
              <a:gd name="connsiteX0" fmla="*/ 14309 w 25438"/>
              <a:gd name="connsiteY0" fmla="*/ 14321 h 76377"/>
              <a:gd name="connsiteX1" fmla="*/ 14309 w 25438"/>
              <a:gd name="connsiteY1" fmla="*/ 74405 h 76377"/>
            </a:gdLst>
            <a:ahLst/>
            <a:cxnLst>
              <a:cxn ang="0">
                <a:pos x="connsiteX0" y="connsiteY0"/>
              </a:cxn>
              <a:cxn ang="0">
                <a:pos x="connsiteX1" y="connsiteY1"/>
              </a:cxn>
            </a:cxnLst>
            <a:rect l="l" t="t" r="r" b="b"/>
            <a:pathLst>
              <a:path w="25438" h="76377">
                <a:moveTo>
                  <a:pt x="14309" y="14321"/>
                </a:moveTo>
                <a:lnTo>
                  <a:pt x="14309" y="74405"/>
                </a:lnTo>
              </a:path>
            </a:pathLst>
          </a:custGeom>
          <a:ln w="19050" cap="flat">
            <a:solidFill>
              <a:schemeClr val="tx2"/>
            </a:solidFill>
            <a:prstDash val="solid"/>
            <a:round/>
          </a:ln>
        </p:spPr>
        <p:txBody>
          <a:bodyPr rtlCol="0" anchor="ctr"/>
          <a:lstStyle/>
          <a:p>
            <a:endParaRPr lang="en-GB" noProof="0" dirty="0"/>
          </a:p>
        </p:txBody>
      </p:sp>
      <p:sp>
        <p:nvSpPr>
          <p:cNvPr id="117" name="Freeform 126">
            <a:extLst>
              <a:ext uri="{FF2B5EF4-FFF2-40B4-BE49-F238E27FC236}">
                <a16:creationId xmlns:a16="http://schemas.microsoft.com/office/drawing/2014/main" id="{422CB2EC-5A19-8582-4668-44EF107AAF50}"/>
              </a:ext>
            </a:extLst>
          </p:cNvPr>
          <p:cNvSpPr/>
          <p:nvPr/>
        </p:nvSpPr>
        <p:spPr>
          <a:xfrm>
            <a:off x="7545457" y="2793577"/>
            <a:ext cx="25438" cy="76378"/>
          </a:xfrm>
          <a:custGeom>
            <a:avLst/>
            <a:gdLst>
              <a:gd name="connsiteX0" fmla="*/ 14309 w 25438"/>
              <a:gd name="connsiteY0" fmla="*/ 14321 h 76377"/>
              <a:gd name="connsiteX1" fmla="*/ 14309 w 25438"/>
              <a:gd name="connsiteY1" fmla="*/ 74277 h 76377"/>
            </a:gdLst>
            <a:ahLst/>
            <a:cxnLst>
              <a:cxn ang="0">
                <a:pos x="connsiteX0" y="connsiteY0"/>
              </a:cxn>
              <a:cxn ang="0">
                <a:pos x="connsiteX1" y="connsiteY1"/>
              </a:cxn>
            </a:cxnLst>
            <a:rect l="l" t="t" r="r" b="b"/>
            <a:pathLst>
              <a:path w="25438" h="76377">
                <a:moveTo>
                  <a:pt x="14309" y="14321"/>
                </a:moveTo>
                <a:lnTo>
                  <a:pt x="14309" y="74277"/>
                </a:lnTo>
              </a:path>
            </a:pathLst>
          </a:custGeom>
          <a:ln w="19050" cap="flat">
            <a:solidFill>
              <a:schemeClr val="tx2"/>
            </a:solidFill>
            <a:prstDash val="solid"/>
            <a:round/>
          </a:ln>
        </p:spPr>
        <p:txBody>
          <a:bodyPr rtlCol="0" anchor="ctr"/>
          <a:lstStyle/>
          <a:p>
            <a:endParaRPr lang="en-GB" noProof="0" dirty="0"/>
          </a:p>
        </p:txBody>
      </p:sp>
      <p:sp>
        <p:nvSpPr>
          <p:cNvPr id="118" name="Freeform 127">
            <a:extLst>
              <a:ext uri="{FF2B5EF4-FFF2-40B4-BE49-F238E27FC236}">
                <a16:creationId xmlns:a16="http://schemas.microsoft.com/office/drawing/2014/main" id="{5DBF21A2-02EE-A966-9DD6-17FAEBABCFD1}"/>
              </a:ext>
            </a:extLst>
          </p:cNvPr>
          <p:cNvSpPr/>
          <p:nvPr/>
        </p:nvSpPr>
        <p:spPr>
          <a:xfrm>
            <a:off x="7372351" y="2420854"/>
            <a:ext cx="25438" cy="76378"/>
          </a:xfrm>
          <a:custGeom>
            <a:avLst/>
            <a:gdLst>
              <a:gd name="connsiteX0" fmla="*/ 14309 w 25438"/>
              <a:gd name="connsiteY0" fmla="*/ 14321 h 76377"/>
              <a:gd name="connsiteX1" fmla="*/ 14309 w 25438"/>
              <a:gd name="connsiteY1" fmla="*/ 74405 h 76377"/>
            </a:gdLst>
            <a:ahLst/>
            <a:cxnLst>
              <a:cxn ang="0">
                <a:pos x="connsiteX0" y="connsiteY0"/>
              </a:cxn>
              <a:cxn ang="0">
                <a:pos x="connsiteX1" y="connsiteY1"/>
              </a:cxn>
            </a:cxnLst>
            <a:rect l="l" t="t" r="r" b="b"/>
            <a:pathLst>
              <a:path w="25438" h="76377">
                <a:moveTo>
                  <a:pt x="14309" y="14321"/>
                </a:moveTo>
                <a:lnTo>
                  <a:pt x="14309" y="74405"/>
                </a:lnTo>
              </a:path>
            </a:pathLst>
          </a:custGeom>
          <a:ln w="19050" cap="flat">
            <a:solidFill>
              <a:schemeClr val="tx2"/>
            </a:solidFill>
            <a:prstDash val="solid"/>
            <a:round/>
          </a:ln>
        </p:spPr>
        <p:txBody>
          <a:bodyPr rtlCol="0" anchor="ctr"/>
          <a:lstStyle/>
          <a:p>
            <a:endParaRPr lang="en-GB" noProof="0" dirty="0"/>
          </a:p>
        </p:txBody>
      </p:sp>
      <p:sp>
        <p:nvSpPr>
          <p:cNvPr id="119" name="Freeform 128">
            <a:extLst>
              <a:ext uri="{FF2B5EF4-FFF2-40B4-BE49-F238E27FC236}">
                <a16:creationId xmlns:a16="http://schemas.microsoft.com/office/drawing/2014/main" id="{3189CD07-5C6B-A016-3AE2-2758E20A5576}"/>
              </a:ext>
            </a:extLst>
          </p:cNvPr>
          <p:cNvSpPr/>
          <p:nvPr/>
        </p:nvSpPr>
        <p:spPr>
          <a:xfrm>
            <a:off x="6783460" y="1951131"/>
            <a:ext cx="25438" cy="76378"/>
          </a:xfrm>
          <a:custGeom>
            <a:avLst/>
            <a:gdLst>
              <a:gd name="connsiteX0" fmla="*/ 14309 w 25438"/>
              <a:gd name="connsiteY0" fmla="*/ 14321 h 76377"/>
              <a:gd name="connsiteX1" fmla="*/ 14309 w 25438"/>
              <a:gd name="connsiteY1" fmla="*/ 74277 h 76377"/>
            </a:gdLst>
            <a:ahLst/>
            <a:cxnLst>
              <a:cxn ang="0">
                <a:pos x="connsiteX0" y="connsiteY0"/>
              </a:cxn>
              <a:cxn ang="0">
                <a:pos x="connsiteX1" y="connsiteY1"/>
              </a:cxn>
            </a:cxnLst>
            <a:rect l="l" t="t" r="r" b="b"/>
            <a:pathLst>
              <a:path w="25438" h="76377">
                <a:moveTo>
                  <a:pt x="14309" y="14321"/>
                </a:moveTo>
                <a:lnTo>
                  <a:pt x="14309" y="74277"/>
                </a:lnTo>
              </a:path>
            </a:pathLst>
          </a:custGeom>
          <a:ln w="19050" cap="flat">
            <a:solidFill>
              <a:schemeClr val="tx2"/>
            </a:solidFill>
            <a:prstDash val="solid"/>
            <a:round/>
          </a:ln>
        </p:spPr>
        <p:txBody>
          <a:bodyPr rtlCol="0" anchor="ctr"/>
          <a:lstStyle/>
          <a:p>
            <a:endParaRPr lang="en-GB" noProof="0" dirty="0"/>
          </a:p>
        </p:txBody>
      </p:sp>
      <p:sp>
        <p:nvSpPr>
          <p:cNvPr id="120" name="Freeform 129">
            <a:extLst>
              <a:ext uri="{FF2B5EF4-FFF2-40B4-BE49-F238E27FC236}">
                <a16:creationId xmlns:a16="http://schemas.microsoft.com/office/drawing/2014/main" id="{26D47F94-FB00-AC0E-EA0B-2CF3DE46B75C}"/>
              </a:ext>
            </a:extLst>
          </p:cNvPr>
          <p:cNvSpPr/>
          <p:nvPr/>
        </p:nvSpPr>
        <p:spPr>
          <a:xfrm>
            <a:off x="6672551" y="1951131"/>
            <a:ext cx="25438" cy="76378"/>
          </a:xfrm>
          <a:custGeom>
            <a:avLst/>
            <a:gdLst>
              <a:gd name="connsiteX0" fmla="*/ 14309 w 25438"/>
              <a:gd name="connsiteY0" fmla="*/ 14321 h 76377"/>
              <a:gd name="connsiteX1" fmla="*/ 14309 w 25438"/>
              <a:gd name="connsiteY1" fmla="*/ 74277 h 76377"/>
            </a:gdLst>
            <a:ahLst/>
            <a:cxnLst>
              <a:cxn ang="0">
                <a:pos x="connsiteX0" y="connsiteY0"/>
              </a:cxn>
              <a:cxn ang="0">
                <a:pos x="connsiteX1" y="connsiteY1"/>
              </a:cxn>
            </a:cxnLst>
            <a:rect l="l" t="t" r="r" b="b"/>
            <a:pathLst>
              <a:path w="25438" h="76377">
                <a:moveTo>
                  <a:pt x="14309" y="14321"/>
                </a:moveTo>
                <a:lnTo>
                  <a:pt x="14309" y="74277"/>
                </a:lnTo>
              </a:path>
            </a:pathLst>
          </a:custGeom>
          <a:ln w="19050" cap="flat">
            <a:solidFill>
              <a:schemeClr val="tx2"/>
            </a:solidFill>
            <a:prstDash val="solid"/>
            <a:round/>
          </a:ln>
        </p:spPr>
        <p:txBody>
          <a:bodyPr rtlCol="0" anchor="ctr"/>
          <a:lstStyle/>
          <a:p>
            <a:endParaRPr lang="en-GB" noProof="0" dirty="0"/>
          </a:p>
        </p:txBody>
      </p:sp>
      <p:sp>
        <p:nvSpPr>
          <p:cNvPr id="121" name="Freeform 130">
            <a:extLst>
              <a:ext uri="{FF2B5EF4-FFF2-40B4-BE49-F238E27FC236}">
                <a16:creationId xmlns:a16="http://schemas.microsoft.com/office/drawing/2014/main" id="{8FFB508B-23CA-14AF-2A05-8D337AB82582}"/>
              </a:ext>
            </a:extLst>
          </p:cNvPr>
          <p:cNvSpPr/>
          <p:nvPr/>
        </p:nvSpPr>
        <p:spPr>
          <a:xfrm>
            <a:off x="7283954" y="2420854"/>
            <a:ext cx="25438" cy="76378"/>
          </a:xfrm>
          <a:custGeom>
            <a:avLst/>
            <a:gdLst>
              <a:gd name="connsiteX0" fmla="*/ 14309 w 25438"/>
              <a:gd name="connsiteY0" fmla="*/ 14321 h 76377"/>
              <a:gd name="connsiteX1" fmla="*/ 14309 w 25438"/>
              <a:gd name="connsiteY1" fmla="*/ 74405 h 76377"/>
            </a:gdLst>
            <a:ahLst/>
            <a:cxnLst>
              <a:cxn ang="0">
                <a:pos x="connsiteX0" y="connsiteY0"/>
              </a:cxn>
              <a:cxn ang="0">
                <a:pos x="connsiteX1" y="connsiteY1"/>
              </a:cxn>
            </a:cxnLst>
            <a:rect l="l" t="t" r="r" b="b"/>
            <a:pathLst>
              <a:path w="25438" h="76377">
                <a:moveTo>
                  <a:pt x="14309" y="14321"/>
                </a:moveTo>
                <a:lnTo>
                  <a:pt x="14309" y="74405"/>
                </a:lnTo>
              </a:path>
            </a:pathLst>
          </a:custGeom>
          <a:ln w="19050" cap="flat">
            <a:solidFill>
              <a:schemeClr val="tx2"/>
            </a:solidFill>
            <a:prstDash val="solid"/>
            <a:round/>
          </a:ln>
        </p:spPr>
        <p:txBody>
          <a:bodyPr rtlCol="0" anchor="ctr"/>
          <a:lstStyle/>
          <a:p>
            <a:endParaRPr lang="en-GB" noProof="0" dirty="0"/>
          </a:p>
        </p:txBody>
      </p:sp>
      <p:sp>
        <p:nvSpPr>
          <p:cNvPr id="122" name="Freeform 131">
            <a:extLst>
              <a:ext uri="{FF2B5EF4-FFF2-40B4-BE49-F238E27FC236}">
                <a16:creationId xmlns:a16="http://schemas.microsoft.com/office/drawing/2014/main" id="{4BDB9FA5-E0FB-C888-DE16-F31C57A23FAC}"/>
              </a:ext>
            </a:extLst>
          </p:cNvPr>
          <p:cNvSpPr/>
          <p:nvPr/>
        </p:nvSpPr>
        <p:spPr>
          <a:xfrm>
            <a:off x="8949269" y="3566647"/>
            <a:ext cx="25438" cy="76378"/>
          </a:xfrm>
          <a:custGeom>
            <a:avLst/>
            <a:gdLst>
              <a:gd name="connsiteX0" fmla="*/ 14309 w 25438"/>
              <a:gd name="connsiteY0" fmla="*/ 14321 h 76377"/>
              <a:gd name="connsiteX1" fmla="*/ 14309 w 25438"/>
              <a:gd name="connsiteY1" fmla="*/ 74405 h 76377"/>
            </a:gdLst>
            <a:ahLst/>
            <a:cxnLst>
              <a:cxn ang="0">
                <a:pos x="connsiteX0" y="connsiteY0"/>
              </a:cxn>
              <a:cxn ang="0">
                <a:pos x="connsiteX1" y="connsiteY1"/>
              </a:cxn>
            </a:cxnLst>
            <a:rect l="l" t="t" r="r" b="b"/>
            <a:pathLst>
              <a:path w="25438" h="76377">
                <a:moveTo>
                  <a:pt x="14309" y="14321"/>
                </a:moveTo>
                <a:lnTo>
                  <a:pt x="14309" y="74405"/>
                </a:lnTo>
              </a:path>
            </a:pathLst>
          </a:custGeom>
          <a:ln w="19050" cap="flat">
            <a:solidFill>
              <a:schemeClr val="tx2"/>
            </a:solidFill>
            <a:prstDash val="solid"/>
            <a:round/>
          </a:ln>
        </p:spPr>
        <p:txBody>
          <a:bodyPr rtlCol="0" anchor="ctr"/>
          <a:lstStyle/>
          <a:p>
            <a:endParaRPr lang="en-GB" noProof="0" dirty="0"/>
          </a:p>
        </p:txBody>
      </p:sp>
      <p:sp>
        <p:nvSpPr>
          <p:cNvPr id="123" name="Freeform 132">
            <a:extLst>
              <a:ext uri="{FF2B5EF4-FFF2-40B4-BE49-F238E27FC236}">
                <a16:creationId xmlns:a16="http://schemas.microsoft.com/office/drawing/2014/main" id="{F529B07A-40D6-11FF-1DEA-6CFFB494D6DB}"/>
              </a:ext>
            </a:extLst>
          </p:cNvPr>
          <p:cNvSpPr/>
          <p:nvPr/>
        </p:nvSpPr>
        <p:spPr>
          <a:xfrm>
            <a:off x="9765942" y="3566647"/>
            <a:ext cx="25438" cy="76378"/>
          </a:xfrm>
          <a:custGeom>
            <a:avLst/>
            <a:gdLst>
              <a:gd name="connsiteX0" fmla="*/ 14309 w 25438"/>
              <a:gd name="connsiteY0" fmla="*/ 14321 h 76377"/>
              <a:gd name="connsiteX1" fmla="*/ 14309 w 25438"/>
              <a:gd name="connsiteY1" fmla="*/ 74405 h 76377"/>
            </a:gdLst>
            <a:ahLst/>
            <a:cxnLst>
              <a:cxn ang="0">
                <a:pos x="connsiteX0" y="connsiteY0"/>
              </a:cxn>
              <a:cxn ang="0">
                <a:pos x="connsiteX1" y="connsiteY1"/>
              </a:cxn>
            </a:cxnLst>
            <a:rect l="l" t="t" r="r" b="b"/>
            <a:pathLst>
              <a:path w="25438" h="76377">
                <a:moveTo>
                  <a:pt x="14309" y="14321"/>
                </a:moveTo>
                <a:lnTo>
                  <a:pt x="14309" y="74405"/>
                </a:lnTo>
              </a:path>
            </a:pathLst>
          </a:custGeom>
          <a:ln w="19050" cap="flat">
            <a:solidFill>
              <a:schemeClr val="tx2"/>
            </a:solidFill>
            <a:prstDash val="solid"/>
            <a:round/>
          </a:ln>
        </p:spPr>
        <p:txBody>
          <a:bodyPr rtlCol="0" anchor="ctr"/>
          <a:lstStyle/>
          <a:p>
            <a:endParaRPr lang="en-GB" noProof="0" dirty="0"/>
          </a:p>
        </p:txBody>
      </p:sp>
      <p:sp>
        <p:nvSpPr>
          <p:cNvPr id="124" name="Freeform 133">
            <a:extLst>
              <a:ext uri="{FF2B5EF4-FFF2-40B4-BE49-F238E27FC236}">
                <a16:creationId xmlns:a16="http://schemas.microsoft.com/office/drawing/2014/main" id="{2275BAB6-1632-6F76-1E33-4F29C5483E24}"/>
              </a:ext>
            </a:extLst>
          </p:cNvPr>
          <p:cNvSpPr/>
          <p:nvPr/>
        </p:nvSpPr>
        <p:spPr>
          <a:xfrm>
            <a:off x="6610609" y="2011979"/>
            <a:ext cx="3408696" cy="2482275"/>
          </a:xfrm>
          <a:custGeom>
            <a:avLst/>
            <a:gdLst>
              <a:gd name="connsiteX0" fmla="*/ 3396422 w 3408696"/>
              <a:gd name="connsiteY0" fmla="*/ 2471264 h 2482274"/>
              <a:gd name="connsiteX1" fmla="*/ 3001878 w 3408696"/>
              <a:gd name="connsiteY1" fmla="*/ 2471264 h 2482274"/>
              <a:gd name="connsiteX2" fmla="*/ 3001878 w 3408696"/>
              <a:gd name="connsiteY2" fmla="*/ 2244931 h 2482274"/>
              <a:gd name="connsiteX3" fmla="*/ 2752713 w 3408696"/>
              <a:gd name="connsiteY3" fmla="*/ 2244931 h 2482274"/>
              <a:gd name="connsiteX4" fmla="*/ 2752713 w 3408696"/>
              <a:gd name="connsiteY4" fmla="*/ 2035783 h 2482274"/>
              <a:gd name="connsiteX5" fmla="*/ 2450000 w 3408696"/>
              <a:gd name="connsiteY5" fmla="*/ 2035783 h 2482274"/>
              <a:gd name="connsiteX6" fmla="*/ 2450000 w 3408696"/>
              <a:gd name="connsiteY6" fmla="*/ 1821035 h 2482274"/>
              <a:gd name="connsiteX7" fmla="*/ 2051386 w 3408696"/>
              <a:gd name="connsiteY7" fmla="*/ 1821035 h 2482274"/>
              <a:gd name="connsiteX8" fmla="*/ 2051386 w 3408696"/>
              <a:gd name="connsiteY8" fmla="*/ 1598521 h 2482274"/>
              <a:gd name="connsiteX9" fmla="*/ 1967059 w 3408696"/>
              <a:gd name="connsiteY9" fmla="*/ 1598521 h 2482274"/>
              <a:gd name="connsiteX10" fmla="*/ 1967059 w 3408696"/>
              <a:gd name="connsiteY10" fmla="*/ 1427817 h 2482274"/>
              <a:gd name="connsiteX11" fmla="*/ 1499508 w 3408696"/>
              <a:gd name="connsiteY11" fmla="*/ 1427817 h 2482274"/>
              <a:gd name="connsiteX12" fmla="*/ 1499508 w 3408696"/>
              <a:gd name="connsiteY12" fmla="*/ 1236109 h 2482274"/>
              <a:gd name="connsiteX13" fmla="*/ 1173647 w 3408696"/>
              <a:gd name="connsiteY13" fmla="*/ 1236109 h 2482274"/>
              <a:gd name="connsiteX14" fmla="*/ 1173647 w 3408696"/>
              <a:gd name="connsiteY14" fmla="*/ 1090228 h 2482274"/>
              <a:gd name="connsiteX15" fmla="*/ 953354 w 3408696"/>
              <a:gd name="connsiteY15" fmla="*/ 1090228 h 2482274"/>
              <a:gd name="connsiteX16" fmla="*/ 953354 w 3408696"/>
              <a:gd name="connsiteY16" fmla="*/ 988645 h 2482274"/>
              <a:gd name="connsiteX17" fmla="*/ 834431 w 3408696"/>
              <a:gd name="connsiteY17" fmla="*/ 988645 h 2482274"/>
              <a:gd name="connsiteX18" fmla="*/ 834431 w 3408696"/>
              <a:gd name="connsiteY18" fmla="*/ 886936 h 2482274"/>
              <a:gd name="connsiteX19" fmla="*/ 711820 w 3408696"/>
              <a:gd name="connsiteY19" fmla="*/ 886936 h 2482274"/>
              <a:gd name="connsiteX20" fmla="*/ 711820 w 3408696"/>
              <a:gd name="connsiteY20" fmla="*/ 785354 h 2482274"/>
              <a:gd name="connsiteX21" fmla="*/ 594932 w 3408696"/>
              <a:gd name="connsiteY21" fmla="*/ 785354 h 2482274"/>
              <a:gd name="connsiteX22" fmla="*/ 594932 w 3408696"/>
              <a:gd name="connsiteY22" fmla="*/ 679825 h 2482274"/>
              <a:gd name="connsiteX23" fmla="*/ 545073 w 3408696"/>
              <a:gd name="connsiteY23" fmla="*/ 679825 h 2482274"/>
              <a:gd name="connsiteX24" fmla="*/ 545073 w 3408696"/>
              <a:gd name="connsiteY24" fmla="*/ 587790 h 2482274"/>
              <a:gd name="connsiteX25" fmla="*/ 363064 w 3408696"/>
              <a:gd name="connsiteY25" fmla="*/ 587790 h 2482274"/>
              <a:gd name="connsiteX26" fmla="*/ 363064 w 3408696"/>
              <a:gd name="connsiteY26" fmla="*/ 397864 h 2482274"/>
              <a:gd name="connsiteX27" fmla="*/ 299851 w 3408696"/>
              <a:gd name="connsiteY27" fmla="*/ 397864 h 2482274"/>
              <a:gd name="connsiteX28" fmla="*/ 299851 w 3408696"/>
              <a:gd name="connsiteY28" fmla="*/ 305829 h 2482274"/>
              <a:gd name="connsiteX29" fmla="*/ 259532 w 3408696"/>
              <a:gd name="connsiteY29" fmla="*/ 305829 h 2482274"/>
              <a:gd name="connsiteX30" fmla="*/ 259532 w 3408696"/>
              <a:gd name="connsiteY30" fmla="*/ 211884 h 2482274"/>
              <a:gd name="connsiteX31" fmla="*/ 232694 w 3408696"/>
              <a:gd name="connsiteY31" fmla="*/ 211884 h 2482274"/>
              <a:gd name="connsiteX32" fmla="*/ 232694 w 3408696"/>
              <a:gd name="connsiteY32" fmla="*/ 113994 h 2482274"/>
              <a:gd name="connsiteX33" fmla="*/ 203949 w 3408696"/>
              <a:gd name="connsiteY33" fmla="*/ 113994 h 2482274"/>
              <a:gd name="connsiteX34" fmla="*/ 203949 w 3408696"/>
              <a:gd name="connsiteY34" fmla="*/ 14321 h 2482274"/>
              <a:gd name="connsiteX35" fmla="*/ 14309 w 3408696"/>
              <a:gd name="connsiteY35" fmla="*/ 14321 h 248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08696" h="2482274">
                <a:moveTo>
                  <a:pt x="3396422" y="2471264"/>
                </a:moveTo>
                <a:lnTo>
                  <a:pt x="3001878" y="2471264"/>
                </a:lnTo>
                <a:lnTo>
                  <a:pt x="3001878" y="2244931"/>
                </a:lnTo>
                <a:lnTo>
                  <a:pt x="2752713" y="2244931"/>
                </a:lnTo>
                <a:lnTo>
                  <a:pt x="2752713" y="2035783"/>
                </a:lnTo>
                <a:lnTo>
                  <a:pt x="2450000" y="2035783"/>
                </a:lnTo>
                <a:lnTo>
                  <a:pt x="2450000" y="1821035"/>
                </a:lnTo>
                <a:lnTo>
                  <a:pt x="2051386" y="1821035"/>
                </a:lnTo>
                <a:lnTo>
                  <a:pt x="2051386" y="1598521"/>
                </a:lnTo>
                <a:lnTo>
                  <a:pt x="1967059" y="1598521"/>
                </a:lnTo>
                <a:lnTo>
                  <a:pt x="1967059" y="1427817"/>
                </a:lnTo>
                <a:lnTo>
                  <a:pt x="1499508" y="1427817"/>
                </a:lnTo>
                <a:lnTo>
                  <a:pt x="1499508" y="1236109"/>
                </a:lnTo>
                <a:lnTo>
                  <a:pt x="1173647" y="1236109"/>
                </a:lnTo>
                <a:lnTo>
                  <a:pt x="1173647" y="1090228"/>
                </a:lnTo>
                <a:lnTo>
                  <a:pt x="953354" y="1090228"/>
                </a:lnTo>
                <a:lnTo>
                  <a:pt x="953354" y="988645"/>
                </a:lnTo>
                <a:lnTo>
                  <a:pt x="834431" y="988645"/>
                </a:lnTo>
                <a:lnTo>
                  <a:pt x="834431" y="886936"/>
                </a:lnTo>
                <a:lnTo>
                  <a:pt x="711820" y="886936"/>
                </a:lnTo>
                <a:lnTo>
                  <a:pt x="711820" y="785354"/>
                </a:lnTo>
                <a:lnTo>
                  <a:pt x="594932" y="785354"/>
                </a:lnTo>
                <a:lnTo>
                  <a:pt x="594932" y="679825"/>
                </a:lnTo>
                <a:lnTo>
                  <a:pt x="545073" y="679825"/>
                </a:lnTo>
                <a:lnTo>
                  <a:pt x="545073" y="587790"/>
                </a:lnTo>
                <a:lnTo>
                  <a:pt x="363064" y="587790"/>
                </a:lnTo>
                <a:lnTo>
                  <a:pt x="363064" y="397864"/>
                </a:lnTo>
                <a:lnTo>
                  <a:pt x="299851" y="397864"/>
                </a:lnTo>
                <a:lnTo>
                  <a:pt x="299851" y="305829"/>
                </a:lnTo>
                <a:lnTo>
                  <a:pt x="259532" y="305829"/>
                </a:lnTo>
                <a:lnTo>
                  <a:pt x="259532" y="211884"/>
                </a:lnTo>
                <a:lnTo>
                  <a:pt x="232694" y="211884"/>
                </a:lnTo>
                <a:lnTo>
                  <a:pt x="232694" y="113994"/>
                </a:lnTo>
                <a:lnTo>
                  <a:pt x="203949" y="113994"/>
                </a:lnTo>
                <a:lnTo>
                  <a:pt x="203949" y="14321"/>
                </a:lnTo>
                <a:lnTo>
                  <a:pt x="14309" y="14321"/>
                </a:lnTo>
              </a:path>
            </a:pathLst>
          </a:custGeom>
          <a:noFill/>
          <a:ln w="19050" cap="flat">
            <a:solidFill>
              <a:schemeClr val="accent1"/>
            </a:solidFill>
            <a:prstDash val="solid"/>
            <a:round/>
          </a:ln>
        </p:spPr>
        <p:txBody>
          <a:bodyPr rtlCol="0" anchor="ctr"/>
          <a:lstStyle/>
          <a:p>
            <a:endParaRPr lang="en-GB" noProof="0" dirty="0"/>
          </a:p>
        </p:txBody>
      </p:sp>
      <p:sp>
        <p:nvSpPr>
          <p:cNvPr id="125" name="Freeform 134">
            <a:extLst>
              <a:ext uri="{FF2B5EF4-FFF2-40B4-BE49-F238E27FC236}">
                <a16:creationId xmlns:a16="http://schemas.microsoft.com/office/drawing/2014/main" id="{A3A13957-A8B1-AF8D-FFC5-24B6A8FCD780}"/>
              </a:ext>
            </a:extLst>
          </p:cNvPr>
          <p:cNvSpPr/>
          <p:nvPr/>
        </p:nvSpPr>
        <p:spPr>
          <a:xfrm>
            <a:off x="8616016" y="3537114"/>
            <a:ext cx="25438" cy="76378"/>
          </a:xfrm>
          <a:custGeom>
            <a:avLst/>
            <a:gdLst>
              <a:gd name="connsiteX0" fmla="*/ 14309 w 25438"/>
              <a:gd name="connsiteY0" fmla="*/ 14321 h 76377"/>
              <a:gd name="connsiteX1" fmla="*/ 14309 w 25438"/>
              <a:gd name="connsiteY1" fmla="*/ 74277 h 76377"/>
            </a:gdLst>
            <a:ahLst/>
            <a:cxnLst>
              <a:cxn ang="0">
                <a:pos x="connsiteX0" y="connsiteY0"/>
              </a:cxn>
              <a:cxn ang="0">
                <a:pos x="connsiteX1" y="connsiteY1"/>
              </a:cxn>
            </a:cxnLst>
            <a:rect l="l" t="t" r="r" b="b"/>
            <a:pathLst>
              <a:path w="25438" h="76377">
                <a:moveTo>
                  <a:pt x="14309" y="14321"/>
                </a:moveTo>
                <a:lnTo>
                  <a:pt x="14309" y="74277"/>
                </a:lnTo>
              </a:path>
            </a:pathLst>
          </a:custGeom>
          <a:ln w="19050" cap="flat">
            <a:solidFill>
              <a:schemeClr val="accent1"/>
            </a:solidFill>
            <a:prstDash val="solid"/>
            <a:round/>
          </a:ln>
        </p:spPr>
        <p:txBody>
          <a:bodyPr rtlCol="0" anchor="ctr"/>
          <a:lstStyle/>
          <a:p>
            <a:endParaRPr lang="en-GB" noProof="0" dirty="0"/>
          </a:p>
        </p:txBody>
      </p:sp>
      <p:sp>
        <p:nvSpPr>
          <p:cNvPr id="126" name="Freeform 135">
            <a:extLst>
              <a:ext uri="{FF2B5EF4-FFF2-40B4-BE49-F238E27FC236}">
                <a16:creationId xmlns:a16="http://schemas.microsoft.com/office/drawing/2014/main" id="{48605B95-E319-498C-284C-D252974FB783}"/>
              </a:ext>
            </a:extLst>
          </p:cNvPr>
          <p:cNvSpPr/>
          <p:nvPr/>
        </p:nvSpPr>
        <p:spPr>
          <a:xfrm>
            <a:off x="8081182" y="3169865"/>
            <a:ext cx="25438" cy="76378"/>
          </a:xfrm>
          <a:custGeom>
            <a:avLst/>
            <a:gdLst>
              <a:gd name="connsiteX0" fmla="*/ 14309 w 25438"/>
              <a:gd name="connsiteY0" fmla="*/ 14321 h 76377"/>
              <a:gd name="connsiteX1" fmla="*/ 14309 w 25438"/>
              <a:gd name="connsiteY1" fmla="*/ 74405 h 76377"/>
            </a:gdLst>
            <a:ahLst/>
            <a:cxnLst>
              <a:cxn ang="0">
                <a:pos x="connsiteX0" y="connsiteY0"/>
              </a:cxn>
              <a:cxn ang="0">
                <a:pos x="connsiteX1" y="connsiteY1"/>
              </a:cxn>
            </a:cxnLst>
            <a:rect l="l" t="t" r="r" b="b"/>
            <a:pathLst>
              <a:path w="25438" h="76377">
                <a:moveTo>
                  <a:pt x="14309" y="14321"/>
                </a:moveTo>
                <a:lnTo>
                  <a:pt x="14309" y="74405"/>
                </a:lnTo>
              </a:path>
            </a:pathLst>
          </a:custGeom>
          <a:ln w="19050" cap="flat">
            <a:solidFill>
              <a:schemeClr val="accent1"/>
            </a:solidFill>
            <a:prstDash val="solid"/>
            <a:round/>
          </a:ln>
        </p:spPr>
        <p:txBody>
          <a:bodyPr rtlCol="0" anchor="ctr"/>
          <a:lstStyle/>
          <a:p>
            <a:endParaRPr lang="en-GB" noProof="0" dirty="0"/>
          </a:p>
        </p:txBody>
      </p:sp>
      <p:sp>
        <p:nvSpPr>
          <p:cNvPr id="127" name="Freeform 136">
            <a:extLst>
              <a:ext uri="{FF2B5EF4-FFF2-40B4-BE49-F238E27FC236}">
                <a16:creationId xmlns:a16="http://schemas.microsoft.com/office/drawing/2014/main" id="{A0289BBA-EF55-C6F5-AF4D-397F039FCD59}"/>
              </a:ext>
            </a:extLst>
          </p:cNvPr>
          <p:cNvSpPr/>
          <p:nvPr/>
        </p:nvSpPr>
        <p:spPr>
          <a:xfrm>
            <a:off x="7863814" y="3169865"/>
            <a:ext cx="25438" cy="76378"/>
          </a:xfrm>
          <a:custGeom>
            <a:avLst/>
            <a:gdLst>
              <a:gd name="connsiteX0" fmla="*/ 14309 w 25438"/>
              <a:gd name="connsiteY0" fmla="*/ 14321 h 76377"/>
              <a:gd name="connsiteX1" fmla="*/ 14309 w 25438"/>
              <a:gd name="connsiteY1" fmla="*/ 74405 h 76377"/>
            </a:gdLst>
            <a:ahLst/>
            <a:cxnLst>
              <a:cxn ang="0">
                <a:pos x="connsiteX0" y="connsiteY0"/>
              </a:cxn>
              <a:cxn ang="0">
                <a:pos x="connsiteX1" y="connsiteY1"/>
              </a:cxn>
            </a:cxnLst>
            <a:rect l="l" t="t" r="r" b="b"/>
            <a:pathLst>
              <a:path w="25438" h="76377">
                <a:moveTo>
                  <a:pt x="14309" y="14321"/>
                </a:moveTo>
                <a:lnTo>
                  <a:pt x="14309" y="74405"/>
                </a:lnTo>
              </a:path>
            </a:pathLst>
          </a:custGeom>
          <a:ln w="19050" cap="flat">
            <a:solidFill>
              <a:schemeClr val="accent1"/>
            </a:solidFill>
            <a:prstDash val="solid"/>
            <a:round/>
          </a:ln>
        </p:spPr>
        <p:txBody>
          <a:bodyPr rtlCol="0" anchor="ctr"/>
          <a:lstStyle/>
          <a:p>
            <a:endParaRPr lang="en-GB" noProof="0" dirty="0"/>
          </a:p>
        </p:txBody>
      </p:sp>
      <p:sp>
        <p:nvSpPr>
          <p:cNvPr id="128" name="Freeform 137">
            <a:extLst>
              <a:ext uri="{FF2B5EF4-FFF2-40B4-BE49-F238E27FC236}">
                <a16:creationId xmlns:a16="http://schemas.microsoft.com/office/drawing/2014/main" id="{D0CF523F-F0C6-B3C2-16D4-B153D14307FF}"/>
              </a:ext>
            </a:extLst>
          </p:cNvPr>
          <p:cNvSpPr/>
          <p:nvPr/>
        </p:nvSpPr>
        <p:spPr>
          <a:xfrm>
            <a:off x="7751378" y="3022838"/>
            <a:ext cx="25438" cy="76378"/>
          </a:xfrm>
          <a:custGeom>
            <a:avLst/>
            <a:gdLst>
              <a:gd name="connsiteX0" fmla="*/ 14309 w 25438"/>
              <a:gd name="connsiteY0" fmla="*/ 14321 h 76377"/>
              <a:gd name="connsiteX1" fmla="*/ 14309 w 25438"/>
              <a:gd name="connsiteY1" fmla="*/ 74277 h 76377"/>
            </a:gdLst>
            <a:ahLst/>
            <a:cxnLst>
              <a:cxn ang="0">
                <a:pos x="connsiteX0" y="connsiteY0"/>
              </a:cxn>
              <a:cxn ang="0">
                <a:pos x="connsiteX1" y="connsiteY1"/>
              </a:cxn>
            </a:cxnLst>
            <a:rect l="l" t="t" r="r" b="b"/>
            <a:pathLst>
              <a:path w="25438" h="76377">
                <a:moveTo>
                  <a:pt x="14309" y="14321"/>
                </a:moveTo>
                <a:lnTo>
                  <a:pt x="14309" y="74277"/>
                </a:lnTo>
              </a:path>
            </a:pathLst>
          </a:custGeom>
          <a:ln w="19050" cap="flat">
            <a:solidFill>
              <a:schemeClr val="accent1"/>
            </a:solidFill>
            <a:prstDash val="solid"/>
            <a:round/>
          </a:ln>
        </p:spPr>
        <p:txBody>
          <a:bodyPr rtlCol="0" anchor="ctr"/>
          <a:lstStyle/>
          <a:p>
            <a:endParaRPr lang="en-GB" noProof="0" dirty="0"/>
          </a:p>
        </p:txBody>
      </p:sp>
      <p:sp>
        <p:nvSpPr>
          <p:cNvPr id="129" name="Freeform 138">
            <a:extLst>
              <a:ext uri="{FF2B5EF4-FFF2-40B4-BE49-F238E27FC236}">
                <a16:creationId xmlns:a16="http://schemas.microsoft.com/office/drawing/2014/main" id="{0C0896D9-139B-29ED-F429-6A359374F922}"/>
              </a:ext>
            </a:extLst>
          </p:cNvPr>
          <p:cNvSpPr/>
          <p:nvPr/>
        </p:nvSpPr>
        <p:spPr>
          <a:xfrm>
            <a:off x="9985854" y="4407438"/>
            <a:ext cx="25438" cy="76378"/>
          </a:xfrm>
          <a:custGeom>
            <a:avLst/>
            <a:gdLst>
              <a:gd name="connsiteX0" fmla="*/ 14309 w 25438"/>
              <a:gd name="connsiteY0" fmla="*/ 14321 h 76377"/>
              <a:gd name="connsiteX1" fmla="*/ 14309 w 25438"/>
              <a:gd name="connsiteY1" fmla="*/ 74277 h 76377"/>
            </a:gdLst>
            <a:ahLst/>
            <a:cxnLst>
              <a:cxn ang="0">
                <a:pos x="connsiteX0" y="connsiteY0"/>
              </a:cxn>
              <a:cxn ang="0">
                <a:pos x="connsiteX1" y="connsiteY1"/>
              </a:cxn>
            </a:cxnLst>
            <a:rect l="l" t="t" r="r" b="b"/>
            <a:pathLst>
              <a:path w="25438" h="76377">
                <a:moveTo>
                  <a:pt x="14309" y="14321"/>
                </a:moveTo>
                <a:lnTo>
                  <a:pt x="14309" y="74277"/>
                </a:lnTo>
              </a:path>
            </a:pathLst>
          </a:custGeom>
          <a:ln w="19050" cap="flat">
            <a:solidFill>
              <a:srgbClr val="C6573B"/>
            </a:solidFill>
            <a:prstDash val="solid"/>
            <a:round/>
          </a:ln>
        </p:spPr>
        <p:txBody>
          <a:bodyPr rtlCol="0" anchor="ctr"/>
          <a:lstStyle/>
          <a:p>
            <a:endParaRPr lang="en-GB" noProof="0" dirty="0"/>
          </a:p>
        </p:txBody>
      </p:sp>
      <p:sp>
        <p:nvSpPr>
          <p:cNvPr id="130" name="Freeform 139">
            <a:extLst>
              <a:ext uri="{FF2B5EF4-FFF2-40B4-BE49-F238E27FC236}">
                <a16:creationId xmlns:a16="http://schemas.microsoft.com/office/drawing/2014/main" id="{6EA3F5E5-0B98-0EA2-62D5-2CAA48311DCD}"/>
              </a:ext>
            </a:extLst>
          </p:cNvPr>
          <p:cNvSpPr/>
          <p:nvPr/>
        </p:nvSpPr>
        <p:spPr>
          <a:xfrm>
            <a:off x="7718054" y="3022838"/>
            <a:ext cx="25438" cy="76378"/>
          </a:xfrm>
          <a:custGeom>
            <a:avLst/>
            <a:gdLst>
              <a:gd name="connsiteX0" fmla="*/ 14309 w 25438"/>
              <a:gd name="connsiteY0" fmla="*/ 14321 h 76377"/>
              <a:gd name="connsiteX1" fmla="*/ 14309 w 25438"/>
              <a:gd name="connsiteY1" fmla="*/ 74277 h 76377"/>
            </a:gdLst>
            <a:ahLst/>
            <a:cxnLst>
              <a:cxn ang="0">
                <a:pos x="connsiteX0" y="connsiteY0"/>
              </a:cxn>
              <a:cxn ang="0">
                <a:pos x="connsiteX1" y="connsiteY1"/>
              </a:cxn>
            </a:cxnLst>
            <a:rect l="l" t="t" r="r" b="b"/>
            <a:pathLst>
              <a:path w="25438" h="76377">
                <a:moveTo>
                  <a:pt x="14309" y="14321"/>
                </a:moveTo>
                <a:lnTo>
                  <a:pt x="14309" y="74277"/>
                </a:lnTo>
              </a:path>
            </a:pathLst>
          </a:custGeom>
          <a:ln w="19050" cap="flat">
            <a:solidFill>
              <a:schemeClr val="accent1"/>
            </a:solidFill>
            <a:prstDash val="solid"/>
            <a:round/>
          </a:ln>
        </p:spPr>
        <p:txBody>
          <a:bodyPr rtlCol="0" anchor="ctr"/>
          <a:lstStyle/>
          <a:p>
            <a:endParaRPr lang="en-GB" noProof="0" dirty="0"/>
          </a:p>
        </p:txBody>
      </p:sp>
      <p:sp>
        <p:nvSpPr>
          <p:cNvPr id="131" name="Freeform 140">
            <a:extLst>
              <a:ext uri="{FF2B5EF4-FFF2-40B4-BE49-F238E27FC236}">
                <a16:creationId xmlns:a16="http://schemas.microsoft.com/office/drawing/2014/main" id="{4CD84D44-1BB9-6743-E578-7330449D0258}"/>
              </a:ext>
            </a:extLst>
          </p:cNvPr>
          <p:cNvSpPr/>
          <p:nvPr/>
        </p:nvSpPr>
        <p:spPr>
          <a:xfrm>
            <a:off x="7673537" y="3022838"/>
            <a:ext cx="25438" cy="76378"/>
          </a:xfrm>
          <a:custGeom>
            <a:avLst/>
            <a:gdLst>
              <a:gd name="connsiteX0" fmla="*/ 14309 w 25438"/>
              <a:gd name="connsiteY0" fmla="*/ 14321 h 76377"/>
              <a:gd name="connsiteX1" fmla="*/ 14309 w 25438"/>
              <a:gd name="connsiteY1" fmla="*/ 74277 h 76377"/>
            </a:gdLst>
            <a:ahLst/>
            <a:cxnLst>
              <a:cxn ang="0">
                <a:pos x="connsiteX0" y="connsiteY0"/>
              </a:cxn>
              <a:cxn ang="0">
                <a:pos x="connsiteX1" y="connsiteY1"/>
              </a:cxn>
            </a:cxnLst>
            <a:rect l="l" t="t" r="r" b="b"/>
            <a:pathLst>
              <a:path w="25438" h="76377">
                <a:moveTo>
                  <a:pt x="14309" y="14321"/>
                </a:moveTo>
                <a:lnTo>
                  <a:pt x="14309" y="74277"/>
                </a:lnTo>
              </a:path>
            </a:pathLst>
          </a:custGeom>
          <a:ln w="19050" cap="flat">
            <a:solidFill>
              <a:schemeClr val="accent1"/>
            </a:solidFill>
            <a:prstDash val="solid"/>
            <a:round/>
          </a:ln>
        </p:spPr>
        <p:txBody>
          <a:bodyPr rtlCol="0" anchor="ctr"/>
          <a:lstStyle/>
          <a:p>
            <a:endParaRPr lang="en-GB" noProof="0" dirty="0"/>
          </a:p>
        </p:txBody>
      </p:sp>
      <p:sp>
        <p:nvSpPr>
          <p:cNvPr id="132" name="Freeform 141">
            <a:extLst>
              <a:ext uri="{FF2B5EF4-FFF2-40B4-BE49-F238E27FC236}">
                <a16:creationId xmlns:a16="http://schemas.microsoft.com/office/drawing/2014/main" id="{A52052F9-DBAF-ED09-AE28-0A616FD32E17}"/>
              </a:ext>
            </a:extLst>
          </p:cNvPr>
          <p:cNvSpPr/>
          <p:nvPr/>
        </p:nvSpPr>
        <p:spPr>
          <a:xfrm>
            <a:off x="7531466" y="2922656"/>
            <a:ext cx="25438" cy="76378"/>
          </a:xfrm>
          <a:custGeom>
            <a:avLst/>
            <a:gdLst>
              <a:gd name="connsiteX0" fmla="*/ 14309 w 25438"/>
              <a:gd name="connsiteY0" fmla="*/ 14321 h 76377"/>
              <a:gd name="connsiteX1" fmla="*/ 14309 w 25438"/>
              <a:gd name="connsiteY1" fmla="*/ 74405 h 76377"/>
            </a:gdLst>
            <a:ahLst/>
            <a:cxnLst>
              <a:cxn ang="0">
                <a:pos x="connsiteX0" y="connsiteY0"/>
              </a:cxn>
              <a:cxn ang="0">
                <a:pos x="connsiteX1" y="connsiteY1"/>
              </a:cxn>
            </a:cxnLst>
            <a:rect l="l" t="t" r="r" b="b"/>
            <a:pathLst>
              <a:path w="25438" h="76377">
                <a:moveTo>
                  <a:pt x="14309" y="14321"/>
                </a:moveTo>
                <a:lnTo>
                  <a:pt x="14309" y="74405"/>
                </a:lnTo>
              </a:path>
            </a:pathLst>
          </a:custGeom>
          <a:ln w="19050" cap="flat">
            <a:solidFill>
              <a:schemeClr val="accent1"/>
            </a:solidFill>
            <a:prstDash val="solid"/>
            <a:round/>
          </a:ln>
        </p:spPr>
        <p:txBody>
          <a:bodyPr rtlCol="0" anchor="ctr"/>
          <a:lstStyle/>
          <a:p>
            <a:endParaRPr lang="en-GB" noProof="0" dirty="0"/>
          </a:p>
        </p:txBody>
      </p:sp>
      <p:sp>
        <p:nvSpPr>
          <p:cNvPr id="133" name="Freeform 142">
            <a:extLst>
              <a:ext uri="{FF2B5EF4-FFF2-40B4-BE49-F238E27FC236}">
                <a16:creationId xmlns:a16="http://schemas.microsoft.com/office/drawing/2014/main" id="{8752C282-350A-AA75-9EC0-4E4D3C51269E}"/>
              </a:ext>
            </a:extLst>
          </p:cNvPr>
          <p:cNvSpPr/>
          <p:nvPr/>
        </p:nvSpPr>
        <p:spPr>
          <a:xfrm>
            <a:off x="6719993" y="1951004"/>
            <a:ext cx="25438" cy="76378"/>
          </a:xfrm>
          <a:custGeom>
            <a:avLst/>
            <a:gdLst>
              <a:gd name="connsiteX0" fmla="*/ 14309 w 25438"/>
              <a:gd name="connsiteY0" fmla="*/ 14321 h 76377"/>
              <a:gd name="connsiteX1" fmla="*/ 14309 w 25438"/>
              <a:gd name="connsiteY1" fmla="*/ 74277 h 76377"/>
            </a:gdLst>
            <a:ahLst/>
            <a:cxnLst>
              <a:cxn ang="0">
                <a:pos x="connsiteX0" y="connsiteY0"/>
              </a:cxn>
              <a:cxn ang="0">
                <a:pos x="connsiteX1" y="connsiteY1"/>
              </a:cxn>
            </a:cxnLst>
            <a:rect l="l" t="t" r="r" b="b"/>
            <a:pathLst>
              <a:path w="25438" h="76377">
                <a:moveTo>
                  <a:pt x="14309" y="14321"/>
                </a:moveTo>
                <a:lnTo>
                  <a:pt x="14309" y="74277"/>
                </a:lnTo>
              </a:path>
            </a:pathLst>
          </a:custGeom>
          <a:ln w="19050" cap="flat">
            <a:solidFill>
              <a:schemeClr val="accent1"/>
            </a:solidFill>
            <a:prstDash val="solid"/>
            <a:round/>
          </a:ln>
        </p:spPr>
        <p:txBody>
          <a:bodyPr rtlCol="0" anchor="ctr"/>
          <a:lstStyle/>
          <a:p>
            <a:endParaRPr lang="en-GB" noProof="0" dirty="0"/>
          </a:p>
        </p:txBody>
      </p:sp>
      <p:sp>
        <p:nvSpPr>
          <p:cNvPr id="134" name="Content Placeholder 20">
            <a:extLst>
              <a:ext uri="{FF2B5EF4-FFF2-40B4-BE49-F238E27FC236}">
                <a16:creationId xmlns:a16="http://schemas.microsoft.com/office/drawing/2014/main" id="{4961FE7F-D746-8D65-2EAD-24E89ED3BF58}"/>
              </a:ext>
            </a:extLst>
          </p:cNvPr>
          <p:cNvSpPr txBox="1">
            <a:spLocks/>
          </p:cNvSpPr>
          <p:nvPr/>
        </p:nvSpPr>
        <p:spPr>
          <a:xfrm>
            <a:off x="873859" y="5126341"/>
            <a:ext cx="10588385"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spcAft>
                <a:spcPts val="200"/>
              </a:spcAft>
            </a:pPr>
            <a:r>
              <a:rPr lang="en-GB" sz="1100" baseline="30000" dirty="0">
                <a:solidFill>
                  <a:schemeClr val="tx2"/>
                </a:solidFill>
              </a:rPr>
              <a:t>a</a:t>
            </a:r>
            <a:r>
              <a:rPr lang="en-GB" sz="1100" dirty="0">
                <a:solidFill>
                  <a:schemeClr val="tx2"/>
                </a:solidFill>
              </a:rPr>
              <a:t> </a:t>
            </a:r>
            <a:r>
              <a:rPr lang="en-GB" sz="1100" noProof="0" dirty="0">
                <a:solidFill>
                  <a:schemeClr val="tx2"/>
                </a:solidFill>
              </a:rPr>
              <a:t>One patient received cabozantinib – data not shown</a:t>
            </a:r>
          </a:p>
        </p:txBody>
      </p:sp>
    </p:spTree>
    <p:extLst>
      <p:ext uri="{BB962C8B-B14F-4D97-AF65-F5344CB8AC3E}">
        <p14:creationId xmlns:p14="http://schemas.microsoft.com/office/powerpoint/2010/main" val="292833293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8B7D8-7F6B-CD49-4599-BFEC057BF5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3B4ABE-F5D3-2A5B-0D22-D979F7ABEF1A}"/>
              </a:ext>
            </a:extLst>
          </p:cNvPr>
          <p:cNvSpPr>
            <a:spLocks noGrp="1"/>
          </p:cNvSpPr>
          <p:nvPr>
            <p:ph type="title"/>
          </p:nvPr>
        </p:nvSpPr>
        <p:spPr>
          <a:xfrm>
            <a:off x="619125" y="258763"/>
            <a:ext cx="10963275" cy="865187"/>
          </a:xfrm>
        </p:spPr>
        <p:txBody>
          <a:bodyPr>
            <a:normAutofit/>
          </a:bodyPr>
          <a:lstStyle/>
          <a:p>
            <a:r>
              <a:rPr lang="en-GB" noProof="0" dirty="0"/>
              <a:t>AVAILABLE DATA AFTER PROGRESSION ON IO</a:t>
            </a:r>
            <a:br>
              <a:rPr lang="en-GB" noProof="0" dirty="0"/>
            </a:br>
            <a:r>
              <a:rPr lang="en-GB" sz="2000" spc="100" noProof="0" dirty="0">
                <a:solidFill>
                  <a:schemeClr val="accent1"/>
                </a:solidFill>
              </a:rPr>
              <a:t>regorafenib, cabozantinib and ramucirumab after IO</a:t>
            </a:r>
          </a:p>
        </p:txBody>
      </p:sp>
      <p:sp>
        <p:nvSpPr>
          <p:cNvPr id="4" name="Slide Number Placeholder 3">
            <a:extLst>
              <a:ext uri="{FF2B5EF4-FFF2-40B4-BE49-F238E27FC236}">
                <a16:creationId xmlns:a16="http://schemas.microsoft.com/office/drawing/2014/main" id="{BCAD3DC6-C4F1-50A1-536E-6B6623B814C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25</a:t>
            </a:fld>
            <a:endParaRPr lang="en-GB" noProof="0" dirty="0"/>
          </a:p>
        </p:txBody>
      </p:sp>
      <p:sp>
        <p:nvSpPr>
          <p:cNvPr id="23" name="Content Placeholder 22">
            <a:extLst>
              <a:ext uri="{FF2B5EF4-FFF2-40B4-BE49-F238E27FC236}">
                <a16:creationId xmlns:a16="http://schemas.microsoft.com/office/drawing/2014/main" id="{70407627-D0A2-98D6-655B-F530D3149BDE}"/>
              </a:ext>
            </a:extLst>
          </p:cNvPr>
          <p:cNvSpPr>
            <a:spLocks noGrp="1"/>
          </p:cNvSpPr>
          <p:nvPr>
            <p:ph sz="quarter" idx="15"/>
          </p:nvPr>
        </p:nvSpPr>
        <p:spPr>
          <a:xfrm>
            <a:off x="620183" y="6356351"/>
            <a:ext cx="10372361" cy="365125"/>
          </a:xfrm>
        </p:spPr>
        <p:txBody>
          <a:bodyPr anchor="b"/>
          <a:lstStyle/>
          <a:p>
            <a:pPr>
              <a:lnSpc>
                <a:spcPct val="90000"/>
              </a:lnSpc>
            </a:pPr>
            <a:r>
              <a:rPr lang="en-GB" noProof="0" dirty="0">
                <a:solidFill>
                  <a:schemeClr val="tx2"/>
                </a:solidFill>
              </a:rPr>
              <a:t>AE, adverse event; CI, confidence interval; CP, Child-Pugh; IO, immuno-oncology (therapy); NE, non-evaluable; OS, overall survival; PFS, progression-free survival; </a:t>
            </a:r>
          </a:p>
          <a:p>
            <a:pPr>
              <a:lnSpc>
                <a:spcPct val="90000"/>
              </a:lnSpc>
            </a:pPr>
            <a:r>
              <a:rPr lang="en-GB" noProof="0" dirty="0">
                <a:solidFill>
                  <a:schemeClr val="tx2"/>
                </a:solidFill>
              </a:rPr>
              <a:t>1, Abou-Alfa GK, et al. Presented at EASL LCS 2020, abstr PB02-04; 2. Finn RS, et al. Presented at EASL LCS 2022, abstr OS-55; 3. Finn RS, et al. Oncologist. 2022;27:e938-e948</a:t>
            </a:r>
          </a:p>
        </p:txBody>
      </p:sp>
      <p:sp>
        <p:nvSpPr>
          <p:cNvPr id="2" name="Rectangle: Rounded Corners 1">
            <a:extLst>
              <a:ext uri="{FF2B5EF4-FFF2-40B4-BE49-F238E27FC236}">
                <a16:creationId xmlns:a16="http://schemas.microsoft.com/office/drawing/2014/main" id="{01FF666E-13B4-49B4-6664-9549F088B908}"/>
              </a:ext>
            </a:extLst>
          </p:cNvPr>
          <p:cNvSpPr/>
          <p:nvPr/>
        </p:nvSpPr>
        <p:spPr>
          <a:xfrm>
            <a:off x="6528048" y="4581128"/>
            <a:ext cx="4988846" cy="853552"/>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00013"/>
            <a:r>
              <a:rPr lang="en-GB" sz="2000" noProof="0" dirty="0">
                <a:latin typeface="Arial" panose="020B0604020202020204" pitchFamily="34" charset="0"/>
                <a:cs typeface="Arial" panose="020B0604020202020204" pitchFamily="34" charset="0"/>
              </a:rPr>
              <a:t>Efficacy and safety comparable to those reported in the Phase 3 trials</a:t>
            </a:r>
          </a:p>
        </p:txBody>
      </p:sp>
      <p:sp>
        <p:nvSpPr>
          <p:cNvPr id="7" name="Content Placeholder 2">
            <a:extLst>
              <a:ext uri="{FF2B5EF4-FFF2-40B4-BE49-F238E27FC236}">
                <a16:creationId xmlns:a16="http://schemas.microsoft.com/office/drawing/2014/main" id="{F7CBEC94-03FF-817F-4FF2-DCE3D84D9341}"/>
              </a:ext>
            </a:extLst>
          </p:cNvPr>
          <p:cNvSpPr txBox="1">
            <a:spLocks/>
          </p:cNvSpPr>
          <p:nvPr/>
        </p:nvSpPr>
        <p:spPr>
          <a:xfrm>
            <a:off x="619124" y="3052191"/>
            <a:ext cx="5432150"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REACH-2 expansion cohort – ramucirumab</a:t>
            </a:r>
            <a:r>
              <a:rPr lang="en-GB" sz="1600" b="1" baseline="30000" noProof="0" dirty="0">
                <a:solidFill>
                  <a:schemeClr val="tx1"/>
                </a:solidFill>
              </a:rPr>
              <a:t>3</a:t>
            </a:r>
            <a:endParaRPr lang="en-GB" sz="1600" b="1" noProof="0" dirty="0">
              <a:solidFill>
                <a:schemeClr val="tx1"/>
              </a:solidFill>
            </a:endParaRPr>
          </a:p>
        </p:txBody>
      </p:sp>
      <p:sp>
        <p:nvSpPr>
          <p:cNvPr id="16" name="Content Placeholder 2">
            <a:extLst>
              <a:ext uri="{FF2B5EF4-FFF2-40B4-BE49-F238E27FC236}">
                <a16:creationId xmlns:a16="http://schemas.microsoft.com/office/drawing/2014/main" id="{9E807CEA-5D6B-2ADC-2766-D602112D8078}"/>
              </a:ext>
            </a:extLst>
          </p:cNvPr>
          <p:cNvSpPr txBox="1">
            <a:spLocks/>
          </p:cNvSpPr>
          <p:nvPr/>
        </p:nvSpPr>
        <p:spPr>
          <a:xfrm>
            <a:off x="6528048" y="1052736"/>
            <a:ext cx="4988846"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REFINE study – regorafenib</a:t>
            </a:r>
            <a:r>
              <a:rPr lang="en-GB" sz="1600" b="1" baseline="30000" noProof="0" dirty="0">
                <a:solidFill>
                  <a:schemeClr val="tx1"/>
                </a:solidFill>
              </a:rPr>
              <a:t>2</a:t>
            </a:r>
            <a:endParaRPr lang="en-GB" sz="1600" b="1" noProof="0" dirty="0">
              <a:solidFill>
                <a:schemeClr val="tx1"/>
              </a:solidFill>
            </a:endParaRPr>
          </a:p>
        </p:txBody>
      </p:sp>
      <p:sp>
        <p:nvSpPr>
          <p:cNvPr id="17" name="Content Placeholder 2">
            <a:extLst>
              <a:ext uri="{FF2B5EF4-FFF2-40B4-BE49-F238E27FC236}">
                <a16:creationId xmlns:a16="http://schemas.microsoft.com/office/drawing/2014/main" id="{BDA7D645-2F76-25FD-E432-77DBFC9F3FAA}"/>
              </a:ext>
            </a:extLst>
          </p:cNvPr>
          <p:cNvSpPr txBox="1">
            <a:spLocks/>
          </p:cNvSpPr>
          <p:nvPr/>
        </p:nvSpPr>
        <p:spPr>
          <a:xfrm>
            <a:off x="619124" y="1052736"/>
            <a:ext cx="5432151"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CELESTIAL study – cabozantinib</a:t>
            </a:r>
            <a:r>
              <a:rPr lang="en-GB" sz="1600" b="1" baseline="30000" noProof="0" dirty="0">
                <a:solidFill>
                  <a:schemeClr val="tx1"/>
                </a:solidFill>
              </a:rPr>
              <a:t>1</a:t>
            </a:r>
            <a:endParaRPr lang="en-GB" sz="1600" b="1" noProof="0" dirty="0">
              <a:solidFill>
                <a:schemeClr val="tx1"/>
              </a:solidFill>
            </a:endParaRPr>
          </a:p>
        </p:txBody>
      </p:sp>
      <p:graphicFrame>
        <p:nvGraphicFramePr>
          <p:cNvPr id="29" name="Table 28">
            <a:extLst>
              <a:ext uri="{FF2B5EF4-FFF2-40B4-BE49-F238E27FC236}">
                <a16:creationId xmlns:a16="http://schemas.microsoft.com/office/drawing/2014/main" id="{85060A96-17C1-33A4-FE7A-DFE66D893729}"/>
              </a:ext>
            </a:extLst>
          </p:cNvPr>
          <p:cNvGraphicFramePr>
            <a:graphicFrameLocks noGrp="1"/>
          </p:cNvGraphicFramePr>
          <p:nvPr>
            <p:extLst>
              <p:ext uri="{D42A27DB-BD31-4B8C-83A1-F6EECF244321}">
                <p14:modId xmlns:p14="http://schemas.microsoft.com/office/powerpoint/2010/main" val="81699390"/>
              </p:ext>
            </p:extLst>
          </p:nvPr>
        </p:nvGraphicFramePr>
        <p:xfrm>
          <a:off x="619125" y="1368966"/>
          <a:ext cx="5490377" cy="1615440"/>
        </p:xfrm>
        <a:graphic>
          <a:graphicData uri="http://schemas.openxmlformats.org/drawingml/2006/table">
            <a:tbl>
              <a:tblPr firstRow="1" bandRow="1">
                <a:tableStyleId>{5C22544A-7EE6-4342-B048-85BDC9FD1C3A}</a:tableStyleId>
              </a:tblPr>
              <a:tblGrid>
                <a:gridCol w="3028603">
                  <a:extLst>
                    <a:ext uri="{9D8B030D-6E8A-4147-A177-3AD203B41FA5}">
                      <a16:colId xmlns:a16="http://schemas.microsoft.com/office/drawing/2014/main" val="2302027401"/>
                    </a:ext>
                  </a:extLst>
                </a:gridCol>
                <a:gridCol w="1201774">
                  <a:extLst>
                    <a:ext uri="{9D8B030D-6E8A-4147-A177-3AD203B41FA5}">
                      <a16:colId xmlns:a16="http://schemas.microsoft.com/office/drawing/2014/main" val="2236846118"/>
                    </a:ext>
                  </a:extLst>
                </a:gridCol>
                <a:gridCol w="1260000">
                  <a:extLst>
                    <a:ext uri="{9D8B030D-6E8A-4147-A177-3AD203B41FA5}">
                      <a16:colId xmlns:a16="http://schemas.microsoft.com/office/drawing/2014/main" val="1260172926"/>
                    </a:ext>
                  </a:extLst>
                </a:gridCol>
              </a:tblGrid>
              <a:tr h="0">
                <a:tc>
                  <a:txBody>
                    <a:bodyPr/>
                    <a:lstStyle/>
                    <a:p>
                      <a:r>
                        <a:rPr lang="en-GB" sz="1000" noProof="0" dirty="0">
                          <a:latin typeface="Arial" panose="020B0604020202020204" pitchFamily="34" charset="0"/>
                          <a:cs typeface="Arial" panose="020B0604020202020204" pitchFamily="34" charset="0"/>
                        </a:rPr>
                        <a:t>Outcomes with cabozantinib</a:t>
                      </a:r>
                    </a:p>
                  </a:txBody>
                  <a:tcPr/>
                </a:tc>
                <a:tc>
                  <a:txBody>
                    <a:bodyPr/>
                    <a:lstStyle/>
                    <a:p>
                      <a:pPr algn="ctr"/>
                      <a:r>
                        <a:rPr lang="en-GB" sz="1000" noProof="0" dirty="0">
                          <a:solidFill>
                            <a:schemeClr val="bg1"/>
                          </a:solidFill>
                          <a:latin typeface="Arial" panose="020B0604020202020204" pitchFamily="34" charset="0"/>
                          <a:cs typeface="Arial" panose="020B0604020202020204" pitchFamily="34" charset="0"/>
                        </a:rPr>
                        <a:t>Prior IO</a:t>
                      </a:r>
                      <a:br>
                        <a:rPr lang="en-GB" sz="1000"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(N=14)</a:t>
                      </a:r>
                    </a:p>
                  </a:txBody>
                  <a:tcPr/>
                </a:tc>
                <a:tc>
                  <a:txBody>
                    <a:bodyPr/>
                    <a:lstStyle/>
                    <a:p>
                      <a:pPr algn="ctr"/>
                      <a:r>
                        <a:rPr lang="en-GB" sz="1000" noProof="0" dirty="0">
                          <a:solidFill>
                            <a:schemeClr val="bg1"/>
                          </a:solidFill>
                          <a:latin typeface="Arial" panose="020B0604020202020204" pitchFamily="34" charset="0"/>
                          <a:cs typeface="Arial" panose="020B0604020202020204" pitchFamily="34" charset="0"/>
                        </a:rPr>
                        <a:t>Two prior regimens</a:t>
                      </a:r>
                      <a:br>
                        <a:rPr lang="en-GB" sz="1000"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(N=130)</a:t>
                      </a:r>
                    </a:p>
                  </a:txBody>
                  <a:tcPr marL="36000" marR="36000"/>
                </a:tc>
                <a:extLst>
                  <a:ext uri="{0D108BD9-81ED-4DB2-BD59-A6C34878D82A}">
                    <a16:rowId xmlns:a16="http://schemas.microsoft.com/office/drawing/2014/main" val="961340382"/>
                  </a:ext>
                </a:extLst>
              </a:tr>
              <a:tr h="0">
                <a:tc>
                  <a:txBody>
                    <a:bodyPr/>
                    <a:lstStyle/>
                    <a:p>
                      <a:r>
                        <a:rPr lang="en-GB" sz="1000" b="0" noProof="0" dirty="0">
                          <a:solidFill>
                            <a:schemeClr val="tx1"/>
                          </a:solidFill>
                          <a:latin typeface="Arial" panose="020B0604020202020204" pitchFamily="34" charset="0"/>
                          <a:cs typeface="Arial" panose="020B0604020202020204" pitchFamily="34" charset="0"/>
                        </a:rPr>
                        <a:t>Median OS (95% CI), months</a:t>
                      </a:r>
                    </a:p>
                  </a:txBody>
                  <a:tcPr/>
                </a:tc>
                <a:tc>
                  <a:txBody>
                    <a:bodyPr/>
                    <a:lstStyle/>
                    <a:p>
                      <a:pPr algn="ctr"/>
                      <a:r>
                        <a:rPr lang="en-GB" sz="1000" noProof="0" dirty="0">
                          <a:latin typeface="Arial" panose="020B0604020202020204" pitchFamily="34" charset="0"/>
                          <a:cs typeface="Arial" panose="020B0604020202020204" pitchFamily="34" charset="0"/>
                        </a:rPr>
                        <a:t>7.9 (5.1-NE)</a:t>
                      </a:r>
                    </a:p>
                  </a:txBody>
                  <a:tcPr/>
                </a:tc>
                <a:tc>
                  <a:txBody>
                    <a:bodyPr/>
                    <a:lstStyle/>
                    <a:p>
                      <a:pPr algn="ctr"/>
                      <a:r>
                        <a:rPr lang="en-GB" sz="1000" noProof="0" dirty="0">
                          <a:latin typeface="Arial" panose="020B0604020202020204" pitchFamily="34" charset="0"/>
                          <a:cs typeface="Arial" panose="020B0604020202020204" pitchFamily="34" charset="0"/>
                        </a:rPr>
                        <a:t>8.5 (7.4-9.7)</a:t>
                      </a:r>
                    </a:p>
                  </a:txBody>
                  <a:tcPr/>
                </a:tc>
                <a:extLst>
                  <a:ext uri="{0D108BD9-81ED-4DB2-BD59-A6C34878D82A}">
                    <a16:rowId xmlns:a16="http://schemas.microsoft.com/office/drawing/2014/main" val="3922045474"/>
                  </a:ext>
                </a:extLst>
              </a:tr>
              <a:tr h="0">
                <a:tc>
                  <a:txBody>
                    <a:bodyPr/>
                    <a:lstStyle/>
                    <a:p>
                      <a:r>
                        <a:rPr lang="en-GB" sz="1000" b="0" noProof="0" dirty="0">
                          <a:solidFill>
                            <a:schemeClr val="tx1"/>
                          </a:solidFill>
                          <a:latin typeface="Arial" panose="020B0604020202020204" pitchFamily="34" charset="0"/>
                          <a:cs typeface="Arial" panose="020B0604020202020204" pitchFamily="34" charset="0"/>
                        </a:rPr>
                        <a:t>Median PFS (95% CI), months</a:t>
                      </a:r>
                    </a:p>
                  </a:txBody>
                  <a:tcPr/>
                </a:tc>
                <a:tc>
                  <a:txBody>
                    <a:bodyPr/>
                    <a:lstStyle/>
                    <a:p>
                      <a:pPr algn="ctr"/>
                      <a:r>
                        <a:rPr lang="en-GB" sz="1000" noProof="0" dirty="0">
                          <a:latin typeface="Arial" panose="020B0604020202020204" pitchFamily="34" charset="0"/>
                          <a:cs typeface="Arial" panose="020B0604020202020204" pitchFamily="34" charset="0"/>
                        </a:rPr>
                        <a:t>3.7 (1.9-5.6)</a:t>
                      </a:r>
                    </a:p>
                  </a:txBody>
                  <a:tcPr/>
                </a:tc>
                <a:tc>
                  <a:txBody>
                    <a:bodyPr/>
                    <a:lstStyle/>
                    <a:p>
                      <a:pPr algn="ctr"/>
                      <a:r>
                        <a:rPr lang="en-GB" sz="1000" noProof="0" dirty="0">
                          <a:latin typeface="Arial" panose="020B0604020202020204" pitchFamily="34" charset="0"/>
                          <a:cs typeface="Arial" panose="020B0604020202020204" pitchFamily="34" charset="0"/>
                        </a:rPr>
                        <a:t>3.7 (3.3-4.1)</a:t>
                      </a:r>
                    </a:p>
                  </a:txBody>
                  <a:tcPr/>
                </a:tc>
                <a:extLst>
                  <a:ext uri="{0D108BD9-81ED-4DB2-BD59-A6C34878D82A}">
                    <a16:rowId xmlns:a16="http://schemas.microsoft.com/office/drawing/2014/main" val="2197061299"/>
                  </a:ext>
                </a:extLst>
              </a:tr>
              <a:tr h="0">
                <a:tc>
                  <a:txBody>
                    <a:bodyPr/>
                    <a:lstStyle/>
                    <a:p>
                      <a:r>
                        <a:rPr lang="en-GB" sz="1000" b="0" noProof="0" dirty="0">
                          <a:solidFill>
                            <a:schemeClr val="tx1"/>
                          </a:solidFill>
                          <a:latin typeface="Arial" panose="020B0604020202020204" pitchFamily="34" charset="0"/>
                          <a:cs typeface="Arial" panose="020B0604020202020204" pitchFamily="34" charset="0"/>
                        </a:rPr>
                        <a:t>Median duration of exposure (range), months</a:t>
                      </a:r>
                    </a:p>
                  </a:txBody>
                  <a:tcPr/>
                </a:tc>
                <a:tc>
                  <a:txBody>
                    <a:bodyPr/>
                    <a:lstStyle/>
                    <a:p>
                      <a:pPr algn="ctr"/>
                      <a:r>
                        <a:rPr lang="en-GB" sz="1000" noProof="0" dirty="0">
                          <a:latin typeface="Arial" panose="020B0604020202020204" pitchFamily="34" charset="0"/>
                          <a:cs typeface="Arial" panose="020B0604020202020204" pitchFamily="34" charset="0"/>
                        </a:rPr>
                        <a:t>3.7 (1.9-18.7)</a:t>
                      </a:r>
                    </a:p>
                  </a:txBody>
                  <a:tcPr/>
                </a:tc>
                <a:tc>
                  <a:txBody>
                    <a:bodyPr/>
                    <a:lstStyle/>
                    <a:p>
                      <a:pPr algn="ctr"/>
                      <a:r>
                        <a:rPr lang="en-GB" sz="1000" noProof="0" dirty="0">
                          <a:latin typeface="Arial" panose="020B0604020202020204" pitchFamily="34" charset="0"/>
                          <a:cs typeface="Arial" panose="020B0604020202020204" pitchFamily="34" charset="0"/>
                        </a:rPr>
                        <a:t>3.7 (0.5-23.9)</a:t>
                      </a:r>
                    </a:p>
                  </a:txBody>
                  <a:tcPr/>
                </a:tc>
                <a:extLst>
                  <a:ext uri="{0D108BD9-81ED-4DB2-BD59-A6C34878D82A}">
                    <a16:rowId xmlns:a16="http://schemas.microsoft.com/office/drawing/2014/main" val="3775862706"/>
                  </a:ext>
                </a:extLst>
              </a:tr>
              <a:tr h="0">
                <a:tc>
                  <a:txBody>
                    <a:bodyPr/>
                    <a:lstStyle/>
                    <a:p>
                      <a:r>
                        <a:rPr lang="en-GB" sz="1000" b="0" noProof="0" dirty="0">
                          <a:solidFill>
                            <a:schemeClr val="tx1"/>
                          </a:solidFill>
                          <a:latin typeface="Arial" panose="020B0604020202020204" pitchFamily="34" charset="0"/>
                          <a:cs typeface="Arial" panose="020B0604020202020204" pitchFamily="34" charset="0"/>
                        </a:rPr>
                        <a:t>Grade 3/4 AEs, n (%)</a:t>
                      </a:r>
                    </a:p>
                  </a:txBody>
                  <a:tcPr/>
                </a:tc>
                <a:tc>
                  <a:txBody>
                    <a:bodyPr/>
                    <a:lstStyle/>
                    <a:p>
                      <a:pPr algn="ctr"/>
                      <a:r>
                        <a:rPr lang="en-GB" sz="1000" noProof="0" dirty="0">
                          <a:latin typeface="Arial" panose="020B0604020202020204" pitchFamily="34" charset="0"/>
                          <a:cs typeface="Arial" panose="020B0604020202020204" pitchFamily="34" charset="0"/>
                        </a:rPr>
                        <a:t>9 (64)</a:t>
                      </a:r>
                    </a:p>
                  </a:txBody>
                  <a:tcPr/>
                </a:tc>
                <a:tc>
                  <a:txBody>
                    <a:bodyPr/>
                    <a:lstStyle/>
                    <a:p>
                      <a:pPr algn="ctr"/>
                      <a:r>
                        <a:rPr lang="en-GB" sz="1000" noProof="0" dirty="0">
                          <a:latin typeface="Arial" panose="020B0604020202020204" pitchFamily="34" charset="0"/>
                          <a:cs typeface="Arial" panose="020B0604020202020204" pitchFamily="34" charset="0"/>
                        </a:rPr>
                        <a:t>85 (66)</a:t>
                      </a:r>
                    </a:p>
                  </a:txBody>
                  <a:tcPr/>
                </a:tc>
                <a:extLst>
                  <a:ext uri="{0D108BD9-81ED-4DB2-BD59-A6C34878D82A}">
                    <a16:rowId xmlns:a16="http://schemas.microsoft.com/office/drawing/2014/main" val="2549487644"/>
                  </a:ext>
                </a:extLst>
              </a:tr>
              <a:tr h="0">
                <a:tc>
                  <a:txBody>
                    <a:bodyPr/>
                    <a:lstStyle/>
                    <a:p>
                      <a:r>
                        <a:rPr lang="en-GB" sz="1000" b="0" noProof="0" dirty="0">
                          <a:latin typeface="Arial" panose="020B0604020202020204" pitchFamily="34" charset="0"/>
                          <a:cs typeface="Arial" panose="020B0604020202020204" pitchFamily="34" charset="0"/>
                        </a:rPr>
                        <a:t>Treatment-related discontinuations, n (%)</a:t>
                      </a:r>
                    </a:p>
                  </a:txBody>
                  <a:tcPr/>
                </a:tc>
                <a:tc>
                  <a:txBody>
                    <a:bodyPr/>
                    <a:lstStyle/>
                    <a:p>
                      <a:pPr algn="ctr"/>
                      <a:r>
                        <a:rPr lang="en-GB" sz="1000" noProof="0" dirty="0">
                          <a:latin typeface="Arial" panose="020B0604020202020204" pitchFamily="34" charset="0"/>
                          <a:cs typeface="Arial" panose="020B0604020202020204" pitchFamily="34" charset="0"/>
                        </a:rPr>
                        <a:t>1 (7)</a:t>
                      </a:r>
                    </a:p>
                  </a:txBody>
                  <a:tcPr/>
                </a:tc>
                <a:tc>
                  <a:txBody>
                    <a:bodyPr/>
                    <a:lstStyle/>
                    <a:p>
                      <a:pPr algn="ctr"/>
                      <a:r>
                        <a:rPr lang="en-GB" sz="1000" noProof="0" dirty="0">
                          <a:latin typeface="Arial" panose="020B0604020202020204" pitchFamily="34" charset="0"/>
                          <a:cs typeface="Arial" panose="020B0604020202020204" pitchFamily="34" charset="0"/>
                        </a:rPr>
                        <a:t>19 (15)</a:t>
                      </a:r>
                    </a:p>
                  </a:txBody>
                  <a:tcPr/>
                </a:tc>
                <a:extLst>
                  <a:ext uri="{0D108BD9-81ED-4DB2-BD59-A6C34878D82A}">
                    <a16:rowId xmlns:a16="http://schemas.microsoft.com/office/drawing/2014/main" val="2645668983"/>
                  </a:ext>
                </a:extLst>
              </a:tr>
            </a:tbl>
          </a:graphicData>
        </a:graphic>
      </p:graphicFrame>
      <p:sp>
        <p:nvSpPr>
          <p:cNvPr id="18" name="Rectangle 17">
            <a:extLst>
              <a:ext uri="{FF2B5EF4-FFF2-40B4-BE49-F238E27FC236}">
                <a16:creationId xmlns:a16="http://schemas.microsoft.com/office/drawing/2014/main" id="{9E105633-61C8-3778-6C18-EBD7C98822FD}"/>
              </a:ext>
            </a:extLst>
          </p:cNvPr>
          <p:cNvSpPr/>
          <p:nvPr/>
        </p:nvSpPr>
        <p:spPr>
          <a:xfrm>
            <a:off x="3647728" y="1373920"/>
            <a:ext cx="1204827" cy="160781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aphicFrame>
        <p:nvGraphicFramePr>
          <p:cNvPr id="30" name="Table 29">
            <a:extLst>
              <a:ext uri="{FF2B5EF4-FFF2-40B4-BE49-F238E27FC236}">
                <a16:creationId xmlns:a16="http://schemas.microsoft.com/office/drawing/2014/main" id="{9891858D-19FB-C793-5A13-752633E151A0}"/>
              </a:ext>
            </a:extLst>
          </p:cNvPr>
          <p:cNvGraphicFramePr>
            <a:graphicFrameLocks noGrp="1"/>
          </p:cNvGraphicFramePr>
          <p:nvPr>
            <p:extLst>
              <p:ext uri="{D42A27DB-BD31-4B8C-83A1-F6EECF244321}">
                <p14:modId xmlns:p14="http://schemas.microsoft.com/office/powerpoint/2010/main" val="1595870727"/>
              </p:ext>
            </p:extLst>
          </p:nvPr>
        </p:nvGraphicFramePr>
        <p:xfrm>
          <a:off x="6528048" y="1368966"/>
          <a:ext cx="4988846" cy="3078480"/>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2302027401"/>
                    </a:ext>
                  </a:extLst>
                </a:gridCol>
                <a:gridCol w="1450307">
                  <a:extLst>
                    <a:ext uri="{9D8B030D-6E8A-4147-A177-3AD203B41FA5}">
                      <a16:colId xmlns:a16="http://schemas.microsoft.com/office/drawing/2014/main" val="2236846118"/>
                    </a:ext>
                  </a:extLst>
                </a:gridCol>
                <a:gridCol w="1450307">
                  <a:extLst>
                    <a:ext uri="{9D8B030D-6E8A-4147-A177-3AD203B41FA5}">
                      <a16:colId xmlns:a16="http://schemas.microsoft.com/office/drawing/2014/main" val="1260172926"/>
                    </a:ext>
                  </a:extLst>
                </a:gridCol>
              </a:tblGrid>
              <a:tr h="0">
                <a:tc>
                  <a:txBody>
                    <a:bodyPr/>
                    <a:lstStyle/>
                    <a:p>
                      <a:r>
                        <a:rPr lang="en-GB" sz="1000" noProof="0" dirty="0">
                          <a:solidFill>
                            <a:schemeClr val="bg1"/>
                          </a:solidFill>
                          <a:latin typeface="Arial" panose="020B0604020202020204" pitchFamily="34" charset="0"/>
                          <a:cs typeface="Arial" panose="020B0604020202020204" pitchFamily="34" charset="0"/>
                        </a:rPr>
                        <a:t>OS subgroup analyses [N=1008]</a:t>
                      </a:r>
                    </a:p>
                  </a:txBody>
                  <a:tcPr anchor="ctr"/>
                </a:tc>
                <a:tc>
                  <a:txBody>
                    <a:bodyPr/>
                    <a:lstStyle/>
                    <a:p>
                      <a:pPr algn="ctr"/>
                      <a:r>
                        <a:rPr lang="en-GB" sz="1000" strike="noStrike" noProof="0" dirty="0">
                          <a:latin typeface="Arial" panose="020B0604020202020204" pitchFamily="34" charset="0"/>
                          <a:cs typeface="Arial" panose="020B0604020202020204" pitchFamily="34" charset="0"/>
                        </a:rPr>
                        <a:t>Patients, %</a:t>
                      </a:r>
                    </a:p>
                  </a:txBody>
                  <a:tcPr/>
                </a:tc>
                <a:tc>
                  <a:txBody>
                    <a:bodyPr/>
                    <a:lstStyle/>
                    <a:p>
                      <a:pPr algn="ctr"/>
                      <a:r>
                        <a:rPr lang="en-GB" sz="1000" noProof="0" dirty="0">
                          <a:solidFill>
                            <a:schemeClr val="bg1"/>
                          </a:solidFill>
                          <a:latin typeface="Arial" panose="020B0604020202020204" pitchFamily="34" charset="0"/>
                          <a:cs typeface="Arial" panose="020B0604020202020204" pitchFamily="34" charset="0"/>
                        </a:rPr>
                        <a:t>Median OS (95% CI), months</a:t>
                      </a:r>
                    </a:p>
                  </a:txBody>
                  <a:tcPr/>
                </a:tc>
                <a:extLst>
                  <a:ext uri="{0D108BD9-81ED-4DB2-BD59-A6C34878D82A}">
                    <a16:rowId xmlns:a16="http://schemas.microsoft.com/office/drawing/2014/main" val="961340382"/>
                  </a:ext>
                </a:extLst>
              </a:tr>
              <a:tr h="0">
                <a:tc>
                  <a:txBody>
                    <a:bodyPr/>
                    <a:lstStyle/>
                    <a:p>
                      <a:r>
                        <a:rPr lang="en-GB" sz="1000" b="1" noProof="0" dirty="0">
                          <a:latin typeface="Arial" panose="020B0604020202020204" pitchFamily="34" charset="0"/>
                          <a:cs typeface="Arial" panose="020B0604020202020204" pitchFamily="34" charset="0"/>
                        </a:rPr>
                        <a:t>Overall population</a:t>
                      </a:r>
                    </a:p>
                  </a:txBody>
                  <a:tcPr/>
                </a:tc>
                <a:tc>
                  <a:txBody>
                    <a:bodyPr/>
                    <a:lstStyle/>
                    <a:p>
                      <a:pPr algn="ctr"/>
                      <a:r>
                        <a:rPr lang="en-GB" sz="1000" noProof="0" dirty="0">
                          <a:latin typeface="Arial" panose="020B0604020202020204" pitchFamily="34" charset="0"/>
                          <a:cs typeface="Arial" panose="020B0604020202020204" pitchFamily="34" charset="0"/>
                        </a:rPr>
                        <a:t>100</a:t>
                      </a:r>
                    </a:p>
                  </a:txBody>
                  <a:tcPr/>
                </a:tc>
                <a:tc>
                  <a:txBody>
                    <a:bodyPr/>
                    <a:lstStyle/>
                    <a:p>
                      <a:pPr algn="ctr"/>
                      <a:r>
                        <a:rPr lang="en-GB" sz="1000" noProof="0" dirty="0">
                          <a:latin typeface="Arial" panose="020B0604020202020204" pitchFamily="34" charset="0"/>
                          <a:cs typeface="Arial" panose="020B0604020202020204" pitchFamily="34" charset="0"/>
                        </a:rPr>
                        <a:t>12.9 (11.4-14.6)</a:t>
                      </a:r>
                    </a:p>
                  </a:txBody>
                  <a:tcPr/>
                </a:tc>
                <a:extLst>
                  <a:ext uri="{0D108BD9-81ED-4DB2-BD59-A6C34878D82A}">
                    <a16:rowId xmlns:a16="http://schemas.microsoft.com/office/drawing/2014/main" val="3922045474"/>
                  </a:ext>
                </a:extLst>
              </a:tr>
              <a:tr h="0">
                <a:tc>
                  <a:txBody>
                    <a:bodyPr/>
                    <a:lstStyle/>
                    <a:p>
                      <a:r>
                        <a:rPr lang="en-GB" sz="1000" b="1" noProof="0" dirty="0">
                          <a:latin typeface="Arial" panose="020B0604020202020204" pitchFamily="34" charset="0"/>
                          <a:cs typeface="Arial" panose="020B0604020202020204" pitchFamily="34" charset="0"/>
                        </a:rPr>
                        <a:t>CP grade at baseline</a:t>
                      </a:r>
                      <a:endParaRPr lang="en-GB" sz="1000" b="1" baseline="30000" noProof="0" dirty="0">
                        <a:latin typeface="Arial" panose="020B0604020202020204" pitchFamily="34" charset="0"/>
                        <a:cs typeface="Arial" panose="020B0604020202020204" pitchFamily="34" charset="0"/>
                      </a:endParaRPr>
                    </a:p>
                    <a:p>
                      <a:pPr marL="0" indent="185738">
                        <a:tabLst/>
                      </a:pPr>
                      <a:r>
                        <a:rPr lang="en-GB" sz="1000" b="0" noProof="0" dirty="0">
                          <a:latin typeface="Arial" panose="020B0604020202020204" pitchFamily="34" charset="0"/>
                          <a:cs typeface="Arial" panose="020B0604020202020204" pitchFamily="34" charset="0"/>
                        </a:rPr>
                        <a:t>A</a:t>
                      </a:r>
                    </a:p>
                    <a:p>
                      <a:pPr marL="0" indent="185738">
                        <a:tabLst/>
                      </a:pPr>
                      <a:r>
                        <a:rPr lang="en-GB" sz="1000" b="0" noProof="0" dirty="0">
                          <a:latin typeface="Arial" panose="020B0604020202020204" pitchFamily="34" charset="0"/>
                          <a:cs typeface="Arial" panose="020B0604020202020204" pitchFamily="34" charset="0"/>
                        </a:rPr>
                        <a:t>B</a:t>
                      </a:r>
                    </a:p>
                    <a:p>
                      <a:pPr marL="0" indent="185738">
                        <a:tabLst/>
                      </a:pPr>
                      <a:r>
                        <a:rPr lang="en-GB" sz="1000" b="0" noProof="0" dirty="0">
                          <a:latin typeface="Arial" panose="020B0604020202020204" pitchFamily="34" charset="0"/>
                          <a:cs typeface="Arial" panose="020B0604020202020204" pitchFamily="34" charset="0"/>
                        </a:rPr>
                        <a:t>Missing/NE</a:t>
                      </a:r>
                    </a:p>
                  </a:txBody>
                  <a:tcPr/>
                </a:tc>
                <a:tc>
                  <a:txBody>
                    <a:bodyPr/>
                    <a:lstStyle/>
                    <a:p>
                      <a:pPr algn="ctr"/>
                      <a:endParaRPr lang="en-GB" sz="1000" noProof="0" dirty="0">
                        <a:latin typeface="Arial" panose="020B0604020202020204" pitchFamily="34" charset="0"/>
                        <a:cs typeface="Arial" panose="020B0604020202020204" pitchFamily="34" charset="0"/>
                      </a:endParaRPr>
                    </a:p>
                    <a:p>
                      <a:pPr algn="ctr"/>
                      <a:r>
                        <a:rPr lang="en-GB" sz="1000" noProof="0" dirty="0">
                          <a:latin typeface="Arial" panose="020B0604020202020204" pitchFamily="34" charset="0"/>
                          <a:cs typeface="Arial" panose="020B0604020202020204" pitchFamily="34" charset="0"/>
                        </a:rPr>
                        <a:t>62</a:t>
                      </a:r>
                    </a:p>
                    <a:p>
                      <a:pPr algn="ctr"/>
                      <a:r>
                        <a:rPr lang="en-GB" sz="1000" noProof="0" dirty="0">
                          <a:latin typeface="Arial" panose="020B0604020202020204" pitchFamily="34" charset="0"/>
                          <a:cs typeface="Arial" panose="020B0604020202020204" pitchFamily="34" charset="0"/>
                        </a:rPr>
                        <a:t>12</a:t>
                      </a:r>
                    </a:p>
                    <a:p>
                      <a:pPr algn="ctr"/>
                      <a:r>
                        <a:rPr lang="en-GB" sz="1000" noProof="0" dirty="0">
                          <a:latin typeface="Arial" panose="020B0604020202020204" pitchFamily="34" charset="0"/>
                          <a:cs typeface="Arial" panose="020B0604020202020204" pitchFamily="34" charset="0"/>
                        </a:rPr>
                        <a:t>26</a:t>
                      </a:r>
                    </a:p>
                  </a:txBody>
                  <a:tcPr/>
                </a:tc>
                <a:tc>
                  <a:txBody>
                    <a:bodyPr/>
                    <a:lstStyle/>
                    <a:p>
                      <a:pPr algn="ctr"/>
                      <a:endParaRPr lang="en-GB" sz="1000" noProof="0" dirty="0">
                        <a:latin typeface="Arial" panose="020B0604020202020204" pitchFamily="34" charset="0"/>
                        <a:cs typeface="Arial" panose="020B0604020202020204" pitchFamily="34" charset="0"/>
                      </a:endParaRPr>
                    </a:p>
                    <a:p>
                      <a:pPr algn="ctr"/>
                      <a:r>
                        <a:rPr lang="en-GB" sz="1000" noProof="0" dirty="0">
                          <a:latin typeface="Arial" panose="020B0604020202020204" pitchFamily="34" charset="0"/>
                          <a:cs typeface="Arial" panose="020B0604020202020204" pitchFamily="34" charset="0"/>
                        </a:rPr>
                        <a:t>15.2 (13.3-16.2)</a:t>
                      </a:r>
                    </a:p>
                    <a:p>
                      <a:pPr algn="ctr"/>
                      <a:r>
                        <a:rPr lang="en-GB" sz="1000" noProof="0" dirty="0">
                          <a:latin typeface="Arial" panose="020B0604020202020204" pitchFamily="34" charset="0"/>
                          <a:cs typeface="Arial" panose="020B0604020202020204" pitchFamily="34" charset="0"/>
                        </a:rPr>
                        <a:t>6.3 (4.9-8.1)</a:t>
                      </a:r>
                    </a:p>
                    <a:p>
                      <a:pPr algn="ctr"/>
                      <a:r>
                        <a:rPr lang="en-GB" sz="1000" noProof="0" dirty="0">
                          <a:latin typeface="Arial" panose="020B0604020202020204" pitchFamily="34" charset="0"/>
                          <a:cs typeface="Arial" panose="020B0604020202020204" pitchFamily="34" charset="0"/>
                        </a:rPr>
                        <a:t>12.2 (9.4-15.3)</a:t>
                      </a:r>
                    </a:p>
                  </a:txBody>
                  <a:tcPr/>
                </a:tc>
                <a:extLst>
                  <a:ext uri="{0D108BD9-81ED-4DB2-BD59-A6C34878D82A}">
                    <a16:rowId xmlns:a16="http://schemas.microsoft.com/office/drawing/2014/main" val="2197061299"/>
                  </a:ext>
                </a:extLst>
              </a:tr>
              <a:tr h="0">
                <a:tc>
                  <a:txBody>
                    <a:bodyPr/>
                    <a:lstStyle/>
                    <a:p>
                      <a:r>
                        <a:rPr lang="en-GB" sz="1000" b="1" noProof="0" dirty="0">
                          <a:latin typeface="Arial" panose="020B0604020202020204" pitchFamily="34" charset="0"/>
                          <a:cs typeface="Arial" panose="020B0604020202020204" pitchFamily="34" charset="0"/>
                        </a:rPr>
                        <a:t>ALBI grade at baseline</a:t>
                      </a:r>
                      <a:endParaRPr lang="en-GB" sz="1000" b="1" baseline="30000" noProof="0" dirty="0">
                        <a:latin typeface="Arial" panose="020B0604020202020204" pitchFamily="34" charset="0"/>
                        <a:cs typeface="Arial" panose="020B0604020202020204" pitchFamily="34" charset="0"/>
                      </a:endParaRPr>
                    </a:p>
                    <a:p>
                      <a:pPr marL="0" indent="185738">
                        <a:tabLst/>
                      </a:pPr>
                      <a:r>
                        <a:rPr lang="en-GB" sz="1000" b="0" noProof="0" dirty="0">
                          <a:latin typeface="Arial" panose="020B0604020202020204" pitchFamily="34" charset="0"/>
                          <a:cs typeface="Arial" panose="020B0604020202020204" pitchFamily="34" charset="0"/>
                        </a:rPr>
                        <a:t>1</a:t>
                      </a:r>
                    </a:p>
                    <a:p>
                      <a:pPr marL="0" indent="185738">
                        <a:tabLst/>
                      </a:pPr>
                      <a:r>
                        <a:rPr lang="en-GB" sz="1000" b="0" noProof="0" dirty="0">
                          <a:latin typeface="Arial" panose="020B0604020202020204" pitchFamily="34" charset="0"/>
                          <a:cs typeface="Arial" panose="020B0604020202020204" pitchFamily="34" charset="0"/>
                        </a:rPr>
                        <a:t>2</a:t>
                      </a:r>
                    </a:p>
                    <a:p>
                      <a:pPr marL="0" indent="185738">
                        <a:tabLst/>
                      </a:pPr>
                      <a:r>
                        <a:rPr lang="en-GB" sz="1000" b="0" noProof="0" dirty="0">
                          <a:latin typeface="Arial" panose="020B0604020202020204" pitchFamily="34" charset="0"/>
                          <a:cs typeface="Arial" panose="020B0604020202020204" pitchFamily="34" charset="0"/>
                        </a:rPr>
                        <a:t>Missing</a:t>
                      </a:r>
                      <a:endParaRPr lang="en-GB" sz="1000" b="1" noProof="0" dirty="0">
                        <a:latin typeface="Arial" panose="020B0604020202020204" pitchFamily="34" charset="0"/>
                        <a:cs typeface="Arial" panose="020B0604020202020204" pitchFamily="34" charset="0"/>
                      </a:endParaRPr>
                    </a:p>
                  </a:txBody>
                  <a:tcPr/>
                </a:tc>
                <a:tc>
                  <a:txBody>
                    <a:bodyPr/>
                    <a:lstStyle/>
                    <a:p>
                      <a:pPr algn="ctr"/>
                      <a:endParaRPr lang="en-GB" sz="1000" noProof="0" dirty="0">
                        <a:latin typeface="Arial" panose="020B0604020202020204" pitchFamily="34" charset="0"/>
                        <a:cs typeface="Arial" panose="020B0604020202020204" pitchFamily="34" charset="0"/>
                      </a:endParaRPr>
                    </a:p>
                    <a:p>
                      <a:pPr algn="ctr"/>
                      <a:r>
                        <a:rPr lang="en-GB" sz="1000" noProof="0" dirty="0">
                          <a:latin typeface="Arial" panose="020B0604020202020204" pitchFamily="34" charset="0"/>
                          <a:cs typeface="Arial" panose="020B0604020202020204" pitchFamily="34" charset="0"/>
                        </a:rPr>
                        <a:t>32</a:t>
                      </a:r>
                    </a:p>
                    <a:p>
                      <a:pPr algn="ctr"/>
                      <a:r>
                        <a:rPr lang="en-GB" sz="1000" noProof="0" dirty="0">
                          <a:latin typeface="Arial" panose="020B0604020202020204" pitchFamily="34" charset="0"/>
                          <a:cs typeface="Arial" panose="020B0604020202020204" pitchFamily="34" charset="0"/>
                        </a:rPr>
                        <a:t>49</a:t>
                      </a:r>
                    </a:p>
                    <a:p>
                      <a:pPr algn="ctr"/>
                      <a:r>
                        <a:rPr lang="en-GB" sz="1000" noProof="0" dirty="0">
                          <a:latin typeface="Arial" panose="020B0604020202020204" pitchFamily="34" charset="0"/>
                          <a:cs typeface="Arial" panose="020B0604020202020204" pitchFamily="34" charset="0"/>
                        </a:rPr>
                        <a:t>15</a:t>
                      </a:r>
                    </a:p>
                  </a:txBody>
                  <a:tcPr/>
                </a:tc>
                <a:tc>
                  <a:txBody>
                    <a:bodyPr/>
                    <a:lstStyle/>
                    <a:p>
                      <a:pPr algn="ctr"/>
                      <a:endParaRPr lang="en-GB" sz="1000" noProof="0" dirty="0">
                        <a:latin typeface="Arial" panose="020B0604020202020204" pitchFamily="34" charset="0"/>
                        <a:cs typeface="Arial" panose="020B0604020202020204" pitchFamily="34" charset="0"/>
                      </a:endParaRPr>
                    </a:p>
                    <a:p>
                      <a:pPr algn="ctr"/>
                      <a:r>
                        <a:rPr lang="en-GB" sz="1000" noProof="0" dirty="0">
                          <a:latin typeface="Arial" panose="020B0604020202020204" pitchFamily="34" charset="0"/>
                          <a:cs typeface="Arial" panose="020B0604020202020204" pitchFamily="34" charset="0"/>
                        </a:rPr>
                        <a:t>19.8 (16.7-24.6)</a:t>
                      </a:r>
                    </a:p>
                    <a:p>
                      <a:pPr algn="ctr"/>
                      <a:r>
                        <a:rPr lang="en-GB" sz="1000" noProof="0" dirty="0">
                          <a:latin typeface="Arial" panose="020B0604020202020204" pitchFamily="34" charset="0"/>
                          <a:cs typeface="Arial" panose="020B0604020202020204" pitchFamily="34" charset="0"/>
                        </a:rPr>
                        <a:t>9.9 (8.5-11.1)</a:t>
                      </a:r>
                    </a:p>
                    <a:p>
                      <a:pPr algn="ctr"/>
                      <a:r>
                        <a:rPr lang="en-GB" sz="1000" noProof="0" dirty="0">
                          <a:latin typeface="Arial" panose="020B0604020202020204" pitchFamily="34" charset="0"/>
                          <a:cs typeface="Arial" panose="020B0604020202020204" pitchFamily="34" charset="0"/>
                        </a:rPr>
                        <a:t>12.4 (9.3-15.3)</a:t>
                      </a:r>
                    </a:p>
                  </a:txBody>
                  <a:tcPr/>
                </a:tc>
                <a:extLst>
                  <a:ext uri="{0D108BD9-81ED-4DB2-BD59-A6C34878D82A}">
                    <a16:rowId xmlns:a16="http://schemas.microsoft.com/office/drawing/2014/main" val="3775862706"/>
                  </a:ext>
                </a:extLst>
              </a:tr>
              <a:tr h="0">
                <a:tc>
                  <a:txBody>
                    <a:bodyPr/>
                    <a:lstStyle/>
                    <a:p>
                      <a:r>
                        <a:rPr lang="en-GB" sz="1000" b="1" noProof="0" dirty="0">
                          <a:latin typeface="Arial" panose="020B0604020202020204" pitchFamily="34" charset="0"/>
                          <a:cs typeface="Arial" panose="020B0604020202020204" pitchFamily="34" charset="0"/>
                        </a:rPr>
                        <a:t>Prior immunotherapy</a:t>
                      </a:r>
                    </a:p>
                  </a:txBody>
                  <a:tcPr/>
                </a:tc>
                <a:tc>
                  <a:txBody>
                    <a:bodyPr/>
                    <a:lstStyle/>
                    <a:p>
                      <a:pPr algn="ctr"/>
                      <a:r>
                        <a:rPr lang="en-GB" sz="1000" noProof="0" dirty="0">
                          <a:latin typeface="Arial" panose="020B0604020202020204" pitchFamily="34" charset="0"/>
                          <a:cs typeface="Arial" panose="020B0604020202020204" pitchFamily="34" charset="0"/>
                        </a:rPr>
                        <a:t>9</a:t>
                      </a:r>
                    </a:p>
                  </a:txBody>
                  <a:tcPr/>
                </a:tc>
                <a:tc>
                  <a:txBody>
                    <a:bodyPr/>
                    <a:lstStyle/>
                    <a:p>
                      <a:pPr algn="ctr"/>
                      <a:r>
                        <a:rPr lang="en-GB" sz="1000" noProof="0" dirty="0">
                          <a:latin typeface="Arial" panose="020B0604020202020204" pitchFamily="34" charset="0"/>
                          <a:cs typeface="Arial" panose="020B0604020202020204" pitchFamily="34" charset="0"/>
                        </a:rPr>
                        <a:t>10.2 (7.4-15.2)</a:t>
                      </a:r>
                    </a:p>
                  </a:txBody>
                  <a:tcPr/>
                </a:tc>
                <a:extLst>
                  <a:ext uri="{0D108BD9-81ED-4DB2-BD59-A6C34878D82A}">
                    <a16:rowId xmlns:a16="http://schemas.microsoft.com/office/drawing/2014/main" val="2549487644"/>
                  </a:ext>
                </a:extLst>
              </a:tr>
              <a:tr h="0">
                <a:tc>
                  <a:txBody>
                    <a:bodyPr/>
                    <a:lstStyle/>
                    <a:p>
                      <a:r>
                        <a:rPr lang="en-GB" sz="1000" b="1" noProof="0" dirty="0">
                          <a:latin typeface="Arial" panose="020B0604020202020204" pitchFamily="34" charset="0"/>
                          <a:cs typeface="Arial" panose="020B0604020202020204" pitchFamily="34" charset="0"/>
                        </a:rPr>
                        <a:t>Sorafenib intolerant</a:t>
                      </a:r>
                    </a:p>
                  </a:txBody>
                  <a:tcPr/>
                </a:tc>
                <a:tc>
                  <a:txBody>
                    <a:bodyPr/>
                    <a:lstStyle/>
                    <a:p>
                      <a:pPr algn="ctr"/>
                      <a:r>
                        <a:rPr lang="en-GB" sz="1000" noProof="0" dirty="0">
                          <a:latin typeface="Arial" panose="020B0604020202020204" pitchFamily="34" charset="0"/>
                          <a:cs typeface="Arial" panose="020B0604020202020204" pitchFamily="34" charset="0"/>
                        </a:rPr>
                        <a:t>9</a:t>
                      </a:r>
                    </a:p>
                  </a:txBody>
                  <a:tcPr/>
                </a:tc>
                <a:tc>
                  <a:txBody>
                    <a:bodyPr/>
                    <a:lstStyle/>
                    <a:p>
                      <a:pPr algn="ctr"/>
                      <a:r>
                        <a:rPr lang="en-GB" sz="1000" noProof="0" dirty="0">
                          <a:latin typeface="Arial" panose="020B0604020202020204" pitchFamily="34" charset="0"/>
                          <a:cs typeface="Arial" panose="020B0604020202020204" pitchFamily="34" charset="0"/>
                        </a:rPr>
                        <a:t>11.1 (8.6-19.5)</a:t>
                      </a:r>
                    </a:p>
                  </a:txBody>
                  <a:tcPr/>
                </a:tc>
                <a:extLst>
                  <a:ext uri="{0D108BD9-81ED-4DB2-BD59-A6C34878D82A}">
                    <a16:rowId xmlns:a16="http://schemas.microsoft.com/office/drawing/2014/main" val="2645668983"/>
                  </a:ext>
                </a:extLst>
              </a:tr>
              <a:tr h="0">
                <a:tc>
                  <a:txBody>
                    <a:bodyPr/>
                    <a:lstStyle/>
                    <a:p>
                      <a:r>
                        <a:rPr lang="en-GB" sz="1000" b="1" noProof="0" dirty="0">
                          <a:latin typeface="Arial" panose="020B0604020202020204" pitchFamily="34" charset="0"/>
                          <a:cs typeface="Arial" panose="020B0604020202020204" pitchFamily="34" charset="0"/>
                        </a:rPr>
                        <a:t>Prior treatment lines</a:t>
                      </a:r>
                      <a:endParaRPr lang="en-GB" sz="1000" b="1" baseline="30000" noProof="0" dirty="0">
                        <a:latin typeface="Arial" panose="020B0604020202020204" pitchFamily="34" charset="0"/>
                        <a:cs typeface="Arial" panose="020B0604020202020204" pitchFamily="34" charset="0"/>
                      </a:endParaRPr>
                    </a:p>
                    <a:p>
                      <a:pPr marL="0" indent="185738">
                        <a:tabLst/>
                      </a:pPr>
                      <a:r>
                        <a:rPr lang="en-GB" sz="1000" b="0" noProof="0" dirty="0">
                          <a:latin typeface="Arial" panose="020B0604020202020204" pitchFamily="34" charset="0"/>
                          <a:cs typeface="Arial" panose="020B0604020202020204" pitchFamily="34" charset="0"/>
                        </a:rPr>
                        <a:t>1 (sorafenib only)</a:t>
                      </a:r>
                    </a:p>
                    <a:p>
                      <a:pPr marL="0" indent="185738">
                        <a:tabLst/>
                      </a:pPr>
                      <a:r>
                        <a:rPr lang="en-GB" sz="1000" b="0" noProof="0" dirty="0">
                          <a:latin typeface="Arial" panose="020B0604020202020204" pitchFamily="34" charset="0"/>
                          <a:cs typeface="Arial" panose="020B0604020202020204" pitchFamily="34" charset="0"/>
                        </a:rPr>
                        <a:t>≥2</a:t>
                      </a:r>
                    </a:p>
                  </a:txBody>
                  <a:tcPr/>
                </a:tc>
                <a:tc>
                  <a:txBody>
                    <a:bodyPr/>
                    <a:lstStyle/>
                    <a:p>
                      <a:pPr algn="ctr"/>
                      <a:endParaRPr lang="en-GB" sz="1000" noProof="0" dirty="0">
                        <a:latin typeface="Arial" panose="020B0604020202020204" pitchFamily="34" charset="0"/>
                        <a:cs typeface="Arial" panose="020B0604020202020204" pitchFamily="34" charset="0"/>
                      </a:endParaRPr>
                    </a:p>
                    <a:p>
                      <a:pPr algn="ctr"/>
                      <a:r>
                        <a:rPr lang="en-GB" sz="1000" noProof="0" dirty="0">
                          <a:latin typeface="Arial" panose="020B0604020202020204" pitchFamily="34" charset="0"/>
                          <a:cs typeface="Arial" panose="020B0604020202020204" pitchFamily="34" charset="0"/>
                        </a:rPr>
                        <a:t>82</a:t>
                      </a:r>
                    </a:p>
                    <a:p>
                      <a:pPr algn="ctr"/>
                      <a:r>
                        <a:rPr lang="en-GB" sz="1000" noProof="0" dirty="0">
                          <a:latin typeface="Arial" panose="020B0604020202020204" pitchFamily="34" charset="0"/>
                          <a:cs typeface="Arial" panose="020B0604020202020204" pitchFamily="34" charset="0"/>
                        </a:rPr>
                        <a:t>14</a:t>
                      </a:r>
                    </a:p>
                  </a:txBody>
                  <a:tcPr/>
                </a:tc>
                <a:tc>
                  <a:txBody>
                    <a:bodyPr/>
                    <a:lstStyle/>
                    <a:p>
                      <a:pPr algn="ctr"/>
                      <a:endParaRPr lang="en-GB" sz="1000" noProof="0" dirty="0">
                        <a:latin typeface="Arial" panose="020B0604020202020204" pitchFamily="34" charset="0"/>
                        <a:cs typeface="Arial" panose="020B0604020202020204" pitchFamily="34" charset="0"/>
                      </a:endParaRPr>
                    </a:p>
                    <a:p>
                      <a:pPr algn="ctr"/>
                      <a:r>
                        <a:rPr lang="en-GB" sz="1000" noProof="0" dirty="0">
                          <a:latin typeface="Arial" panose="020B0604020202020204" pitchFamily="34" charset="0"/>
                          <a:cs typeface="Arial" panose="020B0604020202020204" pitchFamily="34" charset="0"/>
                        </a:rPr>
                        <a:t>13.8 (12.2-15.3)</a:t>
                      </a:r>
                    </a:p>
                    <a:p>
                      <a:pPr algn="ctr"/>
                      <a:r>
                        <a:rPr lang="en-GB" sz="1000" noProof="0" dirty="0">
                          <a:latin typeface="Arial" panose="020B0604020202020204" pitchFamily="34" charset="0"/>
                          <a:cs typeface="Arial" panose="020B0604020202020204" pitchFamily="34" charset="0"/>
                        </a:rPr>
                        <a:t>8.7 (7.4-12.1)</a:t>
                      </a:r>
                    </a:p>
                  </a:txBody>
                  <a:tcPr/>
                </a:tc>
                <a:extLst>
                  <a:ext uri="{0D108BD9-81ED-4DB2-BD59-A6C34878D82A}">
                    <a16:rowId xmlns:a16="http://schemas.microsoft.com/office/drawing/2014/main" val="4115675334"/>
                  </a:ext>
                </a:extLst>
              </a:tr>
            </a:tbl>
          </a:graphicData>
        </a:graphic>
      </p:graphicFrame>
      <p:sp>
        <p:nvSpPr>
          <p:cNvPr id="31" name="Rectangle 30">
            <a:extLst>
              <a:ext uri="{FF2B5EF4-FFF2-40B4-BE49-F238E27FC236}">
                <a16:creationId xmlns:a16="http://schemas.microsoft.com/office/drawing/2014/main" id="{7E9A8531-0AD1-C498-D077-ADAE32089D51}"/>
              </a:ext>
            </a:extLst>
          </p:cNvPr>
          <p:cNvSpPr/>
          <p:nvPr/>
        </p:nvSpPr>
        <p:spPr>
          <a:xfrm>
            <a:off x="6528048" y="3384509"/>
            <a:ext cx="4988846" cy="275411"/>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3" name="TextBox 32">
            <a:extLst>
              <a:ext uri="{FF2B5EF4-FFF2-40B4-BE49-F238E27FC236}">
                <a16:creationId xmlns:a16="http://schemas.microsoft.com/office/drawing/2014/main" id="{39C18FEF-98F4-8509-089F-53A4D4C18C58}"/>
              </a:ext>
            </a:extLst>
          </p:cNvPr>
          <p:cNvSpPr txBox="1"/>
          <p:nvPr/>
        </p:nvSpPr>
        <p:spPr>
          <a:xfrm rot="16200000">
            <a:off x="28128" y="4134966"/>
            <a:ext cx="1662315"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Overall survival (%)</a:t>
            </a:r>
          </a:p>
        </p:txBody>
      </p:sp>
      <p:sp>
        <p:nvSpPr>
          <p:cNvPr id="36" name="TextBox 35">
            <a:extLst>
              <a:ext uri="{FF2B5EF4-FFF2-40B4-BE49-F238E27FC236}">
                <a16:creationId xmlns:a16="http://schemas.microsoft.com/office/drawing/2014/main" id="{053C7B73-9AB2-3667-3B96-4C65FCAD9099}"/>
              </a:ext>
            </a:extLst>
          </p:cNvPr>
          <p:cNvSpPr txBox="1"/>
          <p:nvPr/>
        </p:nvSpPr>
        <p:spPr>
          <a:xfrm>
            <a:off x="1095134" y="3275231"/>
            <a:ext cx="176330"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1.0</a:t>
            </a:r>
          </a:p>
        </p:txBody>
      </p:sp>
      <p:sp>
        <p:nvSpPr>
          <p:cNvPr id="58" name="TextBox 57">
            <a:extLst>
              <a:ext uri="{FF2B5EF4-FFF2-40B4-BE49-F238E27FC236}">
                <a16:creationId xmlns:a16="http://schemas.microsoft.com/office/drawing/2014/main" id="{A92198F1-E959-19C8-C93E-0236790CCF63}"/>
              </a:ext>
            </a:extLst>
          </p:cNvPr>
          <p:cNvSpPr txBox="1"/>
          <p:nvPr/>
        </p:nvSpPr>
        <p:spPr>
          <a:xfrm>
            <a:off x="2619272" y="5521884"/>
            <a:ext cx="1229439"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Time (months)</a:t>
            </a:r>
          </a:p>
        </p:txBody>
      </p:sp>
      <p:pic>
        <p:nvPicPr>
          <p:cNvPr id="70" name="Picture 69" descr="A black background with orange lines&#10;&#10;Description automatically generated">
            <a:extLst>
              <a:ext uri="{FF2B5EF4-FFF2-40B4-BE49-F238E27FC236}">
                <a16:creationId xmlns:a16="http://schemas.microsoft.com/office/drawing/2014/main" id="{6AF3BDB5-5D46-28CB-CA90-A61FD824662D}"/>
              </a:ext>
            </a:extLst>
          </p:cNvPr>
          <p:cNvPicPr>
            <a:picLocks noChangeAspect="1"/>
          </p:cNvPicPr>
          <p:nvPr/>
        </p:nvPicPr>
        <p:blipFill>
          <a:blip r:embed="rId2"/>
          <a:stretch>
            <a:fillRect/>
          </a:stretch>
        </p:blipFill>
        <p:spPr>
          <a:xfrm>
            <a:off x="1317581" y="3342712"/>
            <a:ext cx="4346371" cy="2019300"/>
          </a:xfrm>
          <a:prstGeom prst="rect">
            <a:avLst/>
          </a:prstGeom>
        </p:spPr>
      </p:pic>
      <p:sp>
        <p:nvSpPr>
          <p:cNvPr id="71" name="TextBox 70">
            <a:extLst>
              <a:ext uri="{FF2B5EF4-FFF2-40B4-BE49-F238E27FC236}">
                <a16:creationId xmlns:a16="http://schemas.microsoft.com/office/drawing/2014/main" id="{EE3AEE78-9DAF-112F-0BEC-37A258048105}"/>
              </a:ext>
            </a:extLst>
          </p:cNvPr>
          <p:cNvSpPr txBox="1"/>
          <p:nvPr/>
        </p:nvSpPr>
        <p:spPr>
          <a:xfrm>
            <a:off x="1095134" y="5205631"/>
            <a:ext cx="176330"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0.0</a:t>
            </a:r>
          </a:p>
        </p:txBody>
      </p:sp>
      <p:sp>
        <p:nvSpPr>
          <p:cNvPr id="72" name="TextBox 71">
            <a:extLst>
              <a:ext uri="{FF2B5EF4-FFF2-40B4-BE49-F238E27FC236}">
                <a16:creationId xmlns:a16="http://schemas.microsoft.com/office/drawing/2014/main" id="{1413102B-5703-E67D-084B-811521CEE668}"/>
              </a:ext>
            </a:extLst>
          </p:cNvPr>
          <p:cNvSpPr txBox="1"/>
          <p:nvPr/>
        </p:nvSpPr>
        <p:spPr>
          <a:xfrm>
            <a:off x="1095134" y="5021481"/>
            <a:ext cx="176330"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0.1</a:t>
            </a:r>
          </a:p>
        </p:txBody>
      </p:sp>
      <p:sp>
        <p:nvSpPr>
          <p:cNvPr id="73" name="TextBox 72">
            <a:extLst>
              <a:ext uri="{FF2B5EF4-FFF2-40B4-BE49-F238E27FC236}">
                <a16:creationId xmlns:a16="http://schemas.microsoft.com/office/drawing/2014/main" id="{86694638-F2C0-1CBE-C4F5-82A18D50982D}"/>
              </a:ext>
            </a:extLst>
          </p:cNvPr>
          <p:cNvSpPr txBox="1"/>
          <p:nvPr/>
        </p:nvSpPr>
        <p:spPr>
          <a:xfrm>
            <a:off x="1095134" y="4827455"/>
            <a:ext cx="176330"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0.2</a:t>
            </a:r>
          </a:p>
        </p:txBody>
      </p:sp>
      <p:sp>
        <p:nvSpPr>
          <p:cNvPr id="74" name="TextBox 73">
            <a:extLst>
              <a:ext uri="{FF2B5EF4-FFF2-40B4-BE49-F238E27FC236}">
                <a16:creationId xmlns:a16="http://schemas.microsoft.com/office/drawing/2014/main" id="{90B60908-760F-F823-AE32-D0FF010D2DF8}"/>
              </a:ext>
            </a:extLst>
          </p:cNvPr>
          <p:cNvSpPr txBox="1"/>
          <p:nvPr/>
        </p:nvSpPr>
        <p:spPr>
          <a:xfrm>
            <a:off x="1095134" y="4633427"/>
            <a:ext cx="176330"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0.3</a:t>
            </a:r>
          </a:p>
        </p:txBody>
      </p:sp>
      <p:sp>
        <p:nvSpPr>
          <p:cNvPr id="75" name="TextBox 74">
            <a:extLst>
              <a:ext uri="{FF2B5EF4-FFF2-40B4-BE49-F238E27FC236}">
                <a16:creationId xmlns:a16="http://schemas.microsoft.com/office/drawing/2014/main" id="{E12B383C-D145-3085-7BE9-D05B60385341}"/>
              </a:ext>
            </a:extLst>
          </p:cNvPr>
          <p:cNvSpPr txBox="1"/>
          <p:nvPr/>
        </p:nvSpPr>
        <p:spPr>
          <a:xfrm>
            <a:off x="1095134" y="4439399"/>
            <a:ext cx="176330"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0.4</a:t>
            </a:r>
          </a:p>
        </p:txBody>
      </p:sp>
      <p:sp>
        <p:nvSpPr>
          <p:cNvPr id="76" name="TextBox 75">
            <a:extLst>
              <a:ext uri="{FF2B5EF4-FFF2-40B4-BE49-F238E27FC236}">
                <a16:creationId xmlns:a16="http://schemas.microsoft.com/office/drawing/2014/main" id="{0593440F-AD9F-37E8-F894-D91BF4C9A63F}"/>
              </a:ext>
            </a:extLst>
          </p:cNvPr>
          <p:cNvSpPr txBox="1"/>
          <p:nvPr/>
        </p:nvSpPr>
        <p:spPr>
          <a:xfrm>
            <a:off x="1095134" y="4245371"/>
            <a:ext cx="176330"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0.5</a:t>
            </a:r>
          </a:p>
        </p:txBody>
      </p:sp>
      <p:sp>
        <p:nvSpPr>
          <p:cNvPr id="77" name="TextBox 76">
            <a:extLst>
              <a:ext uri="{FF2B5EF4-FFF2-40B4-BE49-F238E27FC236}">
                <a16:creationId xmlns:a16="http://schemas.microsoft.com/office/drawing/2014/main" id="{E84D25A0-5AC3-03F4-657F-BB41EEA60F6B}"/>
              </a:ext>
            </a:extLst>
          </p:cNvPr>
          <p:cNvSpPr txBox="1"/>
          <p:nvPr/>
        </p:nvSpPr>
        <p:spPr>
          <a:xfrm>
            <a:off x="1095134" y="4051343"/>
            <a:ext cx="176330"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0.6</a:t>
            </a:r>
          </a:p>
        </p:txBody>
      </p:sp>
      <p:sp>
        <p:nvSpPr>
          <p:cNvPr id="78" name="TextBox 77">
            <a:extLst>
              <a:ext uri="{FF2B5EF4-FFF2-40B4-BE49-F238E27FC236}">
                <a16:creationId xmlns:a16="http://schemas.microsoft.com/office/drawing/2014/main" id="{12D645D5-47F9-2514-1BD2-A6C0181B2AA4}"/>
              </a:ext>
            </a:extLst>
          </p:cNvPr>
          <p:cNvSpPr txBox="1"/>
          <p:nvPr/>
        </p:nvSpPr>
        <p:spPr>
          <a:xfrm>
            <a:off x="1095134" y="3857315"/>
            <a:ext cx="176330"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0.7</a:t>
            </a:r>
          </a:p>
        </p:txBody>
      </p:sp>
      <p:sp>
        <p:nvSpPr>
          <p:cNvPr id="79" name="TextBox 78">
            <a:extLst>
              <a:ext uri="{FF2B5EF4-FFF2-40B4-BE49-F238E27FC236}">
                <a16:creationId xmlns:a16="http://schemas.microsoft.com/office/drawing/2014/main" id="{F1EDF0FF-9EBF-9A70-E0CA-39816338EAA0}"/>
              </a:ext>
            </a:extLst>
          </p:cNvPr>
          <p:cNvSpPr txBox="1"/>
          <p:nvPr/>
        </p:nvSpPr>
        <p:spPr>
          <a:xfrm>
            <a:off x="1095134" y="3663287"/>
            <a:ext cx="176330"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0.8</a:t>
            </a:r>
          </a:p>
        </p:txBody>
      </p:sp>
      <p:sp>
        <p:nvSpPr>
          <p:cNvPr id="80" name="TextBox 79">
            <a:extLst>
              <a:ext uri="{FF2B5EF4-FFF2-40B4-BE49-F238E27FC236}">
                <a16:creationId xmlns:a16="http://schemas.microsoft.com/office/drawing/2014/main" id="{D3DFF091-8E4D-747D-93C6-233701E4D397}"/>
              </a:ext>
            </a:extLst>
          </p:cNvPr>
          <p:cNvSpPr txBox="1"/>
          <p:nvPr/>
        </p:nvSpPr>
        <p:spPr>
          <a:xfrm>
            <a:off x="1058264" y="3469259"/>
            <a:ext cx="213200" cy="153888"/>
          </a:xfrm>
          <a:prstGeom prst="rect">
            <a:avLst/>
          </a:prstGeom>
          <a:noFill/>
        </p:spPr>
        <p:txBody>
          <a:bodyPr wrap="squar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0.9</a:t>
            </a:r>
          </a:p>
        </p:txBody>
      </p:sp>
      <p:sp>
        <p:nvSpPr>
          <p:cNvPr id="81" name="TextBox 80">
            <a:extLst>
              <a:ext uri="{FF2B5EF4-FFF2-40B4-BE49-F238E27FC236}">
                <a16:creationId xmlns:a16="http://schemas.microsoft.com/office/drawing/2014/main" id="{125B2B12-6CBD-37EA-1AF2-2F19A47801E0}"/>
              </a:ext>
            </a:extLst>
          </p:cNvPr>
          <p:cNvSpPr txBox="1"/>
          <p:nvPr/>
        </p:nvSpPr>
        <p:spPr>
          <a:xfrm>
            <a:off x="2725168" y="5086624"/>
            <a:ext cx="881652" cy="153888"/>
          </a:xfrm>
          <a:prstGeom prst="rect">
            <a:avLst/>
          </a:prstGeom>
          <a:noFill/>
        </p:spPr>
        <p:txBody>
          <a:bodyPr wrap="none" lIns="0" tIns="0" rIns="0" bIns="0" rtlCol="0">
            <a:spAutoFit/>
          </a:bodyPr>
          <a:lstStyle/>
          <a:p>
            <a:pPr algn="ctr"/>
            <a:r>
              <a:rPr lang="en-GB" sz="1000" b="1" noProof="0" dirty="0">
                <a:solidFill>
                  <a:schemeClr val="accent1"/>
                </a:solidFill>
                <a:latin typeface="Arial" panose="020B0604020202020204" pitchFamily="34" charset="0"/>
                <a:ea typeface="Aileron" charset="0"/>
                <a:cs typeface="Arial" panose="020B0604020202020204" pitchFamily="34" charset="0"/>
              </a:rPr>
              <a:t>Ramucirumab</a:t>
            </a:r>
          </a:p>
        </p:txBody>
      </p:sp>
      <p:sp>
        <p:nvSpPr>
          <p:cNvPr id="82" name="TextBox 81">
            <a:extLst>
              <a:ext uri="{FF2B5EF4-FFF2-40B4-BE49-F238E27FC236}">
                <a16:creationId xmlns:a16="http://schemas.microsoft.com/office/drawing/2014/main" id="{4E6988AF-ABF9-8956-649D-3A150AFBE9B5}"/>
              </a:ext>
            </a:extLst>
          </p:cNvPr>
          <p:cNvSpPr txBox="1"/>
          <p:nvPr/>
        </p:nvSpPr>
        <p:spPr>
          <a:xfrm>
            <a:off x="1462342" y="5363592"/>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0</a:t>
            </a:r>
          </a:p>
        </p:txBody>
      </p:sp>
      <p:sp>
        <p:nvSpPr>
          <p:cNvPr id="83" name="TextBox 82">
            <a:extLst>
              <a:ext uri="{FF2B5EF4-FFF2-40B4-BE49-F238E27FC236}">
                <a16:creationId xmlns:a16="http://schemas.microsoft.com/office/drawing/2014/main" id="{195153A6-D8C8-9005-D2D9-6FC53576BE03}"/>
              </a:ext>
            </a:extLst>
          </p:cNvPr>
          <p:cNvSpPr txBox="1"/>
          <p:nvPr/>
        </p:nvSpPr>
        <p:spPr>
          <a:xfrm>
            <a:off x="1736603" y="5363592"/>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a:t>
            </a:r>
          </a:p>
        </p:txBody>
      </p:sp>
      <p:sp>
        <p:nvSpPr>
          <p:cNvPr id="84" name="TextBox 83">
            <a:extLst>
              <a:ext uri="{FF2B5EF4-FFF2-40B4-BE49-F238E27FC236}">
                <a16:creationId xmlns:a16="http://schemas.microsoft.com/office/drawing/2014/main" id="{2AF1E477-7AC9-1B47-C1D3-179C7209E5AE}"/>
              </a:ext>
            </a:extLst>
          </p:cNvPr>
          <p:cNvSpPr txBox="1"/>
          <p:nvPr/>
        </p:nvSpPr>
        <p:spPr>
          <a:xfrm>
            <a:off x="1964540" y="5363592"/>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a:t>
            </a:r>
          </a:p>
        </p:txBody>
      </p:sp>
      <p:sp>
        <p:nvSpPr>
          <p:cNvPr id="85" name="TextBox 84">
            <a:extLst>
              <a:ext uri="{FF2B5EF4-FFF2-40B4-BE49-F238E27FC236}">
                <a16:creationId xmlns:a16="http://schemas.microsoft.com/office/drawing/2014/main" id="{2FBE53F2-7672-DC70-5201-55D39B596F6A}"/>
              </a:ext>
            </a:extLst>
          </p:cNvPr>
          <p:cNvSpPr txBox="1"/>
          <p:nvPr/>
        </p:nvSpPr>
        <p:spPr>
          <a:xfrm>
            <a:off x="2222294" y="5363592"/>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6</a:t>
            </a:r>
          </a:p>
        </p:txBody>
      </p:sp>
      <p:sp>
        <p:nvSpPr>
          <p:cNvPr id="86" name="TextBox 85">
            <a:extLst>
              <a:ext uri="{FF2B5EF4-FFF2-40B4-BE49-F238E27FC236}">
                <a16:creationId xmlns:a16="http://schemas.microsoft.com/office/drawing/2014/main" id="{D93F526B-B926-D279-053E-95C446DF9AB3}"/>
              </a:ext>
            </a:extLst>
          </p:cNvPr>
          <p:cNvSpPr txBox="1"/>
          <p:nvPr/>
        </p:nvSpPr>
        <p:spPr>
          <a:xfrm>
            <a:off x="2460863" y="5363592"/>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8</a:t>
            </a:r>
          </a:p>
        </p:txBody>
      </p:sp>
      <p:sp>
        <p:nvSpPr>
          <p:cNvPr id="88" name="TextBox 87">
            <a:extLst>
              <a:ext uri="{FF2B5EF4-FFF2-40B4-BE49-F238E27FC236}">
                <a16:creationId xmlns:a16="http://schemas.microsoft.com/office/drawing/2014/main" id="{36E83765-EA85-4888-0DA6-F889D90D1498}"/>
              </a:ext>
            </a:extLst>
          </p:cNvPr>
          <p:cNvSpPr txBox="1"/>
          <p:nvPr/>
        </p:nvSpPr>
        <p:spPr>
          <a:xfrm>
            <a:off x="2654871" y="536359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10</a:t>
            </a:r>
          </a:p>
        </p:txBody>
      </p:sp>
      <p:sp>
        <p:nvSpPr>
          <p:cNvPr id="89" name="TextBox 88">
            <a:extLst>
              <a:ext uri="{FF2B5EF4-FFF2-40B4-BE49-F238E27FC236}">
                <a16:creationId xmlns:a16="http://schemas.microsoft.com/office/drawing/2014/main" id="{C8180C29-6047-D706-A3CC-5449CFD61A3F}"/>
              </a:ext>
            </a:extLst>
          </p:cNvPr>
          <p:cNvSpPr txBox="1"/>
          <p:nvPr/>
        </p:nvSpPr>
        <p:spPr>
          <a:xfrm>
            <a:off x="2908286" y="536359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12</a:t>
            </a:r>
          </a:p>
        </p:txBody>
      </p:sp>
      <p:sp>
        <p:nvSpPr>
          <p:cNvPr id="91" name="TextBox 90">
            <a:extLst>
              <a:ext uri="{FF2B5EF4-FFF2-40B4-BE49-F238E27FC236}">
                <a16:creationId xmlns:a16="http://schemas.microsoft.com/office/drawing/2014/main" id="{E28BA87C-78D1-CA04-E7BA-1A6B409289BA}"/>
              </a:ext>
            </a:extLst>
          </p:cNvPr>
          <p:cNvSpPr txBox="1"/>
          <p:nvPr/>
        </p:nvSpPr>
        <p:spPr>
          <a:xfrm>
            <a:off x="3141497" y="536359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14</a:t>
            </a:r>
          </a:p>
        </p:txBody>
      </p:sp>
      <p:sp>
        <p:nvSpPr>
          <p:cNvPr id="92" name="TextBox 91">
            <a:extLst>
              <a:ext uri="{FF2B5EF4-FFF2-40B4-BE49-F238E27FC236}">
                <a16:creationId xmlns:a16="http://schemas.microsoft.com/office/drawing/2014/main" id="{16FCD682-D400-56C8-D01F-DB4F18314122}"/>
              </a:ext>
            </a:extLst>
          </p:cNvPr>
          <p:cNvSpPr txBox="1"/>
          <p:nvPr/>
        </p:nvSpPr>
        <p:spPr>
          <a:xfrm>
            <a:off x="3398751" y="536359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16</a:t>
            </a:r>
          </a:p>
        </p:txBody>
      </p:sp>
      <p:sp>
        <p:nvSpPr>
          <p:cNvPr id="93" name="TextBox 92">
            <a:extLst>
              <a:ext uri="{FF2B5EF4-FFF2-40B4-BE49-F238E27FC236}">
                <a16:creationId xmlns:a16="http://schemas.microsoft.com/office/drawing/2014/main" id="{BDC5315E-8C23-EA4C-1A32-73F87709C5C4}"/>
              </a:ext>
            </a:extLst>
          </p:cNvPr>
          <p:cNvSpPr txBox="1"/>
          <p:nvPr/>
        </p:nvSpPr>
        <p:spPr>
          <a:xfrm>
            <a:off x="5564101" y="536359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34</a:t>
            </a:r>
          </a:p>
        </p:txBody>
      </p:sp>
      <p:sp>
        <p:nvSpPr>
          <p:cNvPr id="94" name="TextBox 93">
            <a:extLst>
              <a:ext uri="{FF2B5EF4-FFF2-40B4-BE49-F238E27FC236}">
                <a16:creationId xmlns:a16="http://schemas.microsoft.com/office/drawing/2014/main" id="{5680C8A4-E75E-04C2-DB9A-4E76CBA10D37}"/>
              </a:ext>
            </a:extLst>
          </p:cNvPr>
          <p:cNvSpPr txBox="1"/>
          <p:nvPr/>
        </p:nvSpPr>
        <p:spPr>
          <a:xfrm>
            <a:off x="5322801" y="536359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32</a:t>
            </a:r>
          </a:p>
        </p:txBody>
      </p:sp>
      <p:sp>
        <p:nvSpPr>
          <p:cNvPr id="95" name="TextBox 94">
            <a:extLst>
              <a:ext uri="{FF2B5EF4-FFF2-40B4-BE49-F238E27FC236}">
                <a16:creationId xmlns:a16="http://schemas.microsoft.com/office/drawing/2014/main" id="{F46C2647-BB3B-49DE-E3CB-6A426CC6A0A9}"/>
              </a:ext>
            </a:extLst>
          </p:cNvPr>
          <p:cNvSpPr txBox="1"/>
          <p:nvPr/>
        </p:nvSpPr>
        <p:spPr>
          <a:xfrm>
            <a:off x="5071976" y="536359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30</a:t>
            </a:r>
          </a:p>
        </p:txBody>
      </p:sp>
      <p:sp>
        <p:nvSpPr>
          <p:cNvPr id="96" name="TextBox 95">
            <a:extLst>
              <a:ext uri="{FF2B5EF4-FFF2-40B4-BE49-F238E27FC236}">
                <a16:creationId xmlns:a16="http://schemas.microsoft.com/office/drawing/2014/main" id="{350EDC5E-FA88-E43F-5652-57AAB386F21C}"/>
              </a:ext>
            </a:extLst>
          </p:cNvPr>
          <p:cNvSpPr txBox="1"/>
          <p:nvPr/>
        </p:nvSpPr>
        <p:spPr>
          <a:xfrm>
            <a:off x="4833851" y="536359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28</a:t>
            </a:r>
          </a:p>
        </p:txBody>
      </p:sp>
      <p:sp>
        <p:nvSpPr>
          <p:cNvPr id="97" name="TextBox 96">
            <a:extLst>
              <a:ext uri="{FF2B5EF4-FFF2-40B4-BE49-F238E27FC236}">
                <a16:creationId xmlns:a16="http://schemas.microsoft.com/office/drawing/2014/main" id="{595BA08E-1D60-C049-6D85-0B4C3116B9CC}"/>
              </a:ext>
            </a:extLst>
          </p:cNvPr>
          <p:cNvSpPr txBox="1"/>
          <p:nvPr/>
        </p:nvSpPr>
        <p:spPr>
          <a:xfrm>
            <a:off x="4595726" y="536359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26</a:t>
            </a:r>
          </a:p>
        </p:txBody>
      </p:sp>
      <p:sp>
        <p:nvSpPr>
          <p:cNvPr id="98" name="TextBox 97">
            <a:extLst>
              <a:ext uri="{FF2B5EF4-FFF2-40B4-BE49-F238E27FC236}">
                <a16:creationId xmlns:a16="http://schemas.microsoft.com/office/drawing/2014/main" id="{5D183E24-6407-31E2-1668-6FB1CF19E605}"/>
              </a:ext>
            </a:extLst>
          </p:cNvPr>
          <p:cNvSpPr txBox="1"/>
          <p:nvPr/>
        </p:nvSpPr>
        <p:spPr>
          <a:xfrm>
            <a:off x="4348076" y="536359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24</a:t>
            </a:r>
          </a:p>
        </p:txBody>
      </p:sp>
      <p:sp>
        <p:nvSpPr>
          <p:cNvPr id="99" name="TextBox 98">
            <a:extLst>
              <a:ext uri="{FF2B5EF4-FFF2-40B4-BE49-F238E27FC236}">
                <a16:creationId xmlns:a16="http://schemas.microsoft.com/office/drawing/2014/main" id="{80B97DA9-452C-C544-E708-14BF6F238AB7}"/>
              </a:ext>
            </a:extLst>
          </p:cNvPr>
          <p:cNvSpPr txBox="1"/>
          <p:nvPr/>
        </p:nvSpPr>
        <p:spPr>
          <a:xfrm>
            <a:off x="4116301" y="536359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22</a:t>
            </a:r>
          </a:p>
        </p:txBody>
      </p:sp>
      <p:sp>
        <p:nvSpPr>
          <p:cNvPr id="100" name="TextBox 99">
            <a:extLst>
              <a:ext uri="{FF2B5EF4-FFF2-40B4-BE49-F238E27FC236}">
                <a16:creationId xmlns:a16="http://schemas.microsoft.com/office/drawing/2014/main" id="{31094F76-A197-5091-A148-15C2C40356A7}"/>
              </a:ext>
            </a:extLst>
          </p:cNvPr>
          <p:cNvSpPr txBox="1"/>
          <p:nvPr/>
        </p:nvSpPr>
        <p:spPr>
          <a:xfrm>
            <a:off x="3875001" y="536359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20</a:t>
            </a:r>
          </a:p>
        </p:txBody>
      </p:sp>
      <p:sp>
        <p:nvSpPr>
          <p:cNvPr id="101" name="TextBox 100">
            <a:extLst>
              <a:ext uri="{FF2B5EF4-FFF2-40B4-BE49-F238E27FC236}">
                <a16:creationId xmlns:a16="http://schemas.microsoft.com/office/drawing/2014/main" id="{97D9E65E-4C73-89AE-FD1C-3D67EF0698D9}"/>
              </a:ext>
            </a:extLst>
          </p:cNvPr>
          <p:cNvSpPr txBox="1"/>
          <p:nvPr/>
        </p:nvSpPr>
        <p:spPr>
          <a:xfrm>
            <a:off x="3630526" y="536359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18</a:t>
            </a:r>
          </a:p>
        </p:txBody>
      </p:sp>
      <p:sp>
        <p:nvSpPr>
          <p:cNvPr id="102" name="TextBox 101">
            <a:extLst>
              <a:ext uri="{FF2B5EF4-FFF2-40B4-BE49-F238E27FC236}">
                <a16:creationId xmlns:a16="http://schemas.microsoft.com/office/drawing/2014/main" id="{223B7844-94ED-0321-DD75-C1ECA06790AC}"/>
              </a:ext>
            </a:extLst>
          </p:cNvPr>
          <p:cNvSpPr txBox="1"/>
          <p:nvPr/>
        </p:nvSpPr>
        <p:spPr>
          <a:xfrm>
            <a:off x="1427076" y="579539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47</a:t>
            </a:r>
          </a:p>
        </p:txBody>
      </p:sp>
      <p:sp>
        <p:nvSpPr>
          <p:cNvPr id="103" name="TextBox 102">
            <a:extLst>
              <a:ext uri="{FF2B5EF4-FFF2-40B4-BE49-F238E27FC236}">
                <a16:creationId xmlns:a16="http://schemas.microsoft.com/office/drawing/2014/main" id="{E444634D-9CAE-BDEC-DF34-361D3454B52E}"/>
              </a:ext>
            </a:extLst>
          </p:cNvPr>
          <p:cNvSpPr txBox="1"/>
          <p:nvPr/>
        </p:nvSpPr>
        <p:spPr>
          <a:xfrm>
            <a:off x="1701337" y="579539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35</a:t>
            </a:r>
          </a:p>
        </p:txBody>
      </p:sp>
      <p:sp>
        <p:nvSpPr>
          <p:cNvPr id="104" name="TextBox 103">
            <a:extLst>
              <a:ext uri="{FF2B5EF4-FFF2-40B4-BE49-F238E27FC236}">
                <a16:creationId xmlns:a16="http://schemas.microsoft.com/office/drawing/2014/main" id="{42866359-65B0-4358-34DC-40E962F6F49A}"/>
              </a:ext>
            </a:extLst>
          </p:cNvPr>
          <p:cNvSpPr txBox="1"/>
          <p:nvPr/>
        </p:nvSpPr>
        <p:spPr>
          <a:xfrm>
            <a:off x="1929274" y="579539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26</a:t>
            </a:r>
          </a:p>
        </p:txBody>
      </p:sp>
      <p:sp>
        <p:nvSpPr>
          <p:cNvPr id="105" name="TextBox 104">
            <a:extLst>
              <a:ext uri="{FF2B5EF4-FFF2-40B4-BE49-F238E27FC236}">
                <a16:creationId xmlns:a16="http://schemas.microsoft.com/office/drawing/2014/main" id="{ED8604C8-F7E9-2BF2-17D0-618C53587E9C}"/>
              </a:ext>
            </a:extLst>
          </p:cNvPr>
          <p:cNvSpPr txBox="1"/>
          <p:nvPr/>
        </p:nvSpPr>
        <p:spPr>
          <a:xfrm>
            <a:off x="2187028" y="579539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18</a:t>
            </a:r>
          </a:p>
        </p:txBody>
      </p:sp>
      <p:sp>
        <p:nvSpPr>
          <p:cNvPr id="106" name="TextBox 105">
            <a:extLst>
              <a:ext uri="{FF2B5EF4-FFF2-40B4-BE49-F238E27FC236}">
                <a16:creationId xmlns:a16="http://schemas.microsoft.com/office/drawing/2014/main" id="{44DEFA78-6EF5-993E-1FCA-8BC0504EEF1D}"/>
              </a:ext>
            </a:extLst>
          </p:cNvPr>
          <p:cNvSpPr txBox="1"/>
          <p:nvPr/>
        </p:nvSpPr>
        <p:spPr>
          <a:xfrm>
            <a:off x="2425597" y="579539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16</a:t>
            </a:r>
          </a:p>
        </p:txBody>
      </p:sp>
      <p:sp>
        <p:nvSpPr>
          <p:cNvPr id="107" name="TextBox 106">
            <a:extLst>
              <a:ext uri="{FF2B5EF4-FFF2-40B4-BE49-F238E27FC236}">
                <a16:creationId xmlns:a16="http://schemas.microsoft.com/office/drawing/2014/main" id="{ACD7EC90-A83A-B127-FAFC-43D5B7590285}"/>
              </a:ext>
            </a:extLst>
          </p:cNvPr>
          <p:cNvSpPr txBox="1"/>
          <p:nvPr/>
        </p:nvSpPr>
        <p:spPr>
          <a:xfrm>
            <a:off x="2654871" y="579539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13</a:t>
            </a:r>
          </a:p>
        </p:txBody>
      </p:sp>
      <p:sp>
        <p:nvSpPr>
          <p:cNvPr id="108" name="TextBox 107">
            <a:extLst>
              <a:ext uri="{FF2B5EF4-FFF2-40B4-BE49-F238E27FC236}">
                <a16:creationId xmlns:a16="http://schemas.microsoft.com/office/drawing/2014/main" id="{5506B9BB-4360-523B-7713-05E9A96B1056}"/>
              </a:ext>
            </a:extLst>
          </p:cNvPr>
          <p:cNvSpPr txBox="1"/>
          <p:nvPr/>
        </p:nvSpPr>
        <p:spPr>
          <a:xfrm>
            <a:off x="2908286" y="579539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10</a:t>
            </a:r>
          </a:p>
        </p:txBody>
      </p:sp>
      <p:sp>
        <p:nvSpPr>
          <p:cNvPr id="109" name="TextBox 108">
            <a:extLst>
              <a:ext uri="{FF2B5EF4-FFF2-40B4-BE49-F238E27FC236}">
                <a16:creationId xmlns:a16="http://schemas.microsoft.com/office/drawing/2014/main" id="{A91A5413-70E0-6AEA-7859-4098C145A466}"/>
              </a:ext>
            </a:extLst>
          </p:cNvPr>
          <p:cNvSpPr txBox="1"/>
          <p:nvPr/>
        </p:nvSpPr>
        <p:spPr>
          <a:xfrm>
            <a:off x="3176763" y="5795392"/>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9</a:t>
            </a:r>
          </a:p>
        </p:txBody>
      </p:sp>
      <p:sp>
        <p:nvSpPr>
          <p:cNvPr id="110" name="TextBox 109">
            <a:extLst>
              <a:ext uri="{FF2B5EF4-FFF2-40B4-BE49-F238E27FC236}">
                <a16:creationId xmlns:a16="http://schemas.microsoft.com/office/drawing/2014/main" id="{863AA890-A80E-0DCE-8589-EDA43DDC74E3}"/>
              </a:ext>
            </a:extLst>
          </p:cNvPr>
          <p:cNvSpPr txBox="1"/>
          <p:nvPr/>
        </p:nvSpPr>
        <p:spPr>
          <a:xfrm>
            <a:off x="3434017" y="5795392"/>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7</a:t>
            </a:r>
          </a:p>
        </p:txBody>
      </p:sp>
      <p:sp>
        <p:nvSpPr>
          <p:cNvPr id="111" name="TextBox 110">
            <a:extLst>
              <a:ext uri="{FF2B5EF4-FFF2-40B4-BE49-F238E27FC236}">
                <a16:creationId xmlns:a16="http://schemas.microsoft.com/office/drawing/2014/main" id="{CC571D61-FE92-79C6-A6B4-D494C77F4948}"/>
              </a:ext>
            </a:extLst>
          </p:cNvPr>
          <p:cNvSpPr txBox="1"/>
          <p:nvPr/>
        </p:nvSpPr>
        <p:spPr>
          <a:xfrm>
            <a:off x="5599367" y="5795392"/>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0</a:t>
            </a:r>
          </a:p>
        </p:txBody>
      </p:sp>
      <p:sp>
        <p:nvSpPr>
          <p:cNvPr id="112" name="TextBox 111">
            <a:extLst>
              <a:ext uri="{FF2B5EF4-FFF2-40B4-BE49-F238E27FC236}">
                <a16:creationId xmlns:a16="http://schemas.microsoft.com/office/drawing/2014/main" id="{D330AB1F-CBF2-C829-81D9-70C26CDFA648}"/>
              </a:ext>
            </a:extLst>
          </p:cNvPr>
          <p:cNvSpPr txBox="1"/>
          <p:nvPr/>
        </p:nvSpPr>
        <p:spPr>
          <a:xfrm>
            <a:off x="5358067" y="5795392"/>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a:t>
            </a:r>
          </a:p>
        </p:txBody>
      </p:sp>
      <p:sp>
        <p:nvSpPr>
          <p:cNvPr id="113" name="TextBox 112">
            <a:extLst>
              <a:ext uri="{FF2B5EF4-FFF2-40B4-BE49-F238E27FC236}">
                <a16:creationId xmlns:a16="http://schemas.microsoft.com/office/drawing/2014/main" id="{19948A93-0EA8-7CBB-9095-815E48304416}"/>
              </a:ext>
            </a:extLst>
          </p:cNvPr>
          <p:cNvSpPr txBox="1"/>
          <p:nvPr/>
        </p:nvSpPr>
        <p:spPr>
          <a:xfrm>
            <a:off x="5107242" y="5795392"/>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a:t>
            </a:r>
          </a:p>
        </p:txBody>
      </p:sp>
      <p:sp>
        <p:nvSpPr>
          <p:cNvPr id="114" name="TextBox 113">
            <a:extLst>
              <a:ext uri="{FF2B5EF4-FFF2-40B4-BE49-F238E27FC236}">
                <a16:creationId xmlns:a16="http://schemas.microsoft.com/office/drawing/2014/main" id="{C947C0E1-6683-C410-3782-D70044D0B92D}"/>
              </a:ext>
            </a:extLst>
          </p:cNvPr>
          <p:cNvSpPr txBox="1"/>
          <p:nvPr/>
        </p:nvSpPr>
        <p:spPr>
          <a:xfrm>
            <a:off x="4869117" y="5795392"/>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a:t>
            </a:r>
          </a:p>
        </p:txBody>
      </p:sp>
      <p:sp>
        <p:nvSpPr>
          <p:cNvPr id="115" name="TextBox 114">
            <a:extLst>
              <a:ext uri="{FF2B5EF4-FFF2-40B4-BE49-F238E27FC236}">
                <a16:creationId xmlns:a16="http://schemas.microsoft.com/office/drawing/2014/main" id="{2952AE29-40A8-03BA-37F1-782EBC73B989}"/>
              </a:ext>
            </a:extLst>
          </p:cNvPr>
          <p:cNvSpPr txBox="1"/>
          <p:nvPr/>
        </p:nvSpPr>
        <p:spPr>
          <a:xfrm>
            <a:off x="4630992" y="5795392"/>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a:t>
            </a:r>
          </a:p>
        </p:txBody>
      </p:sp>
      <p:sp>
        <p:nvSpPr>
          <p:cNvPr id="116" name="TextBox 115">
            <a:extLst>
              <a:ext uri="{FF2B5EF4-FFF2-40B4-BE49-F238E27FC236}">
                <a16:creationId xmlns:a16="http://schemas.microsoft.com/office/drawing/2014/main" id="{6A4609C2-B949-30C1-303F-F75B2255EFBE}"/>
              </a:ext>
            </a:extLst>
          </p:cNvPr>
          <p:cNvSpPr txBox="1"/>
          <p:nvPr/>
        </p:nvSpPr>
        <p:spPr>
          <a:xfrm>
            <a:off x="4383342" y="5795392"/>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a:t>
            </a:r>
          </a:p>
        </p:txBody>
      </p:sp>
      <p:sp>
        <p:nvSpPr>
          <p:cNvPr id="117" name="TextBox 116">
            <a:extLst>
              <a:ext uri="{FF2B5EF4-FFF2-40B4-BE49-F238E27FC236}">
                <a16:creationId xmlns:a16="http://schemas.microsoft.com/office/drawing/2014/main" id="{9B4AA0C3-97FA-9917-2450-CCAA8AC55B0C}"/>
              </a:ext>
            </a:extLst>
          </p:cNvPr>
          <p:cNvSpPr txBox="1"/>
          <p:nvPr/>
        </p:nvSpPr>
        <p:spPr>
          <a:xfrm>
            <a:off x="4151567" y="5795392"/>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a:t>
            </a:r>
          </a:p>
        </p:txBody>
      </p:sp>
      <p:sp>
        <p:nvSpPr>
          <p:cNvPr id="118" name="TextBox 117">
            <a:extLst>
              <a:ext uri="{FF2B5EF4-FFF2-40B4-BE49-F238E27FC236}">
                <a16:creationId xmlns:a16="http://schemas.microsoft.com/office/drawing/2014/main" id="{1F48E92D-258A-320D-AB99-15350D30CE95}"/>
              </a:ext>
            </a:extLst>
          </p:cNvPr>
          <p:cNvSpPr txBox="1"/>
          <p:nvPr/>
        </p:nvSpPr>
        <p:spPr>
          <a:xfrm>
            <a:off x="3910267" y="5795392"/>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a:t>
            </a:r>
          </a:p>
        </p:txBody>
      </p:sp>
      <p:sp>
        <p:nvSpPr>
          <p:cNvPr id="119" name="TextBox 118">
            <a:extLst>
              <a:ext uri="{FF2B5EF4-FFF2-40B4-BE49-F238E27FC236}">
                <a16:creationId xmlns:a16="http://schemas.microsoft.com/office/drawing/2014/main" id="{ACFE8E5D-1FF2-7BEA-946E-D867151D387C}"/>
              </a:ext>
            </a:extLst>
          </p:cNvPr>
          <p:cNvSpPr txBox="1"/>
          <p:nvPr/>
        </p:nvSpPr>
        <p:spPr>
          <a:xfrm>
            <a:off x="3665792" y="5795392"/>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5</a:t>
            </a:r>
          </a:p>
        </p:txBody>
      </p:sp>
      <p:sp>
        <p:nvSpPr>
          <p:cNvPr id="120" name="TextBox 119">
            <a:extLst>
              <a:ext uri="{FF2B5EF4-FFF2-40B4-BE49-F238E27FC236}">
                <a16:creationId xmlns:a16="http://schemas.microsoft.com/office/drawing/2014/main" id="{3B081C2F-4DE7-1EDD-914F-4CFD94D15997}"/>
              </a:ext>
            </a:extLst>
          </p:cNvPr>
          <p:cNvSpPr txBox="1"/>
          <p:nvPr/>
        </p:nvSpPr>
        <p:spPr>
          <a:xfrm>
            <a:off x="452062" y="5641503"/>
            <a:ext cx="881653" cy="307777"/>
          </a:xfrm>
          <a:prstGeom prst="rect">
            <a:avLst/>
          </a:prstGeom>
          <a:noFill/>
        </p:spPr>
        <p:txBody>
          <a:bodyPr wrap="none" lIns="0" tIns="0" rIns="0" bIns="0" rtlCol="0">
            <a:spAutoFit/>
          </a:bodyPr>
          <a:lstStyle/>
          <a:p>
            <a:pPr algn="r"/>
            <a:r>
              <a:rPr lang="en-GB" sz="1000" b="1" noProof="0" dirty="0">
                <a:latin typeface="Arial" panose="020B0604020202020204" pitchFamily="34" charset="0"/>
                <a:ea typeface="Aileron" charset="0"/>
                <a:cs typeface="Arial" panose="020B0604020202020204" pitchFamily="34" charset="0"/>
              </a:rPr>
              <a:t>No. at risk</a:t>
            </a:r>
          </a:p>
          <a:p>
            <a:pPr algn="r"/>
            <a:r>
              <a:rPr lang="en-GB" sz="1000" b="1" noProof="0" dirty="0">
                <a:solidFill>
                  <a:schemeClr val="accent1"/>
                </a:solidFill>
                <a:latin typeface="Arial" panose="020B0604020202020204" pitchFamily="34" charset="0"/>
                <a:ea typeface="Aileron" charset="0"/>
                <a:cs typeface="Arial" panose="020B0604020202020204" pitchFamily="34" charset="0"/>
              </a:rPr>
              <a:t>Ramucirumab</a:t>
            </a:r>
          </a:p>
        </p:txBody>
      </p:sp>
      <p:graphicFrame>
        <p:nvGraphicFramePr>
          <p:cNvPr id="121" name="Table 123">
            <a:extLst>
              <a:ext uri="{FF2B5EF4-FFF2-40B4-BE49-F238E27FC236}">
                <a16:creationId xmlns:a16="http://schemas.microsoft.com/office/drawing/2014/main" id="{441B6167-553F-ED3E-4165-658802FF7600}"/>
              </a:ext>
            </a:extLst>
          </p:cNvPr>
          <p:cNvGraphicFramePr>
            <a:graphicFrameLocks noGrp="1"/>
          </p:cNvGraphicFramePr>
          <p:nvPr>
            <p:extLst>
              <p:ext uri="{D42A27DB-BD31-4B8C-83A1-F6EECF244321}">
                <p14:modId xmlns:p14="http://schemas.microsoft.com/office/powerpoint/2010/main" val="1140814188"/>
              </p:ext>
            </p:extLst>
          </p:nvPr>
        </p:nvGraphicFramePr>
        <p:xfrm>
          <a:off x="2901253" y="3383574"/>
          <a:ext cx="3105242" cy="821232"/>
        </p:xfrm>
        <a:graphic>
          <a:graphicData uri="http://schemas.openxmlformats.org/drawingml/2006/table">
            <a:tbl>
              <a:tblPr firstRow="1" bandRow="1">
                <a:tableStyleId>{7DF18680-E054-41AD-8BC1-D1AEF772440D}</a:tableStyleId>
              </a:tblPr>
              <a:tblGrid>
                <a:gridCol w="1421776">
                  <a:extLst>
                    <a:ext uri="{9D8B030D-6E8A-4147-A177-3AD203B41FA5}">
                      <a16:colId xmlns:a16="http://schemas.microsoft.com/office/drawing/2014/main" val="3370190440"/>
                    </a:ext>
                  </a:extLst>
                </a:gridCol>
                <a:gridCol w="1008112">
                  <a:extLst>
                    <a:ext uri="{9D8B030D-6E8A-4147-A177-3AD203B41FA5}">
                      <a16:colId xmlns:a16="http://schemas.microsoft.com/office/drawing/2014/main" val="1138736743"/>
                    </a:ext>
                  </a:extLst>
                </a:gridCol>
                <a:gridCol w="675354">
                  <a:extLst>
                    <a:ext uri="{9D8B030D-6E8A-4147-A177-3AD203B41FA5}">
                      <a16:colId xmlns:a16="http://schemas.microsoft.com/office/drawing/2014/main" val="1949213128"/>
                    </a:ext>
                  </a:extLst>
                </a:gridCol>
              </a:tblGrid>
              <a:tr h="134029">
                <a:tc>
                  <a:txBody>
                    <a:bodyPr/>
                    <a:lstStyle/>
                    <a:p>
                      <a:pPr>
                        <a:lnSpc>
                          <a:spcPct val="80000"/>
                        </a:lnSpc>
                      </a:pPr>
                      <a:endParaRPr lang="en-GB" sz="900" noProof="0" dirty="0">
                        <a:solidFill>
                          <a:schemeClr val="tx1">
                            <a:lumMod val="85000"/>
                            <a:lumOff val="15000"/>
                          </a:schemeClr>
                        </a:solidFill>
                        <a:latin typeface="Arial" panose="020B0604020202020204" pitchFamily="34" charset="0"/>
                        <a:ea typeface="Tahoma" panose="020B0604030504040204" pitchFamily="34" charset="0"/>
                        <a:cs typeface="Arial" panose="020B0604020202020204" pitchFamily="34" charset="0"/>
                      </a:endParaRPr>
                    </a:p>
                  </a:txBody>
                  <a:tcPr marL="45717" marR="45717" marT="36000" marB="36000" anchor="b">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GB" sz="900" noProof="0" dirty="0">
                          <a:solidFill>
                            <a:schemeClr val="accent1"/>
                          </a:solidFill>
                          <a:latin typeface="Arial" panose="020B0604020202020204" pitchFamily="34" charset="0"/>
                          <a:ea typeface="Tahoma" panose="020B0604030504040204" pitchFamily="34" charset="0"/>
                          <a:cs typeface="Arial" panose="020B0604020202020204" pitchFamily="34" charset="0"/>
                        </a:rPr>
                        <a:t>Ramucirumab</a:t>
                      </a:r>
                      <a:br>
                        <a:rPr lang="en-GB" sz="900" noProof="0" dirty="0">
                          <a:solidFill>
                            <a:schemeClr val="accent1"/>
                          </a:solidFill>
                          <a:latin typeface="Arial" panose="020B0604020202020204" pitchFamily="34" charset="0"/>
                          <a:ea typeface="Tahoma" panose="020B0604030504040204" pitchFamily="34" charset="0"/>
                          <a:cs typeface="Arial" panose="020B0604020202020204" pitchFamily="34" charset="0"/>
                        </a:rPr>
                      </a:br>
                      <a:r>
                        <a:rPr lang="en-GB" sz="900" noProof="0" dirty="0">
                          <a:solidFill>
                            <a:schemeClr val="accent1"/>
                          </a:solidFill>
                          <a:latin typeface="Arial" panose="020B0604020202020204" pitchFamily="34" charset="0"/>
                          <a:ea typeface="Tahoma" panose="020B0604030504040204" pitchFamily="34" charset="0"/>
                          <a:cs typeface="Arial" panose="020B0604020202020204" pitchFamily="34" charset="0"/>
                        </a:rPr>
                        <a:t>N=47</a:t>
                      </a:r>
                      <a:endParaRPr lang="en-GB" sz="900" b="0" i="1" noProof="0" dirty="0">
                        <a:solidFill>
                          <a:schemeClr val="accent1"/>
                        </a:solidFill>
                        <a:latin typeface="Arial" panose="020B0604020202020204" pitchFamily="34" charset="0"/>
                        <a:ea typeface="Tahoma" panose="020B0604030504040204" pitchFamily="34" charset="0"/>
                        <a:cs typeface="Arial" panose="020B0604020202020204" pitchFamily="34" charset="0"/>
                      </a:endParaRPr>
                    </a:p>
                  </a:txBody>
                  <a:tcPr marL="9717" marR="9717" marT="36000" marB="36000" anchor="b">
                    <a:lnL w="63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GB" sz="900" noProof="0" dirty="0">
                          <a:solidFill>
                            <a:schemeClr val="tx1">
                              <a:lumMod val="85000"/>
                              <a:lumOff val="15000"/>
                            </a:schemeClr>
                          </a:solidFill>
                          <a:latin typeface="Arial" panose="020B0604020202020204" pitchFamily="34" charset="0"/>
                          <a:ea typeface="Tahoma" panose="020B0604030504040204" pitchFamily="34" charset="0"/>
                          <a:cs typeface="Arial" panose="020B0604020202020204" pitchFamily="34" charset="0"/>
                        </a:rPr>
                        <a:t>No. of events</a:t>
                      </a:r>
                    </a:p>
                  </a:txBody>
                  <a:tcPr marL="9717" marR="9717" marT="36000" marB="36000" anchor="b">
                    <a:lnL w="63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6811187"/>
                  </a:ext>
                </a:extLst>
              </a:tr>
              <a:tr h="73322">
                <a:tc>
                  <a:txBody>
                    <a:bodyPr/>
                    <a:lstStyle/>
                    <a:p>
                      <a:pPr algn="l">
                        <a:lnSpc>
                          <a:spcPct val="90000"/>
                        </a:lnSpc>
                      </a:pPr>
                      <a:r>
                        <a:rPr lang="en-GB" sz="900" b="0" noProof="0" dirty="0">
                          <a:solidFill>
                            <a:schemeClr val="tx1"/>
                          </a:solidFill>
                          <a:latin typeface="Arial" panose="020B0604020202020204" pitchFamily="34" charset="0"/>
                          <a:ea typeface="Tahoma" panose="020B0604030504040204" pitchFamily="34" charset="0"/>
                          <a:cs typeface="Arial" panose="020B0604020202020204" pitchFamily="34" charset="0"/>
                        </a:rPr>
                        <a:t>Median (95% CI), months</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900" b="0" noProof="0" dirty="0">
                          <a:solidFill>
                            <a:schemeClr val="tx1"/>
                          </a:solidFill>
                          <a:latin typeface="Arial" panose="020B0604020202020204" pitchFamily="34" charset="0"/>
                          <a:ea typeface="Tahoma" panose="020B0604030504040204" pitchFamily="34" charset="0"/>
                          <a:cs typeface="Arial" panose="020B0604020202020204" pitchFamily="34" charset="0"/>
                        </a:rPr>
                        <a:t>6-month survival, %</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900" b="0" noProof="0" dirty="0">
                          <a:solidFill>
                            <a:schemeClr val="tx1"/>
                          </a:solidFill>
                          <a:latin typeface="Arial" panose="020B0604020202020204" pitchFamily="34" charset="0"/>
                          <a:ea typeface="Tahoma" panose="020B0604030504040204" pitchFamily="34" charset="0"/>
                          <a:cs typeface="Arial" panose="020B0604020202020204" pitchFamily="34" charset="0"/>
                        </a:rPr>
                        <a:t>12-month survival, %</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900" b="0" noProof="0" dirty="0">
                          <a:solidFill>
                            <a:schemeClr val="tx1"/>
                          </a:solidFill>
                          <a:latin typeface="Arial" panose="020B0604020202020204" pitchFamily="34" charset="0"/>
                          <a:ea typeface="Tahoma" panose="020B0604030504040204" pitchFamily="34" charset="0"/>
                          <a:cs typeface="Arial" panose="020B0604020202020204" pitchFamily="34" charset="0"/>
                        </a:rPr>
                        <a:t>18-month survival, %</a:t>
                      </a:r>
                    </a:p>
                  </a:txBody>
                  <a:tcPr marL="0" marR="9717" marT="18000" marB="18000" anchor="ctr">
                    <a:lnL w="190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90000"/>
                        </a:lnSpc>
                      </a:pPr>
                      <a:r>
                        <a:rPr lang="en-GB" sz="900" b="0" i="0" u="none" strike="noStrike" noProof="0" dirty="0">
                          <a:solidFill>
                            <a:schemeClr val="tx1"/>
                          </a:solidFill>
                          <a:effectLst/>
                          <a:latin typeface="Arial" panose="020B0604020202020204" pitchFamily="34" charset="0"/>
                          <a:ea typeface="Tahoma" panose="020B0604030504040204" pitchFamily="34" charset="0"/>
                          <a:cs typeface="Arial" panose="020B0604020202020204" pitchFamily="34" charset="0"/>
                        </a:rPr>
                        <a:t>8.7 (4.6, 12.2)</a:t>
                      </a:r>
                    </a:p>
                    <a:p>
                      <a:pPr algn="ctr" fontAlgn="b">
                        <a:lnSpc>
                          <a:spcPct val="90000"/>
                        </a:lnSpc>
                      </a:pPr>
                      <a:r>
                        <a:rPr lang="en-GB" sz="900" b="0" i="0" u="none" strike="noStrike" noProof="0" dirty="0">
                          <a:solidFill>
                            <a:schemeClr val="tx1"/>
                          </a:solidFill>
                          <a:effectLst/>
                          <a:latin typeface="Arial" panose="020B0604020202020204" pitchFamily="34" charset="0"/>
                          <a:ea typeface="Tahoma" panose="020B0604030504040204" pitchFamily="34" charset="0"/>
                          <a:cs typeface="Arial" panose="020B0604020202020204" pitchFamily="34" charset="0"/>
                        </a:rPr>
                        <a:t>57.6 (40.1, 71.7)</a:t>
                      </a:r>
                    </a:p>
                    <a:p>
                      <a:pPr algn="ctr" fontAlgn="b">
                        <a:lnSpc>
                          <a:spcPct val="90000"/>
                        </a:lnSpc>
                      </a:pPr>
                      <a:r>
                        <a:rPr lang="en-GB" sz="900" b="0" i="0" u="none" strike="noStrike" noProof="0" dirty="0">
                          <a:solidFill>
                            <a:schemeClr val="tx1"/>
                          </a:solidFill>
                          <a:effectLst/>
                          <a:latin typeface="Arial" panose="020B0604020202020204" pitchFamily="34" charset="0"/>
                          <a:ea typeface="Tahoma" panose="020B0604030504040204" pitchFamily="34" charset="0"/>
                          <a:cs typeface="Arial" panose="020B0604020202020204" pitchFamily="34" charset="0"/>
                        </a:rPr>
                        <a:t>34.1 (18.6, 50.4)</a:t>
                      </a:r>
                    </a:p>
                    <a:p>
                      <a:pPr algn="ctr" fontAlgn="b">
                        <a:lnSpc>
                          <a:spcPct val="90000"/>
                        </a:lnSpc>
                      </a:pPr>
                      <a:r>
                        <a:rPr lang="en-GB" sz="900" b="0" i="0" u="none" strike="noStrike" noProof="0" dirty="0">
                          <a:solidFill>
                            <a:schemeClr val="tx1"/>
                          </a:solidFill>
                          <a:effectLst/>
                          <a:latin typeface="Arial" panose="020B0604020202020204" pitchFamily="34" charset="0"/>
                          <a:ea typeface="Tahoma" panose="020B0604030504040204" pitchFamily="34" charset="0"/>
                          <a:cs typeface="Arial" panose="020B0604020202020204" pitchFamily="34" charset="0"/>
                        </a:rPr>
                        <a:t>19.2 (7.4, 35.1)</a:t>
                      </a:r>
                    </a:p>
                  </a:txBody>
                  <a:tcPr marL="0" marR="0" marT="18000" marB="18000" anchor="ctr">
                    <a:lnL w="9525"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90000"/>
                        </a:lnSpc>
                      </a:pPr>
                      <a:r>
                        <a:rPr lang="en-GB" sz="900" b="0" i="0" u="none" strike="noStrike" noProof="0" dirty="0">
                          <a:solidFill>
                            <a:schemeClr val="tx1"/>
                          </a:solidFill>
                          <a:effectLst/>
                          <a:latin typeface="Arial" panose="020B0604020202020204" pitchFamily="34" charset="0"/>
                          <a:ea typeface="Tahoma" panose="020B0604030504040204" pitchFamily="34" charset="0"/>
                          <a:cs typeface="Arial" panose="020B0604020202020204" pitchFamily="34" charset="0"/>
                        </a:rPr>
                        <a:t>31</a:t>
                      </a:r>
                    </a:p>
                  </a:txBody>
                  <a:tcPr marL="0" marR="0" marT="18000" marB="18000">
                    <a:lnL w="9525"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9174028"/>
                  </a:ext>
                </a:extLst>
              </a:tr>
            </a:tbl>
          </a:graphicData>
        </a:graphic>
      </p:graphicFrame>
    </p:spTree>
    <p:extLst>
      <p:ext uri="{BB962C8B-B14F-4D97-AF65-F5344CB8AC3E}">
        <p14:creationId xmlns:p14="http://schemas.microsoft.com/office/powerpoint/2010/main" val="248535680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CD245-C585-C954-7DFA-6DB3B16E42B9}"/>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4A6A17EF-991E-C72E-D6EA-108E0C6B8188}"/>
              </a:ext>
            </a:extLst>
          </p:cNvPr>
          <p:cNvSpPr>
            <a:spLocks noGrp="1"/>
          </p:cNvSpPr>
          <p:nvPr>
            <p:ph sz="quarter" idx="12"/>
          </p:nvPr>
        </p:nvSpPr>
        <p:spPr>
          <a:xfrm>
            <a:off x="620184" y="1425600"/>
            <a:ext cx="4467704" cy="4525200"/>
          </a:xfrm>
        </p:spPr>
        <p:txBody>
          <a:bodyPr/>
          <a:lstStyle/>
          <a:p>
            <a:r>
              <a:rPr lang="en-GB" sz="2000" noProof="0" dirty="0"/>
              <a:t>Retrospective analysis of 464 patients previously treated with atezolizumab + bevacizumab from 46 </a:t>
            </a:r>
            <a:r>
              <a:rPr lang="en-GB" sz="2000" noProof="0" dirty="0">
                <a:solidFill>
                  <a:schemeClr val="tx2"/>
                </a:solidFill>
              </a:rPr>
              <a:t>centres in five countries </a:t>
            </a:r>
            <a:r>
              <a:rPr lang="en-GB" sz="2000" noProof="0" dirty="0"/>
              <a:t>(Italy, Germany, Portugal, Japan, and Korea</a:t>
            </a:r>
          </a:p>
          <a:p>
            <a:r>
              <a:rPr lang="en-GB" sz="2000" noProof="0" dirty="0"/>
              <a:t>Choice of therapy left to the discretion of the provider</a:t>
            </a:r>
          </a:p>
          <a:p>
            <a:r>
              <a:rPr lang="en-GB" sz="2000" noProof="0" dirty="0"/>
              <a:t>Median </a:t>
            </a:r>
            <a:r>
              <a:rPr lang="en-GB" sz="2000" noProof="0" dirty="0">
                <a:solidFill>
                  <a:schemeClr val="tx2"/>
                </a:solidFill>
              </a:rPr>
              <a:t>survival was 14.2 </a:t>
            </a:r>
            <a:r>
              <a:rPr lang="en-GB" sz="2000" noProof="0" dirty="0"/>
              <a:t>months for sorafenib (95% CI: 8.8–15.7), 17.0 months for lenvatinib (95% CI: 14.8–18.9), and 12.4 months for cabozantinib (95% CI: 7.2–13.4)</a:t>
            </a:r>
          </a:p>
          <a:p>
            <a:pPr marL="0" indent="0">
              <a:buFont typeface="Arial"/>
              <a:buNone/>
            </a:pPr>
            <a:endParaRPr lang="en-GB" sz="2000" noProof="0" dirty="0"/>
          </a:p>
        </p:txBody>
      </p:sp>
      <p:sp>
        <p:nvSpPr>
          <p:cNvPr id="3" name="Title 2">
            <a:extLst>
              <a:ext uri="{FF2B5EF4-FFF2-40B4-BE49-F238E27FC236}">
                <a16:creationId xmlns:a16="http://schemas.microsoft.com/office/drawing/2014/main" id="{5034D79A-512A-BA76-2BB8-D4F3AD402BD4}"/>
              </a:ext>
            </a:extLst>
          </p:cNvPr>
          <p:cNvSpPr>
            <a:spLocks noGrp="1"/>
          </p:cNvSpPr>
          <p:nvPr>
            <p:ph type="title"/>
          </p:nvPr>
        </p:nvSpPr>
        <p:spPr/>
        <p:txBody>
          <a:bodyPr>
            <a:normAutofit/>
          </a:bodyPr>
          <a:lstStyle/>
          <a:p>
            <a:r>
              <a:rPr lang="en-GB" cap="none" noProof="0" dirty="0"/>
              <a:t>AVAILABLE DATA AFTER PROGRESSION ON IO</a:t>
            </a:r>
            <a:br>
              <a:rPr lang="en-GB" cap="none" noProof="0" dirty="0"/>
            </a:br>
            <a:r>
              <a:rPr lang="en-GB" sz="2000" spc="100" noProof="0" dirty="0">
                <a:solidFill>
                  <a:schemeClr val="accent1"/>
                </a:solidFill>
                <a:latin typeface="Arial" panose="020B0604020202020204" pitchFamily="34" charset="0"/>
                <a:cs typeface="Arial" panose="020B0604020202020204" pitchFamily="34" charset="0"/>
              </a:rPr>
              <a:t>Comparison </a:t>
            </a:r>
            <a:r>
              <a:rPr lang="en-GB" sz="2000" spc="100" dirty="0">
                <a:solidFill>
                  <a:schemeClr val="accent1"/>
                </a:solidFill>
              </a:rPr>
              <a:t>of 2nd line </a:t>
            </a:r>
            <a:r>
              <a:rPr lang="en-GB" sz="2000" spc="100" noProof="0" dirty="0">
                <a:solidFill>
                  <a:schemeClr val="accent1"/>
                </a:solidFill>
                <a:latin typeface="Arial" panose="020B0604020202020204" pitchFamily="34" charset="0"/>
                <a:cs typeface="Arial" panose="020B0604020202020204" pitchFamily="34" charset="0"/>
              </a:rPr>
              <a:t>therapies after Atezolizumab + bevacizumab</a:t>
            </a:r>
            <a:endParaRPr lang="en-GB" sz="2000" spc="100" noProof="0" dirty="0"/>
          </a:p>
        </p:txBody>
      </p:sp>
      <p:sp>
        <p:nvSpPr>
          <p:cNvPr id="4" name="Slide Number Placeholder 3">
            <a:extLst>
              <a:ext uri="{FF2B5EF4-FFF2-40B4-BE49-F238E27FC236}">
                <a16:creationId xmlns:a16="http://schemas.microsoft.com/office/drawing/2014/main" id="{EB7050BE-96E7-10EC-79BC-C2F9B2C4843F}"/>
              </a:ext>
            </a:extLst>
          </p:cNvPr>
          <p:cNvSpPr>
            <a:spLocks noGrp="1"/>
          </p:cNvSpPr>
          <p:nvPr>
            <p:ph type="sldNum" sz="quarter" idx="4"/>
          </p:nvPr>
        </p:nvSpPr>
        <p:spPr/>
        <p:txBody>
          <a:bodyPr/>
          <a:lstStyle/>
          <a:p>
            <a:fld id="{FCE43C0F-8A7B-3A4B-9DB5-B3472E36E833}" type="slidenum">
              <a:rPr lang="en-GB" noProof="0" smtClean="0"/>
              <a:pPr/>
              <a:t>26</a:t>
            </a:fld>
            <a:endParaRPr lang="en-GB" noProof="0" dirty="0"/>
          </a:p>
        </p:txBody>
      </p:sp>
      <p:sp>
        <p:nvSpPr>
          <p:cNvPr id="7" name="Content Placeholder 6">
            <a:extLst>
              <a:ext uri="{FF2B5EF4-FFF2-40B4-BE49-F238E27FC236}">
                <a16:creationId xmlns:a16="http://schemas.microsoft.com/office/drawing/2014/main" id="{90BD4EB8-B93B-6229-28A6-3679F9B4B1B2}"/>
              </a:ext>
            </a:extLst>
          </p:cNvPr>
          <p:cNvSpPr>
            <a:spLocks noGrp="1"/>
          </p:cNvSpPr>
          <p:nvPr>
            <p:ph sz="quarter" idx="15"/>
          </p:nvPr>
        </p:nvSpPr>
        <p:spPr/>
        <p:txBody>
          <a:bodyPr/>
          <a:lstStyle/>
          <a:p>
            <a:r>
              <a:rPr lang="en-GB" noProof="0" dirty="0">
                <a:solidFill>
                  <a:schemeClr val="tx2"/>
                </a:solidFill>
              </a:rPr>
              <a:t>CI, confidence interval; IO, immuno-oncology (therapy); </a:t>
            </a:r>
          </a:p>
          <a:p>
            <a:r>
              <a:rPr lang="en-GB" noProof="0" dirty="0">
                <a:solidFill>
                  <a:schemeClr val="tx2"/>
                </a:solidFill>
              </a:rPr>
              <a:t>Persano M, et al. Eur J Cancer. 2023;189:112933</a:t>
            </a:r>
          </a:p>
        </p:txBody>
      </p:sp>
      <p:sp>
        <p:nvSpPr>
          <p:cNvPr id="9" name="TextBox 8">
            <a:extLst>
              <a:ext uri="{FF2B5EF4-FFF2-40B4-BE49-F238E27FC236}">
                <a16:creationId xmlns:a16="http://schemas.microsoft.com/office/drawing/2014/main" id="{716CD3BA-B595-8A40-4C0C-971C5AE7B563}"/>
              </a:ext>
            </a:extLst>
          </p:cNvPr>
          <p:cNvSpPr txBox="1"/>
          <p:nvPr/>
        </p:nvSpPr>
        <p:spPr>
          <a:xfrm>
            <a:off x="6256444" y="1479279"/>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10" name="TextBox 9">
            <a:extLst>
              <a:ext uri="{FF2B5EF4-FFF2-40B4-BE49-F238E27FC236}">
                <a16:creationId xmlns:a16="http://schemas.microsoft.com/office/drawing/2014/main" id="{C8D05295-90AF-D07F-BDA1-5EB32964DFDB}"/>
              </a:ext>
            </a:extLst>
          </p:cNvPr>
          <p:cNvSpPr txBox="1"/>
          <p:nvPr/>
        </p:nvSpPr>
        <p:spPr>
          <a:xfrm rot="16200000">
            <a:off x="5058367" y="2935022"/>
            <a:ext cx="1989327"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Survival probability (%)</a:t>
            </a:r>
          </a:p>
        </p:txBody>
      </p:sp>
      <p:cxnSp>
        <p:nvCxnSpPr>
          <p:cNvPr id="12" name="Straight Connector 11">
            <a:extLst>
              <a:ext uri="{FF2B5EF4-FFF2-40B4-BE49-F238E27FC236}">
                <a16:creationId xmlns:a16="http://schemas.microsoft.com/office/drawing/2014/main" id="{F2FBE261-E9F8-A34D-CDA2-F205CBEF9765}"/>
              </a:ext>
            </a:extLst>
          </p:cNvPr>
          <p:cNvCxnSpPr>
            <a:cxnSpLocks/>
          </p:cNvCxnSpPr>
          <p:nvPr/>
        </p:nvCxnSpPr>
        <p:spPr>
          <a:xfrm>
            <a:off x="6622902" y="1450975"/>
            <a:ext cx="0" cy="2942764"/>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4A68B6C-BB19-D0D0-43A0-A690CA4D5790}"/>
              </a:ext>
            </a:extLst>
          </p:cNvPr>
          <p:cNvCxnSpPr/>
          <p:nvPr/>
        </p:nvCxnSpPr>
        <p:spPr>
          <a:xfrm>
            <a:off x="6545665" y="1553187"/>
            <a:ext cx="77764"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4857839-0395-8186-EA0B-E43285EDA75E}"/>
              </a:ext>
            </a:extLst>
          </p:cNvPr>
          <p:cNvSpPr txBox="1"/>
          <p:nvPr/>
        </p:nvSpPr>
        <p:spPr>
          <a:xfrm>
            <a:off x="6341404" y="1761616"/>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90</a:t>
            </a:r>
          </a:p>
        </p:txBody>
      </p:sp>
      <p:cxnSp>
        <p:nvCxnSpPr>
          <p:cNvPr id="15" name="Straight Connector 14">
            <a:extLst>
              <a:ext uri="{FF2B5EF4-FFF2-40B4-BE49-F238E27FC236}">
                <a16:creationId xmlns:a16="http://schemas.microsoft.com/office/drawing/2014/main" id="{4C6E61BC-8453-7326-8304-A868C24C2048}"/>
              </a:ext>
            </a:extLst>
          </p:cNvPr>
          <p:cNvCxnSpPr/>
          <p:nvPr/>
        </p:nvCxnSpPr>
        <p:spPr>
          <a:xfrm>
            <a:off x="6545665" y="1836196"/>
            <a:ext cx="77764"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738F7A45-F629-2C76-7938-77F757598A5D}"/>
              </a:ext>
            </a:extLst>
          </p:cNvPr>
          <p:cNvSpPr txBox="1"/>
          <p:nvPr/>
        </p:nvSpPr>
        <p:spPr>
          <a:xfrm>
            <a:off x="6341404" y="2042164"/>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cxnSp>
        <p:nvCxnSpPr>
          <p:cNvPr id="17" name="Straight Connector 16">
            <a:extLst>
              <a:ext uri="{FF2B5EF4-FFF2-40B4-BE49-F238E27FC236}">
                <a16:creationId xmlns:a16="http://schemas.microsoft.com/office/drawing/2014/main" id="{1C2B3286-EA4A-986D-FFBD-8682E905A920}"/>
              </a:ext>
            </a:extLst>
          </p:cNvPr>
          <p:cNvCxnSpPr/>
          <p:nvPr/>
        </p:nvCxnSpPr>
        <p:spPr>
          <a:xfrm>
            <a:off x="6545665" y="2117416"/>
            <a:ext cx="77764"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72DF77AB-2587-12E4-C50A-92B0CC10E73B}"/>
              </a:ext>
            </a:extLst>
          </p:cNvPr>
          <p:cNvSpPr txBox="1"/>
          <p:nvPr/>
        </p:nvSpPr>
        <p:spPr>
          <a:xfrm>
            <a:off x="6341404" y="2327184"/>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70</a:t>
            </a:r>
          </a:p>
        </p:txBody>
      </p:sp>
      <p:cxnSp>
        <p:nvCxnSpPr>
          <p:cNvPr id="19" name="Straight Connector 18">
            <a:extLst>
              <a:ext uri="{FF2B5EF4-FFF2-40B4-BE49-F238E27FC236}">
                <a16:creationId xmlns:a16="http://schemas.microsoft.com/office/drawing/2014/main" id="{BCA2DAF2-1634-6AD2-F95E-B354F304AC0C}"/>
              </a:ext>
            </a:extLst>
          </p:cNvPr>
          <p:cNvCxnSpPr/>
          <p:nvPr/>
        </p:nvCxnSpPr>
        <p:spPr>
          <a:xfrm>
            <a:off x="6545665" y="2403108"/>
            <a:ext cx="77764"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E348ACC-3C06-CF8C-0AB2-C1DF289B7C98}"/>
              </a:ext>
            </a:extLst>
          </p:cNvPr>
          <p:cNvSpPr txBox="1"/>
          <p:nvPr/>
        </p:nvSpPr>
        <p:spPr>
          <a:xfrm>
            <a:off x="6341404" y="2604788"/>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cxnSp>
        <p:nvCxnSpPr>
          <p:cNvPr id="21" name="Straight Connector 20">
            <a:extLst>
              <a:ext uri="{FF2B5EF4-FFF2-40B4-BE49-F238E27FC236}">
                <a16:creationId xmlns:a16="http://schemas.microsoft.com/office/drawing/2014/main" id="{DC4257AB-A55D-06D0-C94C-271D203A67D7}"/>
              </a:ext>
            </a:extLst>
          </p:cNvPr>
          <p:cNvCxnSpPr/>
          <p:nvPr/>
        </p:nvCxnSpPr>
        <p:spPr>
          <a:xfrm>
            <a:off x="6545665" y="2681384"/>
            <a:ext cx="77764"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06620237-B1FD-C16B-FB7D-B7F5E1496522}"/>
              </a:ext>
            </a:extLst>
          </p:cNvPr>
          <p:cNvSpPr txBox="1"/>
          <p:nvPr/>
        </p:nvSpPr>
        <p:spPr>
          <a:xfrm>
            <a:off x="6341404" y="2893310"/>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50</a:t>
            </a:r>
          </a:p>
        </p:txBody>
      </p:sp>
      <p:cxnSp>
        <p:nvCxnSpPr>
          <p:cNvPr id="23" name="Straight Connector 22">
            <a:extLst>
              <a:ext uri="{FF2B5EF4-FFF2-40B4-BE49-F238E27FC236}">
                <a16:creationId xmlns:a16="http://schemas.microsoft.com/office/drawing/2014/main" id="{1F44D0F7-A68F-B472-688E-78118EA6DC9A}"/>
              </a:ext>
            </a:extLst>
          </p:cNvPr>
          <p:cNvCxnSpPr/>
          <p:nvPr/>
        </p:nvCxnSpPr>
        <p:spPr>
          <a:xfrm>
            <a:off x="6545665" y="2970578"/>
            <a:ext cx="77764"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9388FB65-7303-FE9C-A24C-EAB6ABD748D5}"/>
              </a:ext>
            </a:extLst>
          </p:cNvPr>
          <p:cNvSpPr txBox="1"/>
          <p:nvPr/>
        </p:nvSpPr>
        <p:spPr>
          <a:xfrm>
            <a:off x="6341404" y="3177370"/>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cxnSp>
        <p:nvCxnSpPr>
          <p:cNvPr id="25" name="Straight Connector 24">
            <a:extLst>
              <a:ext uri="{FF2B5EF4-FFF2-40B4-BE49-F238E27FC236}">
                <a16:creationId xmlns:a16="http://schemas.microsoft.com/office/drawing/2014/main" id="{31C46472-23C1-EC59-2B37-533E9A31DF0A}"/>
              </a:ext>
            </a:extLst>
          </p:cNvPr>
          <p:cNvCxnSpPr/>
          <p:nvPr/>
        </p:nvCxnSpPr>
        <p:spPr>
          <a:xfrm>
            <a:off x="6545665" y="3255310"/>
            <a:ext cx="77764"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2AA5CF52-3E78-B8F8-BBF0-A806D9FF452F}"/>
              </a:ext>
            </a:extLst>
          </p:cNvPr>
          <p:cNvSpPr txBox="1"/>
          <p:nvPr/>
        </p:nvSpPr>
        <p:spPr>
          <a:xfrm>
            <a:off x="6341404" y="3452626"/>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30</a:t>
            </a:r>
          </a:p>
        </p:txBody>
      </p:sp>
      <p:cxnSp>
        <p:nvCxnSpPr>
          <p:cNvPr id="27" name="Straight Connector 26">
            <a:extLst>
              <a:ext uri="{FF2B5EF4-FFF2-40B4-BE49-F238E27FC236}">
                <a16:creationId xmlns:a16="http://schemas.microsoft.com/office/drawing/2014/main" id="{7FEA2CF8-EDD3-59EB-B48D-33F90C814F88}"/>
              </a:ext>
            </a:extLst>
          </p:cNvPr>
          <p:cNvCxnSpPr/>
          <p:nvPr/>
        </p:nvCxnSpPr>
        <p:spPr>
          <a:xfrm>
            <a:off x="6545665" y="3531238"/>
            <a:ext cx="77764"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45B14C86-ED34-7C16-4254-19F5F2CC5FD6}"/>
              </a:ext>
            </a:extLst>
          </p:cNvPr>
          <p:cNvSpPr txBox="1"/>
          <p:nvPr/>
        </p:nvSpPr>
        <p:spPr>
          <a:xfrm>
            <a:off x="6341404" y="3737332"/>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cxnSp>
        <p:nvCxnSpPr>
          <p:cNvPr id="29" name="Straight Connector 28">
            <a:extLst>
              <a:ext uri="{FF2B5EF4-FFF2-40B4-BE49-F238E27FC236}">
                <a16:creationId xmlns:a16="http://schemas.microsoft.com/office/drawing/2014/main" id="{05E615F4-44BC-CD0A-3CBF-D03452289C4E}"/>
              </a:ext>
            </a:extLst>
          </p:cNvPr>
          <p:cNvCxnSpPr/>
          <p:nvPr/>
        </p:nvCxnSpPr>
        <p:spPr>
          <a:xfrm>
            <a:off x="6545665" y="3816616"/>
            <a:ext cx="77764"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4BAE484E-A4BD-28F0-F32E-09B05B3C14FD}"/>
              </a:ext>
            </a:extLst>
          </p:cNvPr>
          <p:cNvSpPr txBox="1"/>
          <p:nvPr/>
        </p:nvSpPr>
        <p:spPr>
          <a:xfrm>
            <a:off x="6341404" y="4022733"/>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cxnSp>
        <p:nvCxnSpPr>
          <p:cNvPr id="31" name="Straight Connector 30">
            <a:extLst>
              <a:ext uri="{FF2B5EF4-FFF2-40B4-BE49-F238E27FC236}">
                <a16:creationId xmlns:a16="http://schemas.microsoft.com/office/drawing/2014/main" id="{985F76C5-E8E5-DAA7-7D33-3323169E21A4}"/>
              </a:ext>
            </a:extLst>
          </p:cNvPr>
          <p:cNvCxnSpPr/>
          <p:nvPr/>
        </p:nvCxnSpPr>
        <p:spPr>
          <a:xfrm>
            <a:off x="6545665" y="4102689"/>
            <a:ext cx="77764"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F3A40677-1A54-D4D0-9AF1-991B25EC4F47}"/>
              </a:ext>
            </a:extLst>
          </p:cNvPr>
          <p:cNvSpPr txBox="1"/>
          <p:nvPr/>
        </p:nvSpPr>
        <p:spPr>
          <a:xfrm>
            <a:off x="6426362" y="4305984"/>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cxnSp>
        <p:nvCxnSpPr>
          <p:cNvPr id="33" name="Straight Connector 32">
            <a:extLst>
              <a:ext uri="{FF2B5EF4-FFF2-40B4-BE49-F238E27FC236}">
                <a16:creationId xmlns:a16="http://schemas.microsoft.com/office/drawing/2014/main" id="{532AC8F0-23C0-D1CB-23AA-376D4A2A9425}"/>
              </a:ext>
            </a:extLst>
          </p:cNvPr>
          <p:cNvCxnSpPr>
            <a:cxnSpLocks/>
          </p:cNvCxnSpPr>
          <p:nvPr/>
        </p:nvCxnSpPr>
        <p:spPr>
          <a:xfrm>
            <a:off x="6545665" y="4386616"/>
            <a:ext cx="4325709"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CC624785-8112-67AD-D8B0-BF913205B851}"/>
              </a:ext>
            </a:extLst>
          </p:cNvPr>
          <p:cNvSpPr txBox="1"/>
          <p:nvPr/>
        </p:nvSpPr>
        <p:spPr>
          <a:xfrm>
            <a:off x="8440779" y="4646582"/>
            <a:ext cx="415114"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Time</a:t>
            </a:r>
          </a:p>
        </p:txBody>
      </p:sp>
      <p:cxnSp>
        <p:nvCxnSpPr>
          <p:cNvPr id="39" name="Straight Connector 38">
            <a:extLst>
              <a:ext uri="{FF2B5EF4-FFF2-40B4-BE49-F238E27FC236}">
                <a16:creationId xmlns:a16="http://schemas.microsoft.com/office/drawing/2014/main" id="{CF71E965-1B75-DDFA-5B60-027FB794FC75}"/>
              </a:ext>
            </a:extLst>
          </p:cNvPr>
          <p:cNvCxnSpPr>
            <a:cxnSpLocks/>
          </p:cNvCxnSpPr>
          <p:nvPr/>
        </p:nvCxnSpPr>
        <p:spPr>
          <a:xfrm rot="16200000">
            <a:off x="6584020" y="4425198"/>
            <a:ext cx="77764"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7AA2E4AE-A63F-8DEE-9334-0CD3ED767F0B}"/>
              </a:ext>
            </a:extLst>
          </p:cNvPr>
          <p:cNvSpPr txBox="1"/>
          <p:nvPr/>
        </p:nvSpPr>
        <p:spPr>
          <a:xfrm>
            <a:off x="6582193" y="4474798"/>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cxnSp>
        <p:nvCxnSpPr>
          <p:cNvPr id="51" name="Straight Connector 50">
            <a:extLst>
              <a:ext uri="{FF2B5EF4-FFF2-40B4-BE49-F238E27FC236}">
                <a16:creationId xmlns:a16="http://schemas.microsoft.com/office/drawing/2014/main" id="{C7976630-1ECD-591D-ED6D-88451683378E}"/>
              </a:ext>
            </a:extLst>
          </p:cNvPr>
          <p:cNvCxnSpPr>
            <a:cxnSpLocks/>
          </p:cNvCxnSpPr>
          <p:nvPr/>
        </p:nvCxnSpPr>
        <p:spPr>
          <a:xfrm rot="16200000">
            <a:off x="7937941" y="4425198"/>
            <a:ext cx="77764"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FF642430-D12C-91C9-B15F-0890CA818313}"/>
              </a:ext>
            </a:extLst>
          </p:cNvPr>
          <p:cNvSpPr txBox="1"/>
          <p:nvPr/>
        </p:nvSpPr>
        <p:spPr>
          <a:xfrm>
            <a:off x="7891864" y="4474798"/>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10</a:t>
            </a:r>
          </a:p>
        </p:txBody>
      </p:sp>
      <p:cxnSp>
        <p:nvCxnSpPr>
          <p:cNvPr id="53" name="Straight Connector 52">
            <a:extLst>
              <a:ext uri="{FF2B5EF4-FFF2-40B4-BE49-F238E27FC236}">
                <a16:creationId xmlns:a16="http://schemas.microsoft.com/office/drawing/2014/main" id="{8AAA34B6-34CC-A0D8-7C6B-7010D7DC3168}"/>
              </a:ext>
            </a:extLst>
          </p:cNvPr>
          <p:cNvCxnSpPr>
            <a:cxnSpLocks/>
          </p:cNvCxnSpPr>
          <p:nvPr/>
        </p:nvCxnSpPr>
        <p:spPr>
          <a:xfrm rot="16200000">
            <a:off x="9284141" y="4425198"/>
            <a:ext cx="77764"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A8499A86-10EE-0C38-BCAE-04CE1F76B003}"/>
              </a:ext>
            </a:extLst>
          </p:cNvPr>
          <p:cNvSpPr txBox="1"/>
          <p:nvPr/>
        </p:nvSpPr>
        <p:spPr>
          <a:xfrm>
            <a:off x="9238064" y="4474798"/>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20</a:t>
            </a:r>
          </a:p>
        </p:txBody>
      </p:sp>
      <p:cxnSp>
        <p:nvCxnSpPr>
          <p:cNvPr id="55" name="Straight Connector 54">
            <a:extLst>
              <a:ext uri="{FF2B5EF4-FFF2-40B4-BE49-F238E27FC236}">
                <a16:creationId xmlns:a16="http://schemas.microsoft.com/office/drawing/2014/main" id="{6CA6D795-61BD-13E4-DF7A-3E6FB52BC593}"/>
              </a:ext>
            </a:extLst>
          </p:cNvPr>
          <p:cNvCxnSpPr>
            <a:cxnSpLocks/>
          </p:cNvCxnSpPr>
          <p:nvPr/>
        </p:nvCxnSpPr>
        <p:spPr>
          <a:xfrm rot="16200000">
            <a:off x="10633516" y="4425198"/>
            <a:ext cx="77764"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9BFF2BB5-F13C-DE03-C507-A787F9236DB0}"/>
              </a:ext>
            </a:extLst>
          </p:cNvPr>
          <p:cNvSpPr txBox="1"/>
          <p:nvPr/>
        </p:nvSpPr>
        <p:spPr>
          <a:xfrm>
            <a:off x="10587439" y="4474798"/>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30</a:t>
            </a:r>
          </a:p>
        </p:txBody>
      </p:sp>
      <p:sp>
        <p:nvSpPr>
          <p:cNvPr id="59" name="TextBox 58">
            <a:extLst>
              <a:ext uri="{FF2B5EF4-FFF2-40B4-BE49-F238E27FC236}">
                <a16:creationId xmlns:a16="http://schemas.microsoft.com/office/drawing/2014/main" id="{3F79EC28-ED2A-2043-93E1-4C828EA2A859}"/>
              </a:ext>
            </a:extLst>
          </p:cNvPr>
          <p:cNvSpPr txBox="1"/>
          <p:nvPr/>
        </p:nvSpPr>
        <p:spPr>
          <a:xfrm>
            <a:off x="5470667" y="4797624"/>
            <a:ext cx="968214" cy="923330"/>
          </a:xfrm>
          <a:prstGeom prst="rect">
            <a:avLst/>
          </a:prstGeom>
          <a:noFill/>
        </p:spPr>
        <p:txBody>
          <a:bodyPr wrap="none" lIns="0" tIns="0" rIns="0" bIns="0" rtlCol="0">
            <a:spAutoFit/>
          </a:bodyPr>
          <a:lstStyle/>
          <a:p>
            <a:pPr algn="r"/>
            <a:r>
              <a:rPr lang="en-GB" sz="1200" b="1" noProof="0" dirty="0">
                <a:latin typeface="Arial" panose="020B0604020202020204" pitchFamily="34" charset="0"/>
                <a:ea typeface="Aileron" charset="0"/>
                <a:cs typeface="Arial" panose="020B0604020202020204" pitchFamily="34" charset="0"/>
              </a:rPr>
              <a:t>No. at risk</a:t>
            </a:r>
            <a:br>
              <a:rPr lang="en-GB" sz="1200" b="1" noProof="0" dirty="0">
                <a:latin typeface="Arial" panose="020B0604020202020204" pitchFamily="34" charset="0"/>
                <a:ea typeface="Aileron" charset="0"/>
                <a:cs typeface="Arial" panose="020B0604020202020204" pitchFamily="34" charset="0"/>
              </a:rPr>
            </a:br>
            <a:r>
              <a:rPr lang="en-GB" sz="1200" b="1" noProof="0" dirty="0">
                <a:solidFill>
                  <a:schemeClr val="accent6"/>
                </a:solidFill>
                <a:latin typeface="Arial" panose="020B0604020202020204" pitchFamily="34" charset="0"/>
                <a:ea typeface="Aileron" charset="0"/>
                <a:cs typeface="Arial" panose="020B0604020202020204" pitchFamily="34" charset="0"/>
              </a:rPr>
              <a:t>Other</a:t>
            </a:r>
          </a:p>
          <a:p>
            <a:pPr algn="r"/>
            <a:r>
              <a:rPr lang="en-GB" sz="1200" b="1" noProof="0" dirty="0">
                <a:solidFill>
                  <a:srgbClr val="632C1E"/>
                </a:solidFill>
                <a:latin typeface="Arial" panose="020B0604020202020204" pitchFamily="34" charset="0"/>
                <a:ea typeface="Aileron" charset="0"/>
                <a:cs typeface="Arial" panose="020B0604020202020204" pitchFamily="34" charset="0"/>
              </a:rPr>
              <a:t>Cabozantinib</a:t>
            </a:r>
          </a:p>
          <a:p>
            <a:pPr algn="r"/>
            <a:r>
              <a:rPr lang="en-GB" sz="1200" b="1" noProof="0" dirty="0">
                <a:solidFill>
                  <a:schemeClr val="tx2"/>
                </a:solidFill>
                <a:latin typeface="Arial" panose="020B0604020202020204" pitchFamily="34" charset="0"/>
                <a:ea typeface="Aileron" charset="0"/>
                <a:cs typeface="Arial" panose="020B0604020202020204" pitchFamily="34" charset="0"/>
              </a:rPr>
              <a:t>Lenvatinib</a:t>
            </a:r>
          </a:p>
          <a:p>
            <a:pPr algn="r"/>
            <a:r>
              <a:rPr lang="en-GB" sz="1200" b="1" noProof="0" dirty="0">
                <a:solidFill>
                  <a:schemeClr val="accent1"/>
                </a:solidFill>
                <a:latin typeface="Arial" panose="020B0604020202020204" pitchFamily="34" charset="0"/>
                <a:ea typeface="Aileron" charset="0"/>
                <a:cs typeface="Arial" panose="020B0604020202020204" pitchFamily="34" charset="0"/>
              </a:rPr>
              <a:t>Sorafenib</a:t>
            </a:r>
            <a:endParaRPr lang="en-GB" sz="1200" b="1" noProof="0" dirty="0">
              <a:solidFill>
                <a:schemeClr val="accent6"/>
              </a:solidFill>
              <a:latin typeface="Arial" panose="020B0604020202020204" pitchFamily="34" charset="0"/>
              <a:ea typeface="Aileron" charset="0"/>
              <a:cs typeface="Arial" panose="020B0604020202020204" pitchFamily="34" charset="0"/>
            </a:endParaRPr>
          </a:p>
        </p:txBody>
      </p:sp>
      <p:sp>
        <p:nvSpPr>
          <p:cNvPr id="60" name="TextBox 59">
            <a:extLst>
              <a:ext uri="{FF2B5EF4-FFF2-40B4-BE49-F238E27FC236}">
                <a16:creationId xmlns:a16="http://schemas.microsoft.com/office/drawing/2014/main" id="{B18DB968-8F71-1B5E-F521-8D2FBC595500}"/>
              </a:ext>
            </a:extLst>
          </p:cNvPr>
          <p:cNvSpPr txBox="1"/>
          <p:nvPr/>
        </p:nvSpPr>
        <p:spPr>
          <a:xfrm>
            <a:off x="7885452" y="4982290"/>
            <a:ext cx="169918" cy="738664"/>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31</a:t>
            </a:r>
          </a:p>
          <a:p>
            <a:pPr algn="ctr"/>
            <a:r>
              <a:rPr lang="en-GB" sz="1200" noProof="0" dirty="0">
                <a:latin typeface="Arial" panose="020B0604020202020204" pitchFamily="34" charset="0"/>
                <a:ea typeface="Aileron" charset="0"/>
                <a:cs typeface="Arial" panose="020B0604020202020204" pitchFamily="34" charset="0"/>
              </a:rPr>
              <a:t>14</a:t>
            </a:r>
          </a:p>
          <a:p>
            <a:pPr algn="ctr"/>
            <a:r>
              <a:rPr lang="en-GB" sz="1200" noProof="0" dirty="0">
                <a:latin typeface="Arial" panose="020B0604020202020204" pitchFamily="34" charset="0"/>
                <a:ea typeface="Aileron" charset="0"/>
                <a:cs typeface="Arial" panose="020B0604020202020204" pitchFamily="34" charset="0"/>
              </a:rPr>
              <a:t>48</a:t>
            </a:r>
          </a:p>
          <a:p>
            <a:pPr algn="ctr"/>
            <a:r>
              <a:rPr lang="en-GB" sz="1200" noProof="0" dirty="0">
                <a:latin typeface="Arial" panose="020B0604020202020204" pitchFamily="34" charset="0"/>
                <a:ea typeface="Aileron" charset="0"/>
                <a:cs typeface="Arial" panose="020B0604020202020204" pitchFamily="34" charset="0"/>
              </a:rPr>
              <a:t>17</a:t>
            </a:r>
          </a:p>
        </p:txBody>
      </p:sp>
      <p:sp>
        <p:nvSpPr>
          <p:cNvPr id="61" name="TextBox 60">
            <a:extLst>
              <a:ext uri="{FF2B5EF4-FFF2-40B4-BE49-F238E27FC236}">
                <a16:creationId xmlns:a16="http://schemas.microsoft.com/office/drawing/2014/main" id="{FC8BB3E4-3829-5E98-712C-83C0840248BB}"/>
              </a:ext>
            </a:extLst>
          </p:cNvPr>
          <p:cNvSpPr txBox="1"/>
          <p:nvPr/>
        </p:nvSpPr>
        <p:spPr>
          <a:xfrm>
            <a:off x="9278750" y="4982290"/>
            <a:ext cx="84960" cy="738664"/>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a:t>
            </a:r>
          </a:p>
          <a:p>
            <a:pPr algn="ctr"/>
            <a:r>
              <a:rPr lang="en-GB" sz="1200" noProof="0" dirty="0">
                <a:latin typeface="Arial" panose="020B0604020202020204" pitchFamily="34" charset="0"/>
                <a:ea typeface="Aileron" charset="0"/>
                <a:cs typeface="Arial" panose="020B0604020202020204" pitchFamily="34" charset="0"/>
              </a:rPr>
              <a:t>0</a:t>
            </a:r>
          </a:p>
          <a:p>
            <a:pPr algn="ctr"/>
            <a:r>
              <a:rPr lang="en-GB" sz="1200" noProof="0" dirty="0">
                <a:latin typeface="Arial" panose="020B0604020202020204" pitchFamily="34" charset="0"/>
                <a:ea typeface="Aileron" charset="0"/>
                <a:cs typeface="Arial" panose="020B0604020202020204" pitchFamily="34" charset="0"/>
              </a:rPr>
              <a:t>1</a:t>
            </a:r>
          </a:p>
          <a:p>
            <a:pPr algn="ctr"/>
            <a:r>
              <a:rPr lang="en-GB" sz="1200" noProof="0" dirty="0">
                <a:latin typeface="Arial" panose="020B0604020202020204" pitchFamily="34" charset="0"/>
                <a:ea typeface="Aileron" charset="0"/>
                <a:cs typeface="Arial" panose="020B0604020202020204" pitchFamily="34" charset="0"/>
              </a:rPr>
              <a:t>0</a:t>
            </a:r>
          </a:p>
        </p:txBody>
      </p:sp>
      <p:sp>
        <p:nvSpPr>
          <p:cNvPr id="62" name="TextBox 61">
            <a:extLst>
              <a:ext uri="{FF2B5EF4-FFF2-40B4-BE49-F238E27FC236}">
                <a16:creationId xmlns:a16="http://schemas.microsoft.com/office/drawing/2014/main" id="{2242A3E7-651D-34F4-0E44-74B3C45D092C}"/>
              </a:ext>
            </a:extLst>
          </p:cNvPr>
          <p:cNvSpPr txBox="1"/>
          <p:nvPr/>
        </p:nvSpPr>
        <p:spPr>
          <a:xfrm>
            <a:off x="10629569" y="4982290"/>
            <a:ext cx="84960" cy="738664"/>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a:p>
            <a:pPr algn="ctr"/>
            <a:r>
              <a:rPr lang="en-GB" sz="1200" noProof="0" dirty="0">
                <a:latin typeface="Arial" panose="020B0604020202020204" pitchFamily="34" charset="0"/>
                <a:ea typeface="Aileron" charset="0"/>
                <a:cs typeface="Arial" panose="020B0604020202020204" pitchFamily="34" charset="0"/>
              </a:rPr>
              <a:t>0</a:t>
            </a:r>
          </a:p>
          <a:p>
            <a:pPr algn="ctr"/>
            <a:r>
              <a:rPr lang="en-GB" sz="1200" noProof="0" dirty="0">
                <a:latin typeface="Arial" panose="020B0604020202020204" pitchFamily="34" charset="0"/>
                <a:ea typeface="Aileron" charset="0"/>
                <a:cs typeface="Arial" panose="020B0604020202020204" pitchFamily="34" charset="0"/>
              </a:rPr>
              <a:t>0</a:t>
            </a:r>
          </a:p>
          <a:p>
            <a:pPr algn="ctr"/>
            <a:r>
              <a:rPr lang="en-GB" sz="1200" noProof="0" dirty="0">
                <a:latin typeface="Arial" panose="020B0604020202020204" pitchFamily="34" charset="0"/>
                <a:ea typeface="Aileron" charset="0"/>
                <a:cs typeface="Arial" panose="020B0604020202020204" pitchFamily="34" charset="0"/>
              </a:rPr>
              <a:t>0</a:t>
            </a:r>
          </a:p>
        </p:txBody>
      </p:sp>
      <p:sp>
        <p:nvSpPr>
          <p:cNvPr id="63" name="TextBox 62">
            <a:extLst>
              <a:ext uri="{FF2B5EF4-FFF2-40B4-BE49-F238E27FC236}">
                <a16:creationId xmlns:a16="http://schemas.microsoft.com/office/drawing/2014/main" id="{98112535-71B0-4FD3-AF73-E8BC180B1E65}"/>
              </a:ext>
            </a:extLst>
          </p:cNvPr>
          <p:cNvSpPr txBox="1"/>
          <p:nvPr/>
        </p:nvSpPr>
        <p:spPr>
          <a:xfrm>
            <a:off x="6545964" y="4982290"/>
            <a:ext cx="169918" cy="738664"/>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56</a:t>
            </a:r>
          </a:p>
          <a:p>
            <a:pPr algn="ctr"/>
            <a:r>
              <a:rPr lang="en-GB" sz="1200" noProof="0" dirty="0">
                <a:latin typeface="Arial" panose="020B0604020202020204" pitchFamily="34" charset="0"/>
                <a:ea typeface="Aileron" charset="0"/>
                <a:cs typeface="Arial" panose="020B0604020202020204" pitchFamily="34" charset="0"/>
              </a:rPr>
              <a:t>23</a:t>
            </a:r>
          </a:p>
          <a:p>
            <a:pPr algn="ctr"/>
            <a:r>
              <a:rPr lang="en-GB" sz="1200" noProof="0" dirty="0">
                <a:latin typeface="Arial" panose="020B0604020202020204" pitchFamily="34" charset="0"/>
                <a:ea typeface="Aileron" charset="0"/>
                <a:cs typeface="Arial" panose="020B0604020202020204" pitchFamily="34" charset="0"/>
              </a:rPr>
              <a:t>84</a:t>
            </a:r>
          </a:p>
          <a:p>
            <a:pPr algn="ctr"/>
            <a:r>
              <a:rPr lang="en-GB" sz="1200" noProof="0" dirty="0">
                <a:latin typeface="Arial" panose="020B0604020202020204" pitchFamily="34" charset="0"/>
                <a:ea typeface="Aileron" charset="0"/>
                <a:cs typeface="Arial" panose="020B0604020202020204" pitchFamily="34" charset="0"/>
              </a:rPr>
              <a:t>43</a:t>
            </a:r>
          </a:p>
        </p:txBody>
      </p:sp>
      <p:sp>
        <p:nvSpPr>
          <p:cNvPr id="64" name="TextBox 63">
            <a:extLst>
              <a:ext uri="{FF2B5EF4-FFF2-40B4-BE49-F238E27FC236}">
                <a16:creationId xmlns:a16="http://schemas.microsoft.com/office/drawing/2014/main" id="{2A329BFA-F781-C9B8-C369-06AAB3846A0D}"/>
              </a:ext>
            </a:extLst>
          </p:cNvPr>
          <p:cNvSpPr txBox="1"/>
          <p:nvPr/>
        </p:nvSpPr>
        <p:spPr>
          <a:xfrm>
            <a:off x="10259837" y="2799808"/>
            <a:ext cx="410369" cy="184666"/>
          </a:xfrm>
          <a:prstGeom prst="rect">
            <a:avLst/>
          </a:prstGeom>
          <a:noFill/>
        </p:spPr>
        <p:txBody>
          <a:bodyPr wrap="none" lIns="0" tIns="0" rIns="0" bIns="0" rtlCol="0">
            <a:spAutoFit/>
          </a:bodyPr>
          <a:lstStyle/>
          <a:p>
            <a:r>
              <a:rPr lang="en-GB" sz="1200" b="1" noProof="0" dirty="0">
                <a:solidFill>
                  <a:schemeClr val="accent6"/>
                </a:solidFill>
                <a:latin typeface="Arial" panose="020B0604020202020204" pitchFamily="34" charset="0"/>
                <a:ea typeface="Aileron" charset="0"/>
                <a:cs typeface="Arial" panose="020B0604020202020204" pitchFamily="34" charset="0"/>
              </a:rPr>
              <a:t>Other</a:t>
            </a:r>
          </a:p>
        </p:txBody>
      </p:sp>
      <p:sp>
        <p:nvSpPr>
          <p:cNvPr id="66" name="TextBox 65">
            <a:extLst>
              <a:ext uri="{FF2B5EF4-FFF2-40B4-BE49-F238E27FC236}">
                <a16:creationId xmlns:a16="http://schemas.microsoft.com/office/drawing/2014/main" id="{D2ADE688-1E77-94FA-5EF9-B20DFF6FE4BC}"/>
              </a:ext>
            </a:extLst>
          </p:cNvPr>
          <p:cNvSpPr txBox="1"/>
          <p:nvPr/>
        </p:nvSpPr>
        <p:spPr>
          <a:xfrm>
            <a:off x="8773937" y="3849290"/>
            <a:ext cx="968214" cy="184666"/>
          </a:xfrm>
          <a:prstGeom prst="rect">
            <a:avLst/>
          </a:prstGeom>
          <a:noFill/>
        </p:spPr>
        <p:txBody>
          <a:bodyPr wrap="none" lIns="0" tIns="0" rIns="0" bIns="0" rtlCol="0">
            <a:spAutoFit/>
          </a:bodyPr>
          <a:lstStyle/>
          <a:p>
            <a:r>
              <a:rPr lang="en-GB" sz="1200" b="1" noProof="0" dirty="0">
                <a:solidFill>
                  <a:srgbClr val="632C1E"/>
                </a:solidFill>
                <a:latin typeface="Arial" panose="020B0604020202020204" pitchFamily="34" charset="0"/>
                <a:ea typeface="Aileron" charset="0"/>
                <a:cs typeface="Arial" panose="020B0604020202020204" pitchFamily="34" charset="0"/>
              </a:rPr>
              <a:t>Cabozantinib</a:t>
            </a:r>
          </a:p>
        </p:txBody>
      </p:sp>
      <p:sp>
        <p:nvSpPr>
          <p:cNvPr id="67" name="TextBox 66">
            <a:extLst>
              <a:ext uri="{FF2B5EF4-FFF2-40B4-BE49-F238E27FC236}">
                <a16:creationId xmlns:a16="http://schemas.microsoft.com/office/drawing/2014/main" id="{8110F8EF-B76C-A000-F758-63C5FCF01E19}"/>
              </a:ext>
            </a:extLst>
          </p:cNvPr>
          <p:cNvSpPr txBox="1"/>
          <p:nvPr/>
        </p:nvSpPr>
        <p:spPr>
          <a:xfrm>
            <a:off x="9504628" y="3329744"/>
            <a:ext cx="771045" cy="184666"/>
          </a:xfrm>
          <a:prstGeom prst="rect">
            <a:avLst/>
          </a:prstGeom>
          <a:noFill/>
        </p:spPr>
        <p:txBody>
          <a:bodyPr wrap="none" lIns="0" tIns="0" rIns="0" bIns="0" rtlCol="0">
            <a:spAutoFit/>
          </a:bodyPr>
          <a:lstStyle/>
          <a:p>
            <a:r>
              <a:rPr lang="en-GB" sz="1200" b="1" noProof="0" dirty="0">
                <a:solidFill>
                  <a:schemeClr val="tx2"/>
                </a:solidFill>
                <a:latin typeface="Arial" panose="020B0604020202020204" pitchFamily="34" charset="0"/>
                <a:ea typeface="Aileron" charset="0"/>
                <a:cs typeface="Arial" panose="020B0604020202020204" pitchFamily="34" charset="0"/>
              </a:rPr>
              <a:t>Lenvatinib</a:t>
            </a:r>
          </a:p>
        </p:txBody>
      </p:sp>
      <p:sp>
        <p:nvSpPr>
          <p:cNvPr id="68" name="TextBox 67">
            <a:extLst>
              <a:ext uri="{FF2B5EF4-FFF2-40B4-BE49-F238E27FC236}">
                <a16:creationId xmlns:a16="http://schemas.microsoft.com/office/drawing/2014/main" id="{20445E2F-F64D-996C-3898-AE56AF7B652D}"/>
              </a:ext>
            </a:extLst>
          </p:cNvPr>
          <p:cNvSpPr txBox="1"/>
          <p:nvPr/>
        </p:nvSpPr>
        <p:spPr>
          <a:xfrm>
            <a:off x="9168792" y="3620690"/>
            <a:ext cx="710131" cy="184666"/>
          </a:xfrm>
          <a:prstGeom prst="rect">
            <a:avLst/>
          </a:prstGeom>
          <a:noFill/>
        </p:spPr>
        <p:txBody>
          <a:bodyPr wrap="none" lIns="0" tIns="0" rIns="0" bIns="0" rtlCol="0">
            <a:spAutoFit/>
          </a:bodyPr>
          <a:lstStyle/>
          <a:p>
            <a:r>
              <a:rPr lang="en-GB" sz="1200" b="1" noProof="0" dirty="0">
                <a:solidFill>
                  <a:schemeClr val="accent1"/>
                </a:solidFill>
                <a:latin typeface="Arial" panose="020B0604020202020204" pitchFamily="34" charset="0"/>
                <a:ea typeface="Aileron" charset="0"/>
                <a:cs typeface="Arial" panose="020B0604020202020204" pitchFamily="34" charset="0"/>
              </a:rPr>
              <a:t>Sorafenib</a:t>
            </a:r>
          </a:p>
        </p:txBody>
      </p:sp>
      <p:pic>
        <p:nvPicPr>
          <p:cNvPr id="70" name="Picture 69">
            <a:extLst>
              <a:ext uri="{FF2B5EF4-FFF2-40B4-BE49-F238E27FC236}">
                <a16:creationId xmlns:a16="http://schemas.microsoft.com/office/drawing/2014/main" id="{2D56B823-CC8F-5242-79C1-A225FBC3084C}"/>
              </a:ext>
            </a:extLst>
          </p:cNvPr>
          <p:cNvPicPr>
            <a:picLocks noChangeAspect="1"/>
          </p:cNvPicPr>
          <p:nvPr/>
        </p:nvPicPr>
        <p:blipFill>
          <a:blip r:embed="rId2"/>
          <a:srcRect/>
          <a:stretch/>
        </p:blipFill>
        <p:spPr>
          <a:xfrm>
            <a:off x="6609229" y="1546291"/>
            <a:ext cx="3556000" cy="2336800"/>
          </a:xfrm>
          <a:prstGeom prst="rect">
            <a:avLst/>
          </a:prstGeom>
        </p:spPr>
      </p:pic>
    </p:spTree>
    <p:extLst>
      <p:ext uri="{BB962C8B-B14F-4D97-AF65-F5344CB8AC3E}">
        <p14:creationId xmlns:p14="http://schemas.microsoft.com/office/powerpoint/2010/main" val="214728284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7B411-00A5-3D65-CE8D-19E2AACEEFAB}"/>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108AE6E-8943-DDE3-6261-45C3DF537A4E}"/>
              </a:ext>
            </a:extLst>
          </p:cNvPr>
          <p:cNvSpPr>
            <a:spLocks noGrp="1"/>
          </p:cNvSpPr>
          <p:nvPr>
            <p:ph sz="quarter" idx="12"/>
          </p:nvPr>
        </p:nvSpPr>
        <p:spPr>
          <a:xfrm>
            <a:off x="620713" y="5361408"/>
            <a:ext cx="10963275" cy="794346"/>
          </a:xfrm>
        </p:spPr>
        <p:txBody>
          <a:bodyPr/>
          <a:lstStyle/>
          <a:p>
            <a:pPr marL="0" indent="0">
              <a:buNone/>
            </a:pPr>
            <a:r>
              <a:rPr lang="en-GB" noProof="0" dirty="0">
                <a:solidFill>
                  <a:schemeClr val="tx2"/>
                </a:solidFill>
              </a:rPr>
              <a:t>2</a:t>
            </a:r>
            <a:r>
              <a:rPr lang="en-GB" baseline="30000" noProof="0" dirty="0">
                <a:solidFill>
                  <a:schemeClr val="tx2"/>
                </a:solidFill>
              </a:rPr>
              <a:t>nd</a:t>
            </a:r>
            <a:r>
              <a:rPr lang="en-GB" noProof="0" dirty="0">
                <a:solidFill>
                  <a:schemeClr val="tx2"/>
                </a:solidFill>
              </a:rPr>
              <a:t> line cabozantinib demonstrated efficacy in patients who progressed on IO</a:t>
            </a:r>
          </a:p>
          <a:p>
            <a:r>
              <a:rPr lang="en-GB" noProof="0" dirty="0">
                <a:solidFill>
                  <a:schemeClr val="tx2"/>
                </a:solidFill>
              </a:rPr>
              <a:t>No new safety signals were observed in the study</a:t>
            </a:r>
          </a:p>
        </p:txBody>
      </p:sp>
      <p:sp>
        <p:nvSpPr>
          <p:cNvPr id="3" name="Title 2">
            <a:extLst>
              <a:ext uri="{FF2B5EF4-FFF2-40B4-BE49-F238E27FC236}">
                <a16:creationId xmlns:a16="http://schemas.microsoft.com/office/drawing/2014/main" id="{5C321451-4D95-34DF-E50B-4EEC3379FC77}"/>
              </a:ext>
            </a:extLst>
          </p:cNvPr>
          <p:cNvSpPr>
            <a:spLocks noGrp="1"/>
          </p:cNvSpPr>
          <p:nvPr>
            <p:ph type="title"/>
          </p:nvPr>
        </p:nvSpPr>
        <p:spPr>
          <a:xfrm>
            <a:off x="619201" y="259200"/>
            <a:ext cx="10963199" cy="864000"/>
          </a:xfrm>
        </p:spPr>
        <p:txBody>
          <a:bodyPr>
            <a:normAutofit/>
          </a:bodyPr>
          <a:lstStyle/>
          <a:p>
            <a:r>
              <a:rPr lang="en-GB" noProof="0" dirty="0">
                <a:solidFill>
                  <a:schemeClr val="tx2"/>
                </a:solidFill>
              </a:rPr>
              <a:t>2</a:t>
            </a:r>
            <a:r>
              <a:rPr lang="en-GB" baseline="30000" noProof="0" dirty="0">
                <a:solidFill>
                  <a:schemeClr val="tx2"/>
                </a:solidFill>
              </a:rPr>
              <a:t>nd</a:t>
            </a:r>
            <a:r>
              <a:rPr lang="en-GB" noProof="0" dirty="0">
                <a:solidFill>
                  <a:schemeClr val="tx2"/>
                </a:solidFill>
              </a:rPr>
              <a:t> line tki</a:t>
            </a:r>
            <a:r>
              <a:rPr lang="en-GB" noProof="0" dirty="0"/>
              <a:t>: AVAILABLE DATA AFTER PROGRESSION ON IO</a:t>
            </a:r>
            <a:br>
              <a:rPr lang="en-GB" noProof="0" dirty="0"/>
            </a:br>
            <a:r>
              <a:rPr lang="en-GB" sz="2000" spc="100" noProof="0" dirty="0">
                <a:solidFill>
                  <a:schemeClr val="accent1"/>
                </a:solidFill>
              </a:rPr>
              <a:t>cabozantinib after 1</a:t>
            </a:r>
            <a:r>
              <a:rPr lang="en-GB" sz="2000" spc="100" baseline="30000" noProof="0" dirty="0">
                <a:solidFill>
                  <a:schemeClr val="accent1"/>
                </a:solidFill>
              </a:rPr>
              <a:t>st</a:t>
            </a:r>
            <a:r>
              <a:rPr lang="en-GB" sz="2000" spc="100" noProof="0" dirty="0">
                <a:solidFill>
                  <a:schemeClr val="accent1"/>
                </a:solidFill>
              </a:rPr>
              <a:t> line io: phase 2</a:t>
            </a:r>
          </a:p>
        </p:txBody>
      </p:sp>
      <p:sp>
        <p:nvSpPr>
          <p:cNvPr id="4" name="Slide Number Placeholder 3">
            <a:extLst>
              <a:ext uri="{FF2B5EF4-FFF2-40B4-BE49-F238E27FC236}">
                <a16:creationId xmlns:a16="http://schemas.microsoft.com/office/drawing/2014/main" id="{E8BD2684-A3B4-1EFB-0E9B-C2E2A37BB93D}"/>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27</a:t>
            </a:fld>
            <a:endParaRPr lang="en-GB" noProof="0" dirty="0"/>
          </a:p>
        </p:txBody>
      </p:sp>
      <p:sp>
        <p:nvSpPr>
          <p:cNvPr id="6" name="Content Placeholder 5">
            <a:extLst>
              <a:ext uri="{FF2B5EF4-FFF2-40B4-BE49-F238E27FC236}">
                <a16:creationId xmlns:a16="http://schemas.microsoft.com/office/drawing/2014/main" id="{5788A9F1-195C-A30B-2F5B-5FBAA5B3E256}"/>
              </a:ext>
            </a:extLst>
          </p:cNvPr>
          <p:cNvSpPr>
            <a:spLocks noGrp="1"/>
          </p:cNvSpPr>
          <p:nvPr>
            <p:ph sz="quarter" idx="15"/>
          </p:nvPr>
        </p:nvSpPr>
        <p:spPr>
          <a:xfrm>
            <a:off x="620183" y="6356351"/>
            <a:ext cx="10180339" cy="365125"/>
          </a:xfrm>
        </p:spPr>
        <p:txBody>
          <a:bodyPr anchor="b"/>
          <a:lstStyle/>
          <a:p>
            <a:r>
              <a:rPr lang="en-GB" noProof="0" dirty="0">
                <a:solidFill>
                  <a:schemeClr val="tx2"/>
                </a:solidFill>
              </a:rPr>
              <a:t>CI, confidence interval; IO, immuno-oncology (therapy); mo, months; OS, overall survival; PFS, progression-free survival; TKI, tyrosine kinase inhibitor</a:t>
            </a:r>
          </a:p>
          <a:p>
            <a:r>
              <a:rPr lang="en-GB" noProof="0" dirty="0">
                <a:solidFill>
                  <a:schemeClr val="tx2"/>
                </a:solidFill>
              </a:rPr>
              <a:t>Chan SL, et al. J Hepatol. 2024;81:258-264</a:t>
            </a:r>
          </a:p>
        </p:txBody>
      </p:sp>
      <p:sp>
        <p:nvSpPr>
          <p:cNvPr id="17" name="Rectangle: Rounded Corners 36">
            <a:extLst>
              <a:ext uri="{FF2B5EF4-FFF2-40B4-BE49-F238E27FC236}">
                <a16:creationId xmlns:a16="http://schemas.microsoft.com/office/drawing/2014/main" id="{B9F7211B-FDB4-6FD1-EDDA-609688A9324F}"/>
              </a:ext>
            </a:extLst>
          </p:cNvPr>
          <p:cNvSpPr/>
          <p:nvPr/>
        </p:nvSpPr>
        <p:spPr>
          <a:xfrm>
            <a:off x="3143672" y="1624518"/>
            <a:ext cx="3024336" cy="983788"/>
          </a:xfrm>
          <a:prstGeom prst="roundRect">
            <a:avLst>
              <a:gd name="adj" fmla="val 12567"/>
            </a:avLst>
          </a:prstGeom>
          <a:solidFill>
            <a:schemeClr val="bg1"/>
          </a:solidFill>
          <a:ln w="19050" cap="flat" cmpd="sng" algn="ctr">
            <a:solidFill>
              <a:schemeClr val="accent1"/>
            </a:solidFill>
            <a:prstDash val="solid"/>
          </a:ln>
          <a:effectLst/>
        </p:spPr>
        <p:txBody>
          <a:bodyPr lIns="108000" rIns="0" rtlCol="0" anchor="ctr"/>
          <a:lstStyle/>
          <a:p>
            <a:pPr marL="0" marR="0" lvl="0" indent="0" defTabSz="914400" eaLnBrk="1" fontAlgn="auto" latinLnBrk="0" hangingPunct="1">
              <a:lnSpc>
                <a:spcPct val="100000"/>
              </a:lnSpc>
              <a:spcBef>
                <a:spcPts val="0"/>
              </a:spcBef>
              <a:spcAft>
                <a:spcPts val="300"/>
              </a:spcAft>
              <a:buClrTx/>
              <a:buSzTx/>
              <a:buFontTx/>
              <a:buNone/>
              <a:tabLst/>
              <a:defRPr/>
            </a:pPr>
            <a:r>
              <a:rPr kumimoji="0" lang="en-GB" sz="1200" b="1" i="0" u="none" strike="noStrike" kern="0" cap="none" spc="0" normalizeH="0" baseline="0" noProof="0" dirty="0">
                <a:ln>
                  <a:noFill/>
                </a:ln>
                <a:solidFill>
                  <a:schemeClr val="accent1"/>
                </a:solidFill>
                <a:effectLst/>
                <a:uLnTx/>
                <a:uFillTx/>
                <a:latin typeface="Arial"/>
                <a:ea typeface="+mn-ea"/>
                <a:cs typeface="+mn-cs"/>
              </a:rPr>
              <a:t>Key eligibility criteria</a:t>
            </a:r>
          </a:p>
          <a:p>
            <a:pPr marL="171450" marR="0" lvl="0" indent="-171450" defTabSz="91440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lang="en-GB" sz="1200" kern="0" noProof="0" dirty="0">
                <a:latin typeface="Arial"/>
              </a:rPr>
              <a:t>Prior immune checkpoint inhibitor</a:t>
            </a:r>
          </a:p>
          <a:p>
            <a:pPr marL="171450" marR="0" lvl="0" indent="-171450" defTabSz="91440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GB" sz="1200" i="0" u="none" strike="noStrike" kern="0" cap="none" spc="0" normalizeH="0" noProof="0" dirty="0">
                <a:ln>
                  <a:noFill/>
                </a:ln>
                <a:effectLst/>
                <a:uLnTx/>
                <a:uFillTx/>
                <a:latin typeface="Arial"/>
                <a:ea typeface="+mn-ea"/>
                <a:cs typeface="+mn-cs"/>
              </a:rPr>
              <a:t>Child-</a:t>
            </a:r>
            <a:r>
              <a:rPr lang="en-GB" sz="1200" kern="0" noProof="0" dirty="0">
                <a:latin typeface="Arial"/>
              </a:rPr>
              <a:t>P</a:t>
            </a:r>
            <a:r>
              <a:rPr kumimoji="0" lang="en-GB" sz="1200" i="0" u="none" strike="noStrike" kern="0" cap="none" spc="0" normalizeH="0" noProof="0" dirty="0">
                <a:ln>
                  <a:noFill/>
                </a:ln>
                <a:effectLst/>
                <a:uLnTx/>
                <a:uFillTx/>
                <a:latin typeface="Arial"/>
                <a:ea typeface="+mn-ea"/>
                <a:cs typeface="+mn-cs"/>
              </a:rPr>
              <a:t>ugh class A</a:t>
            </a:r>
          </a:p>
          <a:p>
            <a:pPr marL="171450" marR="0" lvl="0" indent="-171450" defTabSz="91440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lang="en-GB" sz="1200" kern="0" noProof="0" dirty="0">
                <a:latin typeface="Arial"/>
              </a:rPr>
              <a:t>Maximum two prior lines of treatment</a:t>
            </a:r>
            <a:endParaRPr kumimoji="0" lang="en-GB" sz="1200" i="0" u="none" strike="noStrike" kern="0" cap="none" spc="0" normalizeH="0" noProof="0" dirty="0">
              <a:ln>
                <a:noFill/>
              </a:ln>
              <a:effectLst/>
              <a:uLnTx/>
              <a:uFillTx/>
              <a:latin typeface="Arial"/>
              <a:ea typeface="+mn-ea"/>
              <a:cs typeface="+mn-cs"/>
            </a:endParaRPr>
          </a:p>
        </p:txBody>
      </p:sp>
      <p:sp>
        <p:nvSpPr>
          <p:cNvPr id="18" name="Rectangle: Rounded Corners 36">
            <a:extLst>
              <a:ext uri="{FF2B5EF4-FFF2-40B4-BE49-F238E27FC236}">
                <a16:creationId xmlns:a16="http://schemas.microsoft.com/office/drawing/2014/main" id="{A9188CA4-65A1-165D-D49A-C3FB1D335FA4}"/>
              </a:ext>
            </a:extLst>
          </p:cNvPr>
          <p:cNvSpPr/>
          <p:nvPr/>
        </p:nvSpPr>
        <p:spPr>
          <a:xfrm>
            <a:off x="3143672" y="3556043"/>
            <a:ext cx="3168352" cy="693652"/>
          </a:xfrm>
          <a:prstGeom prst="roundRect">
            <a:avLst>
              <a:gd name="adj" fmla="val 12567"/>
            </a:avLst>
          </a:prstGeom>
          <a:solidFill>
            <a:schemeClr val="bg1"/>
          </a:solidFill>
          <a:ln w="19050" cap="flat" cmpd="sng" algn="ctr">
            <a:solidFill>
              <a:schemeClr val="accent1"/>
            </a:solidFill>
            <a:prstDash val="solid"/>
          </a:ln>
          <a:effectLst/>
        </p:spPr>
        <p:txBody>
          <a:bodyPr lIns="108000" rIns="0" rtlCol="0" anchor="ctr"/>
          <a:lstStyle/>
          <a:p>
            <a:pPr marR="0" lvl="0" defTabSz="914400" eaLnBrk="1" fontAlgn="auto" latinLnBrk="0" hangingPunct="1">
              <a:lnSpc>
                <a:spcPct val="100000"/>
              </a:lnSpc>
              <a:spcBef>
                <a:spcPts val="0"/>
              </a:spcBef>
              <a:spcAft>
                <a:spcPts val="300"/>
              </a:spcAft>
              <a:buClr>
                <a:schemeClr val="accent1"/>
              </a:buClr>
              <a:buSzTx/>
              <a:tabLst/>
              <a:defRPr/>
            </a:pPr>
            <a:r>
              <a:rPr lang="en-GB" sz="1200" kern="0" noProof="0" dirty="0">
                <a:latin typeface="Arial"/>
              </a:rPr>
              <a:t>Oct 2020 to May 2022</a:t>
            </a:r>
            <a:br>
              <a:rPr lang="en-GB" sz="1200" kern="0" noProof="0" dirty="0">
                <a:latin typeface="Arial"/>
              </a:rPr>
            </a:br>
            <a:r>
              <a:rPr lang="en-GB" sz="1200" kern="0" noProof="0" dirty="0">
                <a:latin typeface="Arial"/>
              </a:rPr>
              <a:t>Median follow-up = 11.2 months</a:t>
            </a:r>
            <a:br>
              <a:rPr lang="en-GB" sz="1200" kern="0" noProof="0" dirty="0">
                <a:latin typeface="Arial"/>
              </a:rPr>
            </a:br>
            <a:r>
              <a:rPr kumimoji="0" lang="en-GB" sz="1200" i="0" u="none" strike="noStrike" kern="0" cap="none" spc="0" normalizeH="0" noProof="0" dirty="0">
                <a:ln>
                  <a:noFill/>
                </a:ln>
                <a:effectLst/>
                <a:uLnTx/>
                <a:uFillTx/>
                <a:latin typeface="Arial"/>
                <a:ea typeface="+mn-ea"/>
                <a:cs typeface="+mn-cs"/>
              </a:rPr>
              <a:t>Primary endpoint: progression-free survival</a:t>
            </a:r>
          </a:p>
        </p:txBody>
      </p:sp>
      <p:sp>
        <p:nvSpPr>
          <p:cNvPr id="19" name="Right Arrow 18">
            <a:extLst>
              <a:ext uri="{FF2B5EF4-FFF2-40B4-BE49-F238E27FC236}">
                <a16:creationId xmlns:a16="http://schemas.microsoft.com/office/drawing/2014/main" id="{81E1E610-0426-E15C-C65A-F575D3F4D68E}"/>
              </a:ext>
            </a:extLst>
          </p:cNvPr>
          <p:cNvSpPr/>
          <p:nvPr/>
        </p:nvSpPr>
        <p:spPr>
          <a:xfrm>
            <a:off x="3143672" y="2874396"/>
            <a:ext cx="3024336" cy="415556"/>
          </a:xfrm>
          <a:prstGeom prst="rightArrow">
            <a:avLst>
              <a:gd name="adj1" fmla="val 60002"/>
              <a:gd name="adj2" fmla="val 65004"/>
            </a:avLst>
          </a:prstGeom>
          <a:gradFill flip="none" rotWithShape="1">
            <a:gsLst>
              <a:gs pos="0">
                <a:schemeClr val="accent1"/>
              </a:gs>
              <a:gs pos="100000">
                <a:schemeClr val="tx2"/>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200" noProof="0" dirty="0">
                <a:latin typeface="Arial" panose="020B0604020202020204" pitchFamily="34" charset="0"/>
                <a:cs typeface="Arial" panose="020B0604020202020204" pitchFamily="34" charset="0"/>
              </a:rPr>
              <a:t>N=47 Cabozantinib; 60 mg once daily</a:t>
            </a:r>
          </a:p>
        </p:txBody>
      </p:sp>
      <p:sp>
        <p:nvSpPr>
          <p:cNvPr id="20" name="Rectangle: Rounded Corners 36">
            <a:extLst>
              <a:ext uri="{FF2B5EF4-FFF2-40B4-BE49-F238E27FC236}">
                <a16:creationId xmlns:a16="http://schemas.microsoft.com/office/drawing/2014/main" id="{FB60CD12-18AF-B63B-0149-7F1808266361}"/>
              </a:ext>
            </a:extLst>
          </p:cNvPr>
          <p:cNvSpPr/>
          <p:nvPr/>
        </p:nvSpPr>
        <p:spPr>
          <a:xfrm>
            <a:off x="6676331" y="4117634"/>
            <a:ext cx="3240942" cy="468000"/>
          </a:xfrm>
          <a:prstGeom prst="roundRect">
            <a:avLst>
              <a:gd name="adj" fmla="val 12567"/>
            </a:avLst>
          </a:prstGeom>
          <a:solidFill>
            <a:schemeClr val="tx2"/>
          </a:solidFill>
          <a:ln w="19050" cap="flat" cmpd="sng" algn="ctr">
            <a:solidFill>
              <a:schemeClr val="tx2"/>
            </a:solidFill>
            <a:prstDash val="solid"/>
          </a:ln>
          <a:effectLst/>
        </p:spPr>
        <p:txBody>
          <a:bodyPr lIns="0" rIns="0" rtlCol="0" anchor="ctr"/>
          <a:lstStyle/>
          <a:p>
            <a:pPr marR="0" lvl="0" algn="ctr" defTabSz="914400" eaLnBrk="1" fontAlgn="auto" latinLnBrk="0" hangingPunct="1">
              <a:lnSpc>
                <a:spcPct val="100000"/>
              </a:lnSpc>
              <a:spcBef>
                <a:spcPts val="0"/>
              </a:spcBef>
              <a:spcAft>
                <a:spcPts val="300"/>
              </a:spcAft>
              <a:buClr>
                <a:schemeClr val="accent1"/>
              </a:buClr>
              <a:buSzTx/>
              <a:tabLst/>
              <a:defRPr/>
            </a:pPr>
            <a:r>
              <a:rPr lang="en-GB" sz="1200" kern="0" noProof="0" dirty="0">
                <a:solidFill>
                  <a:schemeClr val="bg1"/>
                </a:solidFill>
                <a:latin typeface="Arial"/>
              </a:rPr>
              <a:t>2</a:t>
            </a:r>
            <a:r>
              <a:rPr lang="en-GB" sz="1200" kern="0" baseline="30000" noProof="0" dirty="0">
                <a:solidFill>
                  <a:schemeClr val="bg1"/>
                </a:solidFill>
                <a:latin typeface="Arial"/>
              </a:rPr>
              <a:t>nd</a:t>
            </a:r>
            <a:r>
              <a:rPr lang="en-GB" sz="1200" kern="0" noProof="0" dirty="0">
                <a:solidFill>
                  <a:schemeClr val="bg1"/>
                </a:solidFill>
                <a:latin typeface="Arial"/>
              </a:rPr>
              <a:t> line use: OS = 14.3 mo; PFS = 4.3 mo</a:t>
            </a:r>
            <a:br>
              <a:rPr lang="en-GB" sz="1200" kern="0" noProof="0" dirty="0">
                <a:solidFill>
                  <a:schemeClr val="bg1"/>
                </a:solidFill>
                <a:latin typeface="Arial"/>
              </a:rPr>
            </a:br>
            <a:r>
              <a:rPr lang="en-GB" sz="1200" kern="0" noProof="0" dirty="0">
                <a:solidFill>
                  <a:schemeClr val="bg1"/>
                </a:solidFill>
                <a:latin typeface="Arial"/>
              </a:rPr>
              <a:t>3</a:t>
            </a:r>
            <a:r>
              <a:rPr lang="en-GB" sz="1200" kern="0" baseline="30000" noProof="0" dirty="0">
                <a:solidFill>
                  <a:schemeClr val="bg1"/>
                </a:solidFill>
                <a:latin typeface="Arial"/>
              </a:rPr>
              <a:t>rd</a:t>
            </a:r>
            <a:r>
              <a:rPr lang="en-GB" sz="1200" kern="0" noProof="0" dirty="0">
                <a:solidFill>
                  <a:schemeClr val="bg1"/>
                </a:solidFill>
                <a:latin typeface="Arial"/>
              </a:rPr>
              <a:t> line use: OS = 6.6 mo; PFS = 4.0 mo</a:t>
            </a:r>
            <a:endParaRPr kumimoji="0" lang="en-GB" sz="1200" i="0" u="none" strike="noStrike" kern="0" cap="none" spc="0" normalizeH="0" noProof="0" dirty="0">
              <a:ln>
                <a:noFill/>
              </a:ln>
              <a:solidFill>
                <a:schemeClr val="bg1"/>
              </a:solidFill>
              <a:effectLst/>
              <a:uLnTx/>
              <a:uFillTx/>
              <a:latin typeface="Arial"/>
              <a:ea typeface="+mn-ea"/>
              <a:cs typeface="+mn-cs"/>
            </a:endParaRPr>
          </a:p>
        </p:txBody>
      </p:sp>
      <p:sp>
        <p:nvSpPr>
          <p:cNvPr id="21" name="Rectangle: Rounded Corners 36">
            <a:extLst>
              <a:ext uri="{FF2B5EF4-FFF2-40B4-BE49-F238E27FC236}">
                <a16:creationId xmlns:a16="http://schemas.microsoft.com/office/drawing/2014/main" id="{A47964E2-3C8A-AC10-360E-74E70DC70705}"/>
              </a:ext>
            </a:extLst>
          </p:cNvPr>
          <p:cNvSpPr/>
          <p:nvPr/>
        </p:nvSpPr>
        <p:spPr>
          <a:xfrm>
            <a:off x="6676331" y="4689442"/>
            <a:ext cx="3240942" cy="468000"/>
          </a:xfrm>
          <a:prstGeom prst="roundRect">
            <a:avLst>
              <a:gd name="adj" fmla="val 12567"/>
            </a:avLst>
          </a:prstGeom>
          <a:solidFill>
            <a:schemeClr val="accent1"/>
          </a:solidFill>
          <a:ln w="19050" cap="flat" cmpd="sng" algn="ctr">
            <a:solidFill>
              <a:schemeClr val="accent1"/>
            </a:solidFill>
            <a:prstDash val="solid"/>
          </a:ln>
          <a:effectLst/>
        </p:spPr>
        <p:txBody>
          <a:bodyPr lIns="0" rIns="0" rtlCol="0" anchor="ctr"/>
          <a:lstStyle/>
          <a:p>
            <a:pPr marR="0" lvl="0" algn="ctr" defTabSz="914400" eaLnBrk="1" fontAlgn="auto" latinLnBrk="0" hangingPunct="1">
              <a:lnSpc>
                <a:spcPct val="100000"/>
              </a:lnSpc>
              <a:spcBef>
                <a:spcPts val="0"/>
              </a:spcBef>
              <a:spcAft>
                <a:spcPts val="300"/>
              </a:spcAft>
              <a:buClr>
                <a:schemeClr val="accent1"/>
              </a:buClr>
              <a:buSzTx/>
              <a:tabLst/>
              <a:defRPr/>
            </a:pPr>
            <a:r>
              <a:rPr lang="en-GB" sz="1200" kern="0" noProof="0" dirty="0">
                <a:solidFill>
                  <a:schemeClr val="bg1"/>
                </a:solidFill>
                <a:latin typeface="Arial"/>
              </a:rPr>
              <a:t>Median dose = 40 mg/day</a:t>
            </a:r>
            <a:br>
              <a:rPr lang="en-GB" sz="1200" kern="0" noProof="0" dirty="0">
                <a:solidFill>
                  <a:schemeClr val="bg1"/>
                </a:solidFill>
                <a:latin typeface="Arial"/>
              </a:rPr>
            </a:br>
            <a:r>
              <a:rPr lang="en-GB" sz="1200" kern="0" noProof="0" dirty="0">
                <a:solidFill>
                  <a:schemeClr val="bg1"/>
                </a:solidFill>
                <a:latin typeface="Arial"/>
              </a:rPr>
              <a:t>Median dose intensity = 69.4%</a:t>
            </a:r>
            <a:endParaRPr kumimoji="0" lang="en-GB" sz="1200" i="0" u="none" strike="noStrike" kern="0" cap="none" spc="0" normalizeH="0" noProof="0" dirty="0">
              <a:ln>
                <a:noFill/>
              </a:ln>
              <a:solidFill>
                <a:schemeClr val="bg1"/>
              </a:solidFill>
              <a:effectLst/>
              <a:uLnTx/>
              <a:uFillTx/>
              <a:latin typeface="Arial"/>
              <a:ea typeface="+mn-ea"/>
              <a:cs typeface="+mn-cs"/>
            </a:endParaRPr>
          </a:p>
        </p:txBody>
      </p:sp>
      <p:pic>
        <p:nvPicPr>
          <p:cNvPr id="1045" name="Picture 1044" descr="human-body.png">
            <a:extLst>
              <a:ext uri="{FF2B5EF4-FFF2-40B4-BE49-F238E27FC236}">
                <a16:creationId xmlns:a16="http://schemas.microsoft.com/office/drawing/2014/main" id="{7EF4C7C4-8725-B04D-D5F7-FC938298B069}"/>
              </a:ext>
            </a:extLst>
          </p:cNvPr>
          <p:cNvPicPr>
            <a:picLocks noChangeAspect="1"/>
          </p:cNvPicPr>
          <p:nvPr/>
        </p:nvPicPr>
        <p:blipFill>
          <a:blip r:embed="rId2" cstate="print">
            <a:duotone>
              <a:prstClr val="black"/>
              <a:schemeClr val="accent1">
                <a:tint val="45000"/>
                <a:satMod val="400000"/>
              </a:schemeClr>
            </a:duotone>
            <a:alphaModFix amt="75000"/>
          </a:blip>
          <a:srcRect b="38361"/>
          <a:stretch/>
        </p:blipFill>
        <p:spPr>
          <a:xfrm>
            <a:off x="443536" y="1139680"/>
            <a:ext cx="2864027" cy="4108076"/>
          </a:xfrm>
          <a:prstGeom prst="rect">
            <a:avLst/>
          </a:prstGeom>
          <a:effectLst/>
        </p:spPr>
      </p:pic>
      <p:pic>
        <p:nvPicPr>
          <p:cNvPr id="1047" name="Picture 1046" descr="A cartoon of a liver&#10;&#10;Description automatically generated">
            <a:extLst>
              <a:ext uri="{FF2B5EF4-FFF2-40B4-BE49-F238E27FC236}">
                <a16:creationId xmlns:a16="http://schemas.microsoft.com/office/drawing/2014/main" id="{29E5D2E5-499A-5960-D83C-78D094941154}"/>
              </a:ext>
            </a:extLst>
          </p:cNvPr>
          <p:cNvPicPr>
            <a:picLocks noChangeAspect="1"/>
          </p:cNvPicPr>
          <p:nvPr/>
        </p:nvPicPr>
        <p:blipFill>
          <a:blip r:embed="rId3"/>
          <a:stretch>
            <a:fillRect/>
          </a:stretch>
        </p:blipFill>
        <p:spPr>
          <a:xfrm>
            <a:off x="1482982" y="3309309"/>
            <a:ext cx="763699" cy="493467"/>
          </a:xfrm>
          <a:prstGeom prst="rect">
            <a:avLst/>
          </a:prstGeom>
        </p:spPr>
      </p:pic>
      <p:sp>
        <p:nvSpPr>
          <p:cNvPr id="1053" name="TextBox 1052">
            <a:extLst>
              <a:ext uri="{FF2B5EF4-FFF2-40B4-BE49-F238E27FC236}">
                <a16:creationId xmlns:a16="http://schemas.microsoft.com/office/drawing/2014/main" id="{CF765EDF-997C-7CB1-C22A-466EB0062D6B}"/>
              </a:ext>
            </a:extLst>
          </p:cNvPr>
          <p:cNvSpPr txBox="1"/>
          <p:nvPr/>
        </p:nvSpPr>
        <p:spPr>
          <a:xfrm>
            <a:off x="7981363" y="3787840"/>
            <a:ext cx="706925" cy="123111"/>
          </a:xfrm>
          <a:prstGeom prst="rect">
            <a:avLst/>
          </a:prstGeom>
          <a:noFill/>
        </p:spPr>
        <p:txBody>
          <a:bodyPr wrap="none" lIns="0" tIns="0" rIns="0" bIns="0" rtlCol="0">
            <a:spAutoFit/>
          </a:bodyPr>
          <a:lstStyle/>
          <a:p>
            <a:pPr algn="ctr"/>
            <a:r>
              <a:rPr lang="en-GB" sz="800" b="1" noProof="0" dirty="0">
                <a:latin typeface="Arial" panose="020B0604020202020204" pitchFamily="34" charset="0"/>
                <a:ea typeface="Aileron" charset="0"/>
                <a:cs typeface="Arial" panose="020B0604020202020204" pitchFamily="34" charset="0"/>
              </a:rPr>
              <a:t>Time (months)</a:t>
            </a:r>
          </a:p>
        </p:txBody>
      </p:sp>
      <p:sp>
        <p:nvSpPr>
          <p:cNvPr id="1055" name="TextBox 1054">
            <a:extLst>
              <a:ext uri="{FF2B5EF4-FFF2-40B4-BE49-F238E27FC236}">
                <a16:creationId xmlns:a16="http://schemas.microsoft.com/office/drawing/2014/main" id="{83701DCB-C269-5A99-4D40-6D0687C15DB6}"/>
              </a:ext>
            </a:extLst>
          </p:cNvPr>
          <p:cNvSpPr txBox="1"/>
          <p:nvPr/>
        </p:nvSpPr>
        <p:spPr>
          <a:xfrm>
            <a:off x="6999924" y="3667802"/>
            <a:ext cx="57708" cy="123111"/>
          </a:xfrm>
          <a:prstGeom prst="rect">
            <a:avLst/>
          </a:prstGeom>
          <a:noFill/>
        </p:spPr>
        <p:txBody>
          <a:bodyPr wrap="none" lIns="0" tIns="0" rIns="0" bIns="0" rtlCol="0">
            <a:spAutoFit/>
          </a:bodyPr>
          <a:lstStyle/>
          <a:p>
            <a:pPr algn="ctr"/>
            <a:r>
              <a:rPr lang="en-GB" sz="800" noProof="0" dirty="0">
                <a:latin typeface="Arial" panose="020B0604020202020204" pitchFamily="34" charset="0"/>
                <a:ea typeface="Aileron" charset="0"/>
                <a:cs typeface="Arial" panose="020B0604020202020204" pitchFamily="34" charset="0"/>
              </a:rPr>
              <a:t>0</a:t>
            </a:r>
          </a:p>
        </p:txBody>
      </p:sp>
      <p:sp>
        <p:nvSpPr>
          <p:cNvPr id="1056" name="TextBox 1055">
            <a:extLst>
              <a:ext uri="{FF2B5EF4-FFF2-40B4-BE49-F238E27FC236}">
                <a16:creationId xmlns:a16="http://schemas.microsoft.com/office/drawing/2014/main" id="{B3159DD3-8AEE-4351-2BB6-7F04221187DD}"/>
              </a:ext>
            </a:extLst>
          </p:cNvPr>
          <p:cNvSpPr txBox="1"/>
          <p:nvPr/>
        </p:nvSpPr>
        <p:spPr>
          <a:xfrm>
            <a:off x="7645080" y="3667802"/>
            <a:ext cx="57708" cy="123111"/>
          </a:xfrm>
          <a:prstGeom prst="rect">
            <a:avLst/>
          </a:prstGeom>
          <a:noFill/>
        </p:spPr>
        <p:txBody>
          <a:bodyPr wrap="none" lIns="0" tIns="0" rIns="0" bIns="0" rtlCol="0">
            <a:spAutoFit/>
          </a:bodyPr>
          <a:lstStyle/>
          <a:p>
            <a:pPr algn="ctr"/>
            <a:r>
              <a:rPr lang="en-GB" sz="800" noProof="0" dirty="0">
                <a:latin typeface="Arial" panose="020B0604020202020204" pitchFamily="34" charset="0"/>
                <a:ea typeface="Aileron" charset="0"/>
                <a:cs typeface="Arial" panose="020B0604020202020204" pitchFamily="34" charset="0"/>
              </a:rPr>
              <a:t>6</a:t>
            </a:r>
          </a:p>
        </p:txBody>
      </p:sp>
      <p:sp>
        <p:nvSpPr>
          <p:cNvPr id="1057" name="TextBox 1056">
            <a:extLst>
              <a:ext uri="{FF2B5EF4-FFF2-40B4-BE49-F238E27FC236}">
                <a16:creationId xmlns:a16="http://schemas.microsoft.com/office/drawing/2014/main" id="{E63FCCB7-BA8A-09D0-5C01-5334D0C62A3E}"/>
              </a:ext>
            </a:extLst>
          </p:cNvPr>
          <p:cNvSpPr txBox="1"/>
          <p:nvPr/>
        </p:nvSpPr>
        <p:spPr>
          <a:xfrm>
            <a:off x="8268225" y="3667802"/>
            <a:ext cx="115416" cy="123111"/>
          </a:xfrm>
          <a:prstGeom prst="rect">
            <a:avLst/>
          </a:prstGeom>
          <a:noFill/>
        </p:spPr>
        <p:txBody>
          <a:bodyPr wrap="none" lIns="0" tIns="0" rIns="0" bIns="0" rtlCol="0">
            <a:spAutoFit/>
          </a:bodyPr>
          <a:lstStyle/>
          <a:p>
            <a:pPr algn="ctr"/>
            <a:r>
              <a:rPr lang="en-GB" sz="800" noProof="0" dirty="0">
                <a:latin typeface="Arial" panose="020B0604020202020204" pitchFamily="34" charset="0"/>
                <a:ea typeface="Aileron" charset="0"/>
                <a:cs typeface="Arial" panose="020B0604020202020204" pitchFamily="34" charset="0"/>
              </a:rPr>
              <a:t>12</a:t>
            </a:r>
          </a:p>
        </p:txBody>
      </p:sp>
      <p:sp>
        <p:nvSpPr>
          <p:cNvPr id="1058" name="TextBox 1057">
            <a:extLst>
              <a:ext uri="{FF2B5EF4-FFF2-40B4-BE49-F238E27FC236}">
                <a16:creationId xmlns:a16="http://schemas.microsoft.com/office/drawing/2014/main" id="{774A6AB1-6D35-CA8D-5488-7E15CDEDA20A}"/>
              </a:ext>
            </a:extLst>
          </p:cNvPr>
          <p:cNvSpPr txBox="1"/>
          <p:nvPr/>
        </p:nvSpPr>
        <p:spPr>
          <a:xfrm>
            <a:off x="8941300" y="3667802"/>
            <a:ext cx="115416" cy="123111"/>
          </a:xfrm>
          <a:prstGeom prst="rect">
            <a:avLst/>
          </a:prstGeom>
          <a:noFill/>
        </p:spPr>
        <p:txBody>
          <a:bodyPr wrap="none" lIns="0" tIns="0" rIns="0" bIns="0" rtlCol="0">
            <a:spAutoFit/>
          </a:bodyPr>
          <a:lstStyle/>
          <a:p>
            <a:pPr algn="ctr"/>
            <a:r>
              <a:rPr lang="en-GB" sz="800" noProof="0" dirty="0">
                <a:latin typeface="Arial" panose="020B0604020202020204" pitchFamily="34" charset="0"/>
                <a:ea typeface="Aileron" charset="0"/>
                <a:cs typeface="Arial" panose="020B0604020202020204" pitchFamily="34" charset="0"/>
              </a:rPr>
              <a:t>18</a:t>
            </a:r>
          </a:p>
        </p:txBody>
      </p:sp>
      <p:sp>
        <p:nvSpPr>
          <p:cNvPr id="1059" name="TextBox 1058">
            <a:extLst>
              <a:ext uri="{FF2B5EF4-FFF2-40B4-BE49-F238E27FC236}">
                <a16:creationId xmlns:a16="http://schemas.microsoft.com/office/drawing/2014/main" id="{4ED35CBC-4EE5-ADC4-06AD-4A2FEAFB1356}"/>
              </a:ext>
            </a:extLst>
          </p:cNvPr>
          <p:cNvSpPr txBox="1"/>
          <p:nvPr/>
        </p:nvSpPr>
        <p:spPr>
          <a:xfrm>
            <a:off x="9585685" y="3667802"/>
            <a:ext cx="115416" cy="123111"/>
          </a:xfrm>
          <a:prstGeom prst="rect">
            <a:avLst/>
          </a:prstGeom>
          <a:noFill/>
        </p:spPr>
        <p:txBody>
          <a:bodyPr wrap="none" lIns="0" tIns="0" rIns="0" bIns="0" rtlCol="0">
            <a:spAutoFit/>
          </a:bodyPr>
          <a:lstStyle/>
          <a:p>
            <a:pPr algn="ctr"/>
            <a:r>
              <a:rPr lang="en-GB" sz="800" noProof="0" dirty="0">
                <a:latin typeface="Arial" panose="020B0604020202020204" pitchFamily="34" charset="0"/>
                <a:ea typeface="Aileron" charset="0"/>
                <a:cs typeface="Arial" panose="020B0604020202020204" pitchFamily="34" charset="0"/>
              </a:rPr>
              <a:t>24</a:t>
            </a:r>
          </a:p>
        </p:txBody>
      </p:sp>
      <p:sp>
        <p:nvSpPr>
          <p:cNvPr id="1061" name="TextBox 1060">
            <a:extLst>
              <a:ext uri="{FF2B5EF4-FFF2-40B4-BE49-F238E27FC236}">
                <a16:creationId xmlns:a16="http://schemas.microsoft.com/office/drawing/2014/main" id="{8FC720BA-9BE8-933C-8954-27404F77197E}"/>
              </a:ext>
            </a:extLst>
          </p:cNvPr>
          <p:cNvSpPr txBox="1"/>
          <p:nvPr/>
        </p:nvSpPr>
        <p:spPr>
          <a:xfrm>
            <a:off x="6871635" y="3530303"/>
            <a:ext cx="57708" cy="123111"/>
          </a:xfrm>
          <a:prstGeom prst="rect">
            <a:avLst/>
          </a:prstGeom>
          <a:noFill/>
        </p:spPr>
        <p:txBody>
          <a:bodyPr wrap="none" lIns="0" tIns="0" rIns="0" bIns="0" rtlCol="0">
            <a:spAutoFit/>
          </a:bodyPr>
          <a:lstStyle/>
          <a:p>
            <a:pPr algn="r"/>
            <a:r>
              <a:rPr lang="en-GB" sz="800" noProof="0" dirty="0">
                <a:latin typeface="Arial" panose="020B0604020202020204" pitchFamily="34" charset="0"/>
                <a:ea typeface="Aileron" charset="0"/>
                <a:cs typeface="Arial" panose="020B0604020202020204" pitchFamily="34" charset="0"/>
              </a:rPr>
              <a:t>0</a:t>
            </a:r>
          </a:p>
        </p:txBody>
      </p:sp>
      <p:sp>
        <p:nvSpPr>
          <p:cNvPr id="1062" name="TextBox 1061">
            <a:extLst>
              <a:ext uri="{FF2B5EF4-FFF2-40B4-BE49-F238E27FC236}">
                <a16:creationId xmlns:a16="http://schemas.microsoft.com/office/drawing/2014/main" id="{59E3C9FC-E49B-02B1-0613-E702EA84ECD9}"/>
              </a:ext>
            </a:extLst>
          </p:cNvPr>
          <p:cNvSpPr txBox="1"/>
          <p:nvPr/>
        </p:nvSpPr>
        <p:spPr>
          <a:xfrm>
            <a:off x="6785073" y="3317217"/>
            <a:ext cx="144270" cy="123111"/>
          </a:xfrm>
          <a:prstGeom prst="rect">
            <a:avLst/>
          </a:prstGeom>
          <a:noFill/>
        </p:spPr>
        <p:txBody>
          <a:bodyPr wrap="none" lIns="0" tIns="0" rIns="0" bIns="0" rtlCol="0">
            <a:spAutoFit/>
          </a:bodyPr>
          <a:lstStyle/>
          <a:p>
            <a:pPr algn="r"/>
            <a:r>
              <a:rPr lang="en-GB" sz="800" noProof="0" dirty="0">
                <a:latin typeface="Arial" panose="020B0604020202020204" pitchFamily="34" charset="0"/>
                <a:ea typeface="Aileron" charset="0"/>
                <a:cs typeface="Arial" panose="020B0604020202020204" pitchFamily="34" charset="0"/>
              </a:rPr>
              <a:t>0.2</a:t>
            </a:r>
          </a:p>
        </p:txBody>
      </p:sp>
      <p:sp>
        <p:nvSpPr>
          <p:cNvPr id="1063" name="TextBox 1062">
            <a:extLst>
              <a:ext uri="{FF2B5EF4-FFF2-40B4-BE49-F238E27FC236}">
                <a16:creationId xmlns:a16="http://schemas.microsoft.com/office/drawing/2014/main" id="{FF3FA0E8-33E0-6AFA-9622-5B611E7DB212}"/>
              </a:ext>
            </a:extLst>
          </p:cNvPr>
          <p:cNvSpPr txBox="1"/>
          <p:nvPr/>
        </p:nvSpPr>
        <p:spPr>
          <a:xfrm>
            <a:off x="6785073" y="3104129"/>
            <a:ext cx="144270" cy="123111"/>
          </a:xfrm>
          <a:prstGeom prst="rect">
            <a:avLst/>
          </a:prstGeom>
          <a:noFill/>
        </p:spPr>
        <p:txBody>
          <a:bodyPr wrap="none" lIns="0" tIns="0" rIns="0" bIns="0" rtlCol="0">
            <a:spAutoFit/>
          </a:bodyPr>
          <a:lstStyle/>
          <a:p>
            <a:pPr algn="r"/>
            <a:r>
              <a:rPr lang="en-GB" sz="800" noProof="0" dirty="0">
                <a:latin typeface="Arial" panose="020B0604020202020204" pitchFamily="34" charset="0"/>
                <a:ea typeface="Aileron" charset="0"/>
                <a:cs typeface="Arial" panose="020B0604020202020204" pitchFamily="34" charset="0"/>
              </a:rPr>
              <a:t>0.4</a:t>
            </a:r>
          </a:p>
        </p:txBody>
      </p:sp>
      <p:sp>
        <p:nvSpPr>
          <p:cNvPr id="1064" name="TextBox 1063">
            <a:extLst>
              <a:ext uri="{FF2B5EF4-FFF2-40B4-BE49-F238E27FC236}">
                <a16:creationId xmlns:a16="http://schemas.microsoft.com/office/drawing/2014/main" id="{FA7EA688-A2DC-33CF-955F-20635E003D9F}"/>
              </a:ext>
            </a:extLst>
          </p:cNvPr>
          <p:cNvSpPr txBox="1"/>
          <p:nvPr/>
        </p:nvSpPr>
        <p:spPr>
          <a:xfrm>
            <a:off x="6785073" y="2891041"/>
            <a:ext cx="144270" cy="123111"/>
          </a:xfrm>
          <a:prstGeom prst="rect">
            <a:avLst/>
          </a:prstGeom>
          <a:noFill/>
        </p:spPr>
        <p:txBody>
          <a:bodyPr wrap="none" lIns="0" tIns="0" rIns="0" bIns="0" rtlCol="0">
            <a:spAutoFit/>
          </a:bodyPr>
          <a:lstStyle/>
          <a:p>
            <a:pPr algn="r"/>
            <a:r>
              <a:rPr lang="en-GB" sz="800" noProof="0" dirty="0">
                <a:latin typeface="Arial" panose="020B0604020202020204" pitchFamily="34" charset="0"/>
                <a:ea typeface="Aileron" charset="0"/>
                <a:cs typeface="Arial" panose="020B0604020202020204" pitchFamily="34" charset="0"/>
              </a:rPr>
              <a:t>0.6</a:t>
            </a:r>
          </a:p>
        </p:txBody>
      </p:sp>
      <p:sp>
        <p:nvSpPr>
          <p:cNvPr id="1065" name="TextBox 1064">
            <a:extLst>
              <a:ext uri="{FF2B5EF4-FFF2-40B4-BE49-F238E27FC236}">
                <a16:creationId xmlns:a16="http://schemas.microsoft.com/office/drawing/2014/main" id="{DE542EA5-6DC1-2184-04D0-96B66E810C60}"/>
              </a:ext>
            </a:extLst>
          </p:cNvPr>
          <p:cNvSpPr txBox="1"/>
          <p:nvPr/>
        </p:nvSpPr>
        <p:spPr>
          <a:xfrm>
            <a:off x="6785073" y="2677953"/>
            <a:ext cx="144270" cy="123111"/>
          </a:xfrm>
          <a:prstGeom prst="rect">
            <a:avLst/>
          </a:prstGeom>
          <a:noFill/>
        </p:spPr>
        <p:txBody>
          <a:bodyPr wrap="none" lIns="0" tIns="0" rIns="0" bIns="0" rtlCol="0">
            <a:spAutoFit/>
          </a:bodyPr>
          <a:lstStyle/>
          <a:p>
            <a:pPr algn="r"/>
            <a:r>
              <a:rPr lang="en-GB" sz="800" noProof="0" dirty="0">
                <a:latin typeface="Arial" panose="020B0604020202020204" pitchFamily="34" charset="0"/>
                <a:ea typeface="Aileron" charset="0"/>
                <a:cs typeface="Arial" panose="020B0604020202020204" pitchFamily="34" charset="0"/>
              </a:rPr>
              <a:t>0.8</a:t>
            </a:r>
          </a:p>
        </p:txBody>
      </p:sp>
      <p:sp>
        <p:nvSpPr>
          <p:cNvPr id="1066" name="TextBox 1065">
            <a:extLst>
              <a:ext uri="{FF2B5EF4-FFF2-40B4-BE49-F238E27FC236}">
                <a16:creationId xmlns:a16="http://schemas.microsoft.com/office/drawing/2014/main" id="{B6C79BF1-4D6A-7668-4A98-B4C35C9EFDAF}"/>
              </a:ext>
            </a:extLst>
          </p:cNvPr>
          <p:cNvSpPr txBox="1"/>
          <p:nvPr/>
        </p:nvSpPr>
        <p:spPr>
          <a:xfrm>
            <a:off x="6785073" y="2464865"/>
            <a:ext cx="144270" cy="123111"/>
          </a:xfrm>
          <a:prstGeom prst="rect">
            <a:avLst/>
          </a:prstGeom>
          <a:noFill/>
        </p:spPr>
        <p:txBody>
          <a:bodyPr wrap="none" lIns="0" tIns="0" rIns="0" bIns="0" rtlCol="0">
            <a:spAutoFit/>
          </a:bodyPr>
          <a:lstStyle/>
          <a:p>
            <a:pPr algn="r"/>
            <a:r>
              <a:rPr lang="en-GB" sz="800" noProof="0" dirty="0">
                <a:latin typeface="Arial" panose="020B0604020202020204" pitchFamily="34" charset="0"/>
                <a:ea typeface="Aileron" charset="0"/>
                <a:cs typeface="Arial" panose="020B0604020202020204" pitchFamily="34" charset="0"/>
              </a:rPr>
              <a:t>1.0</a:t>
            </a:r>
          </a:p>
        </p:txBody>
      </p:sp>
      <p:sp>
        <p:nvSpPr>
          <p:cNvPr id="1067" name="TextBox 1066">
            <a:extLst>
              <a:ext uri="{FF2B5EF4-FFF2-40B4-BE49-F238E27FC236}">
                <a16:creationId xmlns:a16="http://schemas.microsoft.com/office/drawing/2014/main" id="{F8D8DD18-A85D-D14E-7363-EBFC3D606D9E}"/>
              </a:ext>
            </a:extLst>
          </p:cNvPr>
          <p:cNvSpPr txBox="1"/>
          <p:nvPr/>
        </p:nvSpPr>
        <p:spPr>
          <a:xfrm rot="16200000">
            <a:off x="6261089" y="3005051"/>
            <a:ext cx="815929" cy="123111"/>
          </a:xfrm>
          <a:prstGeom prst="rect">
            <a:avLst/>
          </a:prstGeom>
          <a:noFill/>
        </p:spPr>
        <p:txBody>
          <a:bodyPr wrap="none" lIns="0" tIns="0" rIns="0" bIns="0" rtlCol="0">
            <a:spAutoFit/>
          </a:bodyPr>
          <a:lstStyle/>
          <a:p>
            <a:pPr algn="ctr"/>
            <a:r>
              <a:rPr lang="en-GB" sz="800" b="1" noProof="0" dirty="0">
                <a:latin typeface="Arial" panose="020B0604020202020204" pitchFamily="34" charset="0"/>
                <a:ea typeface="Aileron" charset="0"/>
                <a:cs typeface="Arial" panose="020B0604020202020204" pitchFamily="34" charset="0"/>
              </a:rPr>
              <a:t>Percentage alive</a:t>
            </a:r>
          </a:p>
        </p:txBody>
      </p:sp>
      <p:pic>
        <p:nvPicPr>
          <p:cNvPr id="1069" name="Picture 1068" descr="A graph of a graph&#10;&#10;Description automatically generated with medium confidence">
            <a:extLst>
              <a:ext uri="{FF2B5EF4-FFF2-40B4-BE49-F238E27FC236}">
                <a16:creationId xmlns:a16="http://schemas.microsoft.com/office/drawing/2014/main" id="{DA5469F7-B1B8-47EE-CEE2-0B63387A6D5A}"/>
              </a:ext>
            </a:extLst>
          </p:cNvPr>
          <p:cNvPicPr>
            <a:picLocks noChangeAspect="1"/>
          </p:cNvPicPr>
          <p:nvPr/>
        </p:nvPicPr>
        <p:blipFill>
          <a:blip r:embed="rId4"/>
          <a:stretch>
            <a:fillRect/>
          </a:stretch>
        </p:blipFill>
        <p:spPr>
          <a:xfrm>
            <a:off x="6960813" y="1111731"/>
            <a:ext cx="2704502" cy="2533528"/>
          </a:xfrm>
          <a:prstGeom prst="rect">
            <a:avLst/>
          </a:prstGeom>
        </p:spPr>
      </p:pic>
      <p:sp>
        <p:nvSpPr>
          <p:cNvPr id="1070" name="TextBox 1069">
            <a:extLst>
              <a:ext uri="{FF2B5EF4-FFF2-40B4-BE49-F238E27FC236}">
                <a16:creationId xmlns:a16="http://schemas.microsoft.com/office/drawing/2014/main" id="{DFA4A37F-C3EF-868C-B241-0A447CA975DF}"/>
              </a:ext>
            </a:extLst>
          </p:cNvPr>
          <p:cNvSpPr txBox="1"/>
          <p:nvPr/>
        </p:nvSpPr>
        <p:spPr>
          <a:xfrm>
            <a:off x="6871635" y="2136478"/>
            <a:ext cx="57708" cy="123111"/>
          </a:xfrm>
          <a:prstGeom prst="rect">
            <a:avLst/>
          </a:prstGeom>
          <a:noFill/>
        </p:spPr>
        <p:txBody>
          <a:bodyPr wrap="none" lIns="0" tIns="0" rIns="0" bIns="0" rtlCol="0">
            <a:spAutoFit/>
          </a:bodyPr>
          <a:lstStyle/>
          <a:p>
            <a:pPr algn="r"/>
            <a:r>
              <a:rPr lang="en-GB" sz="800" noProof="0" dirty="0">
                <a:latin typeface="Arial" panose="020B0604020202020204" pitchFamily="34" charset="0"/>
                <a:ea typeface="Aileron" charset="0"/>
                <a:cs typeface="Arial" panose="020B0604020202020204" pitchFamily="34" charset="0"/>
              </a:rPr>
              <a:t>0</a:t>
            </a:r>
          </a:p>
        </p:txBody>
      </p:sp>
      <p:sp>
        <p:nvSpPr>
          <p:cNvPr id="1071" name="TextBox 1070">
            <a:extLst>
              <a:ext uri="{FF2B5EF4-FFF2-40B4-BE49-F238E27FC236}">
                <a16:creationId xmlns:a16="http://schemas.microsoft.com/office/drawing/2014/main" id="{AAB4E5B2-A4AC-63A1-E502-5D37BDB826F8}"/>
              </a:ext>
            </a:extLst>
          </p:cNvPr>
          <p:cNvSpPr txBox="1"/>
          <p:nvPr/>
        </p:nvSpPr>
        <p:spPr>
          <a:xfrm>
            <a:off x="6785073" y="1923392"/>
            <a:ext cx="144270" cy="123111"/>
          </a:xfrm>
          <a:prstGeom prst="rect">
            <a:avLst/>
          </a:prstGeom>
          <a:noFill/>
        </p:spPr>
        <p:txBody>
          <a:bodyPr wrap="none" lIns="0" tIns="0" rIns="0" bIns="0" rtlCol="0">
            <a:spAutoFit/>
          </a:bodyPr>
          <a:lstStyle/>
          <a:p>
            <a:pPr algn="r"/>
            <a:r>
              <a:rPr lang="en-GB" sz="800" noProof="0" dirty="0">
                <a:latin typeface="Arial" panose="020B0604020202020204" pitchFamily="34" charset="0"/>
                <a:ea typeface="Aileron" charset="0"/>
                <a:cs typeface="Arial" panose="020B0604020202020204" pitchFamily="34" charset="0"/>
              </a:rPr>
              <a:t>0.2</a:t>
            </a:r>
          </a:p>
        </p:txBody>
      </p:sp>
      <p:sp>
        <p:nvSpPr>
          <p:cNvPr id="1072" name="TextBox 1071">
            <a:extLst>
              <a:ext uri="{FF2B5EF4-FFF2-40B4-BE49-F238E27FC236}">
                <a16:creationId xmlns:a16="http://schemas.microsoft.com/office/drawing/2014/main" id="{5666F496-425A-0734-0DF6-AF235D249BEC}"/>
              </a:ext>
            </a:extLst>
          </p:cNvPr>
          <p:cNvSpPr txBox="1"/>
          <p:nvPr/>
        </p:nvSpPr>
        <p:spPr>
          <a:xfrm>
            <a:off x="6785073" y="1710304"/>
            <a:ext cx="144270" cy="123111"/>
          </a:xfrm>
          <a:prstGeom prst="rect">
            <a:avLst/>
          </a:prstGeom>
          <a:noFill/>
        </p:spPr>
        <p:txBody>
          <a:bodyPr wrap="none" lIns="0" tIns="0" rIns="0" bIns="0" rtlCol="0">
            <a:spAutoFit/>
          </a:bodyPr>
          <a:lstStyle/>
          <a:p>
            <a:pPr algn="r"/>
            <a:r>
              <a:rPr lang="en-GB" sz="800" noProof="0" dirty="0">
                <a:latin typeface="Arial" panose="020B0604020202020204" pitchFamily="34" charset="0"/>
                <a:ea typeface="Aileron" charset="0"/>
                <a:cs typeface="Arial" panose="020B0604020202020204" pitchFamily="34" charset="0"/>
              </a:rPr>
              <a:t>0.4</a:t>
            </a:r>
          </a:p>
        </p:txBody>
      </p:sp>
      <p:sp>
        <p:nvSpPr>
          <p:cNvPr id="1073" name="TextBox 1072">
            <a:extLst>
              <a:ext uri="{FF2B5EF4-FFF2-40B4-BE49-F238E27FC236}">
                <a16:creationId xmlns:a16="http://schemas.microsoft.com/office/drawing/2014/main" id="{7F0173AD-0114-EAFD-32BD-103078F12032}"/>
              </a:ext>
            </a:extLst>
          </p:cNvPr>
          <p:cNvSpPr txBox="1"/>
          <p:nvPr/>
        </p:nvSpPr>
        <p:spPr>
          <a:xfrm>
            <a:off x="6785073" y="1497216"/>
            <a:ext cx="144270" cy="123111"/>
          </a:xfrm>
          <a:prstGeom prst="rect">
            <a:avLst/>
          </a:prstGeom>
          <a:noFill/>
        </p:spPr>
        <p:txBody>
          <a:bodyPr wrap="none" lIns="0" tIns="0" rIns="0" bIns="0" rtlCol="0">
            <a:spAutoFit/>
          </a:bodyPr>
          <a:lstStyle/>
          <a:p>
            <a:pPr algn="r"/>
            <a:r>
              <a:rPr lang="en-GB" sz="800" noProof="0" dirty="0">
                <a:latin typeface="Arial" panose="020B0604020202020204" pitchFamily="34" charset="0"/>
                <a:ea typeface="Aileron" charset="0"/>
                <a:cs typeface="Arial" panose="020B0604020202020204" pitchFamily="34" charset="0"/>
              </a:rPr>
              <a:t>0.6</a:t>
            </a:r>
          </a:p>
        </p:txBody>
      </p:sp>
      <p:sp>
        <p:nvSpPr>
          <p:cNvPr id="1074" name="TextBox 1073">
            <a:extLst>
              <a:ext uri="{FF2B5EF4-FFF2-40B4-BE49-F238E27FC236}">
                <a16:creationId xmlns:a16="http://schemas.microsoft.com/office/drawing/2014/main" id="{750482A9-D430-E5C4-999C-5552D4C3A3DB}"/>
              </a:ext>
            </a:extLst>
          </p:cNvPr>
          <p:cNvSpPr txBox="1"/>
          <p:nvPr/>
        </p:nvSpPr>
        <p:spPr>
          <a:xfrm>
            <a:off x="6785073" y="1284128"/>
            <a:ext cx="144270" cy="123111"/>
          </a:xfrm>
          <a:prstGeom prst="rect">
            <a:avLst/>
          </a:prstGeom>
          <a:noFill/>
        </p:spPr>
        <p:txBody>
          <a:bodyPr wrap="none" lIns="0" tIns="0" rIns="0" bIns="0" rtlCol="0">
            <a:spAutoFit/>
          </a:bodyPr>
          <a:lstStyle/>
          <a:p>
            <a:pPr algn="r"/>
            <a:r>
              <a:rPr lang="en-GB" sz="800" noProof="0" dirty="0">
                <a:latin typeface="Arial" panose="020B0604020202020204" pitchFamily="34" charset="0"/>
                <a:ea typeface="Aileron" charset="0"/>
                <a:cs typeface="Arial" panose="020B0604020202020204" pitchFamily="34" charset="0"/>
              </a:rPr>
              <a:t>0.8</a:t>
            </a:r>
          </a:p>
        </p:txBody>
      </p:sp>
      <p:sp>
        <p:nvSpPr>
          <p:cNvPr id="1075" name="TextBox 1074">
            <a:extLst>
              <a:ext uri="{FF2B5EF4-FFF2-40B4-BE49-F238E27FC236}">
                <a16:creationId xmlns:a16="http://schemas.microsoft.com/office/drawing/2014/main" id="{0B8E5190-2839-E45E-B1B4-16C48961D39A}"/>
              </a:ext>
            </a:extLst>
          </p:cNvPr>
          <p:cNvSpPr txBox="1"/>
          <p:nvPr/>
        </p:nvSpPr>
        <p:spPr>
          <a:xfrm>
            <a:off x="6785073" y="1071040"/>
            <a:ext cx="144270" cy="123111"/>
          </a:xfrm>
          <a:prstGeom prst="rect">
            <a:avLst/>
          </a:prstGeom>
          <a:noFill/>
        </p:spPr>
        <p:txBody>
          <a:bodyPr wrap="none" lIns="0" tIns="0" rIns="0" bIns="0" rtlCol="0">
            <a:spAutoFit/>
          </a:bodyPr>
          <a:lstStyle/>
          <a:p>
            <a:pPr algn="r"/>
            <a:r>
              <a:rPr lang="en-GB" sz="800" noProof="0" dirty="0">
                <a:latin typeface="Arial" panose="020B0604020202020204" pitchFamily="34" charset="0"/>
                <a:ea typeface="Aileron" charset="0"/>
                <a:cs typeface="Arial" panose="020B0604020202020204" pitchFamily="34" charset="0"/>
              </a:rPr>
              <a:t>1.0</a:t>
            </a:r>
          </a:p>
        </p:txBody>
      </p:sp>
      <p:sp>
        <p:nvSpPr>
          <p:cNvPr id="1076" name="TextBox 1075">
            <a:extLst>
              <a:ext uri="{FF2B5EF4-FFF2-40B4-BE49-F238E27FC236}">
                <a16:creationId xmlns:a16="http://schemas.microsoft.com/office/drawing/2014/main" id="{AFAAE4E7-B3C6-123C-6940-BAC8341732D1}"/>
              </a:ext>
            </a:extLst>
          </p:cNvPr>
          <p:cNvSpPr txBox="1"/>
          <p:nvPr/>
        </p:nvSpPr>
        <p:spPr>
          <a:xfrm rot="16200000">
            <a:off x="6195526" y="1553614"/>
            <a:ext cx="823944" cy="246221"/>
          </a:xfrm>
          <a:prstGeom prst="rect">
            <a:avLst/>
          </a:prstGeom>
          <a:noFill/>
        </p:spPr>
        <p:txBody>
          <a:bodyPr wrap="none" lIns="0" tIns="0" rIns="0" bIns="0" rtlCol="0">
            <a:spAutoFit/>
          </a:bodyPr>
          <a:lstStyle/>
          <a:p>
            <a:pPr algn="ctr"/>
            <a:r>
              <a:rPr lang="en-GB" sz="800" b="1" noProof="0" dirty="0">
                <a:latin typeface="Arial" panose="020B0604020202020204" pitchFamily="34" charset="0"/>
                <a:ea typeface="Aileron" charset="0"/>
                <a:cs typeface="Arial" panose="020B0604020202020204" pitchFamily="34" charset="0"/>
              </a:rPr>
              <a:t>Progression-free</a:t>
            </a:r>
            <a:br>
              <a:rPr lang="en-GB" sz="800" b="1" noProof="0" dirty="0">
                <a:latin typeface="Arial" panose="020B0604020202020204" pitchFamily="34" charset="0"/>
                <a:ea typeface="Aileron" charset="0"/>
                <a:cs typeface="Arial" panose="020B0604020202020204" pitchFamily="34" charset="0"/>
              </a:rPr>
            </a:br>
            <a:r>
              <a:rPr lang="en-GB" sz="800" b="1" noProof="0" dirty="0">
                <a:latin typeface="Arial" panose="020B0604020202020204" pitchFamily="34" charset="0"/>
                <a:ea typeface="Aileron" charset="0"/>
                <a:cs typeface="Arial" panose="020B0604020202020204" pitchFamily="34" charset="0"/>
              </a:rPr>
              <a:t>survival</a:t>
            </a:r>
          </a:p>
        </p:txBody>
      </p:sp>
      <p:sp>
        <p:nvSpPr>
          <p:cNvPr id="1077" name="TextBox 1076">
            <a:extLst>
              <a:ext uri="{FF2B5EF4-FFF2-40B4-BE49-F238E27FC236}">
                <a16:creationId xmlns:a16="http://schemas.microsoft.com/office/drawing/2014/main" id="{E993C62B-DE0E-CA82-D008-ADD349608275}"/>
              </a:ext>
            </a:extLst>
          </p:cNvPr>
          <p:cNvSpPr txBox="1"/>
          <p:nvPr/>
        </p:nvSpPr>
        <p:spPr>
          <a:xfrm>
            <a:off x="7981363" y="2387665"/>
            <a:ext cx="706925" cy="123111"/>
          </a:xfrm>
          <a:prstGeom prst="rect">
            <a:avLst/>
          </a:prstGeom>
          <a:noFill/>
        </p:spPr>
        <p:txBody>
          <a:bodyPr wrap="none" lIns="0" tIns="0" rIns="0" bIns="0" rtlCol="0">
            <a:spAutoFit/>
          </a:bodyPr>
          <a:lstStyle/>
          <a:p>
            <a:pPr algn="ctr"/>
            <a:r>
              <a:rPr lang="en-GB" sz="800" b="1" noProof="0" dirty="0">
                <a:latin typeface="Arial" panose="020B0604020202020204" pitchFamily="34" charset="0"/>
                <a:ea typeface="Aileron" charset="0"/>
                <a:cs typeface="Arial" panose="020B0604020202020204" pitchFamily="34" charset="0"/>
              </a:rPr>
              <a:t>Time (months)</a:t>
            </a:r>
          </a:p>
        </p:txBody>
      </p:sp>
      <p:sp>
        <p:nvSpPr>
          <p:cNvPr id="1078" name="TextBox 1077">
            <a:extLst>
              <a:ext uri="{FF2B5EF4-FFF2-40B4-BE49-F238E27FC236}">
                <a16:creationId xmlns:a16="http://schemas.microsoft.com/office/drawing/2014/main" id="{9331895F-911C-DA18-781E-672C7221DD6F}"/>
              </a:ext>
            </a:extLst>
          </p:cNvPr>
          <p:cNvSpPr txBox="1"/>
          <p:nvPr/>
        </p:nvSpPr>
        <p:spPr>
          <a:xfrm>
            <a:off x="6999924" y="2267627"/>
            <a:ext cx="57708" cy="123111"/>
          </a:xfrm>
          <a:prstGeom prst="rect">
            <a:avLst/>
          </a:prstGeom>
          <a:noFill/>
        </p:spPr>
        <p:txBody>
          <a:bodyPr wrap="none" lIns="0" tIns="0" rIns="0" bIns="0" rtlCol="0">
            <a:spAutoFit/>
          </a:bodyPr>
          <a:lstStyle/>
          <a:p>
            <a:pPr algn="ctr"/>
            <a:r>
              <a:rPr lang="en-GB" sz="800" noProof="0" dirty="0">
                <a:latin typeface="Arial" panose="020B0604020202020204" pitchFamily="34" charset="0"/>
                <a:ea typeface="Aileron" charset="0"/>
                <a:cs typeface="Arial" panose="020B0604020202020204" pitchFamily="34" charset="0"/>
              </a:rPr>
              <a:t>0</a:t>
            </a:r>
          </a:p>
        </p:txBody>
      </p:sp>
      <p:sp>
        <p:nvSpPr>
          <p:cNvPr id="1082" name="TextBox 1081">
            <a:extLst>
              <a:ext uri="{FF2B5EF4-FFF2-40B4-BE49-F238E27FC236}">
                <a16:creationId xmlns:a16="http://schemas.microsoft.com/office/drawing/2014/main" id="{36AF1C12-2CDC-3F58-D62C-BD6117D704B7}"/>
              </a:ext>
            </a:extLst>
          </p:cNvPr>
          <p:cNvSpPr txBox="1"/>
          <p:nvPr/>
        </p:nvSpPr>
        <p:spPr>
          <a:xfrm>
            <a:off x="9585685" y="2267627"/>
            <a:ext cx="115416" cy="123111"/>
          </a:xfrm>
          <a:prstGeom prst="rect">
            <a:avLst/>
          </a:prstGeom>
          <a:noFill/>
        </p:spPr>
        <p:txBody>
          <a:bodyPr wrap="none" lIns="0" tIns="0" rIns="0" bIns="0" rtlCol="0">
            <a:spAutoFit/>
          </a:bodyPr>
          <a:lstStyle/>
          <a:p>
            <a:pPr algn="ctr"/>
            <a:r>
              <a:rPr lang="en-GB" sz="800" noProof="0" dirty="0">
                <a:latin typeface="Arial" panose="020B0604020202020204" pitchFamily="34" charset="0"/>
                <a:ea typeface="Aileron" charset="0"/>
                <a:cs typeface="Arial" panose="020B0604020202020204" pitchFamily="34" charset="0"/>
              </a:rPr>
              <a:t>18</a:t>
            </a:r>
          </a:p>
        </p:txBody>
      </p:sp>
      <p:sp>
        <p:nvSpPr>
          <p:cNvPr id="1083" name="TextBox 1082">
            <a:extLst>
              <a:ext uri="{FF2B5EF4-FFF2-40B4-BE49-F238E27FC236}">
                <a16:creationId xmlns:a16="http://schemas.microsoft.com/office/drawing/2014/main" id="{B08C1661-D017-E10A-359A-467CFDB2B9A6}"/>
              </a:ext>
            </a:extLst>
          </p:cNvPr>
          <p:cNvSpPr txBox="1"/>
          <p:nvPr/>
        </p:nvSpPr>
        <p:spPr>
          <a:xfrm>
            <a:off x="8709550" y="2267627"/>
            <a:ext cx="115416" cy="123111"/>
          </a:xfrm>
          <a:prstGeom prst="rect">
            <a:avLst/>
          </a:prstGeom>
          <a:noFill/>
        </p:spPr>
        <p:txBody>
          <a:bodyPr wrap="none" lIns="0" tIns="0" rIns="0" bIns="0" rtlCol="0">
            <a:spAutoFit/>
          </a:bodyPr>
          <a:lstStyle/>
          <a:p>
            <a:pPr algn="ctr"/>
            <a:r>
              <a:rPr lang="en-GB" sz="800" noProof="0" dirty="0">
                <a:latin typeface="Arial" panose="020B0604020202020204" pitchFamily="34" charset="0"/>
                <a:ea typeface="Aileron" charset="0"/>
                <a:cs typeface="Arial" panose="020B0604020202020204" pitchFamily="34" charset="0"/>
              </a:rPr>
              <a:t>12</a:t>
            </a:r>
          </a:p>
        </p:txBody>
      </p:sp>
      <p:sp>
        <p:nvSpPr>
          <p:cNvPr id="1084" name="TextBox 1083">
            <a:extLst>
              <a:ext uri="{FF2B5EF4-FFF2-40B4-BE49-F238E27FC236}">
                <a16:creationId xmlns:a16="http://schemas.microsoft.com/office/drawing/2014/main" id="{76595854-E137-4561-1B61-A9F22A4449EA}"/>
              </a:ext>
            </a:extLst>
          </p:cNvPr>
          <p:cNvSpPr txBox="1"/>
          <p:nvPr/>
        </p:nvSpPr>
        <p:spPr>
          <a:xfrm>
            <a:off x="7867330" y="2267627"/>
            <a:ext cx="57708" cy="123111"/>
          </a:xfrm>
          <a:prstGeom prst="rect">
            <a:avLst/>
          </a:prstGeom>
          <a:noFill/>
        </p:spPr>
        <p:txBody>
          <a:bodyPr wrap="none" lIns="0" tIns="0" rIns="0" bIns="0" rtlCol="0">
            <a:spAutoFit/>
          </a:bodyPr>
          <a:lstStyle/>
          <a:p>
            <a:pPr algn="ctr"/>
            <a:r>
              <a:rPr lang="en-GB" sz="800" noProof="0" dirty="0">
                <a:latin typeface="Arial" panose="020B0604020202020204" pitchFamily="34" charset="0"/>
                <a:ea typeface="Aileron" charset="0"/>
                <a:cs typeface="Arial" panose="020B0604020202020204" pitchFamily="34" charset="0"/>
              </a:rPr>
              <a:t>6</a:t>
            </a:r>
          </a:p>
        </p:txBody>
      </p:sp>
      <p:sp>
        <p:nvSpPr>
          <p:cNvPr id="1049" name="TextBox 1048">
            <a:extLst>
              <a:ext uri="{FF2B5EF4-FFF2-40B4-BE49-F238E27FC236}">
                <a16:creationId xmlns:a16="http://schemas.microsoft.com/office/drawing/2014/main" id="{439C5535-26F1-EA46-221E-67FB66CEDC6B}"/>
              </a:ext>
            </a:extLst>
          </p:cNvPr>
          <p:cNvSpPr txBox="1"/>
          <p:nvPr/>
        </p:nvSpPr>
        <p:spPr>
          <a:xfrm>
            <a:off x="8054559" y="1096986"/>
            <a:ext cx="3212418" cy="276999"/>
          </a:xfrm>
          <a:prstGeom prst="rect">
            <a:avLst/>
          </a:prstGeom>
          <a:noFill/>
        </p:spPr>
        <p:txBody>
          <a:bodyPr wrap="none" lIns="0" tIns="0" rIns="0" bIns="0" rtlCol="0">
            <a:spAutoFit/>
          </a:bodyPr>
          <a:lstStyle/>
          <a:p>
            <a:r>
              <a:rPr lang="en-GB" sz="900" noProof="0" dirty="0">
                <a:latin typeface="Arial" panose="020B0604020202020204" pitchFamily="34" charset="0"/>
                <a:ea typeface="Aileron" charset="0"/>
                <a:cs typeface="Arial" panose="020B0604020202020204" pitchFamily="34" charset="0"/>
              </a:rPr>
              <a:t>Median progression-free survival: 4.1 months (95% CI, 3.3 5.3)</a:t>
            </a:r>
          </a:p>
          <a:p>
            <a:r>
              <a:rPr lang="en-GB" sz="900" noProof="0" dirty="0">
                <a:latin typeface="Arial" panose="020B0604020202020204" pitchFamily="34" charset="0"/>
                <a:ea typeface="Aileron" charset="0"/>
                <a:cs typeface="Arial" panose="020B0604020202020204" pitchFamily="34" charset="0"/>
              </a:rPr>
              <a:t>6-month PFS rate: 32.5%</a:t>
            </a:r>
          </a:p>
        </p:txBody>
      </p:sp>
      <p:sp>
        <p:nvSpPr>
          <p:cNvPr id="1050" name="TextBox 1049">
            <a:extLst>
              <a:ext uri="{FF2B5EF4-FFF2-40B4-BE49-F238E27FC236}">
                <a16:creationId xmlns:a16="http://schemas.microsoft.com/office/drawing/2014/main" id="{0DBF5A12-E7D2-49AC-BA55-B59418A78514}"/>
              </a:ext>
            </a:extLst>
          </p:cNvPr>
          <p:cNvSpPr txBox="1"/>
          <p:nvPr/>
        </p:nvSpPr>
        <p:spPr>
          <a:xfrm>
            <a:off x="8246918" y="2606892"/>
            <a:ext cx="2782813" cy="276999"/>
          </a:xfrm>
          <a:prstGeom prst="rect">
            <a:avLst/>
          </a:prstGeom>
          <a:noFill/>
        </p:spPr>
        <p:txBody>
          <a:bodyPr wrap="none" lIns="0" tIns="0" rIns="0" bIns="0" rtlCol="0">
            <a:spAutoFit/>
          </a:bodyPr>
          <a:lstStyle/>
          <a:p>
            <a:r>
              <a:rPr lang="en-GB" sz="900" noProof="0" dirty="0">
                <a:latin typeface="Arial" panose="020B0604020202020204" pitchFamily="34" charset="0"/>
                <a:ea typeface="Aileron" charset="0"/>
                <a:cs typeface="Arial" panose="020B0604020202020204" pitchFamily="34" charset="0"/>
              </a:rPr>
              <a:t>Median overall survival: 9.9 months (95% CI, 7.3-14.4)</a:t>
            </a:r>
          </a:p>
          <a:p>
            <a:r>
              <a:rPr lang="en-GB" sz="900" noProof="0" dirty="0">
                <a:latin typeface="Arial" panose="020B0604020202020204" pitchFamily="34" charset="0"/>
                <a:ea typeface="Aileron" charset="0"/>
                <a:cs typeface="Arial" panose="020B0604020202020204" pitchFamily="34" charset="0"/>
              </a:rPr>
              <a:t>1-year survival rate: 45.3%</a:t>
            </a:r>
          </a:p>
        </p:txBody>
      </p:sp>
    </p:spTree>
    <p:extLst>
      <p:ext uri="{BB962C8B-B14F-4D97-AF65-F5344CB8AC3E}">
        <p14:creationId xmlns:p14="http://schemas.microsoft.com/office/powerpoint/2010/main" val="309676667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FD7E6-F88A-9B71-8641-70003AC244F7}"/>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72BC0FC0-A24C-E543-66E4-3BFC88337575}"/>
              </a:ext>
            </a:extLst>
          </p:cNvPr>
          <p:cNvSpPr>
            <a:spLocks noGrp="1"/>
          </p:cNvSpPr>
          <p:nvPr>
            <p:ph sz="quarter" idx="12"/>
          </p:nvPr>
        </p:nvSpPr>
        <p:spPr>
          <a:xfrm>
            <a:off x="620184" y="4867640"/>
            <a:ext cx="10963200" cy="1081640"/>
          </a:xfrm>
        </p:spPr>
        <p:txBody>
          <a:bodyPr/>
          <a:lstStyle/>
          <a:p>
            <a:r>
              <a:rPr lang="en-GB" sz="2000" noProof="0" dirty="0"/>
              <a:t>Regorafenib was </a:t>
            </a:r>
            <a:r>
              <a:rPr lang="en-GB" sz="2000" noProof="0" dirty="0">
                <a:solidFill>
                  <a:schemeClr val="tx2"/>
                </a:solidFill>
              </a:rPr>
              <a:t>effective as </a:t>
            </a:r>
            <a:r>
              <a:rPr lang="en-GB" noProof="0" dirty="0">
                <a:solidFill>
                  <a:schemeClr val="tx2"/>
                </a:solidFill>
              </a:rPr>
              <a:t>2</a:t>
            </a:r>
            <a:r>
              <a:rPr lang="en-GB" baseline="30000" noProof="0" dirty="0">
                <a:solidFill>
                  <a:schemeClr val="tx2"/>
                </a:solidFill>
              </a:rPr>
              <a:t>nd</a:t>
            </a:r>
            <a:r>
              <a:rPr lang="en-GB" noProof="0" dirty="0">
                <a:solidFill>
                  <a:schemeClr val="tx2"/>
                </a:solidFill>
              </a:rPr>
              <a:t> </a:t>
            </a:r>
            <a:r>
              <a:rPr lang="en-GB" sz="2000" noProof="0" dirty="0">
                <a:solidFill>
                  <a:schemeClr val="tx2"/>
                </a:solidFill>
              </a:rPr>
              <a:t>line therapy in unresectable patients with HCC who progressed on 1</a:t>
            </a:r>
            <a:r>
              <a:rPr lang="en-GB" sz="2000" baseline="30000" noProof="0" dirty="0">
                <a:solidFill>
                  <a:schemeClr val="tx2"/>
                </a:solidFill>
              </a:rPr>
              <a:t>st</a:t>
            </a:r>
            <a:r>
              <a:rPr lang="en-GB" sz="2000" noProof="0" dirty="0">
                <a:solidFill>
                  <a:schemeClr val="tx2"/>
                </a:solidFill>
              </a:rPr>
              <a:t> line atezolizumab + bevacizumab</a:t>
            </a:r>
          </a:p>
          <a:p>
            <a:r>
              <a:rPr lang="en-GB" sz="2000" noProof="0" dirty="0"/>
              <a:t>Efficacy and safety of regorafenib were consistent with those observed in the RESORCE trial</a:t>
            </a:r>
            <a:endParaRPr lang="en-GB" sz="1800" noProof="0" dirty="0"/>
          </a:p>
        </p:txBody>
      </p:sp>
      <p:sp>
        <p:nvSpPr>
          <p:cNvPr id="3" name="Title 2">
            <a:extLst>
              <a:ext uri="{FF2B5EF4-FFF2-40B4-BE49-F238E27FC236}">
                <a16:creationId xmlns:a16="http://schemas.microsoft.com/office/drawing/2014/main" id="{7DF2D7B8-F17D-E316-39D2-B3636263BEB1}"/>
              </a:ext>
            </a:extLst>
          </p:cNvPr>
          <p:cNvSpPr>
            <a:spLocks noGrp="1"/>
          </p:cNvSpPr>
          <p:nvPr>
            <p:ph type="title"/>
          </p:nvPr>
        </p:nvSpPr>
        <p:spPr>
          <a:xfrm>
            <a:off x="619201" y="259200"/>
            <a:ext cx="11309447" cy="864000"/>
          </a:xfrm>
        </p:spPr>
        <p:txBody>
          <a:bodyPr>
            <a:normAutofit fontScale="90000"/>
          </a:bodyPr>
          <a:lstStyle/>
          <a:p>
            <a:r>
              <a:rPr lang="en-GB" sz="3000" noProof="0" dirty="0">
                <a:solidFill>
                  <a:schemeClr val="tx2"/>
                </a:solidFill>
              </a:rPr>
              <a:t>2</a:t>
            </a:r>
            <a:r>
              <a:rPr lang="en-GB" sz="3000" baseline="30000" noProof="0" dirty="0">
                <a:solidFill>
                  <a:schemeClr val="tx2"/>
                </a:solidFill>
              </a:rPr>
              <a:t>nd</a:t>
            </a:r>
            <a:r>
              <a:rPr lang="en-GB" sz="3000" noProof="0" dirty="0">
                <a:solidFill>
                  <a:schemeClr val="tx2"/>
                </a:solidFill>
              </a:rPr>
              <a:t> </a:t>
            </a:r>
            <a:r>
              <a:rPr lang="en-GB" sz="3000" noProof="0" dirty="0"/>
              <a:t>line tki</a:t>
            </a:r>
            <a:r>
              <a:rPr lang="en-GB" sz="3000" cap="none" noProof="0" dirty="0"/>
              <a:t>: AVAILABLE DATA AFTER PROGRESSION ON IO</a:t>
            </a:r>
            <a:br>
              <a:rPr lang="en-GB" cap="none" noProof="0" dirty="0"/>
            </a:br>
            <a:r>
              <a:rPr lang="en-GB" sz="2000" spc="100" noProof="0" dirty="0">
                <a:solidFill>
                  <a:schemeClr val="accent1"/>
                </a:solidFill>
                <a:latin typeface="Arial" panose="020B0604020202020204" pitchFamily="34" charset="0"/>
                <a:cs typeface="Arial" panose="020B0604020202020204" pitchFamily="34" charset="0"/>
              </a:rPr>
              <a:t>regorafenib after </a:t>
            </a:r>
            <a:r>
              <a:rPr lang="en-GB" sz="2000" spc="100" noProof="0" dirty="0">
                <a:solidFill>
                  <a:schemeClr val="accent1"/>
                </a:solidFill>
              </a:rPr>
              <a:t>1</a:t>
            </a:r>
            <a:r>
              <a:rPr lang="en-GB" sz="2000" spc="100" baseline="30000" noProof="0" dirty="0">
                <a:solidFill>
                  <a:schemeClr val="accent1"/>
                </a:solidFill>
              </a:rPr>
              <a:t>st</a:t>
            </a:r>
            <a:r>
              <a:rPr lang="en-GB" sz="2000" spc="100" noProof="0" dirty="0">
                <a:solidFill>
                  <a:schemeClr val="accent1"/>
                </a:solidFill>
              </a:rPr>
              <a:t> </a:t>
            </a:r>
            <a:r>
              <a:rPr lang="en-GB" sz="2000" spc="100" noProof="0" dirty="0">
                <a:solidFill>
                  <a:schemeClr val="accent1"/>
                </a:solidFill>
                <a:latin typeface="Arial" panose="020B0604020202020204" pitchFamily="34" charset="0"/>
                <a:cs typeface="Arial" panose="020B0604020202020204" pitchFamily="34" charset="0"/>
              </a:rPr>
              <a:t>line atezolizumab + bevacizumab: </a:t>
            </a:r>
            <a:r>
              <a:rPr lang="en-GB" sz="2000" spc="100" noProof="0" dirty="0">
                <a:solidFill>
                  <a:schemeClr val="accent1"/>
                </a:solidFill>
              </a:rPr>
              <a:t>Phase 2 </a:t>
            </a:r>
            <a:r>
              <a:rPr lang="en-GB" sz="2000" spc="100" noProof="0" dirty="0">
                <a:solidFill>
                  <a:schemeClr val="accent1"/>
                </a:solidFill>
                <a:latin typeface="Arial" panose="020B0604020202020204" pitchFamily="34" charset="0"/>
                <a:cs typeface="Arial" panose="020B0604020202020204" pitchFamily="34" charset="0"/>
              </a:rPr>
              <a:t>regonext</a:t>
            </a:r>
            <a:endParaRPr lang="en-GB" sz="2000" spc="100" noProof="0" dirty="0"/>
          </a:p>
        </p:txBody>
      </p:sp>
      <p:sp>
        <p:nvSpPr>
          <p:cNvPr id="4" name="Slide Number Placeholder 3">
            <a:extLst>
              <a:ext uri="{FF2B5EF4-FFF2-40B4-BE49-F238E27FC236}">
                <a16:creationId xmlns:a16="http://schemas.microsoft.com/office/drawing/2014/main" id="{8F5F5461-58EE-0E1A-9025-C65ADFA5885F}"/>
              </a:ext>
            </a:extLst>
          </p:cNvPr>
          <p:cNvSpPr>
            <a:spLocks noGrp="1"/>
          </p:cNvSpPr>
          <p:nvPr>
            <p:ph type="sldNum" sz="quarter" idx="4"/>
          </p:nvPr>
        </p:nvSpPr>
        <p:spPr/>
        <p:txBody>
          <a:bodyPr/>
          <a:lstStyle/>
          <a:p>
            <a:fld id="{FCE43C0F-8A7B-3A4B-9DB5-B3472E36E833}" type="slidenum">
              <a:rPr lang="en-GB" noProof="0" smtClean="0"/>
              <a:pPr/>
              <a:t>28</a:t>
            </a:fld>
            <a:endParaRPr lang="en-GB" noProof="0" dirty="0"/>
          </a:p>
        </p:txBody>
      </p:sp>
      <p:sp>
        <p:nvSpPr>
          <p:cNvPr id="7" name="Content Placeholder 6">
            <a:extLst>
              <a:ext uri="{FF2B5EF4-FFF2-40B4-BE49-F238E27FC236}">
                <a16:creationId xmlns:a16="http://schemas.microsoft.com/office/drawing/2014/main" id="{581A22C5-0840-D258-82F3-D7C158ED0190}"/>
              </a:ext>
            </a:extLst>
          </p:cNvPr>
          <p:cNvSpPr>
            <a:spLocks noGrp="1"/>
          </p:cNvSpPr>
          <p:nvPr>
            <p:ph sz="quarter" idx="15"/>
          </p:nvPr>
        </p:nvSpPr>
        <p:spPr/>
        <p:txBody>
          <a:bodyPr anchor="b"/>
          <a:lstStyle/>
          <a:p>
            <a:r>
              <a:rPr lang="en-GB" noProof="0" dirty="0">
                <a:solidFill>
                  <a:schemeClr val="tx2"/>
                </a:solidFill>
              </a:rPr>
              <a:t>C1, cycle 1; CI, confidence interval; D1, day 1; HCC, hepatocellular carcinoma; IO, immuno-oncology (therapy); OS, overall survival; PFS, progression-free survival; TKI, tyrosine kinase inhibitor</a:t>
            </a:r>
          </a:p>
          <a:p>
            <a:r>
              <a:rPr lang="en-GB" noProof="0" dirty="0">
                <a:solidFill>
                  <a:schemeClr val="tx2"/>
                </a:solidFill>
              </a:rPr>
              <a:t>Cheon et al. Liver Cancer 2025;</a:t>
            </a:r>
          </a:p>
        </p:txBody>
      </p:sp>
      <p:sp>
        <p:nvSpPr>
          <p:cNvPr id="8" name="Content Placeholder 2">
            <a:extLst>
              <a:ext uri="{FF2B5EF4-FFF2-40B4-BE49-F238E27FC236}">
                <a16:creationId xmlns:a16="http://schemas.microsoft.com/office/drawing/2014/main" id="{1BA882C0-36E1-3387-6BC7-87E334E31712}"/>
              </a:ext>
            </a:extLst>
          </p:cNvPr>
          <p:cNvSpPr txBox="1">
            <a:spLocks/>
          </p:cNvSpPr>
          <p:nvPr/>
        </p:nvSpPr>
        <p:spPr>
          <a:xfrm>
            <a:off x="1666587" y="1255756"/>
            <a:ext cx="4055580"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Progression-free survival</a:t>
            </a:r>
          </a:p>
        </p:txBody>
      </p:sp>
      <p:sp>
        <p:nvSpPr>
          <p:cNvPr id="9" name="Content Placeholder 2">
            <a:extLst>
              <a:ext uri="{FF2B5EF4-FFF2-40B4-BE49-F238E27FC236}">
                <a16:creationId xmlns:a16="http://schemas.microsoft.com/office/drawing/2014/main" id="{782B734B-B258-AC51-A907-F311930F2585}"/>
              </a:ext>
            </a:extLst>
          </p:cNvPr>
          <p:cNvSpPr txBox="1">
            <a:spLocks/>
          </p:cNvSpPr>
          <p:nvPr/>
        </p:nvSpPr>
        <p:spPr>
          <a:xfrm>
            <a:off x="6672064" y="1255756"/>
            <a:ext cx="3888432"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Overall survival</a:t>
            </a:r>
          </a:p>
        </p:txBody>
      </p:sp>
      <p:sp>
        <p:nvSpPr>
          <p:cNvPr id="13" name="TextBox 12">
            <a:extLst>
              <a:ext uri="{FF2B5EF4-FFF2-40B4-BE49-F238E27FC236}">
                <a16:creationId xmlns:a16="http://schemas.microsoft.com/office/drawing/2014/main" id="{45E5B820-AD3D-6C53-2E81-484A7787EB84}"/>
              </a:ext>
            </a:extLst>
          </p:cNvPr>
          <p:cNvSpPr txBox="1"/>
          <p:nvPr/>
        </p:nvSpPr>
        <p:spPr>
          <a:xfrm>
            <a:off x="7983729" y="4238823"/>
            <a:ext cx="1229439" cy="215444"/>
          </a:xfrm>
          <a:prstGeom prst="rect">
            <a:avLst/>
          </a:prstGeom>
          <a:noFill/>
        </p:spPr>
        <p:txBody>
          <a:bodyPr wrap="non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Time (months)</a:t>
            </a:r>
          </a:p>
        </p:txBody>
      </p:sp>
      <p:sp>
        <p:nvSpPr>
          <p:cNvPr id="14" name="TextBox 13">
            <a:extLst>
              <a:ext uri="{FF2B5EF4-FFF2-40B4-BE49-F238E27FC236}">
                <a16:creationId xmlns:a16="http://schemas.microsoft.com/office/drawing/2014/main" id="{ED6C7AF0-A9FF-D629-3549-A03E2464A85A}"/>
              </a:ext>
            </a:extLst>
          </p:cNvPr>
          <p:cNvSpPr txBox="1"/>
          <p:nvPr/>
        </p:nvSpPr>
        <p:spPr>
          <a:xfrm>
            <a:off x="6623311" y="4072888"/>
            <a:ext cx="84959"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0</a:t>
            </a:r>
          </a:p>
        </p:txBody>
      </p:sp>
      <p:sp>
        <p:nvSpPr>
          <p:cNvPr id="16" name="TextBox 15">
            <a:extLst>
              <a:ext uri="{FF2B5EF4-FFF2-40B4-BE49-F238E27FC236}">
                <a16:creationId xmlns:a16="http://schemas.microsoft.com/office/drawing/2014/main" id="{B82F5CD8-BCD9-9637-4DB8-C55DCE102F8D}"/>
              </a:ext>
            </a:extLst>
          </p:cNvPr>
          <p:cNvSpPr txBox="1"/>
          <p:nvPr/>
        </p:nvSpPr>
        <p:spPr>
          <a:xfrm>
            <a:off x="7201320" y="4072888"/>
            <a:ext cx="84959"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2</a:t>
            </a:r>
          </a:p>
        </p:txBody>
      </p:sp>
      <p:sp>
        <p:nvSpPr>
          <p:cNvPr id="17" name="TextBox 16">
            <a:extLst>
              <a:ext uri="{FF2B5EF4-FFF2-40B4-BE49-F238E27FC236}">
                <a16:creationId xmlns:a16="http://schemas.microsoft.com/office/drawing/2014/main" id="{75955556-8977-D71A-9846-4E4CD9E1B68C}"/>
              </a:ext>
            </a:extLst>
          </p:cNvPr>
          <p:cNvSpPr txBox="1"/>
          <p:nvPr/>
        </p:nvSpPr>
        <p:spPr>
          <a:xfrm>
            <a:off x="7758488" y="4072888"/>
            <a:ext cx="84959" cy="184666"/>
          </a:xfrm>
          <a:prstGeom prst="rect">
            <a:avLst/>
          </a:prstGeom>
          <a:noFill/>
        </p:spPr>
        <p:txBody>
          <a:bodyPr wrap="squar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4</a:t>
            </a:r>
          </a:p>
        </p:txBody>
      </p:sp>
      <p:sp>
        <p:nvSpPr>
          <p:cNvPr id="18" name="TextBox 17">
            <a:extLst>
              <a:ext uri="{FF2B5EF4-FFF2-40B4-BE49-F238E27FC236}">
                <a16:creationId xmlns:a16="http://schemas.microsoft.com/office/drawing/2014/main" id="{D6C00F2C-5CF8-9C17-ECC3-A184CD0D445E}"/>
              </a:ext>
            </a:extLst>
          </p:cNvPr>
          <p:cNvSpPr txBox="1"/>
          <p:nvPr/>
        </p:nvSpPr>
        <p:spPr>
          <a:xfrm>
            <a:off x="9444254" y="4072888"/>
            <a:ext cx="169918" cy="184666"/>
          </a:xfrm>
          <a:prstGeom prst="rect">
            <a:avLst/>
          </a:prstGeom>
          <a:noFill/>
        </p:spPr>
        <p:txBody>
          <a:bodyPr wrap="squar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10</a:t>
            </a:r>
          </a:p>
        </p:txBody>
      </p:sp>
      <p:sp>
        <p:nvSpPr>
          <p:cNvPr id="19" name="TextBox 18">
            <a:extLst>
              <a:ext uri="{FF2B5EF4-FFF2-40B4-BE49-F238E27FC236}">
                <a16:creationId xmlns:a16="http://schemas.microsoft.com/office/drawing/2014/main" id="{E5BDA480-A2E3-F529-0BBF-7F1AED06CBA1}"/>
              </a:ext>
            </a:extLst>
          </p:cNvPr>
          <p:cNvSpPr txBox="1"/>
          <p:nvPr/>
        </p:nvSpPr>
        <p:spPr>
          <a:xfrm>
            <a:off x="10015177" y="4072888"/>
            <a:ext cx="179089" cy="184666"/>
          </a:xfrm>
          <a:prstGeom prst="rect">
            <a:avLst/>
          </a:prstGeom>
          <a:noFill/>
        </p:spPr>
        <p:txBody>
          <a:bodyPr wrap="squar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12</a:t>
            </a:r>
          </a:p>
        </p:txBody>
      </p:sp>
      <p:sp>
        <p:nvSpPr>
          <p:cNvPr id="20" name="TextBox 19">
            <a:extLst>
              <a:ext uri="{FF2B5EF4-FFF2-40B4-BE49-F238E27FC236}">
                <a16:creationId xmlns:a16="http://schemas.microsoft.com/office/drawing/2014/main" id="{DEAC23BE-D998-AE4E-50A3-EECAF1C6B6D7}"/>
              </a:ext>
            </a:extLst>
          </p:cNvPr>
          <p:cNvSpPr txBox="1"/>
          <p:nvPr/>
        </p:nvSpPr>
        <p:spPr>
          <a:xfrm>
            <a:off x="6457687" y="3885574"/>
            <a:ext cx="84960"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0</a:t>
            </a:r>
          </a:p>
        </p:txBody>
      </p:sp>
      <p:sp>
        <p:nvSpPr>
          <p:cNvPr id="21" name="TextBox 20">
            <a:extLst>
              <a:ext uri="{FF2B5EF4-FFF2-40B4-BE49-F238E27FC236}">
                <a16:creationId xmlns:a16="http://schemas.microsoft.com/office/drawing/2014/main" id="{F2F5A134-3E81-B4DC-53EB-A87DCC62168E}"/>
              </a:ext>
            </a:extLst>
          </p:cNvPr>
          <p:cNvSpPr txBox="1"/>
          <p:nvPr/>
        </p:nvSpPr>
        <p:spPr>
          <a:xfrm rot="16200000">
            <a:off x="5336778" y="2792495"/>
            <a:ext cx="1662315" cy="215444"/>
          </a:xfrm>
          <a:prstGeom prst="rect">
            <a:avLst/>
          </a:prstGeom>
          <a:noFill/>
        </p:spPr>
        <p:txBody>
          <a:bodyPr wrap="non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Overall survival (%)</a:t>
            </a:r>
          </a:p>
        </p:txBody>
      </p:sp>
      <p:sp>
        <p:nvSpPr>
          <p:cNvPr id="26" name="TextBox 25">
            <a:extLst>
              <a:ext uri="{FF2B5EF4-FFF2-40B4-BE49-F238E27FC236}">
                <a16:creationId xmlns:a16="http://schemas.microsoft.com/office/drawing/2014/main" id="{8CEFDE32-99F4-967D-B8EC-90F94284A7E7}"/>
              </a:ext>
            </a:extLst>
          </p:cNvPr>
          <p:cNvSpPr txBox="1"/>
          <p:nvPr/>
        </p:nvSpPr>
        <p:spPr>
          <a:xfrm>
            <a:off x="6362338" y="3461232"/>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20</a:t>
            </a:r>
          </a:p>
        </p:txBody>
      </p:sp>
      <p:sp>
        <p:nvSpPr>
          <p:cNvPr id="27" name="TextBox 26">
            <a:extLst>
              <a:ext uri="{FF2B5EF4-FFF2-40B4-BE49-F238E27FC236}">
                <a16:creationId xmlns:a16="http://schemas.microsoft.com/office/drawing/2014/main" id="{F3986F2F-ECAE-9554-83FB-A43212A42B3D}"/>
              </a:ext>
            </a:extLst>
          </p:cNvPr>
          <p:cNvSpPr txBox="1"/>
          <p:nvPr/>
        </p:nvSpPr>
        <p:spPr>
          <a:xfrm>
            <a:off x="5546851" y="4540478"/>
            <a:ext cx="892859" cy="184666"/>
          </a:xfrm>
          <a:prstGeom prst="rect">
            <a:avLst/>
          </a:prstGeom>
          <a:noFill/>
        </p:spPr>
        <p:txBody>
          <a:bodyPr wrap="square" lIns="0" tIns="0" rIns="0" bIns="0" rtlCol="0">
            <a:spAutoFit/>
          </a:bodyPr>
          <a:lstStyle/>
          <a:p>
            <a:pPr algn="r"/>
            <a:r>
              <a:rPr lang="en-US" sz="1200" b="1" dirty="0">
                <a:latin typeface="Arial" panose="020B0604020202020204" pitchFamily="34" charset="0"/>
                <a:ea typeface="Aileron" charset="0"/>
                <a:cs typeface="Arial" panose="020B0604020202020204" pitchFamily="34" charset="0"/>
              </a:rPr>
              <a:t>No. at risk</a:t>
            </a:r>
          </a:p>
        </p:txBody>
      </p:sp>
      <p:sp>
        <p:nvSpPr>
          <p:cNvPr id="28" name="TextBox 27">
            <a:extLst>
              <a:ext uri="{FF2B5EF4-FFF2-40B4-BE49-F238E27FC236}">
                <a16:creationId xmlns:a16="http://schemas.microsoft.com/office/drawing/2014/main" id="{F7BCF870-96E4-D4DB-2C6A-7D841A9DBFE2}"/>
              </a:ext>
            </a:extLst>
          </p:cNvPr>
          <p:cNvSpPr txBox="1"/>
          <p:nvPr/>
        </p:nvSpPr>
        <p:spPr>
          <a:xfrm>
            <a:off x="6580832" y="4540478"/>
            <a:ext cx="169918"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40</a:t>
            </a:r>
          </a:p>
        </p:txBody>
      </p:sp>
      <p:sp>
        <p:nvSpPr>
          <p:cNvPr id="29" name="TextBox 28">
            <a:extLst>
              <a:ext uri="{FF2B5EF4-FFF2-40B4-BE49-F238E27FC236}">
                <a16:creationId xmlns:a16="http://schemas.microsoft.com/office/drawing/2014/main" id="{4855027A-984F-EC3C-1924-6049B5EE41EE}"/>
              </a:ext>
            </a:extLst>
          </p:cNvPr>
          <p:cNvSpPr txBox="1"/>
          <p:nvPr/>
        </p:nvSpPr>
        <p:spPr>
          <a:xfrm>
            <a:off x="7158841" y="4540478"/>
            <a:ext cx="169918"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39</a:t>
            </a:r>
          </a:p>
        </p:txBody>
      </p:sp>
      <p:sp>
        <p:nvSpPr>
          <p:cNvPr id="30" name="TextBox 29">
            <a:extLst>
              <a:ext uri="{FF2B5EF4-FFF2-40B4-BE49-F238E27FC236}">
                <a16:creationId xmlns:a16="http://schemas.microsoft.com/office/drawing/2014/main" id="{31CC5171-3019-43CF-0820-627EE63243CC}"/>
              </a:ext>
            </a:extLst>
          </p:cNvPr>
          <p:cNvSpPr txBox="1"/>
          <p:nvPr/>
        </p:nvSpPr>
        <p:spPr>
          <a:xfrm>
            <a:off x="7729606" y="4540478"/>
            <a:ext cx="179089" cy="184666"/>
          </a:xfrm>
          <a:prstGeom prst="rect">
            <a:avLst/>
          </a:prstGeom>
          <a:noFill/>
        </p:spPr>
        <p:txBody>
          <a:bodyPr wrap="squar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34</a:t>
            </a:r>
          </a:p>
        </p:txBody>
      </p:sp>
      <p:sp>
        <p:nvSpPr>
          <p:cNvPr id="31" name="TextBox 30">
            <a:extLst>
              <a:ext uri="{FF2B5EF4-FFF2-40B4-BE49-F238E27FC236}">
                <a16:creationId xmlns:a16="http://schemas.microsoft.com/office/drawing/2014/main" id="{798A1ECA-2A04-3A9C-C75A-99300F498F3E}"/>
              </a:ext>
            </a:extLst>
          </p:cNvPr>
          <p:cNvSpPr txBox="1"/>
          <p:nvPr/>
        </p:nvSpPr>
        <p:spPr>
          <a:xfrm>
            <a:off x="9448968" y="4540478"/>
            <a:ext cx="169918" cy="184666"/>
          </a:xfrm>
          <a:prstGeom prst="rect">
            <a:avLst/>
          </a:prstGeom>
          <a:noFill/>
        </p:spPr>
        <p:txBody>
          <a:bodyPr wrap="squar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14</a:t>
            </a:r>
          </a:p>
        </p:txBody>
      </p:sp>
      <p:sp>
        <p:nvSpPr>
          <p:cNvPr id="32" name="TextBox 31">
            <a:extLst>
              <a:ext uri="{FF2B5EF4-FFF2-40B4-BE49-F238E27FC236}">
                <a16:creationId xmlns:a16="http://schemas.microsoft.com/office/drawing/2014/main" id="{3CA8DD7C-F392-2051-9CF5-94FF9A2866E1}"/>
              </a:ext>
            </a:extLst>
          </p:cNvPr>
          <p:cNvSpPr txBox="1"/>
          <p:nvPr/>
        </p:nvSpPr>
        <p:spPr>
          <a:xfrm>
            <a:off x="10015177" y="4540478"/>
            <a:ext cx="179089" cy="184666"/>
          </a:xfrm>
          <a:prstGeom prst="rect">
            <a:avLst/>
          </a:prstGeom>
          <a:noFill/>
        </p:spPr>
        <p:txBody>
          <a:bodyPr wrap="squar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8</a:t>
            </a:r>
          </a:p>
        </p:txBody>
      </p:sp>
      <p:sp>
        <p:nvSpPr>
          <p:cNvPr id="33" name="TextBox 32">
            <a:extLst>
              <a:ext uri="{FF2B5EF4-FFF2-40B4-BE49-F238E27FC236}">
                <a16:creationId xmlns:a16="http://schemas.microsoft.com/office/drawing/2014/main" id="{7B839E58-D96D-75C6-9F7F-B12353A9EE1F}"/>
              </a:ext>
            </a:extLst>
          </p:cNvPr>
          <p:cNvSpPr txBox="1"/>
          <p:nvPr/>
        </p:nvSpPr>
        <p:spPr>
          <a:xfrm rot="16200000">
            <a:off x="339021" y="2714174"/>
            <a:ext cx="1433085" cy="430887"/>
          </a:xfrm>
          <a:prstGeom prst="rect">
            <a:avLst/>
          </a:prstGeom>
          <a:noFill/>
        </p:spPr>
        <p:txBody>
          <a:bodyPr wrap="non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Progression-free</a:t>
            </a:r>
            <a:br>
              <a:rPr lang="en-US" sz="1400" b="1" dirty="0">
                <a:latin typeface="Arial" panose="020B0604020202020204" pitchFamily="34" charset="0"/>
                <a:ea typeface="Aileron" charset="0"/>
                <a:cs typeface="Arial" panose="020B0604020202020204" pitchFamily="34" charset="0"/>
              </a:rPr>
            </a:br>
            <a:r>
              <a:rPr lang="en-US" sz="1400" b="1" dirty="0">
                <a:latin typeface="Arial" panose="020B0604020202020204" pitchFamily="34" charset="0"/>
                <a:ea typeface="Aileron" charset="0"/>
                <a:cs typeface="Arial" panose="020B0604020202020204" pitchFamily="34" charset="0"/>
              </a:rPr>
              <a:t>survival (%)</a:t>
            </a:r>
          </a:p>
        </p:txBody>
      </p:sp>
      <p:sp>
        <p:nvSpPr>
          <p:cNvPr id="34" name="TextBox 33">
            <a:extLst>
              <a:ext uri="{FF2B5EF4-FFF2-40B4-BE49-F238E27FC236}">
                <a16:creationId xmlns:a16="http://schemas.microsoft.com/office/drawing/2014/main" id="{F32CD783-50CA-4E2F-A91F-9538BAD4F5B6}"/>
              </a:ext>
            </a:extLst>
          </p:cNvPr>
          <p:cNvSpPr txBox="1"/>
          <p:nvPr/>
        </p:nvSpPr>
        <p:spPr>
          <a:xfrm>
            <a:off x="2999734" y="4238823"/>
            <a:ext cx="1229439" cy="215444"/>
          </a:xfrm>
          <a:prstGeom prst="rect">
            <a:avLst/>
          </a:prstGeom>
          <a:noFill/>
        </p:spPr>
        <p:txBody>
          <a:bodyPr wrap="non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Time (months)</a:t>
            </a:r>
          </a:p>
        </p:txBody>
      </p:sp>
      <p:sp>
        <p:nvSpPr>
          <p:cNvPr id="35" name="TextBox 34">
            <a:extLst>
              <a:ext uri="{FF2B5EF4-FFF2-40B4-BE49-F238E27FC236}">
                <a16:creationId xmlns:a16="http://schemas.microsoft.com/office/drawing/2014/main" id="{B875FC6A-5367-0C58-D6AA-7437D94BB5DF}"/>
              </a:ext>
            </a:extLst>
          </p:cNvPr>
          <p:cNvSpPr txBox="1"/>
          <p:nvPr/>
        </p:nvSpPr>
        <p:spPr>
          <a:xfrm>
            <a:off x="1620801" y="4072888"/>
            <a:ext cx="84959"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0</a:t>
            </a:r>
          </a:p>
        </p:txBody>
      </p:sp>
      <p:sp>
        <p:nvSpPr>
          <p:cNvPr id="36" name="TextBox 35">
            <a:extLst>
              <a:ext uri="{FF2B5EF4-FFF2-40B4-BE49-F238E27FC236}">
                <a16:creationId xmlns:a16="http://schemas.microsoft.com/office/drawing/2014/main" id="{443E0B08-0869-AA5C-C8F1-FCBE607A4A43}"/>
              </a:ext>
            </a:extLst>
          </p:cNvPr>
          <p:cNvSpPr txBox="1"/>
          <p:nvPr/>
        </p:nvSpPr>
        <p:spPr>
          <a:xfrm>
            <a:off x="2485214" y="4072888"/>
            <a:ext cx="84959"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2</a:t>
            </a:r>
          </a:p>
        </p:txBody>
      </p:sp>
      <p:sp>
        <p:nvSpPr>
          <p:cNvPr id="37" name="TextBox 36">
            <a:extLst>
              <a:ext uri="{FF2B5EF4-FFF2-40B4-BE49-F238E27FC236}">
                <a16:creationId xmlns:a16="http://schemas.microsoft.com/office/drawing/2014/main" id="{B2591036-9B26-4B03-A8B6-A55B4CC3CF35}"/>
              </a:ext>
            </a:extLst>
          </p:cNvPr>
          <p:cNvSpPr txBox="1"/>
          <p:nvPr/>
        </p:nvSpPr>
        <p:spPr>
          <a:xfrm>
            <a:off x="3334575" y="4072888"/>
            <a:ext cx="84959" cy="184666"/>
          </a:xfrm>
          <a:prstGeom prst="rect">
            <a:avLst/>
          </a:prstGeom>
          <a:noFill/>
        </p:spPr>
        <p:txBody>
          <a:bodyPr wrap="squar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4</a:t>
            </a:r>
          </a:p>
        </p:txBody>
      </p:sp>
      <p:sp>
        <p:nvSpPr>
          <p:cNvPr id="38" name="TextBox 37">
            <a:extLst>
              <a:ext uri="{FF2B5EF4-FFF2-40B4-BE49-F238E27FC236}">
                <a16:creationId xmlns:a16="http://schemas.microsoft.com/office/drawing/2014/main" id="{BCE0072E-ED10-DF54-60EC-EEE254267EFB}"/>
              </a:ext>
            </a:extLst>
          </p:cNvPr>
          <p:cNvSpPr txBox="1"/>
          <p:nvPr/>
        </p:nvSpPr>
        <p:spPr>
          <a:xfrm>
            <a:off x="4203768" y="4072888"/>
            <a:ext cx="84959" cy="184666"/>
          </a:xfrm>
          <a:prstGeom prst="rect">
            <a:avLst/>
          </a:prstGeom>
          <a:noFill/>
        </p:spPr>
        <p:txBody>
          <a:bodyPr wrap="squar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6</a:t>
            </a:r>
          </a:p>
        </p:txBody>
      </p:sp>
      <p:sp>
        <p:nvSpPr>
          <p:cNvPr id="39" name="TextBox 38">
            <a:extLst>
              <a:ext uri="{FF2B5EF4-FFF2-40B4-BE49-F238E27FC236}">
                <a16:creationId xmlns:a16="http://schemas.microsoft.com/office/drawing/2014/main" id="{85EF16BA-6F8C-50F6-5AAA-F727C6800334}"/>
              </a:ext>
            </a:extLst>
          </p:cNvPr>
          <p:cNvSpPr txBox="1"/>
          <p:nvPr/>
        </p:nvSpPr>
        <p:spPr>
          <a:xfrm>
            <a:off x="4996860" y="4072888"/>
            <a:ext cx="179089" cy="184666"/>
          </a:xfrm>
          <a:prstGeom prst="rect">
            <a:avLst/>
          </a:prstGeom>
          <a:noFill/>
        </p:spPr>
        <p:txBody>
          <a:bodyPr wrap="squar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8</a:t>
            </a:r>
          </a:p>
        </p:txBody>
      </p:sp>
      <p:sp>
        <p:nvSpPr>
          <p:cNvPr id="44" name="TextBox 43">
            <a:extLst>
              <a:ext uri="{FF2B5EF4-FFF2-40B4-BE49-F238E27FC236}">
                <a16:creationId xmlns:a16="http://schemas.microsoft.com/office/drawing/2014/main" id="{38B315C9-71BD-0497-D4C1-FC9FC58DED0A}"/>
              </a:ext>
            </a:extLst>
          </p:cNvPr>
          <p:cNvSpPr txBox="1"/>
          <p:nvPr/>
        </p:nvSpPr>
        <p:spPr>
          <a:xfrm>
            <a:off x="1388734" y="3468417"/>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20</a:t>
            </a:r>
          </a:p>
        </p:txBody>
      </p:sp>
      <p:sp>
        <p:nvSpPr>
          <p:cNvPr id="45" name="TextBox 44">
            <a:extLst>
              <a:ext uri="{FF2B5EF4-FFF2-40B4-BE49-F238E27FC236}">
                <a16:creationId xmlns:a16="http://schemas.microsoft.com/office/drawing/2014/main" id="{690DFC81-36B0-596E-CC34-1431617BE5FB}"/>
              </a:ext>
            </a:extLst>
          </p:cNvPr>
          <p:cNvSpPr txBox="1"/>
          <p:nvPr/>
        </p:nvSpPr>
        <p:spPr>
          <a:xfrm>
            <a:off x="1473692" y="3888222"/>
            <a:ext cx="84960"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0</a:t>
            </a:r>
          </a:p>
        </p:txBody>
      </p:sp>
      <p:sp>
        <p:nvSpPr>
          <p:cNvPr id="46" name="TextBox 45">
            <a:extLst>
              <a:ext uri="{FF2B5EF4-FFF2-40B4-BE49-F238E27FC236}">
                <a16:creationId xmlns:a16="http://schemas.microsoft.com/office/drawing/2014/main" id="{99CEFF18-1108-8269-3B6E-BBE816C8ADAE}"/>
              </a:ext>
            </a:extLst>
          </p:cNvPr>
          <p:cNvSpPr txBox="1"/>
          <p:nvPr/>
        </p:nvSpPr>
        <p:spPr>
          <a:xfrm>
            <a:off x="529864" y="4540478"/>
            <a:ext cx="892859" cy="184666"/>
          </a:xfrm>
          <a:prstGeom prst="rect">
            <a:avLst/>
          </a:prstGeom>
          <a:noFill/>
        </p:spPr>
        <p:txBody>
          <a:bodyPr wrap="square" lIns="0" tIns="0" rIns="0" bIns="0" rtlCol="0">
            <a:spAutoFit/>
          </a:bodyPr>
          <a:lstStyle/>
          <a:p>
            <a:pPr algn="r"/>
            <a:r>
              <a:rPr lang="en-US" sz="1200" b="1" dirty="0">
                <a:latin typeface="Arial" panose="020B0604020202020204" pitchFamily="34" charset="0"/>
                <a:ea typeface="Aileron" charset="0"/>
                <a:cs typeface="Arial" panose="020B0604020202020204" pitchFamily="34" charset="0"/>
              </a:rPr>
              <a:t>No. at risk</a:t>
            </a:r>
          </a:p>
        </p:txBody>
      </p:sp>
      <p:sp>
        <p:nvSpPr>
          <p:cNvPr id="47" name="TextBox 46">
            <a:extLst>
              <a:ext uri="{FF2B5EF4-FFF2-40B4-BE49-F238E27FC236}">
                <a16:creationId xmlns:a16="http://schemas.microsoft.com/office/drawing/2014/main" id="{36DFEBCD-F2B5-91B6-E2F2-AA977DDADC35}"/>
              </a:ext>
            </a:extLst>
          </p:cNvPr>
          <p:cNvSpPr txBox="1"/>
          <p:nvPr/>
        </p:nvSpPr>
        <p:spPr>
          <a:xfrm>
            <a:off x="1563845" y="4540478"/>
            <a:ext cx="169918"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40</a:t>
            </a:r>
          </a:p>
        </p:txBody>
      </p:sp>
      <p:sp>
        <p:nvSpPr>
          <p:cNvPr id="48" name="TextBox 47">
            <a:extLst>
              <a:ext uri="{FF2B5EF4-FFF2-40B4-BE49-F238E27FC236}">
                <a16:creationId xmlns:a16="http://schemas.microsoft.com/office/drawing/2014/main" id="{B7CDA70B-B582-F81E-C435-B8884847516C}"/>
              </a:ext>
            </a:extLst>
          </p:cNvPr>
          <p:cNvSpPr txBox="1"/>
          <p:nvPr/>
        </p:nvSpPr>
        <p:spPr>
          <a:xfrm>
            <a:off x="2418312" y="4540478"/>
            <a:ext cx="169918"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31</a:t>
            </a:r>
          </a:p>
        </p:txBody>
      </p:sp>
      <p:sp>
        <p:nvSpPr>
          <p:cNvPr id="49" name="TextBox 48">
            <a:extLst>
              <a:ext uri="{FF2B5EF4-FFF2-40B4-BE49-F238E27FC236}">
                <a16:creationId xmlns:a16="http://schemas.microsoft.com/office/drawing/2014/main" id="{1A8ADA38-AF9C-E637-AF49-AE21133A4BE7}"/>
              </a:ext>
            </a:extLst>
          </p:cNvPr>
          <p:cNvSpPr txBox="1"/>
          <p:nvPr/>
        </p:nvSpPr>
        <p:spPr>
          <a:xfrm>
            <a:off x="3278139" y="4540478"/>
            <a:ext cx="179089" cy="184666"/>
          </a:xfrm>
          <a:prstGeom prst="rect">
            <a:avLst/>
          </a:prstGeom>
          <a:noFill/>
        </p:spPr>
        <p:txBody>
          <a:bodyPr wrap="squar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14</a:t>
            </a:r>
          </a:p>
        </p:txBody>
      </p:sp>
      <p:sp>
        <p:nvSpPr>
          <p:cNvPr id="50" name="TextBox 49">
            <a:extLst>
              <a:ext uri="{FF2B5EF4-FFF2-40B4-BE49-F238E27FC236}">
                <a16:creationId xmlns:a16="http://schemas.microsoft.com/office/drawing/2014/main" id="{560C2D36-6121-9BDB-B3DB-DA032D35BFBF}"/>
              </a:ext>
            </a:extLst>
          </p:cNvPr>
          <p:cNvSpPr txBox="1"/>
          <p:nvPr/>
        </p:nvSpPr>
        <p:spPr>
          <a:xfrm>
            <a:off x="4179454" y="4540478"/>
            <a:ext cx="84959" cy="184666"/>
          </a:xfrm>
          <a:prstGeom prst="rect">
            <a:avLst/>
          </a:prstGeom>
          <a:noFill/>
        </p:spPr>
        <p:txBody>
          <a:bodyPr wrap="squar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2</a:t>
            </a:r>
          </a:p>
        </p:txBody>
      </p:sp>
      <p:sp>
        <p:nvSpPr>
          <p:cNvPr id="51" name="TextBox 50">
            <a:extLst>
              <a:ext uri="{FF2B5EF4-FFF2-40B4-BE49-F238E27FC236}">
                <a16:creationId xmlns:a16="http://schemas.microsoft.com/office/drawing/2014/main" id="{9270EEC9-C54D-F48A-1B17-9B723F1F4ADF}"/>
              </a:ext>
            </a:extLst>
          </p:cNvPr>
          <p:cNvSpPr txBox="1"/>
          <p:nvPr/>
        </p:nvSpPr>
        <p:spPr>
          <a:xfrm>
            <a:off x="4988413" y="4540478"/>
            <a:ext cx="179089" cy="184666"/>
          </a:xfrm>
          <a:prstGeom prst="rect">
            <a:avLst/>
          </a:prstGeom>
          <a:noFill/>
        </p:spPr>
        <p:txBody>
          <a:bodyPr wrap="squar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1</a:t>
            </a:r>
          </a:p>
        </p:txBody>
      </p:sp>
      <p:pic>
        <p:nvPicPr>
          <p:cNvPr id="53" name="Picture 52" descr="A line drawing of a graph&#10;&#10;Description automatically generated">
            <a:extLst>
              <a:ext uri="{FF2B5EF4-FFF2-40B4-BE49-F238E27FC236}">
                <a16:creationId xmlns:a16="http://schemas.microsoft.com/office/drawing/2014/main" id="{4B0258E9-B8F5-5C1D-C561-AAAA8DBA8921}"/>
              </a:ext>
            </a:extLst>
          </p:cNvPr>
          <p:cNvPicPr>
            <a:picLocks noChangeAspect="1"/>
          </p:cNvPicPr>
          <p:nvPr/>
        </p:nvPicPr>
        <p:blipFill>
          <a:blip r:embed="rId3"/>
          <a:stretch>
            <a:fillRect/>
          </a:stretch>
        </p:blipFill>
        <p:spPr>
          <a:xfrm>
            <a:off x="1590781" y="1916832"/>
            <a:ext cx="3975100" cy="2133600"/>
          </a:xfrm>
          <a:prstGeom prst="rect">
            <a:avLst/>
          </a:prstGeom>
        </p:spPr>
      </p:pic>
      <p:pic>
        <p:nvPicPr>
          <p:cNvPr id="55" name="Picture 54" descr="A black screen with a line drawn on it&#10;&#10;Description automatically generated">
            <a:extLst>
              <a:ext uri="{FF2B5EF4-FFF2-40B4-BE49-F238E27FC236}">
                <a16:creationId xmlns:a16="http://schemas.microsoft.com/office/drawing/2014/main" id="{D8FAAAEE-4D0D-7B41-F641-441FE4189053}"/>
              </a:ext>
            </a:extLst>
          </p:cNvPr>
          <p:cNvPicPr>
            <a:picLocks noChangeAspect="1"/>
          </p:cNvPicPr>
          <p:nvPr/>
        </p:nvPicPr>
        <p:blipFill>
          <a:blip r:embed="rId4"/>
          <a:stretch>
            <a:fillRect/>
          </a:stretch>
        </p:blipFill>
        <p:spPr>
          <a:xfrm>
            <a:off x="6596708" y="1916832"/>
            <a:ext cx="3657600" cy="2133600"/>
          </a:xfrm>
          <a:prstGeom prst="rect">
            <a:avLst/>
          </a:prstGeom>
        </p:spPr>
      </p:pic>
      <p:sp>
        <p:nvSpPr>
          <p:cNvPr id="56" name="TextBox 55">
            <a:extLst>
              <a:ext uri="{FF2B5EF4-FFF2-40B4-BE49-F238E27FC236}">
                <a16:creationId xmlns:a16="http://schemas.microsoft.com/office/drawing/2014/main" id="{BCA91140-14FF-9855-3373-90EEB7EF2947}"/>
              </a:ext>
            </a:extLst>
          </p:cNvPr>
          <p:cNvSpPr txBox="1"/>
          <p:nvPr/>
        </p:nvSpPr>
        <p:spPr>
          <a:xfrm>
            <a:off x="8355388" y="4072888"/>
            <a:ext cx="84959" cy="184666"/>
          </a:xfrm>
          <a:prstGeom prst="rect">
            <a:avLst/>
          </a:prstGeom>
          <a:noFill/>
        </p:spPr>
        <p:txBody>
          <a:bodyPr wrap="squar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6</a:t>
            </a:r>
          </a:p>
        </p:txBody>
      </p:sp>
      <p:sp>
        <p:nvSpPr>
          <p:cNvPr id="57" name="TextBox 56">
            <a:extLst>
              <a:ext uri="{FF2B5EF4-FFF2-40B4-BE49-F238E27FC236}">
                <a16:creationId xmlns:a16="http://schemas.microsoft.com/office/drawing/2014/main" id="{9387A38C-522D-07DA-A26E-51E123006358}"/>
              </a:ext>
            </a:extLst>
          </p:cNvPr>
          <p:cNvSpPr txBox="1"/>
          <p:nvPr/>
        </p:nvSpPr>
        <p:spPr>
          <a:xfrm>
            <a:off x="8326506" y="4540478"/>
            <a:ext cx="179089" cy="184666"/>
          </a:xfrm>
          <a:prstGeom prst="rect">
            <a:avLst/>
          </a:prstGeom>
          <a:noFill/>
        </p:spPr>
        <p:txBody>
          <a:bodyPr wrap="squar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26</a:t>
            </a:r>
          </a:p>
        </p:txBody>
      </p:sp>
      <p:sp>
        <p:nvSpPr>
          <p:cNvPr id="58" name="TextBox 57">
            <a:extLst>
              <a:ext uri="{FF2B5EF4-FFF2-40B4-BE49-F238E27FC236}">
                <a16:creationId xmlns:a16="http://schemas.microsoft.com/office/drawing/2014/main" id="{A9697FFE-E4FC-6FF8-CE0B-94E8FB78F5A4}"/>
              </a:ext>
            </a:extLst>
          </p:cNvPr>
          <p:cNvSpPr txBox="1"/>
          <p:nvPr/>
        </p:nvSpPr>
        <p:spPr>
          <a:xfrm>
            <a:off x="8923713" y="4072888"/>
            <a:ext cx="84959" cy="184666"/>
          </a:xfrm>
          <a:prstGeom prst="rect">
            <a:avLst/>
          </a:prstGeom>
          <a:noFill/>
        </p:spPr>
        <p:txBody>
          <a:bodyPr wrap="squar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8</a:t>
            </a:r>
          </a:p>
        </p:txBody>
      </p:sp>
      <p:sp>
        <p:nvSpPr>
          <p:cNvPr id="59" name="TextBox 58">
            <a:extLst>
              <a:ext uri="{FF2B5EF4-FFF2-40B4-BE49-F238E27FC236}">
                <a16:creationId xmlns:a16="http://schemas.microsoft.com/office/drawing/2014/main" id="{9E009551-73B6-8746-897B-1112D275180A}"/>
              </a:ext>
            </a:extLst>
          </p:cNvPr>
          <p:cNvSpPr txBox="1"/>
          <p:nvPr/>
        </p:nvSpPr>
        <p:spPr>
          <a:xfrm>
            <a:off x="8894831" y="4540478"/>
            <a:ext cx="179089" cy="184666"/>
          </a:xfrm>
          <a:prstGeom prst="rect">
            <a:avLst/>
          </a:prstGeom>
          <a:noFill/>
        </p:spPr>
        <p:txBody>
          <a:bodyPr wrap="squar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32</a:t>
            </a:r>
          </a:p>
        </p:txBody>
      </p:sp>
      <p:sp>
        <p:nvSpPr>
          <p:cNvPr id="10" name="TextBox 9">
            <a:extLst>
              <a:ext uri="{FF2B5EF4-FFF2-40B4-BE49-F238E27FC236}">
                <a16:creationId xmlns:a16="http://schemas.microsoft.com/office/drawing/2014/main" id="{FA5201D8-0BB3-7DB4-70CC-153C5708D404}"/>
              </a:ext>
            </a:extLst>
          </p:cNvPr>
          <p:cNvSpPr txBox="1"/>
          <p:nvPr/>
        </p:nvSpPr>
        <p:spPr>
          <a:xfrm>
            <a:off x="3542503" y="1997879"/>
            <a:ext cx="1973297" cy="369332"/>
          </a:xfrm>
          <a:prstGeom prst="rect">
            <a:avLst/>
          </a:prstGeom>
          <a:noFill/>
        </p:spPr>
        <p:txBody>
          <a:bodyPr wrap="none" lIns="0" tIns="0" rIns="0" bIns="0" rtlCol="0">
            <a:spAutoFit/>
          </a:bodyPr>
          <a:lstStyle/>
          <a:p>
            <a:r>
              <a:rPr lang="en-US" sz="1200" b="1" dirty="0">
                <a:latin typeface="Arial" panose="020B0604020202020204" pitchFamily="34" charset="0"/>
                <a:ea typeface="Aileron" charset="0"/>
                <a:cs typeface="Arial" panose="020B0604020202020204" pitchFamily="34" charset="0"/>
              </a:rPr>
              <a:t>Median PFS: </a:t>
            </a:r>
            <a:br>
              <a:rPr lang="en-US" sz="1200" b="1" dirty="0">
                <a:latin typeface="Arial" panose="020B0604020202020204" pitchFamily="34" charset="0"/>
                <a:ea typeface="Aileron" charset="0"/>
                <a:cs typeface="Arial" panose="020B0604020202020204" pitchFamily="34" charset="0"/>
              </a:rPr>
            </a:br>
            <a:r>
              <a:rPr lang="en-US" sz="1200" dirty="0">
                <a:latin typeface="Arial" panose="020B0604020202020204" pitchFamily="34" charset="0"/>
                <a:ea typeface="Aileron" charset="0"/>
                <a:cs typeface="Arial" panose="020B0604020202020204" pitchFamily="34" charset="0"/>
              </a:rPr>
              <a:t>3.5 months (95% CI, 3,0-3.9)</a:t>
            </a:r>
          </a:p>
        </p:txBody>
      </p:sp>
      <p:sp>
        <p:nvSpPr>
          <p:cNvPr id="12" name="TextBox 11">
            <a:extLst>
              <a:ext uri="{FF2B5EF4-FFF2-40B4-BE49-F238E27FC236}">
                <a16:creationId xmlns:a16="http://schemas.microsoft.com/office/drawing/2014/main" id="{B6627B56-C8A7-75B7-4548-122F962E8562}"/>
              </a:ext>
            </a:extLst>
          </p:cNvPr>
          <p:cNvSpPr txBox="1"/>
          <p:nvPr/>
        </p:nvSpPr>
        <p:spPr>
          <a:xfrm>
            <a:off x="6859911" y="3462258"/>
            <a:ext cx="2143215" cy="369332"/>
          </a:xfrm>
          <a:prstGeom prst="rect">
            <a:avLst/>
          </a:prstGeom>
          <a:noFill/>
        </p:spPr>
        <p:txBody>
          <a:bodyPr wrap="none" lIns="0" tIns="0" rIns="0" bIns="0" rtlCol="0">
            <a:spAutoFit/>
          </a:bodyPr>
          <a:lstStyle/>
          <a:p>
            <a:r>
              <a:rPr lang="en-US" sz="1200" b="1" dirty="0">
                <a:latin typeface="Arial" panose="020B0604020202020204" pitchFamily="34" charset="0"/>
                <a:ea typeface="Aileron" charset="0"/>
                <a:cs typeface="Arial" panose="020B0604020202020204" pitchFamily="34" charset="0"/>
              </a:rPr>
              <a:t>Median OS: </a:t>
            </a:r>
          </a:p>
          <a:p>
            <a:r>
              <a:rPr lang="en-US" sz="1200" dirty="0">
                <a:latin typeface="Arial" panose="020B0604020202020204" pitchFamily="34" charset="0"/>
                <a:ea typeface="Aileron" charset="0"/>
                <a:cs typeface="Arial" panose="020B0604020202020204" pitchFamily="34" charset="0"/>
              </a:rPr>
              <a:t>10.5 months (95% CI, 7.1-13.8)</a:t>
            </a:r>
          </a:p>
        </p:txBody>
      </p:sp>
      <p:sp>
        <p:nvSpPr>
          <p:cNvPr id="22" name="TextBox 21">
            <a:extLst>
              <a:ext uri="{FF2B5EF4-FFF2-40B4-BE49-F238E27FC236}">
                <a16:creationId xmlns:a16="http://schemas.microsoft.com/office/drawing/2014/main" id="{61FC9B08-C108-78FB-986F-AA071935D4C9}"/>
              </a:ext>
            </a:extLst>
          </p:cNvPr>
          <p:cNvSpPr txBox="1"/>
          <p:nvPr/>
        </p:nvSpPr>
        <p:spPr>
          <a:xfrm>
            <a:off x="6277378" y="1837134"/>
            <a:ext cx="25487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100</a:t>
            </a:r>
          </a:p>
        </p:txBody>
      </p:sp>
      <p:sp>
        <p:nvSpPr>
          <p:cNvPr id="23" name="TextBox 22">
            <a:extLst>
              <a:ext uri="{FF2B5EF4-FFF2-40B4-BE49-F238E27FC236}">
                <a16:creationId xmlns:a16="http://schemas.microsoft.com/office/drawing/2014/main" id="{E2BBF212-A4B6-62FE-22A8-68BD347DD84A}"/>
              </a:ext>
            </a:extLst>
          </p:cNvPr>
          <p:cNvSpPr txBox="1"/>
          <p:nvPr/>
        </p:nvSpPr>
        <p:spPr>
          <a:xfrm>
            <a:off x="6362338" y="2236791"/>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80</a:t>
            </a:r>
          </a:p>
        </p:txBody>
      </p:sp>
      <p:sp>
        <p:nvSpPr>
          <p:cNvPr id="24" name="TextBox 23">
            <a:extLst>
              <a:ext uri="{FF2B5EF4-FFF2-40B4-BE49-F238E27FC236}">
                <a16:creationId xmlns:a16="http://schemas.microsoft.com/office/drawing/2014/main" id="{2BB6B24B-C25A-7705-6CAF-49F5981F961F}"/>
              </a:ext>
            </a:extLst>
          </p:cNvPr>
          <p:cNvSpPr txBox="1"/>
          <p:nvPr/>
        </p:nvSpPr>
        <p:spPr>
          <a:xfrm>
            <a:off x="6362338" y="2647173"/>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60</a:t>
            </a:r>
          </a:p>
        </p:txBody>
      </p:sp>
      <p:sp>
        <p:nvSpPr>
          <p:cNvPr id="25" name="TextBox 24">
            <a:extLst>
              <a:ext uri="{FF2B5EF4-FFF2-40B4-BE49-F238E27FC236}">
                <a16:creationId xmlns:a16="http://schemas.microsoft.com/office/drawing/2014/main" id="{053A2F46-E72F-FD0E-CCCC-0E18205F2757}"/>
              </a:ext>
            </a:extLst>
          </p:cNvPr>
          <p:cNvSpPr txBox="1"/>
          <p:nvPr/>
        </p:nvSpPr>
        <p:spPr>
          <a:xfrm>
            <a:off x="6362338" y="3055159"/>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40</a:t>
            </a:r>
          </a:p>
        </p:txBody>
      </p:sp>
      <p:sp>
        <p:nvSpPr>
          <p:cNvPr id="40" name="TextBox 39">
            <a:extLst>
              <a:ext uri="{FF2B5EF4-FFF2-40B4-BE49-F238E27FC236}">
                <a16:creationId xmlns:a16="http://schemas.microsoft.com/office/drawing/2014/main" id="{E7F59F89-FB66-FF5C-1418-CE0FCFBAF3EA}"/>
              </a:ext>
            </a:extLst>
          </p:cNvPr>
          <p:cNvSpPr txBox="1"/>
          <p:nvPr/>
        </p:nvSpPr>
        <p:spPr>
          <a:xfrm>
            <a:off x="1303774" y="1828267"/>
            <a:ext cx="25487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100</a:t>
            </a:r>
          </a:p>
        </p:txBody>
      </p:sp>
      <p:sp>
        <p:nvSpPr>
          <p:cNvPr id="41" name="TextBox 40">
            <a:extLst>
              <a:ext uri="{FF2B5EF4-FFF2-40B4-BE49-F238E27FC236}">
                <a16:creationId xmlns:a16="http://schemas.microsoft.com/office/drawing/2014/main" id="{7C60F199-E601-7762-BB0C-9E63806F223D}"/>
              </a:ext>
            </a:extLst>
          </p:cNvPr>
          <p:cNvSpPr txBox="1"/>
          <p:nvPr/>
        </p:nvSpPr>
        <p:spPr>
          <a:xfrm>
            <a:off x="1388734" y="2239358"/>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80</a:t>
            </a:r>
          </a:p>
        </p:txBody>
      </p:sp>
      <p:sp>
        <p:nvSpPr>
          <p:cNvPr id="42" name="TextBox 41">
            <a:extLst>
              <a:ext uri="{FF2B5EF4-FFF2-40B4-BE49-F238E27FC236}">
                <a16:creationId xmlns:a16="http://schemas.microsoft.com/office/drawing/2014/main" id="{B30330B5-3EEB-A70E-4866-8189A6AA760E}"/>
              </a:ext>
            </a:extLst>
          </p:cNvPr>
          <p:cNvSpPr txBox="1"/>
          <p:nvPr/>
        </p:nvSpPr>
        <p:spPr>
          <a:xfrm>
            <a:off x="1388734" y="2659163"/>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60</a:t>
            </a:r>
          </a:p>
        </p:txBody>
      </p:sp>
      <p:sp>
        <p:nvSpPr>
          <p:cNvPr id="43" name="TextBox 42">
            <a:extLst>
              <a:ext uri="{FF2B5EF4-FFF2-40B4-BE49-F238E27FC236}">
                <a16:creationId xmlns:a16="http://schemas.microsoft.com/office/drawing/2014/main" id="{71AEC516-71B3-1DC1-7F98-059493EAA102}"/>
              </a:ext>
            </a:extLst>
          </p:cNvPr>
          <p:cNvSpPr txBox="1"/>
          <p:nvPr/>
        </p:nvSpPr>
        <p:spPr>
          <a:xfrm>
            <a:off x="1388734" y="3061346"/>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40</a:t>
            </a:r>
          </a:p>
        </p:txBody>
      </p:sp>
    </p:spTree>
    <p:extLst>
      <p:ext uri="{BB962C8B-B14F-4D97-AF65-F5344CB8AC3E}">
        <p14:creationId xmlns:p14="http://schemas.microsoft.com/office/powerpoint/2010/main" val="229715725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436FB-17B2-BEEC-6232-338F8FF15059}"/>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F579100-B8C7-141D-7321-B752A46B8F4F}"/>
              </a:ext>
            </a:extLst>
          </p:cNvPr>
          <p:cNvSpPr>
            <a:spLocks noGrp="1"/>
          </p:cNvSpPr>
          <p:nvPr>
            <p:ph sz="quarter" idx="12"/>
          </p:nvPr>
        </p:nvSpPr>
        <p:spPr>
          <a:xfrm>
            <a:off x="620184" y="4867640"/>
            <a:ext cx="10963200" cy="1470956"/>
          </a:xfrm>
        </p:spPr>
        <p:txBody>
          <a:bodyPr/>
          <a:lstStyle/>
          <a:p>
            <a:pPr>
              <a:spcBef>
                <a:spcPts val="600"/>
              </a:spcBef>
            </a:pPr>
            <a:r>
              <a:rPr lang="en-GB" sz="2000" noProof="0" dirty="0"/>
              <a:t>2</a:t>
            </a:r>
            <a:r>
              <a:rPr lang="en-GB" sz="2000" baseline="30000" noProof="0" dirty="0"/>
              <a:t>nd</a:t>
            </a:r>
            <a:r>
              <a:rPr lang="en-GB" sz="2000" noProof="0" dirty="0"/>
              <a:t> line lenvatinib </a:t>
            </a:r>
            <a:r>
              <a:rPr lang="en-GB" dirty="0"/>
              <a:t>in patients who progressed on 1</a:t>
            </a:r>
            <a:r>
              <a:rPr lang="en-GB" baseline="30000" dirty="0"/>
              <a:t>st</a:t>
            </a:r>
            <a:r>
              <a:rPr lang="en-GB" dirty="0"/>
              <a:t> line atezolizumab + bevacizumab shows a median PFS of 5.4 months and </a:t>
            </a:r>
            <a:r>
              <a:rPr lang="en-GB" sz="2000" noProof="0" dirty="0"/>
              <a:t>met its primary endpoint in PFS</a:t>
            </a:r>
            <a:r>
              <a:rPr lang="en-GB" dirty="0"/>
              <a:t> (4.5 months)</a:t>
            </a:r>
            <a:endParaRPr lang="en-GB" sz="2000" noProof="0" dirty="0">
              <a:solidFill>
                <a:schemeClr val="tx2"/>
              </a:solidFill>
            </a:endParaRPr>
          </a:p>
          <a:p>
            <a:pPr>
              <a:spcBef>
                <a:spcPts val="600"/>
              </a:spcBef>
            </a:pPr>
            <a:r>
              <a:rPr lang="en-GB" sz="2000" noProof="0" dirty="0"/>
              <a:t>There were no new safety signals of </a:t>
            </a:r>
            <a:r>
              <a:rPr lang="en-GB" sz="2000" noProof="0" dirty="0" err="1"/>
              <a:t>lenvatinib</a:t>
            </a:r>
            <a:endParaRPr lang="en-GB" sz="2000" noProof="0" dirty="0"/>
          </a:p>
          <a:p>
            <a:pPr>
              <a:spcBef>
                <a:spcPts val="600"/>
              </a:spcBef>
            </a:pPr>
            <a:r>
              <a:rPr lang="en-GB" dirty="0"/>
              <a:t>OS data are not matured and require follow-up</a:t>
            </a:r>
            <a:endParaRPr lang="en-GB" sz="1800" noProof="0" dirty="0"/>
          </a:p>
        </p:txBody>
      </p:sp>
      <p:sp>
        <p:nvSpPr>
          <p:cNvPr id="3" name="Title 2">
            <a:extLst>
              <a:ext uri="{FF2B5EF4-FFF2-40B4-BE49-F238E27FC236}">
                <a16:creationId xmlns:a16="http://schemas.microsoft.com/office/drawing/2014/main" id="{D3B0495A-1590-1F2C-5140-679B648F0E87}"/>
              </a:ext>
            </a:extLst>
          </p:cNvPr>
          <p:cNvSpPr>
            <a:spLocks noGrp="1"/>
          </p:cNvSpPr>
          <p:nvPr>
            <p:ph type="title"/>
          </p:nvPr>
        </p:nvSpPr>
        <p:spPr>
          <a:xfrm>
            <a:off x="619201" y="259200"/>
            <a:ext cx="11309447" cy="864000"/>
          </a:xfrm>
        </p:spPr>
        <p:txBody>
          <a:bodyPr>
            <a:normAutofit fontScale="90000"/>
          </a:bodyPr>
          <a:lstStyle/>
          <a:p>
            <a:r>
              <a:rPr lang="en-GB" sz="3000" noProof="0" dirty="0">
                <a:solidFill>
                  <a:schemeClr val="tx2"/>
                </a:solidFill>
              </a:rPr>
              <a:t>2</a:t>
            </a:r>
            <a:r>
              <a:rPr lang="en-GB" sz="3000" baseline="30000" noProof="0" dirty="0">
                <a:solidFill>
                  <a:schemeClr val="tx2"/>
                </a:solidFill>
              </a:rPr>
              <a:t>nd</a:t>
            </a:r>
            <a:r>
              <a:rPr lang="en-GB" sz="3000" noProof="0" dirty="0">
                <a:solidFill>
                  <a:schemeClr val="tx2"/>
                </a:solidFill>
              </a:rPr>
              <a:t> </a:t>
            </a:r>
            <a:r>
              <a:rPr lang="en-GB" sz="3000" noProof="0" dirty="0"/>
              <a:t>line tki</a:t>
            </a:r>
            <a:r>
              <a:rPr lang="en-GB" sz="3000" cap="none" noProof="0" dirty="0"/>
              <a:t>: AVAILABLE DATA AFTER PROGRESSION ON IO</a:t>
            </a:r>
            <a:br>
              <a:rPr lang="en-GB" cap="none" noProof="0" dirty="0"/>
            </a:br>
            <a:r>
              <a:rPr lang="en-GB" sz="2000" spc="100" noProof="0" dirty="0">
                <a:solidFill>
                  <a:schemeClr val="accent1"/>
                </a:solidFill>
                <a:latin typeface="Arial" panose="020B0604020202020204" pitchFamily="34" charset="0"/>
                <a:cs typeface="Arial" panose="020B0604020202020204" pitchFamily="34" charset="0"/>
              </a:rPr>
              <a:t>lenvatinib after </a:t>
            </a:r>
            <a:r>
              <a:rPr lang="en-GB" sz="2000" spc="100" noProof="0" dirty="0">
                <a:solidFill>
                  <a:schemeClr val="accent1"/>
                </a:solidFill>
              </a:rPr>
              <a:t>1</a:t>
            </a:r>
            <a:r>
              <a:rPr lang="en-GB" sz="2000" spc="100" baseline="30000" noProof="0" dirty="0">
                <a:solidFill>
                  <a:schemeClr val="accent1"/>
                </a:solidFill>
              </a:rPr>
              <a:t>st</a:t>
            </a:r>
            <a:r>
              <a:rPr lang="en-GB" sz="2000" spc="100" noProof="0" dirty="0">
                <a:solidFill>
                  <a:schemeClr val="accent1"/>
                </a:solidFill>
              </a:rPr>
              <a:t> </a:t>
            </a:r>
            <a:r>
              <a:rPr lang="en-GB" sz="2000" spc="100" noProof="0" dirty="0">
                <a:solidFill>
                  <a:schemeClr val="accent1"/>
                </a:solidFill>
                <a:latin typeface="Arial" panose="020B0604020202020204" pitchFamily="34" charset="0"/>
                <a:cs typeface="Arial" panose="020B0604020202020204" pitchFamily="34" charset="0"/>
              </a:rPr>
              <a:t>line atezolizumab + bevacizumab: </a:t>
            </a:r>
            <a:r>
              <a:rPr lang="en-GB" sz="2000" spc="100" noProof="0" dirty="0">
                <a:solidFill>
                  <a:schemeClr val="accent1"/>
                </a:solidFill>
              </a:rPr>
              <a:t>Phase 2 </a:t>
            </a:r>
            <a:r>
              <a:rPr lang="en-GB" sz="2000" spc="100" noProof="0" dirty="0">
                <a:solidFill>
                  <a:schemeClr val="accent1"/>
                </a:solidFill>
                <a:latin typeface="Arial" panose="020B0604020202020204" pitchFamily="34" charset="0"/>
                <a:cs typeface="Arial" panose="020B0604020202020204" pitchFamily="34" charset="0"/>
              </a:rPr>
              <a:t>(KCSG HB23 04)</a:t>
            </a:r>
            <a:endParaRPr lang="en-GB" sz="2000" spc="100" noProof="0" dirty="0"/>
          </a:p>
        </p:txBody>
      </p:sp>
      <p:sp>
        <p:nvSpPr>
          <p:cNvPr id="4" name="Slide Number Placeholder 3">
            <a:extLst>
              <a:ext uri="{FF2B5EF4-FFF2-40B4-BE49-F238E27FC236}">
                <a16:creationId xmlns:a16="http://schemas.microsoft.com/office/drawing/2014/main" id="{2FEE958C-AEDA-01A6-F7E1-59C051F14733}"/>
              </a:ext>
            </a:extLst>
          </p:cNvPr>
          <p:cNvSpPr>
            <a:spLocks noGrp="1"/>
          </p:cNvSpPr>
          <p:nvPr>
            <p:ph type="sldNum" sz="quarter" idx="4"/>
          </p:nvPr>
        </p:nvSpPr>
        <p:spPr/>
        <p:txBody>
          <a:bodyPr/>
          <a:lstStyle/>
          <a:p>
            <a:fld id="{FCE43C0F-8A7B-3A4B-9DB5-B3472E36E833}" type="slidenum">
              <a:rPr lang="en-GB" noProof="0" smtClean="0"/>
              <a:pPr/>
              <a:t>29</a:t>
            </a:fld>
            <a:endParaRPr lang="en-GB" noProof="0" dirty="0"/>
          </a:p>
        </p:txBody>
      </p:sp>
      <p:sp>
        <p:nvSpPr>
          <p:cNvPr id="7" name="Content Placeholder 6">
            <a:extLst>
              <a:ext uri="{FF2B5EF4-FFF2-40B4-BE49-F238E27FC236}">
                <a16:creationId xmlns:a16="http://schemas.microsoft.com/office/drawing/2014/main" id="{4D8B81F9-0375-9AD9-50BF-D5D9C4BCF0F4}"/>
              </a:ext>
            </a:extLst>
          </p:cNvPr>
          <p:cNvSpPr>
            <a:spLocks noGrp="1"/>
          </p:cNvSpPr>
          <p:nvPr>
            <p:ph sz="quarter" idx="15"/>
          </p:nvPr>
        </p:nvSpPr>
        <p:spPr/>
        <p:txBody>
          <a:bodyPr anchor="b"/>
          <a:lstStyle/>
          <a:p>
            <a:r>
              <a:rPr lang="en-GB" noProof="0" dirty="0">
                <a:solidFill>
                  <a:schemeClr val="tx2"/>
                </a:solidFill>
              </a:rPr>
              <a:t>CI, confidence interval; IO, immuno-oncology; PFS, progression-free survival; TKI, tyrosine kinase inhibitor</a:t>
            </a:r>
          </a:p>
          <a:p>
            <a:r>
              <a:rPr lang="en-GB" noProof="0" dirty="0">
                <a:solidFill>
                  <a:schemeClr val="tx2"/>
                </a:solidFill>
              </a:rPr>
              <a:t>Yoo C, et al. Ann Oncol. 2024;35 (Supplement 4):S1450</a:t>
            </a:r>
            <a:r>
              <a:rPr lang="en-GB" dirty="0">
                <a:solidFill>
                  <a:schemeClr val="tx2"/>
                </a:solidFill>
              </a:rPr>
              <a:t>. Presented at </a:t>
            </a:r>
            <a:r>
              <a:rPr lang="en-GB" noProof="0" dirty="0">
                <a:solidFill>
                  <a:schemeClr val="tx2"/>
                </a:solidFill>
              </a:rPr>
              <a:t>ESMO Asia, 2024 (LBA1)</a:t>
            </a:r>
          </a:p>
        </p:txBody>
      </p:sp>
      <p:pic>
        <p:nvPicPr>
          <p:cNvPr id="23" name="Picture 22">
            <a:extLst>
              <a:ext uri="{FF2B5EF4-FFF2-40B4-BE49-F238E27FC236}">
                <a16:creationId xmlns:a16="http://schemas.microsoft.com/office/drawing/2014/main" id="{7E376E82-8DB5-9F11-B85F-82C1282D11D0}"/>
              </a:ext>
            </a:extLst>
          </p:cNvPr>
          <p:cNvPicPr>
            <a:picLocks noChangeAspect="1"/>
          </p:cNvPicPr>
          <p:nvPr/>
        </p:nvPicPr>
        <p:blipFill>
          <a:blip r:embed="rId3"/>
          <a:srcRect/>
          <a:stretch/>
        </p:blipFill>
        <p:spPr>
          <a:xfrm>
            <a:off x="6593862" y="1899579"/>
            <a:ext cx="3975100" cy="2159000"/>
          </a:xfrm>
          <a:prstGeom prst="rect">
            <a:avLst/>
          </a:prstGeom>
        </p:spPr>
      </p:pic>
      <p:sp>
        <p:nvSpPr>
          <p:cNvPr id="24" name="TextBox 23">
            <a:extLst>
              <a:ext uri="{FF2B5EF4-FFF2-40B4-BE49-F238E27FC236}">
                <a16:creationId xmlns:a16="http://schemas.microsoft.com/office/drawing/2014/main" id="{6F13DA9E-3060-9A77-3F9B-B9136BBE2446}"/>
              </a:ext>
            </a:extLst>
          </p:cNvPr>
          <p:cNvSpPr txBox="1"/>
          <p:nvPr/>
        </p:nvSpPr>
        <p:spPr>
          <a:xfrm>
            <a:off x="3665011" y="1997879"/>
            <a:ext cx="1973297" cy="738664"/>
          </a:xfrm>
          <a:prstGeom prst="rect">
            <a:avLst/>
          </a:prstGeom>
          <a:noFill/>
        </p:spPr>
        <p:txBody>
          <a:bodyPr wrap="none" lIns="0" tIns="0" rIns="0" bIns="0" rtlCol="0">
            <a:spAutoFit/>
          </a:bodyPr>
          <a:lstStyle/>
          <a:p>
            <a:r>
              <a:rPr lang="en-US" sz="1200" b="1" dirty="0">
                <a:latin typeface="Arial" panose="020B0604020202020204" pitchFamily="34" charset="0"/>
                <a:ea typeface="Aileron" charset="0"/>
                <a:cs typeface="Arial" panose="020B0604020202020204" pitchFamily="34" charset="0"/>
              </a:rPr>
              <a:t>Median PFS: </a:t>
            </a:r>
            <a:br>
              <a:rPr lang="en-US" sz="1200" b="1" dirty="0">
                <a:latin typeface="Arial" panose="020B0604020202020204" pitchFamily="34" charset="0"/>
                <a:ea typeface="Aileron" charset="0"/>
                <a:cs typeface="Arial" panose="020B0604020202020204" pitchFamily="34" charset="0"/>
              </a:rPr>
            </a:br>
            <a:r>
              <a:rPr lang="en-US" sz="1200" dirty="0">
                <a:latin typeface="Arial" panose="020B0604020202020204" pitchFamily="34" charset="0"/>
                <a:ea typeface="Aileron" charset="0"/>
                <a:cs typeface="Arial" panose="020B0604020202020204" pitchFamily="34" charset="0"/>
              </a:rPr>
              <a:t>5.4 months (95% CI, 5.3-5.6)</a:t>
            </a:r>
          </a:p>
          <a:p>
            <a:endParaRPr lang="en-US" sz="1200" dirty="0">
              <a:latin typeface="Arial" panose="020B0604020202020204" pitchFamily="34" charset="0"/>
              <a:ea typeface="Aileron" charset="0"/>
              <a:cs typeface="Arial" panose="020B0604020202020204" pitchFamily="34" charset="0"/>
            </a:endParaRPr>
          </a:p>
          <a:p>
            <a:r>
              <a:rPr lang="en-US" sz="1200" b="1" dirty="0">
                <a:latin typeface="Arial" panose="020B0604020202020204" pitchFamily="34" charset="0"/>
                <a:ea typeface="Aileron" charset="0"/>
                <a:cs typeface="Arial" panose="020B0604020202020204" pitchFamily="34" charset="0"/>
              </a:rPr>
              <a:t>Events for PFS: </a:t>
            </a:r>
            <a:r>
              <a:rPr lang="en-US" sz="1200" dirty="0">
                <a:latin typeface="Arial" panose="020B0604020202020204" pitchFamily="34" charset="0"/>
                <a:ea typeface="Aileron" charset="0"/>
                <a:cs typeface="Arial" panose="020B0604020202020204" pitchFamily="34" charset="0"/>
              </a:rPr>
              <a:t>29 (58%)</a:t>
            </a:r>
          </a:p>
        </p:txBody>
      </p:sp>
      <p:sp>
        <p:nvSpPr>
          <p:cNvPr id="30" name="TextBox 29">
            <a:extLst>
              <a:ext uri="{FF2B5EF4-FFF2-40B4-BE49-F238E27FC236}">
                <a16:creationId xmlns:a16="http://schemas.microsoft.com/office/drawing/2014/main" id="{CB96A1A3-29D0-C173-87E9-968D4CAD99AF}"/>
              </a:ext>
            </a:extLst>
          </p:cNvPr>
          <p:cNvSpPr txBox="1"/>
          <p:nvPr/>
        </p:nvSpPr>
        <p:spPr>
          <a:xfrm>
            <a:off x="6859911" y="3437211"/>
            <a:ext cx="2864567" cy="461665"/>
          </a:xfrm>
          <a:prstGeom prst="rect">
            <a:avLst/>
          </a:prstGeom>
          <a:noFill/>
        </p:spPr>
        <p:txBody>
          <a:bodyPr wrap="none" lIns="0" tIns="0" rIns="0" bIns="0" rtlCol="0">
            <a:spAutoFit/>
          </a:bodyPr>
          <a:lstStyle/>
          <a:p>
            <a:r>
              <a:rPr lang="en-GB" sz="1200" b="1" noProof="0" dirty="0">
                <a:latin typeface="Arial" panose="020B0604020202020204" pitchFamily="34" charset="0"/>
                <a:ea typeface="Aileron" charset="0"/>
                <a:cs typeface="Arial" panose="020B0604020202020204" pitchFamily="34" charset="0"/>
              </a:rPr>
              <a:t>Median OS: </a:t>
            </a:r>
            <a:r>
              <a:rPr lang="en-GB" sz="1200" noProof="0" dirty="0">
                <a:latin typeface="Arial" panose="020B0604020202020204" pitchFamily="34" charset="0"/>
                <a:ea typeface="Aileron" charset="0"/>
                <a:cs typeface="Arial" panose="020B0604020202020204" pitchFamily="34" charset="0"/>
              </a:rPr>
              <a:t>8.6 months (95% CI, 8.1-NA)</a:t>
            </a:r>
          </a:p>
          <a:p>
            <a:endParaRPr lang="en-GB" sz="600" b="1" noProof="0" dirty="0">
              <a:latin typeface="Arial" panose="020B0604020202020204" pitchFamily="34" charset="0"/>
              <a:ea typeface="Aileron" charset="0"/>
              <a:cs typeface="Arial" panose="020B0604020202020204" pitchFamily="34" charset="0"/>
            </a:endParaRPr>
          </a:p>
          <a:p>
            <a:r>
              <a:rPr lang="en-GB" sz="1200" b="1" noProof="0" dirty="0">
                <a:latin typeface="Arial" panose="020B0604020202020204" pitchFamily="34" charset="0"/>
                <a:ea typeface="Aileron" charset="0"/>
                <a:cs typeface="Arial" panose="020B0604020202020204" pitchFamily="34" charset="0"/>
              </a:rPr>
              <a:t>Events for OS: </a:t>
            </a:r>
            <a:r>
              <a:rPr lang="en-GB" sz="1200" noProof="0" dirty="0">
                <a:latin typeface="Arial" panose="020B0604020202020204" pitchFamily="34" charset="0"/>
                <a:ea typeface="Aileron" charset="0"/>
                <a:cs typeface="Arial" panose="020B0604020202020204" pitchFamily="34" charset="0"/>
              </a:rPr>
              <a:t>13 (26%)</a:t>
            </a:r>
          </a:p>
        </p:txBody>
      </p:sp>
      <p:sp>
        <p:nvSpPr>
          <p:cNvPr id="34" name="TextBox 33">
            <a:extLst>
              <a:ext uri="{FF2B5EF4-FFF2-40B4-BE49-F238E27FC236}">
                <a16:creationId xmlns:a16="http://schemas.microsoft.com/office/drawing/2014/main" id="{58A7C170-E8F7-52F5-1CA9-29D7C8FD1E33}"/>
              </a:ext>
            </a:extLst>
          </p:cNvPr>
          <p:cNvSpPr txBox="1"/>
          <p:nvPr/>
        </p:nvSpPr>
        <p:spPr>
          <a:xfrm>
            <a:off x="7983729" y="4238823"/>
            <a:ext cx="1229439"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Time (months)</a:t>
            </a:r>
          </a:p>
        </p:txBody>
      </p:sp>
      <p:sp>
        <p:nvSpPr>
          <p:cNvPr id="35" name="TextBox 34">
            <a:extLst>
              <a:ext uri="{FF2B5EF4-FFF2-40B4-BE49-F238E27FC236}">
                <a16:creationId xmlns:a16="http://schemas.microsoft.com/office/drawing/2014/main" id="{388A1CC1-601A-CAF9-0DC7-1CA7A14E3C8D}"/>
              </a:ext>
            </a:extLst>
          </p:cNvPr>
          <p:cNvSpPr txBox="1"/>
          <p:nvPr/>
        </p:nvSpPr>
        <p:spPr>
          <a:xfrm>
            <a:off x="6801586" y="4072888"/>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36" name="TextBox 35">
            <a:extLst>
              <a:ext uri="{FF2B5EF4-FFF2-40B4-BE49-F238E27FC236}">
                <a16:creationId xmlns:a16="http://schemas.microsoft.com/office/drawing/2014/main" id="{E5518848-AFA1-01B7-0CC0-CF14E545E1E7}"/>
              </a:ext>
            </a:extLst>
          </p:cNvPr>
          <p:cNvSpPr txBox="1"/>
          <p:nvPr/>
        </p:nvSpPr>
        <p:spPr>
          <a:xfrm>
            <a:off x="7592353" y="4072888"/>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a:t>
            </a:r>
          </a:p>
        </p:txBody>
      </p:sp>
      <p:sp>
        <p:nvSpPr>
          <p:cNvPr id="37" name="TextBox 36">
            <a:extLst>
              <a:ext uri="{FF2B5EF4-FFF2-40B4-BE49-F238E27FC236}">
                <a16:creationId xmlns:a16="http://schemas.microsoft.com/office/drawing/2014/main" id="{DC925867-6A3A-7F72-5B51-F27E8D6510D0}"/>
              </a:ext>
            </a:extLst>
          </p:cNvPr>
          <p:cNvSpPr txBox="1"/>
          <p:nvPr/>
        </p:nvSpPr>
        <p:spPr>
          <a:xfrm>
            <a:off x="8384577" y="4072888"/>
            <a:ext cx="84959" cy="184666"/>
          </a:xfrm>
          <a:prstGeom prst="rect">
            <a:avLst/>
          </a:prstGeom>
          <a:noFill/>
        </p:spPr>
        <p:txBody>
          <a:bodyPr wrap="squar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a:t>
            </a:r>
          </a:p>
        </p:txBody>
      </p:sp>
      <p:sp>
        <p:nvSpPr>
          <p:cNvPr id="38" name="TextBox 37">
            <a:extLst>
              <a:ext uri="{FF2B5EF4-FFF2-40B4-BE49-F238E27FC236}">
                <a16:creationId xmlns:a16="http://schemas.microsoft.com/office/drawing/2014/main" id="{C102DEE7-0F49-DC81-E775-94CE3E4AED22}"/>
              </a:ext>
            </a:extLst>
          </p:cNvPr>
          <p:cNvSpPr txBox="1"/>
          <p:nvPr/>
        </p:nvSpPr>
        <p:spPr>
          <a:xfrm>
            <a:off x="9170688" y="4072888"/>
            <a:ext cx="84959" cy="184666"/>
          </a:xfrm>
          <a:prstGeom prst="rect">
            <a:avLst/>
          </a:prstGeom>
          <a:noFill/>
        </p:spPr>
        <p:txBody>
          <a:bodyPr wrap="squar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9</a:t>
            </a:r>
          </a:p>
        </p:txBody>
      </p:sp>
      <p:sp>
        <p:nvSpPr>
          <p:cNvPr id="39" name="TextBox 38">
            <a:extLst>
              <a:ext uri="{FF2B5EF4-FFF2-40B4-BE49-F238E27FC236}">
                <a16:creationId xmlns:a16="http://schemas.microsoft.com/office/drawing/2014/main" id="{BA464062-65C3-154E-41EE-9CAEA6D63609}"/>
              </a:ext>
            </a:extLst>
          </p:cNvPr>
          <p:cNvSpPr txBox="1"/>
          <p:nvPr/>
        </p:nvSpPr>
        <p:spPr>
          <a:xfrm>
            <a:off x="9914320" y="4072888"/>
            <a:ext cx="179089" cy="184666"/>
          </a:xfrm>
          <a:prstGeom prst="rect">
            <a:avLst/>
          </a:prstGeom>
          <a:noFill/>
        </p:spPr>
        <p:txBody>
          <a:bodyPr wrap="squar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12</a:t>
            </a:r>
          </a:p>
        </p:txBody>
      </p:sp>
      <p:sp>
        <p:nvSpPr>
          <p:cNvPr id="40" name="TextBox 39">
            <a:extLst>
              <a:ext uri="{FF2B5EF4-FFF2-40B4-BE49-F238E27FC236}">
                <a16:creationId xmlns:a16="http://schemas.microsoft.com/office/drawing/2014/main" id="{5D77449B-137B-CC65-E487-2EEB84CBDCA2}"/>
              </a:ext>
            </a:extLst>
          </p:cNvPr>
          <p:cNvSpPr txBox="1"/>
          <p:nvPr/>
        </p:nvSpPr>
        <p:spPr>
          <a:xfrm>
            <a:off x="6457687" y="3901555"/>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41" name="TextBox 40">
            <a:extLst>
              <a:ext uri="{FF2B5EF4-FFF2-40B4-BE49-F238E27FC236}">
                <a16:creationId xmlns:a16="http://schemas.microsoft.com/office/drawing/2014/main" id="{0D1C9157-BEFC-5B71-E95D-26D05A15A6D9}"/>
              </a:ext>
            </a:extLst>
          </p:cNvPr>
          <p:cNvSpPr txBox="1"/>
          <p:nvPr/>
        </p:nvSpPr>
        <p:spPr>
          <a:xfrm rot="16200000">
            <a:off x="5336778" y="2792495"/>
            <a:ext cx="1662315"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Overall survival (%)</a:t>
            </a:r>
          </a:p>
        </p:txBody>
      </p:sp>
      <p:sp>
        <p:nvSpPr>
          <p:cNvPr id="42" name="TextBox 41">
            <a:extLst>
              <a:ext uri="{FF2B5EF4-FFF2-40B4-BE49-F238E27FC236}">
                <a16:creationId xmlns:a16="http://schemas.microsoft.com/office/drawing/2014/main" id="{0C2CDF62-9261-40CB-36E9-EE1197627DEC}"/>
              </a:ext>
            </a:extLst>
          </p:cNvPr>
          <p:cNvSpPr txBox="1"/>
          <p:nvPr/>
        </p:nvSpPr>
        <p:spPr>
          <a:xfrm>
            <a:off x="6277378" y="1804174"/>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43" name="TextBox 42">
            <a:extLst>
              <a:ext uri="{FF2B5EF4-FFF2-40B4-BE49-F238E27FC236}">
                <a16:creationId xmlns:a16="http://schemas.microsoft.com/office/drawing/2014/main" id="{6E558D1E-7A9F-34C4-CDF5-8588C0ECC957}"/>
              </a:ext>
            </a:extLst>
          </p:cNvPr>
          <p:cNvSpPr txBox="1"/>
          <p:nvPr/>
        </p:nvSpPr>
        <p:spPr>
          <a:xfrm>
            <a:off x="6362338" y="2244205"/>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sp>
        <p:nvSpPr>
          <p:cNvPr id="44" name="TextBox 43">
            <a:extLst>
              <a:ext uri="{FF2B5EF4-FFF2-40B4-BE49-F238E27FC236}">
                <a16:creationId xmlns:a16="http://schemas.microsoft.com/office/drawing/2014/main" id="{F153CF7C-5BD0-8B4D-C270-0C67B0C2EB74}"/>
              </a:ext>
            </a:extLst>
          </p:cNvPr>
          <p:cNvSpPr txBox="1"/>
          <p:nvPr/>
        </p:nvSpPr>
        <p:spPr>
          <a:xfrm>
            <a:off x="6362338" y="2666480"/>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sp>
        <p:nvSpPr>
          <p:cNvPr id="45" name="TextBox 44">
            <a:extLst>
              <a:ext uri="{FF2B5EF4-FFF2-40B4-BE49-F238E27FC236}">
                <a16:creationId xmlns:a16="http://schemas.microsoft.com/office/drawing/2014/main" id="{5409C47B-3764-24A3-3728-D6349A847D0B}"/>
              </a:ext>
            </a:extLst>
          </p:cNvPr>
          <p:cNvSpPr txBox="1"/>
          <p:nvPr/>
        </p:nvSpPr>
        <p:spPr>
          <a:xfrm>
            <a:off x="6362338" y="3072880"/>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sp>
        <p:nvSpPr>
          <p:cNvPr id="46" name="TextBox 45">
            <a:extLst>
              <a:ext uri="{FF2B5EF4-FFF2-40B4-BE49-F238E27FC236}">
                <a16:creationId xmlns:a16="http://schemas.microsoft.com/office/drawing/2014/main" id="{617C956E-83A8-04DD-6C80-89DDA58C5C82}"/>
              </a:ext>
            </a:extLst>
          </p:cNvPr>
          <p:cNvSpPr txBox="1"/>
          <p:nvPr/>
        </p:nvSpPr>
        <p:spPr>
          <a:xfrm>
            <a:off x="6362338" y="3482455"/>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sp>
        <p:nvSpPr>
          <p:cNvPr id="48" name="TextBox 47">
            <a:extLst>
              <a:ext uri="{FF2B5EF4-FFF2-40B4-BE49-F238E27FC236}">
                <a16:creationId xmlns:a16="http://schemas.microsoft.com/office/drawing/2014/main" id="{632D21C9-6F24-2F5C-EC39-34F0FE8DE8C7}"/>
              </a:ext>
            </a:extLst>
          </p:cNvPr>
          <p:cNvSpPr txBox="1"/>
          <p:nvPr/>
        </p:nvSpPr>
        <p:spPr>
          <a:xfrm>
            <a:off x="6759107" y="4540478"/>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50</a:t>
            </a:r>
          </a:p>
        </p:txBody>
      </p:sp>
      <p:sp>
        <p:nvSpPr>
          <p:cNvPr id="49" name="TextBox 48">
            <a:extLst>
              <a:ext uri="{FF2B5EF4-FFF2-40B4-BE49-F238E27FC236}">
                <a16:creationId xmlns:a16="http://schemas.microsoft.com/office/drawing/2014/main" id="{88B595CD-C57D-A584-5684-7A327BE9C5FE}"/>
              </a:ext>
            </a:extLst>
          </p:cNvPr>
          <p:cNvSpPr txBox="1"/>
          <p:nvPr/>
        </p:nvSpPr>
        <p:spPr>
          <a:xfrm>
            <a:off x="7549874" y="4540478"/>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43</a:t>
            </a:r>
          </a:p>
        </p:txBody>
      </p:sp>
      <p:sp>
        <p:nvSpPr>
          <p:cNvPr id="50" name="TextBox 49">
            <a:extLst>
              <a:ext uri="{FF2B5EF4-FFF2-40B4-BE49-F238E27FC236}">
                <a16:creationId xmlns:a16="http://schemas.microsoft.com/office/drawing/2014/main" id="{9FF33850-B8EF-C92B-0464-05F873453AEA}"/>
              </a:ext>
            </a:extLst>
          </p:cNvPr>
          <p:cNvSpPr txBox="1"/>
          <p:nvPr/>
        </p:nvSpPr>
        <p:spPr>
          <a:xfrm>
            <a:off x="8355695" y="4540478"/>
            <a:ext cx="179089" cy="184666"/>
          </a:xfrm>
          <a:prstGeom prst="rect">
            <a:avLst/>
          </a:prstGeom>
          <a:noFill/>
        </p:spPr>
        <p:txBody>
          <a:bodyPr wrap="squar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18</a:t>
            </a:r>
          </a:p>
        </p:txBody>
      </p:sp>
      <p:sp>
        <p:nvSpPr>
          <p:cNvPr id="51" name="TextBox 50">
            <a:extLst>
              <a:ext uri="{FF2B5EF4-FFF2-40B4-BE49-F238E27FC236}">
                <a16:creationId xmlns:a16="http://schemas.microsoft.com/office/drawing/2014/main" id="{A7D29CF0-9067-F5A8-AC2D-B8041959BC32}"/>
              </a:ext>
            </a:extLst>
          </p:cNvPr>
          <p:cNvSpPr txBox="1"/>
          <p:nvPr/>
        </p:nvSpPr>
        <p:spPr>
          <a:xfrm>
            <a:off x="9170688" y="4540478"/>
            <a:ext cx="84959" cy="184666"/>
          </a:xfrm>
          <a:prstGeom prst="rect">
            <a:avLst/>
          </a:prstGeom>
          <a:noFill/>
        </p:spPr>
        <p:txBody>
          <a:bodyPr wrap="squar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a:t>
            </a:r>
          </a:p>
        </p:txBody>
      </p:sp>
      <p:sp>
        <p:nvSpPr>
          <p:cNvPr id="52" name="TextBox 51">
            <a:extLst>
              <a:ext uri="{FF2B5EF4-FFF2-40B4-BE49-F238E27FC236}">
                <a16:creationId xmlns:a16="http://schemas.microsoft.com/office/drawing/2014/main" id="{4CBAAB2A-51DC-7553-2EE0-AACF1DCFB7DE}"/>
              </a:ext>
            </a:extLst>
          </p:cNvPr>
          <p:cNvSpPr txBox="1"/>
          <p:nvPr/>
        </p:nvSpPr>
        <p:spPr>
          <a:xfrm>
            <a:off x="9914320" y="4540478"/>
            <a:ext cx="179089" cy="184666"/>
          </a:xfrm>
          <a:prstGeom prst="rect">
            <a:avLst/>
          </a:prstGeom>
          <a:noFill/>
        </p:spPr>
        <p:txBody>
          <a:bodyPr wrap="squar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a:t>
            </a:r>
          </a:p>
        </p:txBody>
      </p:sp>
      <p:sp>
        <p:nvSpPr>
          <p:cNvPr id="53" name="TextBox 52">
            <a:extLst>
              <a:ext uri="{FF2B5EF4-FFF2-40B4-BE49-F238E27FC236}">
                <a16:creationId xmlns:a16="http://schemas.microsoft.com/office/drawing/2014/main" id="{B4AE0824-0109-B910-A267-B3BAF7E713FB}"/>
              </a:ext>
            </a:extLst>
          </p:cNvPr>
          <p:cNvSpPr txBox="1"/>
          <p:nvPr/>
        </p:nvSpPr>
        <p:spPr>
          <a:xfrm rot="16200000">
            <a:off x="339021" y="2714174"/>
            <a:ext cx="1433085" cy="430887"/>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Progression-free</a:t>
            </a:r>
            <a:br>
              <a:rPr lang="en-GB" sz="1400" b="1" noProof="0" dirty="0">
                <a:latin typeface="Arial" panose="020B0604020202020204" pitchFamily="34" charset="0"/>
                <a:ea typeface="Aileron" charset="0"/>
                <a:cs typeface="Arial" panose="020B0604020202020204" pitchFamily="34" charset="0"/>
              </a:rPr>
            </a:br>
            <a:r>
              <a:rPr lang="en-GB" sz="1400" b="1" noProof="0" dirty="0">
                <a:latin typeface="Arial" panose="020B0604020202020204" pitchFamily="34" charset="0"/>
                <a:ea typeface="Aileron" charset="0"/>
                <a:cs typeface="Arial" panose="020B0604020202020204" pitchFamily="34" charset="0"/>
              </a:rPr>
              <a:t>survival (%)</a:t>
            </a:r>
          </a:p>
        </p:txBody>
      </p:sp>
      <p:sp>
        <p:nvSpPr>
          <p:cNvPr id="54" name="TextBox 53">
            <a:extLst>
              <a:ext uri="{FF2B5EF4-FFF2-40B4-BE49-F238E27FC236}">
                <a16:creationId xmlns:a16="http://schemas.microsoft.com/office/drawing/2014/main" id="{D6A5AC01-8956-DC8A-9CCF-4B7963EB8131}"/>
              </a:ext>
            </a:extLst>
          </p:cNvPr>
          <p:cNvSpPr txBox="1"/>
          <p:nvPr/>
        </p:nvSpPr>
        <p:spPr>
          <a:xfrm>
            <a:off x="2999734" y="4238823"/>
            <a:ext cx="1229439"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Time (months)</a:t>
            </a:r>
          </a:p>
        </p:txBody>
      </p:sp>
      <p:sp>
        <p:nvSpPr>
          <p:cNvPr id="55" name="TextBox 54">
            <a:extLst>
              <a:ext uri="{FF2B5EF4-FFF2-40B4-BE49-F238E27FC236}">
                <a16:creationId xmlns:a16="http://schemas.microsoft.com/office/drawing/2014/main" id="{6B781D65-C846-7FE0-92E9-F07BDC155468}"/>
              </a:ext>
            </a:extLst>
          </p:cNvPr>
          <p:cNvSpPr txBox="1"/>
          <p:nvPr/>
        </p:nvSpPr>
        <p:spPr>
          <a:xfrm>
            <a:off x="1807645" y="4072888"/>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56" name="TextBox 55">
            <a:extLst>
              <a:ext uri="{FF2B5EF4-FFF2-40B4-BE49-F238E27FC236}">
                <a16:creationId xmlns:a16="http://schemas.microsoft.com/office/drawing/2014/main" id="{AA05004F-5AD5-CB27-C8AF-E5F3CEC3DFF1}"/>
              </a:ext>
            </a:extLst>
          </p:cNvPr>
          <p:cNvSpPr txBox="1"/>
          <p:nvPr/>
        </p:nvSpPr>
        <p:spPr>
          <a:xfrm>
            <a:off x="2608358" y="4072888"/>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a:t>
            </a:r>
          </a:p>
        </p:txBody>
      </p:sp>
      <p:sp>
        <p:nvSpPr>
          <p:cNvPr id="57" name="TextBox 56">
            <a:extLst>
              <a:ext uri="{FF2B5EF4-FFF2-40B4-BE49-F238E27FC236}">
                <a16:creationId xmlns:a16="http://schemas.microsoft.com/office/drawing/2014/main" id="{24CD0438-1633-F283-66EB-D893687769E9}"/>
              </a:ext>
            </a:extLst>
          </p:cNvPr>
          <p:cNvSpPr txBox="1"/>
          <p:nvPr/>
        </p:nvSpPr>
        <p:spPr>
          <a:xfrm>
            <a:off x="3426928" y="4072888"/>
            <a:ext cx="84959" cy="184666"/>
          </a:xfrm>
          <a:prstGeom prst="rect">
            <a:avLst/>
          </a:prstGeom>
          <a:noFill/>
        </p:spPr>
        <p:txBody>
          <a:bodyPr wrap="squar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a:t>
            </a:r>
          </a:p>
        </p:txBody>
      </p:sp>
      <p:sp>
        <p:nvSpPr>
          <p:cNvPr id="58" name="TextBox 57">
            <a:extLst>
              <a:ext uri="{FF2B5EF4-FFF2-40B4-BE49-F238E27FC236}">
                <a16:creationId xmlns:a16="http://schemas.microsoft.com/office/drawing/2014/main" id="{BCC1467A-14E5-1B2A-F9E5-C4EC190C076F}"/>
              </a:ext>
            </a:extLst>
          </p:cNvPr>
          <p:cNvSpPr txBox="1"/>
          <p:nvPr/>
        </p:nvSpPr>
        <p:spPr>
          <a:xfrm>
            <a:off x="4248106" y="4072888"/>
            <a:ext cx="84959" cy="184666"/>
          </a:xfrm>
          <a:prstGeom prst="rect">
            <a:avLst/>
          </a:prstGeom>
          <a:noFill/>
        </p:spPr>
        <p:txBody>
          <a:bodyPr wrap="squar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9</a:t>
            </a:r>
          </a:p>
        </p:txBody>
      </p:sp>
      <p:sp>
        <p:nvSpPr>
          <p:cNvPr id="59" name="TextBox 58">
            <a:extLst>
              <a:ext uri="{FF2B5EF4-FFF2-40B4-BE49-F238E27FC236}">
                <a16:creationId xmlns:a16="http://schemas.microsoft.com/office/drawing/2014/main" id="{FBDAC162-49DB-F195-01FB-FD5D6A8D29C8}"/>
              </a:ext>
            </a:extLst>
          </p:cNvPr>
          <p:cNvSpPr txBox="1"/>
          <p:nvPr/>
        </p:nvSpPr>
        <p:spPr>
          <a:xfrm>
            <a:off x="4981132" y="4072888"/>
            <a:ext cx="179089" cy="184666"/>
          </a:xfrm>
          <a:prstGeom prst="rect">
            <a:avLst/>
          </a:prstGeom>
          <a:noFill/>
        </p:spPr>
        <p:txBody>
          <a:bodyPr wrap="squar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12</a:t>
            </a:r>
          </a:p>
        </p:txBody>
      </p:sp>
      <p:sp>
        <p:nvSpPr>
          <p:cNvPr id="60" name="TextBox 59">
            <a:extLst>
              <a:ext uri="{FF2B5EF4-FFF2-40B4-BE49-F238E27FC236}">
                <a16:creationId xmlns:a16="http://schemas.microsoft.com/office/drawing/2014/main" id="{6EEA7015-79C1-A88C-3182-FC432406E6D6}"/>
              </a:ext>
            </a:extLst>
          </p:cNvPr>
          <p:cNvSpPr txBox="1"/>
          <p:nvPr/>
        </p:nvSpPr>
        <p:spPr>
          <a:xfrm>
            <a:off x="1303774" y="1804174"/>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61" name="TextBox 60">
            <a:extLst>
              <a:ext uri="{FF2B5EF4-FFF2-40B4-BE49-F238E27FC236}">
                <a16:creationId xmlns:a16="http://schemas.microsoft.com/office/drawing/2014/main" id="{631D0500-D0C2-1CBF-A555-68B09DBA1847}"/>
              </a:ext>
            </a:extLst>
          </p:cNvPr>
          <p:cNvSpPr txBox="1"/>
          <p:nvPr/>
        </p:nvSpPr>
        <p:spPr>
          <a:xfrm>
            <a:off x="1388734" y="2216566"/>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sp>
        <p:nvSpPr>
          <p:cNvPr id="62" name="TextBox 61">
            <a:extLst>
              <a:ext uri="{FF2B5EF4-FFF2-40B4-BE49-F238E27FC236}">
                <a16:creationId xmlns:a16="http://schemas.microsoft.com/office/drawing/2014/main" id="{EF6841E5-84AB-647D-B59B-3FE69C2E493C}"/>
              </a:ext>
            </a:extLst>
          </p:cNvPr>
          <p:cNvSpPr txBox="1"/>
          <p:nvPr/>
        </p:nvSpPr>
        <p:spPr>
          <a:xfrm>
            <a:off x="1388734" y="2595275"/>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sp>
        <p:nvSpPr>
          <p:cNvPr id="63" name="TextBox 62">
            <a:extLst>
              <a:ext uri="{FF2B5EF4-FFF2-40B4-BE49-F238E27FC236}">
                <a16:creationId xmlns:a16="http://schemas.microsoft.com/office/drawing/2014/main" id="{D7F6930B-95B2-8E44-E883-9D9096EF75FC}"/>
              </a:ext>
            </a:extLst>
          </p:cNvPr>
          <p:cNvSpPr txBox="1"/>
          <p:nvPr/>
        </p:nvSpPr>
        <p:spPr>
          <a:xfrm>
            <a:off x="1388734" y="3000827"/>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sp>
        <p:nvSpPr>
          <p:cNvPr id="64" name="TextBox 63">
            <a:extLst>
              <a:ext uri="{FF2B5EF4-FFF2-40B4-BE49-F238E27FC236}">
                <a16:creationId xmlns:a16="http://schemas.microsoft.com/office/drawing/2014/main" id="{5BE286E5-78DF-1382-E25C-9D3320C90BB3}"/>
              </a:ext>
            </a:extLst>
          </p:cNvPr>
          <p:cNvSpPr txBox="1"/>
          <p:nvPr/>
        </p:nvSpPr>
        <p:spPr>
          <a:xfrm>
            <a:off x="1388734" y="3400922"/>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sp>
        <p:nvSpPr>
          <p:cNvPr id="65" name="TextBox 64">
            <a:extLst>
              <a:ext uri="{FF2B5EF4-FFF2-40B4-BE49-F238E27FC236}">
                <a16:creationId xmlns:a16="http://schemas.microsoft.com/office/drawing/2014/main" id="{670B8A27-399A-79CD-3BF7-B8E87D7DA5BF}"/>
              </a:ext>
            </a:extLst>
          </p:cNvPr>
          <p:cNvSpPr txBox="1"/>
          <p:nvPr/>
        </p:nvSpPr>
        <p:spPr>
          <a:xfrm>
            <a:off x="1473692" y="3789208"/>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67" name="TextBox 66">
            <a:extLst>
              <a:ext uri="{FF2B5EF4-FFF2-40B4-BE49-F238E27FC236}">
                <a16:creationId xmlns:a16="http://schemas.microsoft.com/office/drawing/2014/main" id="{879319F0-4544-37F5-B763-B6A149C4318E}"/>
              </a:ext>
            </a:extLst>
          </p:cNvPr>
          <p:cNvSpPr txBox="1"/>
          <p:nvPr/>
        </p:nvSpPr>
        <p:spPr>
          <a:xfrm>
            <a:off x="1750689" y="4540478"/>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50</a:t>
            </a:r>
          </a:p>
        </p:txBody>
      </p:sp>
      <p:sp>
        <p:nvSpPr>
          <p:cNvPr id="68" name="TextBox 67">
            <a:extLst>
              <a:ext uri="{FF2B5EF4-FFF2-40B4-BE49-F238E27FC236}">
                <a16:creationId xmlns:a16="http://schemas.microsoft.com/office/drawing/2014/main" id="{BD17061D-9BC6-BB88-FA10-134EDBD04DF2}"/>
              </a:ext>
            </a:extLst>
          </p:cNvPr>
          <p:cNvSpPr txBox="1"/>
          <p:nvPr/>
        </p:nvSpPr>
        <p:spPr>
          <a:xfrm>
            <a:off x="2541456" y="4540478"/>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37</a:t>
            </a:r>
          </a:p>
        </p:txBody>
      </p:sp>
      <p:sp>
        <p:nvSpPr>
          <p:cNvPr id="69" name="TextBox 68">
            <a:extLst>
              <a:ext uri="{FF2B5EF4-FFF2-40B4-BE49-F238E27FC236}">
                <a16:creationId xmlns:a16="http://schemas.microsoft.com/office/drawing/2014/main" id="{144319C4-03A7-3114-CD55-43804E3E1EFC}"/>
              </a:ext>
            </a:extLst>
          </p:cNvPr>
          <p:cNvSpPr txBox="1"/>
          <p:nvPr/>
        </p:nvSpPr>
        <p:spPr>
          <a:xfrm>
            <a:off x="3370492" y="4540478"/>
            <a:ext cx="179089" cy="184666"/>
          </a:xfrm>
          <a:prstGeom prst="rect">
            <a:avLst/>
          </a:prstGeom>
          <a:noFill/>
        </p:spPr>
        <p:txBody>
          <a:bodyPr wrap="squar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9</a:t>
            </a:r>
          </a:p>
        </p:txBody>
      </p:sp>
      <p:sp>
        <p:nvSpPr>
          <p:cNvPr id="70" name="TextBox 69">
            <a:extLst>
              <a:ext uri="{FF2B5EF4-FFF2-40B4-BE49-F238E27FC236}">
                <a16:creationId xmlns:a16="http://schemas.microsoft.com/office/drawing/2014/main" id="{05EE2965-826A-AD02-D2DD-5F04EAC880FB}"/>
              </a:ext>
            </a:extLst>
          </p:cNvPr>
          <p:cNvSpPr txBox="1"/>
          <p:nvPr/>
        </p:nvSpPr>
        <p:spPr>
          <a:xfrm>
            <a:off x="4223792" y="4540478"/>
            <a:ext cx="84959" cy="184666"/>
          </a:xfrm>
          <a:prstGeom prst="rect">
            <a:avLst/>
          </a:prstGeom>
          <a:noFill/>
        </p:spPr>
        <p:txBody>
          <a:bodyPr wrap="squar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a:t>
            </a:r>
          </a:p>
        </p:txBody>
      </p:sp>
      <p:sp>
        <p:nvSpPr>
          <p:cNvPr id="71" name="TextBox 70">
            <a:extLst>
              <a:ext uri="{FF2B5EF4-FFF2-40B4-BE49-F238E27FC236}">
                <a16:creationId xmlns:a16="http://schemas.microsoft.com/office/drawing/2014/main" id="{4DDFFAFE-2E9C-7F50-DC36-328C62B336D8}"/>
              </a:ext>
            </a:extLst>
          </p:cNvPr>
          <p:cNvSpPr txBox="1"/>
          <p:nvPr/>
        </p:nvSpPr>
        <p:spPr>
          <a:xfrm>
            <a:off x="4981132" y="4540478"/>
            <a:ext cx="179089" cy="184666"/>
          </a:xfrm>
          <a:prstGeom prst="rect">
            <a:avLst/>
          </a:prstGeom>
          <a:noFill/>
        </p:spPr>
        <p:txBody>
          <a:bodyPr wrap="squar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a:t>
            </a:r>
          </a:p>
        </p:txBody>
      </p:sp>
      <p:sp>
        <p:nvSpPr>
          <p:cNvPr id="72" name="TextBox 71">
            <a:extLst>
              <a:ext uri="{FF2B5EF4-FFF2-40B4-BE49-F238E27FC236}">
                <a16:creationId xmlns:a16="http://schemas.microsoft.com/office/drawing/2014/main" id="{F7C7D76C-D9C6-419C-768B-FC3C5510351B}"/>
              </a:ext>
            </a:extLst>
          </p:cNvPr>
          <p:cNvSpPr txBox="1"/>
          <p:nvPr/>
        </p:nvSpPr>
        <p:spPr>
          <a:xfrm>
            <a:off x="714477" y="4540478"/>
            <a:ext cx="892859" cy="184666"/>
          </a:xfrm>
          <a:prstGeom prst="rect">
            <a:avLst/>
          </a:prstGeom>
          <a:noFill/>
        </p:spPr>
        <p:txBody>
          <a:bodyPr wrap="square" lIns="0" tIns="0" rIns="0" bIns="0" rtlCol="0">
            <a:spAutoFit/>
          </a:bodyPr>
          <a:lstStyle/>
          <a:p>
            <a:pPr algn="r"/>
            <a:r>
              <a:rPr lang="en-US" sz="1200" b="1" dirty="0">
                <a:latin typeface="Arial" panose="020B0604020202020204" pitchFamily="34" charset="0"/>
                <a:ea typeface="Aileron" charset="0"/>
                <a:cs typeface="Arial" panose="020B0604020202020204" pitchFamily="34" charset="0"/>
              </a:rPr>
              <a:t>No. at risk</a:t>
            </a:r>
          </a:p>
        </p:txBody>
      </p:sp>
      <p:pic>
        <p:nvPicPr>
          <p:cNvPr id="74" name="Picture 73" descr="A line of orange lines on a black background&#10;&#10;Description automatically generated">
            <a:extLst>
              <a:ext uri="{FF2B5EF4-FFF2-40B4-BE49-F238E27FC236}">
                <a16:creationId xmlns:a16="http://schemas.microsoft.com/office/drawing/2014/main" id="{4F0A8C0A-1AF5-555C-BF08-1A9ADC4BAE2E}"/>
              </a:ext>
            </a:extLst>
          </p:cNvPr>
          <p:cNvPicPr>
            <a:picLocks noChangeAspect="1"/>
          </p:cNvPicPr>
          <p:nvPr/>
        </p:nvPicPr>
        <p:blipFill>
          <a:blip r:embed="rId4"/>
          <a:stretch>
            <a:fillRect/>
          </a:stretch>
        </p:blipFill>
        <p:spPr>
          <a:xfrm>
            <a:off x="1607336" y="1887166"/>
            <a:ext cx="3975100" cy="2171413"/>
          </a:xfrm>
          <a:prstGeom prst="rect">
            <a:avLst/>
          </a:prstGeom>
        </p:spPr>
      </p:pic>
      <p:sp>
        <p:nvSpPr>
          <p:cNvPr id="75" name="TextBox 74">
            <a:extLst>
              <a:ext uri="{FF2B5EF4-FFF2-40B4-BE49-F238E27FC236}">
                <a16:creationId xmlns:a16="http://schemas.microsoft.com/office/drawing/2014/main" id="{98EC6F7F-A4DA-1CD0-EED3-BCA680AE4D0A}"/>
              </a:ext>
            </a:extLst>
          </p:cNvPr>
          <p:cNvSpPr txBox="1"/>
          <p:nvPr/>
        </p:nvSpPr>
        <p:spPr>
          <a:xfrm>
            <a:off x="5734162" y="4540478"/>
            <a:ext cx="892859" cy="184666"/>
          </a:xfrm>
          <a:prstGeom prst="rect">
            <a:avLst/>
          </a:prstGeom>
          <a:noFill/>
        </p:spPr>
        <p:txBody>
          <a:bodyPr wrap="square" lIns="0" tIns="0" rIns="0" bIns="0" rtlCol="0">
            <a:spAutoFit/>
          </a:bodyPr>
          <a:lstStyle/>
          <a:p>
            <a:pPr algn="r"/>
            <a:r>
              <a:rPr lang="en-US" sz="1200" b="1" dirty="0">
                <a:latin typeface="Arial" panose="020B0604020202020204" pitchFamily="34" charset="0"/>
                <a:ea typeface="Aileron" charset="0"/>
                <a:cs typeface="Arial" panose="020B0604020202020204" pitchFamily="34" charset="0"/>
              </a:rPr>
              <a:t>No. at risk</a:t>
            </a:r>
          </a:p>
        </p:txBody>
      </p:sp>
      <p:sp>
        <p:nvSpPr>
          <p:cNvPr id="76" name="Content Placeholder 2">
            <a:extLst>
              <a:ext uri="{FF2B5EF4-FFF2-40B4-BE49-F238E27FC236}">
                <a16:creationId xmlns:a16="http://schemas.microsoft.com/office/drawing/2014/main" id="{9CF4CA4A-3FF7-884E-C172-F9ED72E68336}"/>
              </a:ext>
            </a:extLst>
          </p:cNvPr>
          <p:cNvSpPr txBox="1">
            <a:spLocks/>
          </p:cNvSpPr>
          <p:nvPr/>
        </p:nvSpPr>
        <p:spPr>
          <a:xfrm>
            <a:off x="1666587" y="1255756"/>
            <a:ext cx="4055580"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Progression-free survival</a:t>
            </a:r>
          </a:p>
        </p:txBody>
      </p:sp>
      <p:sp>
        <p:nvSpPr>
          <p:cNvPr id="77" name="Content Placeholder 2">
            <a:extLst>
              <a:ext uri="{FF2B5EF4-FFF2-40B4-BE49-F238E27FC236}">
                <a16:creationId xmlns:a16="http://schemas.microsoft.com/office/drawing/2014/main" id="{6D021D11-4113-8258-B22D-14E8E01BDA52}"/>
              </a:ext>
            </a:extLst>
          </p:cNvPr>
          <p:cNvSpPr txBox="1">
            <a:spLocks/>
          </p:cNvSpPr>
          <p:nvPr/>
        </p:nvSpPr>
        <p:spPr>
          <a:xfrm>
            <a:off x="6672064" y="1255756"/>
            <a:ext cx="3888432"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Overall survival</a:t>
            </a:r>
          </a:p>
        </p:txBody>
      </p:sp>
    </p:spTree>
    <p:extLst>
      <p:ext uri="{BB962C8B-B14F-4D97-AF65-F5344CB8AC3E}">
        <p14:creationId xmlns:p14="http://schemas.microsoft.com/office/powerpoint/2010/main" val="33696733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15AB7-4CB3-51FE-E8E0-69E7391CEEDD}"/>
            </a:ext>
          </a:extLst>
        </p:cNvPr>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2180D3E7-5832-2887-A60C-9156747086F1}"/>
              </a:ext>
            </a:extLst>
          </p:cNvPr>
          <p:cNvSpPr>
            <a:spLocks noGrp="1"/>
          </p:cNvSpPr>
          <p:nvPr>
            <p:ph sz="quarter" idx="12"/>
          </p:nvPr>
        </p:nvSpPr>
        <p:spPr>
          <a:xfrm>
            <a:off x="620184" y="1329342"/>
            <a:ext cx="10963200" cy="5196001"/>
          </a:xfrm>
        </p:spPr>
        <p:txBody>
          <a:bodyPr>
            <a:normAutofit fontScale="62500" lnSpcReduction="20000"/>
          </a:bodyPr>
          <a:lstStyle/>
          <a:p>
            <a:pPr marL="0" indent="0">
              <a:lnSpc>
                <a:spcPct val="120000"/>
              </a:lnSpc>
              <a:spcBef>
                <a:spcPts val="600"/>
              </a:spcBef>
              <a:buNone/>
            </a:pPr>
            <a:r>
              <a:rPr lang="en-GB" b="1" noProof="0" dirty="0">
                <a:latin typeface="Arial" panose="020B0604020202020204" pitchFamily="34" charset="0"/>
              </a:rPr>
              <a:t>This programme is developed by HCC CONNECT, </a:t>
            </a:r>
            <a:br>
              <a:rPr lang="en-GB" b="1" noProof="0" dirty="0">
                <a:latin typeface="Arial" panose="020B0604020202020204" pitchFamily="34" charset="0"/>
              </a:rPr>
            </a:br>
            <a:r>
              <a:rPr lang="en-GB" b="1" noProof="0" dirty="0">
                <a:latin typeface="Arial" panose="020B0604020202020204" pitchFamily="34" charset="0"/>
              </a:rPr>
              <a:t>an international group of experts in the field of </a:t>
            </a:r>
            <a:br>
              <a:rPr lang="en-GB" b="1" noProof="0" dirty="0">
                <a:latin typeface="Arial" panose="020B0604020202020204" pitchFamily="34" charset="0"/>
              </a:rPr>
            </a:br>
            <a:r>
              <a:rPr lang="en-GB" b="1" noProof="0" dirty="0"/>
              <a:t>hepatocellular carcinoma and brought to you alongside</a:t>
            </a:r>
          </a:p>
          <a:p>
            <a:pPr marL="0" indent="0">
              <a:lnSpc>
                <a:spcPct val="120000"/>
              </a:lnSpc>
              <a:spcBef>
                <a:spcPts val="0"/>
              </a:spcBef>
              <a:buNone/>
            </a:pPr>
            <a:r>
              <a:rPr lang="en-GB" b="1" noProof="0" dirty="0"/>
              <a:t>GI CONNECT, an international group of experts in the </a:t>
            </a:r>
          </a:p>
          <a:p>
            <a:pPr marL="0" indent="0">
              <a:lnSpc>
                <a:spcPct val="120000"/>
              </a:lnSpc>
              <a:spcBef>
                <a:spcPts val="0"/>
              </a:spcBef>
              <a:buNone/>
            </a:pPr>
            <a:r>
              <a:rPr lang="en-GB" b="1" noProof="0" dirty="0"/>
              <a:t>field of gastrointestinal oncology.</a:t>
            </a:r>
            <a:endParaRPr lang="en-GB" b="1" noProof="0" dirty="0">
              <a:latin typeface="Arial" panose="020B0604020202020204" pitchFamily="34" charset="0"/>
            </a:endParaRPr>
          </a:p>
          <a:p>
            <a:pPr marL="0" indent="0">
              <a:lnSpc>
                <a:spcPct val="120000"/>
              </a:lnSpc>
              <a:spcBef>
                <a:spcPts val="600"/>
              </a:spcBef>
              <a:buNone/>
            </a:pPr>
            <a:endParaRPr lang="en-GB" noProof="0" dirty="0">
              <a:latin typeface="Arial" panose="020B0604020202020204" pitchFamily="34" charset="0"/>
            </a:endParaRPr>
          </a:p>
          <a:p>
            <a:pPr marL="0" indent="0">
              <a:spcBef>
                <a:spcPts val="600"/>
              </a:spcBef>
              <a:buNone/>
            </a:pPr>
            <a:r>
              <a:rPr lang="en-GB" b="1" noProof="0" dirty="0">
                <a:solidFill>
                  <a:schemeClr val="accent1"/>
                </a:solidFill>
                <a:latin typeface="Arial" panose="020B0604020202020204" pitchFamily="34" charset="0"/>
              </a:rPr>
              <a:t>Acknowledgement and disclosures</a:t>
            </a:r>
          </a:p>
          <a:p>
            <a:pPr marL="0" indent="0">
              <a:buNone/>
            </a:pPr>
            <a:r>
              <a:rPr lang="en-GB" noProof="0" dirty="0">
                <a:latin typeface="Arial" panose="020B0604020202020204" pitchFamily="34" charset="0"/>
              </a:rPr>
              <a:t>This educational programme is supported through an independent educational grant from </a:t>
            </a:r>
            <a:r>
              <a:rPr lang="en-GB" noProof="0" dirty="0"/>
              <a:t>Bayer</a:t>
            </a:r>
            <a:r>
              <a:rPr lang="en-GB" noProof="0" dirty="0">
                <a:latin typeface="Arial" panose="020B0604020202020204" pitchFamily="34" charset="0"/>
              </a:rPr>
              <a:t>. The programme is therefore independent, the content is not influenced by the supporter and is under the sole responsibility of the experts.</a:t>
            </a:r>
          </a:p>
          <a:p>
            <a:pPr marL="0" indent="0">
              <a:buNone/>
            </a:pPr>
            <a:r>
              <a:rPr lang="en-GB" b="1" noProof="0" dirty="0">
                <a:latin typeface="Arial" panose="020B0604020202020204" pitchFamily="34" charset="0"/>
              </a:rPr>
              <a:t>Please note:</a:t>
            </a:r>
            <a:r>
              <a:rPr lang="en-GB" noProof="0" dirty="0">
                <a:latin typeface="Arial" panose="020B0604020202020204" pitchFamily="34" charset="0"/>
              </a:rPr>
              <a:t> </a:t>
            </a:r>
          </a:p>
          <a:p>
            <a:r>
              <a:rPr lang="en-GB" noProof="0" dirty="0">
                <a:latin typeface="Arial" panose="020B0604020202020204" pitchFamily="34" charset="0"/>
              </a:rPr>
              <a:t>This </a:t>
            </a:r>
            <a:r>
              <a:rPr lang="en-GB" noProof="0" dirty="0"/>
              <a:t>educational programme is intended for healthcare professionals only</a:t>
            </a:r>
          </a:p>
          <a:p>
            <a:r>
              <a:rPr lang="en-GB" noProof="0" dirty="0">
                <a:latin typeface="Arial" panose="020B0604020202020204" pitchFamily="34" charset="0"/>
              </a:rPr>
              <a:t>The views </a:t>
            </a:r>
            <a:r>
              <a:rPr lang="en-GB" sz="2000" noProof="0" dirty="0"/>
              <a:t>expressed within this programme are the personal opinions of the experts. They do not necessarily represent </a:t>
            </a:r>
            <a:br>
              <a:rPr lang="en-GB" sz="2000" noProof="0" dirty="0"/>
            </a:br>
            <a:r>
              <a:rPr lang="en-GB" sz="2000" noProof="0" dirty="0"/>
              <a:t>the views of the experts’ academic institutions, organisations, or the rest of the HCC CONNECT and GI CONNECT groups</a:t>
            </a:r>
            <a:r>
              <a:rPr lang="en-GB" noProof="0" dirty="0">
                <a:latin typeface="Arial" panose="020B0604020202020204" pitchFamily="34" charset="0"/>
              </a:rPr>
              <a:t>.</a:t>
            </a:r>
          </a:p>
          <a:p>
            <a:pPr marL="0" indent="0">
              <a:buNone/>
            </a:pPr>
            <a:r>
              <a:rPr lang="en-GB" noProof="0" dirty="0">
                <a:latin typeface="Arial" panose="020B0604020202020204" pitchFamily="34" charset="0"/>
              </a:rPr>
              <a:t>Expert disclosures:</a:t>
            </a:r>
          </a:p>
          <a:p>
            <a:pPr>
              <a:lnSpc>
                <a:spcPct val="120000"/>
              </a:lnSpc>
            </a:pPr>
            <a:r>
              <a:rPr lang="en-GB" b="1" noProof="0" dirty="0">
                <a:solidFill>
                  <a:srgbClr val="C6573B"/>
                </a:solidFill>
              </a:rPr>
              <a:t>Assoc. Prof. Lorenza </a:t>
            </a:r>
            <a:r>
              <a:rPr lang="en-GB" b="1" noProof="0" dirty="0" err="1">
                <a:solidFill>
                  <a:srgbClr val="C6573B"/>
                </a:solidFill>
              </a:rPr>
              <a:t>Rimassa</a:t>
            </a:r>
            <a:r>
              <a:rPr lang="en-GB" b="1" noProof="0" dirty="0">
                <a:solidFill>
                  <a:srgbClr val="C6573B"/>
                </a:solidFill>
              </a:rPr>
              <a:t> </a:t>
            </a:r>
            <a:r>
              <a:rPr lang="en-GB" noProof="0" dirty="0">
                <a:latin typeface="Arial" panose="020B0604020202020204" pitchFamily="34" charset="0"/>
              </a:rPr>
              <a:t>has received financial support/sponsorship for research support, consultation, or speaker </a:t>
            </a:r>
            <a:br>
              <a:rPr lang="en-GB" noProof="0" dirty="0">
                <a:latin typeface="Arial" panose="020B0604020202020204" pitchFamily="34" charset="0"/>
              </a:rPr>
            </a:br>
            <a:r>
              <a:rPr lang="en-GB" noProof="0" dirty="0">
                <a:latin typeface="Arial" panose="020B0604020202020204" pitchFamily="34" charset="0"/>
              </a:rPr>
              <a:t>fees from the following </a:t>
            </a:r>
            <a:r>
              <a:rPr lang="en-GB" noProof="0" dirty="0"/>
              <a:t>companies: </a:t>
            </a:r>
            <a:r>
              <a:rPr lang="en-GB" b="0" i="0" u="none" strike="noStrike" noProof="0" dirty="0">
                <a:effectLst/>
              </a:rPr>
              <a:t>AbbVie, AstraZeneca, Basilea, Bayer, </a:t>
            </a:r>
            <a:r>
              <a:rPr lang="en-GB" b="0" i="0" u="none" strike="noStrike" noProof="0" dirty="0" err="1">
                <a:effectLst/>
              </a:rPr>
              <a:t>BeiGene</a:t>
            </a:r>
            <a:r>
              <a:rPr lang="en-GB" b="0" i="0" u="none" strike="noStrike" noProof="0" dirty="0">
                <a:effectLst/>
              </a:rPr>
              <a:t>, BMS, Eisai, </a:t>
            </a:r>
            <a:r>
              <a:rPr lang="en-GB" b="0" i="0" u="none" strike="noStrike" noProof="0" dirty="0" err="1">
                <a:effectLst/>
              </a:rPr>
              <a:t>Elevar</a:t>
            </a:r>
            <a:r>
              <a:rPr lang="en-GB" b="0" i="0" u="none" strike="noStrike" noProof="0" dirty="0">
                <a:effectLst/>
              </a:rPr>
              <a:t> Therapeutics, Exelixis, </a:t>
            </a:r>
            <a:r>
              <a:rPr lang="en-GB" b="0" i="0" u="none" strike="noStrike" noProof="0" dirty="0" err="1">
                <a:effectLst/>
              </a:rPr>
              <a:t>Fibrogen</a:t>
            </a:r>
            <a:r>
              <a:rPr lang="en-GB" b="0" i="0" u="none" strike="noStrike" noProof="0" dirty="0">
                <a:effectLst/>
              </a:rPr>
              <a:t>, </a:t>
            </a:r>
            <a:r>
              <a:rPr lang="en-GB" b="0" i="0" u="none" strike="noStrike" noProof="0" dirty="0" err="1">
                <a:effectLst/>
              </a:rPr>
              <a:t>Genenta</a:t>
            </a:r>
            <a:r>
              <a:rPr lang="en-GB" b="0" i="0" u="none" strike="noStrike" noProof="0" dirty="0">
                <a:effectLst/>
              </a:rPr>
              <a:t>, Guerbet, </a:t>
            </a:r>
            <a:r>
              <a:rPr lang="en-GB" b="0" i="0" u="none" strike="noStrike" noProof="0" dirty="0" err="1">
                <a:effectLst/>
              </a:rPr>
              <a:t>Hengrui</a:t>
            </a:r>
            <a:r>
              <a:rPr lang="en-GB" b="0" i="0" u="none" strike="noStrike" noProof="0" dirty="0">
                <a:effectLst/>
              </a:rPr>
              <a:t>, Incyte, Ipsen, Jazz Pharmaceuticals, MSD, </a:t>
            </a:r>
            <a:r>
              <a:rPr lang="en-GB" b="0" i="0" u="none" strike="noStrike" noProof="0" dirty="0" err="1">
                <a:effectLst/>
              </a:rPr>
              <a:t>Nerviano</a:t>
            </a:r>
            <a:r>
              <a:rPr lang="en-GB" b="0" i="0" u="none" strike="noStrike" noProof="0" dirty="0">
                <a:effectLst/>
              </a:rPr>
              <a:t> Medical Sciences, Roche, Servier, Taiho Oncology, </a:t>
            </a:r>
            <a:r>
              <a:rPr lang="en-GB" b="0" i="0" u="none" strike="noStrike" noProof="0" dirty="0" err="1">
                <a:effectLst/>
              </a:rPr>
              <a:t>TransThera</a:t>
            </a:r>
            <a:r>
              <a:rPr lang="en-GB" b="0" i="0" u="none" strike="noStrike" noProof="0" dirty="0">
                <a:effectLst/>
              </a:rPr>
              <a:t> Sciences, </a:t>
            </a:r>
            <a:r>
              <a:rPr lang="en-GB" b="0" i="0" u="none" strike="noStrike" noProof="0" dirty="0" err="1">
                <a:effectLst/>
              </a:rPr>
              <a:t>Zymeworks</a:t>
            </a:r>
            <a:endParaRPr lang="en-GB" b="0" i="0" u="none" strike="noStrike" noProof="0" dirty="0">
              <a:effectLst/>
            </a:endParaRPr>
          </a:p>
          <a:p>
            <a:pPr>
              <a:lnSpc>
                <a:spcPct val="120000"/>
              </a:lnSpc>
            </a:pPr>
            <a:r>
              <a:rPr lang="en-GB" b="1" noProof="0" dirty="0">
                <a:solidFill>
                  <a:schemeClr val="accent1"/>
                </a:solidFill>
                <a:latin typeface="Arial" panose="020B0604020202020204" pitchFamily="34" charset="0"/>
              </a:rPr>
              <a:t>Dr Amit Singal </a:t>
            </a:r>
            <a:r>
              <a:rPr lang="en-GB" noProof="0" dirty="0"/>
              <a:t>has received financial support/sponsorship for research support, consultation, or speaker fees from the </a:t>
            </a:r>
            <a:br>
              <a:rPr lang="en-GB" noProof="0" dirty="0"/>
            </a:br>
            <a:r>
              <a:rPr lang="en-GB" noProof="0" dirty="0"/>
              <a:t>following companies: </a:t>
            </a:r>
            <a:r>
              <a:rPr lang="en-GB" kern="100" noProof="0" dirty="0">
                <a:effectLst/>
                <a:ea typeface="Aptos" panose="020B0004020202020204" pitchFamily="34" charset="0"/>
              </a:rPr>
              <a:t>Abbott, AstraZeneca, Bayer, Boston Scientific, DELFI, Eisai, </a:t>
            </a:r>
            <a:r>
              <a:rPr lang="en-GB" kern="100" noProof="0" dirty="0" err="1">
                <a:effectLst/>
                <a:ea typeface="Aptos" panose="020B0004020202020204" pitchFamily="34" charset="0"/>
              </a:rPr>
              <a:t>Elevar</a:t>
            </a:r>
            <a:r>
              <a:rPr lang="en-GB" kern="100" noProof="0" dirty="0">
                <a:effectLst/>
                <a:ea typeface="Aptos" panose="020B0004020202020204" pitchFamily="34" charset="0"/>
              </a:rPr>
              <a:t>, Exact Sciences, Exelixis, </a:t>
            </a:r>
            <a:br>
              <a:rPr lang="en-GB" kern="100" noProof="0" dirty="0">
                <a:effectLst/>
                <a:ea typeface="Aptos" panose="020B0004020202020204" pitchFamily="34" charset="0"/>
              </a:rPr>
            </a:br>
            <a:r>
              <a:rPr lang="en-GB" kern="100" noProof="0" dirty="0" err="1">
                <a:effectLst/>
                <a:ea typeface="Aptos" panose="020B0004020202020204" pitchFamily="34" charset="0"/>
              </a:rPr>
              <a:t>FujiFilm</a:t>
            </a:r>
            <a:r>
              <a:rPr lang="en-GB" kern="100" noProof="0" dirty="0">
                <a:effectLst/>
                <a:ea typeface="Aptos" panose="020B0004020202020204" pitchFamily="34" charset="0"/>
              </a:rPr>
              <a:t> Medical Sciences, Genentech, </a:t>
            </a:r>
            <a:r>
              <a:rPr lang="en-GB" kern="100" noProof="0" dirty="0" err="1">
                <a:effectLst/>
                <a:ea typeface="Aptos" panose="020B0004020202020204" pitchFamily="34" charset="0"/>
              </a:rPr>
              <a:t>Glycotest</a:t>
            </a:r>
            <a:r>
              <a:rPr lang="en-GB" kern="100" noProof="0" dirty="0">
                <a:effectLst/>
                <a:ea typeface="Aptos" panose="020B0004020202020204" pitchFamily="34" charset="0"/>
              </a:rPr>
              <a:t>, </a:t>
            </a:r>
            <a:r>
              <a:rPr lang="en-GB" kern="100" noProof="0" dirty="0" err="1">
                <a:effectLst/>
                <a:ea typeface="Aptos" panose="020B0004020202020204" pitchFamily="34" charset="0"/>
              </a:rPr>
              <a:t>HelioGenomics</a:t>
            </a:r>
            <a:r>
              <a:rPr lang="en-GB" kern="100" noProof="0" dirty="0">
                <a:effectLst/>
                <a:ea typeface="Aptos" panose="020B0004020202020204" pitchFamily="34" charset="0"/>
              </a:rPr>
              <a:t>, </a:t>
            </a:r>
            <a:r>
              <a:rPr lang="en-GB" kern="100" noProof="0" dirty="0" err="1">
                <a:effectLst/>
                <a:ea typeface="Aptos" panose="020B0004020202020204" pitchFamily="34" charset="0"/>
              </a:rPr>
              <a:t>HistoSonics</a:t>
            </a:r>
            <a:r>
              <a:rPr lang="en-GB" kern="100" noProof="0" dirty="0">
                <a:effectLst/>
                <a:ea typeface="Aptos" panose="020B0004020202020204" pitchFamily="34" charset="0"/>
              </a:rPr>
              <a:t>, </a:t>
            </a:r>
            <a:r>
              <a:rPr lang="en-GB" kern="100" noProof="0" dirty="0" err="1">
                <a:effectLst/>
                <a:ea typeface="Aptos" panose="020B0004020202020204" pitchFamily="34" charset="0"/>
              </a:rPr>
              <a:t>ImCare</a:t>
            </a:r>
            <a:r>
              <a:rPr lang="en-GB" kern="100" noProof="0" dirty="0">
                <a:effectLst/>
                <a:ea typeface="Aptos" panose="020B0004020202020204" pitchFamily="34" charset="0"/>
              </a:rPr>
              <a:t>,  Merck, Roche, </a:t>
            </a:r>
            <a:r>
              <a:rPr lang="en-GB" kern="100" noProof="0" dirty="0" err="1">
                <a:effectLst/>
                <a:ea typeface="Aptos" panose="020B0004020202020204" pitchFamily="34" charset="0"/>
              </a:rPr>
              <a:t>Sirtex</a:t>
            </a:r>
            <a:r>
              <a:rPr lang="en-GB" kern="100" noProof="0" dirty="0">
                <a:effectLst/>
                <a:ea typeface="Aptos" panose="020B0004020202020204" pitchFamily="34" charset="0"/>
              </a:rPr>
              <a:t> and Universal DX  </a:t>
            </a:r>
            <a:r>
              <a:rPr lang="en-GB" sz="1800" kern="100" noProof="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noProof="0" dirty="0">
              <a:effectLst/>
              <a:latin typeface="Aptos" panose="020B0004020202020204" pitchFamily="34" charset="0"/>
              <a:ea typeface="Aptos" panose="020B0004020202020204" pitchFamily="34" charset="0"/>
              <a:cs typeface="Times New Roman" panose="02020603050405020304" pitchFamily="18" charset="0"/>
            </a:endParaRPr>
          </a:p>
          <a:p>
            <a:endParaRPr lang="en-GB" noProof="0" dirty="0">
              <a:latin typeface="Arial" panose="020B0604020202020204" pitchFamily="34" charset="0"/>
            </a:endParaRPr>
          </a:p>
        </p:txBody>
      </p:sp>
      <p:sp>
        <p:nvSpPr>
          <p:cNvPr id="4" name="Title 3">
            <a:extLst>
              <a:ext uri="{FF2B5EF4-FFF2-40B4-BE49-F238E27FC236}">
                <a16:creationId xmlns:a16="http://schemas.microsoft.com/office/drawing/2014/main" id="{2548CB7A-C44C-FCF2-DBF9-6C3F35173BE2}"/>
              </a:ext>
            </a:extLst>
          </p:cNvPr>
          <p:cNvSpPr>
            <a:spLocks noGrp="1"/>
          </p:cNvSpPr>
          <p:nvPr>
            <p:ph type="title"/>
          </p:nvPr>
        </p:nvSpPr>
        <p:spPr/>
        <p:txBody>
          <a:bodyPr/>
          <a:lstStyle/>
          <a:p>
            <a:r>
              <a:rPr lang="en-GB" noProof="0" dirty="0">
                <a:latin typeface="Arial" panose="020B0604020202020204" pitchFamily="34" charset="0"/>
              </a:rPr>
              <a:t>Developed by HCC COnnect</a:t>
            </a:r>
          </a:p>
        </p:txBody>
      </p:sp>
      <p:sp>
        <p:nvSpPr>
          <p:cNvPr id="3" name="Slide Number Placeholder 2">
            <a:extLst>
              <a:ext uri="{FF2B5EF4-FFF2-40B4-BE49-F238E27FC236}">
                <a16:creationId xmlns:a16="http://schemas.microsoft.com/office/drawing/2014/main" id="{32B6E9F0-8459-9764-FBDC-EFBC561C2016}"/>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TextBox 6">
            <a:extLst>
              <a:ext uri="{FF2B5EF4-FFF2-40B4-BE49-F238E27FC236}">
                <a16:creationId xmlns:a16="http://schemas.microsoft.com/office/drawing/2014/main" id="{E303789F-DAC6-D7C0-2867-D413B72E6AA9}"/>
              </a:ext>
            </a:extLst>
          </p:cNvPr>
          <p:cNvSpPr txBox="1"/>
          <p:nvPr/>
        </p:nvSpPr>
        <p:spPr>
          <a:xfrm>
            <a:off x="-10510" y="-1513490"/>
            <a:ext cx="18473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05050"/>
              </a:solidFill>
              <a:effectLst/>
              <a:uLnTx/>
              <a:uFillTx/>
              <a:latin typeface="Aileron" charset="0"/>
              <a:ea typeface="Aileron" charset="0"/>
              <a:cs typeface="Aileron" charset="0"/>
            </a:endParaRPr>
          </a:p>
        </p:txBody>
      </p:sp>
      <p:pic>
        <p:nvPicPr>
          <p:cNvPr id="8" name="Picture 7">
            <a:hlinkClick r:id="rId3"/>
            <a:extLst>
              <a:ext uri="{FF2B5EF4-FFF2-40B4-BE49-F238E27FC236}">
                <a16:creationId xmlns:a16="http://schemas.microsoft.com/office/drawing/2014/main" id="{500D5FAF-357E-A68D-4BEB-1F7CC323F054}"/>
              </a:ext>
            </a:extLst>
          </p:cNvPr>
          <p:cNvPicPr>
            <a:picLocks noChangeAspect="1"/>
          </p:cNvPicPr>
          <p:nvPr/>
        </p:nvPicPr>
        <p:blipFill rotWithShape="1">
          <a:blip r:embed="rId4"/>
          <a:srcRect r="2035"/>
          <a:stretch/>
        </p:blipFill>
        <p:spPr>
          <a:xfrm>
            <a:off x="5533614" y="1223794"/>
            <a:ext cx="2552523" cy="1009649"/>
          </a:xfrm>
          <a:prstGeom prst="rect">
            <a:avLst/>
          </a:prstGeom>
        </p:spPr>
      </p:pic>
      <p:pic>
        <p:nvPicPr>
          <p:cNvPr id="5" name="Picture 4">
            <a:extLst>
              <a:ext uri="{FF2B5EF4-FFF2-40B4-BE49-F238E27FC236}">
                <a16:creationId xmlns:a16="http://schemas.microsoft.com/office/drawing/2014/main" id="{EEC0442F-DB70-8837-DD3E-4C261A5B8C29}"/>
              </a:ext>
            </a:extLst>
          </p:cNvPr>
          <p:cNvPicPr>
            <a:picLocks noChangeAspect="1"/>
          </p:cNvPicPr>
          <p:nvPr/>
        </p:nvPicPr>
        <p:blipFill>
          <a:blip r:embed="rId5"/>
          <a:stretch>
            <a:fillRect/>
          </a:stretch>
        </p:blipFill>
        <p:spPr>
          <a:xfrm>
            <a:off x="8766569" y="1224619"/>
            <a:ext cx="2552400" cy="1007999"/>
          </a:xfrm>
          <a:prstGeom prst="rect">
            <a:avLst/>
          </a:prstGeom>
        </p:spPr>
      </p:pic>
    </p:spTree>
    <p:extLst>
      <p:ext uri="{BB962C8B-B14F-4D97-AF65-F5344CB8AC3E}">
        <p14:creationId xmlns:p14="http://schemas.microsoft.com/office/powerpoint/2010/main" val="404473060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5D810-A61B-4B1D-7DD2-F182A18AC2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DB2CC6-C500-2681-50C1-53351B8F070C}"/>
              </a:ext>
            </a:extLst>
          </p:cNvPr>
          <p:cNvSpPr>
            <a:spLocks noGrp="1"/>
          </p:cNvSpPr>
          <p:nvPr>
            <p:ph type="title"/>
          </p:nvPr>
        </p:nvSpPr>
        <p:spPr>
          <a:xfrm>
            <a:off x="619201" y="259200"/>
            <a:ext cx="11224739" cy="864000"/>
          </a:xfrm>
        </p:spPr>
        <p:txBody>
          <a:bodyPr>
            <a:normAutofit fontScale="90000"/>
          </a:bodyPr>
          <a:lstStyle/>
          <a:p>
            <a:r>
              <a:rPr lang="en-GB" sz="2900" cap="none" noProof="0" dirty="0"/>
              <a:t>ONGOING PHASE 3 STUDY AFTER PROGRESSION ON IO: IMbrave251</a:t>
            </a:r>
            <a:br>
              <a:rPr lang="en-GB" cap="none" noProof="0" dirty="0"/>
            </a:br>
            <a:r>
              <a:rPr lang="en-GB" sz="2000" spc="100" noProof="0" dirty="0">
                <a:solidFill>
                  <a:schemeClr val="accent1"/>
                </a:solidFill>
                <a:latin typeface="Arial" panose="020B0604020202020204" pitchFamily="34" charset="0"/>
                <a:cs typeface="Arial" panose="020B0604020202020204" pitchFamily="34" charset="0"/>
              </a:rPr>
              <a:t>2</a:t>
            </a:r>
            <a:r>
              <a:rPr lang="en-GB" sz="2000" spc="100" baseline="30000" noProof="0" dirty="0">
                <a:solidFill>
                  <a:schemeClr val="accent1"/>
                </a:solidFill>
                <a:latin typeface="Arial" panose="020B0604020202020204" pitchFamily="34" charset="0"/>
                <a:cs typeface="Arial" panose="020B0604020202020204" pitchFamily="34" charset="0"/>
              </a:rPr>
              <a:t>nd</a:t>
            </a:r>
            <a:r>
              <a:rPr lang="en-GB" sz="2000" spc="100" noProof="0" dirty="0">
                <a:solidFill>
                  <a:schemeClr val="accent1"/>
                </a:solidFill>
                <a:latin typeface="Arial" panose="020B0604020202020204" pitchFamily="34" charset="0"/>
                <a:cs typeface="Arial" panose="020B0604020202020204" pitchFamily="34" charset="0"/>
              </a:rPr>
              <a:t> line atezolizumab + TKI vs TKI alone after progression on 1</a:t>
            </a:r>
            <a:r>
              <a:rPr lang="en-GB" sz="2000" spc="100" baseline="30000" noProof="0" dirty="0">
                <a:solidFill>
                  <a:schemeClr val="accent1"/>
                </a:solidFill>
                <a:latin typeface="Arial" panose="020B0604020202020204" pitchFamily="34" charset="0"/>
                <a:cs typeface="Arial" panose="020B0604020202020204" pitchFamily="34" charset="0"/>
              </a:rPr>
              <a:t>st</a:t>
            </a:r>
            <a:r>
              <a:rPr lang="en-GB" sz="2000" spc="100" noProof="0" dirty="0">
                <a:solidFill>
                  <a:schemeClr val="accent1"/>
                </a:solidFill>
                <a:latin typeface="Arial" panose="020B0604020202020204" pitchFamily="34" charset="0"/>
                <a:cs typeface="Arial" panose="020B0604020202020204" pitchFamily="34" charset="0"/>
              </a:rPr>
              <a:t> line atezolizumab + bevacizumab</a:t>
            </a:r>
            <a:endParaRPr lang="en-GB" sz="2000" spc="100" noProof="0" dirty="0"/>
          </a:p>
        </p:txBody>
      </p:sp>
      <p:sp>
        <p:nvSpPr>
          <p:cNvPr id="4" name="Slide Number Placeholder 3">
            <a:extLst>
              <a:ext uri="{FF2B5EF4-FFF2-40B4-BE49-F238E27FC236}">
                <a16:creationId xmlns:a16="http://schemas.microsoft.com/office/drawing/2014/main" id="{7286B4E0-E357-3678-86B8-7D12AF016FC3}"/>
              </a:ext>
            </a:extLst>
          </p:cNvPr>
          <p:cNvSpPr>
            <a:spLocks noGrp="1"/>
          </p:cNvSpPr>
          <p:nvPr>
            <p:ph type="sldNum" sz="quarter" idx="4"/>
          </p:nvPr>
        </p:nvSpPr>
        <p:spPr/>
        <p:txBody>
          <a:bodyPr/>
          <a:lstStyle/>
          <a:p>
            <a:fld id="{FCE43C0F-8A7B-3A4B-9DB5-B3472E36E833}" type="slidenum">
              <a:rPr lang="en-GB" noProof="0" smtClean="0"/>
              <a:pPr/>
              <a:t>30</a:t>
            </a:fld>
            <a:endParaRPr lang="en-GB" noProof="0" dirty="0"/>
          </a:p>
        </p:txBody>
      </p:sp>
      <p:grpSp>
        <p:nvGrpSpPr>
          <p:cNvPr id="7" name="Group 33">
            <a:extLst>
              <a:ext uri="{FF2B5EF4-FFF2-40B4-BE49-F238E27FC236}">
                <a16:creationId xmlns:a16="http://schemas.microsoft.com/office/drawing/2014/main" id="{52F19B09-9807-EB9F-6C6A-D422E35E5B7F}"/>
              </a:ext>
            </a:extLst>
          </p:cNvPr>
          <p:cNvGrpSpPr/>
          <p:nvPr/>
        </p:nvGrpSpPr>
        <p:grpSpPr>
          <a:xfrm>
            <a:off x="256158" y="1307259"/>
            <a:ext cx="11320456" cy="2722094"/>
            <a:chOff x="262203" y="1663287"/>
            <a:chExt cx="11320456" cy="2722094"/>
          </a:xfrm>
        </p:grpSpPr>
        <p:sp>
          <p:nvSpPr>
            <p:cNvPr id="8" name="Rectangle: Rounded Corners 34">
              <a:extLst>
                <a:ext uri="{FF2B5EF4-FFF2-40B4-BE49-F238E27FC236}">
                  <a16:creationId xmlns:a16="http://schemas.microsoft.com/office/drawing/2014/main" id="{2BDA6344-1ECC-C58D-A1C0-CE69FD69926A}"/>
                </a:ext>
              </a:extLst>
            </p:cNvPr>
            <p:cNvSpPr/>
            <p:nvPr/>
          </p:nvSpPr>
          <p:spPr>
            <a:xfrm>
              <a:off x="550295" y="2274194"/>
              <a:ext cx="2412000" cy="2111187"/>
            </a:xfrm>
            <a:prstGeom prst="roundRect">
              <a:avLst>
                <a:gd name="adj" fmla="val 11322"/>
              </a:avLst>
            </a:prstGeom>
            <a:solidFill>
              <a:sysClr val="window" lastClr="FFFFFF"/>
            </a:solidFill>
            <a:ln w="19050" cap="flat" cmpd="sng" algn="ctr">
              <a:solidFill>
                <a:schemeClr val="tx1"/>
              </a:solidFill>
              <a:prstDash val="solid"/>
            </a:ln>
            <a:effectLst/>
          </p:spPr>
          <p:txBody>
            <a:bodyPr rtlCol="0" anchor="ctr"/>
            <a:lstStyle/>
            <a:p>
              <a:pPr marL="182563" marR="0" lvl="0" indent="-182563" defTabSz="91440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kumimoji="0" lang="en-GB" sz="1400" b="1" i="0" u="none" strike="noStrike" kern="0" cap="none" spc="0" normalizeH="0" baseline="0" noProof="0" dirty="0">
                  <a:ln>
                    <a:noFill/>
                  </a:ln>
                  <a:solidFill>
                    <a:schemeClr val="tx2"/>
                  </a:solidFill>
                  <a:effectLst/>
                  <a:uLnTx/>
                  <a:uFillTx/>
                  <a:latin typeface="Arial"/>
                  <a:ea typeface="+mn-ea"/>
                  <a:cs typeface="+mn-cs"/>
                </a:rPr>
                <a:t>Unresectable HCC</a:t>
              </a:r>
            </a:p>
            <a:p>
              <a:pPr marL="182563" marR="0" lvl="0" indent="-182563" defTabSz="91440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kumimoji="0" lang="en-GB" sz="1400" b="1" i="0" u="none" strike="noStrike" kern="0" cap="none" spc="0" normalizeH="0" baseline="0" noProof="0" dirty="0">
                  <a:ln>
                    <a:noFill/>
                  </a:ln>
                  <a:solidFill>
                    <a:schemeClr val="tx2"/>
                  </a:solidFill>
                  <a:effectLst/>
                  <a:uLnTx/>
                  <a:uFillTx/>
                  <a:latin typeface="Arial"/>
                  <a:ea typeface="+mn-ea"/>
                  <a:cs typeface="+mn-cs"/>
                </a:rPr>
                <a:t>Progressed following prior atezolizumab + bevacizumab treatment*</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GB" sz="1400" b="1" i="0" u="none" strike="noStrike" kern="0" cap="none" spc="0" normalizeH="0" baseline="0" noProof="0" dirty="0">
                  <a:ln>
                    <a:noFill/>
                  </a:ln>
                  <a:solidFill>
                    <a:schemeClr val="tx2"/>
                  </a:solidFill>
                  <a:effectLst/>
                  <a:uLnTx/>
                  <a:uFillTx/>
                  <a:latin typeface="Arial"/>
                  <a:ea typeface="+mn-ea"/>
                  <a:cs typeface="+mn-cs"/>
                </a:rPr>
                <a:t>(N=554)</a:t>
              </a:r>
            </a:p>
          </p:txBody>
        </p:sp>
        <p:sp>
          <p:nvSpPr>
            <p:cNvPr id="9" name="Rectangle: Rounded Corners 36">
              <a:extLst>
                <a:ext uri="{FF2B5EF4-FFF2-40B4-BE49-F238E27FC236}">
                  <a16:creationId xmlns:a16="http://schemas.microsoft.com/office/drawing/2014/main" id="{60C9D70C-AE9F-3128-C797-6465F38869FF}"/>
                </a:ext>
              </a:extLst>
            </p:cNvPr>
            <p:cNvSpPr/>
            <p:nvPr/>
          </p:nvSpPr>
          <p:spPr>
            <a:xfrm>
              <a:off x="4147085" y="2553987"/>
              <a:ext cx="3287975" cy="637200"/>
            </a:xfrm>
            <a:prstGeom prst="roundRect">
              <a:avLst/>
            </a:prstGeom>
            <a:solidFill>
              <a:schemeClr val="accent1"/>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rPr>
                <a:t>Atezolizumab + </a:t>
              </a:r>
              <a:br>
                <a:rPr kumimoji="0" lang="en-GB" sz="1400" b="1" i="0" u="none" strike="noStrike" kern="0" cap="none" spc="0" normalizeH="0" baseline="0" noProof="0" dirty="0">
                  <a:ln>
                    <a:noFill/>
                  </a:ln>
                  <a:solidFill>
                    <a:prstClr val="white"/>
                  </a:solidFill>
                  <a:effectLst/>
                  <a:uLnTx/>
                  <a:uFillTx/>
                  <a:latin typeface="Arial"/>
                  <a:ea typeface="+mn-ea"/>
                  <a:cs typeface="+mn-cs"/>
                </a:rPr>
              </a:br>
              <a:r>
                <a:rPr kumimoji="0" lang="en-GB" sz="1400" b="1" i="0" u="none" strike="noStrike" kern="0" cap="none" spc="0" normalizeH="0" baseline="0" noProof="0" dirty="0">
                  <a:ln>
                    <a:noFill/>
                  </a:ln>
                  <a:solidFill>
                    <a:prstClr val="white"/>
                  </a:solidFill>
                  <a:effectLst/>
                  <a:uLnTx/>
                  <a:uFillTx/>
                  <a:latin typeface="Arial"/>
                  <a:ea typeface="+mn-ea"/>
                  <a:cs typeface="+mn-cs"/>
                </a:rPr>
                <a:t>lenvatinib or sorafenib </a:t>
              </a:r>
            </a:p>
          </p:txBody>
        </p:sp>
        <p:sp>
          <p:nvSpPr>
            <p:cNvPr id="12" name="Rectangle: Rounded Corners 37">
              <a:extLst>
                <a:ext uri="{FF2B5EF4-FFF2-40B4-BE49-F238E27FC236}">
                  <a16:creationId xmlns:a16="http://schemas.microsoft.com/office/drawing/2014/main" id="{51A2204C-4E1B-71A6-3D2B-06D1F3BE96FF}"/>
                </a:ext>
              </a:extLst>
            </p:cNvPr>
            <p:cNvSpPr/>
            <p:nvPr/>
          </p:nvSpPr>
          <p:spPr>
            <a:xfrm>
              <a:off x="4147085" y="3468387"/>
              <a:ext cx="3287975" cy="637200"/>
            </a:xfrm>
            <a:prstGeom prst="roundRect">
              <a:avLst/>
            </a:prstGeom>
            <a:solidFill>
              <a:schemeClr val="tx2"/>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rPr>
                <a:t>Lenvatinib or sorafenib</a:t>
              </a:r>
            </a:p>
          </p:txBody>
        </p:sp>
        <p:sp>
          <p:nvSpPr>
            <p:cNvPr id="13" name="Rectangle: Rounded Corners 38">
              <a:extLst>
                <a:ext uri="{FF2B5EF4-FFF2-40B4-BE49-F238E27FC236}">
                  <a16:creationId xmlns:a16="http://schemas.microsoft.com/office/drawing/2014/main" id="{956BF7D5-595C-C9DC-2B3F-04BDA92B91EE}"/>
                </a:ext>
              </a:extLst>
            </p:cNvPr>
            <p:cNvSpPr/>
            <p:nvPr/>
          </p:nvSpPr>
          <p:spPr>
            <a:xfrm>
              <a:off x="8003844" y="2659846"/>
              <a:ext cx="1741344" cy="1293971"/>
            </a:xfrm>
            <a:prstGeom prst="roundRect">
              <a:avLst/>
            </a:prstGeom>
            <a:solidFill>
              <a:schemeClr val="accent6"/>
            </a:solidFill>
            <a:ln w="19050" cap="flat" cmpd="sng" algn="ctr">
              <a:noFill/>
              <a:prstDash val="solid"/>
            </a:ln>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rPr>
                <a:t>Treatment until loss of clinical benefit or unacceptable toxicity</a:t>
              </a:r>
            </a:p>
          </p:txBody>
        </p:sp>
        <p:sp>
          <p:nvSpPr>
            <p:cNvPr id="14" name="Rectangle: Rounded Corners 39">
              <a:extLst>
                <a:ext uri="{FF2B5EF4-FFF2-40B4-BE49-F238E27FC236}">
                  <a16:creationId xmlns:a16="http://schemas.microsoft.com/office/drawing/2014/main" id="{F450C895-E335-62B1-FD2F-7C662A50691F}"/>
                </a:ext>
              </a:extLst>
            </p:cNvPr>
            <p:cNvSpPr/>
            <p:nvPr/>
          </p:nvSpPr>
          <p:spPr>
            <a:xfrm>
              <a:off x="10098998" y="2988231"/>
              <a:ext cx="1483661" cy="637200"/>
            </a:xfrm>
            <a:prstGeom prst="roundRect">
              <a:avLst/>
            </a:prstGeom>
            <a:solidFill>
              <a:schemeClr val="accent6"/>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rPr>
                <a:t>Survival follow-up</a:t>
              </a:r>
            </a:p>
          </p:txBody>
        </p:sp>
        <p:cxnSp>
          <p:nvCxnSpPr>
            <p:cNvPr id="15" name="Straight Connector 40">
              <a:extLst>
                <a:ext uri="{FF2B5EF4-FFF2-40B4-BE49-F238E27FC236}">
                  <a16:creationId xmlns:a16="http://schemas.microsoft.com/office/drawing/2014/main" id="{0941E15B-E9FA-B4C1-4F61-867BED6822F6}"/>
                </a:ext>
              </a:extLst>
            </p:cNvPr>
            <p:cNvCxnSpPr>
              <a:cxnSpLocks/>
            </p:cNvCxnSpPr>
            <p:nvPr/>
          </p:nvCxnSpPr>
          <p:spPr>
            <a:xfrm>
              <a:off x="2962295" y="3329787"/>
              <a:ext cx="469344" cy="0"/>
            </a:xfrm>
            <a:prstGeom prst="line">
              <a:avLst/>
            </a:prstGeom>
            <a:noFill/>
            <a:ln w="19050" cap="flat" cmpd="sng" algn="ctr">
              <a:solidFill>
                <a:schemeClr val="tx1"/>
              </a:solidFill>
              <a:prstDash val="solid"/>
            </a:ln>
            <a:effectLst/>
          </p:spPr>
        </p:cxnSp>
        <p:cxnSp>
          <p:nvCxnSpPr>
            <p:cNvPr id="16" name="Connector: Elbow 41">
              <a:extLst>
                <a:ext uri="{FF2B5EF4-FFF2-40B4-BE49-F238E27FC236}">
                  <a16:creationId xmlns:a16="http://schemas.microsoft.com/office/drawing/2014/main" id="{15997BCC-42D6-0095-1401-FC5FEEAC826C}"/>
                </a:ext>
              </a:extLst>
            </p:cNvPr>
            <p:cNvCxnSpPr>
              <a:cxnSpLocks/>
              <a:endCxn id="9" idx="1"/>
            </p:cNvCxnSpPr>
            <p:nvPr/>
          </p:nvCxnSpPr>
          <p:spPr>
            <a:xfrm flipV="1">
              <a:off x="3504410" y="2872587"/>
              <a:ext cx="642675" cy="457200"/>
            </a:xfrm>
            <a:prstGeom prst="bentConnector3">
              <a:avLst/>
            </a:prstGeom>
            <a:noFill/>
            <a:ln w="19050" cap="flat" cmpd="sng" algn="ctr">
              <a:solidFill>
                <a:schemeClr val="tx1"/>
              </a:solidFill>
              <a:prstDash val="solid"/>
              <a:tailEnd type="triangle"/>
            </a:ln>
            <a:effectLst/>
          </p:spPr>
        </p:cxnSp>
        <p:cxnSp>
          <p:nvCxnSpPr>
            <p:cNvPr id="17" name="Connector: Elbow 42">
              <a:extLst>
                <a:ext uri="{FF2B5EF4-FFF2-40B4-BE49-F238E27FC236}">
                  <a16:creationId xmlns:a16="http://schemas.microsoft.com/office/drawing/2014/main" id="{6E1DFD54-AF32-C5E6-DA16-2B131A395162}"/>
                </a:ext>
              </a:extLst>
            </p:cNvPr>
            <p:cNvCxnSpPr>
              <a:cxnSpLocks/>
              <a:endCxn id="12" idx="1"/>
            </p:cNvCxnSpPr>
            <p:nvPr/>
          </p:nvCxnSpPr>
          <p:spPr>
            <a:xfrm>
              <a:off x="3504410" y="3329787"/>
              <a:ext cx="642675" cy="457200"/>
            </a:xfrm>
            <a:prstGeom prst="bentConnector3">
              <a:avLst/>
            </a:prstGeom>
            <a:noFill/>
            <a:ln w="19050" cap="flat" cmpd="sng" algn="ctr">
              <a:solidFill>
                <a:schemeClr val="tx1"/>
              </a:solidFill>
              <a:prstDash val="solid"/>
              <a:tailEnd type="triangle"/>
            </a:ln>
            <a:effectLst/>
          </p:spPr>
        </p:cxnSp>
        <p:cxnSp>
          <p:nvCxnSpPr>
            <p:cNvPr id="18" name="Connector: Elbow 43">
              <a:extLst>
                <a:ext uri="{FF2B5EF4-FFF2-40B4-BE49-F238E27FC236}">
                  <a16:creationId xmlns:a16="http://schemas.microsoft.com/office/drawing/2014/main" id="{3D7084FF-8E20-A364-9389-31A411666231}"/>
                </a:ext>
              </a:extLst>
            </p:cNvPr>
            <p:cNvCxnSpPr>
              <a:cxnSpLocks/>
              <a:stCxn id="12" idx="3"/>
              <a:endCxn id="9" idx="3"/>
            </p:cNvCxnSpPr>
            <p:nvPr/>
          </p:nvCxnSpPr>
          <p:spPr>
            <a:xfrm flipV="1">
              <a:off x="7435060" y="2872587"/>
              <a:ext cx="12700" cy="914400"/>
            </a:xfrm>
            <a:prstGeom prst="bentConnector3">
              <a:avLst>
                <a:gd name="adj1" fmla="val 1800000"/>
              </a:avLst>
            </a:prstGeom>
            <a:noFill/>
            <a:ln w="19050" cap="sq" cmpd="sng" algn="ctr">
              <a:solidFill>
                <a:schemeClr val="tx1"/>
              </a:solidFill>
              <a:prstDash val="solid"/>
              <a:miter lim="800000"/>
            </a:ln>
            <a:effectLst/>
          </p:spPr>
        </p:cxnSp>
        <p:sp>
          <p:nvSpPr>
            <p:cNvPr id="19" name="TextBox 18">
              <a:extLst>
                <a:ext uri="{FF2B5EF4-FFF2-40B4-BE49-F238E27FC236}">
                  <a16:creationId xmlns:a16="http://schemas.microsoft.com/office/drawing/2014/main" id="{6D3A48B9-CB59-62BC-A345-1FEECBF33BA9}"/>
                </a:ext>
              </a:extLst>
            </p:cNvPr>
            <p:cNvSpPr txBox="1"/>
            <p:nvPr/>
          </p:nvSpPr>
          <p:spPr>
            <a:xfrm>
              <a:off x="262203" y="1663287"/>
              <a:ext cx="298818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effectLst/>
                  <a:uLnTx/>
                  <a:uFillTx/>
                  <a:latin typeface="Arial"/>
                </a:rPr>
                <a:t>Site selects the choice of TKI: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effectLst/>
                  <a:uLnTx/>
                  <a:uFillTx/>
                  <a:latin typeface="Arial"/>
                </a:rPr>
                <a:t>lenvatinib or sorafenib</a:t>
              </a:r>
            </a:p>
          </p:txBody>
        </p:sp>
        <p:cxnSp>
          <p:nvCxnSpPr>
            <p:cNvPr id="20" name="Straight Arrow Connector 45">
              <a:extLst>
                <a:ext uri="{FF2B5EF4-FFF2-40B4-BE49-F238E27FC236}">
                  <a16:creationId xmlns:a16="http://schemas.microsoft.com/office/drawing/2014/main" id="{A953CF7E-B60C-25A8-88CD-101EB19620B0}"/>
                </a:ext>
              </a:extLst>
            </p:cNvPr>
            <p:cNvCxnSpPr>
              <a:endCxn id="13" idx="1"/>
            </p:cNvCxnSpPr>
            <p:nvPr/>
          </p:nvCxnSpPr>
          <p:spPr>
            <a:xfrm>
              <a:off x="7650034" y="3306831"/>
              <a:ext cx="353810" cy="1"/>
            </a:xfrm>
            <a:prstGeom prst="straightConnector1">
              <a:avLst/>
            </a:prstGeom>
            <a:noFill/>
            <a:ln w="19050" cap="flat" cmpd="sng" algn="ctr">
              <a:solidFill>
                <a:schemeClr val="tx1"/>
              </a:solidFill>
              <a:prstDash val="solid"/>
              <a:tailEnd type="triangle"/>
            </a:ln>
            <a:effectLst/>
          </p:spPr>
        </p:cxnSp>
        <p:cxnSp>
          <p:nvCxnSpPr>
            <p:cNvPr id="21" name="Straight Arrow Connector 46">
              <a:extLst>
                <a:ext uri="{FF2B5EF4-FFF2-40B4-BE49-F238E27FC236}">
                  <a16:creationId xmlns:a16="http://schemas.microsoft.com/office/drawing/2014/main" id="{4DA9674E-10D2-37D4-D373-5D27AD4B0601}"/>
                </a:ext>
              </a:extLst>
            </p:cNvPr>
            <p:cNvCxnSpPr>
              <a:stCxn id="13" idx="3"/>
              <a:endCxn id="14" idx="1"/>
            </p:cNvCxnSpPr>
            <p:nvPr/>
          </p:nvCxnSpPr>
          <p:spPr>
            <a:xfrm flipV="1">
              <a:off x="9745188" y="3306831"/>
              <a:ext cx="353810" cy="1"/>
            </a:xfrm>
            <a:prstGeom prst="straightConnector1">
              <a:avLst/>
            </a:prstGeom>
            <a:noFill/>
            <a:ln w="19050" cap="flat" cmpd="sng" algn="ctr">
              <a:solidFill>
                <a:schemeClr val="tx1"/>
              </a:solidFill>
              <a:prstDash val="solid"/>
              <a:tailEnd type="triangle"/>
            </a:ln>
            <a:effectLst/>
          </p:spPr>
        </p:cxnSp>
        <p:sp>
          <p:nvSpPr>
            <p:cNvPr id="22" name="Oval 35">
              <a:extLst>
                <a:ext uri="{FF2B5EF4-FFF2-40B4-BE49-F238E27FC236}">
                  <a16:creationId xmlns:a16="http://schemas.microsoft.com/office/drawing/2014/main" id="{916F2BAF-FD98-7042-046C-CB02B2F89F78}"/>
                </a:ext>
              </a:extLst>
            </p:cNvPr>
            <p:cNvSpPr>
              <a:spLocks noChangeAspect="1"/>
            </p:cNvSpPr>
            <p:nvPr/>
          </p:nvSpPr>
          <p:spPr>
            <a:xfrm>
              <a:off x="3159496" y="3113787"/>
              <a:ext cx="432000" cy="432000"/>
            </a:xfrm>
            <a:prstGeom prst="ellipse">
              <a:avLst/>
            </a:prstGeom>
            <a:solidFill>
              <a:schemeClr val="accent6"/>
            </a:solidFill>
            <a:ln w="1905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Arial"/>
                  <a:ea typeface="+mn-ea"/>
                  <a:cs typeface="+mn-cs"/>
                </a:rPr>
                <a:t>R</a:t>
              </a:r>
            </a:p>
          </p:txBody>
        </p:sp>
      </p:grpSp>
      <p:sp>
        <p:nvSpPr>
          <p:cNvPr id="23" name="Google Shape;433;p50">
            <a:extLst>
              <a:ext uri="{FF2B5EF4-FFF2-40B4-BE49-F238E27FC236}">
                <a16:creationId xmlns:a16="http://schemas.microsoft.com/office/drawing/2014/main" id="{286F5902-6608-7804-DF13-1A3CEEC85205}"/>
              </a:ext>
            </a:extLst>
          </p:cNvPr>
          <p:cNvSpPr/>
          <p:nvPr/>
        </p:nvSpPr>
        <p:spPr>
          <a:xfrm>
            <a:off x="619201" y="4509120"/>
            <a:ext cx="10963199" cy="1154792"/>
          </a:xfrm>
          <a:prstGeom prst="rect">
            <a:avLst/>
          </a:prstGeom>
          <a:solidFill>
            <a:schemeClr val="accent1">
              <a:lumMod val="20000"/>
              <a:lumOff val="80000"/>
            </a:schemeClr>
          </a:solidFill>
          <a:ln>
            <a:noFill/>
          </a:ln>
        </p:spPr>
        <p:txBody>
          <a:bodyPr spcFirstLastPara="1" wrap="square" lIns="121900" tIns="60950" rIns="121900" bIns="60950" anchor="t" anchorCtr="0">
            <a:noAutofit/>
          </a:bodyPr>
          <a:lstStyle/>
          <a:p>
            <a:pPr marL="0" marR="0" lvl="0" indent="0" defTabSz="914400" eaLnBrk="1" fontAlgn="auto" latinLnBrk="0" hangingPunct="1">
              <a:lnSpc>
                <a:spcPct val="100000"/>
              </a:lnSpc>
              <a:spcBef>
                <a:spcPts val="0"/>
              </a:spcBef>
              <a:spcAft>
                <a:spcPts val="0"/>
              </a:spcAft>
              <a:buClr>
                <a:srgbClr val="060E9F"/>
              </a:buClr>
              <a:buSzPts val="2400"/>
              <a:buFont typeface="Arial"/>
              <a:buNone/>
              <a:tabLst/>
              <a:defRPr/>
            </a:pPr>
            <a:endParaRPr kumimoji="0" lang="en-GB"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4" name="Google Shape;434;p50">
            <a:extLst>
              <a:ext uri="{FF2B5EF4-FFF2-40B4-BE49-F238E27FC236}">
                <a16:creationId xmlns:a16="http://schemas.microsoft.com/office/drawing/2014/main" id="{8CA1805B-C866-36F8-1D98-58988B52C3D0}"/>
              </a:ext>
            </a:extLst>
          </p:cNvPr>
          <p:cNvSpPr txBox="1"/>
          <p:nvPr/>
        </p:nvSpPr>
        <p:spPr>
          <a:xfrm>
            <a:off x="1058778" y="4592698"/>
            <a:ext cx="3551776" cy="984845"/>
          </a:xfrm>
          <a:prstGeom prst="rect">
            <a:avLst/>
          </a:prstGeom>
          <a:noFill/>
          <a:ln>
            <a:noFill/>
          </a:ln>
        </p:spPr>
        <p:txBody>
          <a:bodyPr spcFirstLastPara="1" wrap="none" lIns="91425" tIns="45700" rIns="91425" bIns="45700" anchor="t" anchorCtr="0">
            <a:spAutoFit/>
          </a:bodyPr>
          <a:lstStyle/>
          <a:p>
            <a:r>
              <a:rPr lang="en-GB" sz="1600" b="1" noProof="0" dirty="0">
                <a:latin typeface="Arial"/>
                <a:ea typeface="Arial"/>
                <a:cs typeface="Arial"/>
                <a:sym typeface="Arial"/>
              </a:rPr>
              <a:t>Efficacy objectives</a:t>
            </a:r>
          </a:p>
          <a:p>
            <a:pPr marL="241200" indent="-241200">
              <a:buClr>
                <a:schemeClr val="accent1"/>
              </a:buClr>
              <a:buSzPts val="1400"/>
              <a:buFont typeface="Arial"/>
              <a:buChar char="•"/>
            </a:pPr>
            <a:r>
              <a:rPr lang="en-GB" sz="1400" b="1" noProof="0" dirty="0">
                <a:latin typeface="Arial"/>
                <a:ea typeface="Arial"/>
                <a:cs typeface="Arial"/>
                <a:sym typeface="Arial"/>
              </a:rPr>
              <a:t>Primary: </a:t>
            </a:r>
            <a:r>
              <a:rPr lang="en-GB" sz="1400" noProof="0" dirty="0">
                <a:latin typeface="Arial"/>
                <a:sym typeface="Arial"/>
              </a:rPr>
              <a:t>OS </a:t>
            </a:r>
            <a:endParaRPr lang="en-GB" noProof="0" dirty="0">
              <a:latin typeface="Arial"/>
            </a:endParaRPr>
          </a:p>
          <a:p>
            <a:pPr marL="241200" indent="-241200">
              <a:buClr>
                <a:schemeClr val="accent1"/>
              </a:buClr>
              <a:buSzPts val="1400"/>
              <a:buFont typeface="Arial"/>
              <a:buChar char="•"/>
            </a:pPr>
            <a:r>
              <a:rPr lang="en-GB" sz="1400" b="1" noProof="0" dirty="0">
                <a:latin typeface="Arial"/>
                <a:ea typeface="Arial"/>
                <a:cs typeface="Arial"/>
                <a:sym typeface="Arial"/>
              </a:rPr>
              <a:t>Secondary: </a:t>
            </a:r>
            <a:r>
              <a:rPr lang="en-GB" sz="1400" noProof="0" dirty="0">
                <a:latin typeface="Arial"/>
                <a:ea typeface="Arial"/>
                <a:cs typeface="Arial"/>
                <a:sym typeface="Arial"/>
              </a:rPr>
              <a:t>PFS,* ORR,* DoR</a:t>
            </a:r>
            <a:r>
              <a:rPr lang="en-GB" sz="1400" noProof="0" dirty="0">
                <a:latin typeface="Arial"/>
                <a:sym typeface="Arial"/>
              </a:rPr>
              <a:t>,* TTP,* </a:t>
            </a:r>
            <a:br>
              <a:rPr lang="en-GB" sz="1400" noProof="0" dirty="0">
                <a:latin typeface="Arial"/>
                <a:sym typeface="Arial"/>
              </a:rPr>
            </a:br>
            <a:r>
              <a:rPr lang="en-GB" sz="1400" noProof="0" dirty="0">
                <a:latin typeface="Arial"/>
                <a:sym typeface="Arial"/>
              </a:rPr>
              <a:t>TTD in PROs</a:t>
            </a:r>
            <a:endParaRPr lang="en-GB" sz="1400" noProof="0" dirty="0">
              <a:latin typeface="Arial"/>
              <a:ea typeface="Arial"/>
              <a:cs typeface="Arial"/>
              <a:sym typeface="Arial"/>
            </a:endParaRPr>
          </a:p>
        </p:txBody>
      </p:sp>
      <p:sp>
        <p:nvSpPr>
          <p:cNvPr id="25" name="Google Shape;435;p50">
            <a:extLst>
              <a:ext uri="{FF2B5EF4-FFF2-40B4-BE49-F238E27FC236}">
                <a16:creationId xmlns:a16="http://schemas.microsoft.com/office/drawing/2014/main" id="{1958B55A-B83E-F0F0-A639-25CF95228A7F}"/>
              </a:ext>
            </a:extLst>
          </p:cNvPr>
          <p:cNvSpPr/>
          <p:nvPr/>
        </p:nvSpPr>
        <p:spPr>
          <a:xfrm>
            <a:off x="7757431" y="4589684"/>
            <a:ext cx="3667162" cy="984845"/>
          </a:xfrm>
          <a:prstGeom prst="rect">
            <a:avLst/>
          </a:prstGeom>
          <a:noFill/>
          <a:ln>
            <a:noFill/>
          </a:ln>
        </p:spPr>
        <p:txBody>
          <a:bodyPr spcFirstLastPara="1" wrap="square" lIns="91425" tIns="45700" rIns="91425" bIns="45700" anchor="t" anchorCtr="0">
            <a:spAutoFit/>
          </a:bodyPr>
          <a:lstStyle/>
          <a:p>
            <a:r>
              <a:rPr lang="en-GB" sz="1600" b="1" noProof="0" dirty="0">
                <a:latin typeface="Arial"/>
                <a:ea typeface="Arial"/>
                <a:cs typeface="Arial"/>
                <a:sym typeface="Arial"/>
              </a:rPr>
              <a:t>Exploratory</a:t>
            </a:r>
          </a:p>
          <a:p>
            <a:pPr marL="241200" indent="-241200">
              <a:buClr>
                <a:schemeClr val="accent1"/>
              </a:buClr>
              <a:buSzPts val="1400"/>
              <a:buFont typeface="Arial"/>
              <a:buChar char="•"/>
            </a:pPr>
            <a:r>
              <a:rPr lang="en-GB" sz="1400" noProof="0" dirty="0">
                <a:latin typeface="Arial"/>
                <a:sym typeface="Arial"/>
              </a:rPr>
              <a:t>Number of patients with anti-drug antibodies to atezolizumab</a:t>
            </a:r>
            <a:endParaRPr lang="en-GB" noProof="0" dirty="0">
              <a:latin typeface="Arial"/>
            </a:endParaRPr>
          </a:p>
          <a:p>
            <a:pPr marL="241200" indent="-241200">
              <a:buClr>
                <a:schemeClr val="accent1"/>
              </a:buClr>
              <a:buSzPts val="1400"/>
              <a:buFont typeface="Arial"/>
              <a:buChar char="•"/>
            </a:pPr>
            <a:r>
              <a:rPr lang="en-GB" sz="1400" noProof="0" dirty="0">
                <a:latin typeface="Arial"/>
                <a:ea typeface="Arial"/>
                <a:cs typeface="Arial"/>
                <a:sym typeface="Arial"/>
              </a:rPr>
              <a:t>Serum concentration of atezolizumab</a:t>
            </a:r>
          </a:p>
        </p:txBody>
      </p:sp>
      <p:sp>
        <p:nvSpPr>
          <p:cNvPr id="26" name="Google Shape;443;p50">
            <a:extLst>
              <a:ext uri="{FF2B5EF4-FFF2-40B4-BE49-F238E27FC236}">
                <a16:creationId xmlns:a16="http://schemas.microsoft.com/office/drawing/2014/main" id="{5BEDD3AB-8A2E-F366-54C1-33D4F7600961}"/>
              </a:ext>
            </a:extLst>
          </p:cNvPr>
          <p:cNvSpPr/>
          <p:nvPr/>
        </p:nvSpPr>
        <p:spPr>
          <a:xfrm>
            <a:off x="4799856" y="4589682"/>
            <a:ext cx="2957574" cy="553957"/>
          </a:xfrm>
          <a:prstGeom prst="rect">
            <a:avLst/>
          </a:prstGeom>
          <a:noFill/>
          <a:ln>
            <a:noFill/>
          </a:ln>
        </p:spPr>
        <p:txBody>
          <a:bodyPr spcFirstLastPara="1" wrap="none" lIns="91425" tIns="45700" rIns="91425" bIns="45700" anchor="t" anchorCtr="0">
            <a:spAutoFit/>
          </a:bodyPr>
          <a:lstStyle/>
          <a:p>
            <a:pPr>
              <a:buClr>
                <a:srgbClr val="000000"/>
              </a:buClr>
              <a:buSzPts val="1400"/>
              <a:buFont typeface="Arial"/>
              <a:buNone/>
            </a:pPr>
            <a:r>
              <a:rPr lang="en-GB" sz="1600" b="1" noProof="0" dirty="0">
                <a:latin typeface="Arial"/>
                <a:ea typeface="Arial"/>
                <a:cs typeface="Arial"/>
                <a:sym typeface="Arial"/>
              </a:rPr>
              <a:t>Safety objective</a:t>
            </a:r>
          </a:p>
          <a:p>
            <a:pPr marL="241200" indent="-241200">
              <a:buClr>
                <a:schemeClr val="accent1"/>
              </a:buClr>
              <a:buSzPts val="1400"/>
              <a:buFont typeface="Arial"/>
              <a:buChar char="•"/>
            </a:pPr>
            <a:r>
              <a:rPr lang="en-GB" sz="1400" noProof="0" dirty="0">
                <a:latin typeface="Arial"/>
                <a:sym typeface="Arial"/>
              </a:rPr>
              <a:t>Percentage of patients with AEs</a:t>
            </a:r>
            <a:endParaRPr lang="en-GB" noProof="0" dirty="0">
              <a:latin typeface="Arial"/>
            </a:endParaRPr>
          </a:p>
        </p:txBody>
      </p:sp>
      <p:sp>
        <p:nvSpPr>
          <p:cNvPr id="31" name="Content Placeholder 20">
            <a:extLst>
              <a:ext uri="{FF2B5EF4-FFF2-40B4-BE49-F238E27FC236}">
                <a16:creationId xmlns:a16="http://schemas.microsoft.com/office/drawing/2014/main" id="{1C823CB0-CDB9-18E1-FE96-B5531E40A87F}"/>
              </a:ext>
            </a:extLst>
          </p:cNvPr>
          <p:cNvSpPr txBox="1">
            <a:spLocks/>
          </p:cNvSpPr>
          <p:nvPr/>
        </p:nvSpPr>
        <p:spPr>
          <a:xfrm>
            <a:off x="620183" y="6376243"/>
            <a:ext cx="10660393"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a:solidFill>
                  <a:schemeClr val="tx2"/>
                </a:solidFill>
              </a:rPr>
              <a:t>*INV-assessed per RECIST v1.1</a:t>
            </a:r>
          </a:p>
          <a:p>
            <a:r>
              <a:rPr lang="en-GB" noProof="0" dirty="0">
                <a:solidFill>
                  <a:schemeClr val="tx2"/>
                </a:solidFill>
              </a:rPr>
              <a:t>AE, adverse event; AFP, </a:t>
            </a:r>
            <a:r>
              <a:rPr lang="el-GR" noProof="0" dirty="0">
                <a:solidFill>
                  <a:schemeClr val="tx2"/>
                </a:solidFill>
              </a:rPr>
              <a:t>α-</a:t>
            </a:r>
            <a:r>
              <a:rPr lang="en-GB" noProof="0" dirty="0">
                <a:solidFill>
                  <a:schemeClr val="tx2"/>
                </a:solidFill>
              </a:rPr>
              <a:t>fetoprotein; ALBI, albumin-bilirubin; </a:t>
            </a:r>
            <a:r>
              <a:rPr lang="en-GB" noProof="0" dirty="0" err="1">
                <a:solidFill>
                  <a:schemeClr val="tx2"/>
                </a:solidFill>
              </a:rPr>
              <a:t>DoR</a:t>
            </a:r>
            <a:r>
              <a:rPr lang="en-GB" noProof="0" dirty="0">
                <a:solidFill>
                  <a:schemeClr val="tx2"/>
                </a:solidFill>
              </a:rPr>
              <a:t>, duration of response; HBV/HCV, hepatitis B/C virus; HCC, hepatocellular carcinoma; </a:t>
            </a:r>
            <a:r>
              <a:rPr lang="en-GB" noProof="0" dirty="0" err="1">
                <a:solidFill>
                  <a:schemeClr val="tx2"/>
                </a:solidFill>
              </a:rPr>
              <a:t>inv</a:t>
            </a:r>
            <a:r>
              <a:rPr lang="en-GB" noProof="0" dirty="0">
                <a:solidFill>
                  <a:schemeClr val="tx2"/>
                </a:solidFill>
              </a:rPr>
              <a:t>, investigator; IO, immuno-oncology (therapy); OS, overall survival; PFS, progression-free survival; ORR, objective response rate; PRO, patient-reported outcome; RECIST, Response Evaluation Criteria in Solid Tumours; TKI, tyrosine kinase inhibitor; TTD, time to deterioration; TTP, time to progression </a:t>
            </a:r>
          </a:p>
          <a:p>
            <a:r>
              <a:rPr lang="en-GB" noProof="0" dirty="0" err="1">
                <a:solidFill>
                  <a:schemeClr val="tx2"/>
                </a:solidFill>
              </a:rPr>
              <a:t>ClinicalTrials.gov.</a:t>
            </a:r>
            <a:r>
              <a:rPr lang="en-GB" spc="0" noProof="0" dirty="0" err="1">
                <a:solidFill>
                  <a:schemeClr val="tx2"/>
                </a:solidFill>
                <a:ea typeface="+mn-ea"/>
              </a:rPr>
              <a:t>Identifier</a:t>
            </a:r>
            <a:r>
              <a:rPr lang="en-GB" spc="0" noProof="0" dirty="0">
                <a:solidFill>
                  <a:schemeClr val="tx2"/>
                </a:solidFill>
                <a:ea typeface="+mn-ea"/>
              </a:rPr>
              <a:t>: NCT04770896. Available from: </a:t>
            </a:r>
            <a:r>
              <a:rPr lang="en-GB" spc="0" noProof="0" dirty="0">
                <a:solidFill>
                  <a:schemeClr val="tx2"/>
                </a:solidFill>
                <a:ea typeface="+mn-ea"/>
                <a:hlinkClick r:id="rId2"/>
              </a:rPr>
              <a:t>https://clinicaltrials.gov/ct2/show/NCT04770896</a:t>
            </a:r>
            <a:r>
              <a:rPr lang="en-GB" spc="0" noProof="0" dirty="0">
                <a:solidFill>
                  <a:schemeClr val="tx2"/>
                </a:solidFill>
                <a:ea typeface="+mn-ea"/>
              </a:rPr>
              <a:t> (accessed Jan 2025)</a:t>
            </a:r>
          </a:p>
        </p:txBody>
      </p:sp>
    </p:spTree>
    <p:extLst>
      <p:ext uri="{BB962C8B-B14F-4D97-AF65-F5344CB8AC3E}">
        <p14:creationId xmlns:p14="http://schemas.microsoft.com/office/powerpoint/2010/main" val="102059336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6A2FD-0DBD-4113-619E-9ACB44E148C5}"/>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27675C6-EFF7-022E-3DA9-73674D6AD780}"/>
              </a:ext>
            </a:extLst>
          </p:cNvPr>
          <p:cNvSpPr>
            <a:spLocks noGrp="1"/>
          </p:cNvSpPr>
          <p:nvPr>
            <p:ph sz="quarter" idx="12"/>
          </p:nvPr>
        </p:nvSpPr>
        <p:spPr/>
        <p:txBody>
          <a:bodyPr/>
          <a:lstStyle/>
          <a:p>
            <a:r>
              <a:rPr lang="en-GB" noProof="0" dirty="0"/>
              <a:t>IO-based therapies have only </a:t>
            </a:r>
            <a:r>
              <a:rPr lang="en-GB" b="1" noProof="0" dirty="0">
                <a:solidFill>
                  <a:schemeClr val="accent1"/>
                </a:solidFill>
              </a:rPr>
              <a:t>recently become the standard of care </a:t>
            </a:r>
            <a:r>
              <a:rPr lang="en-GB" noProof="0" dirty="0"/>
              <a:t>in </a:t>
            </a:r>
            <a:r>
              <a:rPr lang="en-GB" noProof="0" dirty="0">
                <a:solidFill>
                  <a:schemeClr val="tx2"/>
                </a:solidFill>
              </a:rPr>
              <a:t>the </a:t>
            </a:r>
            <a:r>
              <a:rPr lang="en-GB" dirty="0">
                <a:solidFill>
                  <a:schemeClr val="tx2"/>
                </a:solidFill>
              </a:rPr>
              <a:t>1</a:t>
            </a:r>
            <a:r>
              <a:rPr lang="en-GB" baseline="30000" dirty="0">
                <a:solidFill>
                  <a:schemeClr val="tx2"/>
                </a:solidFill>
              </a:rPr>
              <a:t>st</a:t>
            </a:r>
            <a:r>
              <a:rPr lang="en-GB" dirty="0">
                <a:solidFill>
                  <a:schemeClr val="tx2"/>
                </a:solidFill>
              </a:rPr>
              <a:t> l</a:t>
            </a:r>
            <a:r>
              <a:rPr lang="en-GB" noProof="0" dirty="0" err="1">
                <a:solidFill>
                  <a:schemeClr val="tx2"/>
                </a:solidFill>
              </a:rPr>
              <a:t>ine</a:t>
            </a:r>
            <a:r>
              <a:rPr lang="en-GB" noProof="0" dirty="0">
                <a:solidFill>
                  <a:schemeClr val="tx2"/>
                </a:solidFill>
              </a:rPr>
              <a:t> for </a:t>
            </a:r>
            <a:r>
              <a:rPr lang="en-GB" noProof="0" dirty="0"/>
              <a:t>HCC</a:t>
            </a:r>
          </a:p>
          <a:p>
            <a:r>
              <a:rPr lang="en-GB" b="1" noProof="0" dirty="0">
                <a:solidFill>
                  <a:schemeClr val="accent1"/>
                </a:solidFill>
              </a:rPr>
              <a:t>Prospective clinical trials </a:t>
            </a:r>
            <a:r>
              <a:rPr lang="en-GB" noProof="0" dirty="0"/>
              <a:t>focusing on post-progression TKI treatments after </a:t>
            </a:r>
            <a:br>
              <a:rPr lang="en-GB" noProof="0" dirty="0"/>
            </a:br>
            <a:r>
              <a:rPr lang="en-GB" noProof="0" dirty="0"/>
              <a:t>progression on IO are still </a:t>
            </a:r>
            <a:r>
              <a:rPr lang="en-GB" b="1" noProof="0" dirty="0">
                <a:solidFill>
                  <a:schemeClr val="accent1"/>
                </a:solidFill>
              </a:rPr>
              <a:t>limited</a:t>
            </a:r>
            <a:endParaRPr lang="en-GB" noProof="0" dirty="0"/>
          </a:p>
          <a:p>
            <a:pPr lvl="1"/>
            <a:r>
              <a:rPr lang="en-GB" noProof="0" dirty="0">
                <a:sym typeface="Arial"/>
              </a:rPr>
              <a:t>Enrolment in a </a:t>
            </a:r>
            <a:r>
              <a:rPr lang="en-GB" b="1" noProof="0" dirty="0">
                <a:solidFill>
                  <a:schemeClr val="accent1"/>
                </a:solidFill>
                <a:sym typeface="Arial"/>
              </a:rPr>
              <a:t>clinical trial </a:t>
            </a:r>
            <a:r>
              <a:rPr lang="en-GB" noProof="0" dirty="0">
                <a:sym typeface="Arial"/>
              </a:rPr>
              <a:t>is warmly encouraged</a:t>
            </a:r>
            <a:endParaRPr lang="en-GB" noProof="0" dirty="0"/>
          </a:p>
          <a:p>
            <a:r>
              <a:rPr lang="en-GB" noProof="0" dirty="0"/>
              <a:t>In the absence of evidence-based interventions, </a:t>
            </a:r>
            <a:r>
              <a:rPr lang="en-GB" b="1" noProof="0" dirty="0">
                <a:solidFill>
                  <a:schemeClr val="accent1"/>
                </a:solidFill>
              </a:rPr>
              <a:t>patients’ clinical features, </a:t>
            </a:r>
            <a:br>
              <a:rPr lang="en-GB" b="1" noProof="0" dirty="0">
                <a:solidFill>
                  <a:schemeClr val="accent1"/>
                </a:solidFill>
              </a:rPr>
            </a:br>
            <a:r>
              <a:rPr lang="en-GB" b="1" noProof="0" dirty="0">
                <a:solidFill>
                  <a:schemeClr val="accent1"/>
                </a:solidFill>
              </a:rPr>
              <a:t>tolerability of the prior therapy, and regulatory approvals</a:t>
            </a:r>
            <a:r>
              <a:rPr lang="en-GB" noProof="0" dirty="0"/>
              <a:t> in each country drive the decision-making process</a:t>
            </a:r>
            <a:endParaRPr lang="en-GB" sz="1800" noProof="0" dirty="0"/>
          </a:p>
          <a:p>
            <a:r>
              <a:rPr lang="en-GB" noProof="0" dirty="0"/>
              <a:t>If a clinical study is not accessible, there exists </a:t>
            </a:r>
            <a:r>
              <a:rPr lang="en-GB" b="1" noProof="0" dirty="0">
                <a:solidFill>
                  <a:schemeClr val="accent1"/>
                </a:solidFill>
              </a:rPr>
              <a:t>initial reassuring evidence </a:t>
            </a:r>
            <a:br>
              <a:rPr lang="en-GB" b="1" noProof="0" dirty="0">
                <a:solidFill>
                  <a:schemeClr val="accent1"/>
                </a:solidFill>
              </a:rPr>
            </a:br>
            <a:r>
              <a:rPr lang="en-GB" noProof="0" dirty="0"/>
              <a:t>regarding the use of TKIs after IO in routine clinical practice</a:t>
            </a:r>
          </a:p>
          <a:p>
            <a:pPr lvl="1"/>
            <a:endParaRPr lang="en-GB" sz="1600" noProof="0" dirty="0"/>
          </a:p>
          <a:p>
            <a:endParaRPr lang="en-GB" sz="1800" noProof="0" dirty="0"/>
          </a:p>
        </p:txBody>
      </p:sp>
      <p:sp>
        <p:nvSpPr>
          <p:cNvPr id="3" name="Title 2">
            <a:extLst>
              <a:ext uri="{FF2B5EF4-FFF2-40B4-BE49-F238E27FC236}">
                <a16:creationId xmlns:a16="http://schemas.microsoft.com/office/drawing/2014/main" id="{9069D301-5DF8-FDA3-E72A-5858BA9F2AE7}"/>
              </a:ext>
            </a:extLst>
          </p:cNvPr>
          <p:cNvSpPr>
            <a:spLocks noGrp="1"/>
          </p:cNvSpPr>
          <p:nvPr>
            <p:ph type="title"/>
          </p:nvPr>
        </p:nvSpPr>
        <p:spPr/>
        <p:txBody>
          <a:bodyPr>
            <a:normAutofit/>
          </a:bodyPr>
          <a:lstStyle/>
          <a:p>
            <a:r>
              <a:rPr lang="en-GB" cap="none" noProof="0" dirty="0"/>
              <a:t>PROGRESSION ON 1</a:t>
            </a:r>
            <a:r>
              <a:rPr lang="en-GB" cap="none" baseline="30000" noProof="0" dirty="0"/>
              <a:t>st</a:t>
            </a:r>
            <a:r>
              <a:rPr lang="en-GB" cap="none" noProof="0" dirty="0"/>
              <a:t> LINE IO</a:t>
            </a:r>
            <a:br>
              <a:rPr lang="en-GB" cap="none" noProof="0" dirty="0"/>
            </a:br>
            <a:r>
              <a:rPr lang="en-GB" sz="2000" spc="100" noProof="0" dirty="0">
                <a:solidFill>
                  <a:schemeClr val="accent1"/>
                </a:solidFill>
                <a:latin typeface="Arial" panose="020B0604020202020204" pitchFamily="34" charset="0"/>
                <a:cs typeface="Arial" panose="020B0604020202020204" pitchFamily="34" charset="0"/>
              </a:rPr>
              <a:t>There is limited prospective data on TKI</a:t>
            </a:r>
            <a:r>
              <a:rPr lang="en-GB" sz="2000" cap="none" spc="100" noProof="0" dirty="0">
                <a:solidFill>
                  <a:schemeClr val="accent1"/>
                </a:solidFill>
                <a:latin typeface="Arial" panose="020B0604020202020204" pitchFamily="34" charset="0"/>
                <a:cs typeface="Arial" panose="020B0604020202020204" pitchFamily="34" charset="0"/>
              </a:rPr>
              <a:t>s </a:t>
            </a:r>
            <a:r>
              <a:rPr lang="en-GB" sz="2000" spc="100" noProof="0" dirty="0">
                <a:solidFill>
                  <a:schemeClr val="accent1"/>
                </a:solidFill>
                <a:latin typeface="Arial" panose="020B0604020202020204" pitchFamily="34" charset="0"/>
                <a:cs typeface="Arial" panose="020B0604020202020204" pitchFamily="34" charset="0"/>
              </a:rPr>
              <a:t>after progression on io</a:t>
            </a:r>
            <a:endParaRPr lang="en-GB" sz="2000" spc="100" noProof="0" dirty="0"/>
          </a:p>
        </p:txBody>
      </p:sp>
      <p:sp>
        <p:nvSpPr>
          <p:cNvPr id="4" name="Slide Number Placeholder 3">
            <a:extLst>
              <a:ext uri="{FF2B5EF4-FFF2-40B4-BE49-F238E27FC236}">
                <a16:creationId xmlns:a16="http://schemas.microsoft.com/office/drawing/2014/main" id="{024E9D85-11C5-4C33-66C3-9E8CC87FB981}"/>
              </a:ext>
            </a:extLst>
          </p:cNvPr>
          <p:cNvSpPr>
            <a:spLocks noGrp="1"/>
          </p:cNvSpPr>
          <p:nvPr>
            <p:ph type="sldNum" sz="quarter" idx="4"/>
          </p:nvPr>
        </p:nvSpPr>
        <p:spPr/>
        <p:txBody>
          <a:bodyPr/>
          <a:lstStyle/>
          <a:p>
            <a:fld id="{FCE43C0F-8A7B-3A4B-9DB5-B3472E36E833}" type="slidenum">
              <a:rPr lang="en-GB" noProof="0" smtClean="0"/>
              <a:pPr/>
              <a:t>31</a:t>
            </a:fld>
            <a:endParaRPr lang="en-GB" noProof="0" dirty="0"/>
          </a:p>
        </p:txBody>
      </p:sp>
      <p:sp>
        <p:nvSpPr>
          <p:cNvPr id="11" name="Content Placeholder 10">
            <a:extLst>
              <a:ext uri="{FF2B5EF4-FFF2-40B4-BE49-F238E27FC236}">
                <a16:creationId xmlns:a16="http://schemas.microsoft.com/office/drawing/2014/main" id="{D3985233-22F1-C36B-A3F0-7EE662425943}"/>
              </a:ext>
            </a:extLst>
          </p:cNvPr>
          <p:cNvSpPr>
            <a:spLocks noGrp="1"/>
          </p:cNvSpPr>
          <p:nvPr>
            <p:ph sz="quarter" idx="15"/>
          </p:nvPr>
        </p:nvSpPr>
        <p:spPr/>
        <p:txBody>
          <a:bodyPr/>
          <a:lstStyle/>
          <a:p>
            <a:r>
              <a:rPr lang="en-GB" noProof="0" dirty="0">
                <a:solidFill>
                  <a:schemeClr val="tx2"/>
                </a:solidFill>
              </a:rPr>
              <a:t>HCC, hepatocellular carcinoma; IO, immuno-oncology (therapy); TKI, tyrosine kinase inhibitor</a:t>
            </a:r>
          </a:p>
          <a:p>
            <a:r>
              <a:rPr lang="en-GB" noProof="0" dirty="0">
                <a:solidFill>
                  <a:schemeClr val="tx2"/>
                </a:solidFill>
              </a:rPr>
              <a:t>Bruix J, et al. J Hepatol. 2021;75:960-974</a:t>
            </a:r>
          </a:p>
        </p:txBody>
      </p:sp>
    </p:spTree>
    <p:extLst>
      <p:ext uri="{BB962C8B-B14F-4D97-AF65-F5344CB8AC3E}">
        <p14:creationId xmlns:p14="http://schemas.microsoft.com/office/powerpoint/2010/main" val="313403912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B4BA6-BA47-3790-7DC8-9FD8DAA34D6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D670834-F55C-B1C3-58F9-AEA606B43D32}"/>
              </a:ext>
            </a:extLst>
          </p:cNvPr>
          <p:cNvSpPr/>
          <p:nvPr/>
        </p:nvSpPr>
        <p:spPr>
          <a:xfrm>
            <a:off x="0" y="0"/>
            <a:ext cx="12192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solidFill>
                <a:schemeClr val="accent1"/>
              </a:solidFill>
            </a:endParaRPr>
          </a:p>
        </p:txBody>
      </p:sp>
      <p:sp>
        <p:nvSpPr>
          <p:cNvPr id="5" name="Slide Number Placeholder 4">
            <a:extLst>
              <a:ext uri="{FF2B5EF4-FFF2-40B4-BE49-F238E27FC236}">
                <a16:creationId xmlns:a16="http://schemas.microsoft.com/office/drawing/2014/main" id="{F489A071-43D9-236A-CB5A-68A00015A13C}"/>
              </a:ext>
            </a:extLst>
          </p:cNvPr>
          <p:cNvSpPr>
            <a:spLocks noGrp="1"/>
          </p:cNvSpPr>
          <p:nvPr>
            <p:ph type="sldNum" sz="quarter" idx="4"/>
          </p:nvPr>
        </p:nvSpPr>
        <p:spPr/>
        <p:txBody>
          <a:bodyPr/>
          <a:lstStyle/>
          <a:p>
            <a:fld id="{FCE43C0F-8A7B-3A4B-9DB5-B3472E36E833}" type="slidenum">
              <a:rPr lang="en-GB" noProof="0" smtClean="0"/>
              <a:pPr/>
              <a:t>32</a:t>
            </a:fld>
            <a:endParaRPr lang="en-GB" noProof="0" dirty="0"/>
          </a:p>
        </p:txBody>
      </p:sp>
      <p:sp>
        <p:nvSpPr>
          <p:cNvPr id="7" name="Content Placeholder 6">
            <a:extLst>
              <a:ext uri="{FF2B5EF4-FFF2-40B4-BE49-F238E27FC236}">
                <a16:creationId xmlns:a16="http://schemas.microsoft.com/office/drawing/2014/main" id="{7956C022-1B56-04B6-6A0F-41C968CBA67F}"/>
              </a:ext>
            </a:extLst>
          </p:cNvPr>
          <p:cNvSpPr>
            <a:spLocks noGrp="1"/>
          </p:cNvSpPr>
          <p:nvPr>
            <p:ph sz="quarter" idx="15"/>
          </p:nvPr>
        </p:nvSpPr>
        <p:spPr/>
        <p:txBody>
          <a:bodyPr/>
          <a:lstStyle/>
          <a:p>
            <a:r>
              <a:rPr lang="en-GB" noProof="0" dirty="0"/>
              <a:t>IO, immuno-oncology (therapy)</a:t>
            </a:r>
          </a:p>
        </p:txBody>
      </p:sp>
      <p:sp>
        <p:nvSpPr>
          <p:cNvPr id="8" name="Title 1">
            <a:extLst>
              <a:ext uri="{FF2B5EF4-FFF2-40B4-BE49-F238E27FC236}">
                <a16:creationId xmlns:a16="http://schemas.microsoft.com/office/drawing/2014/main" id="{2C06424B-1E9A-9FBE-1F2E-BD6E05F50CE5}"/>
              </a:ext>
            </a:extLst>
          </p:cNvPr>
          <p:cNvSpPr>
            <a:spLocks noGrp="1"/>
          </p:cNvSpPr>
          <p:nvPr>
            <p:ph type="title"/>
          </p:nvPr>
        </p:nvSpPr>
        <p:spPr>
          <a:xfrm>
            <a:off x="479376" y="1844824"/>
            <a:ext cx="11103024" cy="2592288"/>
          </a:xfrm>
        </p:spPr>
        <p:txBody>
          <a:bodyPr>
            <a:normAutofit/>
          </a:bodyPr>
          <a:lstStyle/>
          <a:p>
            <a:r>
              <a:rPr lang="en-GB" sz="3200" noProof="0" dirty="0"/>
              <a:t>Available data </a:t>
            </a:r>
            <a:br>
              <a:rPr lang="en-GB" sz="3200" noProof="0" dirty="0"/>
            </a:br>
            <a:r>
              <a:rPr lang="en-GB" sz="3200" noProof="0" dirty="0"/>
              <a:t>after progression on 1</a:t>
            </a:r>
            <a:r>
              <a:rPr lang="en-GB" sz="3200" baseline="30000" noProof="0" dirty="0"/>
              <a:t>st</a:t>
            </a:r>
            <a:r>
              <a:rPr lang="en-GB" sz="3200" noProof="0" dirty="0"/>
              <a:t> line io</a:t>
            </a:r>
            <a:br>
              <a:rPr lang="en-GB" sz="3200" noProof="0" dirty="0"/>
            </a:br>
            <a:br>
              <a:rPr lang="en-GB" sz="3200" noProof="0" dirty="0"/>
            </a:br>
            <a:r>
              <a:rPr lang="en-GB" sz="2400" noProof="0" dirty="0"/>
              <a:t>io after io</a:t>
            </a:r>
          </a:p>
        </p:txBody>
      </p:sp>
    </p:spTree>
    <p:extLst>
      <p:ext uri="{BB962C8B-B14F-4D97-AF65-F5344CB8AC3E}">
        <p14:creationId xmlns:p14="http://schemas.microsoft.com/office/powerpoint/2010/main" val="67524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3EB3E-EC55-669C-F841-30B60009E466}"/>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80BD9CFD-AF17-9993-4E33-0A3907E18054}"/>
              </a:ext>
            </a:extLst>
          </p:cNvPr>
          <p:cNvSpPr>
            <a:spLocks noGrp="1"/>
          </p:cNvSpPr>
          <p:nvPr>
            <p:ph sz="quarter" idx="12"/>
          </p:nvPr>
        </p:nvSpPr>
        <p:spPr>
          <a:xfrm>
            <a:off x="620713" y="5219575"/>
            <a:ext cx="10963275" cy="865187"/>
          </a:xfrm>
        </p:spPr>
        <p:txBody>
          <a:bodyPr/>
          <a:lstStyle/>
          <a:p>
            <a:r>
              <a:rPr lang="en-GB" sz="1800" noProof="0" dirty="0"/>
              <a:t>Ipilimumab combined with nivolumab or pembrolizumab has demonstrated durable anti-tumour </a:t>
            </a:r>
            <a:br>
              <a:rPr lang="en-GB" sz="1800" noProof="0" dirty="0"/>
            </a:br>
            <a:r>
              <a:rPr lang="en-GB" sz="1800" noProof="0" dirty="0"/>
              <a:t>activity and promising survival benefits in patients with advanced HCC previously treated with IO</a:t>
            </a:r>
          </a:p>
          <a:p>
            <a:pPr lvl="1"/>
            <a:r>
              <a:rPr lang="en-GB" sz="1600" noProof="0" dirty="0"/>
              <a:t>Acceptable toxicity</a:t>
            </a:r>
          </a:p>
        </p:txBody>
      </p:sp>
      <p:sp>
        <p:nvSpPr>
          <p:cNvPr id="3" name="Title 2">
            <a:extLst>
              <a:ext uri="{FF2B5EF4-FFF2-40B4-BE49-F238E27FC236}">
                <a16:creationId xmlns:a16="http://schemas.microsoft.com/office/drawing/2014/main" id="{F0D14580-35D6-C19F-7EEB-8BC65ABF7CC7}"/>
              </a:ext>
            </a:extLst>
          </p:cNvPr>
          <p:cNvSpPr>
            <a:spLocks noGrp="1"/>
          </p:cNvSpPr>
          <p:nvPr>
            <p:ph type="title"/>
          </p:nvPr>
        </p:nvSpPr>
        <p:spPr>
          <a:xfrm>
            <a:off x="619201" y="259200"/>
            <a:ext cx="10963199" cy="864000"/>
          </a:xfrm>
        </p:spPr>
        <p:txBody>
          <a:bodyPr>
            <a:normAutofit fontScale="90000"/>
          </a:bodyPr>
          <a:lstStyle/>
          <a:p>
            <a:r>
              <a:rPr lang="en-GB" sz="3000" noProof="0" dirty="0">
                <a:solidFill>
                  <a:schemeClr val="tx2"/>
                </a:solidFill>
              </a:rPr>
              <a:t>2</a:t>
            </a:r>
            <a:r>
              <a:rPr lang="en-GB" sz="3000" baseline="30000" noProof="0" dirty="0">
                <a:solidFill>
                  <a:schemeClr val="tx2"/>
                </a:solidFill>
              </a:rPr>
              <a:t>nd</a:t>
            </a:r>
            <a:r>
              <a:rPr lang="en-GB" sz="3000" noProof="0" dirty="0">
                <a:solidFill>
                  <a:schemeClr val="tx2"/>
                </a:solidFill>
              </a:rPr>
              <a:t> line </a:t>
            </a:r>
            <a:r>
              <a:rPr lang="en-GB" sz="3000" noProof="0" dirty="0"/>
              <a:t>io: AVAILABLE DATA AFTER PROGRESSION ON IO</a:t>
            </a:r>
            <a:br>
              <a:rPr lang="en-GB" noProof="0" dirty="0"/>
            </a:br>
            <a:r>
              <a:rPr lang="en-GB" sz="2200" spc="100" noProof="0" dirty="0">
                <a:solidFill>
                  <a:schemeClr val="accent1"/>
                </a:solidFill>
              </a:rPr>
              <a:t>Ipilimumab + nivolumab / pembrolizumab after prior IO in retrospective study</a:t>
            </a:r>
          </a:p>
        </p:txBody>
      </p:sp>
      <p:sp>
        <p:nvSpPr>
          <p:cNvPr id="4" name="Slide Number Placeholder 3">
            <a:extLst>
              <a:ext uri="{FF2B5EF4-FFF2-40B4-BE49-F238E27FC236}">
                <a16:creationId xmlns:a16="http://schemas.microsoft.com/office/drawing/2014/main" id="{8CE76C73-14B7-66FC-62F5-0C89CF3B9431}"/>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33</a:t>
            </a:fld>
            <a:endParaRPr lang="en-GB" noProof="0" dirty="0"/>
          </a:p>
        </p:txBody>
      </p:sp>
      <p:sp>
        <p:nvSpPr>
          <p:cNvPr id="8" name="Content Placeholder 7">
            <a:extLst>
              <a:ext uri="{FF2B5EF4-FFF2-40B4-BE49-F238E27FC236}">
                <a16:creationId xmlns:a16="http://schemas.microsoft.com/office/drawing/2014/main" id="{E8324763-BCBB-0BC2-762A-5D17C7C04D7B}"/>
              </a:ext>
            </a:extLst>
          </p:cNvPr>
          <p:cNvSpPr>
            <a:spLocks noGrp="1"/>
          </p:cNvSpPr>
          <p:nvPr>
            <p:ph sz="quarter" idx="15"/>
          </p:nvPr>
        </p:nvSpPr>
        <p:spPr>
          <a:xfrm>
            <a:off x="620183" y="6356351"/>
            <a:ext cx="10180339" cy="365125"/>
          </a:xfrm>
        </p:spPr>
        <p:txBody>
          <a:bodyPr anchor="b"/>
          <a:lstStyle/>
          <a:p>
            <a:r>
              <a:rPr lang="en-GB" sz="1200" b="0" noProof="0" dirty="0">
                <a:solidFill>
                  <a:schemeClr val="tx2"/>
                </a:solidFill>
                <a:latin typeface="Arial" panose="020B0604020202020204" pitchFamily="34" charset="0"/>
                <a:cs typeface="Arial" panose="020B0604020202020204" pitchFamily="34" charset="0"/>
              </a:rPr>
              <a:t>CI, confidence interval; CR, complete response; </a:t>
            </a:r>
            <a:r>
              <a:rPr lang="en-GB" noProof="0" dirty="0">
                <a:solidFill>
                  <a:schemeClr val="tx2"/>
                </a:solidFill>
              </a:rPr>
              <a:t>HCC, hepatocellular carcinoma; IO, immuno-oncology (therapy); </a:t>
            </a:r>
            <a:r>
              <a:rPr lang="en-GB" sz="1200" b="0" noProof="0" dirty="0">
                <a:solidFill>
                  <a:schemeClr val="tx2"/>
                </a:solidFill>
                <a:latin typeface="Arial" panose="020B0604020202020204" pitchFamily="34" charset="0"/>
                <a:cs typeface="Arial" panose="020B0604020202020204" pitchFamily="34" charset="0"/>
              </a:rPr>
              <a:t>ORR, objective response rate; </a:t>
            </a:r>
            <a:r>
              <a:rPr lang="en-GB" noProof="0" dirty="0">
                <a:solidFill>
                  <a:schemeClr val="tx2"/>
                </a:solidFill>
              </a:rPr>
              <a:t>OS, overall survival; </a:t>
            </a:r>
            <a:r>
              <a:rPr lang="en-GB" sz="1200" b="0" noProof="0" dirty="0">
                <a:solidFill>
                  <a:schemeClr val="tx2"/>
                </a:solidFill>
                <a:latin typeface="Arial" panose="020B0604020202020204" pitchFamily="34" charset="0"/>
                <a:cs typeface="Arial" panose="020B0604020202020204" pitchFamily="34" charset="0"/>
              </a:rPr>
              <a:t>PD progressive disease; PR, partial response; SD, stable disease</a:t>
            </a:r>
          </a:p>
          <a:p>
            <a:r>
              <a:rPr lang="en-GB" noProof="0" dirty="0">
                <a:solidFill>
                  <a:schemeClr val="tx2"/>
                </a:solidFill>
              </a:rPr>
              <a:t>Wong JSL, et al. J Immunother Cancer. 2021;9:e001945</a:t>
            </a:r>
          </a:p>
        </p:txBody>
      </p:sp>
      <p:sp>
        <p:nvSpPr>
          <p:cNvPr id="18" name="Content Placeholder 2">
            <a:extLst>
              <a:ext uri="{FF2B5EF4-FFF2-40B4-BE49-F238E27FC236}">
                <a16:creationId xmlns:a16="http://schemas.microsoft.com/office/drawing/2014/main" id="{CCD9A940-7882-23F6-9544-7D34D4CE0505}"/>
              </a:ext>
            </a:extLst>
          </p:cNvPr>
          <p:cNvSpPr txBox="1">
            <a:spLocks/>
          </p:cNvSpPr>
          <p:nvPr/>
        </p:nvSpPr>
        <p:spPr>
          <a:xfrm>
            <a:off x="619125" y="1650002"/>
            <a:ext cx="4230378"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Best objective response</a:t>
            </a:r>
          </a:p>
        </p:txBody>
      </p:sp>
      <p:graphicFrame>
        <p:nvGraphicFramePr>
          <p:cNvPr id="19" name="Table 18">
            <a:extLst>
              <a:ext uri="{FF2B5EF4-FFF2-40B4-BE49-F238E27FC236}">
                <a16:creationId xmlns:a16="http://schemas.microsoft.com/office/drawing/2014/main" id="{9340DD0E-F9ED-0C0B-3311-33005D349DE2}"/>
              </a:ext>
            </a:extLst>
          </p:cNvPr>
          <p:cNvGraphicFramePr>
            <a:graphicFrameLocks noGrp="1"/>
          </p:cNvGraphicFramePr>
          <p:nvPr>
            <p:extLst>
              <p:ext uri="{D42A27DB-BD31-4B8C-83A1-F6EECF244321}">
                <p14:modId xmlns:p14="http://schemas.microsoft.com/office/powerpoint/2010/main" val="1373560645"/>
              </p:ext>
            </p:extLst>
          </p:nvPr>
        </p:nvGraphicFramePr>
        <p:xfrm>
          <a:off x="619125" y="2034530"/>
          <a:ext cx="4230377" cy="2133600"/>
        </p:xfrm>
        <a:graphic>
          <a:graphicData uri="http://schemas.openxmlformats.org/drawingml/2006/table">
            <a:tbl>
              <a:tblPr firstRow="1" bandRow="1">
                <a:tableStyleId>{5C22544A-7EE6-4342-B048-85BDC9FD1C3A}</a:tableStyleId>
              </a:tblPr>
              <a:tblGrid>
                <a:gridCol w="3028603">
                  <a:extLst>
                    <a:ext uri="{9D8B030D-6E8A-4147-A177-3AD203B41FA5}">
                      <a16:colId xmlns:a16="http://schemas.microsoft.com/office/drawing/2014/main" val="2302027401"/>
                    </a:ext>
                  </a:extLst>
                </a:gridCol>
                <a:gridCol w="1201774">
                  <a:extLst>
                    <a:ext uri="{9D8B030D-6E8A-4147-A177-3AD203B41FA5}">
                      <a16:colId xmlns:a16="http://schemas.microsoft.com/office/drawing/2014/main" val="2236846118"/>
                    </a:ext>
                  </a:extLst>
                </a:gridCol>
              </a:tblGrid>
              <a:tr h="0">
                <a:tc>
                  <a:txBody>
                    <a:bodyPr/>
                    <a:lstStyle/>
                    <a:p>
                      <a:r>
                        <a:rPr lang="en-GB" sz="1400" noProof="0" dirty="0">
                          <a:latin typeface="Arial" panose="020B0604020202020204" pitchFamily="34" charset="0"/>
                          <a:cs typeface="Arial" panose="020B0604020202020204" pitchFamily="34" charset="0"/>
                        </a:rPr>
                        <a:t>Activity</a:t>
                      </a:r>
                    </a:p>
                  </a:txBody>
                  <a:tcPr/>
                </a:tc>
                <a:tc>
                  <a:txBody>
                    <a:bodyPr/>
                    <a:lstStyle/>
                    <a:p>
                      <a:pPr algn="ctr"/>
                      <a:r>
                        <a:rPr lang="en-GB" sz="1400" noProof="0" dirty="0">
                          <a:latin typeface="Arial" panose="020B0604020202020204" pitchFamily="34" charset="0"/>
                          <a:cs typeface="Arial" panose="020B0604020202020204" pitchFamily="34" charset="0"/>
                        </a:rPr>
                        <a:t>N (%)</a:t>
                      </a:r>
                    </a:p>
                  </a:txBody>
                  <a:tcPr/>
                </a:tc>
                <a:extLst>
                  <a:ext uri="{0D108BD9-81ED-4DB2-BD59-A6C34878D82A}">
                    <a16:rowId xmlns:a16="http://schemas.microsoft.com/office/drawing/2014/main" val="961340382"/>
                  </a:ext>
                </a:extLst>
              </a:tr>
              <a:tr h="0">
                <a:tc>
                  <a:txBody>
                    <a:bodyPr/>
                    <a:lstStyle/>
                    <a:p>
                      <a:r>
                        <a:rPr lang="en-GB" sz="1400" b="0" noProof="0" dirty="0">
                          <a:latin typeface="Arial" panose="020B0604020202020204" pitchFamily="34" charset="0"/>
                          <a:cs typeface="Arial" panose="020B0604020202020204" pitchFamily="34" charset="0"/>
                        </a:rPr>
                        <a:t>CR</a:t>
                      </a:r>
                    </a:p>
                  </a:txBody>
                  <a:tcPr/>
                </a:tc>
                <a:tc>
                  <a:txBody>
                    <a:bodyPr/>
                    <a:lstStyle/>
                    <a:p>
                      <a:pPr algn="ctr"/>
                      <a:r>
                        <a:rPr lang="en-GB" sz="1400" noProof="0" dirty="0">
                          <a:latin typeface="Arial" panose="020B0604020202020204" pitchFamily="34" charset="0"/>
                          <a:cs typeface="Arial" panose="020B0604020202020204" pitchFamily="34" charset="0"/>
                        </a:rPr>
                        <a:t>3 (12)</a:t>
                      </a:r>
                    </a:p>
                  </a:txBody>
                  <a:tcPr/>
                </a:tc>
                <a:extLst>
                  <a:ext uri="{0D108BD9-81ED-4DB2-BD59-A6C34878D82A}">
                    <a16:rowId xmlns:a16="http://schemas.microsoft.com/office/drawing/2014/main" val="3922045474"/>
                  </a:ext>
                </a:extLst>
              </a:tr>
              <a:tr h="0">
                <a:tc>
                  <a:txBody>
                    <a:bodyPr/>
                    <a:lstStyle/>
                    <a:p>
                      <a:r>
                        <a:rPr lang="en-GB" sz="1400" b="0" noProof="0" dirty="0">
                          <a:latin typeface="Arial" panose="020B0604020202020204" pitchFamily="34" charset="0"/>
                          <a:cs typeface="Arial" panose="020B0604020202020204" pitchFamily="34" charset="0"/>
                        </a:rPr>
                        <a:t>PR</a:t>
                      </a:r>
                    </a:p>
                  </a:txBody>
                  <a:tcPr/>
                </a:tc>
                <a:tc>
                  <a:txBody>
                    <a:bodyPr/>
                    <a:lstStyle/>
                    <a:p>
                      <a:pPr algn="ctr"/>
                      <a:r>
                        <a:rPr lang="en-GB" sz="1400" noProof="0" dirty="0">
                          <a:latin typeface="Arial" panose="020B0604020202020204" pitchFamily="34" charset="0"/>
                          <a:cs typeface="Arial" panose="020B0604020202020204" pitchFamily="34" charset="0"/>
                        </a:rPr>
                        <a:t>1 (4)</a:t>
                      </a:r>
                    </a:p>
                  </a:txBody>
                  <a:tcPr/>
                </a:tc>
                <a:extLst>
                  <a:ext uri="{0D108BD9-81ED-4DB2-BD59-A6C34878D82A}">
                    <a16:rowId xmlns:a16="http://schemas.microsoft.com/office/drawing/2014/main" val="2197061299"/>
                  </a:ext>
                </a:extLst>
              </a:tr>
              <a:tr h="0">
                <a:tc>
                  <a:txBody>
                    <a:bodyPr/>
                    <a:lstStyle/>
                    <a:p>
                      <a:r>
                        <a:rPr lang="en-GB" sz="1400" b="0" noProof="0" dirty="0">
                          <a:latin typeface="Arial" panose="020B0604020202020204" pitchFamily="34" charset="0"/>
                          <a:cs typeface="Arial" panose="020B0604020202020204" pitchFamily="34" charset="0"/>
                        </a:rPr>
                        <a:t>SD</a:t>
                      </a:r>
                    </a:p>
                  </a:txBody>
                  <a:tcPr/>
                </a:tc>
                <a:tc>
                  <a:txBody>
                    <a:bodyPr/>
                    <a:lstStyle/>
                    <a:p>
                      <a:pPr algn="ctr"/>
                      <a:r>
                        <a:rPr lang="en-GB" sz="1400" noProof="0" dirty="0">
                          <a:latin typeface="Arial" panose="020B0604020202020204" pitchFamily="34" charset="0"/>
                          <a:cs typeface="Arial" panose="020B0604020202020204" pitchFamily="34" charset="0"/>
                        </a:rPr>
                        <a:t>6 (24)</a:t>
                      </a:r>
                    </a:p>
                  </a:txBody>
                  <a:tcPr/>
                </a:tc>
                <a:extLst>
                  <a:ext uri="{0D108BD9-81ED-4DB2-BD59-A6C34878D82A}">
                    <a16:rowId xmlns:a16="http://schemas.microsoft.com/office/drawing/2014/main" val="3775862706"/>
                  </a:ext>
                </a:extLst>
              </a:tr>
              <a:tr h="0">
                <a:tc>
                  <a:txBody>
                    <a:bodyPr/>
                    <a:lstStyle/>
                    <a:p>
                      <a:r>
                        <a:rPr lang="en-GB" sz="1400" b="0" noProof="0" dirty="0">
                          <a:latin typeface="Arial" panose="020B0604020202020204" pitchFamily="34" charset="0"/>
                          <a:cs typeface="Arial" panose="020B0604020202020204" pitchFamily="34" charset="0"/>
                        </a:rPr>
                        <a:t>PD</a:t>
                      </a:r>
                    </a:p>
                  </a:txBody>
                  <a:tcPr/>
                </a:tc>
                <a:tc>
                  <a:txBody>
                    <a:bodyPr/>
                    <a:lstStyle/>
                    <a:p>
                      <a:pPr algn="ctr"/>
                      <a:r>
                        <a:rPr lang="en-GB" sz="1400" noProof="0" dirty="0">
                          <a:latin typeface="Arial" panose="020B0604020202020204" pitchFamily="34" charset="0"/>
                          <a:cs typeface="Arial" panose="020B0604020202020204" pitchFamily="34" charset="0"/>
                        </a:rPr>
                        <a:t>12 (48)</a:t>
                      </a:r>
                    </a:p>
                  </a:txBody>
                  <a:tcPr/>
                </a:tc>
                <a:extLst>
                  <a:ext uri="{0D108BD9-81ED-4DB2-BD59-A6C34878D82A}">
                    <a16:rowId xmlns:a16="http://schemas.microsoft.com/office/drawing/2014/main" val="2549487644"/>
                  </a:ext>
                </a:extLst>
              </a:tr>
              <a:tr h="0">
                <a:tc>
                  <a:txBody>
                    <a:bodyPr/>
                    <a:lstStyle/>
                    <a:p>
                      <a:r>
                        <a:rPr lang="en-GB" sz="1400" b="0" noProof="0" dirty="0">
                          <a:latin typeface="Arial" panose="020B0604020202020204" pitchFamily="34" charset="0"/>
                          <a:cs typeface="Arial" panose="020B0604020202020204" pitchFamily="34" charset="0"/>
                        </a:rPr>
                        <a:t>Non-evaluable</a:t>
                      </a:r>
                    </a:p>
                  </a:txBody>
                  <a:tcPr/>
                </a:tc>
                <a:tc>
                  <a:txBody>
                    <a:bodyPr/>
                    <a:lstStyle/>
                    <a:p>
                      <a:pPr algn="ctr"/>
                      <a:r>
                        <a:rPr lang="en-GB" sz="1400" noProof="0" dirty="0">
                          <a:latin typeface="Arial" panose="020B0604020202020204" pitchFamily="34" charset="0"/>
                          <a:cs typeface="Arial" panose="020B0604020202020204" pitchFamily="34" charset="0"/>
                        </a:rPr>
                        <a:t>3 (12)</a:t>
                      </a:r>
                    </a:p>
                  </a:txBody>
                  <a:tcPr/>
                </a:tc>
                <a:extLst>
                  <a:ext uri="{0D108BD9-81ED-4DB2-BD59-A6C34878D82A}">
                    <a16:rowId xmlns:a16="http://schemas.microsoft.com/office/drawing/2014/main" val="2645668983"/>
                  </a:ext>
                </a:extLst>
              </a:tr>
              <a:tr h="0">
                <a:tc>
                  <a:txBody>
                    <a:bodyPr/>
                    <a:lstStyle/>
                    <a:p>
                      <a:r>
                        <a:rPr lang="en-GB" sz="1400" b="0" noProof="0" dirty="0">
                          <a:latin typeface="Arial" panose="020B0604020202020204" pitchFamily="34" charset="0"/>
                          <a:cs typeface="Arial" panose="020B0604020202020204" pitchFamily="34" charset="0"/>
                        </a:rPr>
                        <a:t>ORR</a:t>
                      </a:r>
                    </a:p>
                  </a:txBody>
                  <a:tcPr/>
                </a:tc>
                <a:tc>
                  <a:txBody>
                    <a:bodyPr/>
                    <a:lstStyle/>
                    <a:p>
                      <a:pPr algn="ctr"/>
                      <a:r>
                        <a:rPr lang="en-GB" sz="1400" noProof="0" dirty="0">
                          <a:latin typeface="Arial" panose="020B0604020202020204" pitchFamily="34" charset="0"/>
                          <a:cs typeface="Arial" panose="020B0604020202020204" pitchFamily="34" charset="0"/>
                        </a:rPr>
                        <a:t>4 (16)</a:t>
                      </a:r>
                    </a:p>
                  </a:txBody>
                  <a:tcPr/>
                </a:tc>
                <a:extLst>
                  <a:ext uri="{0D108BD9-81ED-4DB2-BD59-A6C34878D82A}">
                    <a16:rowId xmlns:a16="http://schemas.microsoft.com/office/drawing/2014/main" val="1717248303"/>
                  </a:ext>
                </a:extLst>
              </a:tr>
            </a:tbl>
          </a:graphicData>
        </a:graphic>
      </p:graphicFrame>
      <p:sp>
        <p:nvSpPr>
          <p:cNvPr id="24" name="TextBox 23">
            <a:extLst>
              <a:ext uri="{FF2B5EF4-FFF2-40B4-BE49-F238E27FC236}">
                <a16:creationId xmlns:a16="http://schemas.microsoft.com/office/drawing/2014/main" id="{295664C8-6A5F-027A-D0CF-7664E7BECAD1}"/>
              </a:ext>
            </a:extLst>
          </p:cNvPr>
          <p:cNvSpPr txBox="1"/>
          <p:nvPr/>
        </p:nvSpPr>
        <p:spPr>
          <a:xfrm rot="16200000">
            <a:off x="4598041" y="3051620"/>
            <a:ext cx="1662315"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Overall survival (%)</a:t>
            </a:r>
          </a:p>
        </p:txBody>
      </p:sp>
      <p:sp>
        <p:nvSpPr>
          <p:cNvPr id="25" name="TextBox 24">
            <a:extLst>
              <a:ext uri="{FF2B5EF4-FFF2-40B4-BE49-F238E27FC236}">
                <a16:creationId xmlns:a16="http://schemas.microsoft.com/office/drawing/2014/main" id="{C6EA6F8A-8C52-EEB1-0EAF-18E988E41F29}"/>
              </a:ext>
            </a:extLst>
          </p:cNvPr>
          <p:cNvSpPr txBox="1"/>
          <p:nvPr/>
        </p:nvSpPr>
        <p:spPr>
          <a:xfrm>
            <a:off x="7386841" y="4564186"/>
            <a:ext cx="1229439"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Time (months)</a:t>
            </a:r>
          </a:p>
        </p:txBody>
      </p:sp>
      <p:sp>
        <p:nvSpPr>
          <p:cNvPr id="26" name="TextBox 25">
            <a:extLst>
              <a:ext uri="{FF2B5EF4-FFF2-40B4-BE49-F238E27FC236}">
                <a16:creationId xmlns:a16="http://schemas.microsoft.com/office/drawing/2014/main" id="{B7C92B83-C3E5-A9CB-FC20-F4ED29885F76}"/>
              </a:ext>
            </a:extLst>
          </p:cNvPr>
          <p:cNvSpPr txBox="1"/>
          <p:nvPr/>
        </p:nvSpPr>
        <p:spPr>
          <a:xfrm>
            <a:off x="6193192" y="4377995"/>
            <a:ext cx="78548" cy="169277"/>
          </a:xfrm>
          <a:prstGeom prst="rect">
            <a:avLst/>
          </a:prstGeom>
          <a:noFill/>
        </p:spPr>
        <p:txBody>
          <a:bodyPr wrap="non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3</a:t>
            </a:r>
          </a:p>
        </p:txBody>
      </p:sp>
      <p:sp>
        <p:nvSpPr>
          <p:cNvPr id="27" name="TextBox 26">
            <a:extLst>
              <a:ext uri="{FF2B5EF4-FFF2-40B4-BE49-F238E27FC236}">
                <a16:creationId xmlns:a16="http://schemas.microsoft.com/office/drawing/2014/main" id="{373A2E08-72A0-74D1-C27B-A70705C52B05}"/>
              </a:ext>
            </a:extLst>
          </p:cNvPr>
          <p:cNvSpPr txBox="1"/>
          <p:nvPr/>
        </p:nvSpPr>
        <p:spPr>
          <a:xfrm>
            <a:off x="7165053" y="4377995"/>
            <a:ext cx="157094" cy="169277"/>
          </a:xfrm>
          <a:prstGeom prst="rect">
            <a:avLst/>
          </a:prstGeom>
          <a:noFill/>
        </p:spPr>
        <p:txBody>
          <a:bodyPr wrap="non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15</a:t>
            </a:r>
          </a:p>
        </p:txBody>
      </p:sp>
      <p:sp>
        <p:nvSpPr>
          <p:cNvPr id="28" name="TextBox 27">
            <a:extLst>
              <a:ext uri="{FF2B5EF4-FFF2-40B4-BE49-F238E27FC236}">
                <a16:creationId xmlns:a16="http://schemas.microsoft.com/office/drawing/2014/main" id="{AB516039-DE1B-322A-B0E9-4262894434CD}"/>
              </a:ext>
            </a:extLst>
          </p:cNvPr>
          <p:cNvSpPr txBox="1"/>
          <p:nvPr/>
        </p:nvSpPr>
        <p:spPr>
          <a:xfrm>
            <a:off x="8379318" y="4377995"/>
            <a:ext cx="276708" cy="169277"/>
          </a:xfrm>
          <a:prstGeom prst="rect">
            <a:avLst/>
          </a:prstGeom>
          <a:noFill/>
        </p:spPr>
        <p:txBody>
          <a:bodyPr wrap="squar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30</a:t>
            </a:r>
          </a:p>
        </p:txBody>
      </p:sp>
      <p:sp>
        <p:nvSpPr>
          <p:cNvPr id="31" name="TextBox 30">
            <a:extLst>
              <a:ext uri="{FF2B5EF4-FFF2-40B4-BE49-F238E27FC236}">
                <a16:creationId xmlns:a16="http://schemas.microsoft.com/office/drawing/2014/main" id="{7FF72450-14BA-39A7-B515-022789967C0C}"/>
              </a:ext>
            </a:extLst>
          </p:cNvPr>
          <p:cNvSpPr txBox="1"/>
          <p:nvPr/>
        </p:nvSpPr>
        <p:spPr>
          <a:xfrm>
            <a:off x="5582998" y="1914003"/>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32" name="TextBox 31">
            <a:extLst>
              <a:ext uri="{FF2B5EF4-FFF2-40B4-BE49-F238E27FC236}">
                <a16:creationId xmlns:a16="http://schemas.microsoft.com/office/drawing/2014/main" id="{7D9404B4-B98C-EAAC-E473-FC565CE0CD76}"/>
              </a:ext>
            </a:extLst>
          </p:cNvPr>
          <p:cNvSpPr txBox="1"/>
          <p:nvPr/>
        </p:nvSpPr>
        <p:spPr>
          <a:xfrm>
            <a:off x="5667958" y="2373035"/>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sp>
        <p:nvSpPr>
          <p:cNvPr id="33" name="TextBox 32">
            <a:extLst>
              <a:ext uri="{FF2B5EF4-FFF2-40B4-BE49-F238E27FC236}">
                <a16:creationId xmlns:a16="http://schemas.microsoft.com/office/drawing/2014/main" id="{5669EC72-9D83-E15D-D159-522D3B93816F}"/>
              </a:ext>
            </a:extLst>
          </p:cNvPr>
          <p:cNvSpPr txBox="1"/>
          <p:nvPr/>
        </p:nvSpPr>
        <p:spPr>
          <a:xfrm>
            <a:off x="5667958" y="2832067"/>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sp>
        <p:nvSpPr>
          <p:cNvPr id="34" name="TextBox 33">
            <a:extLst>
              <a:ext uri="{FF2B5EF4-FFF2-40B4-BE49-F238E27FC236}">
                <a16:creationId xmlns:a16="http://schemas.microsoft.com/office/drawing/2014/main" id="{75DB0938-659B-12FA-6932-206B99B8B54A}"/>
              </a:ext>
            </a:extLst>
          </p:cNvPr>
          <p:cNvSpPr txBox="1"/>
          <p:nvPr/>
        </p:nvSpPr>
        <p:spPr>
          <a:xfrm>
            <a:off x="5667958" y="3291099"/>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sp>
        <p:nvSpPr>
          <p:cNvPr id="35" name="TextBox 34">
            <a:extLst>
              <a:ext uri="{FF2B5EF4-FFF2-40B4-BE49-F238E27FC236}">
                <a16:creationId xmlns:a16="http://schemas.microsoft.com/office/drawing/2014/main" id="{8A1A1E92-FEA7-93E6-C976-50A0F8ECA7E2}"/>
              </a:ext>
            </a:extLst>
          </p:cNvPr>
          <p:cNvSpPr txBox="1"/>
          <p:nvPr/>
        </p:nvSpPr>
        <p:spPr>
          <a:xfrm>
            <a:off x="5667958" y="3750131"/>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sp>
        <p:nvSpPr>
          <p:cNvPr id="36" name="TextBox 35">
            <a:extLst>
              <a:ext uri="{FF2B5EF4-FFF2-40B4-BE49-F238E27FC236}">
                <a16:creationId xmlns:a16="http://schemas.microsoft.com/office/drawing/2014/main" id="{115EFEF6-17D2-2396-BEF4-030AE05E4E1A}"/>
              </a:ext>
            </a:extLst>
          </p:cNvPr>
          <p:cNvSpPr txBox="1"/>
          <p:nvPr/>
        </p:nvSpPr>
        <p:spPr>
          <a:xfrm>
            <a:off x="5752916" y="4209166"/>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43" name="TextBox 42">
            <a:extLst>
              <a:ext uri="{FF2B5EF4-FFF2-40B4-BE49-F238E27FC236}">
                <a16:creationId xmlns:a16="http://schemas.microsoft.com/office/drawing/2014/main" id="{F05569B1-26DD-4662-2EFC-94938638B5E8}"/>
              </a:ext>
            </a:extLst>
          </p:cNvPr>
          <p:cNvSpPr txBox="1"/>
          <p:nvPr/>
        </p:nvSpPr>
        <p:spPr>
          <a:xfrm>
            <a:off x="5667958" y="2143519"/>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90</a:t>
            </a:r>
          </a:p>
        </p:txBody>
      </p:sp>
      <p:sp>
        <p:nvSpPr>
          <p:cNvPr id="44" name="TextBox 43">
            <a:extLst>
              <a:ext uri="{FF2B5EF4-FFF2-40B4-BE49-F238E27FC236}">
                <a16:creationId xmlns:a16="http://schemas.microsoft.com/office/drawing/2014/main" id="{1B752EB7-E898-D1D6-3715-4E81497D2DD7}"/>
              </a:ext>
            </a:extLst>
          </p:cNvPr>
          <p:cNvSpPr txBox="1"/>
          <p:nvPr/>
        </p:nvSpPr>
        <p:spPr>
          <a:xfrm>
            <a:off x="6558587" y="1501401"/>
            <a:ext cx="884505" cy="369332"/>
          </a:xfrm>
          <a:prstGeom prst="rect">
            <a:avLst/>
          </a:prstGeom>
          <a:noFill/>
        </p:spPr>
        <p:txBody>
          <a:bodyPr wrap="squar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12-mo OS: </a:t>
            </a:r>
            <a:r>
              <a:rPr lang="en-GB" sz="1200" b="1" noProof="0" dirty="0">
                <a:solidFill>
                  <a:schemeClr val="accent1"/>
                </a:solidFill>
                <a:latin typeface="Arial" panose="020B0604020202020204" pitchFamily="34" charset="0"/>
                <a:ea typeface="Aileron" charset="0"/>
                <a:cs typeface="Arial" panose="020B0604020202020204" pitchFamily="34" charset="0"/>
              </a:rPr>
              <a:t>42.4%</a:t>
            </a:r>
          </a:p>
        </p:txBody>
      </p:sp>
      <p:sp>
        <p:nvSpPr>
          <p:cNvPr id="45" name="TextBox 44">
            <a:extLst>
              <a:ext uri="{FF2B5EF4-FFF2-40B4-BE49-F238E27FC236}">
                <a16:creationId xmlns:a16="http://schemas.microsoft.com/office/drawing/2014/main" id="{8B3090DB-C9DA-28CA-F801-E964F66BDBE8}"/>
              </a:ext>
            </a:extLst>
          </p:cNvPr>
          <p:cNvSpPr txBox="1"/>
          <p:nvPr/>
        </p:nvSpPr>
        <p:spPr>
          <a:xfrm>
            <a:off x="9681081" y="4377995"/>
            <a:ext cx="179089" cy="169277"/>
          </a:xfrm>
          <a:prstGeom prst="rect">
            <a:avLst/>
          </a:prstGeom>
          <a:noFill/>
        </p:spPr>
        <p:txBody>
          <a:bodyPr wrap="squar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45</a:t>
            </a:r>
          </a:p>
        </p:txBody>
      </p:sp>
      <p:pic>
        <p:nvPicPr>
          <p:cNvPr id="49" name="Picture 48" descr="A graph with a line on it&#10;&#10;Description automatically generated">
            <a:extLst>
              <a:ext uri="{FF2B5EF4-FFF2-40B4-BE49-F238E27FC236}">
                <a16:creationId xmlns:a16="http://schemas.microsoft.com/office/drawing/2014/main" id="{C5CEE59A-036B-3815-D196-D654EF09D4C2}"/>
              </a:ext>
            </a:extLst>
          </p:cNvPr>
          <p:cNvPicPr>
            <a:picLocks noChangeAspect="1"/>
          </p:cNvPicPr>
          <p:nvPr/>
        </p:nvPicPr>
        <p:blipFill>
          <a:blip r:embed="rId2"/>
          <a:srcRect t="6640" r="13755"/>
          <a:stretch/>
        </p:blipFill>
        <p:spPr>
          <a:xfrm>
            <a:off x="5884509" y="1950165"/>
            <a:ext cx="4459963" cy="2418780"/>
          </a:xfrm>
          <a:prstGeom prst="rect">
            <a:avLst/>
          </a:prstGeom>
        </p:spPr>
      </p:pic>
      <p:sp>
        <p:nvSpPr>
          <p:cNvPr id="50" name="TextBox 49">
            <a:extLst>
              <a:ext uri="{FF2B5EF4-FFF2-40B4-BE49-F238E27FC236}">
                <a16:creationId xmlns:a16="http://schemas.microsoft.com/office/drawing/2014/main" id="{1532F2CC-6FE2-E357-5D86-B28A936B1342}"/>
              </a:ext>
            </a:extLst>
          </p:cNvPr>
          <p:cNvSpPr txBox="1"/>
          <p:nvPr/>
        </p:nvSpPr>
        <p:spPr>
          <a:xfrm>
            <a:off x="7642488" y="1501401"/>
            <a:ext cx="718145" cy="369332"/>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24-mo OS</a:t>
            </a:r>
          </a:p>
          <a:p>
            <a:pPr algn="ctr"/>
            <a:r>
              <a:rPr lang="en-GB" sz="1200" b="1" noProof="0" dirty="0">
                <a:solidFill>
                  <a:schemeClr val="accent1"/>
                </a:solidFill>
                <a:latin typeface="Arial" panose="020B0604020202020204" pitchFamily="34" charset="0"/>
                <a:ea typeface="Aileron" charset="0"/>
                <a:cs typeface="Arial" panose="020B0604020202020204" pitchFamily="34" charset="0"/>
              </a:rPr>
              <a:t>32.3%</a:t>
            </a:r>
          </a:p>
        </p:txBody>
      </p:sp>
      <p:sp>
        <p:nvSpPr>
          <p:cNvPr id="51" name="TextBox 50">
            <a:extLst>
              <a:ext uri="{FF2B5EF4-FFF2-40B4-BE49-F238E27FC236}">
                <a16:creationId xmlns:a16="http://schemas.microsoft.com/office/drawing/2014/main" id="{FE9EB4A3-EA6F-6A49-E2ED-ACA9A8A41367}"/>
              </a:ext>
            </a:extLst>
          </p:cNvPr>
          <p:cNvSpPr txBox="1"/>
          <p:nvPr/>
        </p:nvSpPr>
        <p:spPr>
          <a:xfrm>
            <a:off x="8569542" y="1501401"/>
            <a:ext cx="910834" cy="369332"/>
          </a:xfrm>
          <a:prstGeom prst="rect">
            <a:avLst/>
          </a:prstGeom>
          <a:noFill/>
        </p:spPr>
        <p:txBody>
          <a:bodyPr wrap="squar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36-mo OS: </a:t>
            </a:r>
            <a:r>
              <a:rPr lang="en-GB" sz="1200" b="1" noProof="0" dirty="0">
                <a:solidFill>
                  <a:schemeClr val="accent1"/>
                </a:solidFill>
                <a:latin typeface="Arial" panose="020B0604020202020204" pitchFamily="34" charset="0"/>
                <a:ea typeface="Aileron" charset="0"/>
                <a:cs typeface="Arial" panose="020B0604020202020204" pitchFamily="34" charset="0"/>
              </a:rPr>
              <a:t>21.6%</a:t>
            </a:r>
          </a:p>
        </p:txBody>
      </p:sp>
      <p:sp>
        <p:nvSpPr>
          <p:cNvPr id="52" name="TextBox 51">
            <a:extLst>
              <a:ext uri="{FF2B5EF4-FFF2-40B4-BE49-F238E27FC236}">
                <a16:creationId xmlns:a16="http://schemas.microsoft.com/office/drawing/2014/main" id="{DAF14DAB-A3EF-6FE4-9FE4-47F8DE7EEE35}"/>
              </a:ext>
            </a:extLst>
          </p:cNvPr>
          <p:cNvSpPr txBox="1"/>
          <p:nvPr/>
        </p:nvSpPr>
        <p:spPr>
          <a:xfrm>
            <a:off x="5667958" y="3979647"/>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sp>
        <p:nvSpPr>
          <p:cNvPr id="53" name="TextBox 52">
            <a:extLst>
              <a:ext uri="{FF2B5EF4-FFF2-40B4-BE49-F238E27FC236}">
                <a16:creationId xmlns:a16="http://schemas.microsoft.com/office/drawing/2014/main" id="{31E8E189-1651-CA81-05A1-0197C6395972}"/>
              </a:ext>
            </a:extLst>
          </p:cNvPr>
          <p:cNvSpPr txBox="1"/>
          <p:nvPr/>
        </p:nvSpPr>
        <p:spPr>
          <a:xfrm>
            <a:off x="5667958" y="3520615"/>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30</a:t>
            </a:r>
          </a:p>
        </p:txBody>
      </p:sp>
      <p:sp>
        <p:nvSpPr>
          <p:cNvPr id="54" name="TextBox 53">
            <a:extLst>
              <a:ext uri="{FF2B5EF4-FFF2-40B4-BE49-F238E27FC236}">
                <a16:creationId xmlns:a16="http://schemas.microsoft.com/office/drawing/2014/main" id="{D28426B8-5E63-2A06-213F-A058B2BD0297}"/>
              </a:ext>
            </a:extLst>
          </p:cNvPr>
          <p:cNvSpPr txBox="1"/>
          <p:nvPr/>
        </p:nvSpPr>
        <p:spPr>
          <a:xfrm>
            <a:off x="5667958" y="3061583"/>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50</a:t>
            </a:r>
          </a:p>
        </p:txBody>
      </p:sp>
      <p:sp>
        <p:nvSpPr>
          <p:cNvPr id="55" name="TextBox 54">
            <a:extLst>
              <a:ext uri="{FF2B5EF4-FFF2-40B4-BE49-F238E27FC236}">
                <a16:creationId xmlns:a16="http://schemas.microsoft.com/office/drawing/2014/main" id="{A6B46341-5C75-4275-E397-2F2492DBF4E5}"/>
              </a:ext>
            </a:extLst>
          </p:cNvPr>
          <p:cNvSpPr txBox="1"/>
          <p:nvPr/>
        </p:nvSpPr>
        <p:spPr>
          <a:xfrm>
            <a:off x="5667958" y="2602551"/>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70</a:t>
            </a:r>
          </a:p>
        </p:txBody>
      </p:sp>
      <p:sp>
        <p:nvSpPr>
          <p:cNvPr id="56" name="TextBox 55">
            <a:extLst>
              <a:ext uri="{FF2B5EF4-FFF2-40B4-BE49-F238E27FC236}">
                <a16:creationId xmlns:a16="http://schemas.microsoft.com/office/drawing/2014/main" id="{944D0AC3-6D39-5DCF-AEA7-184C1639C2BB}"/>
              </a:ext>
            </a:extLst>
          </p:cNvPr>
          <p:cNvSpPr txBox="1"/>
          <p:nvPr/>
        </p:nvSpPr>
        <p:spPr>
          <a:xfrm>
            <a:off x="6454634" y="4377995"/>
            <a:ext cx="78548" cy="169277"/>
          </a:xfrm>
          <a:prstGeom prst="rect">
            <a:avLst/>
          </a:prstGeom>
          <a:noFill/>
        </p:spPr>
        <p:txBody>
          <a:bodyPr wrap="non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6</a:t>
            </a:r>
          </a:p>
        </p:txBody>
      </p:sp>
      <p:sp>
        <p:nvSpPr>
          <p:cNvPr id="57" name="TextBox 56">
            <a:extLst>
              <a:ext uri="{FF2B5EF4-FFF2-40B4-BE49-F238E27FC236}">
                <a16:creationId xmlns:a16="http://schemas.microsoft.com/office/drawing/2014/main" id="{64A57A49-27B4-D25C-17A4-2A8A4A1EC37B}"/>
              </a:ext>
            </a:extLst>
          </p:cNvPr>
          <p:cNvSpPr txBox="1"/>
          <p:nvPr/>
        </p:nvSpPr>
        <p:spPr>
          <a:xfrm>
            <a:off x="6705605" y="4377995"/>
            <a:ext cx="78548" cy="169277"/>
          </a:xfrm>
          <a:prstGeom prst="rect">
            <a:avLst/>
          </a:prstGeom>
          <a:noFill/>
        </p:spPr>
        <p:txBody>
          <a:bodyPr wrap="non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9</a:t>
            </a:r>
          </a:p>
        </p:txBody>
      </p:sp>
      <p:sp>
        <p:nvSpPr>
          <p:cNvPr id="58" name="TextBox 57">
            <a:extLst>
              <a:ext uri="{FF2B5EF4-FFF2-40B4-BE49-F238E27FC236}">
                <a16:creationId xmlns:a16="http://schemas.microsoft.com/office/drawing/2014/main" id="{BA5CEA1C-7681-7EFA-9691-15B08ABC275D}"/>
              </a:ext>
            </a:extLst>
          </p:cNvPr>
          <p:cNvSpPr txBox="1"/>
          <p:nvPr/>
        </p:nvSpPr>
        <p:spPr>
          <a:xfrm>
            <a:off x="6904114" y="4377995"/>
            <a:ext cx="157094" cy="169277"/>
          </a:xfrm>
          <a:prstGeom prst="rect">
            <a:avLst/>
          </a:prstGeom>
          <a:noFill/>
        </p:spPr>
        <p:txBody>
          <a:bodyPr wrap="non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12</a:t>
            </a:r>
          </a:p>
        </p:txBody>
      </p:sp>
      <p:sp>
        <p:nvSpPr>
          <p:cNvPr id="59" name="TextBox 58">
            <a:extLst>
              <a:ext uri="{FF2B5EF4-FFF2-40B4-BE49-F238E27FC236}">
                <a16:creationId xmlns:a16="http://schemas.microsoft.com/office/drawing/2014/main" id="{A8D0688D-0672-3F79-AC85-3DD2C3BDE555}"/>
              </a:ext>
            </a:extLst>
          </p:cNvPr>
          <p:cNvSpPr txBox="1"/>
          <p:nvPr/>
        </p:nvSpPr>
        <p:spPr>
          <a:xfrm>
            <a:off x="7408206" y="4377995"/>
            <a:ext cx="157094" cy="169277"/>
          </a:xfrm>
          <a:prstGeom prst="rect">
            <a:avLst/>
          </a:prstGeom>
          <a:noFill/>
        </p:spPr>
        <p:txBody>
          <a:bodyPr wrap="non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18</a:t>
            </a:r>
          </a:p>
        </p:txBody>
      </p:sp>
      <p:sp>
        <p:nvSpPr>
          <p:cNvPr id="60" name="TextBox 59">
            <a:extLst>
              <a:ext uri="{FF2B5EF4-FFF2-40B4-BE49-F238E27FC236}">
                <a16:creationId xmlns:a16="http://schemas.microsoft.com/office/drawing/2014/main" id="{33DE9185-599D-4639-403E-5F97C9912B43}"/>
              </a:ext>
            </a:extLst>
          </p:cNvPr>
          <p:cNvSpPr txBox="1"/>
          <p:nvPr/>
        </p:nvSpPr>
        <p:spPr>
          <a:xfrm>
            <a:off x="7667526" y="4377995"/>
            <a:ext cx="157094" cy="169277"/>
          </a:xfrm>
          <a:prstGeom prst="rect">
            <a:avLst/>
          </a:prstGeom>
          <a:noFill/>
        </p:spPr>
        <p:txBody>
          <a:bodyPr wrap="non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21</a:t>
            </a:r>
          </a:p>
        </p:txBody>
      </p:sp>
      <p:sp>
        <p:nvSpPr>
          <p:cNvPr id="61" name="TextBox 60">
            <a:extLst>
              <a:ext uri="{FF2B5EF4-FFF2-40B4-BE49-F238E27FC236}">
                <a16:creationId xmlns:a16="http://schemas.microsoft.com/office/drawing/2014/main" id="{8092028C-C8D4-C7D2-786F-104DC7A7FFBB}"/>
              </a:ext>
            </a:extLst>
          </p:cNvPr>
          <p:cNvSpPr txBox="1"/>
          <p:nvPr/>
        </p:nvSpPr>
        <p:spPr>
          <a:xfrm>
            <a:off x="7928465" y="4377995"/>
            <a:ext cx="157094" cy="169277"/>
          </a:xfrm>
          <a:prstGeom prst="rect">
            <a:avLst/>
          </a:prstGeom>
          <a:noFill/>
        </p:spPr>
        <p:txBody>
          <a:bodyPr wrap="non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24</a:t>
            </a:r>
          </a:p>
        </p:txBody>
      </p:sp>
      <p:sp>
        <p:nvSpPr>
          <p:cNvPr id="62" name="TextBox 61">
            <a:extLst>
              <a:ext uri="{FF2B5EF4-FFF2-40B4-BE49-F238E27FC236}">
                <a16:creationId xmlns:a16="http://schemas.microsoft.com/office/drawing/2014/main" id="{C5A7E075-822F-CAB7-DA00-D84A993B0B15}"/>
              </a:ext>
            </a:extLst>
          </p:cNvPr>
          <p:cNvSpPr txBox="1"/>
          <p:nvPr/>
        </p:nvSpPr>
        <p:spPr>
          <a:xfrm>
            <a:off x="8173547" y="4377995"/>
            <a:ext cx="157094" cy="169277"/>
          </a:xfrm>
          <a:prstGeom prst="rect">
            <a:avLst/>
          </a:prstGeom>
          <a:noFill/>
        </p:spPr>
        <p:txBody>
          <a:bodyPr wrap="non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27</a:t>
            </a:r>
          </a:p>
        </p:txBody>
      </p:sp>
      <p:sp>
        <p:nvSpPr>
          <p:cNvPr id="63" name="TextBox 62">
            <a:extLst>
              <a:ext uri="{FF2B5EF4-FFF2-40B4-BE49-F238E27FC236}">
                <a16:creationId xmlns:a16="http://schemas.microsoft.com/office/drawing/2014/main" id="{8B35530F-CF2C-4A0E-F0F8-FDCB055AECE3}"/>
              </a:ext>
            </a:extLst>
          </p:cNvPr>
          <p:cNvSpPr txBox="1"/>
          <p:nvPr/>
        </p:nvSpPr>
        <p:spPr>
          <a:xfrm>
            <a:off x="8640257" y="4377995"/>
            <a:ext cx="276708" cy="169277"/>
          </a:xfrm>
          <a:prstGeom prst="rect">
            <a:avLst/>
          </a:prstGeom>
          <a:noFill/>
        </p:spPr>
        <p:txBody>
          <a:bodyPr wrap="squar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33</a:t>
            </a:r>
          </a:p>
        </p:txBody>
      </p:sp>
      <p:sp>
        <p:nvSpPr>
          <p:cNvPr id="64" name="TextBox 63">
            <a:extLst>
              <a:ext uri="{FF2B5EF4-FFF2-40B4-BE49-F238E27FC236}">
                <a16:creationId xmlns:a16="http://schemas.microsoft.com/office/drawing/2014/main" id="{64014B0F-14F2-5A8B-158D-4075CD4D9B72}"/>
              </a:ext>
            </a:extLst>
          </p:cNvPr>
          <p:cNvSpPr txBox="1"/>
          <p:nvPr/>
        </p:nvSpPr>
        <p:spPr>
          <a:xfrm>
            <a:off x="8875965" y="4377995"/>
            <a:ext cx="276708" cy="169277"/>
          </a:xfrm>
          <a:prstGeom prst="rect">
            <a:avLst/>
          </a:prstGeom>
          <a:noFill/>
        </p:spPr>
        <p:txBody>
          <a:bodyPr wrap="squar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36</a:t>
            </a:r>
          </a:p>
        </p:txBody>
      </p:sp>
      <p:sp>
        <p:nvSpPr>
          <p:cNvPr id="66" name="TextBox 65">
            <a:extLst>
              <a:ext uri="{FF2B5EF4-FFF2-40B4-BE49-F238E27FC236}">
                <a16:creationId xmlns:a16="http://schemas.microsoft.com/office/drawing/2014/main" id="{8497FDFC-D3BC-71E0-A004-C3117F8BB614}"/>
              </a:ext>
            </a:extLst>
          </p:cNvPr>
          <p:cNvSpPr txBox="1"/>
          <p:nvPr/>
        </p:nvSpPr>
        <p:spPr>
          <a:xfrm>
            <a:off x="9957524" y="4377995"/>
            <a:ext cx="179089" cy="169277"/>
          </a:xfrm>
          <a:prstGeom prst="rect">
            <a:avLst/>
          </a:prstGeom>
          <a:noFill/>
        </p:spPr>
        <p:txBody>
          <a:bodyPr wrap="squar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48</a:t>
            </a:r>
          </a:p>
        </p:txBody>
      </p:sp>
      <p:sp>
        <p:nvSpPr>
          <p:cNvPr id="67" name="TextBox 66">
            <a:extLst>
              <a:ext uri="{FF2B5EF4-FFF2-40B4-BE49-F238E27FC236}">
                <a16:creationId xmlns:a16="http://schemas.microsoft.com/office/drawing/2014/main" id="{7704C3D1-4777-F9A2-57A0-4927307F144C}"/>
              </a:ext>
            </a:extLst>
          </p:cNvPr>
          <p:cNvSpPr txBox="1"/>
          <p:nvPr/>
        </p:nvSpPr>
        <p:spPr>
          <a:xfrm>
            <a:off x="9432494" y="4377995"/>
            <a:ext cx="179089" cy="169277"/>
          </a:xfrm>
          <a:prstGeom prst="rect">
            <a:avLst/>
          </a:prstGeom>
          <a:noFill/>
        </p:spPr>
        <p:txBody>
          <a:bodyPr wrap="squar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42</a:t>
            </a:r>
          </a:p>
        </p:txBody>
      </p:sp>
      <p:sp>
        <p:nvSpPr>
          <p:cNvPr id="68" name="TextBox 67">
            <a:extLst>
              <a:ext uri="{FF2B5EF4-FFF2-40B4-BE49-F238E27FC236}">
                <a16:creationId xmlns:a16="http://schemas.microsoft.com/office/drawing/2014/main" id="{1239FE7F-F8EC-FBB3-BF22-BE096B7B6C52}"/>
              </a:ext>
            </a:extLst>
          </p:cNvPr>
          <p:cNvSpPr txBox="1"/>
          <p:nvPr/>
        </p:nvSpPr>
        <p:spPr>
          <a:xfrm>
            <a:off x="9136904" y="4377995"/>
            <a:ext cx="276708" cy="169277"/>
          </a:xfrm>
          <a:prstGeom prst="rect">
            <a:avLst/>
          </a:prstGeom>
          <a:noFill/>
        </p:spPr>
        <p:txBody>
          <a:bodyPr wrap="squar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39</a:t>
            </a:r>
          </a:p>
        </p:txBody>
      </p:sp>
      <p:sp>
        <p:nvSpPr>
          <p:cNvPr id="23" name="TextBox 22">
            <a:extLst>
              <a:ext uri="{FF2B5EF4-FFF2-40B4-BE49-F238E27FC236}">
                <a16:creationId xmlns:a16="http://schemas.microsoft.com/office/drawing/2014/main" id="{9E9D0C67-B7D5-6E70-720D-E547F9CC7A21}"/>
              </a:ext>
            </a:extLst>
          </p:cNvPr>
          <p:cNvSpPr txBox="1"/>
          <p:nvPr/>
        </p:nvSpPr>
        <p:spPr>
          <a:xfrm>
            <a:off x="9227933" y="2830045"/>
            <a:ext cx="1638269" cy="369332"/>
          </a:xfrm>
          <a:prstGeom prst="rect">
            <a:avLst/>
          </a:prstGeom>
          <a:noFill/>
        </p:spPr>
        <p:txBody>
          <a:bodyPr wrap="none" lIns="0" tIns="0" rIns="0" bIns="0" rtlCol="0">
            <a:spAutoFit/>
          </a:bodyPr>
          <a:lstStyle/>
          <a:p>
            <a:r>
              <a:rPr lang="en-GB" sz="1200" b="1" noProof="0" dirty="0">
                <a:latin typeface="Arial" panose="020B0604020202020204" pitchFamily="34" charset="0"/>
                <a:ea typeface="Aileron" charset="0"/>
                <a:cs typeface="Arial" panose="020B0604020202020204" pitchFamily="34" charset="0"/>
              </a:rPr>
              <a:t>Median OS (95% CI): </a:t>
            </a:r>
            <a:br>
              <a:rPr lang="en-GB" sz="1200" b="1" noProof="0" dirty="0">
                <a:latin typeface="Arial" panose="020B0604020202020204" pitchFamily="34" charset="0"/>
                <a:ea typeface="Aileron" charset="0"/>
                <a:cs typeface="Arial" panose="020B0604020202020204" pitchFamily="34" charset="0"/>
              </a:rPr>
            </a:br>
            <a:r>
              <a:rPr lang="en-GB" sz="1200" noProof="0" dirty="0">
                <a:latin typeface="Arial" panose="020B0604020202020204" pitchFamily="34" charset="0"/>
                <a:ea typeface="Aileron" charset="0"/>
                <a:cs typeface="Arial" panose="020B0604020202020204" pitchFamily="34" charset="0"/>
              </a:rPr>
              <a:t>10.9 months (3.99-17.8)</a:t>
            </a:r>
          </a:p>
        </p:txBody>
      </p:sp>
    </p:spTree>
    <p:extLst>
      <p:ext uri="{BB962C8B-B14F-4D97-AF65-F5344CB8AC3E}">
        <p14:creationId xmlns:p14="http://schemas.microsoft.com/office/powerpoint/2010/main" val="34627088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19740-947D-31A1-DF63-A2C80F7FB1FA}"/>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228CA827-81A1-ADCE-EBAE-30D49C8BD43F}"/>
              </a:ext>
            </a:extLst>
          </p:cNvPr>
          <p:cNvSpPr>
            <a:spLocks noGrp="1"/>
          </p:cNvSpPr>
          <p:nvPr>
            <p:ph sz="quarter" idx="12"/>
          </p:nvPr>
        </p:nvSpPr>
        <p:spPr/>
        <p:txBody>
          <a:bodyPr/>
          <a:lstStyle/>
          <a:p>
            <a:pPr>
              <a:spcBef>
                <a:spcPts val="600"/>
              </a:spcBef>
            </a:pPr>
            <a:r>
              <a:rPr lang="en-GB" sz="1600" noProof="0" dirty="0"/>
              <a:t>Multicentre retrospective analysis of 32 patients with prior anti-PD-(L)1 therapy, including 16 with prior atezolizumab + bevacizumab, 10 other ICI + VEGF combinations, and 6 ICI monotherapy</a:t>
            </a:r>
          </a:p>
          <a:p>
            <a:pPr>
              <a:spcBef>
                <a:spcPts val="600"/>
              </a:spcBef>
            </a:pPr>
            <a:r>
              <a:rPr lang="en-GB" sz="1600" noProof="0" dirty="0"/>
              <a:t>ORR was 22% (1 CR, 6 PR), of whom none had objective response to prior anti-PD(L)1 therapy</a:t>
            </a:r>
          </a:p>
          <a:p>
            <a:pPr>
              <a:spcBef>
                <a:spcPts val="600"/>
              </a:spcBef>
            </a:pPr>
            <a:r>
              <a:rPr lang="en-GB" sz="1600" noProof="0" dirty="0"/>
              <a:t>Median PFS was 2.9 months and median OS was 9.2 months</a:t>
            </a:r>
          </a:p>
          <a:p>
            <a:pPr>
              <a:spcBef>
                <a:spcPts val="600"/>
              </a:spcBef>
            </a:pPr>
            <a:r>
              <a:rPr lang="en-GB" sz="1600" noProof="0" dirty="0"/>
              <a:t>There were no new safety signals</a:t>
            </a:r>
          </a:p>
        </p:txBody>
      </p:sp>
      <p:sp>
        <p:nvSpPr>
          <p:cNvPr id="3" name="Title 2">
            <a:extLst>
              <a:ext uri="{FF2B5EF4-FFF2-40B4-BE49-F238E27FC236}">
                <a16:creationId xmlns:a16="http://schemas.microsoft.com/office/drawing/2014/main" id="{27C9C0E3-DE10-C26C-E30E-D4C7B0050E5B}"/>
              </a:ext>
            </a:extLst>
          </p:cNvPr>
          <p:cNvSpPr>
            <a:spLocks noGrp="1"/>
          </p:cNvSpPr>
          <p:nvPr>
            <p:ph type="title"/>
          </p:nvPr>
        </p:nvSpPr>
        <p:spPr>
          <a:xfrm>
            <a:off x="619201" y="259200"/>
            <a:ext cx="11165431" cy="864000"/>
          </a:xfrm>
        </p:spPr>
        <p:txBody>
          <a:bodyPr>
            <a:normAutofit fontScale="90000"/>
          </a:bodyPr>
          <a:lstStyle/>
          <a:p>
            <a:r>
              <a:rPr lang="en-GB" sz="3000" noProof="0" dirty="0"/>
              <a:t>2</a:t>
            </a:r>
            <a:r>
              <a:rPr lang="en-GB" sz="3000" baseline="30000" noProof="0" dirty="0"/>
              <a:t>nd</a:t>
            </a:r>
            <a:r>
              <a:rPr lang="en-GB" sz="3000" noProof="0" dirty="0"/>
              <a:t> line io</a:t>
            </a:r>
            <a:r>
              <a:rPr lang="en-GB" sz="3000" cap="none" noProof="0" dirty="0"/>
              <a:t>: AVAILABLE DATA AFTER PROGRESSION ON IO</a:t>
            </a:r>
            <a:br>
              <a:rPr lang="en-GB" cap="none" noProof="0" dirty="0"/>
            </a:br>
            <a:r>
              <a:rPr lang="en-GB" sz="2200" spc="100" noProof="0" dirty="0">
                <a:solidFill>
                  <a:schemeClr val="accent1"/>
                </a:solidFill>
                <a:latin typeface="Arial" panose="020B0604020202020204" pitchFamily="34" charset="0"/>
                <a:cs typeface="Arial" panose="020B0604020202020204" pitchFamily="34" charset="0"/>
              </a:rPr>
              <a:t>ipilimumab + nivolumab after prior anti-PD-(L)1 therapy in retrospective study</a:t>
            </a:r>
            <a:endParaRPr lang="en-GB" sz="2200" spc="100" noProof="0" dirty="0"/>
          </a:p>
        </p:txBody>
      </p:sp>
      <p:sp>
        <p:nvSpPr>
          <p:cNvPr id="4" name="Slide Number Placeholder 3">
            <a:extLst>
              <a:ext uri="{FF2B5EF4-FFF2-40B4-BE49-F238E27FC236}">
                <a16:creationId xmlns:a16="http://schemas.microsoft.com/office/drawing/2014/main" id="{952E4E3C-F386-A3A7-1B93-B26B36AC1486}"/>
              </a:ext>
            </a:extLst>
          </p:cNvPr>
          <p:cNvSpPr>
            <a:spLocks noGrp="1"/>
          </p:cNvSpPr>
          <p:nvPr>
            <p:ph type="sldNum" sz="quarter" idx="4"/>
          </p:nvPr>
        </p:nvSpPr>
        <p:spPr/>
        <p:txBody>
          <a:bodyPr/>
          <a:lstStyle/>
          <a:p>
            <a:fld id="{FCE43C0F-8A7B-3A4B-9DB5-B3472E36E833}" type="slidenum">
              <a:rPr lang="en-GB" noProof="0" smtClean="0"/>
              <a:pPr/>
              <a:t>34</a:t>
            </a:fld>
            <a:endParaRPr lang="en-GB" noProof="0" dirty="0"/>
          </a:p>
        </p:txBody>
      </p:sp>
      <p:sp>
        <p:nvSpPr>
          <p:cNvPr id="10" name="Content Placeholder 9">
            <a:extLst>
              <a:ext uri="{FF2B5EF4-FFF2-40B4-BE49-F238E27FC236}">
                <a16:creationId xmlns:a16="http://schemas.microsoft.com/office/drawing/2014/main" id="{CCB305FA-752B-1EB7-1552-D61F6645FE5B}"/>
              </a:ext>
            </a:extLst>
          </p:cNvPr>
          <p:cNvSpPr>
            <a:spLocks noGrp="1"/>
          </p:cNvSpPr>
          <p:nvPr>
            <p:ph sz="quarter" idx="15"/>
          </p:nvPr>
        </p:nvSpPr>
        <p:spPr>
          <a:xfrm>
            <a:off x="620183" y="6356351"/>
            <a:ext cx="10588385" cy="365125"/>
          </a:xfrm>
        </p:spPr>
        <p:txBody>
          <a:bodyPr anchor="b" anchorCtr="0"/>
          <a:lstStyle/>
          <a:p>
            <a:r>
              <a:rPr lang="en-GB" sz="1100" noProof="0" dirty="0">
                <a:solidFill>
                  <a:schemeClr val="tx2"/>
                </a:solidFill>
              </a:rPr>
              <a:t>BOR, best overall response; CR, complete response, ICI, immune checkpoint inhibitor; IO, immuno-oncology (therapy); NR, not reached; ORR, objective response rate; </a:t>
            </a:r>
            <a:br>
              <a:rPr lang="en-GB" sz="1100" dirty="0">
                <a:solidFill>
                  <a:schemeClr val="tx2"/>
                </a:solidFill>
              </a:rPr>
            </a:br>
            <a:r>
              <a:rPr lang="en-GB" sz="1100" noProof="0" dirty="0">
                <a:solidFill>
                  <a:schemeClr val="tx2"/>
                </a:solidFill>
              </a:rPr>
              <a:t>OS, overall survival; PD, progressive disease; PD-1, programmed cell death protein; PD-L1, programmed death ligand 1; PFS, progression-free survival; PR, partial response; </a:t>
            </a:r>
            <a:br>
              <a:rPr lang="en-GB" sz="1100" noProof="0" dirty="0">
                <a:solidFill>
                  <a:schemeClr val="tx2"/>
                </a:solidFill>
              </a:rPr>
            </a:br>
            <a:r>
              <a:rPr lang="en-GB" sz="1100" noProof="0" dirty="0">
                <a:solidFill>
                  <a:schemeClr val="tx2"/>
                </a:solidFill>
              </a:rPr>
              <a:t>SD, stable disease; VEGF, vascular endothelial growth factor</a:t>
            </a:r>
          </a:p>
          <a:p>
            <a:r>
              <a:rPr lang="en-GB" sz="1100" noProof="0" dirty="0">
                <a:solidFill>
                  <a:schemeClr val="tx2"/>
                </a:solidFill>
              </a:rPr>
              <a:t>Alden S, et al. Cancer Res Commun. 2023;3:1312-1317</a:t>
            </a:r>
          </a:p>
        </p:txBody>
      </p:sp>
      <p:sp>
        <p:nvSpPr>
          <p:cNvPr id="5" name="Content Placeholder 2">
            <a:extLst>
              <a:ext uri="{FF2B5EF4-FFF2-40B4-BE49-F238E27FC236}">
                <a16:creationId xmlns:a16="http://schemas.microsoft.com/office/drawing/2014/main" id="{4E464A01-3494-9470-FEF2-979B60F69639}"/>
              </a:ext>
            </a:extLst>
          </p:cNvPr>
          <p:cNvSpPr txBox="1">
            <a:spLocks/>
          </p:cNvSpPr>
          <p:nvPr/>
        </p:nvSpPr>
        <p:spPr>
          <a:xfrm>
            <a:off x="1412875" y="2924944"/>
            <a:ext cx="3902074"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Target lesion tumour size</a:t>
            </a:r>
          </a:p>
        </p:txBody>
      </p:sp>
      <p:sp>
        <p:nvSpPr>
          <p:cNvPr id="6" name="Content Placeholder 2">
            <a:extLst>
              <a:ext uri="{FF2B5EF4-FFF2-40B4-BE49-F238E27FC236}">
                <a16:creationId xmlns:a16="http://schemas.microsoft.com/office/drawing/2014/main" id="{8F9E1F7B-0726-7EC8-BD84-5A635FA99E1B}"/>
              </a:ext>
            </a:extLst>
          </p:cNvPr>
          <p:cNvSpPr txBox="1">
            <a:spLocks/>
          </p:cNvSpPr>
          <p:nvPr/>
        </p:nvSpPr>
        <p:spPr>
          <a:xfrm>
            <a:off x="6891111" y="2924944"/>
            <a:ext cx="3759316"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Progression-free survival</a:t>
            </a:r>
          </a:p>
        </p:txBody>
      </p:sp>
      <p:sp>
        <p:nvSpPr>
          <p:cNvPr id="13" name="TextBox 12">
            <a:extLst>
              <a:ext uri="{FF2B5EF4-FFF2-40B4-BE49-F238E27FC236}">
                <a16:creationId xmlns:a16="http://schemas.microsoft.com/office/drawing/2014/main" id="{DDAA095E-4EB7-6229-9CB8-D345CDA63874}"/>
              </a:ext>
            </a:extLst>
          </p:cNvPr>
          <p:cNvSpPr txBox="1"/>
          <p:nvPr/>
        </p:nvSpPr>
        <p:spPr>
          <a:xfrm rot="16200000">
            <a:off x="-348520" y="4273835"/>
            <a:ext cx="2197718"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Change from baseline (%)</a:t>
            </a:r>
          </a:p>
        </p:txBody>
      </p:sp>
      <p:sp>
        <p:nvSpPr>
          <p:cNvPr id="20" name="TextBox 19">
            <a:extLst>
              <a:ext uri="{FF2B5EF4-FFF2-40B4-BE49-F238E27FC236}">
                <a16:creationId xmlns:a16="http://schemas.microsoft.com/office/drawing/2014/main" id="{1E0FAA4E-58B2-863A-9BA8-AC903842D55E}"/>
              </a:ext>
            </a:extLst>
          </p:cNvPr>
          <p:cNvSpPr txBox="1"/>
          <p:nvPr/>
        </p:nvSpPr>
        <p:spPr>
          <a:xfrm>
            <a:off x="1062592" y="4910306"/>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-50</a:t>
            </a:r>
          </a:p>
        </p:txBody>
      </p:sp>
      <p:sp>
        <p:nvSpPr>
          <p:cNvPr id="21" name="TextBox 20">
            <a:extLst>
              <a:ext uri="{FF2B5EF4-FFF2-40B4-BE49-F238E27FC236}">
                <a16:creationId xmlns:a16="http://schemas.microsoft.com/office/drawing/2014/main" id="{9AEE8CFE-31D7-3E42-4555-2B5B0E85A97E}"/>
              </a:ext>
            </a:extLst>
          </p:cNvPr>
          <p:cNvSpPr txBox="1"/>
          <p:nvPr/>
        </p:nvSpPr>
        <p:spPr>
          <a:xfrm>
            <a:off x="977633" y="5495590"/>
            <a:ext cx="306174"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28" name="TextBox 27">
            <a:extLst>
              <a:ext uri="{FF2B5EF4-FFF2-40B4-BE49-F238E27FC236}">
                <a16:creationId xmlns:a16="http://schemas.microsoft.com/office/drawing/2014/main" id="{9543E80B-3F1A-41F9-6AD5-F75FAF29ADFF}"/>
              </a:ext>
            </a:extLst>
          </p:cNvPr>
          <p:cNvSpPr txBox="1"/>
          <p:nvPr/>
        </p:nvSpPr>
        <p:spPr>
          <a:xfrm>
            <a:off x="1198847" y="4322931"/>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29" name="TextBox 28">
            <a:extLst>
              <a:ext uri="{FF2B5EF4-FFF2-40B4-BE49-F238E27FC236}">
                <a16:creationId xmlns:a16="http://schemas.microsoft.com/office/drawing/2014/main" id="{46E0555A-E776-BCAF-6F4A-FF21768AF841}"/>
              </a:ext>
            </a:extLst>
          </p:cNvPr>
          <p:cNvSpPr txBox="1"/>
          <p:nvPr/>
        </p:nvSpPr>
        <p:spPr>
          <a:xfrm>
            <a:off x="1113888" y="3745081"/>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50</a:t>
            </a:r>
          </a:p>
        </p:txBody>
      </p:sp>
      <p:sp>
        <p:nvSpPr>
          <p:cNvPr id="30" name="TextBox 29">
            <a:extLst>
              <a:ext uri="{FF2B5EF4-FFF2-40B4-BE49-F238E27FC236}">
                <a16:creationId xmlns:a16="http://schemas.microsoft.com/office/drawing/2014/main" id="{3FC06101-C882-0620-E433-6B7A19431A30}"/>
              </a:ext>
            </a:extLst>
          </p:cNvPr>
          <p:cNvSpPr txBox="1"/>
          <p:nvPr/>
        </p:nvSpPr>
        <p:spPr>
          <a:xfrm>
            <a:off x="1028929" y="3141831"/>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31" name="Rectangle 30">
            <a:extLst>
              <a:ext uri="{FF2B5EF4-FFF2-40B4-BE49-F238E27FC236}">
                <a16:creationId xmlns:a16="http://schemas.microsoft.com/office/drawing/2014/main" id="{B11302B9-CB14-981A-3D41-5A0BA2EB0709}"/>
              </a:ext>
            </a:extLst>
          </p:cNvPr>
          <p:cNvSpPr/>
          <p:nvPr/>
        </p:nvSpPr>
        <p:spPr>
          <a:xfrm>
            <a:off x="1559496" y="3885059"/>
            <a:ext cx="91504" cy="5365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2" name="Rectangle 31">
            <a:extLst>
              <a:ext uri="{FF2B5EF4-FFF2-40B4-BE49-F238E27FC236}">
                <a16:creationId xmlns:a16="http://schemas.microsoft.com/office/drawing/2014/main" id="{74E8AE61-0FDF-6619-E41B-5E83A2F58E62}"/>
              </a:ext>
            </a:extLst>
          </p:cNvPr>
          <p:cNvSpPr/>
          <p:nvPr/>
        </p:nvSpPr>
        <p:spPr>
          <a:xfrm>
            <a:off x="1695044" y="3910459"/>
            <a:ext cx="91504" cy="5111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3" name="Rectangle 32">
            <a:extLst>
              <a:ext uri="{FF2B5EF4-FFF2-40B4-BE49-F238E27FC236}">
                <a16:creationId xmlns:a16="http://schemas.microsoft.com/office/drawing/2014/main" id="{AF9BDA25-E095-592D-C299-A1C2CB9B02EA}"/>
              </a:ext>
            </a:extLst>
          </p:cNvPr>
          <p:cNvSpPr/>
          <p:nvPr/>
        </p:nvSpPr>
        <p:spPr>
          <a:xfrm>
            <a:off x="1830592" y="3923159"/>
            <a:ext cx="91504" cy="498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4" name="Rectangle 33">
            <a:extLst>
              <a:ext uri="{FF2B5EF4-FFF2-40B4-BE49-F238E27FC236}">
                <a16:creationId xmlns:a16="http://schemas.microsoft.com/office/drawing/2014/main" id="{EFDDD16F-42E7-1700-27DD-50FD4E503528}"/>
              </a:ext>
            </a:extLst>
          </p:cNvPr>
          <p:cNvSpPr/>
          <p:nvPr/>
        </p:nvSpPr>
        <p:spPr>
          <a:xfrm>
            <a:off x="1966140" y="3951735"/>
            <a:ext cx="91504" cy="4699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5" name="Rectangle 34">
            <a:extLst>
              <a:ext uri="{FF2B5EF4-FFF2-40B4-BE49-F238E27FC236}">
                <a16:creationId xmlns:a16="http://schemas.microsoft.com/office/drawing/2014/main" id="{C2AA2AB8-B5BF-D0BC-29E3-0DEB67C8F8AF}"/>
              </a:ext>
            </a:extLst>
          </p:cNvPr>
          <p:cNvSpPr/>
          <p:nvPr/>
        </p:nvSpPr>
        <p:spPr>
          <a:xfrm>
            <a:off x="2101688" y="3958085"/>
            <a:ext cx="91504" cy="4635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6" name="Rectangle 35">
            <a:extLst>
              <a:ext uri="{FF2B5EF4-FFF2-40B4-BE49-F238E27FC236}">
                <a16:creationId xmlns:a16="http://schemas.microsoft.com/office/drawing/2014/main" id="{BE520EFD-2335-6C42-208C-120DAF7B34B3}"/>
              </a:ext>
            </a:extLst>
          </p:cNvPr>
          <p:cNvSpPr/>
          <p:nvPr/>
        </p:nvSpPr>
        <p:spPr>
          <a:xfrm>
            <a:off x="2237236" y="4037459"/>
            <a:ext cx="91504" cy="3841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7" name="Rectangle 36">
            <a:extLst>
              <a:ext uri="{FF2B5EF4-FFF2-40B4-BE49-F238E27FC236}">
                <a16:creationId xmlns:a16="http://schemas.microsoft.com/office/drawing/2014/main" id="{ED75FA34-DDD8-FC3C-0286-064100B18274}"/>
              </a:ext>
            </a:extLst>
          </p:cNvPr>
          <p:cNvSpPr/>
          <p:nvPr/>
        </p:nvSpPr>
        <p:spPr>
          <a:xfrm>
            <a:off x="2372784" y="4037459"/>
            <a:ext cx="91504" cy="3841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8" name="Rectangle 37">
            <a:extLst>
              <a:ext uri="{FF2B5EF4-FFF2-40B4-BE49-F238E27FC236}">
                <a16:creationId xmlns:a16="http://schemas.microsoft.com/office/drawing/2014/main" id="{0042B11B-E24E-72B9-3C08-3356BEB46B37}"/>
              </a:ext>
            </a:extLst>
          </p:cNvPr>
          <p:cNvSpPr/>
          <p:nvPr/>
        </p:nvSpPr>
        <p:spPr>
          <a:xfrm>
            <a:off x="2508332" y="4085085"/>
            <a:ext cx="91504" cy="3365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9" name="Rectangle 38">
            <a:extLst>
              <a:ext uri="{FF2B5EF4-FFF2-40B4-BE49-F238E27FC236}">
                <a16:creationId xmlns:a16="http://schemas.microsoft.com/office/drawing/2014/main" id="{B7348B62-0F7B-8F99-2E71-EDE4BEAC79C0}"/>
              </a:ext>
            </a:extLst>
          </p:cNvPr>
          <p:cNvSpPr/>
          <p:nvPr/>
        </p:nvSpPr>
        <p:spPr>
          <a:xfrm>
            <a:off x="2643880" y="4097785"/>
            <a:ext cx="91504" cy="3238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0" name="Rectangle 39">
            <a:extLst>
              <a:ext uri="{FF2B5EF4-FFF2-40B4-BE49-F238E27FC236}">
                <a16:creationId xmlns:a16="http://schemas.microsoft.com/office/drawing/2014/main" id="{A994A9C2-C693-B533-6627-E7EEBBCD94E2}"/>
              </a:ext>
            </a:extLst>
          </p:cNvPr>
          <p:cNvSpPr/>
          <p:nvPr/>
        </p:nvSpPr>
        <p:spPr>
          <a:xfrm>
            <a:off x="2779428" y="4170809"/>
            <a:ext cx="91504" cy="2508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1" name="Rectangle 40">
            <a:extLst>
              <a:ext uri="{FF2B5EF4-FFF2-40B4-BE49-F238E27FC236}">
                <a16:creationId xmlns:a16="http://schemas.microsoft.com/office/drawing/2014/main" id="{F16AD5EF-4EF5-A318-6693-A6BE7393C439}"/>
              </a:ext>
            </a:extLst>
          </p:cNvPr>
          <p:cNvSpPr/>
          <p:nvPr/>
        </p:nvSpPr>
        <p:spPr>
          <a:xfrm>
            <a:off x="2914976" y="4215259"/>
            <a:ext cx="91504" cy="2063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2" name="Rectangle 41">
            <a:extLst>
              <a:ext uri="{FF2B5EF4-FFF2-40B4-BE49-F238E27FC236}">
                <a16:creationId xmlns:a16="http://schemas.microsoft.com/office/drawing/2014/main" id="{5291D1D6-C8A0-799F-4DB6-CD06E20DCFEF}"/>
              </a:ext>
            </a:extLst>
          </p:cNvPr>
          <p:cNvSpPr/>
          <p:nvPr/>
        </p:nvSpPr>
        <p:spPr>
          <a:xfrm>
            <a:off x="3186072" y="4278759"/>
            <a:ext cx="91504" cy="142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3" name="Rectangle 42">
            <a:extLst>
              <a:ext uri="{FF2B5EF4-FFF2-40B4-BE49-F238E27FC236}">
                <a16:creationId xmlns:a16="http://schemas.microsoft.com/office/drawing/2014/main" id="{83EE3A7C-1B47-D97B-3934-EE22DDED7AEF}"/>
              </a:ext>
            </a:extLst>
          </p:cNvPr>
          <p:cNvSpPr/>
          <p:nvPr/>
        </p:nvSpPr>
        <p:spPr>
          <a:xfrm>
            <a:off x="3050524" y="4231135"/>
            <a:ext cx="91504" cy="1905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4" name="Rectangle 43">
            <a:extLst>
              <a:ext uri="{FF2B5EF4-FFF2-40B4-BE49-F238E27FC236}">
                <a16:creationId xmlns:a16="http://schemas.microsoft.com/office/drawing/2014/main" id="{4E1D3427-E70F-58AA-B17C-02C87ADB143C}"/>
              </a:ext>
            </a:extLst>
          </p:cNvPr>
          <p:cNvSpPr/>
          <p:nvPr/>
        </p:nvSpPr>
        <p:spPr>
          <a:xfrm>
            <a:off x="3321620" y="4278759"/>
            <a:ext cx="91504" cy="142876"/>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5" name="Rectangle 44">
            <a:extLst>
              <a:ext uri="{FF2B5EF4-FFF2-40B4-BE49-F238E27FC236}">
                <a16:creationId xmlns:a16="http://schemas.microsoft.com/office/drawing/2014/main" id="{9116AE80-54D1-38B3-2E11-EA461EEBE1CC}"/>
              </a:ext>
            </a:extLst>
          </p:cNvPr>
          <p:cNvSpPr/>
          <p:nvPr/>
        </p:nvSpPr>
        <p:spPr>
          <a:xfrm>
            <a:off x="3457168" y="4345435"/>
            <a:ext cx="91504" cy="762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6" name="Rectangle 45">
            <a:extLst>
              <a:ext uri="{FF2B5EF4-FFF2-40B4-BE49-F238E27FC236}">
                <a16:creationId xmlns:a16="http://schemas.microsoft.com/office/drawing/2014/main" id="{E027CAAA-DE05-5205-4039-1F02574388CD}"/>
              </a:ext>
            </a:extLst>
          </p:cNvPr>
          <p:cNvSpPr/>
          <p:nvPr/>
        </p:nvSpPr>
        <p:spPr>
          <a:xfrm>
            <a:off x="3592716" y="4358135"/>
            <a:ext cx="91504" cy="635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7" name="Rectangle 46">
            <a:extLst>
              <a:ext uri="{FF2B5EF4-FFF2-40B4-BE49-F238E27FC236}">
                <a16:creationId xmlns:a16="http://schemas.microsoft.com/office/drawing/2014/main" id="{23EEF29F-F818-D1C5-1EA8-8A5A48F9ACA6}"/>
              </a:ext>
            </a:extLst>
          </p:cNvPr>
          <p:cNvSpPr/>
          <p:nvPr/>
        </p:nvSpPr>
        <p:spPr>
          <a:xfrm>
            <a:off x="4270456" y="4418459"/>
            <a:ext cx="91504" cy="5492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8" name="Rectangle 47">
            <a:extLst>
              <a:ext uri="{FF2B5EF4-FFF2-40B4-BE49-F238E27FC236}">
                <a16:creationId xmlns:a16="http://schemas.microsoft.com/office/drawing/2014/main" id="{333FF4BB-6AF2-5B8D-76D9-827B1F60B512}"/>
              </a:ext>
            </a:extLst>
          </p:cNvPr>
          <p:cNvSpPr/>
          <p:nvPr/>
        </p:nvSpPr>
        <p:spPr>
          <a:xfrm>
            <a:off x="4406004" y="4418459"/>
            <a:ext cx="91504" cy="565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9" name="Rectangle 48">
            <a:extLst>
              <a:ext uri="{FF2B5EF4-FFF2-40B4-BE49-F238E27FC236}">
                <a16:creationId xmlns:a16="http://schemas.microsoft.com/office/drawing/2014/main" id="{2AB0BEFD-24D7-27C5-3CEB-8A47FFB75358}"/>
              </a:ext>
            </a:extLst>
          </p:cNvPr>
          <p:cNvSpPr/>
          <p:nvPr/>
        </p:nvSpPr>
        <p:spPr>
          <a:xfrm>
            <a:off x="4134908" y="4418459"/>
            <a:ext cx="91504" cy="92075"/>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0" name="Rectangle 49">
            <a:extLst>
              <a:ext uri="{FF2B5EF4-FFF2-40B4-BE49-F238E27FC236}">
                <a16:creationId xmlns:a16="http://schemas.microsoft.com/office/drawing/2014/main" id="{58EFDA0B-EA7E-A533-D8A3-2FD4320B2DD4}"/>
              </a:ext>
            </a:extLst>
          </p:cNvPr>
          <p:cNvSpPr/>
          <p:nvPr/>
        </p:nvSpPr>
        <p:spPr>
          <a:xfrm>
            <a:off x="3999360" y="4418459"/>
            <a:ext cx="91504" cy="82549"/>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1" name="Rectangle 50">
            <a:extLst>
              <a:ext uri="{FF2B5EF4-FFF2-40B4-BE49-F238E27FC236}">
                <a16:creationId xmlns:a16="http://schemas.microsoft.com/office/drawing/2014/main" id="{66FB1073-1494-FA11-CB50-EB151CD92EEF}"/>
              </a:ext>
            </a:extLst>
          </p:cNvPr>
          <p:cNvSpPr/>
          <p:nvPr/>
        </p:nvSpPr>
        <p:spPr>
          <a:xfrm>
            <a:off x="3863812" y="4418459"/>
            <a:ext cx="91504" cy="47625"/>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2" name="Rectangle 51">
            <a:extLst>
              <a:ext uri="{FF2B5EF4-FFF2-40B4-BE49-F238E27FC236}">
                <a16:creationId xmlns:a16="http://schemas.microsoft.com/office/drawing/2014/main" id="{15CB3997-34B9-2150-7830-73F39CC18008}"/>
              </a:ext>
            </a:extLst>
          </p:cNvPr>
          <p:cNvSpPr/>
          <p:nvPr/>
        </p:nvSpPr>
        <p:spPr>
          <a:xfrm>
            <a:off x="3728264" y="4418459"/>
            <a:ext cx="91504" cy="252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3" name="Rectangle 52">
            <a:extLst>
              <a:ext uri="{FF2B5EF4-FFF2-40B4-BE49-F238E27FC236}">
                <a16:creationId xmlns:a16="http://schemas.microsoft.com/office/drawing/2014/main" id="{02FA70AD-0926-8B10-1E1F-57BCDE7DCD98}"/>
              </a:ext>
            </a:extLst>
          </p:cNvPr>
          <p:cNvSpPr/>
          <p:nvPr/>
        </p:nvSpPr>
        <p:spPr>
          <a:xfrm>
            <a:off x="4541552" y="4418458"/>
            <a:ext cx="91504" cy="8032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4" name="Rectangle 53">
            <a:extLst>
              <a:ext uri="{FF2B5EF4-FFF2-40B4-BE49-F238E27FC236}">
                <a16:creationId xmlns:a16="http://schemas.microsoft.com/office/drawing/2014/main" id="{CCA12890-2E99-7FEF-221D-3EC03603F473}"/>
              </a:ext>
            </a:extLst>
          </p:cNvPr>
          <p:cNvSpPr/>
          <p:nvPr/>
        </p:nvSpPr>
        <p:spPr>
          <a:xfrm>
            <a:off x="4677100" y="4418459"/>
            <a:ext cx="91504" cy="81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5" name="Rectangle 54">
            <a:extLst>
              <a:ext uri="{FF2B5EF4-FFF2-40B4-BE49-F238E27FC236}">
                <a16:creationId xmlns:a16="http://schemas.microsoft.com/office/drawing/2014/main" id="{3889B9C8-2329-C9B8-8526-5CA602662FFA}"/>
              </a:ext>
            </a:extLst>
          </p:cNvPr>
          <p:cNvSpPr/>
          <p:nvPr/>
        </p:nvSpPr>
        <p:spPr>
          <a:xfrm>
            <a:off x="4812648" y="4418458"/>
            <a:ext cx="91504" cy="89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6" name="Rectangle 55">
            <a:extLst>
              <a:ext uri="{FF2B5EF4-FFF2-40B4-BE49-F238E27FC236}">
                <a16:creationId xmlns:a16="http://schemas.microsoft.com/office/drawing/2014/main" id="{BAC39CA0-BF34-38B6-2DBD-4955CA61195D}"/>
              </a:ext>
            </a:extLst>
          </p:cNvPr>
          <p:cNvSpPr/>
          <p:nvPr/>
        </p:nvSpPr>
        <p:spPr>
          <a:xfrm>
            <a:off x="4948196" y="4418458"/>
            <a:ext cx="91504" cy="10826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7" name="Rectangle 56">
            <a:extLst>
              <a:ext uri="{FF2B5EF4-FFF2-40B4-BE49-F238E27FC236}">
                <a16:creationId xmlns:a16="http://schemas.microsoft.com/office/drawing/2014/main" id="{8B0AF1F5-2087-36E1-5317-F9264D0E8D37}"/>
              </a:ext>
            </a:extLst>
          </p:cNvPr>
          <p:cNvSpPr/>
          <p:nvPr/>
        </p:nvSpPr>
        <p:spPr>
          <a:xfrm>
            <a:off x="5083746" y="4418459"/>
            <a:ext cx="91504" cy="117475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65" name="Straight Connector 64">
            <a:extLst>
              <a:ext uri="{FF2B5EF4-FFF2-40B4-BE49-F238E27FC236}">
                <a16:creationId xmlns:a16="http://schemas.microsoft.com/office/drawing/2014/main" id="{94F8B722-D156-C6A0-AD9D-461F460392DF}"/>
              </a:ext>
            </a:extLst>
          </p:cNvPr>
          <p:cNvCxnSpPr>
            <a:cxnSpLocks/>
          </p:cNvCxnSpPr>
          <p:nvPr/>
        </p:nvCxnSpPr>
        <p:spPr>
          <a:xfrm>
            <a:off x="1323975" y="3244326"/>
            <a:ext cx="95250"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0D6C6A52-86EB-45D9-15C3-02A42E3D73C3}"/>
              </a:ext>
            </a:extLst>
          </p:cNvPr>
          <p:cNvCxnSpPr>
            <a:cxnSpLocks/>
          </p:cNvCxnSpPr>
          <p:nvPr/>
        </p:nvCxnSpPr>
        <p:spPr>
          <a:xfrm>
            <a:off x="1323975" y="4423023"/>
            <a:ext cx="399097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626F067D-3C01-4206-90FE-E1285605D252}"/>
              </a:ext>
            </a:extLst>
          </p:cNvPr>
          <p:cNvCxnSpPr>
            <a:cxnSpLocks/>
          </p:cNvCxnSpPr>
          <p:nvPr/>
        </p:nvCxnSpPr>
        <p:spPr>
          <a:xfrm>
            <a:off x="1323975" y="5004048"/>
            <a:ext cx="95250"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B1A39B17-08FB-1B1E-DDF3-88FFF9FBB597}"/>
              </a:ext>
            </a:extLst>
          </p:cNvPr>
          <p:cNvCxnSpPr>
            <a:cxnSpLocks/>
          </p:cNvCxnSpPr>
          <p:nvPr/>
        </p:nvCxnSpPr>
        <p:spPr>
          <a:xfrm>
            <a:off x="1323975" y="3829298"/>
            <a:ext cx="95250"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F3E699D6-7754-D966-ADA9-3809DE1EA41F}"/>
              </a:ext>
            </a:extLst>
          </p:cNvPr>
          <p:cNvCxnSpPr>
            <a:cxnSpLocks/>
          </p:cNvCxnSpPr>
          <p:nvPr/>
        </p:nvCxnSpPr>
        <p:spPr>
          <a:xfrm>
            <a:off x="1323975" y="5591423"/>
            <a:ext cx="95250"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B90F269-26E4-0063-F005-E773902BE839}"/>
              </a:ext>
            </a:extLst>
          </p:cNvPr>
          <p:cNvCxnSpPr>
            <a:cxnSpLocks/>
          </p:cNvCxnSpPr>
          <p:nvPr/>
        </p:nvCxnSpPr>
        <p:spPr>
          <a:xfrm flipV="1">
            <a:off x="1412875" y="3237359"/>
            <a:ext cx="0" cy="2357239"/>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Rectangle 79">
            <a:extLst>
              <a:ext uri="{FF2B5EF4-FFF2-40B4-BE49-F238E27FC236}">
                <a16:creationId xmlns:a16="http://schemas.microsoft.com/office/drawing/2014/main" id="{E371E61E-3D6A-136C-C405-3A0FA188214D}"/>
              </a:ext>
            </a:extLst>
          </p:cNvPr>
          <p:cNvSpPr/>
          <p:nvPr/>
        </p:nvSpPr>
        <p:spPr>
          <a:xfrm>
            <a:off x="4700533" y="3250059"/>
            <a:ext cx="576000" cy="995548"/>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9" name="Rectangle 58">
            <a:extLst>
              <a:ext uri="{FF2B5EF4-FFF2-40B4-BE49-F238E27FC236}">
                <a16:creationId xmlns:a16="http://schemas.microsoft.com/office/drawing/2014/main" id="{85FB7D7C-06FB-E278-BFC9-BB5019024F46}"/>
              </a:ext>
            </a:extLst>
          </p:cNvPr>
          <p:cNvSpPr/>
          <p:nvPr/>
        </p:nvSpPr>
        <p:spPr>
          <a:xfrm>
            <a:off x="4788471" y="3715505"/>
            <a:ext cx="91504" cy="9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0" name="Rectangle 59">
            <a:extLst>
              <a:ext uri="{FF2B5EF4-FFF2-40B4-BE49-F238E27FC236}">
                <a16:creationId xmlns:a16="http://schemas.microsoft.com/office/drawing/2014/main" id="{51186FFC-E5D1-5FE6-A2C8-8A87E8CDE064}"/>
              </a:ext>
            </a:extLst>
          </p:cNvPr>
          <p:cNvSpPr/>
          <p:nvPr/>
        </p:nvSpPr>
        <p:spPr>
          <a:xfrm>
            <a:off x="4788471" y="3531720"/>
            <a:ext cx="91504" cy="9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1" name="Rectangle 60">
            <a:extLst>
              <a:ext uri="{FF2B5EF4-FFF2-40B4-BE49-F238E27FC236}">
                <a16:creationId xmlns:a16="http://schemas.microsoft.com/office/drawing/2014/main" id="{1619924A-807D-96F3-1F8F-6F3A1D24294F}"/>
              </a:ext>
            </a:extLst>
          </p:cNvPr>
          <p:cNvSpPr/>
          <p:nvPr/>
        </p:nvSpPr>
        <p:spPr>
          <a:xfrm>
            <a:off x="4788471" y="4087748"/>
            <a:ext cx="91504" cy="9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2" name="Rectangle 61">
            <a:extLst>
              <a:ext uri="{FF2B5EF4-FFF2-40B4-BE49-F238E27FC236}">
                <a16:creationId xmlns:a16="http://schemas.microsoft.com/office/drawing/2014/main" id="{6905D1CA-60D8-030E-F447-9C983B90D761}"/>
              </a:ext>
            </a:extLst>
          </p:cNvPr>
          <p:cNvSpPr/>
          <p:nvPr/>
        </p:nvSpPr>
        <p:spPr>
          <a:xfrm>
            <a:off x="4788471" y="3899290"/>
            <a:ext cx="91504" cy="900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9" name="TextBox 78">
            <a:extLst>
              <a:ext uri="{FF2B5EF4-FFF2-40B4-BE49-F238E27FC236}">
                <a16:creationId xmlns:a16="http://schemas.microsoft.com/office/drawing/2014/main" id="{58E888F3-E9E6-D5DD-7A92-15CF0B4312F7}"/>
              </a:ext>
            </a:extLst>
          </p:cNvPr>
          <p:cNvSpPr txBox="1"/>
          <p:nvPr/>
        </p:nvSpPr>
        <p:spPr>
          <a:xfrm>
            <a:off x="4975696" y="3481206"/>
            <a:ext cx="271624" cy="738664"/>
          </a:xfrm>
          <a:prstGeom prst="rect">
            <a:avLst/>
          </a:prstGeom>
          <a:noFill/>
        </p:spPr>
        <p:txBody>
          <a:bodyPr wrap="square" lIns="0" tIns="0" rIns="0" bIns="0" rtlCol="0">
            <a:spAutoFit/>
          </a:bodyPr>
          <a:lstStyle/>
          <a:p>
            <a:r>
              <a:rPr lang="en-GB" sz="1200" noProof="0" dirty="0">
                <a:latin typeface="Arial" panose="020B0604020202020204" pitchFamily="34" charset="0"/>
                <a:ea typeface="Aileron" charset="0"/>
                <a:cs typeface="Arial" panose="020B0604020202020204" pitchFamily="34" charset="0"/>
              </a:rPr>
              <a:t>CR</a:t>
            </a:r>
          </a:p>
          <a:p>
            <a:r>
              <a:rPr lang="en-GB" sz="1200" noProof="0" dirty="0">
                <a:latin typeface="Arial" panose="020B0604020202020204" pitchFamily="34" charset="0"/>
                <a:ea typeface="Aileron" charset="0"/>
                <a:cs typeface="Arial" panose="020B0604020202020204" pitchFamily="34" charset="0"/>
              </a:rPr>
              <a:t>PR</a:t>
            </a:r>
          </a:p>
          <a:p>
            <a:r>
              <a:rPr lang="en-GB" sz="1200" noProof="0" dirty="0">
                <a:latin typeface="Arial" panose="020B0604020202020204" pitchFamily="34" charset="0"/>
                <a:ea typeface="Aileron" charset="0"/>
                <a:cs typeface="Arial" panose="020B0604020202020204" pitchFamily="34" charset="0"/>
              </a:rPr>
              <a:t>SD</a:t>
            </a:r>
          </a:p>
          <a:p>
            <a:r>
              <a:rPr lang="en-GB" sz="1200" noProof="0" dirty="0">
                <a:latin typeface="Arial" panose="020B0604020202020204" pitchFamily="34" charset="0"/>
                <a:ea typeface="Aileron" charset="0"/>
                <a:cs typeface="Arial" panose="020B0604020202020204" pitchFamily="34" charset="0"/>
              </a:rPr>
              <a:t>PD</a:t>
            </a:r>
          </a:p>
        </p:txBody>
      </p:sp>
      <p:sp>
        <p:nvSpPr>
          <p:cNvPr id="81" name="TextBox 80">
            <a:extLst>
              <a:ext uri="{FF2B5EF4-FFF2-40B4-BE49-F238E27FC236}">
                <a16:creationId xmlns:a16="http://schemas.microsoft.com/office/drawing/2014/main" id="{6FD303E4-983E-A700-1E96-B58838C4AB3E}"/>
              </a:ext>
            </a:extLst>
          </p:cNvPr>
          <p:cNvSpPr txBox="1"/>
          <p:nvPr/>
        </p:nvSpPr>
        <p:spPr>
          <a:xfrm>
            <a:off x="4756293" y="3294499"/>
            <a:ext cx="468322" cy="184666"/>
          </a:xfrm>
          <a:prstGeom prst="rect">
            <a:avLst/>
          </a:prstGeom>
          <a:noFill/>
        </p:spPr>
        <p:txBody>
          <a:bodyPr wrap="squar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BOR</a:t>
            </a:r>
          </a:p>
        </p:txBody>
      </p:sp>
      <p:sp>
        <p:nvSpPr>
          <p:cNvPr id="98" name="TextBox 97">
            <a:extLst>
              <a:ext uri="{FF2B5EF4-FFF2-40B4-BE49-F238E27FC236}">
                <a16:creationId xmlns:a16="http://schemas.microsoft.com/office/drawing/2014/main" id="{5BB8A9D4-97D6-6EBD-EDD1-2040467A3DBC}"/>
              </a:ext>
            </a:extLst>
          </p:cNvPr>
          <p:cNvSpPr txBox="1"/>
          <p:nvPr/>
        </p:nvSpPr>
        <p:spPr>
          <a:xfrm rot="16200000">
            <a:off x="5554942" y="4109377"/>
            <a:ext cx="1433085" cy="430887"/>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Progression-free</a:t>
            </a:r>
            <a:br>
              <a:rPr lang="en-GB" sz="1400" b="1" noProof="0" dirty="0">
                <a:latin typeface="Arial" panose="020B0604020202020204" pitchFamily="34" charset="0"/>
                <a:ea typeface="Aileron" charset="0"/>
                <a:cs typeface="Arial" panose="020B0604020202020204" pitchFamily="34" charset="0"/>
              </a:rPr>
            </a:br>
            <a:r>
              <a:rPr lang="en-GB" sz="1400" b="1" noProof="0" dirty="0">
                <a:latin typeface="Arial" panose="020B0604020202020204" pitchFamily="34" charset="0"/>
                <a:ea typeface="Aileron" charset="0"/>
                <a:cs typeface="Arial" panose="020B0604020202020204" pitchFamily="34" charset="0"/>
              </a:rPr>
              <a:t>survival (%)</a:t>
            </a:r>
          </a:p>
        </p:txBody>
      </p:sp>
      <p:sp>
        <p:nvSpPr>
          <p:cNvPr id="105" name="TextBox 104">
            <a:extLst>
              <a:ext uri="{FF2B5EF4-FFF2-40B4-BE49-F238E27FC236}">
                <a16:creationId xmlns:a16="http://schemas.microsoft.com/office/drawing/2014/main" id="{109B7668-0589-D95C-04BD-124DDB5FB507}"/>
              </a:ext>
            </a:extLst>
          </p:cNvPr>
          <p:cNvSpPr txBox="1"/>
          <p:nvPr/>
        </p:nvSpPr>
        <p:spPr>
          <a:xfrm>
            <a:off x="6624411" y="4279652"/>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pic>
        <p:nvPicPr>
          <p:cNvPr id="107" name="Picture 106" descr="A line of orange lines on a black background&#10;&#10;Description automatically generated">
            <a:extLst>
              <a:ext uri="{FF2B5EF4-FFF2-40B4-BE49-F238E27FC236}">
                <a16:creationId xmlns:a16="http://schemas.microsoft.com/office/drawing/2014/main" id="{DAE3B36A-E92F-47F0-8D7C-F247C5356D4F}"/>
              </a:ext>
            </a:extLst>
          </p:cNvPr>
          <p:cNvPicPr>
            <a:picLocks noChangeAspect="1"/>
          </p:cNvPicPr>
          <p:nvPr/>
        </p:nvPicPr>
        <p:blipFill>
          <a:blip r:embed="rId2"/>
          <a:stretch>
            <a:fillRect/>
          </a:stretch>
        </p:blipFill>
        <p:spPr>
          <a:xfrm>
            <a:off x="6848949" y="3072938"/>
            <a:ext cx="3479800" cy="2438400"/>
          </a:xfrm>
          <a:prstGeom prst="rect">
            <a:avLst/>
          </a:prstGeom>
        </p:spPr>
      </p:pic>
      <p:sp>
        <p:nvSpPr>
          <p:cNvPr id="94" name="TextBox 93">
            <a:extLst>
              <a:ext uri="{FF2B5EF4-FFF2-40B4-BE49-F238E27FC236}">
                <a16:creationId xmlns:a16="http://schemas.microsoft.com/office/drawing/2014/main" id="{1B224434-9812-0298-10DC-F9064C709C3A}"/>
              </a:ext>
            </a:extLst>
          </p:cNvPr>
          <p:cNvSpPr txBox="1"/>
          <p:nvPr/>
        </p:nvSpPr>
        <p:spPr>
          <a:xfrm>
            <a:off x="8634488" y="3406039"/>
            <a:ext cx="3052118" cy="184666"/>
          </a:xfrm>
          <a:prstGeom prst="rect">
            <a:avLst/>
          </a:prstGeom>
          <a:noFill/>
        </p:spPr>
        <p:txBody>
          <a:bodyPr wrap="none" lIns="0" tIns="0" rIns="0" bIns="0" rtlCol="0">
            <a:spAutoFit/>
          </a:bodyPr>
          <a:lstStyle/>
          <a:p>
            <a:r>
              <a:rPr lang="en-GB" sz="1200" b="1" noProof="0" dirty="0">
                <a:latin typeface="Arial" panose="020B0604020202020204" pitchFamily="34" charset="0"/>
                <a:ea typeface="Aileron" charset="0"/>
                <a:cs typeface="Arial" panose="020B0604020202020204" pitchFamily="34" charset="0"/>
              </a:rPr>
              <a:t>Median PFS (95% CI): </a:t>
            </a:r>
            <a:r>
              <a:rPr lang="en-GB" sz="1200" noProof="0" dirty="0">
                <a:latin typeface="Arial" panose="020B0604020202020204" pitchFamily="34" charset="0"/>
                <a:ea typeface="Aileron" charset="0"/>
                <a:cs typeface="Arial" panose="020B0604020202020204" pitchFamily="34" charset="0"/>
              </a:rPr>
              <a:t>2.9 months (2.1-NR) </a:t>
            </a:r>
          </a:p>
        </p:txBody>
      </p:sp>
      <p:sp>
        <p:nvSpPr>
          <p:cNvPr id="95" name="TextBox 94">
            <a:extLst>
              <a:ext uri="{FF2B5EF4-FFF2-40B4-BE49-F238E27FC236}">
                <a16:creationId xmlns:a16="http://schemas.microsoft.com/office/drawing/2014/main" id="{18B66411-F9B2-1883-84E8-EBBB5059F142}"/>
              </a:ext>
            </a:extLst>
          </p:cNvPr>
          <p:cNvSpPr txBox="1"/>
          <p:nvPr/>
        </p:nvSpPr>
        <p:spPr>
          <a:xfrm>
            <a:off x="7968208" y="5722397"/>
            <a:ext cx="1229439"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Time (months)</a:t>
            </a:r>
          </a:p>
        </p:txBody>
      </p:sp>
      <p:sp>
        <p:nvSpPr>
          <p:cNvPr id="108" name="TextBox 107">
            <a:extLst>
              <a:ext uri="{FF2B5EF4-FFF2-40B4-BE49-F238E27FC236}">
                <a16:creationId xmlns:a16="http://schemas.microsoft.com/office/drawing/2014/main" id="{F89AB235-3725-5F72-BD4F-59015A239C4D}"/>
              </a:ext>
            </a:extLst>
          </p:cNvPr>
          <p:cNvSpPr txBox="1"/>
          <p:nvPr/>
        </p:nvSpPr>
        <p:spPr>
          <a:xfrm>
            <a:off x="6539451" y="2996952"/>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109" name="TextBox 108">
            <a:extLst>
              <a:ext uri="{FF2B5EF4-FFF2-40B4-BE49-F238E27FC236}">
                <a16:creationId xmlns:a16="http://schemas.microsoft.com/office/drawing/2014/main" id="{770AAC70-AADA-0716-7669-021949164A0A}"/>
              </a:ext>
            </a:extLst>
          </p:cNvPr>
          <p:cNvSpPr txBox="1"/>
          <p:nvPr/>
        </p:nvSpPr>
        <p:spPr>
          <a:xfrm>
            <a:off x="6624411" y="3419227"/>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sp>
        <p:nvSpPr>
          <p:cNvPr id="110" name="TextBox 109">
            <a:extLst>
              <a:ext uri="{FF2B5EF4-FFF2-40B4-BE49-F238E27FC236}">
                <a16:creationId xmlns:a16="http://schemas.microsoft.com/office/drawing/2014/main" id="{5F3A345D-11FA-EF36-9166-9A2303450729}"/>
              </a:ext>
            </a:extLst>
          </p:cNvPr>
          <p:cNvSpPr txBox="1"/>
          <p:nvPr/>
        </p:nvSpPr>
        <p:spPr>
          <a:xfrm>
            <a:off x="6624411" y="3863727"/>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sp>
        <p:nvSpPr>
          <p:cNvPr id="111" name="TextBox 110">
            <a:extLst>
              <a:ext uri="{FF2B5EF4-FFF2-40B4-BE49-F238E27FC236}">
                <a16:creationId xmlns:a16="http://schemas.microsoft.com/office/drawing/2014/main" id="{8BD05628-78E5-8BAA-D77B-E74B6591BA46}"/>
              </a:ext>
            </a:extLst>
          </p:cNvPr>
          <p:cNvSpPr txBox="1"/>
          <p:nvPr/>
        </p:nvSpPr>
        <p:spPr>
          <a:xfrm>
            <a:off x="6624411" y="4698752"/>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sp>
        <p:nvSpPr>
          <p:cNvPr id="112" name="TextBox 111">
            <a:extLst>
              <a:ext uri="{FF2B5EF4-FFF2-40B4-BE49-F238E27FC236}">
                <a16:creationId xmlns:a16="http://schemas.microsoft.com/office/drawing/2014/main" id="{C6DBAFC3-5D91-7436-48D1-9F0AAF8978E5}"/>
              </a:ext>
            </a:extLst>
          </p:cNvPr>
          <p:cNvSpPr txBox="1"/>
          <p:nvPr/>
        </p:nvSpPr>
        <p:spPr>
          <a:xfrm>
            <a:off x="6709369" y="5114677"/>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114" name="TextBox 113">
            <a:extLst>
              <a:ext uri="{FF2B5EF4-FFF2-40B4-BE49-F238E27FC236}">
                <a16:creationId xmlns:a16="http://schemas.microsoft.com/office/drawing/2014/main" id="{D539119B-C18F-E34F-8583-96D82F32B80D}"/>
              </a:ext>
            </a:extLst>
          </p:cNvPr>
          <p:cNvSpPr txBox="1"/>
          <p:nvPr/>
        </p:nvSpPr>
        <p:spPr>
          <a:xfrm>
            <a:off x="10081120" y="551335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30</a:t>
            </a:r>
          </a:p>
        </p:txBody>
      </p:sp>
      <p:sp>
        <p:nvSpPr>
          <p:cNvPr id="115" name="TextBox 114">
            <a:extLst>
              <a:ext uri="{FF2B5EF4-FFF2-40B4-BE49-F238E27FC236}">
                <a16:creationId xmlns:a16="http://schemas.microsoft.com/office/drawing/2014/main" id="{D366F16C-4ED4-E88E-474F-9686D279B8CB}"/>
              </a:ext>
            </a:extLst>
          </p:cNvPr>
          <p:cNvSpPr txBox="1"/>
          <p:nvPr/>
        </p:nvSpPr>
        <p:spPr>
          <a:xfrm>
            <a:off x="9446120" y="551335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24</a:t>
            </a:r>
          </a:p>
        </p:txBody>
      </p:sp>
      <p:sp>
        <p:nvSpPr>
          <p:cNvPr id="116" name="TextBox 115">
            <a:extLst>
              <a:ext uri="{FF2B5EF4-FFF2-40B4-BE49-F238E27FC236}">
                <a16:creationId xmlns:a16="http://schemas.microsoft.com/office/drawing/2014/main" id="{C810A700-59EC-EFF2-B1C6-97F978A3AE8A}"/>
              </a:ext>
            </a:extLst>
          </p:cNvPr>
          <p:cNvSpPr txBox="1"/>
          <p:nvPr/>
        </p:nvSpPr>
        <p:spPr>
          <a:xfrm>
            <a:off x="8807945" y="551335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18</a:t>
            </a:r>
          </a:p>
        </p:txBody>
      </p:sp>
      <p:sp>
        <p:nvSpPr>
          <p:cNvPr id="117" name="TextBox 116">
            <a:extLst>
              <a:ext uri="{FF2B5EF4-FFF2-40B4-BE49-F238E27FC236}">
                <a16:creationId xmlns:a16="http://schemas.microsoft.com/office/drawing/2014/main" id="{8B30A77F-CD35-6F04-538A-B3BD9834211A}"/>
              </a:ext>
            </a:extLst>
          </p:cNvPr>
          <p:cNvSpPr txBox="1"/>
          <p:nvPr/>
        </p:nvSpPr>
        <p:spPr>
          <a:xfrm>
            <a:off x="8157070" y="551335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12</a:t>
            </a:r>
          </a:p>
        </p:txBody>
      </p:sp>
      <p:sp>
        <p:nvSpPr>
          <p:cNvPr id="118" name="TextBox 117">
            <a:extLst>
              <a:ext uri="{FF2B5EF4-FFF2-40B4-BE49-F238E27FC236}">
                <a16:creationId xmlns:a16="http://schemas.microsoft.com/office/drawing/2014/main" id="{425D1F85-CF45-F26F-0F31-CD7FDC8AD361}"/>
              </a:ext>
            </a:extLst>
          </p:cNvPr>
          <p:cNvSpPr txBox="1"/>
          <p:nvPr/>
        </p:nvSpPr>
        <p:spPr>
          <a:xfrm>
            <a:off x="7580424" y="5513353"/>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a:t>
            </a:r>
          </a:p>
        </p:txBody>
      </p:sp>
      <p:sp>
        <p:nvSpPr>
          <p:cNvPr id="119" name="TextBox 118">
            <a:extLst>
              <a:ext uri="{FF2B5EF4-FFF2-40B4-BE49-F238E27FC236}">
                <a16:creationId xmlns:a16="http://schemas.microsoft.com/office/drawing/2014/main" id="{CFFB266A-28CC-0F2B-825A-D60C97608339}"/>
              </a:ext>
            </a:extLst>
          </p:cNvPr>
          <p:cNvSpPr txBox="1"/>
          <p:nvPr/>
        </p:nvSpPr>
        <p:spPr>
          <a:xfrm>
            <a:off x="6926374" y="5513353"/>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Tree>
    <p:extLst>
      <p:ext uri="{BB962C8B-B14F-4D97-AF65-F5344CB8AC3E}">
        <p14:creationId xmlns:p14="http://schemas.microsoft.com/office/powerpoint/2010/main" val="164899898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81FAA-9D4D-A5B1-E3B6-3144A60EF1B5}"/>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C4E48C4-BF03-3B6F-ED68-BF250408E7D8}"/>
              </a:ext>
            </a:extLst>
          </p:cNvPr>
          <p:cNvSpPr>
            <a:spLocks noGrp="1"/>
          </p:cNvSpPr>
          <p:nvPr>
            <p:ph sz="quarter" idx="12"/>
          </p:nvPr>
        </p:nvSpPr>
        <p:spPr>
          <a:xfrm>
            <a:off x="620714" y="1425575"/>
            <a:ext cx="3195461" cy="4525963"/>
          </a:xfrm>
        </p:spPr>
        <p:txBody>
          <a:bodyPr/>
          <a:lstStyle/>
          <a:p>
            <a:r>
              <a:rPr lang="en-GB" noProof="0" dirty="0"/>
              <a:t>IO-TKI sequencing is a consolidated option in advanced HCC</a:t>
            </a:r>
          </a:p>
          <a:p>
            <a:r>
              <a:rPr lang="en-GB" noProof="0" dirty="0"/>
              <a:t>IO-IO is adopted clinically despite lack of recommendation</a:t>
            </a:r>
          </a:p>
          <a:p>
            <a:pPr lvl="1"/>
            <a:r>
              <a:rPr lang="en-GB" noProof="0" dirty="0"/>
              <a:t>Future efforts should define which patients benefit from this approach</a:t>
            </a:r>
          </a:p>
        </p:txBody>
      </p:sp>
      <p:sp>
        <p:nvSpPr>
          <p:cNvPr id="3" name="Title 2">
            <a:extLst>
              <a:ext uri="{FF2B5EF4-FFF2-40B4-BE49-F238E27FC236}">
                <a16:creationId xmlns:a16="http://schemas.microsoft.com/office/drawing/2014/main" id="{D8AABC34-B83E-42B9-8375-CA7FC06C23F2}"/>
              </a:ext>
            </a:extLst>
          </p:cNvPr>
          <p:cNvSpPr>
            <a:spLocks noGrp="1"/>
          </p:cNvSpPr>
          <p:nvPr>
            <p:ph type="title"/>
          </p:nvPr>
        </p:nvSpPr>
        <p:spPr>
          <a:xfrm>
            <a:off x="619201" y="259200"/>
            <a:ext cx="10963199" cy="864000"/>
          </a:xfrm>
        </p:spPr>
        <p:txBody>
          <a:bodyPr>
            <a:normAutofit fontScale="90000"/>
          </a:bodyPr>
          <a:lstStyle/>
          <a:p>
            <a:r>
              <a:rPr lang="en-GB" sz="3000" noProof="0" dirty="0">
                <a:solidFill>
                  <a:schemeClr val="tx2"/>
                </a:solidFill>
              </a:rPr>
              <a:t>2</a:t>
            </a:r>
            <a:r>
              <a:rPr lang="en-GB" sz="3000" baseline="30000" noProof="0" dirty="0">
                <a:solidFill>
                  <a:schemeClr val="tx2"/>
                </a:solidFill>
              </a:rPr>
              <a:t>nd</a:t>
            </a:r>
            <a:r>
              <a:rPr lang="en-GB" sz="3000" noProof="0" dirty="0">
                <a:solidFill>
                  <a:schemeClr val="tx2"/>
                </a:solidFill>
              </a:rPr>
              <a:t> </a:t>
            </a:r>
            <a:r>
              <a:rPr lang="en-GB" sz="3000" noProof="0" dirty="0"/>
              <a:t>line io: AVAILABLE DATA AFTER PROGRESSION ON IO</a:t>
            </a:r>
            <a:br>
              <a:rPr lang="en-GB" noProof="0" dirty="0"/>
            </a:br>
            <a:r>
              <a:rPr lang="en-GB" sz="2200" spc="100" noProof="0" dirty="0">
                <a:solidFill>
                  <a:schemeClr val="accent1"/>
                </a:solidFill>
              </a:rPr>
              <a:t>therapeutic sequencing following IO in retrospective study</a:t>
            </a:r>
          </a:p>
        </p:txBody>
      </p:sp>
      <p:sp>
        <p:nvSpPr>
          <p:cNvPr id="4" name="Slide Number Placeholder 3">
            <a:extLst>
              <a:ext uri="{FF2B5EF4-FFF2-40B4-BE49-F238E27FC236}">
                <a16:creationId xmlns:a16="http://schemas.microsoft.com/office/drawing/2014/main" id="{4320E637-1798-657E-C649-6FCA5428C7C9}"/>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35</a:t>
            </a:fld>
            <a:endParaRPr lang="en-GB" noProof="0" dirty="0"/>
          </a:p>
        </p:txBody>
      </p:sp>
      <p:sp>
        <p:nvSpPr>
          <p:cNvPr id="9" name="Content Placeholder 8">
            <a:extLst>
              <a:ext uri="{FF2B5EF4-FFF2-40B4-BE49-F238E27FC236}">
                <a16:creationId xmlns:a16="http://schemas.microsoft.com/office/drawing/2014/main" id="{0DA9E4E2-2B41-A7E0-9B98-651E258FC6B1}"/>
              </a:ext>
            </a:extLst>
          </p:cNvPr>
          <p:cNvSpPr>
            <a:spLocks noGrp="1"/>
          </p:cNvSpPr>
          <p:nvPr>
            <p:ph sz="quarter" idx="15"/>
          </p:nvPr>
        </p:nvSpPr>
        <p:spPr>
          <a:xfrm>
            <a:off x="620183" y="6356351"/>
            <a:ext cx="10180339" cy="365125"/>
          </a:xfrm>
        </p:spPr>
        <p:txBody>
          <a:bodyPr anchor="b"/>
          <a:lstStyle/>
          <a:p>
            <a:r>
              <a:rPr lang="en-GB" noProof="0" dirty="0">
                <a:solidFill>
                  <a:schemeClr val="tx2"/>
                </a:solidFill>
              </a:rPr>
              <a:t>ACT, anti-cancer therapy; CI, confidence interval; HCC, hepatocellular carcinoma; ICI, immune checkpoint inhibitor; IO, immuno-oncology (therapy); PD, disease progression; TKI, tyrosine kinase inhibitor</a:t>
            </a:r>
          </a:p>
          <a:p>
            <a:r>
              <a:rPr lang="en-GB" noProof="0" dirty="0">
                <a:solidFill>
                  <a:schemeClr val="tx2"/>
                </a:solidFill>
              </a:rPr>
              <a:t>Talbot T, et al. Liver Int. 2023;43:695-707</a:t>
            </a:r>
          </a:p>
        </p:txBody>
      </p:sp>
      <p:sp>
        <p:nvSpPr>
          <p:cNvPr id="8" name="Content Placeholder 2">
            <a:extLst>
              <a:ext uri="{FF2B5EF4-FFF2-40B4-BE49-F238E27FC236}">
                <a16:creationId xmlns:a16="http://schemas.microsoft.com/office/drawing/2014/main" id="{D43CB253-30FD-042B-6D25-9917D84910C7}"/>
              </a:ext>
            </a:extLst>
          </p:cNvPr>
          <p:cNvSpPr txBox="1">
            <a:spLocks/>
          </p:cNvSpPr>
          <p:nvPr/>
        </p:nvSpPr>
        <p:spPr>
          <a:xfrm>
            <a:off x="5493901" y="1255756"/>
            <a:ext cx="4680520"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Post-progression survival</a:t>
            </a:r>
          </a:p>
        </p:txBody>
      </p:sp>
      <p:sp>
        <p:nvSpPr>
          <p:cNvPr id="21" name="TextBox 20">
            <a:extLst>
              <a:ext uri="{FF2B5EF4-FFF2-40B4-BE49-F238E27FC236}">
                <a16:creationId xmlns:a16="http://schemas.microsoft.com/office/drawing/2014/main" id="{C0EEE647-CE26-6948-E1F5-86DB06C246B3}"/>
              </a:ext>
            </a:extLst>
          </p:cNvPr>
          <p:cNvSpPr txBox="1"/>
          <p:nvPr/>
        </p:nvSpPr>
        <p:spPr>
          <a:xfrm>
            <a:off x="7292982" y="3801606"/>
            <a:ext cx="1229439"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Time (months)</a:t>
            </a:r>
          </a:p>
        </p:txBody>
      </p:sp>
      <p:sp>
        <p:nvSpPr>
          <p:cNvPr id="24" name="TextBox 23">
            <a:extLst>
              <a:ext uri="{FF2B5EF4-FFF2-40B4-BE49-F238E27FC236}">
                <a16:creationId xmlns:a16="http://schemas.microsoft.com/office/drawing/2014/main" id="{FF8DF251-787D-9F4A-580F-6D4CD3DC9592}"/>
              </a:ext>
            </a:extLst>
          </p:cNvPr>
          <p:cNvSpPr txBox="1"/>
          <p:nvPr/>
        </p:nvSpPr>
        <p:spPr>
          <a:xfrm>
            <a:off x="9127035" y="3629822"/>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30</a:t>
            </a:r>
          </a:p>
        </p:txBody>
      </p:sp>
      <p:sp>
        <p:nvSpPr>
          <p:cNvPr id="26" name="TextBox 25">
            <a:extLst>
              <a:ext uri="{FF2B5EF4-FFF2-40B4-BE49-F238E27FC236}">
                <a16:creationId xmlns:a16="http://schemas.microsoft.com/office/drawing/2014/main" id="{F7880468-7DC4-4062-93AC-E27635FDC254}"/>
              </a:ext>
            </a:extLst>
          </p:cNvPr>
          <p:cNvSpPr txBox="1"/>
          <p:nvPr/>
        </p:nvSpPr>
        <p:spPr>
          <a:xfrm>
            <a:off x="3863752" y="3956793"/>
            <a:ext cx="1470018" cy="1107996"/>
          </a:xfrm>
          <a:prstGeom prst="rect">
            <a:avLst/>
          </a:prstGeom>
          <a:noFill/>
        </p:spPr>
        <p:txBody>
          <a:bodyPr wrap="none" lIns="0" tIns="0" rIns="0" bIns="0" rtlCol="0">
            <a:spAutoFit/>
          </a:bodyPr>
          <a:lstStyle/>
          <a:p>
            <a:pPr algn="r"/>
            <a:r>
              <a:rPr lang="en-GB" sz="1200" b="1" noProof="0" dirty="0">
                <a:latin typeface="Arial" panose="020B0604020202020204" pitchFamily="34" charset="0"/>
                <a:ea typeface="Aileron" charset="0"/>
                <a:cs typeface="Arial" panose="020B0604020202020204" pitchFamily="34" charset="0"/>
              </a:rPr>
              <a:t>No. at risk</a:t>
            </a:r>
            <a:br>
              <a:rPr lang="en-GB" sz="1200" b="1" noProof="0" dirty="0">
                <a:latin typeface="Arial" panose="020B0604020202020204" pitchFamily="34" charset="0"/>
                <a:ea typeface="Aileron" charset="0"/>
                <a:cs typeface="Arial" panose="020B0604020202020204" pitchFamily="34" charset="0"/>
              </a:rPr>
            </a:br>
            <a:r>
              <a:rPr lang="en-GB" sz="1200" b="1" noProof="0" dirty="0">
                <a:solidFill>
                  <a:schemeClr val="accent6"/>
                </a:solidFill>
                <a:latin typeface="Arial" panose="020B0604020202020204" pitchFamily="34" charset="0"/>
                <a:ea typeface="Aileron" charset="0"/>
                <a:cs typeface="Arial" panose="020B0604020202020204" pitchFamily="34" charset="0"/>
              </a:rPr>
              <a:t>No ACT</a:t>
            </a:r>
          </a:p>
          <a:p>
            <a:pPr algn="r"/>
            <a:r>
              <a:rPr lang="en-GB" sz="1200" b="1" noProof="0" dirty="0">
                <a:solidFill>
                  <a:schemeClr val="accent1"/>
                </a:solidFill>
                <a:latin typeface="Arial" panose="020B0604020202020204" pitchFamily="34" charset="0"/>
                <a:ea typeface="Aileron" charset="0"/>
                <a:cs typeface="Arial" panose="020B0604020202020204" pitchFamily="34" charset="0"/>
              </a:rPr>
              <a:t>ICI beyond PD</a:t>
            </a:r>
          </a:p>
          <a:p>
            <a:pPr algn="r"/>
            <a:r>
              <a:rPr lang="en-GB" sz="1200" b="1" noProof="0" dirty="0">
                <a:solidFill>
                  <a:schemeClr val="tx2"/>
                </a:solidFill>
                <a:latin typeface="Arial" panose="020B0604020202020204" pitchFamily="34" charset="0"/>
                <a:ea typeface="Aileron" charset="0"/>
                <a:cs typeface="Arial" panose="020B0604020202020204" pitchFamily="34" charset="0"/>
              </a:rPr>
              <a:t>TKI</a:t>
            </a:r>
          </a:p>
          <a:p>
            <a:pPr algn="r"/>
            <a:r>
              <a:rPr lang="en-GB" sz="1200" b="1" noProof="0" dirty="0">
                <a:solidFill>
                  <a:srgbClr val="7030A0"/>
                </a:solidFill>
                <a:latin typeface="Arial" panose="020B0604020202020204" pitchFamily="34" charset="0"/>
                <a:ea typeface="Aileron" charset="0"/>
                <a:cs typeface="Arial" panose="020B0604020202020204" pitchFamily="34" charset="0"/>
              </a:rPr>
              <a:t>ICI beyond PD + TKI</a:t>
            </a:r>
          </a:p>
          <a:p>
            <a:pPr algn="r"/>
            <a:r>
              <a:rPr lang="en-GB" sz="1200" b="1" noProof="0" dirty="0">
                <a:solidFill>
                  <a:schemeClr val="bg2">
                    <a:lumMod val="50000"/>
                  </a:schemeClr>
                </a:solidFill>
                <a:latin typeface="Arial" panose="020B0604020202020204" pitchFamily="34" charset="0"/>
                <a:ea typeface="Aileron" charset="0"/>
                <a:cs typeface="Arial" panose="020B0604020202020204" pitchFamily="34" charset="0"/>
              </a:rPr>
              <a:t>Other</a:t>
            </a:r>
          </a:p>
        </p:txBody>
      </p:sp>
      <p:sp>
        <p:nvSpPr>
          <p:cNvPr id="30" name="TextBox 29">
            <a:extLst>
              <a:ext uri="{FF2B5EF4-FFF2-40B4-BE49-F238E27FC236}">
                <a16:creationId xmlns:a16="http://schemas.microsoft.com/office/drawing/2014/main" id="{7307D68A-FBD3-BAAA-8AC6-3B248F7DA6DF}"/>
              </a:ext>
            </a:extLst>
          </p:cNvPr>
          <p:cNvSpPr txBox="1"/>
          <p:nvPr/>
        </p:nvSpPr>
        <p:spPr>
          <a:xfrm>
            <a:off x="6624147" y="4141459"/>
            <a:ext cx="169918" cy="923330"/>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16</a:t>
            </a:r>
          </a:p>
          <a:p>
            <a:pPr algn="ctr"/>
            <a:r>
              <a:rPr lang="en-GB" sz="1200" noProof="0" dirty="0">
                <a:latin typeface="Arial" panose="020B0604020202020204" pitchFamily="34" charset="0"/>
                <a:ea typeface="Aileron" charset="0"/>
                <a:cs typeface="Arial" panose="020B0604020202020204" pitchFamily="34" charset="0"/>
              </a:rPr>
              <a:t>10</a:t>
            </a:r>
          </a:p>
          <a:p>
            <a:pPr algn="ctr"/>
            <a:r>
              <a:rPr lang="en-GB" sz="1200" noProof="0" dirty="0">
                <a:latin typeface="Arial" panose="020B0604020202020204" pitchFamily="34" charset="0"/>
                <a:ea typeface="Aileron" charset="0"/>
                <a:cs typeface="Arial" panose="020B0604020202020204" pitchFamily="34" charset="0"/>
              </a:rPr>
              <a:t>47</a:t>
            </a:r>
          </a:p>
          <a:p>
            <a:pPr algn="ctr"/>
            <a:r>
              <a:rPr lang="en-GB" sz="1200" noProof="0" dirty="0">
                <a:latin typeface="Arial" panose="020B0604020202020204" pitchFamily="34" charset="0"/>
                <a:ea typeface="Aileron" charset="0"/>
                <a:cs typeface="Arial" panose="020B0604020202020204" pitchFamily="34" charset="0"/>
              </a:rPr>
              <a:t>13</a:t>
            </a:r>
          </a:p>
          <a:p>
            <a:pPr algn="ctr"/>
            <a:r>
              <a:rPr lang="en-GB" sz="1200" noProof="0" dirty="0">
                <a:latin typeface="Arial" panose="020B0604020202020204" pitchFamily="34" charset="0"/>
                <a:ea typeface="Aileron" charset="0"/>
                <a:cs typeface="Arial" panose="020B0604020202020204" pitchFamily="34" charset="0"/>
              </a:rPr>
              <a:t>13</a:t>
            </a:r>
          </a:p>
        </p:txBody>
      </p:sp>
      <p:sp>
        <p:nvSpPr>
          <p:cNvPr id="31" name="TextBox 30">
            <a:extLst>
              <a:ext uri="{FF2B5EF4-FFF2-40B4-BE49-F238E27FC236}">
                <a16:creationId xmlns:a16="http://schemas.microsoft.com/office/drawing/2014/main" id="{AED7D133-7970-3CDB-F1E7-28A7539C5B8C}"/>
              </a:ext>
            </a:extLst>
          </p:cNvPr>
          <p:cNvSpPr txBox="1"/>
          <p:nvPr/>
        </p:nvSpPr>
        <p:spPr>
          <a:xfrm>
            <a:off x="7895105" y="3629822"/>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20</a:t>
            </a:r>
          </a:p>
        </p:txBody>
      </p:sp>
      <p:sp>
        <p:nvSpPr>
          <p:cNvPr id="32" name="TextBox 31">
            <a:extLst>
              <a:ext uri="{FF2B5EF4-FFF2-40B4-BE49-F238E27FC236}">
                <a16:creationId xmlns:a16="http://schemas.microsoft.com/office/drawing/2014/main" id="{95388508-8059-AB85-D091-8CEAA76D0BB9}"/>
              </a:ext>
            </a:extLst>
          </p:cNvPr>
          <p:cNvSpPr txBox="1"/>
          <p:nvPr/>
        </p:nvSpPr>
        <p:spPr>
          <a:xfrm>
            <a:off x="10374045" y="3629822"/>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40</a:t>
            </a:r>
          </a:p>
        </p:txBody>
      </p:sp>
      <p:sp>
        <p:nvSpPr>
          <p:cNvPr id="33" name="TextBox 32">
            <a:extLst>
              <a:ext uri="{FF2B5EF4-FFF2-40B4-BE49-F238E27FC236}">
                <a16:creationId xmlns:a16="http://schemas.microsoft.com/office/drawing/2014/main" id="{CFDB42CC-2C2E-3915-FC74-F47FC4863D3E}"/>
              </a:ext>
            </a:extLst>
          </p:cNvPr>
          <p:cNvSpPr txBox="1"/>
          <p:nvPr/>
        </p:nvSpPr>
        <p:spPr>
          <a:xfrm>
            <a:off x="6655602" y="3629822"/>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10</a:t>
            </a:r>
          </a:p>
        </p:txBody>
      </p:sp>
      <p:sp>
        <p:nvSpPr>
          <p:cNvPr id="34" name="TextBox 33">
            <a:extLst>
              <a:ext uri="{FF2B5EF4-FFF2-40B4-BE49-F238E27FC236}">
                <a16:creationId xmlns:a16="http://schemas.microsoft.com/office/drawing/2014/main" id="{12ACF631-EE6E-7991-EC43-7011AE0C546D}"/>
              </a:ext>
            </a:extLst>
          </p:cNvPr>
          <p:cNvSpPr txBox="1"/>
          <p:nvPr/>
        </p:nvSpPr>
        <p:spPr>
          <a:xfrm>
            <a:off x="5469619" y="3629822"/>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35" name="TextBox 34">
            <a:extLst>
              <a:ext uri="{FF2B5EF4-FFF2-40B4-BE49-F238E27FC236}">
                <a16:creationId xmlns:a16="http://schemas.microsoft.com/office/drawing/2014/main" id="{9D7B7707-B283-C917-8F46-9B69E6158937}"/>
              </a:ext>
            </a:extLst>
          </p:cNvPr>
          <p:cNvSpPr txBox="1"/>
          <p:nvPr/>
        </p:nvSpPr>
        <p:spPr>
          <a:xfrm>
            <a:off x="7905778" y="4141459"/>
            <a:ext cx="169918" cy="923330"/>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a:t>
            </a:r>
          </a:p>
          <a:p>
            <a:pPr algn="ctr"/>
            <a:r>
              <a:rPr lang="en-GB" sz="1200" noProof="0" dirty="0">
                <a:latin typeface="Arial" panose="020B0604020202020204" pitchFamily="34" charset="0"/>
                <a:ea typeface="Aileron" charset="0"/>
                <a:cs typeface="Arial" panose="020B0604020202020204" pitchFamily="34" charset="0"/>
              </a:rPr>
              <a:t>6</a:t>
            </a:r>
          </a:p>
          <a:p>
            <a:pPr algn="ctr"/>
            <a:r>
              <a:rPr lang="en-GB" sz="1200" noProof="0" dirty="0">
                <a:latin typeface="Arial" panose="020B0604020202020204" pitchFamily="34" charset="0"/>
                <a:ea typeface="Aileron" charset="0"/>
                <a:cs typeface="Arial" panose="020B0604020202020204" pitchFamily="34" charset="0"/>
              </a:rPr>
              <a:t>19</a:t>
            </a:r>
          </a:p>
          <a:p>
            <a:pPr algn="ctr"/>
            <a:r>
              <a:rPr lang="en-GB" sz="1200" noProof="0" dirty="0">
                <a:latin typeface="Arial" panose="020B0604020202020204" pitchFamily="34" charset="0"/>
                <a:ea typeface="Aileron" charset="0"/>
                <a:cs typeface="Arial" panose="020B0604020202020204" pitchFamily="34" charset="0"/>
              </a:rPr>
              <a:t>6</a:t>
            </a:r>
          </a:p>
          <a:p>
            <a:pPr algn="ctr"/>
            <a:r>
              <a:rPr lang="en-GB" sz="1200" noProof="0" dirty="0">
                <a:latin typeface="Arial" panose="020B0604020202020204" pitchFamily="34" charset="0"/>
                <a:ea typeface="Aileron" charset="0"/>
                <a:cs typeface="Arial" panose="020B0604020202020204" pitchFamily="34" charset="0"/>
              </a:rPr>
              <a:t>6</a:t>
            </a:r>
          </a:p>
        </p:txBody>
      </p:sp>
      <p:sp>
        <p:nvSpPr>
          <p:cNvPr id="36" name="TextBox 35">
            <a:extLst>
              <a:ext uri="{FF2B5EF4-FFF2-40B4-BE49-F238E27FC236}">
                <a16:creationId xmlns:a16="http://schemas.microsoft.com/office/drawing/2014/main" id="{1679019D-3A0B-FFC5-F3C8-57BBFA2A3816}"/>
              </a:ext>
            </a:extLst>
          </p:cNvPr>
          <p:cNvSpPr txBox="1"/>
          <p:nvPr/>
        </p:nvSpPr>
        <p:spPr>
          <a:xfrm>
            <a:off x="9189361" y="4141459"/>
            <a:ext cx="84960" cy="923330"/>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a:p>
            <a:pPr algn="ctr"/>
            <a:r>
              <a:rPr lang="en-GB" sz="1200" noProof="0" dirty="0">
                <a:latin typeface="Arial" panose="020B0604020202020204" pitchFamily="34" charset="0"/>
                <a:ea typeface="Aileron" charset="0"/>
                <a:cs typeface="Arial" panose="020B0604020202020204" pitchFamily="34" charset="0"/>
              </a:rPr>
              <a:t>0</a:t>
            </a:r>
          </a:p>
          <a:p>
            <a:pPr algn="ctr"/>
            <a:r>
              <a:rPr lang="en-GB" sz="1200" noProof="0" dirty="0">
                <a:latin typeface="Arial" panose="020B0604020202020204" pitchFamily="34" charset="0"/>
                <a:ea typeface="Aileron" charset="0"/>
                <a:cs typeface="Arial" panose="020B0604020202020204" pitchFamily="34" charset="0"/>
              </a:rPr>
              <a:t>5</a:t>
            </a:r>
          </a:p>
          <a:p>
            <a:pPr algn="ctr"/>
            <a:r>
              <a:rPr lang="en-GB" sz="1200" noProof="0" dirty="0">
                <a:latin typeface="Arial" panose="020B0604020202020204" pitchFamily="34" charset="0"/>
                <a:ea typeface="Aileron" charset="0"/>
                <a:cs typeface="Arial" panose="020B0604020202020204" pitchFamily="34" charset="0"/>
              </a:rPr>
              <a:t>2</a:t>
            </a:r>
          </a:p>
          <a:p>
            <a:pPr algn="ctr"/>
            <a:r>
              <a:rPr lang="en-GB" sz="1200" noProof="0" dirty="0">
                <a:latin typeface="Arial" panose="020B0604020202020204" pitchFamily="34" charset="0"/>
                <a:ea typeface="Aileron" charset="0"/>
                <a:cs typeface="Arial" panose="020B0604020202020204" pitchFamily="34" charset="0"/>
              </a:rPr>
              <a:t>0</a:t>
            </a:r>
          </a:p>
        </p:txBody>
      </p:sp>
      <p:sp>
        <p:nvSpPr>
          <p:cNvPr id="37" name="TextBox 36">
            <a:extLst>
              <a:ext uri="{FF2B5EF4-FFF2-40B4-BE49-F238E27FC236}">
                <a16:creationId xmlns:a16="http://schemas.microsoft.com/office/drawing/2014/main" id="{44CA3731-64A7-C0EF-6813-4A059E2490D7}"/>
              </a:ext>
            </a:extLst>
          </p:cNvPr>
          <p:cNvSpPr txBox="1"/>
          <p:nvPr/>
        </p:nvSpPr>
        <p:spPr>
          <a:xfrm>
            <a:off x="10410619" y="4141459"/>
            <a:ext cx="84960" cy="923330"/>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a:p>
            <a:pPr algn="ctr"/>
            <a:r>
              <a:rPr lang="en-GB" sz="1200" noProof="0" dirty="0">
                <a:latin typeface="Arial" panose="020B0604020202020204" pitchFamily="34" charset="0"/>
                <a:ea typeface="Aileron" charset="0"/>
                <a:cs typeface="Arial" panose="020B0604020202020204" pitchFamily="34" charset="0"/>
              </a:rPr>
              <a:t>0</a:t>
            </a:r>
          </a:p>
          <a:p>
            <a:pPr algn="ctr"/>
            <a:r>
              <a:rPr lang="en-GB" sz="1200" noProof="0" dirty="0">
                <a:latin typeface="Arial" panose="020B0604020202020204" pitchFamily="34" charset="0"/>
                <a:ea typeface="Aileron" charset="0"/>
                <a:cs typeface="Arial" panose="020B0604020202020204" pitchFamily="34" charset="0"/>
              </a:rPr>
              <a:t>0</a:t>
            </a:r>
          </a:p>
          <a:p>
            <a:pPr algn="ctr"/>
            <a:r>
              <a:rPr lang="en-GB" sz="1200" noProof="0" dirty="0">
                <a:latin typeface="Arial" panose="020B0604020202020204" pitchFamily="34" charset="0"/>
                <a:ea typeface="Aileron" charset="0"/>
                <a:cs typeface="Arial" panose="020B0604020202020204" pitchFamily="34" charset="0"/>
              </a:rPr>
              <a:t>0</a:t>
            </a:r>
          </a:p>
          <a:p>
            <a:pPr algn="ctr"/>
            <a:r>
              <a:rPr lang="en-GB" sz="1200" noProof="0" dirty="0">
                <a:latin typeface="Arial" panose="020B0604020202020204" pitchFamily="34" charset="0"/>
                <a:ea typeface="Aileron" charset="0"/>
                <a:cs typeface="Arial" panose="020B0604020202020204" pitchFamily="34" charset="0"/>
              </a:rPr>
              <a:t>0</a:t>
            </a:r>
          </a:p>
        </p:txBody>
      </p:sp>
      <p:sp>
        <p:nvSpPr>
          <p:cNvPr id="38" name="TextBox 37">
            <a:extLst>
              <a:ext uri="{FF2B5EF4-FFF2-40B4-BE49-F238E27FC236}">
                <a16:creationId xmlns:a16="http://schemas.microsoft.com/office/drawing/2014/main" id="{C9944D6B-DE9D-B676-16C2-64808B3CD97F}"/>
              </a:ext>
            </a:extLst>
          </p:cNvPr>
          <p:cNvSpPr txBox="1"/>
          <p:nvPr/>
        </p:nvSpPr>
        <p:spPr>
          <a:xfrm>
            <a:off x="5424621" y="4141459"/>
            <a:ext cx="254878" cy="923330"/>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165</a:t>
            </a:r>
          </a:p>
          <a:p>
            <a:pPr algn="ctr"/>
            <a:r>
              <a:rPr lang="en-GB" sz="1200" noProof="0" dirty="0">
                <a:latin typeface="Arial" panose="020B0604020202020204" pitchFamily="34" charset="0"/>
                <a:ea typeface="Aileron" charset="0"/>
                <a:cs typeface="Arial" panose="020B0604020202020204" pitchFamily="34" charset="0"/>
              </a:rPr>
              <a:t>44</a:t>
            </a:r>
          </a:p>
          <a:p>
            <a:pPr algn="ctr"/>
            <a:r>
              <a:rPr lang="en-GB" sz="1200" noProof="0" dirty="0">
                <a:latin typeface="Arial" panose="020B0604020202020204" pitchFamily="34" charset="0"/>
                <a:ea typeface="Aileron" charset="0"/>
                <a:cs typeface="Arial" panose="020B0604020202020204" pitchFamily="34" charset="0"/>
              </a:rPr>
              <a:t>108</a:t>
            </a:r>
          </a:p>
          <a:p>
            <a:pPr algn="ctr"/>
            <a:r>
              <a:rPr lang="en-GB" sz="1200" noProof="0" dirty="0">
                <a:latin typeface="Arial" panose="020B0604020202020204" pitchFamily="34" charset="0"/>
                <a:ea typeface="Aileron" charset="0"/>
                <a:cs typeface="Arial" panose="020B0604020202020204" pitchFamily="34" charset="0"/>
              </a:rPr>
              <a:t>20</a:t>
            </a:r>
          </a:p>
          <a:p>
            <a:pPr algn="ctr"/>
            <a:r>
              <a:rPr lang="en-GB" sz="1200" noProof="0" dirty="0">
                <a:latin typeface="Arial" panose="020B0604020202020204" pitchFamily="34" charset="0"/>
                <a:ea typeface="Aileron" charset="0"/>
                <a:cs typeface="Arial" panose="020B0604020202020204" pitchFamily="34" charset="0"/>
              </a:rPr>
              <a:t>27</a:t>
            </a:r>
          </a:p>
        </p:txBody>
      </p:sp>
      <p:sp>
        <p:nvSpPr>
          <p:cNvPr id="39" name="TextBox 38">
            <a:extLst>
              <a:ext uri="{FF2B5EF4-FFF2-40B4-BE49-F238E27FC236}">
                <a16:creationId xmlns:a16="http://schemas.microsoft.com/office/drawing/2014/main" id="{C1EBC951-9244-43E4-F1F0-7515786FB84A}"/>
              </a:ext>
            </a:extLst>
          </p:cNvPr>
          <p:cNvSpPr txBox="1"/>
          <p:nvPr/>
        </p:nvSpPr>
        <p:spPr>
          <a:xfrm>
            <a:off x="3842080" y="5210342"/>
            <a:ext cx="6631827" cy="830997"/>
          </a:xfrm>
          <a:prstGeom prst="rect">
            <a:avLst/>
          </a:prstGeom>
          <a:noFill/>
        </p:spPr>
        <p:txBody>
          <a:bodyPr wrap="square" lIns="0" tIns="0" rIns="0" bIns="0" rtlCol="0">
            <a:spAutoFit/>
          </a:bodyPr>
          <a:lstStyle/>
          <a:p>
            <a:r>
              <a:rPr lang="en-GB" sz="900" noProof="0" dirty="0">
                <a:latin typeface="Arial" panose="020B0604020202020204" pitchFamily="34" charset="0"/>
                <a:ea typeface="Aileron" charset="0"/>
                <a:cs typeface="Arial" panose="020B0604020202020204" pitchFamily="34" charset="0"/>
              </a:rPr>
              <a:t>Kaplan-Meier curves of post-progression survival (PPS) in hepatocellular carcinoma patients treated with immune checkpoint inhibitor (ICI) according to treatment strategy. Patients who did not receive post-progression anticancer therapy (no ACT): 1.9 months (95% CI: 1.3-2.7, 132 events), patients who received ICIs beyond PD only (ICI beyond PD): 5.6 months (95% CI: 3.5-9.4, </a:t>
            </a:r>
            <a:br>
              <a:rPr lang="en-GB" sz="900" noProof="0" dirty="0">
                <a:latin typeface="Arial" panose="020B0604020202020204" pitchFamily="34" charset="0"/>
                <a:ea typeface="Aileron" charset="0"/>
                <a:cs typeface="Arial" panose="020B0604020202020204" pitchFamily="34" charset="0"/>
              </a:rPr>
            </a:br>
            <a:r>
              <a:rPr lang="en-GB" sz="900" noProof="0" dirty="0">
                <a:latin typeface="Arial" panose="020B0604020202020204" pitchFamily="34" charset="0"/>
                <a:ea typeface="Aileron" charset="0"/>
                <a:cs typeface="Arial" panose="020B0604020202020204" pitchFamily="34" charset="0"/>
              </a:rPr>
              <a:t>31 events), patients who received post-PD TKIs only (TKI): 10.4 months (95% CI: 7.7-14.4, 79 events), patients who received ICIs beyond PD followed by TKIs (ICI beyond PD + TKI): 15.3 months (95% CI: 8.5-22.0, 12 events), patients who received other post-PD anticancer therapies (other): 10.8 months (95% CI: 3.7-21.7, 17 events).</a:t>
            </a:r>
          </a:p>
        </p:txBody>
      </p:sp>
      <p:pic>
        <p:nvPicPr>
          <p:cNvPr id="42" name="Picture 41" descr="A colorful lines on a black background&#10;&#10;Description automatically generated">
            <a:extLst>
              <a:ext uri="{FF2B5EF4-FFF2-40B4-BE49-F238E27FC236}">
                <a16:creationId xmlns:a16="http://schemas.microsoft.com/office/drawing/2014/main" id="{2BC8C358-EE25-F584-7990-6D07B5B45C3E}"/>
              </a:ext>
            </a:extLst>
          </p:cNvPr>
          <p:cNvPicPr>
            <a:picLocks noChangeAspect="1"/>
          </p:cNvPicPr>
          <p:nvPr/>
        </p:nvPicPr>
        <p:blipFill>
          <a:blip r:embed="rId2"/>
          <a:stretch>
            <a:fillRect/>
          </a:stretch>
        </p:blipFill>
        <p:spPr>
          <a:xfrm>
            <a:off x="5424621" y="1903887"/>
            <a:ext cx="5168900" cy="1739900"/>
          </a:xfrm>
          <a:prstGeom prst="rect">
            <a:avLst/>
          </a:prstGeom>
        </p:spPr>
      </p:pic>
      <p:sp>
        <p:nvSpPr>
          <p:cNvPr id="43" name="TextBox 42">
            <a:extLst>
              <a:ext uri="{FF2B5EF4-FFF2-40B4-BE49-F238E27FC236}">
                <a16:creationId xmlns:a16="http://schemas.microsoft.com/office/drawing/2014/main" id="{70FA6F4C-640B-D875-D7E6-B90252460E7D}"/>
              </a:ext>
            </a:extLst>
          </p:cNvPr>
          <p:cNvSpPr txBox="1"/>
          <p:nvPr/>
        </p:nvSpPr>
        <p:spPr>
          <a:xfrm>
            <a:off x="8540285" y="1730069"/>
            <a:ext cx="1219885" cy="769441"/>
          </a:xfrm>
          <a:prstGeom prst="rect">
            <a:avLst/>
          </a:prstGeom>
          <a:noFill/>
        </p:spPr>
        <p:txBody>
          <a:bodyPr wrap="none" lIns="0" tIns="0" rIns="0" bIns="0" rtlCol="0">
            <a:spAutoFit/>
          </a:bodyPr>
          <a:lstStyle/>
          <a:p>
            <a:r>
              <a:rPr lang="en-GB" sz="1000" b="1" noProof="0" dirty="0">
                <a:solidFill>
                  <a:schemeClr val="accent6"/>
                </a:solidFill>
                <a:latin typeface="Arial" panose="020B0604020202020204" pitchFamily="34" charset="0"/>
                <a:ea typeface="Aileron" charset="0"/>
                <a:cs typeface="Arial" panose="020B0604020202020204" pitchFamily="34" charset="0"/>
              </a:rPr>
              <a:t>No ACT</a:t>
            </a:r>
          </a:p>
          <a:p>
            <a:r>
              <a:rPr lang="en-GB" sz="1000" b="1" noProof="0" dirty="0">
                <a:solidFill>
                  <a:schemeClr val="accent1"/>
                </a:solidFill>
                <a:latin typeface="Arial" panose="020B0604020202020204" pitchFamily="34" charset="0"/>
                <a:ea typeface="Aileron" charset="0"/>
                <a:cs typeface="Arial" panose="020B0604020202020204" pitchFamily="34" charset="0"/>
              </a:rPr>
              <a:t>ICI beyond PD</a:t>
            </a:r>
          </a:p>
          <a:p>
            <a:r>
              <a:rPr lang="en-GB" sz="1000" b="1" noProof="0" dirty="0">
                <a:solidFill>
                  <a:schemeClr val="tx2"/>
                </a:solidFill>
                <a:latin typeface="Arial" panose="020B0604020202020204" pitchFamily="34" charset="0"/>
                <a:ea typeface="Aileron" charset="0"/>
                <a:cs typeface="Arial" panose="020B0604020202020204" pitchFamily="34" charset="0"/>
              </a:rPr>
              <a:t>TKI</a:t>
            </a:r>
          </a:p>
          <a:p>
            <a:r>
              <a:rPr lang="en-GB" sz="1000" b="1" noProof="0" dirty="0">
                <a:solidFill>
                  <a:srgbClr val="7030A0"/>
                </a:solidFill>
                <a:latin typeface="Arial" panose="020B0604020202020204" pitchFamily="34" charset="0"/>
                <a:ea typeface="Aileron" charset="0"/>
                <a:cs typeface="Arial" panose="020B0604020202020204" pitchFamily="34" charset="0"/>
              </a:rPr>
              <a:t>ICI beyond PD + TKI</a:t>
            </a:r>
          </a:p>
          <a:p>
            <a:r>
              <a:rPr lang="en-GB" sz="1000" b="1" noProof="0" dirty="0">
                <a:solidFill>
                  <a:schemeClr val="bg2">
                    <a:lumMod val="50000"/>
                  </a:schemeClr>
                </a:solidFill>
                <a:latin typeface="Arial" panose="020B0604020202020204" pitchFamily="34" charset="0"/>
                <a:ea typeface="Aileron" charset="0"/>
                <a:cs typeface="Arial" panose="020B0604020202020204" pitchFamily="34" charset="0"/>
              </a:rPr>
              <a:t>Other</a:t>
            </a:r>
          </a:p>
        </p:txBody>
      </p:sp>
      <p:cxnSp>
        <p:nvCxnSpPr>
          <p:cNvPr id="44" name="Straight Connector 43">
            <a:extLst>
              <a:ext uri="{FF2B5EF4-FFF2-40B4-BE49-F238E27FC236}">
                <a16:creationId xmlns:a16="http://schemas.microsoft.com/office/drawing/2014/main" id="{302858A3-EE11-19C3-1081-655FA1F50BAA}"/>
              </a:ext>
            </a:extLst>
          </p:cNvPr>
          <p:cNvCxnSpPr>
            <a:cxnSpLocks/>
          </p:cNvCxnSpPr>
          <p:nvPr/>
        </p:nvCxnSpPr>
        <p:spPr>
          <a:xfrm>
            <a:off x="8184358" y="1965039"/>
            <a:ext cx="273472"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44131085-CF0F-CD15-8E32-398A18D4DE30}"/>
              </a:ext>
            </a:extLst>
          </p:cNvPr>
          <p:cNvCxnSpPr>
            <a:cxnSpLocks/>
          </p:cNvCxnSpPr>
          <p:nvPr/>
        </p:nvCxnSpPr>
        <p:spPr>
          <a:xfrm>
            <a:off x="8184358" y="1810258"/>
            <a:ext cx="273472" cy="0"/>
          </a:xfrm>
          <a:prstGeom prst="line">
            <a:avLst/>
          </a:prstGeom>
          <a:ln w="254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1BB46986-B0A3-B9AC-96CC-9F6A86E41FE2}"/>
              </a:ext>
            </a:extLst>
          </p:cNvPr>
          <p:cNvCxnSpPr>
            <a:cxnSpLocks/>
          </p:cNvCxnSpPr>
          <p:nvPr/>
        </p:nvCxnSpPr>
        <p:spPr>
          <a:xfrm>
            <a:off x="8184358" y="2119820"/>
            <a:ext cx="273472"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6FDDEED0-7EF6-A382-D5A4-BBA917810A02}"/>
              </a:ext>
            </a:extLst>
          </p:cNvPr>
          <p:cNvCxnSpPr>
            <a:cxnSpLocks/>
          </p:cNvCxnSpPr>
          <p:nvPr/>
        </p:nvCxnSpPr>
        <p:spPr>
          <a:xfrm>
            <a:off x="8184358" y="2274601"/>
            <a:ext cx="273472" cy="0"/>
          </a:xfrm>
          <a:prstGeom prst="line">
            <a:avLst/>
          </a:prstGeom>
          <a:ln w="254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8DC7FB03-5392-1C6C-E018-6A3C7E341A8C}"/>
              </a:ext>
            </a:extLst>
          </p:cNvPr>
          <p:cNvCxnSpPr>
            <a:cxnSpLocks/>
          </p:cNvCxnSpPr>
          <p:nvPr/>
        </p:nvCxnSpPr>
        <p:spPr>
          <a:xfrm>
            <a:off x="8184358" y="2429383"/>
            <a:ext cx="273472" cy="0"/>
          </a:xfrm>
          <a:prstGeom prst="line">
            <a:avLst/>
          </a:prstGeom>
          <a:ln w="254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AF6769A2-C1EA-6F6C-D961-E113284C8FDF}"/>
              </a:ext>
            </a:extLst>
          </p:cNvPr>
          <p:cNvSpPr txBox="1"/>
          <p:nvPr/>
        </p:nvSpPr>
        <p:spPr>
          <a:xfrm>
            <a:off x="9912244" y="1923914"/>
            <a:ext cx="660437" cy="369332"/>
          </a:xfrm>
          <a:prstGeom prst="rect">
            <a:avLst/>
          </a:prstGeom>
          <a:noFill/>
        </p:spPr>
        <p:txBody>
          <a:bodyPr wrap="none" lIns="0" tIns="0" rIns="0" bIns="0" rtlCol="0">
            <a:spAutoFit/>
          </a:bodyPr>
          <a:lstStyle/>
          <a:p>
            <a:r>
              <a:rPr lang="en-GB" sz="1200" b="1" noProof="0" dirty="0">
                <a:latin typeface="Arial" panose="020B0604020202020204" pitchFamily="34" charset="0"/>
                <a:ea typeface="Aileron" charset="0"/>
                <a:cs typeface="Arial" panose="020B0604020202020204" pitchFamily="34" charset="0"/>
              </a:rPr>
              <a:t>Log-rank</a:t>
            </a:r>
          </a:p>
          <a:p>
            <a:r>
              <a:rPr lang="en-GB" sz="1200" b="1" dirty="0">
                <a:latin typeface="Arial" panose="020B0604020202020204" pitchFamily="34" charset="0"/>
                <a:ea typeface="Aileron" charset="0"/>
                <a:cs typeface="Arial" panose="020B0604020202020204" pitchFamily="34" charset="0"/>
              </a:rPr>
              <a:t>p</a:t>
            </a:r>
            <a:r>
              <a:rPr lang="en-GB" sz="1200" b="1" noProof="0" dirty="0">
                <a:latin typeface="Arial" panose="020B0604020202020204" pitchFamily="34" charset="0"/>
                <a:ea typeface="Aileron" charset="0"/>
                <a:cs typeface="Arial" panose="020B0604020202020204" pitchFamily="34" charset="0"/>
              </a:rPr>
              <a:t>&lt;0.0001</a:t>
            </a:r>
          </a:p>
        </p:txBody>
      </p:sp>
      <p:sp>
        <p:nvSpPr>
          <p:cNvPr id="51" name="Right Brace 50">
            <a:extLst>
              <a:ext uri="{FF2B5EF4-FFF2-40B4-BE49-F238E27FC236}">
                <a16:creationId xmlns:a16="http://schemas.microsoft.com/office/drawing/2014/main" id="{7983D80F-C84D-EEBA-6A8C-CCC72E864C5B}"/>
              </a:ext>
            </a:extLst>
          </p:cNvPr>
          <p:cNvSpPr/>
          <p:nvPr/>
        </p:nvSpPr>
        <p:spPr>
          <a:xfrm>
            <a:off x="9743012" y="1738250"/>
            <a:ext cx="138098" cy="737138"/>
          </a:xfrm>
          <a:prstGeom prst="rightBrace">
            <a:avLst>
              <a:gd name="adj1" fmla="val 70409"/>
              <a:gd name="adj2" fmla="val 50000"/>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sp>
        <p:nvSpPr>
          <p:cNvPr id="52" name="TextBox 51">
            <a:extLst>
              <a:ext uri="{FF2B5EF4-FFF2-40B4-BE49-F238E27FC236}">
                <a16:creationId xmlns:a16="http://schemas.microsoft.com/office/drawing/2014/main" id="{81E4728C-04FD-872F-0775-C12D5EE5DEA9}"/>
              </a:ext>
            </a:extLst>
          </p:cNvPr>
          <p:cNvSpPr txBox="1"/>
          <p:nvPr/>
        </p:nvSpPr>
        <p:spPr>
          <a:xfrm rot="16200000">
            <a:off x="4206939" y="2558393"/>
            <a:ext cx="1242327" cy="430887"/>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Survival</a:t>
            </a:r>
            <a:br>
              <a:rPr lang="en-GB" sz="1400" b="1" noProof="0" dirty="0">
                <a:latin typeface="Arial" panose="020B0604020202020204" pitchFamily="34" charset="0"/>
                <a:ea typeface="Aileron" charset="0"/>
                <a:cs typeface="Arial" panose="020B0604020202020204" pitchFamily="34" charset="0"/>
              </a:rPr>
            </a:br>
            <a:r>
              <a:rPr lang="en-GB" sz="1400" b="1" noProof="0" dirty="0">
                <a:latin typeface="Arial" panose="020B0604020202020204" pitchFamily="34" charset="0"/>
                <a:ea typeface="Aileron" charset="0"/>
                <a:cs typeface="Arial" panose="020B0604020202020204" pitchFamily="34" charset="0"/>
              </a:rPr>
              <a:t>probability (%)</a:t>
            </a:r>
          </a:p>
        </p:txBody>
      </p:sp>
      <p:sp>
        <p:nvSpPr>
          <p:cNvPr id="53" name="TextBox 52">
            <a:extLst>
              <a:ext uri="{FF2B5EF4-FFF2-40B4-BE49-F238E27FC236}">
                <a16:creationId xmlns:a16="http://schemas.microsoft.com/office/drawing/2014/main" id="{02B51935-1AF1-7B14-7AA5-A40CF05A566A}"/>
              </a:ext>
            </a:extLst>
          </p:cNvPr>
          <p:cNvSpPr txBox="1"/>
          <p:nvPr/>
        </p:nvSpPr>
        <p:spPr>
          <a:xfrm>
            <a:off x="5115553" y="1920292"/>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54" name="TextBox 53">
            <a:extLst>
              <a:ext uri="{FF2B5EF4-FFF2-40B4-BE49-F238E27FC236}">
                <a16:creationId xmlns:a16="http://schemas.microsoft.com/office/drawing/2014/main" id="{697F8158-59AE-E6A8-71A8-BC35AE80DE79}"/>
              </a:ext>
            </a:extLst>
          </p:cNvPr>
          <p:cNvSpPr txBox="1"/>
          <p:nvPr/>
        </p:nvSpPr>
        <p:spPr>
          <a:xfrm>
            <a:off x="5200513" y="2230393"/>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sp>
        <p:nvSpPr>
          <p:cNvPr id="55" name="TextBox 54">
            <a:extLst>
              <a:ext uri="{FF2B5EF4-FFF2-40B4-BE49-F238E27FC236}">
                <a16:creationId xmlns:a16="http://schemas.microsoft.com/office/drawing/2014/main" id="{B7CD953A-0B52-7C9E-11AE-AE5A5310AB3A}"/>
              </a:ext>
            </a:extLst>
          </p:cNvPr>
          <p:cNvSpPr txBox="1"/>
          <p:nvPr/>
        </p:nvSpPr>
        <p:spPr>
          <a:xfrm>
            <a:off x="5200513" y="2532542"/>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sp>
        <p:nvSpPr>
          <p:cNvPr id="56" name="TextBox 55">
            <a:extLst>
              <a:ext uri="{FF2B5EF4-FFF2-40B4-BE49-F238E27FC236}">
                <a16:creationId xmlns:a16="http://schemas.microsoft.com/office/drawing/2014/main" id="{EE04D164-BA2B-FED4-F828-A4229059BED8}"/>
              </a:ext>
            </a:extLst>
          </p:cNvPr>
          <p:cNvSpPr txBox="1"/>
          <p:nvPr/>
        </p:nvSpPr>
        <p:spPr>
          <a:xfrm>
            <a:off x="5200513" y="2842643"/>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sp>
        <p:nvSpPr>
          <p:cNvPr id="57" name="TextBox 56">
            <a:extLst>
              <a:ext uri="{FF2B5EF4-FFF2-40B4-BE49-F238E27FC236}">
                <a16:creationId xmlns:a16="http://schemas.microsoft.com/office/drawing/2014/main" id="{0EAC5A79-0D87-2469-27AA-D4B8C820F86C}"/>
              </a:ext>
            </a:extLst>
          </p:cNvPr>
          <p:cNvSpPr txBox="1"/>
          <p:nvPr/>
        </p:nvSpPr>
        <p:spPr>
          <a:xfrm>
            <a:off x="5200513" y="3160695"/>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sp>
        <p:nvSpPr>
          <p:cNvPr id="58" name="TextBox 57">
            <a:extLst>
              <a:ext uri="{FF2B5EF4-FFF2-40B4-BE49-F238E27FC236}">
                <a16:creationId xmlns:a16="http://schemas.microsoft.com/office/drawing/2014/main" id="{BAEFC9E2-F784-E3D5-EB20-D33367B6043B}"/>
              </a:ext>
            </a:extLst>
          </p:cNvPr>
          <p:cNvSpPr txBox="1"/>
          <p:nvPr/>
        </p:nvSpPr>
        <p:spPr>
          <a:xfrm>
            <a:off x="5285471" y="3486699"/>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Tree>
    <p:extLst>
      <p:ext uri="{BB962C8B-B14F-4D97-AF65-F5344CB8AC3E}">
        <p14:creationId xmlns:p14="http://schemas.microsoft.com/office/powerpoint/2010/main" val="357744372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C861C-B8DE-76FC-3292-9611728E39C0}"/>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8288D019-2269-AD3C-8410-E7314BAF802E}"/>
              </a:ext>
            </a:extLst>
          </p:cNvPr>
          <p:cNvSpPr>
            <a:spLocks noGrp="1"/>
          </p:cNvSpPr>
          <p:nvPr>
            <p:ph sz="quarter" idx="12"/>
          </p:nvPr>
        </p:nvSpPr>
        <p:spPr>
          <a:xfrm>
            <a:off x="620184" y="4543010"/>
            <a:ext cx="10963200" cy="937624"/>
          </a:xfrm>
        </p:spPr>
        <p:txBody>
          <a:bodyPr/>
          <a:lstStyle/>
          <a:p>
            <a:pPr>
              <a:spcBef>
                <a:spcPts val="600"/>
              </a:spcBef>
            </a:pPr>
            <a:r>
              <a:rPr lang="en-GB" noProof="0" dirty="0"/>
              <a:t>IO rechallenge resulted in a treatment benefit in a meaningful proportion of </a:t>
            </a:r>
            <a:br>
              <a:rPr lang="en-GB" noProof="0" dirty="0"/>
            </a:br>
            <a:r>
              <a:rPr lang="en-GB" noProof="0" dirty="0"/>
              <a:t>patients with HCC</a:t>
            </a:r>
          </a:p>
          <a:p>
            <a:pPr>
              <a:spcBef>
                <a:spcPts val="600"/>
              </a:spcBef>
            </a:pPr>
            <a:r>
              <a:rPr lang="en-GB" noProof="0" dirty="0"/>
              <a:t>IO rechallenge was safe in the study and high-grade treatment-related adverse </a:t>
            </a:r>
            <a:br>
              <a:rPr lang="en-GB" noProof="0" dirty="0"/>
            </a:br>
            <a:r>
              <a:rPr lang="en-GB" noProof="0" dirty="0"/>
              <a:t>events were uncommon</a:t>
            </a:r>
          </a:p>
        </p:txBody>
      </p:sp>
      <p:sp>
        <p:nvSpPr>
          <p:cNvPr id="3" name="Title 2">
            <a:extLst>
              <a:ext uri="{FF2B5EF4-FFF2-40B4-BE49-F238E27FC236}">
                <a16:creationId xmlns:a16="http://schemas.microsoft.com/office/drawing/2014/main" id="{844A7E17-5E21-C8AB-407B-5CC8ED725B6C}"/>
              </a:ext>
            </a:extLst>
          </p:cNvPr>
          <p:cNvSpPr>
            <a:spLocks noGrp="1"/>
          </p:cNvSpPr>
          <p:nvPr>
            <p:ph type="title"/>
          </p:nvPr>
        </p:nvSpPr>
        <p:spPr/>
        <p:txBody>
          <a:bodyPr>
            <a:normAutofit fontScale="90000"/>
          </a:bodyPr>
          <a:lstStyle/>
          <a:p>
            <a:r>
              <a:rPr lang="en-GB" sz="3000" noProof="0" dirty="0">
                <a:solidFill>
                  <a:schemeClr val="tx2"/>
                </a:solidFill>
              </a:rPr>
              <a:t>2</a:t>
            </a:r>
            <a:r>
              <a:rPr lang="en-GB" sz="3000" baseline="30000" noProof="0" dirty="0">
                <a:solidFill>
                  <a:schemeClr val="tx2"/>
                </a:solidFill>
              </a:rPr>
              <a:t>nd</a:t>
            </a:r>
            <a:r>
              <a:rPr lang="en-GB" sz="3000" noProof="0" dirty="0">
                <a:solidFill>
                  <a:schemeClr val="tx2"/>
                </a:solidFill>
              </a:rPr>
              <a:t> line </a:t>
            </a:r>
            <a:r>
              <a:rPr lang="en-GB" sz="3000" noProof="0" dirty="0"/>
              <a:t>io</a:t>
            </a:r>
            <a:r>
              <a:rPr lang="en-GB" sz="3000" cap="none" noProof="0" dirty="0"/>
              <a:t>: AVAILABLE DATA AFTER PROGRESSION ON IO</a:t>
            </a:r>
            <a:br>
              <a:rPr lang="en-GB" cap="none" noProof="0" dirty="0"/>
            </a:br>
            <a:r>
              <a:rPr lang="en-GB" sz="2200" cap="none" spc="100" noProof="0" dirty="0">
                <a:solidFill>
                  <a:schemeClr val="accent1"/>
                </a:solidFill>
              </a:rPr>
              <a:t>EFFICACY AND SAFETY OF IO RECHALLENGE IN RETROSPECTIVE STUDY</a:t>
            </a:r>
            <a:endParaRPr lang="en-GB" sz="2200" spc="100" noProof="0" dirty="0">
              <a:solidFill>
                <a:schemeClr val="accent1"/>
              </a:solidFill>
            </a:endParaRPr>
          </a:p>
        </p:txBody>
      </p:sp>
      <p:sp>
        <p:nvSpPr>
          <p:cNvPr id="4" name="Slide Number Placeholder 3">
            <a:extLst>
              <a:ext uri="{FF2B5EF4-FFF2-40B4-BE49-F238E27FC236}">
                <a16:creationId xmlns:a16="http://schemas.microsoft.com/office/drawing/2014/main" id="{F8275B50-977B-53FC-3483-DB63AA1160DC}"/>
              </a:ext>
            </a:extLst>
          </p:cNvPr>
          <p:cNvSpPr>
            <a:spLocks noGrp="1"/>
          </p:cNvSpPr>
          <p:nvPr>
            <p:ph type="sldNum" sz="quarter" idx="4"/>
          </p:nvPr>
        </p:nvSpPr>
        <p:spPr/>
        <p:txBody>
          <a:bodyPr/>
          <a:lstStyle/>
          <a:p>
            <a:fld id="{FCE43C0F-8A7B-3A4B-9DB5-B3472E36E833}" type="slidenum">
              <a:rPr lang="en-GB" noProof="0" smtClean="0"/>
              <a:pPr/>
              <a:t>36</a:t>
            </a:fld>
            <a:endParaRPr lang="en-GB" noProof="0" dirty="0"/>
          </a:p>
        </p:txBody>
      </p:sp>
      <p:sp>
        <p:nvSpPr>
          <p:cNvPr id="8" name="Content Placeholder 7">
            <a:extLst>
              <a:ext uri="{FF2B5EF4-FFF2-40B4-BE49-F238E27FC236}">
                <a16:creationId xmlns:a16="http://schemas.microsoft.com/office/drawing/2014/main" id="{721CC99D-E0ED-921B-C698-C1006A650A1D}"/>
              </a:ext>
            </a:extLst>
          </p:cNvPr>
          <p:cNvSpPr>
            <a:spLocks noGrp="1"/>
          </p:cNvSpPr>
          <p:nvPr>
            <p:ph sz="quarter" idx="15"/>
          </p:nvPr>
        </p:nvSpPr>
        <p:spPr/>
        <p:txBody>
          <a:bodyPr anchor="b"/>
          <a:lstStyle/>
          <a:p>
            <a:r>
              <a:rPr lang="en-GB" noProof="0" dirty="0">
                <a:solidFill>
                  <a:schemeClr val="tx2"/>
                </a:solidFill>
              </a:rPr>
              <a:t>DCR, disease control rate; HCC, hepatocellular carcinoma; ICI, immune checkpoint inhibitor; IO, immuno-oncology (therapy); ORR, objective response rate; TTP, time to progression</a:t>
            </a:r>
          </a:p>
          <a:p>
            <a:r>
              <a:rPr lang="en-GB" noProof="0" dirty="0">
                <a:solidFill>
                  <a:schemeClr val="tx2"/>
                </a:solidFill>
              </a:rPr>
              <a:t>Scheiner B, et al. JHEP Rep. 2022;5:100620</a:t>
            </a:r>
          </a:p>
        </p:txBody>
      </p:sp>
      <p:sp>
        <p:nvSpPr>
          <p:cNvPr id="9" name="Rectangle: Rounded Corners 38">
            <a:extLst>
              <a:ext uri="{FF2B5EF4-FFF2-40B4-BE49-F238E27FC236}">
                <a16:creationId xmlns:a16="http://schemas.microsoft.com/office/drawing/2014/main" id="{BE9A7BCC-2F73-633F-340C-5D9F7F1AA945}"/>
              </a:ext>
            </a:extLst>
          </p:cNvPr>
          <p:cNvSpPr/>
          <p:nvPr/>
        </p:nvSpPr>
        <p:spPr>
          <a:xfrm>
            <a:off x="1559496" y="1484784"/>
            <a:ext cx="2927648" cy="2748836"/>
          </a:xfrm>
          <a:prstGeom prst="roundRect">
            <a:avLst>
              <a:gd name="adj" fmla="val 5729"/>
            </a:avLst>
          </a:prstGeom>
          <a:solidFill>
            <a:schemeClr val="accent1"/>
          </a:solidFill>
          <a:ln w="25400" cap="flat" cmpd="sng" algn="ctr">
            <a:solidFill>
              <a:schemeClr val="accent1"/>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Arial"/>
                <a:ea typeface="+mn-ea"/>
                <a:cs typeface="+mn-cs"/>
              </a:rPr>
              <a:t>International, retrospective</a:t>
            </a:r>
            <a:br>
              <a:rPr kumimoji="0" lang="en-GB" sz="1600" b="1" i="0" u="none" strike="noStrike" kern="0" cap="none" spc="0" normalizeH="0" baseline="0" noProof="0" dirty="0">
                <a:ln>
                  <a:noFill/>
                </a:ln>
                <a:solidFill>
                  <a:schemeClr val="bg1"/>
                </a:solidFill>
                <a:effectLst/>
                <a:uLnTx/>
                <a:uFillTx/>
                <a:latin typeface="Arial"/>
                <a:ea typeface="+mn-ea"/>
                <a:cs typeface="+mn-cs"/>
              </a:rPr>
            </a:br>
            <a:r>
              <a:rPr kumimoji="0" lang="en-GB" sz="1600" b="1" i="0" u="none" strike="noStrike" kern="0" cap="none" spc="0" normalizeH="0" baseline="0" noProof="0" dirty="0">
                <a:ln>
                  <a:noFill/>
                </a:ln>
                <a:solidFill>
                  <a:schemeClr val="bg1"/>
                </a:solidFill>
                <a:effectLst/>
                <a:uLnTx/>
                <a:uFillTx/>
                <a:latin typeface="Arial"/>
                <a:ea typeface="+mn-ea"/>
                <a:cs typeface="+mn-cs"/>
              </a:rPr>
              <a:t>multicentre study:</a:t>
            </a:r>
          </a:p>
          <a:p>
            <a:pPr marL="0" marR="0" lvl="0" indent="0" algn="ctr" defTabSz="914400" eaLnBrk="1" fontAlgn="auto" latinLnBrk="0" hangingPunct="1">
              <a:lnSpc>
                <a:spcPct val="100000"/>
              </a:lnSpc>
              <a:spcBef>
                <a:spcPts val="0"/>
              </a:spcBef>
              <a:spcAft>
                <a:spcPts val="0"/>
              </a:spcAft>
              <a:buClrTx/>
              <a:buSzTx/>
              <a:buFontTx/>
              <a:buNone/>
              <a:tabLst/>
              <a:defRPr/>
            </a:pPr>
            <a:r>
              <a:rPr lang="en-GB" sz="1600" b="1" kern="0" noProof="0" dirty="0">
                <a:solidFill>
                  <a:schemeClr val="bg1"/>
                </a:solidFill>
                <a:latin typeface="Arial"/>
              </a:rPr>
              <a:t>14</a:t>
            </a:r>
            <a:r>
              <a:rPr lang="en-GB" sz="1600" kern="0" noProof="0" dirty="0">
                <a:solidFill>
                  <a:schemeClr val="bg1"/>
                </a:solidFill>
                <a:latin typeface="Arial"/>
              </a:rPr>
              <a:t> centres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Arial"/>
                <a:ea typeface="+mn-ea"/>
                <a:cs typeface="+mn-cs"/>
              </a:rPr>
              <a:t>994 patients screened</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noProof="0" dirty="0">
              <a:solidFill>
                <a:schemeClr val="bg1"/>
              </a:solidFill>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solidFill>
                <a:schemeClr val="bg1"/>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b="1" kern="0" noProof="0" dirty="0">
                <a:solidFill>
                  <a:schemeClr val="bg1"/>
                </a:solidFill>
                <a:latin typeface="Arial"/>
              </a:rPr>
              <a:t>58 patients </a:t>
            </a:r>
            <a:r>
              <a:rPr lang="en-GB" sz="1600" kern="0" noProof="0" dirty="0">
                <a:solidFill>
                  <a:schemeClr val="bg1"/>
                </a:solidFill>
                <a:latin typeface="Arial"/>
              </a:rPr>
              <a:t>with advanced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bg1"/>
                </a:solidFill>
                <a:effectLst/>
                <a:uLnTx/>
                <a:uFillTx/>
                <a:latin typeface="Arial"/>
                <a:ea typeface="+mn-ea"/>
                <a:cs typeface="+mn-cs"/>
              </a:rPr>
              <a:t>HCC receiving </a:t>
            </a:r>
            <a:r>
              <a:rPr kumimoji="0" lang="en-GB" sz="1600" b="1" i="0" u="none" strike="noStrike" kern="0" cap="none" spc="0" normalizeH="0" baseline="0" noProof="0" dirty="0">
                <a:ln>
                  <a:noFill/>
                </a:ln>
                <a:solidFill>
                  <a:schemeClr val="bg1"/>
                </a:solidFill>
                <a:effectLst/>
                <a:uLnTx/>
                <a:uFillTx/>
                <a:latin typeface="Arial"/>
                <a:ea typeface="+mn-ea"/>
                <a:cs typeface="+mn-cs"/>
              </a:rPr>
              <a:t>two lines</a:t>
            </a:r>
            <a:br>
              <a:rPr kumimoji="0" lang="en-GB" sz="1600" i="0" u="none" strike="noStrike" kern="0" cap="none" spc="0" normalizeH="0" baseline="0" noProof="0" dirty="0">
                <a:ln>
                  <a:noFill/>
                </a:ln>
                <a:solidFill>
                  <a:schemeClr val="bg1"/>
                </a:solidFill>
                <a:effectLst/>
                <a:uLnTx/>
                <a:uFillTx/>
                <a:latin typeface="Arial"/>
                <a:ea typeface="+mn-ea"/>
                <a:cs typeface="+mn-cs"/>
              </a:rPr>
            </a:br>
            <a:r>
              <a:rPr kumimoji="0" lang="en-GB" sz="1600" b="1" i="0" u="none" strike="noStrike" kern="0" cap="none" spc="0" normalizeH="0" baseline="0" noProof="0" dirty="0">
                <a:ln>
                  <a:noFill/>
                </a:ln>
                <a:solidFill>
                  <a:schemeClr val="bg1"/>
                </a:solidFill>
                <a:effectLst/>
                <a:uLnTx/>
                <a:uFillTx/>
                <a:latin typeface="Arial"/>
                <a:ea typeface="+mn-ea"/>
                <a:cs typeface="+mn-cs"/>
              </a:rPr>
              <a:t>of ICI-treatment</a:t>
            </a:r>
            <a:br>
              <a:rPr kumimoji="0" lang="en-GB" sz="1600" i="0" u="none" strike="noStrike" kern="0" cap="none" spc="0" normalizeH="0" baseline="0" noProof="0" dirty="0">
                <a:ln>
                  <a:noFill/>
                </a:ln>
                <a:solidFill>
                  <a:schemeClr val="bg1"/>
                </a:solidFill>
                <a:effectLst/>
                <a:uLnTx/>
                <a:uFillTx/>
                <a:latin typeface="Arial"/>
                <a:ea typeface="+mn-ea"/>
                <a:cs typeface="+mn-cs"/>
              </a:rPr>
            </a:br>
            <a:r>
              <a:rPr kumimoji="0" lang="en-GB" sz="1600" i="0" u="none" strike="noStrike" kern="0" cap="none" spc="0" normalizeH="0" baseline="0" noProof="0" dirty="0">
                <a:ln>
                  <a:noFill/>
                </a:ln>
                <a:solidFill>
                  <a:schemeClr val="bg1"/>
                </a:solidFill>
                <a:effectLst/>
                <a:uLnTx/>
                <a:uFillTx/>
                <a:latin typeface="Arial"/>
                <a:ea typeface="+mn-ea"/>
                <a:cs typeface="+mn-cs"/>
              </a:rPr>
              <a:t>(</a:t>
            </a:r>
            <a:r>
              <a:rPr lang="en-GB" sz="1600" kern="0" noProof="0" dirty="0">
                <a:solidFill>
                  <a:schemeClr val="bg1"/>
                </a:solidFill>
                <a:latin typeface="Arial"/>
              </a:rPr>
              <a:t>ICI-1 and ICI-2)</a:t>
            </a:r>
            <a:endParaRPr kumimoji="0" lang="en-GB" sz="1600" i="0" u="none" strike="noStrike" kern="0" cap="none" spc="0" normalizeH="0" baseline="0" noProof="0" dirty="0">
              <a:ln>
                <a:noFill/>
              </a:ln>
              <a:solidFill>
                <a:schemeClr val="bg1"/>
              </a:solidFill>
              <a:effectLst/>
              <a:uLnTx/>
              <a:uFillTx/>
              <a:latin typeface="Arial"/>
              <a:ea typeface="+mn-ea"/>
              <a:cs typeface="+mn-cs"/>
            </a:endParaRPr>
          </a:p>
        </p:txBody>
      </p:sp>
      <p:sp>
        <p:nvSpPr>
          <p:cNvPr id="10" name="Down Arrow 9">
            <a:extLst>
              <a:ext uri="{FF2B5EF4-FFF2-40B4-BE49-F238E27FC236}">
                <a16:creationId xmlns:a16="http://schemas.microsoft.com/office/drawing/2014/main" id="{5B87253A-0579-5799-522E-BD7B67AC8048}"/>
              </a:ext>
            </a:extLst>
          </p:cNvPr>
          <p:cNvSpPr/>
          <p:nvPr/>
        </p:nvSpPr>
        <p:spPr>
          <a:xfrm>
            <a:off x="2879304" y="2643178"/>
            <a:ext cx="288032" cy="432048"/>
          </a:xfrm>
          <a:prstGeom prst="downArrow">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 name="Rectangle: Rounded Corners 38">
            <a:extLst>
              <a:ext uri="{FF2B5EF4-FFF2-40B4-BE49-F238E27FC236}">
                <a16:creationId xmlns:a16="http://schemas.microsoft.com/office/drawing/2014/main" id="{7F382E28-809E-1B75-7C53-E44F5009059F}"/>
              </a:ext>
            </a:extLst>
          </p:cNvPr>
          <p:cNvSpPr/>
          <p:nvPr/>
        </p:nvSpPr>
        <p:spPr>
          <a:xfrm>
            <a:off x="5042166" y="1484784"/>
            <a:ext cx="5158289" cy="2748836"/>
          </a:xfrm>
          <a:prstGeom prst="roundRect">
            <a:avLst>
              <a:gd name="adj" fmla="val 5729"/>
            </a:avLst>
          </a:prstGeom>
          <a:solidFill>
            <a:schemeClr val="bg1"/>
          </a:solidFill>
          <a:ln w="25400" cap="flat" cmpd="sng" algn="ctr">
            <a:solidFill>
              <a:schemeClr val="accent1"/>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398CED3F-609A-E9D9-C1C7-66C7D2FF3CFB}"/>
              </a:ext>
            </a:extLst>
          </p:cNvPr>
          <p:cNvSpPr txBox="1"/>
          <p:nvPr/>
        </p:nvSpPr>
        <p:spPr>
          <a:xfrm>
            <a:off x="5447928" y="3135593"/>
            <a:ext cx="2612895" cy="984885"/>
          </a:xfrm>
          <a:prstGeom prst="rect">
            <a:avLst/>
          </a:prstGeom>
          <a:noFill/>
        </p:spPr>
        <p:txBody>
          <a:bodyPr wrap="none" lIns="0" tIns="0" rIns="0" bIns="0" rtlCol="0">
            <a:spAutoFit/>
          </a:bodyPr>
          <a:lstStyle/>
          <a:p>
            <a:pPr algn="ctr"/>
            <a:r>
              <a:rPr lang="en-GB" sz="1600" b="1" noProof="0" dirty="0">
                <a:latin typeface="Arial" panose="020B0604020202020204" pitchFamily="34" charset="0"/>
                <a:ea typeface="Aileron" charset="0"/>
                <a:cs typeface="Arial" panose="020B0604020202020204" pitchFamily="34" charset="0"/>
              </a:rPr>
              <a:t>Safety:</a:t>
            </a:r>
          </a:p>
          <a:p>
            <a:pPr algn="ctr"/>
            <a:r>
              <a:rPr lang="en-GB" sz="1600" b="1" noProof="0" dirty="0">
                <a:latin typeface="Arial" panose="020B0604020202020204" pitchFamily="34" charset="0"/>
                <a:ea typeface="Aileron" charset="0"/>
                <a:cs typeface="Arial" panose="020B0604020202020204" pitchFamily="34" charset="0"/>
              </a:rPr>
              <a:t>Grade 3-4 </a:t>
            </a:r>
            <a:r>
              <a:rPr lang="en-GB" sz="1600" noProof="0" dirty="0">
                <a:latin typeface="Arial" panose="020B0604020202020204" pitchFamily="34" charset="0"/>
                <a:ea typeface="Aileron" charset="0"/>
                <a:cs typeface="Arial" panose="020B0604020202020204" pitchFamily="34" charset="0"/>
              </a:rPr>
              <a:t>adverse events:</a:t>
            </a:r>
          </a:p>
          <a:p>
            <a:pPr algn="ctr"/>
            <a:r>
              <a:rPr lang="en-GB" sz="1600" b="1" noProof="0" dirty="0">
                <a:latin typeface="Arial" panose="020B0604020202020204" pitchFamily="34" charset="0"/>
                <a:ea typeface="Aileron" charset="0"/>
                <a:cs typeface="Arial" panose="020B0604020202020204" pitchFamily="34" charset="0"/>
              </a:rPr>
              <a:t>ICI-1: </a:t>
            </a:r>
            <a:r>
              <a:rPr lang="en-GB" sz="1600" noProof="0" dirty="0">
                <a:latin typeface="Arial" panose="020B0604020202020204" pitchFamily="34" charset="0"/>
                <a:ea typeface="Aileron" charset="0"/>
                <a:cs typeface="Arial" panose="020B0604020202020204" pitchFamily="34" charset="0"/>
              </a:rPr>
              <a:t>16%, </a:t>
            </a:r>
            <a:r>
              <a:rPr lang="en-GB" sz="1600" b="1" noProof="0" dirty="0">
                <a:latin typeface="Arial" panose="020B0604020202020204" pitchFamily="34" charset="0"/>
                <a:ea typeface="Aileron" charset="0"/>
                <a:cs typeface="Arial" panose="020B0604020202020204" pitchFamily="34" charset="0"/>
              </a:rPr>
              <a:t>ICI-2: </a:t>
            </a:r>
            <a:r>
              <a:rPr lang="en-GB" sz="1600" noProof="0" dirty="0">
                <a:latin typeface="Arial" panose="020B0604020202020204" pitchFamily="34" charset="0"/>
                <a:ea typeface="Aileron" charset="0"/>
                <a:cs typeface="Arial" panose="020B0604020202020204" pitchFamily="34" charset="0"/>
              </a:rPr>
              <a:t>17%</a:t>
            </a:r>
          </a:p>
          <a:p>
            <a:pPr algn="ctr"/>
            <a:r>
              <a:rPr lang="en-GB" sz="1600" b="1" noProof="0" dirty="0">
                <a:latin typeface="Arial" panose="020B0604020202020204" pitchFamily="34" charset="0"/>
                <a:ea typeface="Aileron" charset="0"/>
                <a:cs typeface="Arial" panose="020B0604020202020204" pitchFamily="34" charset="0"/>
              </a:rPr>
              <a:t>No </a:t>
            </a:r>
            <a:r>
              <a:rPr lang="en-GB" sz="1600" noProof="0" dirty="0">
                <a:latin typeface="Arial" panose="020B0604020202020204" pitchFamily="34" charset="0"/>
                <a:ea typeface="Aileron" charset="0"/>
                <a:cs typeface="Arial" panose="020B0604020202020204" pitchFamily="34" charset="0"/>
              </a:rPr>
              <a:t>treatment-related </a:t>
            </a:r>
            <a:r>
              <a:rPr lang="en-GB" sz="1600" b="1" noProof="0" dirty="0">
                <a:latin typeface="Arial" panose="020B0604020202020204" pitchFamily="34" charset="0"/>
                <a:ea typeface="Aileron" charset="0"/>
                <a:cs typeface="Arial" panose="020B0604020202020204" pitchFamily="34" charset="0"/>
              </a:rPr>
              <a:t>deaths</a:t>
            </a:r>
          </a:p>
        </p:txBody>
      </p:sp>
      <p:graphicFrame>
        <p:nvGraphicFramePr>
          <p:cNvPr id="15" name="Table 14">
            <a:extLst>
              <a:ext uri="{FF2B5EF4-FFF2-40B4-BE49-F238E27FC236}">
                <a16:creationId xmlns:a16="http://schemas.microsoft.com/office/drawing/2014/main" id="{38DE17BC-0D91-8151-63E6-C03A0C03EADD}"/>
              </a:ext>
            </a:extLst>
          </p:cNvPr>
          <p:cNvGraphicFramePr>
            <a:graphicFrameLocks noGrp="1"/>
          </p:cNvGraphicFramePr>
          <p:nvPr>
            <p:extLst>
              <p:ext uri="{D42A27DB-BD31-4B8C-83A1-F6EECF244321}">
                <p14:modId xmlns:p14="http://schemas.microsoft.com/office/powerpoint/2010/main" val="2555137809"/>
              </p:ext>
            </p:extLst>
          </p:nvPr>
        </p:nvGraphicFramePr>
        <p:xfrm>
          <a:off x="6096000" y="1684361"/>
          <a:ext cx="4063999" cy="1284000"/>
        </p:xfrm>
        <a:graphic>
          <a:graphicData uri="http://schemas.openxmlformats.org/drawingml/2006/table">
            <a:tbl>
              <a:tblPr firstRow="1" bandRow="1">
                <a:tableStyleId>{5C22544A-7EE6-4342-B048-85BDC9FD1C3A}</a:tableStyleId>
              </a:tblPr>
              <a:tblGrid>
                <a:gridCol w="1615727">
                  <a:extLst>
                    <a:ext uri="{9D8B030D-6E8A-4147-A177-3AD203B41FA5}">
                      <a16:colId xmlns:a16="http://schemas.microsoft.com/office/drawing/2014/main" val="715206606"/>
                    </a:ext>
                  </a:extLst>
                </a:gridCol>
                <a:gridCol w="1224136">
                  <a:extLst>
                    <a:ext uri="{9D8B030D-6E8A-4147-A177-3AD203B41FA5}">
                      <a16:colId xmlns:a16="http://schemas.microsoft.com/office/drawing/2014/main" val="1074228490"/>
                    </a:ext>
                  </a:extLst>
                </a:gridCol>
                <a:gridCol w="1224136">
                  <a:extLst>
                    <a:ext uri="{9D8B030D-6E8A-4147-A177-3AD203B41FA5}">
                      <a16:colId xmlns:a16="http://schemas.microsoft.com/office/drawing/2014/main" val="2215225928"/>
                    </a:ext>
                  </a:extLst>
                </a:gridCol>
              </a:tblGrid>
              <a:tr h="162230">
                <a:tc gridSpan="3">
                  <a:txBody>
                    <a:bodyPr/>
                    <a:lstStyle/>
                    <a:p>
                      <a:pPr algn="ctr"/>
                      <a:r>
                        <a:rPr lang="en-GB" sz="1600" noProof="0" dirty="0">
                          <a:solidFill>
                            <a:schemeClr val="tx1"/>
                          </a:solidFill>
                          <a:latin typeface="Arial" panose="020B0604020202020204" pitchFamily="34" charset="0"/>
                          <a:cs typeface="Arial" panose="020B0604020202020204" pitchFamily="34" charset="0"/>
                        </a:rPr>
                        <a:t>Efficacy:</a:t>
                      </a:r>
                    </a:p>
                  </a:txBody>
                  <a:tcPr marT="10800" marB="108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8707206"/>
                  </a:ext>
                </a:extLst>
              </a:tr>
              <a:tr h="162230">
                <a:tc>
                  <a:txBody>
                    <a:bodyPr/>
                    <a:lstStyle/>
                    <a:p>
                      <a:endParaRPr lang="en-GB" sz="1600" noProof="0" dirty="0">
                        <a:solidFill>
                          <a:schemeClr val="tx1"/>
                        </a:solidFill>
                        <a:latin typeface="Arial" panose="020B0604020202020204" pitchFamily="34" charset="0"/>
                        <a:cs typeface="Arial" panose="020B0604020202020204" pitchFamily="34" charset="0"/>
                      </a:endParaRPr>
                    </a:p>
                  </a:txBody>
                  <a:tcPr marT="10800" marB="108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600" b="1" noProof="0" dirty="0">
                          <a:solidFill>
                            <a:schemeClr val="tx1"/>
                          </a:solidFill>
                          <a:latin typeface="Arial" panose="020B0604020202020204" pitchFamily="34" charset="0"/>
                          <a:cs typeface="Arial" panose="020B0604020202020204" pitchFamily="34" charset="0"/>
                        </a:rPr>
                        <a:t>ICI-1</a:t>
                      </a:r>
                    </a:p>
                  </a:txBody>
                  <a:tcPr marT="10800" marB="108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1600" b="1" noProof="0" dirty="0">
                          <a:solidFill>
                            <a:schemeClr val="tx1"/>
                          </a:solidFill>
                          <a:latin typeface="Arial" panose="020B0604020202020204" pitchFamily="34" charset="0"/>
                          <a:cs typeface="Arial" panose="020B0604020202020204" pitchFamily="34" charset="0"/>
                        </a:rPr>
                        <a:t>ICI-2</a:t>
                      </a:r>
                    </a:p>
                  </a:txBody>
                  <a:tcPr marT="10800" marB="108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3725495"/>
                  </a:ext>
                </a:extLst>
              </a:tr>
              <a:tr h="424692">
                <a:tc>
                  <a:txBody>
                    <a:bodyPr/>
                    <a:lstStyle/>
                    <a:p>
                      <a:pPr algn="r"/>
                      <a:r>
                        <a:rPr lang="en-GB" sz="1600" noProof="0" dirty="0">
                          <a:solidFill>
                            <a:schemeClr val="tx1"/>
                          </a:solidFill>
                          <a:latin typeface="Arial" panose="020B0604020202020204" pitchFamily="34" charset="0"/>
                          <a:cs typeface="Arial" panose="020B0604020202020204" pitchFamily="34" charset="0"/>
                        </a:rPr>
                        <a:t>ORR:</a:t>
                      </a:r>
                    </a:p>
                    <a:p>
                      <a:pPr algn="r"/>
                      <a:r>
                        <a:rPr lang="en-GB" sz="1600" noProof="0" dirty="0">
                          <a:solidFill>
                            <a:schemeClr val="tx1"/>
                          </a:solidFill>
                          <a:latin typeface="Arial" panose="020B0604020202020204" pitchFamily="34" charset="0"/>
                          <a:cs typeface="Arial" panose="020B0604020202020204" pitchFamily="34" charset="0"/>
                        </a:rPr>
                        <a:t>DCR:</a:t>
                      </a:r>
                    </a:p>
                    <a:p>
                      <a:pPr algn="r"/>
                      <a:r>
                        <a:rPr lang="en-GB" sz="1600" noProof="0" dirty="0">
                          <a:solidFill>
                            <a:schemeClr val="tx1"/>
                          </a:solidFill>
                          <a:latin typeface="Arial" panose="020B0604020202020204" pitchFamily="34" charset="0"/>
                          <a:cs typeface="Arial" panose="020B0604020202020204" pitchFamily="34" charset="0"/>
                        </a:rPr>
                        <a:t>Median </a:t>
                      </a:r>
                      <a:r>
                        <a:rPr lang="en-GB" sz="1600" b="1" noProof="0" dirty="0">
                          <a:solidFill>
                            <a:schemeClr val="tx1"/>
                          </a:solidFill>
                          <a:latin typeface="Arial" panose="020B0604020202020204" pitchFamily="34" charset="0"/>
                          <a:cs typeface="Arial" panose="020B0604020202020204" pitchFamily="34" charset="0"/>
                        </a:rPr>
                        <a:t>TTP:</a:t>
                      </a:r>
                    </a:p>
                  </a:txBody>
                  <a:tcPr marT="10800" marB="108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600" noProof="0" dirty="0">
                          <a:solidFill>
                            <a:schemeClr val="tx1"/>
                          </a:solidFill>
                          <a:latin typeface="Arial" panose="020B0604020202020204" pitchFamily="34" charset="0"/>
                          <a:cs typeface="Arial" panose="020B0604020202020204" pitchFamily="34" charset="0"/>
                        </a:rPr>
                        <a:t>22%</a:t>
                      </a:r>
                    </a:p>
                    <a:p>
                      <a:pPr algn="ctr"/>
                      <a:r>
                        <a:rPr lang="en-GB" sz="1600" noProof="0" dirty="0">
                          <a:solidFill>
                            <a:schemeClr val="tx1"/>
                          </a:solidFill>
                          <a:latin typeface="Arial" panose="020B0604020202020204" pitchFamily="34" charset="0"/>
                          <a:cs typeface="Arial" panose="020B0604020202020204" pitchFamily="34" charset="0"/>
                        </a:rPr>
                        <a:t>59%</a:t>
                      </a:r>
                    </a:p>
                    <a:p>
                      <a:pPr algn="ctr"/>
                      <a:r>
                        <a:rPr lang="en-GB" sz="1600" noProof="0" dirty="0">
                          <a:solidFill>
                            <a:schemeClr val="tx1"/>
                          </a:solidFill>
                          <a:latin typeface="Arial" panose="020B0604020202020204" pitchFamily="34" charset="0"/>
                          <a:cs typeface="Arial" panose="020B0604020202020204" pitchFamily="34" charset="0"/>
                        </a:rPr>
                        <a:t>5.4</a:t>
                      </a:r>
                    </a:p>
                  </a:txBody>
                  <a:tcPr marT="10800" marB="108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600" noProof="0" dirty="0">
                          <a:solidFill>
                            <a:schemeClr val="tx1"/>
                          </a:solidFill>
                          <a:latin typeface="Arial" panose="020B0604020202020204" pitchFamily="34" charset="0"/>
                          <a:cs typeface="Arial" panose="020B0604020202020204" pitchFamily="34" charset="0"/>
                        </a:rPr>
                        <a:t>26%</a:t>
                      </a:r>
                    </a:p>
                    <a:p>
                      <a:r>
                        <a:rPr lang="en-GB" sz="1600" noProof="0" dirty="0">
                          <a:solidFill>
                            <a:schemeClr val="tx1"/>
                          </a:solidFill>
                          <a:latin typeface="Arial" panose="020B0604020202020204" pitchFamily="34" charset="0"/>
                          <a:cs typeface="Arial" panose="020B0604020202020204" pitchFamily="34" charset="0"/>
                        </a:rPr>
                        <a:t>55%</a:t>
                      </a:r>
                    </a:p>
                    <a:p>
                      <a:r>
                        <a:rPr lang="en-GB" sz="1600" noProof="0" dirty="0">
                          <a:solidFill>
                            <a:schemeClr val="tx1"/>
                          </a:solidFill>
                          <a:latin typeface="Arial" panose="020B0604020202020204" pitchFamily="34" charset="0"/>
                          <a:cs typeface="Arial" panose="020B0604020202020204" pitchFamily="34" charset="0"/>
                        </a:rPr>
                        <a:t>5.2 months</a:t>
                      </a:r>
                    </a:p>
                  </a:txBody>
                  <a:tcPr marT="10800" marB="108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6435400"/>
                  </a:ext>
                </a:extLst>
              </a:tr>
            </a:tbl>
          </a:graphicData>
        </a:graphic>
      </p:graphicFrame>
      <p:grpSp>
        <p:nvGrpSpPr>
          <p:cNvPr id="27" name="Group 26">
            <a:extLst>
              <a:ext uri="{FF2B5EF4-FFF2-40B4-BE49-F238E27FC236}">
                <a16:creationId xmlns:a16="http://schemas.microsoft.com/office/drawing/2014/main" id="{79904BE1-6FFE-1A8E-EA9B-7AFBE971337E}"/>
              </a:ext>
            </a:extLst>
          </p:cNvPr>
          <p:cNvGrpSpPr/>
          <p:nvPr/>
        </p:nvGrpSpPr>
        <p:grpSpPr>
          <a:xfrm>
            <a:off x="8760296" y="3069860"/>
            <a:ext cx="899315" cy="965584"/>
            <a:chOff x="8787799" y="3210742"/>
            <a:chExt cx="1049794" cy="1127152"/>
          </a:xfrm>
        </p:grpSpPr>
        <p:sp>
          <p:nvSpPr>
            <p:cNvPr id="21" name="Freeform 20">
              <a:extLst>
                <a:ext uri="{FF2B5EF4-FFF2-40B4-BE49-F238E27FC236}">
                  <a16:creationId xmlns:a16="http://schemas.microsoft.com/office/drawing/2014/main" id="{095D0385-A38B-70F8-485B-8F87A09E7D9D}"/>
                </a:ext>
              </a:extLst>
            </p:cNvPr>
            <p:cNvSpPr/>
            <p:nvPr/>
          </p:nvSpPr>
          <p:spPr>
            <a:xfrm>
              <a:off x="9171837" y="3633546"/>
              <a:ext cx="281701" cy="281701"/>
            </a:xfrm>
            <a:custGeom>
              <a:avLst/>
              <a:gdLst>
                <a:gd name="connsiteX0" fmla="*/ 136310 w 272619"/>
                <a:gd name="connsiteY0" fmla="*/ 272620 h 272619"/>
                <a:gd name="connsiteX1" fmla="*/ 272620 w 272619"/>
                <a:gd name="connsiteY1" fmla="*/ 136310 h 272619"/>
                <a:gd name="connsiteX2" fmla="*/ 136310 w 272619"/>
                <a:gd name="connsiteY2" fmla="*/ 0 h 272619"/>
                <a:gd name="connsiteX3" fmla="*/ 0 w 272619"/>
                <a:gd name="connsiteY3" fmla="*/ 136310 h 272619"/>
                <a:gd name="connsiteX4" fmla="*/ 136310 w 272619"/>
                <a:gd name="connsiteY4" fmla="*/ 272620 h 272619"/>
                <a:gd name="connsiteX5" fmla="*/ 136310 w 272619"/>
                <a:gd name="connsiteY5" fmla="*/ 30291 h 272619"/>
                <a:gd name="connsiteX6" fmla="*/ 242329 w 272619"/>
                <a:gd name="connsiteY6" fmla="*/ 136310 h 272619"/>
                <a:gd name="connsiteX7" fmla="*/ 136310 w 272619"/>
                <a:gd name="connsiteY7" fmla="*/ 242329 h 272619"/>
                <a:gd name="connsiteX8" fmla="*/ 30291 w 272619"/>
                <a:gd name="connsiteY8" fmla="*/ 136310 h 272619"/>
                <a:gd name="connsiteX9" fmla="*/ 136310 w 272619"/>
                <a:gd name="connsiteY9" fmla="*/ 30215 h 27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619" h="272619">
                  <a:moveTo>
                    <a:pt x="136310" y="272620"/>
                  </a:moveTo>
                  <a:cubicBezTo>
                    <a:pt x="211592" y="272620"/>
                    <a:pt x="272620" y="211592"/>
                    <a:pt x="272620" y="136310"/>
                  </a:cubicBezTo>
                  <a:cubicBezTo>
                    <a:pt x="272620" y="61027"/>
                    <a:pt x="211592" y="0"/>
                    <a:pt x="136310" y="0"/>
                  </a:cubicBezTo>
                  <a:cubicBezTo>
                    <a:pt x="61027" y="0"/>
                    <a:pt x="0" y="61027"/>
                    <a:pt x="0" y="136310"/>
                  </a:cubicBezTo>
                  <a:cubicBezTo>
                    <a:pt x="0" y="211592"/>
                    <a:pt x="61027" y="272620"/>
                    <a:pt x="136310" y="272620"/>
                  </a:cubicBezTo>
                  <a:close/>
                  <a:moveTo>
                    <a:pt x="136310" y="30291"/>
                  </a:moveTo>
                  <a:cubicBezTo>
                    <a:pt x="194862" y="30291"/>
                    <a:pt x="242329" y="77757"/>
                    <a:pt x="242329" y="136310"/>
                  </a:cubicBezTo>
                  <a:cubicBezTo>
                    <a:pt x="242329" y="194862"/>
                    <a:pt x="194862" y="242329"/>
                    <a:pt x="136310" y="242329"/>
                  </a:cubicBezTo>
                  <a:cubicBezTo>
                    <a:pt x="77757" y="242329"/>
                    <a:pt x="30291" y="194862"/>
                    <a:pt x="30291" y="136310"/>
                  </a:cubicBezTo>
                  <a:cubicBezTo>
                    <a:pt x="30324" y="77759"/>
                    <a:pt x="77759" y="30291"/>
                    <a:pt x="136310" y="30215"/>
                  </a:cubicBezTo>
                  <a:close/>
                </a:path>
              </a:pathLst>
            </a:custGeom>
            <a:solidFill>
              <a:srgbClr val="000000"/>
            </a:solidFill>
            <a:ln w="15081" cap="flat">
              <a:noFill/>
              <a:prstDash val="solid"/>
              <a:miter/>
            </a:ln>
          </p:spPr>
          <p:txBody>
            <a:bodyPr rtlCol="0" anchor="ctr"/>
            <a:lstStyle/>
            <a:p>
              <a:endParaRPr lang="en-GB" noProof="0" dirty="0"/>
            </a:p>
          </p:txBody>
        </p:sp>
        <p:sp>
          <p:nvSpPr>
            <p:cNvPr id="22" name="Freeform 21">
              <a:extLst>
                <a:ext uri="{FF2B5EF4-FFF2-40B4-BE49-F238E27FC236}">
                  <a16:creationId xmlns:a16="http://schemas.microsoft.com/office/drawing/2014/main" id="{F1D2800B-DFE6-EF79-A638-029BD8B30698}"/>
                </a:ext>
              </a:extLst>
            </p:cNvPr>
            <p:cNvSpPr/>
            <p:nvPr/>
          </p:nvSpPr>
          <p:spPr>
            <a:xfrm>
              <a:off x="9171837" y="3289149"/>
              <a:ext cx="281701" cy="281701"/>
            </a:xfrm>
            <a:custGeom>
              <a:avLst/>
              <a:gdLst>
                <a:gd name="connsiteX0" fmla="*/ 136310 w 272619"/>
                <a:gd name="connsiteY0" fmla="*/ 272620 h 272619"/>
                <a:gd name="connsiteX1" fmla="*/ 272620 w 272619"/>
                <a:gd name="connsiteY1" fmla="*/ 136310 h 272619"/>
                <a:gd name="connsiteX2" fmla="*/ 136310 w 272619"/>
                <a:gd name="connsiteY2" fmla="*/ 0 h 272619"/>
                <a:gd name="connsiteX3" fmla="*/ 0 w 272619"/>
                <a:gd name="connsiteY3" fmla="*/ 136310 h 272619"/>
                <a:gd name="connsiteX4" fmla="*/ 136310 w 272619"/>
                <a:gd name="connsiteY4" fmla="*/ 272620 h 272619"/>
                <a:gd name="connsiteX5" fmla="*/ 136310 w 272619"/>
                <a:gd name="connsiteY5" fmla="*/ 30291 h 272619"/>
                <a:gd name="connsiteX6" fmla="*/ 242329 w 272619"/>
                <a:gd name="connsiteY6" fmla="*/ 136310 h 272619"/>
                <a:gd name="connsiteX7" fmla="*/ 136310 w 272619"/>
                <a:gd name="connsiteY7" fmla="*/ 242328 h 272619"/>
                <a:gd name="connsiteX8" fmla="*/ 30291 w 272619"/>
                <a:gd name="connsiteY8" fmla="*/ 136310 h 272619"/>
                <a:gd name="connsiteX9" fmla="*/ 136310 w 272619"/>
                <a:gd name="connsiteY9" fmla="*/ 30215 h 27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619" h="272619">
                  <a:moveTo>
                    <a:pt x="136310" y="272620"/>
                  </a:moveTo>
                  <a:cubicBezTo>
                    <a:pt x="211592" y="272620"/>
                    <a:pt x="272620" y="211592"/>
                    <a:pt x="272620" y="136310"/>
                  </a:cubicBezTo>
                  <a:cubicBezTo>
                    <a:pt x="272620" y="61027"/>
                    <a:pt x="211592" y="0"/>
                    <a:pt x="136310" y="0"/>
                  </a:cubicBezTo>
                  <a:cubicBezTo>
                    <a:pt x="61027" y="0"/>
                    <a:pt x="0" y="61027"/>
                    <a:pt x="0" y="136310"/>
                  </a:cubicBezTo>
                  <a:cubicBezTo>
                    <a:pt x="0" y="211592"/>
                    <a:pt x="61027" y="272620"/>
                    <a:pt x="136310" y="272620"/>
                  </a:cubicBezTo>
                  <a:close/>
                  <a:moveTo>
                    <a:pt x="136310" y="30291"/>
                  </a:moveTo>
                  <a:cubicBezTo>
                    <a:pt x="194862" y="30291"/>
                    <a:pt x="242329" y="77757"/>
                    <a:pt x="242329" y="136310"/>
                  </a:cubicBezTo>
                  <a:cubicBezTo>
                    <a:pt x="242329" y="194862"/>
                    <a:pt x="194862" y="242328"/>
                    <a:pt x="136310" y="242328"/>
                  </a:cubicBezTo>
                  <a:cubicBezTo>
                    <a:pt x="77757" y="242328"/>
                    <a:pt x="30291" y="194862"/>
                    <a:pt x="30291" y="136310"/>
                  </a:cubicBezTo>
                  <a:cubicBezTo>
                    <a:pt x="30324" y="77759"/>
                    <a:pt x="77759" y="30291"/>
                    <a:pt x="136310" y="30215"/>
                  </a:cubicBezTo>
                  <a:close/>
                </a:path>
              </a:pathLst>
            </a:custGeom>
            <a:solidFill>
              <a:srgbClr val="000000"/>
            </a:solidFill>
            <a:ln w="15081" cap="flat">
              <a:noFill/>
              <a:prstDash val="solid"/>
              <a:miter/>
            </a:ln>
          </p:spPr>
          <p:txBody>
            <a:bodyPr rtlCol="0" anchor="ctr"/>
            <a:lstStyle/>
            <a:p>
              <a:endParaRPr lang="en-GB" noProof="0" dirty="0"/>
            </a:p>
          </p:txBody>
        </p:sp>
        <p:sp>
          <p:nvSpPr>
            <p:cNvPr id="23" name="Freeform 22">
              <a:extLst>
                <a:ext uri="{FF2B5EF4-FFF2-40B4-BE49-F238E27FC236}">
                  <a16:creationId xmlns:a16="http://schemas.microsoft.com/office/drawing/2014/main" id="{3D7010C8-90BB-3B6D-A17A-E6E06D83CE72}"/>
                </a:ext>
              </a:extLst>
            </p:cNvPr>
            <p:cNvSpPr/>
            <p:nvPr/>
          </p:nvSpPr>
          <p:spPr>
            <a:xfrm>
              <a:off x="9171837" y="3977942"/>
              <a:ext cx="281701" cy="281701"/>
            </a:xfrm>
            <a:custGeom>
              <a:avLst/>
              <a:gdLst>
                <a:gd name="connsiteX0" fmla="*/ 136310 w 272619"/>
                <a:gd name="connsiteY0" fmla="*/ 272620 h 272619"/>
                <a:gd name="connsiteX1" fmla="*/ 272620 w 272619"/>
                <a:gd name="connsiteY1" fmla="*/ 136310 h 272619"/>
                <a:gd name="connsiteX2" fmla="*/ 136310 w 272619"/>
                <a:gd name="connsiteY2" fmla="*/ 0 h 272619"/>
                <a:gd name="connsiteX3" fmla="*/ 0 w 272619"/>
                <a:gd name="connsiteY3" fmla="*/ 136310 h 272619"/>
                <a:gd name="connsiteX4" fmla="*/ 136310 w 272619"/>
                <a:gd name="connsiteY4" fmla="*/ 272620 h 272619"/>
                <a:gd name="connsiteX5" fmla="*/ 136310 w 272619"/>
                <a:gd name="connsiteY5" fmla="*/ 30215 h 272619"/>
                <a:gd name="connsiteX6" fmla="*/ 242329 w 272619"/>
                <a:gd name="connsiteY6" fmla="*/ 136234 h 272619"/>
                <a:gd name="connsiteX7" fmla="*/ 136310 w 272619"/>
                <a:gd name="connsiteY7" fmla="*/ 242253 h 272619"/>
                <a:gd name="connsiteX8" fmla="*/ 30291 w 272619"/>
                <a:gd name="connsiteY8" fmla="*/ 136234 h 272619"/>
                <a:gd name="connsiteX9" fmla="*/ 136310 w 272619"/>
                <a:gd name="connsiteY9" fmla="*/ 30215 h 27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619" h="272619">
                  <a:moveTo>
                    <a:pt x="136310" y="272620"/>
                  </a:moveTo>
                  <a:cubicBezTo>
                    <a:pt x="211592" y="272620"/>
                    <a:pt x="272620" y="211592"/>
                    <a:pt x="272620" y="136310"/>
                  </a:cubicBezTo>
                  <a:cubicBezTo>
                    <a:pt x="272620" y="61027"/>
                    <a:pt x="211592" y="0"/>
                    <a:pt x="136310" y="0"/>
                  </a:cubicBezTo>
                  <a:cubicBezTo>
                    <a:pt x="61027" y="0"/>
                    <a:pt x="0" y="61027"/>
                    <a:pt x="0" y="136310"/>
                  </a:cubicBezTo>
                  <a:cubicBezTo>
                    <a:pt x="0" y="211592"/>
                    <a:pt x="61027" y="272620"/>
                    <a:pt x="136310" y="272620"/>
                  </a:cubicBezTo>
                  <a:close/>
                  <a:moveTo>
                    <a:pt x="136310" y="30215"/>
                  </a:moveTo>
                  <a:cubicBezTo>
                    <a:pt x="194862" y="30215"/>
                    <a:pt x="242329" y="77681"/>
                    <a:pt x="242329" y="136234"/>
                  </a:cubicBezTo>
                  <a:cubicBezTo>
                    <a:pt x="242329" y="194787"/>
                    <a:pt x="194862" y="242253"/>
                    <a:pt x="136310" y="242253"/>
                  </a:cubicBezTo>
                  <a:cubicBezTo>
                    <a:pt x="77757" y="242253"/>
                    <a:pt x="30291" y="194787"/>
                    <a:pt x="30291" y="136234"/>
                  </a:cubicBezTo>
                  <a:cubicBezTo>
                    <a:pt x="30367" y="77713"/>
                    <a:pt x="77789" y="30291"/>
                    <a:pt x="136310" y="30215"/>
                  </a:cubicBezTo>
                  <a:close/>
                </a:path>
              </a:pathLst>
            </a:custGeom>
            <a:solidFill>
              <a:srgbClr val="000000"/>
            </a:solidFill>
            <a:ln w="15081" cap="flat">
              <a:noFill/>
              <a:prstDash val="solid"/>
              <a:miter/>
            </a:ln>
          </p:spPr>
          <p:txBody>
            <a:bodyPr rtlCol="0" anchor="ctr"/>
            <a:lstStyle/>
            <a:p>
              <a:endParaRPr lang="en-GB" noProof="0" dirty="0"/>
            </a:p>
          </p:txBody>
        </p:sp>
        <p:sp>
          <p:nvSpPr>
            <p:cNvPr id="24" name="Freeform 23">
              <a:extLst>
                <a:ext uri="{FF2B5EF4-FFF2-40B4-BE49-F238E27FC236}">
                  <a16:creationId xmlns:a16="http://schemas.microsoft.com/office/drawing/2014/main" id="{8CD08228-88FE-F904-0A12-8311BFC16186}"/>
                </a:ext>
              </a:extLst>
            </p:cNvPr>
            <p:cNvSpPr/>
            <p:nvPr/>
          </p:nvSpPr>
          <p:spPr>
            <a:xfrm>
              <a:off x="8787799" y="3210742"/>
              <a:ext cx="1049794" cy="1127152"/>
            </a:xfrm>
            <a:custGeom>
              <a:avLst/>
              <a:gdLst>
                <a:gd name="connsiteX0" fmla="*/ 0 w 1015947"/>
                <a:gd name="connsiteY0" fmla="*/ 727076 h 1090811"/>
                <a:gd name="connsiteX1" fmla="*/ 75728 w 1015947"/>
                <a:gd name="connsiteY1" fmla="*/ 850088 h 1090811"/>
                <a:gd name="connsiteX2" fmla="*/ 103595 w 1015947"/>
                <a:gd name="connsiteY2" fmla="*/ 903416 h 1090811"/>
                <a:gd name="connsiteX3" fmla="*/ 103595 w 1015947"/>
                <a:gd name="connsiteY3" fmla="*/ 918561 h 1090811"/>
                <a:gd name="connsiteX4" fmla="*/ 189925 w 1015947"/>
                <a:gd name="connsiteY4" fmla="*/ 984293 h 1090811"/>
                <a:gd name="connsiteX5" fmla="*/ 235362 w 1015947"/>
                <a:gd name="connsiteY5" fmla="*/ 984293 h 1090811"/>
                <a:gd name="connsiteX6" fmla="*/ 235362 w 1015947"/>
                <a:gd name="connsiteY6" fmla="*/ 1030229 h 1090811"/>
                <a:gd name="connsiteX7" fmla="*/ 295944 w 1015947"/>
                <a:gd name="connsiteY7" fmla="*/ 1090812 h 1090811"/>
                <a:gd name="connsiteX8" fmla="*/ 720003 w 1015947"/>
                <a:gd name="connsiteY8" fmla="*/ 1090812 h 1090811"/>
                <a:gd name="connsiteX9" fmla="*/ 780586 w 1015947"/>
                <a:gd name="connsiteY9" fmla="*/ 1030229 h 1090811"/>
                <a:gd name="connsiteX10" fmla="*/ 780586 w 1015947"/>
                <a:gd name="connsiteY10" fmla="*/ 984293 h 1090811"/>
                <a:gd name="connsiteX11" fmla="*/ 826022 w 1015947"/>
                <a:gd name="connsiteY11" fmla="*/ 984293 h 1090811"/>
                <a:gd name="connsiteX12" fmla="*/ 912352 w 1015947"/>
                <a:gd name="connsiteY12" fmla="*/ 918561 h 1090811"/>
                <a:gd name="connsiteX13" fmla="*/ 912352 w 1015947"/>
                <a:gd name="connsiteY13" fmla="*/ 903416 h 1090811"/>
                <a:gd name="connsiteX14" fmla="*/ 940219 w 1015947"/>
                <a:gd name="connsiteY14" fmla="*/ 850088 h 1090811"/>
                <a:gd name="connsiteX15" fmla="*/ 1015947 w 1015947"/>
                <a:gd name="connsiteY15" fmla="*/ 727076 h 1090811"/>
                <a:gd name="connsiteX16" fmla="*/ 780586 w 1015947"/>
                <a:gd name="connsiteY16" fmla="*/ 727076 h 1090811"/>
                <a:gd name="connsiteX17" fmla="*/ 780586 w 1015947"/>
                <a:gd name="connsiteY17" fmla="*/ 666237 h 1090811"/>
                <a:gd name="connsiteX18" fmla="*/ 826022 w 1015947"/>
                <a:gd name="connsiteY18" fmla="*/ 666237 h 1090811"/>
                <a:gd name="connsiteX19" fmla="*/ 912352 w 1015947"/>
                <a:gd name="connsiteY19" fmla="*/ 600429 h 1090811"/>
                <a:gd name="connsiteX20" fmla="*/ 912352 w 1015947"/>
                <a:gd name="connsiteY20" fmla="*/ 585284 h 1090811"/>
                <a:gd name="connsiteX21" fmla="*/ 940219 w 1015947"/>
                <a:gd name="connsiteY21" fmla="*/ 531957 h 1090811"/>
                <a:gd name="connsiteX22" fmla="*/ 1015947 w 1015947"/>
                <a:gd name="connsiteY22" fmla="*/ 408944 h 1090811"/>
                <a:gd name="connsiteX23" fmla="*/ 780586 w 1015947"/>
                <a:gd name="connsiteY23" fmla="*/ 408944 h 1090811"/>
                <a:gd name="connsiteX24" fmla="*/ 780586 w 1015947"/>
                <a:gd name="connsiteY24" fmla="*/ 348362 h 1090811"/>
                <a:gd name="connsiteX25" fmla="*/ 826022 w 1015947"/>
                <a:gd name="connsiteY25" fmla="*/ 348362 h 1090811"/>
                <a:gd name="connsiteX26" fmla="*/ 912352 w 1015947"/>
                <a:gd name="connsiteY26" fmla="*/ 282449 h 1090811"/>
                <a:gd name="connsiteX27" fmla="*/ 912352 w 1015947"/>
                <a:gd name="connsiteY27" fmla="*/ 267303 h 1090811"/>
                <a:gd name="connsiteX28" fmla="*/ 940219 w 1015947"/>
                <a:gd name="connsiteY28" fmla="*/ 213976 h 1090811"/>
                <a:gd name="connsiteX29" fmla="*/ 1015947 w 1015947"/>
                <a:gd name="connsiteY29" fmla="*/ 90964 h 1090811"/>
                <a:gd name="connsiteX30" fmla="*/ 780586 w 1015947"/>
                <a:gd name="connsiteY30" fmla="*/ 90964 h 1090811"/>
                <a:gd name="connsiteX31" fmla="*/ 780586 w 1015947"/>
                <a:gd name="connsiteY31" fmla="*/ 60582 h 1090811"/>
                <a:gd name="connsiteX32" fmla="*/ 720003 w 1015947"/>
                <a:gd name="connsiteY32" fmla="*/ 0 h 1090811"/>
                <a:gd name="connsiteX33" fmla="*/ 295929 w 1015947"/>
                <a:gd name="connsiteY33" fmla="*/ 0 h 1090811"/>
                <a:gd name="connsiteX34" fmla="*/ 235346 w 1015947"/>
                <a:gd name="connsiteY34" fmla="*/ 60582 h 1090811"/>
                <a:gd name="connsiteX35" fmla="*/ 235346 w 1015947"/>
                <a:gd name="connsiteY35" fmla="*/ 90873 h 1090811"/>
                <a:gd name="connsiteX36" fmla="*/ 0 w 1015947"/>
                <a:gd name="connsiteY36" fmla="*/ 90873 h 1090811"/>
                <a:gd name="connsiteX37" fmla="*/ 75728 w 1015947"/>
                <a:gd name="connsiteY37" fmla="*/ 213885 h 1090811"/>
                <a:gd name="connsiteX38" fmla="*/ 103595 w 1015947"/>
                <a:gd name="connsiteY38" fmla="*/ 267213 h 1090811"/>
                <a:gd name="connsiteX39" fmla="*/ 103595 w 1015947"/>
                <a:gd name="connsiteY39" fmla="*/ 282358 h 1090811"/>
                <a:gd name="connsiteX40" fmla="*/ 189910 w 1015947"/>
                <a:gd name="connsiteY40" fmla="*/ 348347 h 1090811"/>
                <a:gd name="connsiteX41" fmla="*/ 235346 w 1015947"/>
                <a:gd name="connsiteY41" fmla="*/ 348347 h 1090811"/>
                <a:gd name="connsiteX42" fmla="*/ 235346 w 1015947"/>
                <a:gd name="connsiteY42" fmla="*/ 408929 h 1090811"/>
                <a:gd name="connsiteX43" fmla="*/ 0 w 1015947"/>
                <a:gd name="connsiteY43" fmla="*/ 408929 h 1090811"/>
                <a:gd name="connsiteX44" fmla="*/ 75728 w 1015947"/>
                <a:gd name="connsiteY44" fmla="*/ 531941 h 1090811"/>
                <a:gd name="connsiteX45" fmla="*/ 103595 w 1015947"/>
                <a:gd name="connsiteY45" fmla="*/ 585269 h 1090811"/>
                <a:gd name="connsiteX46" fmla="*/ 103595 w 1015947"/>
                <a:gd name="connsiteY46" fmla="*/ 600414 h 1090811"/>
                <a:gd name="connsiteX47" fmla="*/ 189925 w 1015947"/>
                <a:gd name="connsiteY47" fmla="*/ 666222 h 1090811"/>
                <a:gd name="connsiteX48" fmla="*/ 235362 w 1015947"/>
                <a:gd name="connsiteY48" fmla="*/ 666222 h 1090811"/>
                <a:gd name="connsiteX49" fmla="*/ 235362 w 1015947"/>
                <a:gd name="connsiteY49" fmla="*/ 727061 h 1090811"/>
                <a:gd name="connsiteX50" fmla="*/ 189910 w 1015947"/>
                <a:gd name="connsiteY50" fmla="*/ 954002 h 1090811"/>
                <a:gd name="connsiteX51" fmla="*/ 133871 w 1015947"/>
                <a:gd name="connsiteY51" fmla="*/ 916774 h 1090811"/>
                <a:gd name="connsiteX52" fmla="*/ 133871 w 1015947"/>
                <a:gd name="connsiteY52" fmla="*/ 902341 h 1090811"/>
                <a:gd name="connsiteX53" fmla="*/ 86920 w 1015947"/>
                <a:gd name="connsiteY53" fmla="*/ 821918 h 1090811"/>
                <a:gd name="connsiteX54" fmla="*/ 36940 w 1015947"/>
                <a:gd name="connsiteY54" fmla="*/ 757367 h 1090811"/>
                <a:gd name="connsiteX55" fmla="*/ 235346 w 1015947"/>
                <a:gd name="connsiteY55" fmla="*/ 757367 h 1090811"/>
                <a:gd name="connsiteX56" fmla="*/ 235346 w 1015947"/>
                <a:gd name="connsiteY56" fmla="*/ 954002 h 1090811"/>
                <a:gd name="connsiteX57" fmla="*/ 780586 w 1015947"/>
                <a:gd name="connsiteY57" fmla="*/ 757367 h 1090811"/>
                <a:gd name="connsiteX58" fmla="*/ 978992 w 1015947"/>
                <a:gd name="connsiteY58" fmla="*/ 757367 h 1090811"/>
                <a:gd name="connsiteX59" fmla="*/ 928921 w 1015947"/>
                <a:gd name="connsiteY59" fmla="*/ 821963 h 1090811"/>
                <a:gd name="connsiteX60" fmla="*/ 881970 w 1015947"/>
                <a:gd name="connsiteY60" fmla="*/ 902341 h 1090811"/>
                <a:gd name="connsiteX61" fmla="*/ 881970 w 1015947"/>
                <a:gd name="connsiteY61" fmla="*/ 916774 h 1090811"/>
                <a:gd name="connsiteX62" fmla="*/ 825931 w 1015947"/>
                <a:gd name="connsiteY62" fmla="*/ 954002 h 1090811"/>
                <a:gd name="connsiteX63" fmla="*/ 780586 w 1015947"/>
                <a:gd name="connsiteY63" fmla="*/ 954002 h 1090811"/>
                <a:gd name="connsiteX64" fmla="*/ 979098 w 1015947"/>
                <a:gd name="connsiteY64" fmla="*/ 439220 h 1090811"/>
                <a:gd name="connsiteX65" fmla="*/ 929027 w 1015947"/>
                <a:gd name="connsiteY65" fmla="*/ 503816 h 1090811"/>
                <a:gd name="connsiteX66" fmla="*/ 882076 w 1015947"/>
                <a:gd name="connsiteY66" fmla="*/ 584193 h 1090811"/>
                <a:gd name="connsiteX67" fmla="*/ 882076 w 1015947"/>
                <a:gd name="connsiteY67" fmla="*/ 598627 h 1090811"/>
                <a:gd name="connsiteX68" fmla="*/ 826037 w 1015947"/>
                <a:gd name="connsiteY68" fmla="*/ 635946 h 1090811"/>
                <a:gd name="connsiteX69" fmla="*/ 780586 w 1015947"/>
                <a:gd name="connsiteY69" fmla="*/ 635946 h 1090811"/>
                <a:gd name="connsiteX70" fmla="*/ 780586 w 1015947"/>
                <a:gd name="connsiteY70" fmla="*/ 439220 h 1090811"/>
                <a:gd name="connsiteX71" fmla="*/ 979098 w 1015947"/>
                <a:gd name="connsiteY71" fmla="*/ 121240 h 1090811"/>
                <a:gd name="connsiteX72" fmla="*/ 928966 w 1015947"/>
                <a:gd name="connsiteY72" fmla="*/ 185836 h 1090811"/>
                <a:gd name="connsiteX73" fmla="*/ 882015 w 1015947"/>
                <a:gd name="connsiteY73" fmla="*/ 266213 h 1090811"/>
                <a:gd name="connsiteX74" fmla="*/ 882015 w 1015947"/>
                <a:gd name="connsiteY74" fmla="*/ 280662 h 1090811"/>
                <a:gd name="connsiteX75" fmla="*/ 826022 w 1015947"/>
                <a:gd name="connsiteY75" fmla="*/ 318056 h 1090811"/>
                <a:gd name="connsiteX76" fmla="*/ 780586 w 1015947"/>
                <a:gd name="connsiteY76" fmla="*/ 318056 h 1090811"/>
                <a:gd name="connsiteX77" fmla="*/ 780586 w 1015947"/>
                <a:gd name="connsiteY77" fmla="*/ 121240 h 1090811"/>
                <a:gd name="connsiteX78" fmla="*/ 265637 w 1015947"/>
                <a:gd name="connsiteY78" fmla="*/ 60582 h 1090811"/>
                <a:gd name="connsiteX79" fmla="*/ 295929 w 1015947"/>
                <a:gd name="connsiteY79" fmla="*/ 30291 h 1090811"/>
                <a:gd name="connsiteX80" fmla="*/ 720003 w 1015947"/>
                <a:gd name="connsiteY80" fmla="*/ 30291 h 1090811"/>
                <a:gd name="connsiteX81" fmla="*/ 750294 w 1015947"/>
                <a:gd name="connsiteY81" fmla="*/ 60582 h 1090811"/>
                <a:gd name="connsiteX82" fmla="*/ 750294 w 1015947"/>
                <a:gd name="connsiteY82" fmla="*/ 1030229 h 1090811"/>
                <a:gd name="connsiteX83" fmla="*/ 720003 w 1015947"/>
                <a:gd name="connsiteY83" fmla="*/ 1060520 h 1090811"/>
                <a:gd name="connsiteX84" fmla="*/ 295929 w 1015947"/>
                <a:gd name="connsiteY84" fmla="*/ 1060520 h 1090811"/>
                <a:gd name="connsiteX85" fmla="*/ 265637 w 1015947"/>
                <a:gd name="connsiteY85" fmla="*/ 1030229 h 1090811"/>
                <a:gd name="connsiteX86" fmla="*/ 189910 w 1015947"/>
                <a:gd name="connsiteY86" fmla="*/ 318056 h 1090811"/>
                <a:gd name="connsiteX87" fmla="*/ 133871 w 1015947"/>
                <a:gd name="connsiteY87" fmla="*/ 280662 h 1090811"/>
                <a:gd name="connsiteX88" fmla="*/ 133871 w 1015947"/>
                <a:gd name="connsiteY88" fmla="*/ 266213 h 1090811"/>
                <a:gd name="connsiteX89" fmla="*/ 86920 w 1015947"/>
                <a:gd name="connsiteY89" fmla="*/ 185805 h 1090811"/>
                <a:gd name="connsiteX90" fmla="*/ 36940 w 1015947"/>
                <a:gd name="connsiteY90" fmla="*/ 121240 h 1090811"/>
                <a:gd name="connsiteX91" fmla="*/ 235346 w 1015947"/>
                <a:gd name="connsiteY91" fmla="*/ 121240 h 1090811"/>
                <a:gd name="connsiteX92" fmla="*/ 235346 w 1015947"/>
                <a:gd name="connsiteY92" fmla="*/ 318056 h 1090811"/>
                <a:gd name="connsiteX93" fmla="*/ 189910 w 1015947"/>
                <a:gd name="connsiteY93" fmla="*/ 635946 h 1090811"/>
                <a:gd name="connsiteX94" fmla="*/ 133871 w 1015947"/>
                <a:gd name="connsiteY94" fmla="*/ 598642 h 1090811"/>
                <a:gd name="connsiteX95" fmla="*/ 133871 w 1015947"/>
                <a:gd name="connsiteY95" fmla="*/ 584209 h 1090811"/>
                <a:gd name="connsiteX96" fmla="*/ 86920 w 1015947"/>
                <a:gd name="connsiteY96" fmla="*/ 503771 h 1090811"/>
                <a:gd name="connsiteX97" fmla="*/ 36940 w 1015947"/>
                <a:gd name="connsiteY97" fmla="*/ 439220 h 1090811"/>
                <a:gd name="connsiteX98" fmla="*/ 235346 w 1015947"/>
                <a:gd name="connsiteY98" fmla="*/ 439220 h 1090811"/>
                <a:gd name="connsiteX99" fmla="*/ 235346 w 1015947"/>
                <a:gd name="connsiteY99" fmla="*/ 635946 h 109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015947" h="1090811">
                  <a:moveTo>
                    <a:pt x="0" y="727076"/>
                  </a:moveTo>
                  <a:cubicBezTo>
                    <a:pt x="0" y="727076"/>
                    <a:pt x="6815" y="822826"/>
                    <a:pt x="75728" y="850088"/>
                  </a:cubicBezTo>
                  <a:cubicBezTo>
                    <a:pt x="98446" y="859176"/>
                    <a:pt x="102990" y="886301"/>
                    <a:pt x="103595" y="903416"/>
                  </a:cubicBezTo>
                  <a:lnTo>
                    <a:pt x="103595" y="918561"/>
                  </a:lnTo>
                  <a:cubicBezTo>
                    <a:pt x="107957" y="960166"/>
                    <a:pt x="144488" y="984293"/>
                    <a:pt x="189925" y="984293"/>
                  </a:cubicBezTo>
                  <a:lnTo>
                    <a:pt x="235362" y="984293"/>
                  </a:lnTo>
                  <a:lnTo>
                    <a:pt x="235362" y="1030229"/>
                  </a:lnTo>
                  <a:cubicBezTo>
                    <a:pt x="235362" y="1063687"/>
                    <a:pt x="262486" y="1090812"/>
                    <a:pt x="295944" y="1090812"/>
                  </a:cubicBezTo>
                  <a:lnTo>
                    <a:pt x="720003" y="1090812"/>
                  </a:lnTo>
                  <a:cubicBezTo>
                    <a:pt x="753461" y="1090812"/>
                    <a:pt x="780586" y="1063687"/>
                    <a:pt x="780586" y="1030229"/>
                  </a:cubicBezTo>
                  <a:lnTo>
                    <a:pt x="780586" y="984293"/>
                  </a:lnTo>
                  <a:lnTo>
                    <a:pt x="826022" y="984293"/>
                  </a:lnTo>
                  <a:cubicBezTo>
                    <a:pt x="871459" y="984293"/>
                    <a:pt x="908035" y="960166"/>
                    <a:pt x="912352" y="918561"/>
                  </a:cubicBezTo>
                  <a:lnTo>
                    <a:pt x="912352" y="903416"/>
                  </a:lnTo>
                  <a:cubicBezTo>
                    <a:pt x="912957" y="886301"/>
                    <a:pt x="917501" y="859176"/>
                    <a:pt x="940219" y="850088"/>
                  </a:cubicBezTo>
                  <a:cubicBezTo>
                    <a:pt x="1009132" y="822826"/>
                    <a:pt x="1015947" y="727076"/>
                    <a:pt x="1015947" y="727076"/>
                  </a:cubicBezTo>
                  <a:lnTo>
                    <a:pt x="780586" y="727076"/>
                  </a:lnTo>
                  <a:lnTo>
                    <a:pt x="780586" y="666237"/>
                  </a:lnTo>
                  <a:lnTo>
                    <a:pt x="826022" y="666237"/>
                  </a:lnTo>
                  <a:cubicBezTo>
                    <a:pt x="871459" y="666237"/>
                    <a:pt x="908035" y="642004"/>
                    <a:pt x="912352" y="600429"/>
                  </a:cubicBezTo>
                  <a:lnTo>
                    <a:pt x="912352" y="585284"/>
                  </a:lnTo>
                  <a:cubicBezTo>
                    <a:pt x="912957" y="568169"/>
                    <a:pt x="917501" y="541044"/>
                    <a:pt x="940219" y="531957"/>
                  </a:cubicBezTo>
                  <a:cubicBezTo>
                    <a:pt x="1009132" y="504695"/>
                    <a:pt x="1015947" y="408944"/>
                    <a:pt x="1015947" y="408944"/>
                  </a:cubicBezTo>
                  <a:lnTo>
                    <a:pt x="780586" y="408944"/>
                  </a:lnTo>
                  <a:lnTo>
                    <a:pt x="780586" y="348362"/>
                  </a:lnTo>
                  <a:lnTo>
                    <a:pt x="826022" y="348362"/>
                  </a:lnTo>
                  <a:cubicBezTo>
                    <a:pt x="871459" y="348362"/>
                    <a:pt x="908035" y="324130"/>
                    <a:pt x="912352" y="282449"/>
                  </a:cubicBezTo>
                  <a:lnTo>
                    <a:pt x="912352" y="267303"/>
                  </a:lnTo>
                  <a:cubicBezTo>
                    <a:pt x="912957" y="250189"/>
                    <a:pt x="917501" y="223079"/>
                    <a:pt x="940219" y="213976"/>
                  </a:cubicBezTo>
                  <a:cubicBezTo>
                    <a:pt x="1009132" y="186714"/>
                    <a:pt x="1015947" y="90964"/>
                    <a:pt x="1015947" y="90964"/>
                  </a:cubicBezTo>
                  <a:lnTo>
                    <a:pt x="780586" y="90964"/>
                  </a:lnTo>
                  <a:lnTo>
                    <a:pt x="780586" y="60582"/>
                  </a:lnTo>
                  <a:cubicBezTo>
                    <a:pt x="780586" y="27124"/>
                    <a:pt x="753461" y="0"/>
                    <a:pt x="720003" y="0"/>
                  </a:cubicBezTo>
                  <a:lnTo>
                    <a:pt x="295929" y="0"/>
                  </a:lnTo>
                  <a:cubicBezTo>
                    <a:pt x="262471" y="0"/>
                    <a:pt x="235346" y="27124"/>
                    <a:pt x="235346" y="60582"/>
                  </a:cubicBezTo>
                  <a:lnTo>
                    <a:pt x="235346" y="90873"/>
                  </a:lnTo>
                  <a:lnTo>
                    <a:pt x="0" y="90873"/>
                  </a:lnTo>
                  <a:cubicBezTo>
                    <a:pt x="0" y="90873"/>
                    <a:pt x="6815" y="186623"/>
                    <a:pt x="75728" y="213885"/>
                  </a:cubicBezTo>
                  <a:cubicBezTo>
                    <a:pt x="98446" y="222973"/>
                    <a:pt x="102990" y="250098"/>
                    <a:pt x="103595" y="267213"/>
                  </a:cubicBezTo>
                  <a:lnTo>
                    <a:pt x="103595" y="282358"/>
                  </a:lnTo>
                  <a:cubicBezTo>
                    <a:pt x="107957" y="324114"/>
                    <a:pt x="144473" y="348347"/>
                    <a:pt x="189910" y="348347"/>
                  </a:cubicBezTo>
                  <a:lnTo>
                    <a:pt x="235346" y="348347"/>
                  </a:lnTo>
                  <a:lnTo>
                    <a:pt x="235346" y="408929"/>
                  </a:lnTo>
                  <a:lnTo>
                    <a:pt x="0" y="408929"/>
                  </a:lnTo>
                  <a:cubicBezTo>
                    <a:pt x="0" y="408929"/>
                    <a:pt x="6815" y="504679"/>
                    <a:pt x="75728" y="531941"/>
                  </a:cubicBezTo>
                  <a:cubicBezTo>
                    <a:pt x="98446" y="541029"/>
                    <a:pt x="102990" y="568154"/>
                    <a:pt x="103595" y="585269"/>
                  </a:cubicBezTo>
                  <a:lnTo>
                    <a:pt x="103595" y="600414"/>
                  </a:lnTo>
                  <a:cubicBezTo>
                    <a:pt x="107957" y="642004"/>
                    <a:pt x="144488" y="666222"/>
                    <a:pt x="189925" y="666222"/>
                  </a:cubicBezTo>
                  <a:lnTo>
                    <a:pt x="235362" y="666222"/>
                  </a:lnTo>
                  <a:lnTo>
                    <a:pt x="235362" y="727061"/>
                  </a:lnTo>
                  <a:close/>
                  <a:moveTo>
                    <a:pt x="189910" y="954002"/>
                  </a:moveTo>
                  <a:cubicBezTo>
                    <a:pt x="165117" y="954002"/>
                    <a:pt x="137627" y="944188"/>
                    <a:pt x="133871" y="916774"/>
                  </a:cubicBezTo>
                  <a:lnTo>
                    <a:pt x="133871" y="902341"/>
                  </a:lnTo>
                  <a:cubicBezTo>
                    <a:pt x="132448" y="862038"/>
                    <a:pt x="115788" y="833489"/>
                    <a:pt x="86920" y="821918"/>
                  </a:cubicBezTo>
                  <a:cubicBezTo>
                    <a:pt x="58386" y="810634"/>
                    <a:pt x="43998" y="781025"/>
                    <a:pt x="36940" y="757367"/>
                  </a:cubicBezTo>
                  <a:lnTo>
                    <a:pt x="235346" y="757367"/>
                  </a:lnTo>
                  <a:lnTo>
                    <a:pt x="235346" y="954002"/>
                  </a:lnTo>
                  <a:close/>
                  <a:moveTo>
                    <a:pt x="780586" y="757367"/>
                  </a:moveTo>
                  <a:lnTo>
                    <a:pt x="978992" y="757367"/>
                  </a:lnTo>
                  <a:cubicBezTo>
                    <a:pt x="971828" y="780979"/>
                    <a:pt x="957379" y="810710"/>
                    <a:pt x="928921" y="821963"/>
                  </a:cubicBezTo>
                  <a:cubicBezTo>
                    <a:pt x="900144" y="833489"/>
                    <a:pt x="883484" y="862038"/>
                    <a:pt x="881970" y="902341"/>
                  </a:cubicBezTo>
                  <a:lnTo>
                    <a:pt x="881970" y="916774"/>
                  </a:lnTo>
                  <a:cubicBezTo>
                    <a:pt x="878229" y="944203"/>
                    <a:pt x="850694" y="954002"/>
                    <a:pt x="825931" y="954002"/>
                  </a:cubicBezTo>
                  <a:lnTo>
                    <a:pt x="780586" y="954002"/>
                  </a:lnTo>
                  <a:close/>
                  <a:moveTo>
                    <a:pt x="979098" y="439220"/>
                  </a:moveTo>
                  <a:cubicBezTo>
                    <a:pt x="971934" y="462832"/>
                    <a:pt x="957485" y="492563"/>
                    <a:pt x="929027" y="503816"/>
                  </a:cubicBezTo>
                  <a:cubicBezTo>
                    <a:pt x="900250" y="515342"/>
                    <a:pt x="883590" y="543891"/>
                    <a:pt x="882076" y="584193"/>
                  </a:cubicBezTo>
                  <a:lnTo>
                    <a:pt x="882076" y="598627"/>
                  </a:lnTo>
                  <a:cubicBezTo>
                    <a:pt x="878335" y="626116"/>
                    <a:pt x="850800" y="635946"/>
                    <a:pt x="826037" y="635946"/>
                  </a:cubicBezTo>
                  <a:lnTo>
                    <a:pt x="780586" y="635946"/>
                  </a:lnTo>
                  <a:lnTo>
                    <a:pt x="780586" y="439220"/>
                  </a:lnTo>
                  <a:close/>
                  <a:moveTo>
                    <a:pt x="979098" y="121240"/>
                  </a:moveTo>
                  <a:cubicBezTo>
                    <a:pt x="971965" y="144837"/>
                    <a:pt x="957546" y="174537"/>
                    <a:pt x="928966" y="185836"/>
                  </a:cubicBezTo>
                  <a:cubicBezTo>
                    <a:pt x="900190" y="197361"/>
                    <a:pt x="883530" y="225911"/>
                    <a:pt x="882015" y="266213"/>
                  </a:cubicBezTo>
                  <a:lnTo>
                    <a:pt x="882015" y="280662"/>
                  </a:lnTo>
                  <a:cubicBezTo>
                    <a:pt x="878380" y="308196"/>
                    <a:pt x="850846" y="318056"/>
                    <a:pt x="826022" y="318056"/>
                  </a:cubicBezTo>
                  <a:lnTo>
                    <a:pt x="780586" y="318056"/>
                  </a:lnTo>
                  <a:lnTo>
                    <a:pt x="780586" y="121240"/>
                  </a:lnTo>
                  <a:close/>
                  <a:moveTo>
                    <a:pt x="265637" y="60582"/>
                  </a:moveTo>
                  <a:cubicBezTo>
                    <a:pt x="265637" y="43852"/>
                    <a:pt x="279199" y="30291"/>
                    <a:pt x="295929" y="30291"/>
                  </a:cubicBezTo>
                  <a:lnTo>
                    <a:pt x="720003" y="30291"/>
                  </a:lnTo>
                  <a:cubicBezTo>
                    <a:pt x="736733" y="30291"/>
                    <a:pt x="750294" y="43852"/>
                    <a:pt x="750294" y="60582"/>
                  </a:cubicBezTo>
                  <a:lnTo>
                    <a:pt x="750294" y="1030229"/>
                  </a:lnTo>
                  <a:cubicBezTo>
                    <a:pt x="750294" y="1046959"/>
                    <a:pt x="736733" y="1060520"/>
                    <a:pt x="720003" y="1060520"/>
                  </a:cubicBezTo>
                  <a:lnTo>
                    <a:pt x="295929" y="1060520"/>
                  </a:lnTo>
                  <a:cubicBezTo>
                    <a:pt x="279199" y="1060520"/>
                    <a:pt x="265637" y="1046959"/>
                    <a:pt x="265637" y="1030229"/>
                  </a:cubicBezTo>
                  <a:close/>
                  <a:moveTo>
                    <a:pt x="189910" y="318056"/>
                  </a:moveTo>
                  <a:cubicBezTo>
                    <a:pt x="165132" y="318056"/>
                    <a:pt x="137627" y="308196"/>
                    <a:pt x="133871" y="280662"/>
                  </a:cubicBezTo>
                  <a:lnTo>
                    <a:pt x="133871" y="266213"/>
                  </a:lnTo>
                  <a:cubicBezTo>
                    <a:pt x="132448" y="225926"/>
                    <a:pt x="115788" y="197377"/>
                    <a:pt x="86920" y="185805"/>
                  </a:cubicBezTo>
                  <a:cubicBezTo>
                    <a:pt x="58386" y="174507"/>
                    <a:pt x="43998" y="144822"/>
                    <a:pt x="36940" y="121240"/>
                  </a:cubicBezTo>
                  <a:lnTo>
                    <a:pt x="235346" y="121240"/>
                  </a:lnTo>
                  <a:lnTo>
                    <a:pt x="235346" y="318056"/>
                  </a:lnTo>
                  <a:close/>
                  <a:moveTo>
                    <a:pt x="189910" y="635946"/>
                  </a:moveTo>
                  <a:cubicBezTo>
                    <a:pt x="165117" y="635946"/>
                    <a:pt x="137627" y="626116"/>
                    <a:pt x="133871" y="598642"/>
                  </a:cubicBezTo>
                  <a:lnTo>
                    <a:pt x="133871" y="584209"/>
                  </a:lnTo>
                  <a:cubicBezTo>
                    <a:pt x="132448" y="543891"/>
                    <a:pt x="115788" y="515357"/>
                    <a:pt x="86920" y="503771"/>
                  </a:cubicBezTo>
                  <a:cubicBezTo>
                    <a:pt x="58386" y="492487"/>
                    <a:pt x="43998" y="462878"/>
                    <a:pt x="36940" y="439220"/>
                  </a:cubicBezTo>
                  <a:lnTo>
                    <a:pt x="235346" y="439220"/>
                  </a:lnTo>
                  <a:lnTo>
                    <a:pt x="235346" y="635946"/>
                  </a:lnTo>
                  <a:close/>
                </a:path>
              </a:pathLst>
            </a:custGeom>
            <a:solidFill>
              <a:srgbClr val="000000"/>
            </a:solidFill>
            <a:ln w="15081" cap="flat">
              <a:noFill/>
              <a:prstDash val="solid"/>
              <a:miter/>
            </a:ln>
          </p:spPr>
          <p:txBody>
            <a:bodyPr rtlCol="0" anchor="ctr"/>
            <a:lstStyle/>
            <a:p>
              <a:endParaRPr lang="en-GB" noProof="0" dirty="0"/>
            </a:p>
          </p:txBody>
        </p:sp>
        <p:sp>
          <p:nvSpPr>
            <p:cNvPr id="26" name="Oval 25">
              <a:extLst>
                <a:ext uri="{FF2B5EF4-FFF2-40B4-BE49-F238E27FC236}">
                  <a16:creationId xmlns:a16="http://schemas.microsoft.com/office/drawing/2014/main" id="{67F674F6-73C6-572B-04BF-9C066D1E7672}"/>
                </a:ext>
              </a:extLst>
            </p:cNvPr>
            <p:cNvSpPr/>
            <p:nvPr/>
          </p:nvSpPr>
          <p:spPr>
            <a:xfrm>
              <a:off x="9196036" y="4002141"/>
              <a:ext cx="233302" cy="233302"/>
            </a:xfrm>
            <a:prstGeom prst="ellipse">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pic>
        <p:nvPicPr>
          <p:cNvPr id="29" name="Graphic 28" descr="Bullseye with solid fill">
            <a:extLst>
              <a:ext uri="{FF2B5EF4-FFF2-40B4-BE49-F238E27FC236}">
                <a16:creationId xmlns:a16="http://schemas.microsoft.com/office/drawing/2014/main" id="{0FDC910A-2345-888B-FF68-A757236403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51984" y="1755560"/>
            <a:ext cx="757864" cy="757864"/>
          </a:xfrm>
          <a:prstGeom prst="rect">
            <a:avLst/>
          </a:prstGeom>
        </p:spPr>
      </p:pic>
      <p:pic>
        <p:nvPicPr>
          <p:cNvPr id="33" name="Graphic 32" descr="IV outline">
            <a:extLst>
              <a:ext uri="{FF2B5EF4-FFF2-40B4-BE49-F238E27FC236}">
                <a16:creationId xmlns:a16="http://schemas.microsoft.com/office/drawing/2014/main" id="{A046BA83-B191-4697-8E69-BADF63306A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69239" y="1624907"/>
            <a:ext cx="842289" cy="1144031"/>
          </a:xfrm>
          <a:prstGeom prst="rect">
            <a:avLst/>
          </a:prstGeom>
        </p:spPr>
      </p:pic>
    </p:spTree>
    <p:extLst>
      <p:ext uri="{BB962C8B-B14F-4D97-AF65-F5344CB8AC3E}">
        <p14:creationId xmlns:p14="http://schemas.microsoft.com/office/powerpoint/2010/main" val="269447290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F7CCE-F49F-4A80-A692-B93FCAB93797}"/>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ECB18952-9020-241D-13B1-2191BF5D8A34}"/>
              </a:ext>
            </a:extLst>
          </p:cNvPr>
          <p:cNvSpPr>
            <a:spLocks noGrp="1"/>
          </p:cNvSpPr>
          <p:nvPr>
            <p:ph sz="quarter" idx="12"/>
          </p:nvPr>
        </p:nvSpPr>
        <p:spPr>
          <a:xfrm>
            <a:off x="620184" y="1280064"/>
            <a:ext cx="10963200" cy="4525200"/>
          </a:xfrm>
        </p:spPr>
        <p:txBody>
          <a:bodyPr/>
          <a:lstStyle/>
          <a:p>
            <a:pPr>
              <a:spcBef>
                <a:spcPts val="600"/>
              </a:spcBef>
            </a:pPr>
            <a:r>
              <a:rPr lang="en-GB" sz="1600" noProof="0" dirty="0"/>
              <a:t>Open-label, Phase 2 study in 38 </a:t>
            </a:r>
            <a:r>
              <a:rPr lang="en-GB" sz="1600" noProof="0" dirty="0">
                <a:solidFill>
                  <a:schemeClr val="tx2"/>
                </a:solidFill>
              </a:rPr>
              <a:t>centres in eight countries</a:t>
            </a:r>
          </a:p>
          <a:p>
            <a:pPr>
              <a:spcBef>
                <a:spcPts val="600"/>
              </a:spcBef>
            </a:pPr>
            <a:r>
              <a:rPr lang="en-GB" sz="1600" noProof="0" dirty="0"/>
              <a:t>Regorafenib + pembrolizumab had modest activity </a:t>
            </a:r>
            <a:r>
              <a:rPr lang="en-GB" sz="1600" noProof="0" dirty="0">
                <a:solidFill>
                  <a:schemeClr val="tx2"/>
                </a:solidFill>
              </a:rPr>
              <a:t>after 1</a:t>
            </a:r>
            <a:r>
              <a:rPr lang="en-GB" sz="1600" baseline="30000" noProof="0" dirty="0">
                <a:solidFill>
                  <a:schemeClr val="tx2"/>
                </a:solidFill>
              </a:rPr>
              <a:t>st</a:t>
            </a:r>
            <a:r>
              <a:rPr lang="en-GB" sz="1600" noProof="0" dirty="0">
                <a:solidFill>
                  <a:schemeClr val="tx2"/>
                </a:solidFill>
              </a:rPr>
              <a:t> line </a:t>
            </a:r>
            <a:r>
              <a:rPr lang="en-GB" sz="1600" noProof="0" dirty="0"/>
              <a:t>IO-based combinations</a:t>
            </a:r>
          </a:p>
          <a:p>
            <a:pPr>
              <a:spcBef>
                <a:spcPts val="600"/>
              </a:spcBef>
            </a:pPr>
            <a:r>
              <a:rPr lang="en-GB" sz="1600" noProof="0" dirty="0"/>
              <a:t>The safety profile of the combination was consistent with that observed for each drug individually</a:t>
            </a:r>
          </a:p>
        </p:txBody>
      </p:sp>
      <p:sp>
        <p:nvSpPr>
          <p:cNvPr id="3" name="Title 2">
            <a:extLst>
              <a:ext uri="{FF2B5EF4-FFF2-40B4-BE49-F238E27FC236}">
                <a16:creationId xmlns:a16="http://schemas.microsoft.com/office/drawing/2014/main" id="{F21485C1-4584-BE9D-32A8-8C3DB9884EF8}"/>
              </a:ext>
            </a:extLst>
          </p:cNvPr>
          <p:cNvSpPr>
            <a:spLocks noGrp="1"/>
          </p:cNvSpPr>
          <p:nvPr>
            <p:ph type="title"/>
          </p:nvPr>
        </p:nvSpPr>
        <p:spPr/>
        <p:txBody>
          <a:bodyPr>
            <a:normAutofit/>
          </a:bodyPr>
          <a:lstStyle/>
          <a:p>
            <a:r>
              <a:rPr lang="en-GB" noProof="0" dirty="0">
                <a:solidFill>
                  <a:schemeClr val="tx2"/>
                </a:solidFill>
              </a:rPr>
              <a:t>2</a:t>
            </a:r>
            <a:r>
              <a:rPr lang="en-GB" baseline="30000" noProof="0" dirty="0">
                <a:solidFill>
                  <a:schemeClr val="tx2"/>
                </a:solidFill>
              </a:rPr>
              <a:t>nd</a:t>
            </a:r>
            <a:r>
              <a:rPr lang="en-GB" noProof="0" dirty="0">
                <a:solidFill>
                  <a:schemeClr val="tx2"/>
                </a:solidFill>
              </a:rPr>
              <a:t> </a:t>
            </a:r>
            <a:r>
              <a:rPr lang="en-GB" noProof="0" dirty="0"/>
              <a:t>line io</a:t>
            </a:r>
            <a:r>
              <a:rPr lang="en-GB" cap="none" noProof="0" dirty="0"/>
              <a:t>: AVAILABLE DATA AFTER PROGRESSION ON IO</a:t>
            </a:r>
            <a:br>
              <a:rPr lang="en-GB" cap="none" noProof="0" dirty="0"/>
            </a:br>
            <a:r>
              <a:rPr lang="en-GB" sz="2000" spc="100" noProof="0" dirty="0">
                <a:solidFill>
                  <a:schemeClr val="accent1"/>
                </a:solidFill>
                <a:latin typeface="Arial" panose="020B0604020202020204" pitchFamily="34" charset="0"/>
                <a:cs typeface="Arial" panose="020B0604020202020204" pitchFamily="34" charset="0"/>
              </a:rPr>
              <a:t>Regorafenib + pembrolizumab after IO – Phase 2</a:t>
            </a:r>
            <a:endParaRPr lang="en-GB" sz="2000" spc="100" noProof="0" dirty="0"/>
          </a:p>
        </p:txBody>
      </p:sp>
      <p:sp>
        <p:nvSpPr>
          <p:cNvPr id="4" name="Slide Number Placeholder 3">
            <a:extLst>
              <a:ext uri="{FF2B5EF4-FFF2-40B4-BE49-F238E27FC236}">
                <a16:creationId xmlns:a16="http://schemas.microsoft.com/office/drawing/2014/main" id="{964EC4B9-D3CB-AA7B-F263-0D187DFD29B1}"/>
              </a:ext>
            </a:extLst>
          </p:cNvPr>
          <p:cNvSpPr>
            <a:spLocks noGrp="1"/>
          </p:cNvSpPr>
          <p:nvPr>
            <p:ph type="sldNum" sz="quarter" idx="4"/>
          </p:nvPr>
        </p:nvSpPr>
        <p:spPr/>
        <p:txBody>
          <a:bodyPr/>
          <a:lstStyle/>
          <a:p>
            <a:fld id="{FCE43C0F-8A7B-3A4B-9DB5-B3472E36E833}" type="slidenum">
              <a:rPr lang="en-GB" noProof="0" smtClean="0"/>
              <a:pPr/>
              <a:t>37</a:t>
            </a:fld>
            <a:endParaRPr lang="en-GB" noProof="0" dirty="0"/>
          </a:p>
        </p:txBody>
      </p:sp>
      <p:sp>
        <p:nvSpPr>
          <p:cNvPr id="6" name="Content Placeholder 5">
            <a:extLst>
              <a:ext uri="{FF2B5EF4-FFF2-40B4-BE49-F238E27FC236}">
                <a16:creationId xmlns:a16="http://schemas.microsoft.com/office/drawing/2014/main" id="{3547B451-75EB-8802-289F-12EE6FB6E17C}"/>
              </a:ext>
            </a:extLst>
          </p:cNvPr>
          <p:cNvSpPr>
            <a:spLocks noGrp="1"/>
          </p:cNvSpPr>
          <p:nvPr>
            <p:ph sz="quarter" idx="15"/>
          </p:nvPr>
        </p:nvSpPr>
        <p:spPr/>
        <p:txBody>
          <a:bodyPr anchor="b" anchorCtr="0"/>
          <a:lstStyle/>
          <a:p>
            <a:r>
              <a:rPr lang="en-GB" sz="1050" baseline="30000" noProof="0" dirty="0">
                <a:solidFill>
                  <a:schemeClr val="tx2"/>
                </a:solidFill>
              </a:rPr>
              <a:t>a</a:t>
            </a:r>
            <a:r>
              <a:rPr lang="en-GB" sz="1050" noProof="0" dirty="0">
                <a:solidFill>
                  <a:schemeClr val="tx2"/>
                </a:solidFill>
              </a:rPr>
              <a:t> All patients </a:t>
            </a:r>
            <a:r>
              <a:rPr lang="en-GB" sz="1050" noProof="0" dirty="0"/>
              <a:t>received regorafenib + pembrolizumab. Cohorts were defined by prior</a:t>
            </a:r>
            <a:r>
              <a:rPr lang="en-GB" sz="1050" dirty="0"/>
              <a:t> 1</a:t>
            </a:r>
            <a:r>
              <a:rPr lang="en-GB" sz="1050" baseline="30000" dirty="0"/>
              <a:t>st</a:t>
            </a:r>
            <a:r>
              <a:rPr lang="en-GB" sz="1050" dirty="0"/>
              <a:t> line</a:t>
            </a:r>
            <a:r>
              <a:rPr lang="en-GB" sz="1050" noProof="0" dirty="0"/>
              <a:t> treatment: Cohort 1 = atezolizumab + bevacizumab; </a:t>
            </a:r>
            <a:br>
              <a:rPr lang="en-GB" sz="1050" noProof="0" dirty="0"/>
            </a:br>
            <a:r>
              <a:rPr lang="en-GB" sz="1050" noProof="0" dirty="0"/>
              <a:t>Cohort 2 = any other ICI regimen (alone or combination)</a:t>
            </a:r>
          </a:p>
          <a:p>
            <a:r>
              <a:rPr lang="en-GB" sz="1050" noProof="0" dirty="0"/>
              <a:t>1L, first-line; CI, confidence interval; ICI, immune checkpoint inhibitor; IO, immuno-oncology (therapy), NE, not estimable; OS, overall survival; PFS progression-free survival; RECIST, Response Evaluation Criteria in Solid Tumours</a:t>
            </a:r>
          </a:p>
          <a:p>
            <a:r>
              <a:rPr lang="en-GB" sz="1050" noProof="0" dirty="0">
                <a:solidFill>
                  <a:schemeClr val="tx2"/>
                </a:solidFill>
              </a:rPr>
              <a:t>El-Khoueiry AB, et al</a:t>
            </a:r>
            <a:r>
              <a:rPr lang="en-GB" sz="1050" b="0" noProof="0" dirty="0">
                <a:solidFill>
                  <a:schemeClr val="tx2"/>
                </a:solidFill>
                <a:effectLst/>
                <a:latin typeface="Arial" panose="020B0604020202020204" pitchFamily="34" charset="0"/>
              </a:rPr>
              <a:t>. J Clin Oncol. 2024;42 (no. 16 suppl):4007 (presented at ASCO Annual Meeting I)</a:t>
            </a:r>
            <a:endParaRPr lang="en-GB" sz="1050" noProof="0" dirty="0">
              <a:solidFill>
                <a:schemeClr val="tx2"/>
              </a:solidFill>
            </a:endParaRPr>
          </a:p>
        </p:txBody>
      </p:sp>
      <p:sp>
        <p:nvSpPr>
          <p:cNvPr id="12" name="Content Placeholder 2">
            <a:extLst>
              <a:ext uri="{FF2B5EF4-FFF2-40B4-BE49-F238E27FC236}">
                <a16:creationId xmlns:a16="http://schemas.microsoft.com/office/drawing/2014/main" id="{A4BE2C76-D5FA-FD67-6420-7248E7A5B4E3}"/>
              </a:ext>
            </a:extLst>
          </p:cNvPr>
          <p:cNvSpPr txBox="1">
            <a:spLocks/>
          </p:cNvSpPr>
          <p:nvPr/>
        </p:nvSpPr>
        <p:spPr>
          <a:xfrm>
            <a:off x="1252324" y="2344055"/>
            <a:ext cx="3759317"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PFS by patient subgroup</a:t>
            </a:r>
            <a:r>
              <a:rPr lang="en-GB" sz="1600" b="1" baseline="30000" noProof="0" dirty="0">
                <a:solidFill>
                  <a:schemeClr val="tx1"/>
                </a:solidFill>
              </a:rPr>
              <a:t>a</a:t>
            </a:r>
          </a:p>
        </p:txBody>
      </p:sp>
      <p:sp>
        <p:nvSpPr>
          <p:cNvPr id="13" name="Content Placeholder 2">
            <a:extLst>
              <a:ext uri="{FF2B5EF4-FFF2-40B4-BE49-F238E27FC236}">
                <a16:creationId xmlns:a16="http://schemas.microsoft.com/office/drawing/2014/main" id="{B2DB38BA-3CEF-6207-EF33-EBE082DBB85F}"/>
              </a:ext>
            </a:extLst>
          </p:cNvPr>
          <p:cNvSpPr txBox="1">
            <a:spLocks/>
          </p:cNvSpPr>
          <p:nvPr/>
        </p:nvSpPr>
        <p:spPr>
          <a:xfrm>
            <a:off x="6436900" y="2344055"/>
            <a:ext cx="4266395"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OS by patient subgroup</a:t>
            </a:r>
            <a:r>
              <a:rPr lang="en-GB" sz="1600" b="1" baseline="30000" noProof="0" dirty="0">
                <a:solidFill>
                  <a:schemeClr val="tx1"/>
                </a:solidFill>
              </a:rPr>
              <a:t>a</a:t>
            </a:r>
          </a:p>
        </p:txBody>
      </p:sp>
      <p:sp>
        <p:nvSpPr>
          <p:cNvPr id="14" name="Content Placeholder 5">
            <a:extLst>
              <a:ext uri="{FF2B5EF4-FFF2-40B4-BE49-F238E27FC236}">
                <a16:creationId xmlns:a16="http://schemas.microsoft.com/office/drawing/2014/main" id="{65DF2471-F4A6-81BD-6040-9D25E0D04D32}"/>
              </a:ext>
            </a:extLst>
          </p:cNvPr>
          <p:cNvSpPr txBox="1">
            <a:spLocks/>
          </p:cNvSpPr>
          <p:nvPr/>
        </p:nvSpPr>
        <p:spPr>
          <a:xfrm>
            <a:off x="673051" y="5464203"/>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00" noProof="0" dirty="0">
                <a:solidFill>
                  <a:schemeClr val="tx1">
                    <a:lumMod val="50000"/>
                    <a:lumOff val="50000"/>
                  </a:schemeClr>
                </a:solidFill>
              </a:rPr>
              <a:t>Kaplan-Meier analyses. PFS was assessed via RECIST version 1.1 by independent central review. At-risk patient counts were calculated at the start of each timepoint.</a:t>
            </a:r>
          </a:p>
        </p:txBody>
      </p:sp>
      <p:pic>
        <p:nvPicPr>
          <p:cNvPr id="15" name="Picture 14" descr="A graph of a line&#10;&#10;Description automatically generated with medium confidence">
            <a:extLst>
              <a:ext uri="{FF2B5EF4-FFF2-40B4-BE49-F238E27FC236}">
                <a16:creationId xmlns:a16="http://schemas.microsoft.com/office/drawing/2014/main" id="{64F46A1F-7432-7615-4FE7-ABF1CAEE0A90}"/>
              </a:ext>
            </a:extLst>
          </p:cNvPr>
          <p:cNvPicPr>
            <a:picLocks noChangeAspect="1"/>
          </p:cNvPicPr>
          <p:nvPr/>
        </p:nvPicPr>
        <p:blipFill>
          <a:blip r:embed="rId2"/>
          <a:stretch>
            <a:fillRect/>
          </a:stretch>
        </p:blipFill>
        <p:spPr>
          <a:xfrm>
            <a:off x="1252324" y="2654823"/>
            <a:ext cx="3606800" cy="2184400"/>
          </a:xfrm>
          <a:prstGeom prst="rect">
            <a:avLst/>
          </a:prstGeom>
        </p:spPr>
      </p:pic>
      <p:pic>
        <p:nvPicPr>
          <p:cNvPr id="16" name="Picture 15" descr="A graph of a graph&#10;&#10;Description automatically generated with medium confidence">
            <a:extLst>
              <a:ext uri="{FF2B5EF4-FFF2-40B4-BE49-F238E27FC236}">
                <a16:creationId xmlns:a16="http://schemas.microsoft.com/office/drawing/2014/main" id="{6854A18D-19A0-EB25-B2EA-1688AFD98B6F}"/>
              </a:ext>
            </a:extLst>
          </p:cNvPr>
          <p:cNvPicPr>
            <a:picLocks noChangeAspect="1"/>
          </p:cNvPicPr>
          <p:nvPr/>
        </p:nvPicPr>
        <p:blipFill>
          <a:blip r:embed="rId3"/>
          <a:stretch>
            <a:fillRect/>
          </a:stretch>
        </p:blipFill>
        <p:spPr>
          <a:xfrm>
            <a:off x="6377193" y="2642123"/>
            <a:ext cx="3632200" cy="2197100"/>
          </a:xfrm>
          <a:prstGeom prst="rect">
            <a:avLst/>
          </a:prstGeom>
        </p:spPr>
      </p:pic>
      <p:sp>
        <p:nvSpPr>
          <p:cNvPr id="17" name="TextBox 16">
            <a:extLst>
              <a:ext uri="{FF2B5EF4-FFF2-40B4-BE49-F238E27FC236}">
                <a16:creationId xmlns:a16="http://schemas.microsoft.com/office/drawing/2014/main" id="{8FB88B1D-FB8B-2CBD-E9F2-336B6CE92EDC}"/>
              </a:ext>
            </a:extLst>
          </p:cNvPr>
          <p:cNvSpPr txBox="1"/>
          <p:nvPr/>
        </p:nvSpPr>
        <p:spPr>
          <a:xfrm rot="16200000">
            <a:off x="-59070" y="3635564"/>
            <a:ext cx="1542090"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Probability of PFS</a:t>
            </a:r>
          </a:p>
        </p:txBody>
      </p:sp>
      <p:sp>
        <p:nvSpPr>
          <p:cNvPr id="19" name="TextBox 18">
            <a:extLst>
              <a:ext uri="{FF2B5EF4-FFF2-40B4-BE49-F238E27FC236}">
                <a16:creationId xmlns:a16="http://schemas.microsoft.com/office/drawing/2014/main" id="{614107C4-0EBC-5665-9B4F-69CD70C170C3}"/>
              </a:ext>
            </a:extLst>
          </p:cNvPr>
          <p:cNvSpPr txBox="1"/>
          <p:nvPr/>
        </p:nvSpPr>
        <p:spPr>
          <a:xfrm>
            <a:off x="2790271" y="2784719"/>
            <a:ext cx="2162451" cy="553998"/>
          </a:xfrm>
          <a:prstGeom prst="rect">
            <a:avLst/>
          </a:prstGeom>
          <a:noFill/>
        </p:spPr>
        <p:txBody>
          <a:bodyPr wrap="none" lIns="0" tIns="0" rIns="0" bIns="0" rtlCol="0">
            <a:spAutoFit/>
          </a:bodyPr>
          <a:lstStyle/>
          <a:p>
            <a:r>
              <a:rPr lang="en-GB" sz="1200" b="1" noProof="0" dirty="0">
                <a:latin typeface="Arial" panose="020B0604020202020204" pitchFamily="34" charset="0"/>
                <a:ea typeface="Aileron" charset="0"/>
                <a:cs typeface="Arial" panose="020B0604020202020204" pitchFamily="34" charset="0"/>
              </a:rPr>
              <a:t>Median PFS, months</a:t>
            </a:r>
          </a:p>
          <a:p>
            <a:r>
              <a:rPr lang="en-GB" sz="1200" b="1" noProof="0" dirty="0">
                <a:solidFill>
                  <a:schemeClr val="accent1"/>
                </a:solidFill>
                <a:latin typeface="Arial" panose="020B0604020202020204" pitchFamily="34" charset="0"/>
                <a:ea typeface="Aileron" charset="0"/>
                <a:cs typeface="Arial" panose="020B0604020202020204" pitchFamily="34" charset="0"/>
              </a:rPr>
              <a:t>Cohort 1: </a:t>
            </a:r>
            <a:r>
              <a:rPr lang="en-GB" sz="1200" noProof="0" dirty="0">
                <a:latin typeface="Arial" panose="020B0604020202020204" pitchFamily="34" charset="0"/>
                <a:ea typeface="Aileron" charset="0"/>
                <a:cs typeface="Arial" panose="020B0604020202020204" pitchFamily="34" charset="0"/>
              </a:rPr>
              <a:t>2.8 (95% CI 2.4, 3.9)</a:t>
            </a:r>
          </a:p>
          <a:p>
            <a:r>
              <a:rPr lang="en-GB" sz="1200" b="1" noProof="0" dirty="0">
                <a:solidFill>
                  <a:schemeClr val="tx2"/>
                </a:solidFill>
                <a:latin typeface="Arial" panose="020B0604020202020204" pitchFamily="34" charset="0"/>
                <a:ea typeface="Aileron" charset="0"/>
                <a:cs typeface="Arial" panose="020B0604020202020204" pitchFamily="34" charset="0"/>
              </a:rPr>
              <a:t>Cohort 2: </a:t>
            </a:r>
            <a:r>
              <a:rPr lang="en-GB" sz="1200" noProof="0" dirty="0">
                <a:latin typeface="Arial" panose="020B0604020202020204" pitchFamily="34" charset="0"/>
                <a:ea typeface="Aileron" charset="0"/>
                <a:cs typeface="Arial" panose="020B0604020202020204" pitchFamily="34" charset="0"/>
              </a:rPr>
              <a:t>4.2 (95% CI 2.9, 6.8)</a:t>
            </a:r>
          </a:p>
        </p:txBody>
      </p:sp>
      <p:sp>
        <p:nvSpPr>
          <p:cNvPr id="20" name="TextBox 19">
            <a:extLst>
              <a:ext uri="{FF2B5EF4-FFF2-40B4-BE49-F238E27FC236}">
                <a16:creationId xmlns:a16="http://schemas.microsoft.com/office/drawing/2014/main" id="{C732A65E-FBFD-8E97-E514-D01096591FDB}"/>
              </a:ext>
            </a:extLst>
          </p:cNvPr>
          <p:cNvSpPr txBox="1"/>
          <p:nvPr/>
        </p:nvSpPr>
        <p:spPr>
          <a:xfrm>
            <a:off x="2782347" y="4991855"/>
            <a:ext cx="428002"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Days</a:t>
            </a:r>
          </a:p>
        </p:txBody>
      </p:sp>
      <p:sp>
        <p:nvSpPr>
          <p:cNvPr id="21" name="TextBox 20">
            <a:extLst>
              <a:ext uri="{FF2B5EF4-FFF2-40B4-BE49-F238E27FC236}">
                <a16:creationId xmlns:a16="http://schemas.microsoft.com/office/drawing/2014/main" id="{B0DCCD56-C7A2-321D-2018-A6430B7CC6DF}"/>
              </a:ext>
            </a:extLst>
          </p:cNvPr>
          <p:cNvSpPr txBox="1"/>
          <p:nvPr/>
        </p:nvSpPr>
        <p:spPr>
          <a:xfrm>
            <a:off x="994551" y="2598151"/>
            <a:ext cx="213199" cy="2258695"/>
          </a:xfrm>
          <a:prstGeom prst="rect">
            <a:avLst/>
          </a:prstGeom>
          <a:noFill/>
        </p:spPr>
        <p:txBody>
          <a:bodyPr wrap="none" lIns="0" tIns="0" rIns="0" bIns="0" rtlCol="0">
            <a:spAutoFit/>
          </a:bodyPr>
          <a:lstStyle/>
          <a:p>
            <a:pPr algn="r">
              <a:lnSpc>
                <a:spcPct val="112000"/>
              </a:lnSpc>
            </a:pPr>
            <a:r>
              <a:rPr lang="en-GB" sz="1200" noProof="0" dirty="0">
                <a:latin typeface="Arial" panose="020B0604020202020204" pitchFamily="34" charset="0"/>
                <a:ea typeface="Aileron" charset="0"/>
                <a:cs typeface="Arial" panose="020B0604020202020204" pitchFamily="34" charset="0"/>
              </a:rPr>
              <a:t>1.0</a:t>
            </a:r>
          </a:p>
          <a:p>
            <a:pPr algn="r">
              <a:lnSpc>
                <a:spcPct val="112000"/>
              </a:lnSpc>
            </a:pPr>
            <a:r>
              <a:rPr lang="en-GB" sz="1200" noProof="0" dirty="0">
                <a:latin typeface="Arial" panose="020B0604020202020204" pitchFamily="34" charset="0"/>
                <a:ea typeface="Aileron" charset="0"/>
                <a:cs typeface="Arial" panose="020B0604020202020204" pitchFamily="34" charset="0"/>
              </a:rPr>
              <a:t>0.9</a:t>
            </a:r>
          </a:p>
          <a:p>
            <a:pPr algn="r">
              <a:lnSpc>
                <a:spcPct val="112000"/>
              </a:lnSpc>
            </a:pPr>
            <a:r>
              <a:rPr lang="en-GB" sz="1200" noProof="0" dirty="0">
                <a:latin typeface="Arial" panose="020B0604020202020204" pitchFamily="34" charset="0"/>
                <a:ea typeface="Aileron" charset="0"/>
                <a:cs typeface="Arial" panose="020B0604020202020204" pitchFamily="34" charset="0"/>
              </a:rPr>
              <a:t>0.8</a:t>
            </a:r>
          </a:p>
          <a:p>
            <a:pPr algn="r">
              <a:lnSpc>
                <a:spcPct val="112000"/>
              </a:lnSpc>
            </a:pPr>
            <a:r>
              <a:rPr lang="en-GB" sz="1200" noProof="0" dirty="0">
                <a:latin typeface="Arial" panose="020B0604020202020204" pitchFamily="34" charset="0"/>
                <a:ea typeface="Aileron" charset="0"/>
                <a:cs typeface="Arial" panose="020B0604020202020204" pitchFamily="34" charset="0"/>
              </a:rPr>
              <a:t>0.7</a:t>
            </a:r>
          </a:p>
          <a:p>
            <a:pPr algn="r">
              <a:lnSpc>
                <a:spcPct val="112000"/>
              </a:lnSpc>
            </a:pPr>
            <a:r>
              <a:rPr lang="en-GB" sz="1200" noProof="0" dirty="0">
                <a:latin typeface="Arial" panose="020B0604020202020204" pitchFamily="34" charset="0"/>
                <a:ea typeface="Aileron" charset="0"/>
                <a:cs typeface="Arial" panose="020B0604020202020204" pitchFamily="34" charset="0"/>
              </a:rPr>
              <a:t>0.6</a:t>
            </a:r>
          </a:p>
          <a:p>
            <a:pPr algn="r">
              <a:lnSpc>
                <a:spcPct val="112000"/>
              </a:lnSpc>
            </a:pPr>
            <a:r>
              <a:rPr lang="en-GB" sz="1200" noProof="0" dirty="0">
                <a:latin typeface="Arial" panose="020B0604020202020204" pitchFamily="34" charset="0"/>
                <a:ea typeface="Aileron" charset="0"/>
                <a:cs typeface="Arial" panose="020B0604020202020204" pitchFamily="34" charset="0"/>
              </a:rPr>
              <a:t>0.5</a:t>
            </a:r>
          </a:p>
          <a:p>
            <a:pPr algn="r">
              <a:lnSpc>
                <a:spcPct val="112000"/>
              </a:lnSpc>
            </a:pPr>
            <a:r>
              <a:rPr lang="en-GB" sz="1200" noProof="0" dirty="0">
                <a:latin typeface="Arial" panose="020B0604020202020204" pitchFamily="34" charset="0"/>
                <a:ea typeface="Aileron" charset="0"/>
                <a:cs typeface="Arial" panose="020B0604020202020204" pitchFamily="34" charset="0"/>
              </a:rPr>
              <a:t>0.4</a:t>
            </a:r>
          </a:p>
          <a:p>
            <a:pPr algn="r">
              <a:lnSpc>
                <a:spcPct val="112000"/>
              </a:lnSpc>
            </a:pPr>
            <a:r>
              <a:rPr lang="en-GB" sz="1200" noProof="0" dirty="0">
                <a:latin typeface="Arial" panose="020B0604020202020204" pitchFamily="34" charset="0"/>
                <a:ea typeface="Aileron" charset="0"/>
                <a:cs typeface="Arial" panose="020B0604020202020204" pitchFamily="34" charset="0"/>
              </a:rPr>
              <a:t>0.3</a:t>
            </a:r>
          </a:p>
          <a:p>
            <a:pPr algn="r">
              <a:lnSpc>
                <a:spcPct val="112000"/>
              </a:lnSpc>
            </a:pPr>
            <a:r>
              <a:rPr lang="en-GB" sz="1200" noProof="0" dirty="0">
                <a:latin typeface="Arial" panose="020B0604020202020204" pitchFamily="34" charset="0"/>
                <a:ea typeface="Aileron" charset="0"/>
                <a:cs typeface="Arial" panose="020B0604020202020204" pitchFamily="34" charset="0"/>
              </a:rPr>
              <a:t>0.2</a:t>
            </a:r>
          </a:p>
          <a:p>
            <a:pPr algn="r">
              <a:lnSpc>
                <a:spcPct val="112000"/>
              </a:lnSpc>
            </a:pPr>
            <a:r>
              <a:rPr lang="en-GB" sz="1200" noProof="0" dirty="0">
                <a:latin typeface="Arial" panose="020B0604020202020204" pitchFamily="34" charset="0"/>
                <a:ea typeface="Aileron" charset="0"/>
                <a:cs typeface="Arial" panose="020B0604020202020204" pitchFamily="34" charset="0"/>
              </a:rPr>
              <a:t>0.1</a:t>
            </a:r>
          </a:p>
          <a:p>
            <a:pPr algn="r">
              <a:lnSpc>
                <a:spcPct val="112000"/>
              </a:lnSpc>
            </a:pPr>
            <a:r>
              <a:rPr lang="en-GB" sz="1200" noProof="0" dirty="0">
                <a:latin typeface="Arial" panose="020B0604020202020204" pitchFamily="34" charset="0"/>
                <a:ea typeface="Aileron" charset="0"/>
                <a:cs typeface="Arial" panose="020B0604020202020204" pitchFamily="34" charset="0"/>
              </a:rPr>
              <a:t>0.0</a:t>
            </a:r>
          </a:p>
        </p:txBody>
      </p:sp>
      <p:sp>
        <p:nvSpPr>
          <p:cNvPr id="29" name="TextBox 28">
            <a:extLst>
              <a:ext uri="{FF2B5EF4-FFF2-40B4-BE49-F238E27FC236}">
                <a16:creationId xmlns:a16="http://schemas.microsoft.com/office/drawing/2014/main" id="{21B153E9-9E14-A5E2-08D6-36305E08ECE9}"/>
              </a:ext>
            </a:extLst>
          </p:cNvPr>
          <p:cNvSpPr txBox="1"/>
          <p:nvPr/>
        </p:nvSpPr>
        <p:spPr>
          <a:xfrm>
            <a:off x="1319681" y="4826765"/>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30" name="TextBox 29">
            <a:extLst>
              <a:ext uri="{FF2B5EF4-FFF2-40B4-BE49-F238E27FC236}">
                <a16:creationId xmlns:a16="http://schemas.microsoft.com/office/drawing/2014/main" id="{2CCEE97A-3FD6-ECA1-78E3-EFAC625B3149}"/>
              </a:ext>
            </a:extLst>
          </p:cNvPr>
          <p:cNvSpPr txBox="1"/>
          <p:nvPr/>
        </p:nvSpPr>
        <p:spPr>
          <a:xfrm>
            <a:off x="4677637" y="4826765"/>
            <a:ext cx="25487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360</a:t>
            </a:r>
          </a:p>
        </p:txBody>
      </p:sp>
      <p:sp>
        <p:nvSpPr>
          <p:cNvPr id="31" name="TextBox 30">
            <a:extLst>
              <a:ext uri="{FF2B5EF4-FFF2-40B4-BE49-F238E27FC236}">
                <a16:creationId xmlns:a16="http://schemas.microsoft.com/office/drawing/2014/main" id="{F0F57EC1-8B37-E20D-1C5A-A81CAD5DB153}"/>
              </a:ext>
            </a:extLst>
          </p:cNvPr>
          <p:cNvSpPr txBox="1"/>
          <p:nvPr/>
        </p:nvSpPr>
        <p:spPr>
          <a:xfrm>
            <a:off x="4344262" y="4826765"/>
            <a:ext cx="25487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324</a:t>
            </a:r>
          </a:p>
        </p:txBody>
      </p:sp>
      <p:sp>
        <p:nvSpPr>
          <p:cNvPr id="32" name="TextBox 31">
            <a:extLst>
              <a:ext uri="{FF2B5EF4-FFF2-40B4-BE49-F238E27FC236}">
                <a16:creationId xmlns:a16="http://schemas.microsoft.com/office/drawing/2014/main" id="{81CE3DC7-0C80-0F28-288D-A6740450EC28}"/>
              </a:ext>
            </a:extLst>
          </p:cNvPr>
          <p:cNvSpPr txBox="1"/>
          <p:nvPr/>
        </p:nvSpPr>
        <p:spPr>
          <a:xfrm>
            <a:off x="3995012" y="4826765"/>
            <a:ext cx="25487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288</a:t>
            </a:r>
          </a:p>
        </p:txBody>
      </p:sp>
      <p:sp>
        <p:nvSpPr>
          <p:cNvPr id="33" name="TextBox 32">
            <a:extLst>
              <a:ext uri="{FF2B5EF4-FFF2-40B4-BE49-F238E27FC236}">
                <a16:creationId xmlns:a16="http://schemas.microsoft.com/office/drawing/2014/main" id="{023036D3-F09C-9DC4-247F-98FCC096DB73}"/>
              </a:ext>
            </a:extLst>
          </p:cNvPr>
          <p:cNvSpPr txBox="1"/>
          <p:nvPr/>
        </p:nvSpPr>
        <p:spPr>
          <a:xfrm>
            <a:off x="3642587" y="4826765"/>
            <a:ext cx="25487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252</a:t>
            </a:r>
          </a:p>
        </p:txBody>
      </p:sp>
      <p:sp>
        <p:nvSpPr>
          <p:cNvPr id="34" name="TextBox 33">
            <a:extLst>
              <a:ext uri="{FF2B5EF4-FFF2-40B4-BE49-F238E27FC236}">
                <a16:creationId xmlns:a16="http://schemas.microsoft.com/office/drawing/2014/main" id="{A79F8D97-754B-043D-C4AA-6DB5DA41F811}"/>
              </a:ext>
            </a:extLst>
          </p:cNvPr>
          <p:cNvSpPr txBox="1"/>
          <p:nvPr/>
        </p:nvSpPr>
        <p:spPr>
          <a:xfrm>
            <a:off x="3286987" y="4826765"/>
            <a:ext cx="25487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216</a:t>
            </a:r>
          </a:p>
        </p:txBody>
      </p:sp>
      <p:sp>
        <p:nvSpPr>
          <p:cNvPr id="35" name="TextBox 34">
            <a:extLst>
              <a:ext uri="{FF2B5EF4-FFF2-40B4-BE49-F238E27FC236}">
                <a16:creationId xmlns:a16="http://schemas.microsoft.com/office/drawing/2014/main" id="{6B398476-458B-D915-B36A-C0BE3B9AD94D}"/>
              </a:ext>
            </a:extLst>
          </p:cNvPr>
          <p:cNvSpPr txBox="1"/>
          <p:nvPr/>
        </p:nvSpPr>
        <p:spPr>
          <a:xfrm>
            <a:off x="2950437" y="4826765"/>
            <a:ext cx="25487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180</a:t>
            </a:r>
          </a:p>
        </p:txBody>
      </p:sp>
      <p:sp>
        <p:nvSpPr>
          <p:cNvPr id="36" name="TextBox 35">
            <a:extLst>
              <a:ext uri="{FF2B5EF4-FFF2-40B4-BE49-F238E27FC236}">
                <a16:creationId xmlns:a16="http://schemas.microsoft.com/office/drawing/2014/main" id="{A754C739-8F87-B9EE-ECC4-A804CD3CE0CC}"/>
              </a:ext>
            </a:extLst>
          </p:cNvPr>
          <p:cNvSpPr txBox="1"/>
          <p:nvPr/>
        </p:nvSpPr>
        <p:spPr>
          <a:xfrm>
            <a:off x="2607537" y="4826765"/>
            <a:ext cx="25487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144</a:t>
            </a:r>
          </a:p>
        </p:txBody>
      </p:sp>
      <p:sp>
        <p:nvSpPr>
          <p:cNvPr id="37" name="TextBox 36">
            <a:extLst>
              <a:ext uri="{FF2B5EF4-FFF2-40B4-BE49-F238E27FC236}">
                <a16:creationId xmlns:a16="http://schemas.microsoft.com/office/drawing/2014/main" id="{E059ED96-6A06-FAA3-321E-8EE2CF0872AB}"/>
              </a:ext>
            </a:extLst>
          </p:cNvPr>
          <p:cNvSpPr txBox="1"/>
          <p:nvPr/>
        </p:nvSpPr>
        <p:spPr>
          <a:xfrm>
            <a:off x="2255112" y="4826765"/>
            <a:ext cx="25487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108</a:t>
            </a:r>
          </a:p>
        </p:txBody>
      </p:sp>
      <p:sp>
        <p:nvSpPr>
          <p:cNvPr id="38" name="TextBox 37">
            <a:extLst>
              <a:ext uri="{FF2B5EF4-FFF2-40B4-BE49-F238E27FC236}">
                <a16:creationId xmlns:a16="http://schemas.microsoft.com/office/drawing/2014/main" id="{81385F44-AB68-92BB-3D19-C4F47A274DFE}"/>
              </a:ext>
            </a:extLst>
          </p:cNvPr>
          <p:cNvSpPr txBox="1"/>
          <p:nvPr/>
        </p:nvSpPr>
        <p:spPr>
          <a:xfrm>
            <a:off x="1964217" y="4826765"/>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72</a:t>
            </a:r>
          </a:p>
        </p:txBody>
      </p:sp>
      <p:sp>
        <p:nvSpPr>
          <p:cNvPr id="39" name="TextBox 38">
            <a:extLst>
              <a:ext uri="{FF2B5EF4-FFF2-40B4-BE49-F238E27FC236}">
                <a16:creationId xmlns:a16="http://schemas.microsoft.com/office/drawing/2014/main" id="{FA9D0098-3875-1505-4FF6-9EAC15922B4D}"/>
              </a:ext>
            </a:extLst>
          </p:cNvPr>
          <p:cNvSpPr txBox="1"/>
          <p:nvPr/>
        </p:nvSpPr>
        <p:spPr>
          <a:xfrm>
            <a:off x="1608617" y="4826765"/>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36</a:t>
            </a:r>
          </a:p>
        </p:txBody>
      </p:sp>
      <p:sp>
        <p:nvSpPr>
          <p:cNvPr id="40" name="TextBox 39">
            <a:extLst>
              <a:ext uri="{FF2B5EF4-FFF2-40B4-BE49-F238E27FC236}">
                <a16:creationId xmlns:a16="http://schemas.microsoft.com/office/drawing/2014/main" id="{32600031-59F9-AC25-E14A-39D704588F17}"/>
              </a:ext>
            </a:extLst>
          </p:cNvPr>
          <p:cNvSpPr txBox="1"/>
          <p:nvPr/>
        </p:nvSpPr>
        <p:spPr>
          <a:xfrm>
            <a:off x="1291629" y="5240233"/>
            <a:ext cx="141064" cy="276999"/>
          </a:xfrm>
          <a:prstGeom prst="rect">
            <a:avLst/>
          </a:prstGeom>
          <a:noFill/>
        </p:spPr>
        <p:txBody>
          <a:bodyPr wrap="none" lIns="0" tIns="0" rIns="0" bIns="0" rtlCol="0">
            <a:spAutoFit/>
          </a:bodyPr>
          <a:lstStyle/>
          <a:p>
            <a:pPr algn="r">
              <a:lnSpc>
                <a:spcPct val="90000"/>
              </a:lnSpc>
            </a:pPr>
            <a:r>
              <a:rPr lang="en-GB" sz="1000" noProof="0" dirty="0">
                <a:latin typeface="Arial" panose="020B0604020202020204" pitchFamily="34" charset="0"/>
                <a:ea typeface="Aileron" charset="0"/>
                <a:cs typeface="Arial" panose="020B0604020202020204" pitchFamily="34" charset="0"/>
              </a:rPr>
              <a:t>68</a:t>
            </a:r>
          </a:p>
          <a:p>
            <a:pPr algn="r">
              <a:lnSpc>
                <a:spcPct val="90000"/>
              </a:lnSpc>
            </a:pPr>
            <a:r>
              <a:rPr lang="en-GB" sz="1000" noProof="0" dirty="0">
                <a:latin typeface="Arial" panose="020B0604020202020204" pitchFamily="34" charset="0"/>
                <a:ea typeface="Aileron" charset="0"/>
                <a:cs typeface="Arial" panose="020B0604020202020204" pitchFamily="34" charset="0"/>
              </a:rPr>
              <a:t>27</a:t>
            </a:r>
          </a:p>
        </p:txBody>
      </p:sp>
      <p:sp>
        <p:nvSpPr>
          <p:cNvPr id="41" name="TextBox 40">
            <a:extLst>
              <a:ext uri="{FF2B5EF4-FFF2-40B4-BE49-F238E27FC236}">
                <a16:creationId xmlns:a16="http://schemas.microsoft.com/office/drawing/2014/main" id="{5ADAB600-7683-6A09-0DA1-97A2CD70760E}"/>
              </a:ext>
            </a:extLst>
          </p:cNvPr>
          <p:cNvSpPr txBox="1"/>
          <p:nvPr/>
        </p:nvSpPr>
        <p:spPr>
          <a:xfrm>
            <a:off x="4769810" y="5240233"/>
            <a:ext cx="70532" cy="2769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0</a:t>
            </a:r>
          </a:p>
          <a:p>
            <a:pPr algn="ctr">
              <a:lnSpc>
                <a:spcPct val="90000"/>
              </a:lnSpc>
            </a:pPr>
            <a:r>
              <a:rPr lang="en-GB" sz="1000" noProof="0" dirty="0">
                <a:latin typeface="Arial" panose="020B0604020202020204" pitchFamily="34" charset="0"/>
                <a:ea typeface="Aileron" charset="0"/>
                <a:cs typeface="Arial" panose="020B0604020202020204" pitchFamily="34" charset="0"/>
              </a:rPr>
              <a:t>0</a:t>
            </a:r>
          </a:p>
        </p:txBody>
      </p:sp>
      <p:sp>
        <p:nvSpPr>
          <p:cNvPr id="42" name="TextBox 41">
            <a:extLst>
              <a:ext uri="{FF2B5EF4-FFF2-40B4-BE49-F238E27FC236}">
                <a16:creationId xmlns:a16="http://schemas.microsoft.com/office/drawing/2014/main" id="{FBEC7875-1470-3FA2-2BF0-A114DC1BBD97}"/>
              </a:ext>
            </a:extLst>
          </p:cNvPr>
          <p:cNvSpPr txBox="1"/>
          <p:nvPr/>
        </p:nvSpPr>
        <p:spPr>
          <a:xfrm>
            <a:off x="4436435" y="5240233"/>
            <a:ext cx="70532" cy="2769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1</a:t>
            </a:r>
          </a:p>
          <a:p>
            <a:pPr algn="ctr">
              <a:lnSpc>
                <a:spcPct val="90000"/>
              </a:lnSpc>
            </a:pPr>
            <a:r>
              <a:rPr lang="en-GB" sz="1000" noProof="0" dirty="0">
                <a:latin typeface="Arial" panose="020B0604020202020204" pitchFamily="34" charset="0"/>
                <a:ea typeface="Aileron" charset="0"/>
                <a:cs typeface="Arial" panose="020B0604020202020204" pitchFamily="34" charset="0"/>
              </a:rPr>
              <a:t>2</a:t>
            </a:r>
          </a:p>
        </p:txBody>
      </p:sp>
      <p:sp>
        <p:nvSpPr>
          <p:cNvPr id="43" name="TextBox 42">
            <a:extLst>
              <a:ext uri="{FF2B5EF4-FFF2-40B4-BE49-F238E27FC236}">
                <a16:creationId xmlns:a16="http://schemas.microsoft.com/office/drawing/2014/main" id="{604204AB-84B6-3391-E6E6-6CAB748FABDC}"/>
              </a:ext>
            </a:extLst>
          </p:cNvPr>
          <p:cNvSpPr txBox="1"/>
          <p:nvPr/>
        </p:nvSpPr>
        <p:spPr>
          <a:xfrm>
            <a:off x="4087185" y="5240233"/>
            <a:ext cx="70532" cy="2769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1</a:t>
            </a:r>
          </a:p>
          <a:p>
            <a:pPr algn="ctr">
              <a:lnSpc>
                <a:spcPct val="90000"/>
              </a:lnSpc>
            </a:pPr>
            <a:r>
              <a:rPr lang="en-GB" sz="1000" noProof="0" dirty="0">
                <a:latin typeface="Arial" panose="020B0604020202020204" pitchFamily="34" charset="0"/>
                <a:ea typeface="Aileron" charset="0"/>
                <a:cs typeface="Arial" panose="020B0604020202020204" pitchFamily="34" charset="0"/>
              </a:rPr>
              <a:t>2</a:t>
            </a:r>
          </a:p>
        </p:txBody>
      </p:sp>
      <p:sp>
        <p:nvSpPr>
          <p:cNvPr id="44" name="TextBox 43">
            <a:extLst>
              <a:ext uri="{FF2B5EF4-FFF2-40B4-BE49-F238E27FC236}">
                <a16:creationId xmlns:a16="http://schemas.microsoft.com/office/drawing/2014/main" id="{AE363C33-F392-3F83-A410-E6A716A2FEA1}"/>
              </a:ext>
            </a:extLst>
          </p:cNvPr>
          <p:cNvSpPr txBox="1"/>
          <p:nvPr/>
        </p:nvSpPr>
        <p:spPr>
          <a:xfrm>
            <a:off x="3734760" y="5240233"/>
            <a:ext cx="70532" cy="2769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2</a:t>
            </a:r>
          </a:p>
          <a:p>
            <a:pPr algn="ctr">
              <a:lnSpc>
                <a:spcPct val="90000"/>
              </a:lnSpc>
            </a:pPr>
            <a:r>
              <a:rPr lang="en-GB" sz="1000" noProof="0" dirty="0">
                <a:latin typeface="Arial" panose="020B0604020202020204" pitchFamily="34" charset="0"/>
                <a:ea typeface="Aileron" charset="0"/>
                <a:cs typeface="Arial" panose="020B0604020202020204" pitchFamily="34" charset="0"/>
              </a:rPr>
              <a:t>2</a:t>
            </a:r>
          </a:p>
        </p:txBody>
      </p:sp>
      <p:sp>
        <p:nvSpPr>
          <p:cNvPr id="45" name="TextBox 44">
            <a:extLst>
              <a:ext uri="{FF2B5EF4-FFF2-40B4-BE49-F238E27FC236}">
                <a16:creationId xmlns:a16="http://schemas.microsoft.com/office/drawing/2014/main" id="{62FE8CB3-1CBC-0711-299D-A3F1382C6172}"/>
              </a:ext>
            </a:extLst>
          </p:cNvPr>
          <p:cNvSpPr txBox="1"/>
          <p:nvPr/>
        </p:nvSpPr>
        <p:spPr>
          <a:xfrm>
            <a:off x="3379160" y="5240233"/>
            <a:ext cx="70532" cy="2769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2</a:t>
            </a:r>
          </a:p>
          <a:p>
            <a:pPr algn="ctr">
              <a:lnSpc>
                <a:spcPct val="90000"/>
              </a:lnSpc>
            </a:pPr>
            <a:r>
              <a:rPr lang="en-GB" sz="1000" noProof="0" dirty="0">
                <a:latin typeface="Arial" panose="020B0604020202020204" pitchFamily="34" charset="0"/>
                <a:ea typeface="Aileron" charset="0"/>
                <a:cs typeface="Arial" panose="020B0604020202020204" pitchFamily="34" charset="0"/>
              </a:rPr>
              <a:t>4</a:t>
            </a:r>
          </a:p>
        </p:txBody>
      </p:sp>
      <p:sp>
        <p:nvSpPr>
          <p:cNvPr id="46" name="TextBox 45">
            <a:extLst>
              <a:ext uri="{FF2B5EF4-FFF2-40B4-BE49-F238E27FC236}">
                <a16:creationId xmlns:a16="http://schemas.microsoft.com/office/drawing/2014/main" id="{9E580888-CA85-4A3B-69F3-F9FA01A1E481}"/>
              </a:ext>
            </a:extLst>
          </p:cNvPr>
          <p:cNvSpPr txBox="1"/>
          <p:nvPr/>
        </p:nvSpPr>
        <p:spPr>
          <a:xfrm>
            <a:off x="3042610" y="5240233"/>
            <a:ext cx="70532" cy="2769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3</a:t>
            </a:r>
          </a:p>
          <a:p>
            <a:pPr algn="ctr">
              <a:lnSpc>
                <a:spcPct val="90000"/>
              </a:lnSpc>
            </a:pPr>
            <a:r>
              <a:rPr lang="en-GB" sz="1000" noProof="0" dirty="0">
                <a:latin typeface="Arial" panose="020B0604020202020204" pitchFamily="34" charset="0"/>
                <a:ea typeface="Aileron" charset="0"/>
                <a:cs typeface="Arial" panose="020B0604020202020204" pitchFamily="34" charset="0"/>
              </a:rPr>
              <a:t>7</a:t>
            </a:r>
          </a:p>
        </p:txBody>
      </p:sp>
      <p:sp>
        <p:nvSpPr>
          <p:cNvPr id="47" name="TextBox 46">
            <a:extLst>
              <a:ext uri="{FF2B5EF4-FFF2-40B4-BE49-F238E27FC236}">
                <a16:creationId xmlns:a16="http://schemas.microsoft.com/office/drawing/2014/main" id="{4D3BA7B3-1867-02AD-448A-28DEFB2D155A}"/>
              </a:ext>
            </a:extLst>
          </p:cNvPr>
          <p:cNvSpPr txBox="1"/>
          <p:nvPr/>
        </p:nvSpPr>
        <p:spPr>
          <a:xfrm>
            <a:off x="2699710" y="5240233"/>
            <a:ext cx="70532" cy="2769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6</a:t>
            </a:r>
          </a:p>
          <a:p>
            <a:pPr algn="ctr">
              <a:lnSpc>
                <a:spcPct val="90000"/>
              </a:lnSpc>
            </a:pPr>
            <a:r>
              <a:rPr lang="en-GB" sz="1000" noProof="0" dirty="0">
                <a:latin typeface="Arial" panose="020B0604020202020204" pitchFamily="34" charset="0"/>
                <a:ea typeface="Aileron" charset="0"/>
                <a:cs typeface="Arial" panose="020B0604020202020204" pitchFamily="34" charset="0"/>
              </a:rPr>
              <a:t>9</a:t>
            </a:r>
          </a:p>
        </p:txBody>
      </p:sp>
      <p:sp>
        <p:nvSpPr>
          <p:cNvPr id="48" name="TextBox 47">
            <a:extLst>
              <a:ext uri="{FF2B5EF4-FFF2-40B4-BE49-F238E27FC236}">
                <a16:creationId xmlns:a16="http://schemas.microsoft.com/office/drawing/2014/main" id="{241C05CF-9FDF-C01E-0A47-0EA2E57FE68F}"/>
              </a:ext>
            </a:extLst>
          </p:cNvPr>
          <p:cNvSpPr txBox="1"/>
          <p:nvPr/>
        </p:nvSpPr>
        <p:spPr>
          <a:xfrm>
            <a:off x="2312019" y="5240233"/>
            <a:ext cx="141064" cy="2769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24</a:t>
            </a:r>
          </a:p>
          <a:p>
            <a:pPr algn="ctr">
              <a:lnSpc>
                <a:spcPct val="90000"/>
              </a:lnSpc>
            </a:pPr>
            <a:r>
              <a:rPr lang="en-GB" sz="1000" noProof="0" dirty="0">
                <a:latin typeface="Arial" panose="020B0604020202020204" pitchFamily="34" charset="0"/>
                <a:ea typeface="Aileron" charset="0"/>
                <a:cs typeface="Arial" panose="020B0604020202020204" pitchFamily="34" charset="0"/>
              </a:rPr>
              <a:t>17</a:t>
            </a:r>
          </a:p>
        </p:txBody>
      </p:sp>
      <p:sp>
        <p:nvSpPr>
          <p:cNvPr id="49" name="TextBox 48">
            <a:extLst>
              <a:ext uri="{FF2B5EF4-FFF2-40B4-BE49-F238E27FC236}">
                <a16:creationId xmlns:a16="http://schemas.microsoft.com/office/drawing/2014/main" id="{360E8F41-BB98-3127-9D73-8ACEFF8424D2}"/>
              </a:ext>
            </a:extLst>
          </p:cNvPr>
          <p:cNvSpPr txBox="1"/>
          <p:nvPr/>
        </p:nvSpPr>
        <p:spPr>
          <a:xfrm>
            <a:off x="1978644" y="5240233"/>
            <a:ext cx="141064" cy="2769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39</a:t>
            </a:r>
          </a:p>
          <a:p>
            <a:pPr algn="ctr">
              <a:lnSpc>
                <a:spcPct val="90000"/>
              </a:lnSpc>
            </a:pPr>
            <a:r>
              <a:rPr lang="en-GB" sz="1000" noProof="0" dirty="0">
                <a:latin typeface="Arial" panose="020B0604020202020204" pitchFamily="34" charset="0"/>
                <a:ea typeface="Aileron" charset="0"/>
                <a:cs typeface="Arial" panose="020B0604020202020204" pitchFamily="34" charset="0"/>
              </a:rPr>
              <a:t>20</a:t>
            </a:r>
          </a:p>
        </p:txBody>
      </p:sp>
      <p:sp>
        <p:nvSpPr>
          <p:cNvPr id="50" name="TextBox 49">
            <a:extLst>
              <a:ext uri="{FF2B5EF4-FFF2-40B4-BE49-F238E27FC236}">
                <a16:creationId xmlns:a16="http://schemas.microsoft.com/office/drawing/2014/main" id="{1DD2071F-8BD4-7DF5-68FA-9671DB057ABC}"/>
              </a:ext>
            </a:extLst>
          </p:cNvPr>
          <p:cNvSpPr txBox="1"/>
          <p:nvPr/>
        </p:nvSpPr>
        <p:spPr>
          <a:xfrm>
            <a:off x="1623044" y="5240233"/>
            <a:ext cx="141064" cy="2769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60</a:t>
            </a:r>
          </a:p>
          <a:p>
            <a:pPr algn="ctr">
              <a:lnSpc>
                <a:spcPct val="90000"/>
              </a:lnSpc>
            </a:pPr>
            <a:r>
              <a:rPr lang="en-GB" sz="1000" noProof="0" dirty="0">
                <a:latin typeface="Arial" panose="020B0604020202020204" pitchFamily="34" charset="0"/>
                <a:ea typeface="Aileron" charset="0"/>
                <a:cs typeface="Arial" panose="020B0604020202020204" pitchFamily="34" charset="0"/>
              </a:rPr>
              <a:t>26</a:t>
            </a:r>
          </a:p>
        </p:txBody>
      </p:sp>
      <p:sp>
        <p:nvSpPr>
          <p:cNvPr id="51" name="TextBox 50">
            <a:extLst>
              <a:ext uri="{FF2B5EF4-FFF2-40B4-BE49-F238E27FC236}">
                <a16:creationId xmlns:a16="http://schemas.microsoft.com/office/drawing/2014/main" id="{8D6D17FD-9E19-51A5-EF70-11CBA215E70A}"/>
              </a:ext>
            </a:extLst>
          </p:cNvPr>
          <p:cNvSpPr txBox="1"/>
          <p:nvPr/>
        </p:nvSpPr>
        <p:spPr>
          <a:xfrm>
            <a:off x="263352" y="5101734"/>
            <a:ext cx="907300" cy="415498"/>
          </a:xfrm>
          <a:prstGeom prst="rect">
            <a:avLst/>
          </a:prstGeom>
          <a:noFill/>
        </p:spPr>
        <p:txBody>
          <a:bodyPr wrap="none" lIns="0" tIns="0" rIns="0" bIns="0" rtlCol="0">
            <a:spAutoFit/>
          </a:bodyPr>
          <a:lstStyle/>
          <a:p>
            <a:pPr algn="r">
              <a:lnSpc>
                <a:spcPct val="90000"/>
              </a:lnSpc>
            </a:pPr>
            <a:r>
              <a:rPr lang="en-GB" sz="1000" b="1" noProof="0" dirty="0">
                <a:latin typeface="Arial" panose="020B0604020202020204" pitchFamily="34" charset="0"/>
                <a:ea typeface="Aileron" charset="0"/>
                <a:cs typeface="Arial" panose="020B0604020202020204" pitchFamily="34" charset="0"/>
              </a:rPr>
              <a:t>Patients at risk</a:t>
            </a:r>
          </a:p>
          <a:p>
            <a:pPr algn="r">
              <a:lnSpc>
                <a:spcPct val="90000"/>
              </a:lnSpc>
            </a:pPr>
            <a:r>
              <a:rPr lang="en-GB" sz="1000" b="1" noProof="0" dirty="0">
                <a:solidFill>
                  <a:schemeClr val="accent1"/>
                </a:solidFill>
                <a:latin typeface="Arial" panose="020B0604020202020204" pitchFamily="34" charset="0"/>
                <a:ea typeface="Aileron" charset="0"/>
                <a:cs typeface="Arial" panose="020B0604020202020204" pitchFamily="34" charset="0"/>
              </a:rPr>
              <a:t>Cohort 1</a:t>
            </a:r>
          </a:p>
          <a:p>
            <a:pPr algn="r">
              <a:lnSpc>
                <a:spcPct val="90000"/>
              </a:lnSpc>
            </a:pPr>
            <a:r>
              <a:rPr lang="en-GB" sz="1000" b="1" noProof="0" dirty="0">
                <a:solidFill>
                  <a:schemeClr val="tx2"/>
                </a:solidFill>
                <a:latin typeface="Arial" panose="020B0604020202020204" pitchFamily="34" charset="0"/>
                <a:ea typeface="Aileron" charset="0"/>
                <a:cs typeface="Arial" panose="020B0604020202020204" pitchFamily="34" charset="0"/>
              </a:rPr>
              <a:t>Cohort 2</a:t>
            </a:r>
          </a:p>
        </p:txBody>
      </p:sp>
      <p:sp>
        <p:nvSpPr>
          <p:cNvPr id="52" name="TextBox 51">
            <a:extLst>
              <a:ext uri="{FF2B5EF4-FFF2-40B4-BE49-F238E27FC236}">
                <a16:creationId xmlns:a16="http://schemas.microsoft.com/office/drawing/2014/main" id="{F025A0B0-1A64-F9AA-1C2C-7ADA22F0E4E5}"/>
              </a:ext>
            </a:extLst>
          </p:cNvPr>
          <p:cNvSpPr txBox="1"/>
          <p:nvPr/>
        </p:nvSpPr>
        <p:spPr>
          <a:xfrm rot="16200000">
            <a:off x="5090551" y="3635564"/>
            <a:ext cx="1452321"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Probability of OS</a:t>
            </a:r>
          </a:p>
        </p:txBody>
      </p:sp>
      <p:sp>
        <p:nvSpPr>
          <p:cNvPr id="53" name="TextBox 52">
            <a:extLst>
              <a:ext uri="{FF2B5EF4-FFF2-40B4-BE49-F238E27FC236}">
                <a16:creationId xmlns:a16="http://schemas.microsoft.com/office/drawing/2014/main" id="{3F36BBCC-ECBD-D545-930B-E58A3A329243}"/>
              </a:ext>
            </a:extLst>
          </p:cNvPr>
          <p:cNvSpPr txBox="1"/>
          <p:nvPr/>
        </p:nvSpPr>
        <p:spPr>
          <a:xfrm>
            <a:off x="6631048" y="3652924"/>
            <a:ext cx="2162451" cy="553998"/>
          </a:xfrm>
          <a:prstGeom prst="rect">
            <a:avLst/>
          </a:prstGeom>
          <a:noFill/>
        </p:spPr>
        <p:txBody>
          <a:bodyPr wrap="none" lIns="0" tIns="0" rIns="0" bIns="0" rtlCol="0">
            <a:spAutoFit/>
          </a:bodyPr>
          <a:lstStyle/>
          <a:p>
            <a:r>
              <a:rPr lang="en-GB" sz="1200" b="1" noProof="0" dirty="0">
                <a:latin typeface="Arial" panose="020B0604020202020204" pitchFamily="34" charset="0"/>
                <a:ea typeface="Aileron" charset="0"/>
                <a:cs typeface="Arial" panose="020B0604020202020204" pitchFamily="34" charset="0"/>
              </a:rPr>
              <a:t>Median OS, months</a:t>
            </a:r>
          </a:p>
          <a:p>
            <a:r>
              <a:rPr lang="en-GB" sz="1200" b="1" noProof="0" dirty="0">
                <a:solidFill>
                  <a:schemeClr val="accent1"/>
                </a:solidFill>
                <a:latin typeface="Arial" panose="020B0604020202020204" pitchFamily="34" charset="0"/>
                <a:ea typeface="Aileron" charset="0"/>
                <a:cs typeface="Arial" panose="020B0604020202020204" pitchFamily="34" charset="0"/>
              </a:rPr>
              <a:t>Cohort 1: </a:t>
            </a:r>
            <a:r>
              <a:rPr lang="en-GB" sz="1200" noProof="0" dirty="0">
                <a:latin typeface="Arial" panose="020B0604020202020204" pitchFamily="34" charset="0"/>
                <a:ea typeface="Aileron" charset="0"/>
                <a:cs typeface="Arial" panose="020B0604020202020204" pitchFamily="34" charset="0"/>
              </a:rPr>
              <a:t>NE (95% CI 9.9, NE)</a:t>
            </a:r>
          </a:p>
          <a:p>
            <a:r>
              <a:rPr lang="en-GB" sz="1200" b="1" noProof="0" dirty="0">
                <a:solidFill>
                  <a:schemeClr val="tx2"/>
                </a:solidFill>
                <a:latin typeface="Arial" panose="020B0604020202020204" pitchFamily="34" charset="0"/>
                <a:ea typeface="Aileron" charset="0"/>
                <a:cs typeface="Arial" panose="020B0604020202020204" pitchFamily="34" charset="0"/>
              </a:rPr>
              <a:t>Cohort 2: </a:t>
            </a:r>
            <a:r>
              <a:rPr lang="en-GB" sz="1200" noProof="0" dirty="0">
                <a:latin typeface="Arial" panose="020B0604020202020204" pitchFamily="34" charset="0"/>
                <a:ea typeface="Aileron" charset="0"/>
                <a:cs typeface="Arial" panose="020B0604020202020204" pitchFamily="34" charset="0"/>
              </a:rPr>
              <a:t>NE (95% CI NE, NE)</a:t>
            </a:r>
          </a:p>
        </p:txBody>
      </p:sp>
      <p:sp>
        <p:nvSpPr>
          <p:cNvPr id="54" name="TextBox 53">
            <a:extLst>
              <a:ext uri="{FF2B5EF4-FFF2-40B4-BE49-F238E27FC236}">
                <a16:creationId xmlns:a16="http://schemas.microsoft.com/office/drawing/2014/main" id="{6FD40C13-CF07-F8AC-218A-CE8898A1D796}"/>
              </a:ext>
            </a:extLst>
          </p:cNvPr>
          <p:cNvSpPr txBox="1"/>
          <p:nvPr/>
        </p:nvSpPr>
        <p:spPr>
          <a:xfrm>
            <a:off x="7887084" y="4991855"/>
            <a:ext cx="428002"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Days</a:t>
            </a:r>
          </a:p>
        </p:txBody>
      </p:sp>
      <p:sp>
        <p:nvSpPr>
          <p:cNvPr id="55" name="TextBox 54">
            <a:extLst>
              <a:ext uri="{FF2B5EF4-FFF2-40B4-BE49-F238E27FC236}">
                <a16:creationId xmlns:a16="http://schemas.microsoft.com/office/drawing/2014/main" id="{E8C0EA54-F8AE-7A89-37ED-EB879112C180}"/>
              </a:ext>
            </a:extLst>
          </p:cNvPr>
          <p:cNvSpPr txBox="1"/>
          <p:nvPr/>
        </p:nvSpPr>
        <p:spPr>
          <a:xfrm>
            <a:off x="6099288" y="2598151"/>
            <a:ext cx="213199" cy="2258695"/>
          </a:xfrm>
          <a:prstGeom prst="rect">
            <a:avLst/>
          </a:prstGeom>
          <a:noFill/>
        </p:spPr>
        <p:txBody>
          <a:bodyPr wrap="none" lIns="0" tIns="0" rIns="0" bIns="0" rtlCol="0">
            <a:spAutoFit/>
          </a:bodyPr>
          <a:lstStyle/>
          <a:p>
            <a:pPr algn="r">
              <a:lnSpc>
                <a:spcPct val="112000"/>
              </a:lnSpc>
            </a:pPr>
            <a:r>
              <a:rPr lang="en-GB" sz="1200" noProof="0" dirty="0">
                <a:latin typeface="Arial" panose="020B0604020202020204" pitchFamily="34" charset="0"/>
                <a:ea typeface="Aileron" charset="0"/>
                <a:cs typeface="Arial" panose="020B0604020202020204" pitchFamily="34" charset="0"/>
              </a:rPr>
              <a:t>1.0</a:t>
            </a:r>
          </a:p>
          <a:p>
            <a:pPr algn="r">
              <a:lnSpc>
                <a:spcPct val="112000"/>
              </a:lnSpc>
            </a:pPr>
            <a:r>
              <a:rPr lang="en-GB" sz="1200" noProof="0" dirty="0">
                <a:latin typeface="Arial" panose="020B0604020202020204" pitchFamily="34" charset="0"/>
                <a:ea typeface="Aileron" charset="0"/>
                <a:cs typeface="Arial" panose="020B0604020202020204" pitchFamily="34" charset="0"/>
              </a:rPr>
              <a:t>0.9</a:t>
            </a:r>
          </a:p>
          <a:p>
            <a:pPr algn="r">
              <a:lnSpc>
                <a:spcPct val="112000"/>
              </a:lnSpc>
            </a:pPr>
            <a:r>
              <a:rPr lang="en-GB" sz="1200" noProof="0" dirty="0">
                <a:latin typeface="Arial" panose="020B0604020202020204" pitchFamily="34" charset="0"/>
                <a:ea typeface="Aileron" charset="0"/>
                <a:cs typeface="Arial" panose="020B0604020202020204" pitchFamily="34" charset="0"/>
              </a:rPr>
              <a:t>0.8</a:t>
            </a:r>
          </a:p>
          <a:p>
            <a:pPr algn="r">
              <a:lnSpc>
                <a:spcPct val="112000"/>
              </a:lnSpc>
            </a:pPr>
            <a:r>
              <a:rPr lang="en-GB" sz="1200" noProof="0" dirty="0">
                <a:latin typeface="Arial" panose="020B0604020202020204" pitchFamily="34" charset="0"/>
                <a:ea typeface="Aileron" charset="0"/>
                <a:cs typeface="Arial" panose="020B0604020202020204" pitchFamily="34" charset="0"/>
              </a:rPr>
              <a:t>0.7</a:t>
            </a:r>
          </a:p>
          <a:p>
            <a:pPr algn="r">
              <a:lnSpc>
                <a:spcPct val="112000"/>
              </a:lnSpc>
            </a:pPr>
            <a:r>
              <a:rPr lang="en-GB" sz="1200" noProof="0" dirty="0">
                <a:latin typeface="Arial" panose="020B0604020202020204" pitchFamily="34" charset="0"/>
                <a:ea typeface="Aileron" charset="0"/>
                <a:cs typeface="Arial" panose="020B0604020202020204" pitchFamily="34" charset="0"/>
              </a:rPr>
              <a:t>0.6</a:t>
            </a:r>
          </a:p>
          <a:p>
            <a:pPr algn="r">
              <a:lnSpc>
                <a:spcPct val="112000"/>
              </a:lnSpc>
            </a:pPr>
            <a:r>
              <a:rPr lang="en-GB" sz="1200" noProof="0" dirty="0">
                <a:latin typeface="Arial" panose="020B0604020202020204" pitchFamily="34" charset="0"/>
                <a:ea typeface="Aileron" charset="0"/>
                <a:cs typeface="Arial" panose="020B0604020202020204" pitchFamily="34" charset="0"/>
              </a:rPr>
              <a:t>0.5</a:t>
            </a:r>
          </a:p>
          <a:p>
            <a:pPr algn="r">
              <a:lnSpc>
                <a:spcPct val="112000"/>
              </a:lnSpc>
            </a:pPr>
            <a:r>
              <a:rPr lang="en-GB" sz="1200" noProof="0" dirty="0">
                <a:latin typeface="Arial" panose="020B0604020202020204" pitchFamily="34" charset="0"/>
                <a:ea typeface="Aileron" charset="0"/>
                <a:cs typeface="Arial" panose="020B0604020202020204" pitchFamily="34" charset="0"/>
              </a:rPr>
              <a:t>0.4</a:t>
            </a:r>
          </a:p>
          <a:p>
            <a:pPr algn="r">
              <a:lnSpc>
                <a:spcPct val="112000"/>
              </a:lnSpc>
            </a:pPr>
            <a:r>
              <a:rPr lang="en-GB" sz="1200" noProof="0" dirty="0">
                <a:latin typeface="Arial" panose="020B0604020202020204" pitchFamily="34" charset="0"/>
                <a:ea typeface="Aileron" charset="0"/>
                <a:cs typeface="Arial" panose="020B0604020202020204" pitchFamily="34" charset="0"/>
              </a:rPr>
              <a:t>0.3</a:t>
            </a:r>
          </a:p>
          <a:p>
            <a:pPr algn="r">
              <a:lnSpc>
                <a:spcPct val="112000"/>
              </a:lnSpc>
            </a:pPr>
            <a:r>
              <a:rPr lang="en-GB" sz="1200" noProof="0" dirty="0">
                <a:latin typeface="Arial" panose="020B0604020202020204" pitchFamily="34" charset="0"/>
                <a:ea typeface="Aileron" charset="0"/>
                <a:cs typeface="Arial" panose="020B0604020202020204" pitchFamily="34" charset="0"/>
              </a:rPr>
              <a:t>0.2</a:t>
            </a:r>
          </a:p>
          <a:p>
            <a:pPr algn="r">
              <a:lnSpc>
                <a:spcPct val="112000"/>
              </a:lnSpc>
            </a:pPr>
            <a:r>
              <a:rPr lang="en-GB" sz="1200" noProof="0" dirty="0">
                <a:latin typeface="Arial" panose="020B0604020202020204" pitchFamily="34" charset="0"/>
                <a:ea typeface="Aileron" charset="0"/>
                <a:cs typeface="Arial" panose="020B0604020202020204" pitchFamily="34" charset="0"/>
              </a:rPr>
              <a:t>0.1</a:t>
            </a:r>
          </a:p>
          <a:p>
            <a:pPr algn="r">
              <a:lnSpc>
                <a:spcPct val="112000"/>
              </a:lnSpc>
            </a:pPr>
            <a:r>
              <a:rPr lang="en-GB" sz="1200" noProof="0" dirty="0">
                <a:latin typeface="Arial" panose="020B0604020202020204" pitchFamily="34" charset="0"/>
                <a:ea typeface="Aileron" charset="0"/>
                <a:cs typeface="Arial" panose="020B0604020202020204" pitchFamily="34" charset="0"/>
              </a:rPr>
              <a:t>0.0</a:t>
            </a:r>
          </a:p>
        </p:txBody>
      </p:sp>
      <p:sp>
        <p:nvSpPr>
          <p:cNvPr id="56" name="TextBox 55">
            <a:extLst>
              <a:ext uri="{FF2B5EF4-FFF2-40B4-BE49-F238E27FC236}">
                <a16:creationId xmlns:a16="http://schemas.microsoft.com/office/drawing/2014/main" id="{4CA855C5-164C-6AAB-AE98-E947A7C90D65}"/>
              </a:ext>
            </a:extLst>
          </p:cNvPr>
          <p:cNvSpPr txBox="1"/>
          <p:nvPr/>
        </p:nvSpPr>
        <p:spPr>
          <a:xfrm>
            <a:off x="6424418" y="4826765"/>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57" name="TextBox 56">
            <a:extLst>
              <a:ext uri="{FF2B5EF4-FFF2-40B4-BE49-F238E27FC236}">
                <a16:creationId xmlns:a16="http://schemas.microsoft.com/office/drawing/2014/main" id="{53FA02AD-B198-9A24-CE08-D85F5CA7B4A9}"/>
              </a:ext>
            </a:extLst>
          </p:cNvPr>
          <p:cNvSpPr txBox="1"/>
          <p:nvPr/>
        </p:nvSpPr>
        <p:spPr>
          <a:xfrm>
            <a:off x="9845418" y="4826765"/>
            <a:ext cx="25487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432</a:t>
            </a:r>
          </a:p>
        </p:txBody>
      </p:sp>
      <p:sp>
        <p:nvSpPr>
          <p:cNvPr id="58" name="TextBox 57">
            <a:extLst>
              <a:ext uri="{FF2B5EF4-FFF2-40B4-BE49-F238E27FC236}">
                <a16:creationId xmlns:a16="http://schemas.microsoft.com/office/drawing/2014/main" id="{C768CEFD-9EA9-888F-882D-156B951A0C75}"/>
              </a:ext>
            </a:extLst>
          </p:cNvPr>
          <p:cNvSpPr txBox="1"/>
          <p:nvPr/>
        </p:nvSpPr>
        <p:spPr>
          <a:xfrm>
            <a:off x="8978723" y="4826765"/>
            <a:ext cx="25487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324</a:t>
            </a:r>
          </a:p>
        </p:txBody>
      </p:sp>
      <p:sp>
        <p:nvSpPr>
          <p:cNvPr id="59" name="TextBox 58">
            <a:extLst>
              <a:ext uri="{FF2B5EF4-FFF2-40B4-BE49-F238E27FC236}">
                <a16:creationId xmlns:a16="http://schemas.microsoft.com/office/drawing/2014/main" id="{7D7FDE8B-557A-98E1-B077-82C766187D16}"/>
              </a:ext>
            </a:extLst>
          </p:cNvPr>
          <p:cNvSpPr txBox="1"/>
          <p:nvPr/>
        </p:nvSpPr>
        <p:spPr>
          <a:xfrm>
            <a:off x="8692318" y="4826765"/>
            <a:ext cx="25487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288</a:t>
            </a:r>
          </a:p>
        </p:txBody>
      </p:sp>
      <p:sp>
        <p:nvSpPr>
          <p:cNvPr id="60" name="TextBox 59">
            <a:extLst>
              <a:ext uri="{FF2B5EF4-FFF2-40B4-BE49-F238E27FC236}">
                <a16:creationId xmlns:a16="http://schemas.microsoft.com/office/drawing/2014/main" id="{99D2D7B7-2AFF-5F58-41D5-C68D6832FCC9}"/>
              </a:ext>
            </a:extLst>
          </p:cNvPr>
          <p:cNvSpPr txBox="1"/>
          <p:nvPr/>
        </p:nvSpPr>
        <p:spPr>
          <a:xfrm>
            <a:off x="8401088" y="4826765"/>
            <a:ext cx="25487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252</a:t>
            </a:r>
          </a:p>
        </p:txBody>
      </p:sp>
      <p:sp>
        <p:nvSpPr>
          <p:cNvPr id="61" name="TextBox 60">
            <a:extLst>
              <a:ext uri="{FF2B5EF4-FFF2-40B4-BE49-F238E27FC236}">
                <a16:creationId xmlns:a16="http://schemas.microsoft.com/office/drawing/2014/main" id="{A1BEF527-86E7-F66A-7AC1-C5DBAE4A25AB}"/>
              </a:ext>
            </a:extLst>
          </p:cNvPr>
          <p:cNvSpPr txBox="1"/>
          <p:nvPr/>
        </p:nvSpPr>
        <p:spPr>
          <a:xfrm>
            <a:off x="8119913" y="4826765"/>
            <a:ext cx="25487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216</a:t>
            </a:r>
          </a:p>
        </p:txBody>
      </p:sp>
      <p:sp>
        <p:nvSpPr>
          <p:cNvPr id="62" name="TextBox 61">
            <a:extLst>
              <a:ext uri="{FF2B5EF4-FFF2-40B4-BE49-F238E27FC236}">
                <a16:creationId xmlns:a16="http://schemas.microsoft.com/office/drawing/2014/main" id="{910909D7-61EA-012A-EA82-0524E7121FCB}"/>
              </a:ext>
            </a:extLst>
          </p:cNvPr>
          <p:cNvSpPr txBox="1"/>
          <p:nvPr/>
        </p:nvSpPr>
        <p:spPr>
          <a:xfrm>
            <a:off x="7814012" y="4826765"/>
            <a:ext cx="25487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180</a:t>
            </a:r>
          </a:p>
        </p:txBody>
      </p:sp>
      <p:sp>
        <p:nvSpPr>
          <p:cNvPr id="63" name="TextBox 62">
            <a:extLst>
              <a:ext uri="{FF2B5EF4-FFF2-40B4-BE49-F238E27FC236}">
                <a16:creationId xmlns:a16="http://schemas.microsoft.com/office/drawing/2014/main" id="{2E67E98A-F340-DBB2-DD0B-122B7C672B99}"/>
              </a:ext>
            </a:extLst>
          </p:cNvPr>
          <p:cNvSpPr txBox="1"/>
          <p:nvPr/>
        </p:nvSpPr>
        <p:spPr>
          <a:xfrm>
            <a:off x="7522884" y="4826765"/>
            <a:ext cx="25487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144</a:t>
            </a:r>
          </a:p>
        </p:txBody>
      </p:sp>
      <p:sp>
        <p:nvSpPr>
          <p:cNvPr id="64" name="TextBox 63">
            <a:extLst>
              <a:ext uri="{FF2B5EF4-FFF2-40B4-BE49-F238E27FC236}">
                <a16:creationId xmlns:a16="http://schemas.microsoft.com/office/drawing/2014/main" id="{3B809672-2892-AFA0-5CB0-4DE1B7EC2549}"/>
              </a:ext>
            </a:extLst>
          </p:cNvPr>
          <p:cNvSpPr txBox="1"/>
          <p:nvPr/>
        </p:nvSpPr>
        <p:spPr>
          <a:xfrm>
            <a:off x="7222500" y="4826765"/>
            <a:ext cx="25487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108</a:t>
            </a:r>
          </a:p>
        </p:txBody>
      </p:sp>
      <p:sp>
        <p:nvSpPr>
          <p:cNvPr id="65" name="TextBox 64">
            <a:extLst>
              <a:ext uri="{FF2B5EF4-FFF2-40B4-BE49-F238E27FC236}">
                <a16:creationId xmlns:a16="http://schemas.microsoft.com/office/drawing/2014/main" id="{8187C9CA-128A-9926-5361-8A9C2776F68B}"/>
              </a:ext>
            </a:extLst>
          </p:cNvPr>
          <p:cNvSpPr txBox="1"/>
          <p:nvPr/>
        </p:nvSpPr>
        <p:spPr>
          <a:xfrm>
            <a:off x="6980902" y="4826765"/>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72</a:t>
            </a:r>
          </a:p>
        </p:txBody>
      </p:sp>
      <p:sp>
        <p:nvSpPr>
          <p:cNvPr id="66" name="TextBox 65">
            <a:extLst>
              <a:ext uri="{FF2B5EF4-FFF2-40B4-BE49-F238E27FC236}">
                <a16:creationId xmlns:a16="http://schemas.microsoft.com/office/drawing/2014/main" id="{E4F8F0F4-80D5-329B-F1F9-1FC168FDC1B3}"/>
              </a:ext>
            </a:extLst>
          </p:cNvPr>
          <p:cNvSpPr txBox="1"/>
          <p:nvPr/>
        </p:nvSpPr>
        <p:spPr>
          <a:xfrm>
            <a:off x="6691183" y="4826765"/>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36</a:t>
            </a:r>
          </a:p>
        </p:txBody>
      </p:sp>
      <p:sp>
        <p:nvSpPr>
          <p:cNvPr id="67" name="TextBox 66">
            <a:extLst>
              <a:ext uri="{FF2B5EF4-FFF2-40B4-BE49-F238E27FC236}">
                <a16:creationId xmlns:a16="http://schemas.microsoft.com/office/drawing/2014/main" id="{270E4ABD-442C-5485-BBEA-875F870FB6A1}"/>
              </a:ext>
            </a:extLst>
          </p:cNvPr>
          <p:cNvSpPr txBox="1"/>
          <p:nvPr/>
        </p:nvSpPr>
        <p:spPr>
          <a:xfrm>
            <a:off x="6396366" y="5240233"/>
            <a:ext cx="141064" cy="276999"/>
          </a:xfrm>
          <a:prstGeom prst="rect">
            <a:avLst/>
          </a:prstGeom>
          <a:noFill/>
        </p:spPr>
        <p:txBody>
          <a:bodyPr wrap="none" lIns="0" tIns="0" rIns="0" bIns="0" rtlCol="0">
            <a:spAutoFit/>
          </a:bodyPr>
          <a:lstStyle/>
          <a:p>
            <a:pPr algn="r">
              <a:lnSpc>
                <a:spcPct val="90000"/>
              </a:lnSpc>
            </a:pPr>
            <a:r>
              <a:rPr lang="en-GB" sz="1000" noProof="0" dirty="0">
                <a:latin typeface="Arial" panose="020B0604020202020204" pitchFamily="34" charset="0"/>
                <a:ea typeface="Aileron" charset="0"/>
                <a:cs typeface="Arial" panose="020B0604020202020204" pitchFamily="34" charset="0"/>
              </a:rPr>
              <a:t>68</a:t>
            </a:r>
          </a:p>
          <a:p>
            <a:pPr algn="r">
              <a:lnSpc>
                <a:spcPct val="90000"/>
              </a:lnSpc>
            </a:pPr>
            <a:r>
              <a:rPr lang="en-GB" sz="1000" noProof="0" dirty="0">
                <a:latin typeface="Arial" panose="020B0604020202020204" pitchFamily="34" charset="0"/>
                <a:ea typeface="Aileron" charset="0"/>
                <a:cs typeface="Arial" panose="020B0604020202020204" pitchFamily="34" charset="0"/>
              </a:rPr>
              <a:t>27</a:t>
            </a:r>
          </a:p>
        </p:txBody>
      </p:sp>
      <p:sp>
        <p:nvSpPr>
          <p:cNvPr id="68" name="TextBox 67">
            <a:extLst>
              <a:ext uri="{FF2B5EF4-FFF2-40B4-BE49-F238E27FC236}">
                <a16:creationId xmlns:a16="http://schemas.microsoft.com/office/drawing/2014/main" id="{ACE51962-683D-6481-4E85-BDA5CA80BEB1}"/>
              </a:ext>
            </a:extLst>
          </p:cNvPr>
          <p:cNvSpPr txBox="1"/>
          <p:nvPr/>
        </p:nvSpPr>
        <p:spPr>
          <a:xfrm>
            <a:off x="9937591" y="5240233"/>
            <a:ext cx="70532" cy="2769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0</a:t>
            </a:r>
          </a:p>
          <a:p>
            <a:pPr algn="ctr">
              <a:lnSpc>
                <a:spcPct val="90000"/>
              </a:lnSpc>
            </a:pPr>
            <a:r>
              <a:rPr lang="en-GB" sz="1000" noProof="0" dirty="0">
                <a:latin typeface="Arial" panose="020B0604020202020204" pitchFamily="34" charset="0"/>
                <a:ea typeface="Aileron" charset="0"/>
                <a:cs typeface="Arial" panose="020B0604020202020204" pitchFamily="34" charset="0"/>
              </a:rPr>
              <a:t>0</a:t>
            </a:r>
          </a:p>
        </p:txBody>
      </p:sp>
      <p:sp>
        <p:nvSpPr>
          <p:cNvPr id="69" name="TextBox 68">
            <a:extLst>
              <a:ext uri="{FF2B5EF4-FFF2-40B4-BE49-F238E27FC236}">
                <a16:creationId xmlns:a16="http://schemas.microsoft.com/office/drawing/2014/main" id="{4F03A1DA-CEA2-9969-D1EB-CF264990DA09}"/>
              </a:ext>
            </a:extLst>
          </p:cNvPr>
          <p:cNvSpPr txBox="1"/>
          <p:nvPr/>
        </p:nvSpPr>
        <p:spPr>
          <a:xfrm>
            <a:off x="9070896" y="5240233"/>
            <a:ext cx="70532" cy="2769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6</a:t>
            </a:r>
          </a:p>
          <a:p>
            <a:pPr algn="ctr">
              <a:lnSpc>
                <a:spcPct val="90000"/>
              </a:lnSpc>
            </a:pPr>
            <a:r>
              <a:rPr lang="en-GB" sz="1000" noProof="0" dirty="0">
                <a:latin typeface="Arial" panose="020B0604020202020204" pitchFamily="34" charset="0"/>
                <a:ea typeface="Aileron" charset="0"/>
                <a:cs typeface="Arial" panose="020B0604020202020204" pitchFamily="34" charset="0"/>
              </a:rPr>
              <a:t>7</a:t>
            </a:r>
          </a:p>
        </p:txBody>
      </p:sp>
      <p:sp>
        <p:nvSpPr>
          <p:cNvPr id="70" name="TextBox 69">
            <a:extLst>
              <a:ext uri="{FF2B5EF4-FFF2-40B4-BE49-F238E27FC236}">
                <a16:creationId xmlns:a16="http://schemas.microsoft.com/office/drawing/2014/main" id="{4BE1367F-C243-3440-E637-873FBF2BFAB3}"/>
              </a:ext>
            </a:extLst>
          </p:cNvPr>
          <p:cNvSpPr txBox="1"/>
          <p:nvPr/>
        </p:nvSpPr>
        <p:spPr>
          <a:xfrm>
            <a:off x="8749225" y="5240233"/>
            <a:ext cx="141064" cy="2769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11</a:t>
            </a:r>
          </a:p>
          <a:p>
            <a:pPr algn="ctr">
              <a:lnSpc>
                <a:spcPct val="90000"/>
              </a:lnSpc>
            </a:pPr>
            <a:r>
              <a:rPr lang="en-GB" sz="1000" noProof="0" dirty="0">
                <a:latin typeface="Arial" panose="020B0604020202020204" pitchFamily="34" charset="0"/>
                <a:ea typeface="Aileron" charset="0"/>
                <a:cs typeface="Arial" panose="020B0604020202020204" pitchFamily="34" charset="0"/>
              </a:rPr>
              <a:t>13</a:t>
            </a:r>
          </a:p>
        </p:txBody>
      </p:sp>
      <p:sp>
        <p:nvSpPr>
          <p:cNvPr id="71" name="TextBox 70">
            <a:extLst>
              <a:ext uri="{FF2B5EF4-FFF2-40B4-BE49-F238E27FC236}">
                <a16:creationId xmlns:a16="http://schemas.microsoft.com/office/drawing/2014/main" id="{F05F23E8-2237-A555-BDAC-DB35B6B4BB72}"/>
              </a:ext>
            </a:extLst>
          </p:cNvPr>
          <p:cNvSpPr txBox="1"/>
          <p:nvPr/>
        </p:nvSpPr>
        <p:spPr>
          <a:xfrm>
            <a:off x="8457995" y="5240233"/>
            <a:ext cx="141064" cy="2769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15</a:t>
            </a:r>
          </a:p>
          <a:p>
            <a:pPr algn="ctr">
              <a:lnSpc>
                <a:spcPct val="90000"/>
              </a:lnSpc>
            </a:pPr>
            <a:r>
              <a:rPr lang="en-GB" sz="1000" noProof="0" dirty="0">
                <a:latin typeface="Arial" panose="020B0604020202020204" pitchFamily="34" charset="0"/>
                <a:ea typeface="Aileron" charset="0"/>
                <a:cs typeface="Arial" panose="020B0604020202020204" pitchFamily="34" charset="0"/>
              </a:rPr>
              <a:t>14</a:t>
            </a:r>
          </a:p>
        </p:txBody>
      </p:sp>
      <p:sp>
        <p:nvSpPr>
          <p:cNvPr id="72" name="TextBox 71">
            <a:extLst>
              <a:ext uri="{FF2B5EF4-FFF2-40B4-BE49-F238E27FC236}">
                <a16:creationId xmlns:a16="http://schemas.microsoft.com/office/drawing/2014/main" id="{F680D582-2535-8204-74D2-6A65A6D99235}"/>
              </a:ext>
            </a:extLst>
          </p:cNvPr>
          <p:cNvSpPr txBox="1"/>
          <p:nvPr/>
        </p:nvSpPr>
        <p:spPr>
          <a:xfrm>
            <a:off x="8159070" y="5240233"/>
            <a:ext cx="162705" cy="276999"/>
          </a:xfrm>
          <a:prstGeom prst="rect">
            <a:avLst/>
          </a:prstGeom>
          <a:noFill/>
        </p:spPr>
        <p:txBody>
          <a:bodyPr wrap="squar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23</a:t>
            </a:r>
          </a:p>
          <a:p>
            <a:pPr algn="ctr">
              <a:lnSpc>
                <a:spcPct val="90000"/>
              </a:lnSpc>
            </a:pPr>
            <a:r>
              <a:rPr lang="en-GB" sz="1000" noProof="0" dirty="0">
                <a:latin typeface="Arial" panose="020B0604020202020204" pitchFamily="34" charset="0"/>
                <a:ea typeface="Aileron" charset="0"/>
                <a:cs typeface="Arial" panose="020B0604020202020204" pitchFamily="34" charset="0"/>
              </a:rPr>
              <a:t>17</a:t>
            </a:r>
          </a:p>
        </p:txBody>
      </p:sp>
      <p:sp>
        <p:nvSpPr>
          <p:cNvPr id="73" name="TextBox 72">
            <a:extLst>
              <a:ext uri="{FF2B5EF4-FFF2-40B4-BE49-F238E27FC236}">
                <a16:creationId xmlns:a16="http://schemas.microsoft.com/office/drawing/2014/main" id="{49DACE3A-45A3-8ACF-ED95-E4C78F6D1841}"/>
              </a:ext>
            </a:extLst>
          </p:cNvPr>
          <p:cNvSpPr txBox="1"/>
          <p:nvPr/>
        </p:nvSpPr>
        <p:spPr>
          <a:xfrm>
            <a:off x="7870919" y="5240233"/>
            <a:ext cx="141064" cy="2769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26</a:t>
            </a:r>
          </a:p>
          <a:p>
            <a:pPr algn="ctr">
              <a:lnSpc>
                <a:spcPct val="90000"/>
              </a:lnSpc>
            </a:pPr>
            <a:r>
              <a:rPr lang="en-GB" sz="1000" noProof="0" dirty="0">
                <a:latin typeface="Arial" panose="020B0604020202020204" pitchFamily="34" charset="0"/>
                <a:ea typeface="Aileron" charset="0"/>
                <a:cs typeface="Arial" panose="020B0604020202020204" pitchFamily="34" charset="0"/>
              </a:rPr>
              <a:t>20</a:t>
            </a:r>
          </a:p>
        </p:txBody>
      </p:sp>
      <p:sp>
        <p:nvSpPr>
          <p:cNvPr id="74" name="TextBox 73">
            <a:extLst>
              <a:ext uri="{FF2B5EF4-FFF2-40B4-BE49-F238E27FC236}">
                <a16:creationId xmlns:a16="http://schemas.microsoft.com/office/drawing/2014/main" id="{5C3FCE3D-05FD-9D15-9917-ACB7408024A1}"/>
              </a:ext>
            </a:extLst>
          </p:cNvPr>
          <p:cNvSpPr txBox="1"/>
          <p:nvPr/>
        </p:nvSpPr>
        <p:spPr>
          <a:xfrm>
            <a:off x="7579791" y="5240233"/>
            <a:ext cx="141064" cy="2769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40</a:t>
            </a:r>
          </a:p>
          <a:p>
            <a:pPr algn="ctr">
              <a:lnSpc>
                <a:spcPct val="90000"/>
              </a:lnSpc>
            </a:pPr>
            <a:r>
              <a:rPr lang="en-GB" sz="1000" noProof="0" dirty="0">
                <a:latin typeface="Arial" panose="020B0604020202020204" pitchFamily="34" charset="0"/>
                <a:ea typeface="Aileron" charset="0"/>
                <a:cs typeface="Arial" panose="020B0604020202020204" pitchFamily="34" charset="0"/>
              </a:rPr>
              <a:t>24</a:t>
            </a:r>
          </a:p>
        </p:txBody>
      </p:sp>
      <p:sp>
        <p:nvSpPr>
          <p:cNvPr id="75" name="TextBox 74">
            <a:extLst>
              <a:ext uri="{FF2B5EF4-FFF2-40B4-BE49-F238E27FC236}">
                <a16:creationId xmlns:a16="http://schemas.microsoft.com/office/drawing/2014/main" id="{88D4A658-4872-A651-C2C1-ACD2A2CD5ECB}"/>
              </a:ext>
            </a:extLst>
          </p:cNvPr>
          <p:cNvSpPr txBox="1"/>
          <p:nvPr/>
        </p:nvSpPr>
        <p:spPr>
          <a:xfrm>
            <a:off x="7279407" y="5240233"/>
            <a:ext cx="141064" cy="2769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50</a:t>
            </a:r>
          </a:p>
          <a:p>
            <a:pPr algn="ctr">
              <a:lnSpc>
                <a:spcPct val="90000"/>
              </a:lnSpc>
            </a:pPr>
            <a:r>
              <a:rPr lang="en-GB" sz="1000" noProof="0" dirty="0">
                <a:latin typeface="Arial" panose="020B0604020202020204" pitchFamily="34" charset="0"/>
                <a:ea typeface="Aileron" charset="0"/>
                <a:cs typeface="Arial" panose="020B0604020202020204" pitchFamily="34" charset="0"/>
              </a:rPr>
              <a:t>27</a:t>
            </a:r>
          </a:p>
        </p:txBody>
      </p:sp>
      <p:sp>
        <p:nvSpPr>
          <p:cNvPr id="76" name="TextBox 75">
            <a:extLst>
              <a:ext uri="{FF2B5EF4-FFF2-40B4-BE49-F238E27FC236}">
                <a16:creationId xmlns:a16="http://schemas.microsoft.com/office/drawing/2014/main" id="{C7034BE5-4DC8-3591-368A-2712AA8FB580}"/>
              </a:ext>
            </a:extLst>
          </p:cNvPr>
          <p:cNvSpPr txBox="1"/>
          <p:nvPr/>
        </p:nvSpPr>
        <p:spPr>
          <a:xfrm>
            <a:off x="6995329" y="5240233"/>
            <a:ext cx="141064" cy="2769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59</a:t>
            </a:r>
          </a:p>
          <a:p>
            <a:pPr algn="ctr">
              <a:lnSpc>
                <a:spcPct val="90000"/>
              </a:lnSpc>
            </a:pPr>
            <a:r>
              <a:rPr lang="en-GB" sz="1000" noProof="0" dirty="0">
                <a:latin typeface="Arial" panose="020B0604020202020204" pitchFamily="34" charset="0"/>
                <a:ea typeface="Aileron" charset="0"/>
                <a:cs typeface="Arial" panose="020B0604020202020204" pitchFamily="34" charset="0"/>
              </a:rPr>
              <a:t>27</a:t>
            </a:r>
          </a:p>
        </p:txBody>
      </p:sp>
      <p:sp>
        <p:nvSpPr>
          <p:cNvPr id="77" name="TextBox 76">
            <a:extLst>
              <a:ext uri="{FF2B5EF4-FFF2-40B4-BE49-F238E27FC236}">
                <a16:creationId xmlns:a16="http://schemas.microsoft.com/office/drawing/2014/main" id="{F9360131-30A5-A0D1-4369-42104F116E5A}"/>
              </a:ext>
            </a:extLst>
          </p:cNvPr>
          <p:cNvSpPr txBox="1"/>
          <p:nvPr/>
        </p:nvSpPr>
        <p:spPr>
          <a:xfrm>
            <a:off x="6705638" y="5240233"/>
            <a:ext cx="141064" cy="2769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64</a:t>
            </a:r>
          </a:p>
          <a:p>
            <a:pPr algn="ctr">
              <a:lnSpc>
                <a:spcPct val="90000"/>
              </a:lnSpc>
            </a:pPr>
            <a:r>
              <a:rPr lang="en-GB" sz="1000" noProof="0" dirty="0">
                <a:latin typeface="Arial" panose="020B0604020202020204" pitchFamily="34" charset="0"/>
                <a:ea typeface="Aileron" charset="0"/>
                <a:cs typeface="Arial" panose="020B0604020202020204" pitchFamily="34" charset="0"/>
              </a:rPr>
              <a:t>27</a:t>
            </a:r>
          </a:p>
        </p:txBody>
      </p:sp>
      <p:sp>
        <p:nvSpPr>
          <p:cNvPr id="78" name="TextBox 77">
            <a:extLst>
              <a:ext uri="{FF2B5EF4-FFF2-40B4-BE49-F238E27FC236}">
                <a16:creationId xmlns:a16="http://schemas.microsoft.com/office/drawing/2014/main" id="{21B24B63-AA0F-A3DE-0C98-A43FDD03AB17}"/>
              </a:ext>
            </a:extLst>
          </p:cNvPr>
          <p:cNvSpPr txBox="1"/>
          <p:nvPr/>
        </p:nvSpPr>
        <p:spPr>
          <a:xfrm>
            <a:off x="5368089" y="5101734"/>
            <a:ext cx="907300" cy="415498"/>
          </a:xfrm>
          <a:prstGeom prst="rect">
            <a:avLst/>
          </a:prstGeom>
          <a:noFill/>
        </p:spPr>
        <p:txBody>
          <a:bodyPr wrap="none" lIns="0" tIns="0" rIns="0" bIns="0" rtlCol="0">
            <a:spAutoFit/>
          </a:bodyPr>
          <a:lstStyle/>
          <a:p>
            <a:pPr algn="r">
              <a:lnSpc>
                <a:spcPct val="90000"/>
              </a:lnSpc>
            </a:pPr>
            <a:r>
              <a:rPr lang="en-GB" sz="1000" b="1" noProof="0" dirty="0">
                <a:latin typeface="Arial" panose="020B0604020202020204" pitchFamily="34" charset="0"/>
                <a:ea typeface="Aileron" charset="0"/>
                <a:cs typeface="Arial" panose="020B0604020202020204" pitchFamily="34" charset="0"/>
              </a:rPr>
              <a:t>Patients at risk</a:t>
            </a:r>
          </a:p>
          <a:p>
            <a:pPr algn="r">
              <a:lnSpc>
                <a:spcPct val="90000"/>
              </a:lnSpc>
            </a:pPr>
            <a:r>
              <a:rPr lang="en-GB" sz="1000" b="1" noProof="0" dirty="0">
                <a:solidFill>
                  <a:schemeClr val="accent1"/>
                </a:solidFill>
                <a:latin typeface="Arial" panose="020B0604020202020204" pitchFamily="34" charset="0"/>
                <a:ea typeface="Aileron" charset="0"/>
                <a:cs typeface="Arial" panose="020B0604020202020204" pitchFamily="34" charset="0"/>
              </a:rPr>
              <a:t>Cohort 1</a:t>
            </a:r>
          </a:p>
          <a:p>
            <a:pPr algn="r">
              <a:lnSpc>
                <a:spcPct val="90000"/>
              </a:lnSpc>
            </a:pPr>
            <a:r>
              <a:rPr lang="en-GB" sz="1000" b="1" noProof="0" dirty="0">
                <a:solidFill>
                  <a:schemeClr val="tx2"/>
                </a:solidFill>
                <a:latin typeface="Arial" panose="020B0604020202020204" pitchFamily="34" charset="0"/>
                <a:ea typeface="Aileron" charset="0"/>
                <a:cs typeface="Arial" panose="020B0604020202020204" pitchFamily="34" charset="0"/>
              </a:rPr>
              <a:t>Cohort 2</a:t>
            </a:r>
          </a:p>
        </p:txBody>
      </p:sp>
      <p:sp>
        <p:nvSpPr>
          <p:cNvPr id="79" name="TextBox 78">
            <a:extLst>
              <a:ext uri="{FF2B5EF4-FFF2-40B4-BE49-F238E27FC236}">
                <a16:creationId xmlns:a16="http://schemas.microsoft.com/office/drawing/2014/main" id="{3AD58D63-4605-CDD5-6F60-57127A6B01FA}"/>
              </a:ext>
            </a:extLst>
          </p:cNvPr>
          <p:cNvSpPr txBox="1"/>
          <p:nvPr/>
        </p:nvSpPr>
        <p:spPr>
          <a:xfrm>
            <a:off x="1580178" y="4550730"/>
            <a:ext cx="629981"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censored</a:t>
            </a:r>
          </a:p>
        </p:txBody>
      </p:sp>
      <p:sp>
        <p:nvSpPr>
          <p:cNvPr id="81" name="Oval 80">
            <a:extLst>
              <a:ext uri="{FF2B5EF4-FFF2-40B4-BE49-F238E27FC236}">
                <a16:creationId xmlns:a16="http://schemas.microsoft.com/office/drawing/2014/main" id="{1B88D595-63FE-4B82-F3A2-B263416FA113}"/>
              </a:ext>
            </a:extLst>
          </p:cNvPr>
          <p:cNvSpPr/>
          <p:nvPr/>
        </p:nvSpPr>
        <p:spPr>
          <a:xfrm>
            <a:off x="1432693" y="4597963"/>
            <a:ext cx="90200" cy="90200"/>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2" name="TextBox 81">
            <a:extLst>
              <a:ext uri="{FF2B5EF4-FFF2-40B4-BE49-F238E27FC236}">
                <a16:creationId xmlns:a16="http://schemas.microsoft.com/office/drawing/2014/main" id="{5950BEEE-AD77-94F1-0FD6-EA2839513CD2}"/>
              </a:ext>
            </a:extLst>
          </p:cNvPr>
          <p:cNvSpPr txBox="1"/>
          <p:nvPr/>
        </p:nvSpPr>
        <p:spPr>
          <a:xfrm>
            <a:off x="6692867" y="4550730"/>
            <a:ext cx="629981"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censored</a:t>
            </a:r>
          </a:p>
        </p:txBody>
      </p:sp>
      <p:sp>
        <p:nvSpPr>
          <p:cNvPr id="83" name="Oval 82">
            <a:extLst>
              <a:ext uri="{FF2B5EF4-FFF2-40B4-BE49-F238E27FC236}">
                <a16:creationId xmlns:a16="http://schemas.microsoft.com/office/drawing/2014/main" id="{2DFA3627-D434-7D22-E8E0-910E7BFA4D99}"/>
              </a:ext>
            </a:extLst>
          </p:cNvPr>
          <p:cNvSpPr/>
          <p:nvPr/>
        </p:nvSpPr>
        <p:spPr>
          <a:xfrm>
            <a:off x="6545382" y="4597963"/>
            <a:ext cx="90200" cy="90200"/>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4" name="TextBox 83">
            <a:extLst>
              <a:ext uri="{FF2B5EF4-FFF2-40B4-BE49-F238E27FC236}">
                <a16:creationId xmlns:a16="http://schemas.microsoft.com/office/drawing/2014/main" id="{BACB6745-B200-43E8-8899-5FFA5A4BAF36}"/>
              </a:ext>
            </a:extLst>
          </p:cNvPr>
          <p:cNvSpPr txBox="1"/>
          <p:nvPr/>
        </p:nvSpPr>
        <p:spPr>
          <a:xfrm>
            <a:off x="9270823" y="4826765"/>
            <a:ext cx="25487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360</a:t>
            </a:r>
          </a:p>
        </p:txBody>
      </p:sp>
      <p:sp>
        <p:nvSpPr>
          <p:cNvPr id="85" name="TextBox 84">
            <a:extLst>
              <a:ext uri="{FF2B5EF4-FFF2-40B4-BE49-F238E27FC236}">
                <a16:creationId xmlns:a16="http://schemas.microsoft.com/office/drawing/2014/main" id="{7D216115-87BF-6FC8-88A6-EF7853025E19}"/>
              </a:ext>
            </a:extLst>
          </p:cNvPr>
          <p:cNvSpPr txBox="1"/>
          <p:nvPr/>
        </p:nvSpPr>
        <p:spPr>
          <a:xfrm>
            <a:off x="9362996" y="5240233"/>
            <a:ext cx="70532" cy="2769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3</a:t>
            </a:r>
          </a:p>
          <a:p>
            <a:pPr algn="ctr">
              <a:lnSpc>
                <a:spcPct val="90000"/>
              </a:lnSpc>
            </a:pPr>
            <a:r>
              <a:rPr lang="en-GB" sz="1000" noProof="0" dirty="0">
                <a:latin typeface="Arial" panose="020B0604020202020204" pitchFamily="34" charset="0"/>
                <a:ea typeface="Aileron" charset="0"/>
                <a:cs typeface="Arial" panose="020B0604020202020204" pitchFamily="34" charset="0"/>
              </a:rPr>
              <a:t>5</a:t>
            </a:r>
          </a:p>
        </p:txBody>
      </p:sp>
      <p:sp>
        <p:nvSpPr>
          <p:cNvPr id="86" name="TextBox 85">
            <a:extLst>
              <a:ext uri="{FF2B5EF4-FFF2-40B4-BE49-F238E27FC236}">
                <a16:creationId xmlns:a16="http://schemas.microsoft.com/office/drawing/2014/main" id="{5A1496E4-1CAE-10B3-1707-FBBD2FFB7F27}"/>
              </a:ext>
            </a:extLst>
          </p:cNvPr>
          <p:cNvSpPr txBox="1"/>
          <p:nvPr/>
        </p:nvSpPr>
        <p:spPr>
          <a:xfrm>
            <a:off x="9556573" y="4826765"/>
            <a:ext cx="25487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396</a:t>
            </a:r>
          </a:p>
        </p:txBody>
      </p:sp>
      <p:sp>
        <p:nvSpPr>
          <p:cNvPr id="87" name="TextBox 86">
            <a:extLst>
              <a:ext uri="{FF2B5EF4-FFF2-40B4-BE49-F238E27FC236}">
                <a16:creationId xmlns:a16="http://schemas.microsoft.com/office/drawing/2014/main" id="{AF14E6F2-37E5-D625-20F2-9E6ECE83431F}"/>
              </a:ext>
            </a:extLst>
          </p:cNvPr>
          <p:cNvSpPr txBox="1"/>
          <p:nvPr/>
        </p:nvSpPr>
        <p:spPr>
          <a:xfrm>
            <a:off x="9648746" y="5240233"/>
            <a:ext cx="70532" cy="2769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0</a:t>
            </a:r>
          </a:p>
          <a:p>
            <a:pPr algn="ctr">
              <a:lnSpc>
                <a:spcPct val="90000"/>
              </a:lnSpc>
            </a:pPr>
            <a:r>
              <a:rPr lang="en-GB" sz="1000" noProof="0" dirty="0">
                <a:latin typeface="Arial" panose="020B0604020202020204" pitchFamily="34" charset="0"/>
                <a:ea typeface="Aileron" charset="0"/>
                <a:cs typeface="Arial" panose="020B0604020202020204" pitchFamily="34" charset="0"/>
              </a:rPr>
              <a:t>1</a:t>
            </a:r>
          </a:p>
        </p:txBody>
      </p:sp>
    </p:spTree>
    <p:extLst>
      <p:ext uri="{BB962C8B-B14F-4D97-AF65-F5344CB8AC3E}">
        <p14:creationId xmlns:p14="http://schemas.microsoft.com/office/powerpoint/2010/main" val="316207695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BD00F-B5E2-66ED-713A-C380139B9F9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03491C0-C16A-B55F-27F1-AD01EA819345}"/>
              </a:ext>
            </a:extLst>
          </p:cNvPr>
          <p:cNvSpPr>
            <a:spLocks noGrp="1"/>
          </p:cNvSpPr>
          <p:nvPr>
            <p:ph type="title"/>
          </p:nvPr>
        </p:nvSpPr>
        <p:spPr>
          <a:xfrm>
            <a:off x="619201" y="259200"/>
            <a:ext cx="11381455" cy="864000"/>
          </a:xfrm>
        </p:spPr>
        <p:txBody>
          <a:bodyPr>
            <a:normAutofit/>
          </a:bodyPr>
          <a:lstStyle/>
          <a:p>
            <a:r>
              <a:rPr lang="en-GB" sz="3100" cap="none" noProof="0" dirty="0"/>
              <a:t>PROGRESSION ON 1</a:t>
            </a:r>
            <a:r>
              <a:rPr lang="en-GB" sz="3100" cap="none" baseline="30000" noProof="0" dirty="0"/>
              <a:t>st</a:t>
            </a:r>
            <a:r>
              <a:rPr lang="en-GB" sz="3100" cap="none" noProof="0" dirty="0"/>
              <a:t> LINE IO</a:t>
            </a:r>
            <a:br>
              <a:rPr lang="en-GB" cap="none" noProof="0" dirty="0"/>
            </a:br>
            <a:r>
              <a:rPr lang="en-GB" sz="2200" spc="100" noProof="0" dirty="0">
                <a:solidFill>
                  <a:schemeClr val="accent1"/>
                </a:solidFill>
                <a:latin typeface="Arial" panose="020B0604020202020204" pitchFamily="34" charset="0"/>
                <a:cs typeface="Arial" panose="020B0604020202020204" pitchFamily="34" charset="0"/>
              </a:rPr>
              <a:t>prospective data ARE LACKING FOR io after progression on io</a:t>
            </a:r>
            <a:endParaRPr lang="en-GB" sz="2200" spc="100" noProof="0" dirty="0"/>
          </a:p>
        </p:txBody>
      </p:sp>
      <p:sp>
        <p:nvSpPr>
          <p:cNvPr id="4" name="Slide Number Placeholder 3">
            <a:extLst>
              <a:ext uri="{FF2B5EF4-FFF2-40B4-BE49-F238E27FC236}">
                <a16:creationId xmlns:a16="http://schemas.microsoft.com/office/drawing/2014/main" id="{1FC8D518-A436-304F-04F6-0295D7A2D866}"/>
              </a:ext>
            </a:extLst>
          </p:cNvPr>
          <p:cNvSpPr>
            <a:spLocks noGrp="1"/>
          </p:cNvSpPr>
          <p:nvPr>
            <p:ph type="sldNum" sz="quarter" idx="4"/>
          </p:nvPr>
        </p:nvSpPr>
        <p:spPr/>
        <p:txBody>
          <a:bodyPr/>
          <a:lstStyle/>
          <a:p>
            <a:fld id="{FCE43C0F-8A7B-3A4B-9DB5-B3472E36E833}" type="slidenum">
              <a:rPr lang="en-GB" noProof="0" smtClean="0"/>
              <a:pPr/>
              <a:t>38</a:t>
            </a:fld>
            <a:endParaRPr lang="en-GB" noProof="0" dirty="0"/>
          </a:p>
        </p:txBody>
      </p:sp>
      <p:sp>
        <p:nvSpPr>
          <p:cNvPr id="11" name="Content Placeholder 10">
            <a:extLst>
              <a:ext uri="{FF2B5EF4-FFF2-40B4-BE49-F238E27FC236}">
                <a16:creationId xmlns:a16="http://schemas.microsoft.com/office/drawing/2014/main" id="{78B99DE5-9778-B68A-2DCF-1494D6617D81}"/>
              </a:ext>
            </a:extLst>
          </p:cNvPr>
          <p:cNvSpPr>
            <a:spLocks noGrp="1"/>
          </p:cNvSpPr>
          <p:nvPr>
            <p:ph sz="quarter" idx="15"/>
          </p:nvPr>
        </p:nvSpPr>
        <p:spPr/>
        <p:txBody>
          <a:bodyPr anchor="b"/>
          <a:lstStyle/>
          <a:p>
            <a:r>
              <a:rPr lang="en-GB" noProof="0" dirty="0">
                <a:solidFill>
                  <a:schemeClr val="tx2"/>
                </a:solidFill>
              </a:rPr>
              <a:t>HCC, hepatocellular carcinoma; IO, immuno-oncology (therapy); TKI, tyrosine kinase inhibitor</a:t>
            </a:r>
          </a:p>
        </p:txBody>
      </p:sp>
      <p:sp>
        <p:nvSpPr>
          <p:cNvPr id="6" name="Content Placeholder 5">
            <a:extLst>
              <a:ext uri="{FF2B5EF4-FFF2-40B4-BE49-F238E27FC236}">
                <a16:creationId xmlns:a16="http://schemas.microsoft.com/office/drawing/2014/main" id="{DFD28B5A-4F57-647A-E894-71C946D6BDC5}"/>
              </a:ext>
            </a:extLst>
          </p:cNvPr>
          <p:cNvSpPr>
            <a:spLocks noGrp="1"/>
          </p:cNvSpPr>
          <p:nvPr>
            <p:ph sz="quarter" idx="12"/>
          </p:nvPr>
        </p:nvSpPr>
        <p:spPr>
          <a:xfrm>
            <a:off x="620184" y="1628800"/>
            <a:ext cx="9508264" cy="4525200"/>
          </a:xfrm>
        </p:spPr>
        <p:txBody>
          <a:bodyPr/>
          <a:lstStyle/>
          <a:p>
            <a:r>
              <a:rPr lang="en-GB" noProof="0" dirty="0"/>
              <a:t>IO-based therapies have only </a:t>
            </a:r>
            <a:r>
              <a:rPr lang="en-GB" b="1" noProof="0" dirty="0">
                <a:solidFill>
                  <a:schemeClr val="accent1"/>
                </a:solidFill>
              </a:rPr>
              <a:t>recently become the standard of care </a:t>
            </a:r>
            <a:r>
              <a:rPr lang="en-GB" noProof="0" dirty="0"/>
              <a:t>in </a:t>
            </a:r>
            <a:r>
              <a:rPr lang="en-GB" noProof="0" dirty="0">
                <a:solidFill>
                  <a:schemeClr val="tx2"/>
                </a:solidFill>
              </a:rPr>
              <a:t>the 1</a:t>
            </a:r>
            <a:r>
              <a:rPr lang="en-GB" baseline="30000" noProof="0" dirty="0">
                <a:solidFill>
                  <a:schemeClr val="tx2"/>
                </a:solidFill>
              </a:rPr>
              <a:t>ST</a:t>
            </a:r>
            <a:r>
              <a:rPr lang="en-GB" noProof="0" dirty="0">
                <a:solidFill>
                  <a:schemeClr val="tx2"/>
                </a:solidFill>
              </a:rPr>
              <a:t> </a:t>
            </a:r>
            <a:r>
              <a:rPr lang="en-GB" noProof="0" dirty="0"/>
              <a:t>line for HCC</a:t>
            </a:r>
          </a:p>
          <a:p>
            <a:r>
              <a:rPr lang="en-GB" noProof="0" dirty="0"/>
              <a:t>Data on the use of IO after progression on prior IO therapy </a:t>
            </a:r>
            <a:r>
              <a:rPr lang="en-GB" noProof="0" dirty="0">
                <a:solidFill>
                  <a:schemeClr val="tx2"/>
                </a:solidFill>
              </a:rPr>
              <a:t>are</a:t>
            </a:r>
            <a:r>
              <a:rPr lang="en-GB" noProof="0" dirty="0"/>
              <a:t> </a:t>
            </a:r>
            <a:r>
              <a:rPr lang="en-GB" b="1" noProof="0" dirty="0">
                <a:solidFill>
                  <a:schemeClr val="accent1"/>
                </a:solidFill>
              </a:rPr>
              <a:t>even more limited </a:t>
            </a:r>
            <a:r>
              <a:rPr lang="en-GB" noProof="0" dirty="0"/>
              <a:t>than for TKIs after IO </a:t>
            </a:r>
          </a:p>
          <a:p>
            <a:r>
              <a:rPr lang="en-GB" noProof="0" dirty="0">
                <a:solidFill>
                  <a:schemeClr val="tx2"/>
                </a:solidFill>
              </a:rPr>
              <a:t>If a clinical trial is not available, </a:t>
            </a:r>
            <a:r>
              <a:rPr lang="en-GB" b="1" noProof="0" dirty="0">
                <a:solidFill>
                  <a:schemeClr val="accent1"/>
                </a:solidFill>
              </a:rPr>
              <a:t>switching to an alternative IO regimen </a:t>
            </a:r>
            <a:r>
              <a:rPr lang="en-GB" noProof="0" dirty="0"/>
              <a:t>may be considered in clinical practice in select patients, based on individual clinical factors, prior response and toxicity on IO, and local availability</a:t>
            </a:r>
            <a:endParaRPr lang="en-GB" sz="1800" noProof="0" dirty="0"/>
          </a:p>
        </p:txBody>
      </p:sp>
    </p:spTree>
    <p:extLst>
      <p:ext uri="{BB962C8B-B14F-4D97-AF65-F5344CB8AC3E}">
        <p14:creationId xmlns:p14="http://schemas.microsoft.com/office/powerpoint/2010/main" val="31050097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D8B5C-A504-E8C1-FA73-E7D0F7FDF8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7BD55-0FCD-1316-AAAA-740DCFB017BD}"/>
              </a:ext>
            </a:extLst>
          </p:cNvPr>
          <p:cNvSpPr>
            <a:spLocks noGrp="1"/>
          </p:cNvSpPr>
          <p:nvPr>
            <p:ph type="title"/>
          </p:nvPr>
        </p:nvSpPr>
        <p:spPr>
          <a:xfrm>
            <a:off x="609600" y="1844824"/>
            <a:ext cx="10972800" cy="2592288"/>
          </a:xfrm>
        </p:spPr>
        <p:txBody>
          <a:bodyPr/>
          <a:lstStyle/>
          <a:p>
            <a:r>
              <a:rPr lang="en-GB" noProof="0" dirty="0"/>
              <a:t>When to switch</a:t>
            </a:r>
            <a:br>
              <a:rPr lang="en-GB" noProof="0" dirty="0"/>
            </a:br>
            <a:br>
              <a:rPr lang="en-GB" noProof="0" dirty="0"/>
            </a:br>
            <a:r>
              <a:rPr lang="en-GB" sz="3200" noProof="0" dirty="0"/>
              <a:t>after progression on </a:t>
            </a:r>
            <a:r>
              <a:rPr lang="en-GB" sz="3200" dirty="0"/>
              <a:t>1</a:t>
            </a:r>
            <a:r>
              <a:rPr lang="en-GB" sz="3200" baseline="30000" dirty="0"/>
              <a:t>ST</a:t>
            </a:r>
            <a:r>
              <a:rPr lang="en-GB" sz="3200" dirty="0"/>
              <a:t> </a:t>
            </a:r>
            <a:r>
              <a:rPr lang="en-GB" sz="3200" noProof="0" dirty="0"/>
              <a:t>line io</a:t>
            </a:r>
            <a:endParaRPr lang="en-GB" noProof="0" dirty="0"/>
          </a:p>
        </p:txBody>
      </p:sp>
      <p:sp>
        <p:nvSpPr>
          <p:cNvPr id="5" name="Slide Number Placeholder 4">
            <a:extLst>
              <a:ext uri="{FF2B5EF4-FFF2-40B4-BE49-F238E27FC236}">
                <a16:creationId xmlns:a16="http://schemas.microsoft.com/office/drawing/2014/main" id="{452336D2-8B6D-8CDA-BA7D-6BA05545D11E}"/>
              </a:ext>
            </a:extLst>
          </p:cNvPr>
          <p:cNvSpPr>
            <a:spLocks noGrp="1"/>
          </p:cNvSpPr>
          <p:nvPr>
            <p:ph type="sldNum" sz="quarter" idx="4"/>
          </p:nvPr>
        </p:nvSpPr>
        <p:spPr/>
        <p:txBody>
          <a:bodyPr/>
          <a:lstStyle/>
          <a:p>
            <a:fld id="{FCE43C0F-8A7B-3A4B-9DB5-B3472E36E833}" type="slidenum">
              <a:rPr lang="en-GB" noProof="0" smtClean="0"/>
              <a:pPr/>
              <a:t>39</a:t>
            </a:fld>
            <a:endParaRPr lang="en-GB" noProof="0" dirty="0"/>
          </a:p>
        </p:txBody>
      </p:sp>
      <p:sp>
        <p:nvSpPr>
          <p:cNvPr id="7" name="Content Placeholder 6">
            <a:extLst>
              <a:ext uri="{FF2B5EF4-FFF2-40B4-BE49-F238E27FC236}">
                <a16:creationId xmlns:a16="http://schemas.microsoft.com/office/drawing/2014/main" id="{3A23A595-5D4C-775C-9295-079062D71214}"/>
              </a:ext>
            </a:extLst>
          </p:cNvPr>
          <p:cNvSpPr>
            <a:spLocks noGrp="1"/>
          </p:cNvSpPr>
          <p:nvPr>
            <p:ph sz="quarter" idx="15"/>
          </p:nvPr>
        </p:nvSpPr>
        <p:spPr/>
        <p:txBody>
          <a:bodyPr/>
          <a:lstStyle/>
          <a:p>
            <a:r>
              <a:rPr lang="en-GB" noProof="0" dirty="0"/>
              <a:t>IO, immuno-oncology (therapy)</a:t>
            </a:r>
          </a:p>
        </p:txBody>
      </p:sp>
    </p:spTree>
    <p:extLst>
      <p:ext uri="{BB962C8B-B14F-4D97-AF65-F5344CB8AC3E}">
        <p14:creationId xmlns:p14="http://schemas.microsoft.com/office/powerpoint/2010/main" val="390092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7A1E4-94EA-48ED-844D-6F0729F6815B}"/>
              </a:ext>
            </a:extLst>
          </p:cNvPr>
          <p:cNvSpPr>
            <a:spLocks noGrp="1"/>
          </p:cNvSpPr>
          <p:nvPr>
            <p:ph type="title"/>
          </p:nvPr>
        </p:nvSpPr>
        <p:spPr/>
        <p:txBody>
          <a:bodyPr/>
          <a:lstStyle/>
          <a:p>
            <a:r>
              <a:rPr lang="en-GB" noProof="0" dirty="0"/>
              <a:t>This programme has been developed by a Group </a:t>
            </a:r>
            <a:br>
              <a:rPr lang="en-GB" noProof="0" dirty="0"/>
            </a:br>
            <a:r>
              <a:rPr lang="en-GB" noProof="0" dirty="0"/>
              <a:t>of experts</a:t>
            </a:r>
          </a:p>
        </p:txBody>
      </p:sp>
      <p:sp>
        <p:nvSpPr>
          <p:cNvPr id="4" name="Slide Number Placeholder 3">
            <a:extLst>
              <a:ext uri="{FF2B5EF4-FFF2-40B4-BE49-F238E27FC236}">
                <a16:creationId xmlns:a16="http://schemas.microsoft.com/office/drawing/2014/main" id="{62A7D3FD-1CEE-F940-8B61-C2D15929BC21}"/>
              </a:ext>
            </a:extLst>
          </p:cNvPr>
          <p:cNvSpPr>
            <a:spLocks noGrp="1"/>
          </p:cNvSpPr>
          <p:nvPr>
            <p:ph type="sldNum" sz="quarter" idx="4"/>
          </p:nvPr>
        </p:nvSpPr>
        <p:spPr/>
        <p:txBody>
          <a:bodyPr/>
          <a:lstStyle/>
          <a:p>
            <a:fld id="{FCE43C0F-8A7B-3A4B-9DB5-B3472E36E833}" type="slidenum">
              <a:rPr lang="en-GB" noProof="0" smtClean="0"/>
              <a:pPr/>
              <a:t>4</a:t>
            </a:fld>
            <a:endParaRPr lang="en-GB" noProof="0" dirty="0"/>
          </a:p>
        </p:txBody>
      </p:sp>
      <p:sp>
        <p:nvSpPr>
          <p:cNvPr id="22" name="Content Placeholder 21">
            <a:extLst>
              <a:ext uri="{FF2B5EF4-FFF2-40B4-BE49-F238E27FC236}">
                <a16:creationId xmlns:a16="http://schemas.microsoft.com/office/drawing/2014/main" id="{03EB309C-7108-8D40-8457-D57FBD92E19B}"/>
              </a:ext>
            </a:extLst>
          </p:cNvPr>
          <p:cNvSpPr>
            <a:spLocks noGrp="1"/>
          </p:cNvSpPr>
          <p:nvPr>
            <p:ph sz="quarter" idx="15"/>
          </p:nvPr>
        </p:nvSpPr>
        <p:spPr/>
        <p:txBody>
          <a:bodyPr/>
          <a:lstStyle/>
          <a:p>
            <a:endParaRPr lang="en-GB" noProof="0" dirty="0"/>
          </a:p>
        </p:txBody>
      </p:sp>
      <p:grpSp>
        <p:nvGrpSpPr>
          <p:cNvPr id="24" name="Group 23">
            <a:extLst>
              <a:ext uri="{FF2B5EF4-FFF2-40B4-BE49-F238E27FC236}">
                <a16:creationId xmlns:a16="http://schemas.microsoft.com/office/drawing/2014/main" id="{9D306D81-85CB-2E40-ABDD-80F70C9EA782}"/>
              </a:ext>
            </a:extLst>
          </p:cNvPr>
          <p:cNvGrpSpPr/>
          <p:nvPr/>
        </p:nvGrpSpPr>
        <p:grpSpPr>
          <a:xfrm>
            <a:off x="2489083" y="1736867"/>
            <a:ext cx="3373288" cy="4110649"/>
            <a:chOff x="4855028" y="1838631"/>
            <a:chExt cx="2536371" cy="2951083"/>
          </a:xfrm>
        </p:grpSpPr>
        <p:sp>
          <p:nvSpPr>
            <p:cNvPr id="25" name="Rectangle 24">
              <a:extLst>
                <a:ext uri="{FF2B5EF4-FFF2-40B4-BE49-F238E27FC236}">
                  <a16:creationId xmlns:a16="http://schemas.microsoft.com/office/drawing/2014/main" id="{41404F96-8455-8D4D-96C2-2E62FE6A3E1F}"/>
                </a:ext>
              </a:extLst>
            </p:cNvPr>
            <p:cNvSpPr/>
            <p:nvPr/>
          </p:nvSpPr>
          <p:spPr>
            <a:xfrm>
              <a:off x="4855028" y="1838631"/>
              <a:ext cx="2536371" cy="2951083"/>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7" name="Freeform 26">
              <a:extLst>
                <a:ext uri="{FF2B5EF4-FFF2-40B4-BE49-F238E27FC236}">
                  <a16:creationId xmlns:a16="http://schemas.microsoft.com/office/drawing/2014/main" id="{BE84E24C-A734-BD49-A7D4-B566B35D0979}"/>
                </a:ext>
              </a:extLst>
            </p:cNvPr>
            <p:cNvSpPr/>
            <p:nvPr/>
          </p:nvSpPr>
          <p:spPr>
            <a:xfrm>
              <a:off x="4991723" y="1953736"/>
              <a:ext cx="2262981" cy="568586"/>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kern="1200" noProof="0" dirty="0">
                  <a:latin typeface="Arial" panose="020B0604020202020204" pitchFamily="34" charset="0"/>
                  <a:cs typeface="Arial" panose="020B0604020202020204" pitchFamily="34" charset="0"/>
                </a:rPr>
                <a:t>Assoc. Prof. Lorenza Rimassa</a:t>
              </a:r>
            </a:p>
            <a:p>
              <a:pPr marL="0" lvl="0" indent="0" algn="ctr" defTabSz="622300">
                <a:lnSpc>
                  <a:spcPct val="90000"/>
                </a:lnSpc>
                <a:spcBef>
                  <a:spcPct val="0"/>
                </a:spcBef>
                <a:spcAft>
                  <a:spcPts val="300"/>
                </a:spcAft>
                <a:buNone/>
              </a:pPr>
              <a:r>
                <a:rPr lang="en-GB" sz="1400" noProof="0" dirty="0">
                  <a:latin typeface="Arial" panose="020B0604020202020204" pitchFamily="34" charset="0"/>
                  <a:cs typeface="Arial" panose="020B0604020202020204" pitchFamily="34" charset="0"/>
                </a:rPr>
                <a:t>Humanitas University and IRCCS Humanitas Research Hospital, Italy</a:t>
              </a:r>
              <a:endParaRPr lang="en-GB" sz="1400" kern="1200" noProof="0" dirty="0">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E493FF6C-E6B4-6545-9313-0805E989C767}"/>
              </a:ext>
            </a:extLst>
          </p:cNvPr>
          <p:cNvGrpSpPr/>
          <p:nvPr/>
        </p:nvGrpSpPr>
        <p:grpSpPr>
          <a:xfrm>
            <a:off x="6155353" y="1736867"/>
            <a:ext cx="3366000" cy="4110649"/>
            <a:chOff x="7663542" y="1838631"/>
            <a:chExt cx="2536371" cy="2951083"/>
          </a:xfrm>
        </p:grpSpPr>
        <p:sp>
          <p:nvSpPr>
            <p:cNvPr id="29" name="Rectangle 28">
              <a:extLst>
                <a:ext uri="{FF2B5EF4-FFF2-40B4-BE49-F238E27FC236}">
                  <a16:creationId xmlns:a16="http://schemas.microsoft.com/office/drawing/2014/main" id="{927D22C0-BF97-A44F-B84B-D3DF5A257FC6}"/>
                </a:ext>
              </a:extLst>
            </p:cNvPr>
            <p:cNvSpPr/>
            <p:nvPr/>
          </p:nvSpPr>
          <p:spPr>
            <a:xfrm>
              <a:off x="7663542" y="1838631"/>
              <a:ext cx="2536371" cy="2951083"/>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1" name="Freeform 30">
              <a:extLst>
                <a:ext uri="{FF2B5EF4-FFF2-40B4-BE49-F238E27FC236}">
                  <a16:creationId xmlns:a16="http://schemas.microsoft.com/office/drawing/2014/main" id="{D43857A6-C0C0-164A-B5EA-0D9DC30836E2}"/>
                </a:ext>
              </a:extLst>
            </p:cNvPr>
            <p:cNvSpPr/>
            <p:nvPr/>
          </p:nvSpPr>
          <p:spPr>
            <a:xfrm>
              <a:off x="7800237" y="1953736"/>
              <a:ext cx="2267814" cy="568586"/>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a:ln w="25400" cap="flat" cmpd="sng" algn="ctr">
              <a:solidFill>
                <a:srgbClr val="C6573B">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kern="1200" noProof="0" dirty="0">
                  <a:latin typeface="Arial" panose="020B0604020202020204" pitchFamily="34" charset="0"/>
                  <a:cs typeface="Arial" panose="020B0604020202020204" pitchFamily="34" charset="0"/>
                </a:rPr>
                <a:t>Dr Amit Singal</a:t>
              </a:r>
            </a:p>
            <a:p>
              <a:pPr marL="0" lvl="0" indent="0" algn="ctr" defTabSz="622300">
                <a:lnSpc>
                  <a:spcPct val="90000"/>
                </a:lnSpc>
                <a:spcBef>
                  <a:spcPct val="0"/>
                </a:spcBef>
                <a:spcAft>
                  <a:spcPts val="300"/>
                </a:spcAft>
                <a:buNone/>
              </a:pPr>
              <a:r>
                <a:rPr lang="en-GB" sz="1400" noProof="0" dirty="0">
                  <a:latin typeface="Arial" panose="020B0604020202020204" pitchFamily="34" charset="0"/>
                  <a:cs typeface="Arial" panose="020B0604020202020204" pitchFamily="34" charset="0"/>
                </a:rPr>
                <a:t>UT Southwestern Medical Center, USA</a:t>
              </a:r>
              <a:endParaRPr lang="en-GB" sz="1400" kern="1200" noProof="0" dirty="0">
                <a:latin typeface="Arial" panose="020B0604020202020204" pitchFamily="34" charset="0"/>
                <a:cs typeface="Arial" panose="020B0604020202020204" pitchFamily="34" charset="0"/>
              </a:endParaRPr>
            </a:p>
          </p:txBody>
        </p:sp>
      </p:grpSp>
      <p:sp>
        <p:nvSpPr>
          <p:cNvPr id="5" name="AutoShape 2">
            <a:extLst>
              <a:ext uri="{FF2B5EF4-FFF2-40B4-BE49-F238E27FC236}">
                <a16:creationId xmlns:a16="http://schemas.microsoft.com/office/drawing/2014/main" id="{AE9E007F-5AA8-16D8-C06C-B26336911798}"/>
              </a:ext>
            </a:extLst>
          </p:cNvPr>
          <p:cNvSpPr>
            <a:spLocks noChangeAspect="1" noChangeArrowheads="1"/>
          </p:cNvSpPr>
          <p:nvPr/>
        </p:nvSpPr>
        <p:spPr bwMode="auto">
          <a:xfrm>
            <a:off x="2963864" y="4664198"/>
            <a:ext cx="2003368" cy="2193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pic>
        <p:nvPicPr>
          <p:cNvPr id="6" name="Picture 5">
            <a:extLst>
              <a:ext uri="{FF2B5EF4-FFF2-40B4-BE49-F238E27FC236}">
                <a16:creationId xmlns:a16="http://schemas.microsoft.com/office/drawing/2014/main" id="{7C3EAE09-183D-2C44-F31C-EC5FBBB116FC}"/>
              </a:ext>
            </a:extLst>
          </p:cNvPr>
          <p:cNvPicPr>
            <a:picLocks noChangeAspect="1"/>
          </p:cNvPicPr>
          <p:nvPr/>
        </p:nvPicPr>
        <p:blipFill>
          <a:blip r:embed="rId3"/>
          <a:stretch>
            <a:fillRect/>
          </a:stretch>
        </p:blipFill>
        <p:spPr>
          <a:xfrm>
            <a:off x="2921118" y="2849533"/>
            <a:ext cx="2509219" cy="2872147"/>
          </a:xfrm>
          <a:prstGeom prst="rect">
            <a:avLst/>
          </a:prstGeom>
        </p:spPr>
      </p:pic>
      <p:pic>
        <p:nvPicPr>
          <p:cNvPr id="7" name="Picture 6">
            <a:extLst>
              <a:ext uri="{FF2B5EF4-FFF2-40B4-BE49-F238E27FC236}">
                <a16:creationId xmlns:a16="http://schemas.microsoft.com/office/drawing/2014/main" id="{8AAB2085-C974-041A-909B-611F27BF587C}"/>
              </a:ext>
            </a:extLst>
          </p:cNvPr>
          <p:cNvPicPr>
            <a:picLocks noChangeAspect="1"/>
          </p:cNvPicPr>
          <p:nvPr/>
        </p:nvPicPr>
        <p:blipFill>
          <a:blip r:embed="rId4"/>
          <a:srcRect l="3533" r="4899" b="18021"/>
          <a:stretch/>
        </p:blipFill>
        <p:spPr>
          <a:xfrm>
            <a:off x="6583744" y="2849533"/>
            <a:ext cx="2509219" cy="2872147"/>
          </a:xfrm>
          <a:prstGeom prst="rect">
            <a:avLst/>
          </a:prstGeom>
        </p:spPr>
      </p:pic>
    </p:spTree>
    <p:extLst>
      <p:ext uri="{BB962C8B-B14F-4D97-AF65-F5344CB8AC3E}">
        <p14:creationId xmlns:p14="http://schemas.microsoft.com/office/powerpoint/2010/main" val="112669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AB61B89F-E981-9649-9C4E-11AC68D2AF2E}"/>
              </a:ext>
            </a:extLst>
          </p:cNvPr>
          <p:cNvSpPr>
            <a:spLocks noGrp="1"/>
          </p:cNvSpPr>
          <p:nvPr>
            <p:ph sz="quarter" idx="12"/>
          </p:nvPr>
        </p:nvSpPr>
        <p:spPr>
          <a:xfrm>
            <a:off x="620184" y="2012606"/>
            <a:ext cx="3315576" cy="3252599"/>
          </a:xfrm>
        </p:spPr>
        <p:txBody>
          <a:bodyPr/>
          <a:lstStyle/>
          <a:p>
            <a:r>
              <a:rPr lang="en-GB" sz="2000" noProof="0" dirty="0"/>
              <a:t>Measurement of the longest tumour diameter in a target hepatic lesion: mRECIST vs RECIST</a:t>
            </a:r>
          </a:p>
          <a:p>
            <a:r>
              <a:rPr lang="en-GB" sz="2000" noProof="0" dirty="0"/>
              <a:t>The response was assessed as progressive disease according to RECIST 1.1 and stable disease based on mRECIST</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sz="3100" noProof="0" dirty="0"/>
              <a:t>Measuring radiologic progression in </a:t>
            </a:r>
            <a:r>
              <a:rPr lang="en-GB" sz="3100" noProof="0" dirty="0" err="1"/>
              <a:t>hcc</a:t>
            </a:r>
            <a:br>
              <a:rPr lang="en-GB" sz="3100" noProof="0" dirty="0"/>
            </a:br>
            <a:r>
              <a:rPr lang="en-GB" sz="2200" cap="none" spc="100" noProof="0" dirty="0">
                <a:solidFill>
                  <a:schemeClr val="accent1"/>
                </a:solidFill>
              </a:rPr>
              <a:t>m</a:t>
            </a:r>
            <a:r>
              <a:rPr lang="en-GB" sz="2200" spc="100" noProof="0" dirty="0">
                <a:solidFill>
                  <a:schemeClr val="accent1"/>
                </a:solidFill>
              </a:rPr>
              <a:t>recist criteria have a powerful ability to discriminate between responders and non-responders</a:t>
            </a:r>
            <a:endParaRPr lang="en-GB" noProof="0"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noProof="0" smtClean="0"/>
              <a:pPr/>
              <a:t>40</a:t>
            </a:fld>
            <a:endParaRPr lang="en-GB" noProof="0" dirty="0"/>
          </a:p>
        </p:txBody>
      </p:sp>
      <p:sp>
        <p:nvSpPr>
          <p:cNvPr id="9" name="Content Placeholder 8">
            <a:extLst>
              <a:ext uri="{FF2B5EF4-FFF2-40B4-BE49-F238E27FC236}">
                <a16:creationId xmlns:a16="http://schemas.microsoft.com/office/drawing/2014/main" id="{DCB60BC0-DB4C-9B66-ABF9-FC62ED7FCBC3}"/>
              </a:ext>
            </a:extLst>
          </p:cNvPr>
          <p:cNvSpPr>
            <a:spLocks noGrp="1"/>
          </p:cNvSpPr>
          <p:nvPr>
            <p:ph sz="quarter" idx="15"/>
          </p:nvPr>
        </p:nvSpPr>
        <p:spPr/>
        <p:txBody>
          <a:bodyPr/>
          <a:lstStyle/>
          <a:p>
            <a:r>
              <a:rPr lang="en-GB" noProof="0" dirty="0">
                <a:solidFill>
                  <a:schemeClr val="tx2"/>
                </a:solidFill>
              </a:rPr>
              <a:t>HCC, hepatocellular carcinoma; (</a:t>
            </a:r>
            <a:r>
              <a:rPr lang="en-GB" sz="1200" noProof="0" dirty="0">
                <a:solidFill>
                  <a:schemeClr val="tx2"/>
                </a:solidFill>
              </a:rPr>
              <a:t>m)RECIST, (modified) </a:t>
            </a:r>
            <a:r>
              <a:rPr lang="en-GB" dirty="0">
                <a:solidFill>
                  <a:schemeClr val="tx2"/>
                </a:solidFill>
              </a:rPr>
              <a:t>R</a:t>
            </a:r>
            <a:r>
              <a:rPr lang="en-GB" noProof="0" dirty="0">
                <a:solidFill>
                  <a:schemeClr val="tx2"/>
                </a:solidFill>
              </a:rPr>
              <a:t>esponse Evaluation </a:t>
            </a:r>
            <a:r>
              <a:rPr lang="en-GB" dirty="0">
                <a:solidFill>
                  <a:schemeClr val="tx2"/>
                </a:solidFill>
              </a:rPr>
              <a:t>C</a:t>
            </a:r>
            <a:r>
              <a:rPr lang="en-GB" noProof="0" dirty="0">
                <a:solidFill>
                  <a:schemeClr val="tx2"/>
                </a:solidFill>
              </a:rPr>
              <a:t>riteria in Solid </a:t>
            </a:r>
            <a:r>
              <a:rPr lang="en-GB" dirty="0">
                <a:solidFill>
                  <a:schemeClr val="tx2"/>
                </a:solidFill>
              </a:rPr>
              <a:t>T</a:t>
            </a:r>
            <a:r>
              <a:rPr lang="en-GB" noProof="0" dirty="0">
                <a:solidFill>
                  <a:schemeClr val="tx2"/>
                </a:solidFill>
              </a:rPr>
              <a:t>umours</a:t>
            </a:r>
          </a:p>
          <a:p>
            <a:r>
              <a:rPr lang="en-GB" noProof="0" dirty="0">
                <a:solidFill>
                  <a:schemeClr val="tx2"/>
                </a:solidFill>
              </a:rPr>
              <a:t>Zhou M, et al. Front Oncol. 2021;11:764189</a:t>
            </a:r>
            <a:endParaRPr lang="en-GB" noProof="0" dirty="0">
              <a:solidFill>
                <a:schemeClr val="tx2"/>
              </a:solidFill>
              <a:highlight>
                <a:srgbClr val="FFFF00"/>
              </a:highlight>
            </a:endParaRPr>
          </a:p>
        </p:txBody>
      </p:sp>
      <p:sp>
        <p:nvSpPr>
          <p:cNvPr id="5" name="Tekstvak 6">
            <a:extLst>
              <a:ext uri="{FF2B5EF4-FFF2-40B4-BE49-F238E27FC236}">
                <a16:creationId xmlns:a16="http://schemas.microsoft.com/office/drawing/2014/main" id="{28E86CDA-E0E5-DB7D-433D-2DAE95D59792}"/>
              </a:ext>
            </a:extLst>
          </p:cNvPr>
          <p:cNvSpPr txBox="1"/>
          <p:nvPr/>
        </p:nvSpPr>
        <p:spPr>
          <a:xfrm>
            <a:off x="7765228" y="1531535"/>
            <a:ext cx="3083300" cy="338554"/>
          </a:xfrm>
          <a:prstGeom prst="rect">
            <a:avLst/>
          </a:prstGeom>
          <a:noFill/>
        </p:spPr>
        <p:txBody>
          <a:bodyPr wrap="square" rtlCol="0">
            <a:spAutoFit/>
          </a:bodyPr>
          <a:lstStyle/>
          <a:p>
            <a:pPr algn="ctr"/>
            <a:r>
              <a:rPr lang="en-GB" sz="1600" b="1" noProof="0" dirty="0">
                <a:latin typeface="Arial" panose="020B0604020202020204" pitchFamily="34" charset="0"/>
                <a:cs typeface="Arial" panose="020B0604020202020204" pitchFamily="34" charset="0"/>
              </a:rPr>
              <a:t>After immunotherapy</a:t>
            </a:r>
          </a:p>
        </p:txBody>
      </p:sp>
      <p:sp>
        <p:nvSpPr>
          <p:cNvPr id="11" name="Tekstvak 7">
            <a:extLst>
              <a:ext uri="{FF2B5EF4-FFF2-40B4-BE49-F238E27FC236}">
                <a16:creationId xmlns:a16="http://schemas.microsoft.com/office/drawing/2014/main" id="{102EB2F8-9D2B-636E-3BF2-517AF82D5F8C}"/>
              </a:ext>
            </a:extLst>
          </p:cNvPr>
          <p:cNvSpPr txBox="1"/>
          <p:nvPr/>
        </p:nvSpPr>
        <p:spPr>
          <a:xfrm>
            <a:off x="4420012" y="1518493"/>
            <a:ext cx="2972132" cy="338554"/>
          </a:xfrm>
          <a:prstGeom prst="rect">
            <a:avLst/>
          </a:prstGeom>
          <a:noFill/>
        </p:spPr>
        <p:txBody>
          <a:bodyPr wrap="square" rtlCol="0">
            <a:spAutoFit/>
          </a:bodyPr>
          <a:lstStyle/>
          <a:p>
            <a:pPr algn="ctr"/>
            <a:r>
              <a:rPr lang="en-GB" sz="1600" b="1" noProof="0" dirty="0">
                <a:latin typeface="Arial" panose="020B0604020202020204" pitchFamily="34" charset="0"/>
                <a:cs typeface="Arial" panose="020B0604020202020204" pitchFamily="34" charset="0"/>
              </a:rPr>
              <a:t>Before start treatment</a:t>
            </a:r>
          </a:p>
        </p:txBody>
      </p:sp>
      <p:sp>
        <p:nvSpPr>
          <p:cNvPr id="50" name="TextBox 10">
            <a:extLst>
              <a:ext uri="{FF2B5EF4-FFF2-40B4-BE49-F238E27FC236}">
                <a16:creationId xmlns:a16="http://schemas.microsoft.com/office/drawing/2014/main" id="{7A1A6F49-AA94-3B84-0B16-E43CA96164A7}"/>
              </a:ext>
            </a:extLst>
          </p:cNvPr>
          <p:cNvSpPr>
            <a:spLocks noChangeArrowheads="1"/>
          </p:cNvSpPr>
          <p:nvPr>
            <p:custDataLst>
              <p:tags r:id="rId1"/>
            </p:custDataLst>
          </p:nvPr>
        </p:nvSpPr>
        <p:spPr bwMode="auto">
          <a:xfrm>
            <a:off x="4151784" y="5428456"/>
            <a:ext cx="669674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algn="r" eaLnBrk="1" hangingPunct="1">
              <a:spcBef>
                <a:spcPct val="0"/>
              </a:spcBef>
              <a:buFontTx/>
              <a:buNone/>
            </a:pPr>
            <a:r>
              <a:rPr lang="en-GB" sz="1200" noProof="0" dirty="0">
                <a:latin typeface="Arial" panose="020B0604020202020204" pitchFamily="34" charset="0"/>
              </a:rPr>
              <a:t>White line: the overall longest diameter of the tumour according to RECIST 1.1</a:t>
            </a:r>
          </a:p>
          <a:p>
            <a:pPr algn="r" eaLnBrk="1" hangingPunct="1">
              <a:spcBef>
                <a:spcPct val="0"/>
              </a:spcBef>
              <a:buFontTx/>
              <a:buNone/>
            </a:pPr>
            <a:r>
              <a:rPr lang="en-GB" sz="1200" noProof="0" dirty="0">
                <a:latin typeface="Arial" panose="020B0604020202020204" pitchFamily="34" charset="0"/>
              </a:rPr>
              <a:t>Red line: the longest diameter of the viable portion of the tumour as per mRECIST and </a:t>
            </a:r>
            <a:br>
              <a:rPr lang="en-GB" sz="1200" noProof="0" dirty="0">
                <a:latin typeface="Arial" panose="020B0604020202020204" pitchFamily="34" charset="0"/>
              </a:rPr>
            </a:br>
            <a:r>
              <a:rPr lang="en-GB" sz="1200" noProof="0" dirty="0">
                <a:latin typeface="Arial" panose="020B0604020202020204" pitchFamily="34" charset="0"/>
              </a:rPr>
              <a:t>recognized by contrast enhancement</a:t>
            </a:r>
          </a:p>
        </p:txBody>
      </p:sp>
      <p:grpSp>
        <p:nvGrpSpPr>
          <p:cNvPr id="7" name="Group 6">
            <a:extLst>
              <a:ext uri="{FF2B5EF4-FFF2-40B4-BE49-F238E27FC236}">
                <a16:creationId xmlns:a16="http://schemas.microsoft.com/office/drawing/2014/main" id="{7FF9E799-6118-949D-C5F7-0AA0D47548F4}"/>
              </a:ext>
            </a:extLst>
          </p:cNvPr>
          <p:cNvGrpSpPr/>
          <p:nvPr/>
        </p:nvGrpSpPr>
        <p:grpSpPr>
          <a:xfrm>
            <a:off x="4361046" y="1887826"/>
            <a:ext cx="6487482" cy="3468622"/>
            <a:chOff x="2189806" y="1616561"/>
            <a:chExt cx="7812387" cy="4177001"/>
          </a:xfrm>
        </p:grpSpPr>
        <p:pic>
          <p:nvPicPr>
            <p:cNvPr id="2" name="Tijdelijke aanduiding voor inhoud 5" descr="Afbeelding met tekst&#10;&#10;Automatisch gegenereerde beschrijving">
              <a:extLst>
                <a:ext uri="{FF2B5EF4-FFF2-40B4-BE49-F238E27FC236}">
                  <a16:creationId xmlns:a16="http://schemas.microsoft.com/office/drawing/2014/main" id="{C362840B-9967-4169-36EA-1C3445EF91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89806" y="1616561"/>
              <a:ext cx="7812387" cy="4177001"/>
            </a:xfrm>
            <a:prstGeom prst="rect">
              <a:avLst/>
            </a:prstGeom>
          </p:spPr>
        </p:pic>
        <p:cxnSp>
          <p:nvCxnSpPr>
            <p:cNvPr id="26" name="Straight Connector 25">
              <a:extLst>
                <a:ext uri="{FF2B5EF4-FFF2-40B4-BE49-F238E27FC236}">
                  <a16:creationId xmlns:a16="http://schemas.microsoft.com/office/drawing/2014/main" id="{02ACFF2A-7EA9-6E4D-820B-F2EB0B732945}"/>
                </a:ext>
              </a:extLst>
            </p:cNvPr>
            <p:cNvCxnSpPr>
              <a:cxnSpLocks/>
            </p:cNvCxnSpPr>
            <p:nvPr/>
          </p:nvCxnSpPr>
          <p:spPr>
            <a:xfrm flipV="1">
              <a:off x="7695174" y="3260725"/>
              <a:ext cx="102629" cy="16012"/>
            </a:xfrm>
            <a:prstGeom prst="line">
              <a:avLst/>
            </a:prstGeom>
            <a:ln w="22225"/>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AF82FDE-D3AE-064A-932F-3A4C3B672C4F}"/>
                </a:ext>
              </a:extLst>
            </p:cNvPr>
            <p:cNvCxnSpPr>
              <a:cxnSpLocks/>
            </p:cNvCxnSpPr>
            <p:nvPr/>
          </p:nvCxnSpPr>
          <p:spPr>
            <a:xfrm flipV="1">
              <a:off x="8199999" y="3209925"/>
              <a:ext cx="102626" cy="69987"/>
            </a:xfrm>
            <a:prstGeom prst="line">
              <a:avLst/>
            </a:prstGeom>
            <a:ln w="222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D7A485A-105E-6D4B-B186-BE90041AF6C2}"/>
                </a:ext>
              </a:extLst>
            </p:cNvPr>
            <p:cNvCxnSpPr>
              <a:cxnSpLocks/>
            </p:cNvCxnSpPr>
            <p:nvPr/>
          </p:nvCxnSpPr>
          <p:spPr>
            <a:xfrm flipV="1">
              <a:off x="7599924" y="2349500"/>
              <a:ext cx="102626" cy="69987"/>
            </a:xfrm>
            <a:prstGeom prst="line">
              <a:avLst/>
            </a:prstGeom>
            <a:ln w="22225">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6C576998-28B0-BCD3-B324-83D3C666EF07}"/>
                </a:ext>
              </a:extLst>
            </p:cNvPr>
            <p:cNvGrpSpPr/>
            <p:nvPr/>
          </p:nvGrpSpPr>
          <p:grpSpPr>
            <a:xfrm>
              <a:off x="7626350" y="2390775"/>
              <a:ext cx="619125" cy="873125"/>
              <a:chOff x="7626350" y="2390775"/>
              <a:chExt cx="619125" cy="873125"/>
            </a:xfrm>
          </p:grpSpPr>
          <p:cxnSp>
            <p:nvCxnSpPr>
              <p:cNvPr id="18" name="Straight Connector 17">
                <a:extLst>
                  <a:ext uri="{FF2B5EF4-FFF2-40B4-BE49-F238E27FC236}">
                    <a16:creationId xmlns:a16="http://schemas.microsoft.com/office/drawing/2014/main" id="{0FC5746C-E86A-AE40-98A7-05D5AB4687CA}"/>
                  </a:ext>
                </a:extLst>
              </p:cNvPr>
              <p:cNvCxnSpPr>
                <a:cxnSpLocks/>
              </p:cNvCxnSpPr>
              <p:nvPr/>
            </p:nvCxnSpPr>
            <p:spPr>
              <a:xfrm>
                <a:off x="7626350" y="2409825"/>
                <a:ext cx="117475" cy="85407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66CE525-AA46-DA4A-BD0B-768915D98A91}"/>
                  </a:ext>
                </a:extLst>
              </p:cNvPr>
              <p:cNvCxnSpPr>
                <a:cxnSpLocks/>
              </p:cNvCxnSpPr>
              <p:nvPr/>
            </p:nvCxnSpPr>
            <p:spPr>
              <a:xfrm>
                <a:off x="7651750" y="2390775"/>
                <a:ext cx="593725" cy="8509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grpSp>
        <p:cxnSp>
          <p:nvCxnSpPr>
            <p:cNvPr id="24" name="Straight Connector 23">
              <a:extLst>
                <a:ext uri="{FF2B5EF4-FFF2-40B4-BE49-F238E27FC236}">
                  <a16:creationId xmlns:a16="http://schemas.microsoft.com/office/drawing/2014/main" id="{4EB408FA-204D-C946-B20B-8E20B286684C}"/>
                </a:ext>
              </a:extLst>
            </p:cNvPr>
            <p:cNvCxnSpPr>
              <a:cxnSpLocks/>
            </p:cNvCxnSpPr>
            <p:nvPr/>
          </p:nvCxnSpPr>
          <p:spPr>
            <a:xfrm flipV="1">
              <a:off x="7574524" y="2393950"/>
              <a:ext cx="102629" cy="16012"/>
            </a:xfrm>
            <a:prstGeom prst="line">
              <a:avLst/>
            </a:prstGeom>
            <a:ln w="22225"/>
            <a:effectLst/>
          </p:spPr>
          <p:style>
            <a:lnRef idx="2">
              <a:schemeClr val="accent1"/>
            </a:lnRef>
            <a:fillRef idx="0">
              <a:schemeClr val="accent1"/>
            </a:fillRef>
            <a:effectRef idx="1">
              <a:schemeClr val="accent1"/>
            </a:effectRef>
            <a:fontRef idx="minor">
              <a:schemeClr val="tx1"/>
            </a:fontRef>
          </p:style>
        </p:cxnSp>
      </p:grpSp>
      <p:sp>
        <p:nvSpPr>
          <p:cNvPr id="10" name="Left Brace 9">
            <a:extLst>
              <a:ext uri="{FF2B5EF4-FFF2-40B4-BE49-F238E27FC236}">
                <a16:creationId xmlns:a16="http://schemas.microsoft.com/office/drawing/2014/main" id="{FD4C7183-280A-863D-BDF9-8347B06531F8}"/>
              </a:ext>
            </a:extLst>
          </p:cNvPr>
          <p:cNvSpPr/>
          <p:nvPr/>
        </p:nvSpPr>
        <p:spPr>
          <a:xfrm>
            <a:off x="3935760" y="1904594"/>
            <a:ext cx="216024" cy="346862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spTree>
    <p:extLst>
      <p:ext uri="{BB962C8B-B14F-4D97-AF65-F5344CB8AC3E}">
        <p14:creationId xmlns:p14="http://schemas.microsoft.com/office/powerpoint/2010/main" val="330225449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E502D-D796-BBE8-B669-DE9AB5DFA7B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D7C5B1-410C-694C-1FA3-05CC3A6AD77C}"/>
              </a:ext>
            </a:extLst>
          </p:cNvPr>
          <p:cNvSpPr>
            <a:spLocks noGrp="1"/>
          </p:cNvSpPr>
          <p:nvPr>
            <p:ph type="title"/>
          </p:nvPr>
        </p:nvSpPr>
        <p:spPr/>
        <p:txBody>
          <a:bodyPr>
            <a:normAutofit fontScale="90000"/>
          </a:bodyPr>
          <a:lstStyle/>
          <a:p>
            <a:r>
              <a:rPr lang="en-GB" sz="3100" noProof="0" dirty="0"/>
              <a:t>Patterns of progression </a:t>
            </a:r>
            <a:r>
              <a:rPr lang="en-GB" sz="3100" noProof="0" dirty="0">
                <a:solidFill>
                  <a:schemeClr val="tx2"/>
                </a:solidFill>
              </a:rPr>
              <a:t>following 1</a:t>
            </a:r>
            <a:r>
              <a:rPr lang="en-GB" sz="3100" baseline="30000" noProof="0" dirty="0">
                <a:solidFill>
                  <a:schemeClr val="tx2"/>
                </a:solidFill>
              </a:rPr>
              <a:t>ST</a:t>
            </a:r>
            <a:r>
              <a:rPr lang="en-GB" sz="3100" noProof="0" dirty="0">
                <a:solidFill>
                  <a:schemeClr val="tx2"/>
                </a:solidFill>
              </a:rPr>
              <a:t> line io</a:t>
            </a:r>
            <a:br>
              <a:rPr lang="en-GB" sz="3100" noProof="0" dirty="0">
                <a:solidFill>
                  <a:schemeClr val="tx2"/>
                </a:solidFill>
              </a:rPr>
            </a:br>
            <a:r>
              <a:rPr lang="en-GB" sz="2200" spc="100" noProof="0" dirty="0">
                <a:solidFill>
                  <a:schemeClr val="accent1"/>
                </a:solidFill>
              </a:rPr>
              <a:t>type of progression may influence results</a:t>
            </a:r>
            <a:br>
              <a:rPr lang="en-GB" noProof="0" dirty="0"/>
            </a:br>
            <a:endParaRPr lang="en-GB" sz="2100" noProof="0" dirty="0"/>
          </a:p>
        </p:txBody>
      </p:sp>
      <p:sp>
        <p:nvSpPr>
          <p:cNvPr id="4" name="Slide Number Placeholder 3">
            <a:extLst>
              <a:ext uri="{FF2B5EF4-FFF2-40B4-BE49-F238E27FC236}">
                <a16:creationId xmlns:a16="http://schemas.microsoft.com/office/drawing/2014/main" id="{9EF05160-62C8-9F2B-5C96-9C0C37B6EBE2}"/>
              </a:ext>
            </a:extLst>
          </p:cNvPr>
          <p:cNvSpPr>
            <a:spLocks noGrp="1"/>
          </p:cNvSpPr>
          <p:nvPr>
            <p:ph type="sldNum" sz="quarter" idx="4"/>
          </p:nvPr>
        </p:nvSpPr>
        <p:spPr/>
        <p:txBody>
          <a:bodyPr/>
          <a:lstStyle/>
          <a:p>
            <a:fld id="{FCE43C0F-8A7B-3A4B-9DB5-B3472E36E833}" type="slidenum">
              <a:rPr lang="en-GB" noProof="0" smtClean="0"/>
              <a:pPr/>
              <a:t>41</a:t>
            </a:fld>
            <a:endParaRPr lang="en-GB" noProof="0" dirty="0"/>
          </a:p>
        </p:txBody>
      </p:sp>
      <p:sp>
        <p:nvSpPr>
          <p:cNvPr id="11" name="Content Placeholder 10">
            <a:extLst>
              <a:ext uri="{FF2B5EF4-FFF2-40B4-BE49-F238E27FC236}">
                <a16:creationId xmlns:a16="http://schemas.microsoft.com/office/drawing/2014/main" id="{3769F878-4BC3-4BF4-5DC5-24C298979F0E}"/>
              </a:ext>
            </a:extLst>
          </p:cNvPr>
          <p:cNvSpPr>
            <a:spLocks noGrp="1"/>
          </p:cNvSpPr>
          <p:nvPr>
            <p:ph sz="quarter" idx="15"/>
          </p:nvPr>
        </p:nvSpPr>
        <p:spPr/>
        <p:txBody>
          <a:bodyPr anchor="b"/>
          <a:lstStyle/>
          <a:p>
            <a:r>
              <a:rPr lang="en-GB" sz="1100" noProof="0" dirty="0">
                <a:solidFill>
                  <a:schemeClr val="tx2"/>
                </a:solidFill>
              </a:rPr>
              <a:t>CI, confidence interval; CR, complete response; EHG, extrahepatic growth; HCC, hepatocellular carcinoma; IHG, intrahepatic growth; IO, immuno-oncology (therapy); NEH, new extrahepatic lesions(s); NIH, new intrahepatic lesion(s); nVI, new vascular invasion; PR, partial response; SD, stable disease</a:t>
            </a:r>
          </a:p>
          <a:p>
            <a:r>
              <a:rPr lang="en-GB" sz="1100" noProof="0" dirty="0">
                <a:solidFill>
                  <a:schemeClr val="tx2"/>
                </a:solidFill>
              </a:rPr>
              <a:t>1. Talbot T, et al. Liver Int. 2023;43:695-707; 2. Iavarone M, et al. Hepatology. 2024;79:1452-1462</a:t>
            </a:r>
          </a:p>
        </p:txBody>
      </p:sp>
      <p:pic>
        <p:nvPicPr>
          <p:cNvPr id="5" name="Picture 4">
            <a:extLst>
              <a:ext uri="{FF2B5EF4-FFF2-40B4-BE49-F238E27FC236}">
                <a16:creationId xmlns:a16="http://schemas.microsoft.com/office/drawing/2014/main" id="{CF24024F-2A2A-2734-E2BB-F8A67AE9AB10}"/>
              </a:ext>
            </a:extLst>
          </p:cNvPr>
          <p:cNvPicPr>
            <a:picLocks noChangeAspect="1"/>
          </p:cNvPicPr>
          <p:nvPr/>
        </p:nvPicPr>
        <p:blipFill>
          <a:blip r:embed="rId2"/>
          <a:srcRect l="10426" t="5778" r="9126" b="27201"/>
          <a:stretch/>
        </p:blipFill>
        <p:spPr>
          <a:xfrm>
            <a:off x="5713234" y="2025549"/>
            <a:ext cx="6264697" cy="3326786"/>
          </a:xfrm>
          <a:prstGeom prst="rect">
            <a:avLst/>
          </a:prstGeom>
        </p:spPr>
      </p:pic>
      <p:sp>
        <p:nvSpPr>
          <p:cNvPr id="8" name="Tekstvak 7">
            <a:extLst>
              <a:ext uri="{FF2B5EF4-FFF2-40B4-BE49-F238E27FC236}">
                <a16:creationId xmlns:a16="http://schemas.microsoft.com/office/drawing/2014/main" id="{0EBA6F45-CBC8-04DB-1224-531F1EE79B10}"/>
              </a:ext>
            </a:extLst>
          </p:cNvPr>
          <p:cNvSpPr txBox="1"/>
          <p:nvPr/>
        </p:nvSpPr>
        <p:spPr>
          <a:xfrm>
            <a:off x="619202" y="1240885"/>
            <a:ext cx="4612702" cy="338554"/>
          </a:xfrm>
          <a:prstGeom prst="rect">
            <a:avLst/>
          </a:prstGeom>
          <a:noFill/>
        </p:spPr>
        <p:txBody>
          <a:bodyPr wrap="square" rtlCol="0">
            <a:spAutoFit/>
          </a:bodyPr>
          <a:lstStyle/>
          <a:p>
            <a:pPr algn="ctr"/>
            <a:r>
              <a:rPr lang="en-GB" sz="1600" b="1" noProof="0" dirty="0">
                <a:latin typeface="Arial" panose="020B0604020202020204" pitchFamily="34" charset="0"/>
                <a:cs typeface="Arial" panose="020B0604020202020204" pitchFamily="34" charset="0"/>
              </a:rPr>
              <a:t>Post-progression survival</a:t>
            </a:r>
            <a:r>
              <a:rPr lang="en-GB" sz="1600" b="1" baseline="30000" noProof="0" dirty="0">
                <a:latin typeface="Arial" panose="020B0604020202020204" pitchFamily="34" charset="0"/>
                <a:cs typeface="Arial" panose="020B0604020202020204" pitchFamily="34" charset="0"/>
              </a:rPr>
              <a:t>1</a:t>
            </a:r>
            <a:endParaRPr lang="en-GB" sz="1600" b="1" noProof="0" dirty="0">
              <a:latin typeface="Arial" panose="020B0604020202020204" pitchFamily="34" charset="0"/>
              <a:cs typeface="Arial" panose="020B0604020202020204" pitchFamily="34" charset="0"/>
            </a:endParaRPr>
          </a:p>
        </p:txBody>
      </p:sp>
      <p:sp>
        <p:nvSpPr>
          <p:cNvPr id="9" name="Tekstvak 7">
            <a:extLst>
              <a:ext uri="{FF2B5EF4-FFF2-40B4-BE49-F238E27FC236}">
                <a16:creationId xmlns:a16="http://schemas.microsoft.com/office/drawing/2014/main" id="{C96A50A6-FE17-CB02-D532-3CB19C75C7EC}"/>
              </a:ext>
            </a:extLst>
          </p:cNvPr>
          <p:cNvSpPr txBox="1"/>
          <p:nvPr/>
        </p:nvSpPr>
        <p:spPr>
          <a:xfrm>
            <a:off x="6453872" y="1196752"/>
            <a:ext cx="5258752" cy="584775"/>
          </a:xfrm>
          <a:prstGeom prst="rect">
            <a:avLst/>
          </a:prstGeom>
          <a:noFill/>
        </p:spPr>
        <p:txBody>
          <a:bodyPr wrap="square" rtlCol="0">
            <a:spAutoFit/>
          </a:bodyPr>
          <a:lstStyle/>
          <a:p>
            <a:pPr algn="ctr"/>
            <a:r>
              <a:rPr lang="en-GB" sz="1600" b="1" noProof="0" dirty="0">
                <a:latin typeface="Arial" panose="020B0604020202020204" pitchFamily="34" charset="0"/>
                <a:cs typeface="Arial" panose="020B0604020202020204" pitchFamily="34" charset="0"/>
              </a:rPr>
              <a:t>Outcome of patients with HCC across the years according to radiologic response</a:t>
            </a:r>
            <a:r>
              <a:rPr lang="en-GB" sz="1600" b="1" baseline="30000" noProof="0" dirty="0">
                <a:latin typeface="Arial" panose="020B0604020202020204" pitchFamily="34" charset="0"/>
                <a:cs typeface="Arial" panose="020B0604020202020204" pitchFamily="34" charset="0"/>
              </a:rPr>
              <a:t>2</a:t>
            </a:r>
            <a:endParaRPr lang="en-GB" sz="1600" b="1" noProof="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3FC4F29-C1D7-3792-0FD1-CDEA30A00B9C}"/>
              </a:ext>
            </a:extLst>
          </p:cNvPr>
          <p:cNvSpPr txBox="1"/>
          <p:nvPr/>
        </p:nvSpPr>
        <p:spPr>
          <a:xfrm>
            <a:off x="3138190" y="3535488"/>
            <a:ext cx="1229439"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Time (months)</a:t>
            </a:r>
          </a:p>
        </p:txBody>
      </p:sp>
      <p:sp>
        <p:nvSpPr>
          <p:cNvPr id="15" name="TextBox 14">
            <a:extLst>
              <a:ext uri="{FF2B5EF4-FFF2-40B4-BE49-F238E27FC236}">
                <a16:creationId xmlns:a16="http://schemas.microsoft.com/office/drawing/2014/main" id="{F5A0301A-1A1C-FE27-2D9E-DE81B5C26779}"/>
              </a:ext>
            </a:extLst>
          </p:cNvPr>
          <p:cNvSpPr txBox="1"/>
          <p:nvPr/>
        </p:nvSpPr>
        <p:spPr>
          <a:xfrm>
            <a:off x="4169607" y="3363704"/>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30</a:t>
            </a:r>
          </a:p>
        </p:txBody>
      </p:sp>
      <p:sp>
        <p:nvSpPr>
          <p:cNvPr id="16" name="TextBox 15">
            <a:extLst>
              <a:ext uri="{FF2B5EF4-FFF2-40B4-BE49-F238E27FC236}">
                <a16:creationId xmlns:a16="http://schemas.microsoft.com/office/drawing/2014/main" id="{083338D4-6F3B-606F-F0B0-BCC150A7896C}"/>
              </a:ext>
            </a:extLst>
          </p:cNvPr>
          <p:cNvSpPr txBox="1"/>
          <p:nvPr/>
        </p:nvSpPr>
        <p:spPr>
          <a:xfrm>
            <a:off x="435185" y="3761164"/>
            <a:ext cx="743793" cy="1107996"/>
          </a:xfrm>
          <a:prstGeom prst="rect">
            <a:avLst/>
          </a:prstGeom>
          <a:noFill/>
        </p:spPr>
        <p:txBody>
          <a:bodyPr wrap="none" lIns="0" tIns="0" rIns="0" bIns="0" rtlCol="0">
            <a:spAutoFit/>
          </a:bodyPr>
          <a:lstStyle/>
          <a:p>
            <a:pPr algn="r"/>
            <a:r>
              <a:rPr lang="en-GB" sz="1200" b="1" noProof="0" dirty="0">
                <a:latin typeface="Arial" panose="020B0604020202020204" pitchFamily="34" charset="0"/>
                <a:ea typeface="Aileron" charset="0"/>
                <a:cs typeface="Arial" panose="020B0604020202020204" pitchFamily="34" charset="0"/>
              </a:rPr>
              <a:t>No. at risk</a:t>
            </a:r>
            <a:br>
              <a:rPr lang="en-GB" sz="1200" b="1" noProof="0" dirty="0">
                <a:latin typeface="Arial" panose="020B0604020202020204" pitchFamily="34" charset="0"/>
                <a:ea typeface="Aileron" charset="0"/>
                <a:cs typeface="Arial" panose="020B0604020202020204" pitchFamily="34" charset="0"/>
              </a:rPr>
            </a:br>
            <a:r>
              <a:rPr lang="en-GB" sz="1200" b="1" noProof="0" dirty="0">
                <a:solidFill>
                  <a:schemeClr val="accent6"/>
                </a:solidFill>
                <a:latin typeface="Arial" panose="020B0604020202020204" pitchFamily="34" charset="0"/>
                <a:ea typeface="Aileron" charset="0"/>
                <a:cs typeface="Arial" panose="020B0604020202020204" pitchFamily="34" charset="0"/>
              </a:rPr>
              <a:t>IHG only</a:t>
            </a:r>
          </a:p>
          <a:p>
            <a:pPr algn="r"/>
            <a:r>
              <a:rPr lang="en-GB" sz="1200" b="1" noProof="0" dirty="0">
                <a:solidFill>
                  <a:schemeClr val="accent1"/>
                </a:solidFill>
                <a:latin typeface="Arial" panose="020B0604020202020204" pitchFamily="34" charset="0"/>
                <a:ea typeface="Aileron" charset="0"/>
                <a:cs typeface="Arial" panose="020B0604020202020204" pitchFamily="34" charset="0"/>
              </a:rPr>
              <a:t>NHI only</a:t>
            </a:r>
          </a:p>
          <a:p>
            <a:pPr algn="r"/>
            <a:r>
              <a:rPr lang="en-GB" sz="1200" b="1" noProof="0" dirty="0">
                <a:solidFill>
                  <a:schemeClr val="tx2"/>
                </a:solidFill>
                <a:latin typeface="Arial" panose="020B0604020202020204" pitchFamily="34" charset="0"/>
                <a:ea typeface="Aileron" charset="0"/>
                <a:cs typeface="Arial" panose="020B0604020202020204" pitchFamily="34" charset="0"/>
              </a:rPr>
              <a:t>EHG only</a:t>
            </a:r>
          </a:p>
          <a:p>
            <a:pPr algn="r"/>
            <a:r>
              <a:rPr lang="en-GB" sz="1200" b="1" noProof="0" dirty="0">
                <a:solidFill>
                  <a:srgbClr val="7030A0"/>
                </a:solidFill>
                <a:latin typeface="Arial" panose="020B0604020202020204" pitchFamily="34" charset="0"/>
                <a:ea typeface="Aileron" charset="0"/>
                <a:cs typeface="Arial" panose="020B0604020202020204" pitchFamily="34" charset="0"/>
              </a:rPr>
              <a:t>NEH only</a:t>
            </a:r>
          </a:p>
          <a:p>
            <a:pPr algn="r"/>
            <a:r>
              <a:rPr lang="en-GB" sz="1200" b="1" noProof="0" dirty="0">
                <a:solidFill>
                  <a:schemeClr val="bg2">
                    <a:lumMod val="50000"/>
                  </a:schemeClr>
                </a:solidFill>
                <a:latin typeface="Arial" panose="020B0604020202020204" pitchFamily="34" charset="0"/>
                <a:ea typeface="Aileron" charset="0"/>
                <a:cs typeface="Arial" panose="020B0604020202020204" pitchFamily="34" charset="0"/>
              </a:rPr>
              <a:t>nVI only</a:t>
            </a:r>
          </a:p>
        </p:txBody>
      </p:sp>
      <p:sp>
        <p:nvSpPr>
          <p:cNvPr id="17" name="TextBox 16">
            <a:extLst>
              <a:ext uri="{FF2B5EF4-FFF2-40B4-BE49-F238E27FC236}">
                <a16:creationId xmlns:a16="http://schemas.microsoft.com/office/drawing/2014/main" id="{2CDA5509-4713-8E7D-6B54-984A3A8EAD77}"/>
              </a:ext>
            </a:extLst>
          </p:cNvPr>
          <p:cNvSpPr txBox="1"/>
          <p:nvPr/>
        </p:nvSpPr>
        <p:spPr>
          <a:xfrm>
            <a:off x="3298807" y="3945830"/>
            <a:ext cx="84960" cy="923330"/>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8</a:t>
            </a:r>
          </a:p>
          <a:p>
            <a:pPr algn="ctr"/>
            <a:r>
              <a:rPr lang="en-GB" sz="1200" noProof="0" dirty="0">
                <a:latin typeface="Arial" panose="020B0604020202020204" pitchFamily="34" charset="0"/>
                <a:ea typeface="Aileron" charset="0"/>
                <a:cs typeface="Arial" panose="020B0604020202020204" pitchFamily="34" charset="0"/>
              </a:rPr>
              <a:t>2</a:t>
            </a:r>
          </a:p>
          <a:p>
            <a:pPr algn="ctr"/>
            <a:r>
              <a:rPr lang="en-GB" sz="1200" noProof="0" dirty="0">
                <a:latin typeface="Arial" panose="020B0604020202020204" pitchFamily="34" charset="0"/>
                <a:ea typeface="Aileron" charset="0"/>
                <a:cs typeface="Arial" panose="020B0604020202020204" pitchFamily="34" charset="0"/>
              </a:rPr>
              <a:t>4</a:t>
            </a:r>
          </a:p>
          <a:p>
            <a:pPr algn="ctr"/>
            <a:r>
              <a:rPr lang="en-GB" sz="1200" noProof="0" dirty="0">
                <a:latin typeface="Arial" panose="020B0604020202020204" pitchFamily="34" charset="0"/>
                <a:ea typeface="Aileron" charset="0"/>
                <a:cs typeface="Arial" panose="020B0604020202020204" pitchFamily="34" charset="0"/>
              </a:rPr>
              <a:t>4</a:t>
            </a:r>
          </a:p>
          <a:p>
            <a:pPr algn="ctr"/>
            <a:r>
              <a:rPr lang="en-GB" sz="1200" noProof="0" dirty="0">
                <a:latin typeface="Arial" panose="020B0604020202020204" pitchFamily="34" charset="0"/>
                <a:ea typeface="Aileron" charset="0"/>
                <a:cs typeface="Arial" panose="020B0604020202020204" pitchFamily="34" charset="0"/>
              </a:rPr>
              <a:t>0</a:t>
            </a:r>
          </a:p>
        </p:txBody>
      </p:sp>
      <p:sp>
        <p:nvSpPr>
          <p:cNvPr id="18" name="TextBox 17">
            <a:extLst>
              <a:ext uri="{FF2B5EF4-FFF2-40B4-BE49-F238E27FC236}">
                <a16:creationId xmlns:a16="http://schemas.microsoft.com/office/drawing/2014/main" id="{D7DB5D14-09DE-F334-B018-A2155C8C2F2D}"/>
              </a:ext>
            </a:extLst>
          </p:cNvPr>
          <p:cNvSpPr txBox="1"/>
          <p:nvPr/>
        </p:nvSpPr>
        <p:spPr>
          <a:xfrm>
            <a:off x="3169030" y="3363704"/>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20</a:t>
            </a:r>
          </a:p>
        </p:txBody>
      </p:sp>
      <p:sp>
        <p:nvSpPr>
          <p:cNvPr id="19" name="TextBox 18">
            <a:extLst>
              <a:ext uri="{FF2B5EF4-FFF2-40B4-BE49-F238E27FC236}">
                <a16:creationId xmlns:a16="http://schemas.microsoft.com/office/drawing/2014/main" id="{FC1D4716-53E7-9F46-C3D9-C2A1606F471E}"/>
              </a:ext>
            </a:extLst>
          </p:cNvPr>
          <p:cNvSpPr txBox="1"/>
          <p:nvPr/>
        </p:nvSpPr>
        <p:spPr>
          <a:xfrm>
            <a:off x="5146945" y="3363704"/>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40</a:t>
            </a:r>
          </a:p>
        </p:txBody>
      </p:sp>
      <p:sp>
        <p:nvSpPr>
          <p:cNvPr id="20" name="TextBox 19">
            <a:extLst>
              <a:ext uri="{FF2B5EF4-FFF2-40B4-BE49-F238E27FC236}">
                <a16:creationId xmlns:a16="http://schemas.microsoft.com/office/drawing/2014/main" id="{A5372E71-9896-7147-FA8A-8BD36D62416D}"/>
              </a:ext>
            </a:extLst>
          </p:cNvPr>
          <p:cNvSpPr txBox="1"/>
          <p:nvPr/>
        </p:nvSpPr>
        <p:spPr>
          <a:xfrm>
            <a:off x="2181611" y="3363704"/>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10</a:t>
            </a:r>
          </a:p>
        </p:txBody>
      </p:sp>
      <p:sp>
        <p:nvSpPr>
          <p:cNvPr id="21" name="TextBox 20">
            <a:extLst>
              <a:ext uri="{FF2B5EF4-FFF2-40B4-BE49-F238E27FC236}">
                <a16:creationId xmlns:a16="http://schemas.microsoft.com/office/drawing/2014/main" id="{0099554B-6222-F591-1412-A8040808182E}"/>
              </a:ext>
            </a:extLst>
          </p:cNvPr>
          <p:cNvSpPr txBox="1"/>
          <p:nvPr/>
        </p:nvSpPr>
        <p:spPr>
          <a:xfrm>
            <a:off x="1264883" y="3363704"/>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22" name="TextBox 21">
            <a:extLst>
              <a:ext uri="{FF2B5EF4-FFF2-40B4-BE49-F238E27FC236}">
                <a16:creationId xmlns:a16="http://schemas.microsoft.com/office/drawing/2014/main" id="{7B0B9DF5-2601-340E-D8AE-7E1B838C8A45}"/>
              </a:ext>
            </a:extLst>
          </p:cNvPr>
          <p:cNvSpPr txBox="1"/>
          <p:nvPr/>
        </p:nvSpPr>
        <p:spPr>
          <a:xfrm>
            <a:off x="4260558" y="3945830"/>
            <a:ext cx="84960" cy="923330"/>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a:t>
            </a:r>
          </a:p>
          <a:p>
            <a:pPr algn="ctr"/>
            <a:r>
              <a:rPr lang="en-GB" sz="1200" noProof="0" dirty="0">
                <a:latin typeface="Arial" panose="020B0604020202020204" pitchFamily="34" charset="0"/>
                <a:ea typeface="Aileron" charset="0"/>
                <a:cs typeface="Arial" panose="020B0604020202020204" pitchFamily="34" charset="0"/>
              </a:rPr>
              <a:t>1</a:t>
            </a:r>
          </a:p>
          <a:p>
            <a:pPr algn="ctr"/>
            <a:r>
              <a:rPr lang="en-GB" sz="1200" noProof="0" dirty="0">
                <a:latin typeface="Arial" panose="020B0604020202020204" pitchFamily="34" charset="0"/>
                <a:ea typeface="Aileron" charset="0"/>
                <a:cs typeface="Arial" panose="020B0604020202020204" pitchFamily="34" charset="0"/>
              </a:rPr>
              <a:t>1</a:t>
            </a:r>
          </a:p>
          <a:p>
            <a:pPr algn="ctr"/>
            <a:r>
              <a:rPr lang="en-GB" sz="1200" noProof="0" dirty="0">
                <a:latin typeface="Arial" panose="020B0604020202020204" pitchFamily="34" charset="0"/>
                <a:ea typeface="Aileron" charset="0"/>
                <a:cs typeface="Arial" panose="020B0604020202020204" pitchFamily="34" charset="0"/>
              </a:rPr>
              <a:t>0</a:t>
            </a:r>
          </a:p>
          <a:p>
            <a:pPr algn="ctr"/>
            <a:r>
              <a:rPr lang="en-GB" sz="1200" noProof="0" dirty="0">
                <a:latin typeface="Arial" panose="020B0604020202020204" pitchFamily="34" charset="0"/>
                <a:ea typeface="Aileron" charset="0"/>
                <a:cs typeface="Arial" panose="020B0604020202020204" pitchFamily="34" charset="0"/>
              </a:rPr>
              <a:t>0</a:t>
            </a:r>
          </a:p>
        </p:txBody>
      </p:sp>
      <p:sp>
        <p:nvSpPr>
          <p:cNvPr id="23" name="TextBox 22">
            <a:extLst>
              <a:ext uri="{FF2B5EF4-FFF2-40B4-BE49-F238E27FC236}">
                <a16:creationId xmlns:a16="http://schemas.microsoft.com/office/drawing/2014/main" id="{FB26DDD9-FB95-21A0-E696-8F7976017A20}"/>
              </a:ext>
            </a:extLst>
          </p:cNvPr>
          <p:cNvSpPr txBox="1"/>
          <p:nvPr/>
        </p:nvSpPr>
        <p:spPr>
          <a:xfrm>
            <a:off x="5159896" y="3945830"/>
            <a:ext cx="84960" cy="923330"/>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a:p>
            <a:pPr algn="ctr"/>
            <a:r>
              <a:rPr lang="en-GB" sz="1200" noProof="0" dirty="0">
                <a:latin typeface="Arial" panose="020B0604020202020204" pitchFamily="34" charset="0"/>
                <a:ea typeface="Aileron" charset="0"/>
                <a:cs typeface="Arial" panose="020B0604020202020204" pitchFamily="34" charset="0"/>
              </a:rPr>
              <a:t>0</a:t>
            </a:r>
          </a:p>
          <a:p>
            <a:pPr algn="ctr"/>
            <a:r>
              <a:rPr lang="en-GB" sz="1200" noProof="0" dirty="0">
                <a:latin typeface="Arial" panose="020B0604020202020204" pitchFamily="34" charset="0"/>
                <a:ea typeface="Aileron" charset="0"/>
                <a:cs typeface="Arial" panose="020B0604020202020204" pitchFamily="34" charset="0"/>
              </a:rPr>
              <a:t>0</a:t>
            </a:r>
          </a:p>
          <a:p>
            <a:pPr algn="ctr"/>
            <a:r>
              <a:rPr lang="en-GB" sz="1200" noProof="0" dirty="0">
                <a:latin typeface="Arial" panose="020B0604020202020204" pitchFamily="34" charset="0"/>
                <a:ea typeface="Aileron" charset="0"/>
                <a:cs typeface="Arial" panose="020B0604020202020204" pitchFamily="34" charset="0"/>
              </a:rPr>
              <a:t>0</a:t>
            </a:r>
          </a:p>
          <a:p>
            <a:pPr algn="ctr"/>
            <a:r>
              <a:rPr lang="en-GB" sz="1200" noProof="0" dirty="0">
                <a:latin typeface="Arial" panose="020B0604020202020204" pitchFamily="34" charset="0"/>
                <a:ea typeface="Aileron" charset="0"/>
                <a:cs typeface="Arial" panose="020B0604020202020204" pitchFamily="34" charset="0"/>
              </a:rPr>
              <a:t>0</a:t>
            </a:r>
          </a:p>
        </p:txBody>
      </p:sp>
      <p:sp>
        <p:nvSpPr>
          <p:cNvPr id="25" name="TextBox 24">
            <a:extLst>
              <a:ext uri="{FF2B5EF4-FFF2-40B4-BE49-F238E27FC236}">
                <a16:creationId xmlns:a16="http://schemas.microsoft.com/office/drawing/2014/main" id="{178D2200-DD62-A0B1-B251-6E58C49CE370}"/>
              </a:ext>
            </a:extLst>
          </p:cNvPr>
          <p:cNvSpPr txBox="1"/>
          <p:nvPr/>
        </p:nvSpPr>
        <p:spPr>
          <a:xfrm>
            <a:off x="1312309" y="3945830"/>
            <a:ext cx="169918" cy="923330"/>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67</a:t>
            </a:r>
          </a:p>
          <a:p>
            <a:pPr algn="ctr"/>
            <a:r>
              <a:rPr lang="en-GB" sz="1200" noProof="0" dirty="0">
                <a:latin typeface="Arial" panose="020B0604020202020204" pitchFamily="34" charset="0"/>
                <a:ea typeface="Aileron" charset="0"/>
                <a:cs typeface="Arial" panose="020B0604020202020204" pitchFamily="34" charset="0"/>
              </a:rPr>
              <a:t>12</a:t>
            </a:r>
          </a:p>
          <a:p>
            <a:pPr algn="ctr"/>
            <a:r>
              <a:rPr lang="en-GB" sz="1200" noProof="0" dirty="0">
                <a:latin typeface="Arial" panose="020B0604020202020204" pitchFamily="34" charset="0"/>
                <a:ea typeface="Aileron" charset="0"/>
                <a:cs typeface="Arial" panose="020B0604020202020204" pitchFamily="34" charset="0"/>
              </a:rPr>
              <a:t>34</a:t>
            </a:r>
          </a:p>
          <a:p>
            <a:pPr algn="ctr"/>
            <a:r>
              <a:rPr lang="en-GB" sz="1200" noProof="0" dirty="0">
                <a:latin typeface="Arial" panose="020B0604020202020204" pitchFamily="34" charset="0"/>
                <a:ea typeface="Aileron" charset="0"/>
                <a:cs typeface="Arial" panose="020B0604020202020204" pitchFamily="34" charset="0"/>
              </a:rPr>
              <a:t>19</a:t>
            </a:r>
          </a:p>
          <a:p>
            <a:pPr algn="ctr"/>
            <a:r>
              <a:rPr lang="en-GB" sz="1200" noProof="0" dirty="0">
                <a:latin typeface="Arial" panose="020B0604020202020204" pitchFamily="34" charset="0"/>
                <a:ea typeface="Aileron" charset="0"/>
                <a:cs typeface="Arial" panose="020B0604020202020204" pitchFamily="34" charset="0"/>
              </a:rPr>
              <a:t>3</a:t>
            </a:r>
          </a:p>
        </p:txBody>
      </p:sp>
      <p:sp>
        <p:nvSpPr>
          <p:cNvPr id="26" name="TextBox 25">
            <a:extLst>
              <a:ext uri="{FF2B5EF4-FFF2-40B4-BE49-F238E27FC236}">
                <a16:creationId xmlns:a16="http://schemas.microsoft.com/office/drawing/2014/main" id="{EAE16939-E16F-F059-5C10-3F53AA8FBCD1}"/>
              </a:ext>
            </a:extLst>
          </p:cNvPr>
          <p:cNvSpPr txBox="1"/>
          <p:nvPr/>
        </p:nvSpPr>
        <p:spPr>
          <a:xfrm>
            <a:off x="620186" y="5117703"/>
            <a:ext cx="4526760" cy="615553"/>
          </a:xfrm>
          <a:prstGeom prst="rect">
            <a:avLst/>
          </a:prstGeom>
          <a:noFill/>
        </p:spPr>
        <p:txBody>
          <a:bodyPr wrap="square" lIns="0" tIns="0" rIns="0" bIns="0" rtlCol="0">
            <a:spAutoFit/>
          </a:bodyPr>
          <a:lstStyle/>
          <a:p>
            <a:r>
              <a:rPr lang="en-GB" sz="800" noProof="0" dirty="0">
                <a:latin typeface="Arial" panose="020B0604020202020204" pitchFamily="34" charset="0"/>
                <a:ea typeface="Aileron" charset="0"/>
                <a:cs typeface="Arial" panose="020B0604020202020204" pitchFamily="34" charset="0"/>
              </a:rPr>
              <a:t>Kaplan-Meier survival estimates for post-progression survival (PPS) according to the radiological pattern of progression. Intrahepatic growth only: 5.3 months (95% CI: 4.2-9.7, 54 events), new intrahepatic lesion only: 14.4 months (95% CI: 3.8-29.8, 9 events), extrahepatic growth only: </a:t>
            </a:r>
            <a:br>
              <a:rPr lang="en-GB" sz="800" noProof="0" dirty="0">
                <a:latin typeface="Arial" panose="020B0604020202020204" pitchFamily="34" charset="0"/>
                <a:ea typeface="Aileron" charset="0"/>
                <a:cs typeface="Arial" panose="020B0604020202020204" pitchFamily="34" charset="0"/>
              </a:rPr>
            </a:br>
            <a:r>
              <a:rPr lang="en-GB" sz="800" noProof="0" dirty="0">
                <a:latin typeface="Arial" panose="020B0604020202020204" pitchFamily="34" charset="0"/>
                <a:ea typeface="Aileron" charset="0"/>
                <a:cs typeface="Arial" panose="020B0604020202020204" pitchFamily="34" charset="0"/>
              </a:rPr>
              <a:t>7.9 months (95% CI: 3.3-17.3, 21 events), new extrahepatic lesion only: 8.4 months (95% CI: </a:t>
            </a:r>
            <a:br>
              <a:rPr lang="en-GB" sz="800" noProof="0" dirty="0">
                <a:latin typeface="Arial" panose="020B0604020202020204" pitchFamily="34" charset="0"/>
                <a:ea typeface="Aileron" charset="0"/>
                <a:cs typeface="Arial" panose="020B0604020202020204" pitchFamily="34" charset="0"/>
              </a:rPr>
            </a:br>
            <a:r>
              <a:rPr lang="en-GB" sz="800" noProof="0" dirty="0">
                <a:latin typeface="Arial" panose="020B0604020202020204" pitchFamily="34" charset="0"/>
                <a:ea typeface="Aileron" charset="0"/>
                <a:cs typeface="Arial" panose="020B0604020202020204" pitchFamily="34" charset="0"/>
              </a:rPr>
              <a:t>2.5-8.5, 10 events), new vascular invasion only: 0.4 months (95% CI: 0.4-0.6, 3 events).</a:t>
            </a:r>
          </a:p>
        </p:txBody>
      </p:sp>
      <p:sp>
        <p:nvSpPr>
          <p:cNvPr id="34" name="TextBox 33">
            <a:extLst>
              <a:ext uri="{FF2B5EF4-FFF2-40B4-BE49-F238E27FC236}">
                <a16:creationId xmlns:a16="http://schemas.microsoft.com/office/drawing/2014/main" id="{17C5FCF5-C063-EAA6-CF71-6FF1B56E8EC4}"/>
              </a:ext>
            </a:extLst>
          </p:cNvPr>
          <p:cNvSpPr txBox="1"/>
          <p:nvPr/>
        </p:nvSpPr>
        <p:spPr>
          <a:xfrm>
            <a:off x="4744056" y="1939947"/>
            <a:ext cx="660437" cy="369332"/>
          </a:xfrm>
          <a:prstGeom prst="rect">
            <a:avLst/>
          </a:prstGeom>
          <a:noFill/>
        </p:spPr>
        <p:txBody>
          <a:bodyPr wrap="none" lIns="0" tIns="0" rIns="0" bIns="0" rtlCol="0">
            <a:spAutoFit/>
          </a:bodyPr>
          <a:lstStyle/>
          <a:p>
            <a:r>
              <a:rPr lang="en-GB" sz="1200" b="1" noProof="0" dirty="0">
                <a:latin typeface="Arial" panose="020B0604020202020204" pitchFamily="34" charset="0"/>
                <a:ea typeface="Aileron" charset="0"/>
                <a:cs typeface="Arial" panose="020B0604020202020204" pitchFamily="34" charset="0"/>
              </a:rPr>
              <a:t>Log-rank</a:t>
            </a:r>
          </a:p>
          <a:p>
            <a:r>
              <a:rPr lang="en-GB" sz="1200" b="1" dirty="0">
                <a:latin typeface="Arial" panose="020B0604020202020204" pitchFamily="34" charset="0"/>
                <a:ea typeface="Aileron" charset="0"/>
                <a:cs typeface="Arial" panose="020B0604020202020204" pitchFamily="34" charset="0"/>
              </a:rPr>
              <a:t>p</a:t>
            </a:r>
            <a:r>
              <a:rPr lang="en-GB" sz="1200" b="1" noProof="0" dirty="0">
                <a:latin typeface="Arial" panose="020B0604020202020204" pitchFamily="34" charset="0"/>
                <a:ea typeface="Aileron" charset="0"/>
                <a:cs typeface="Arial" panose="020B0604020202020204" pitchFamily="34" charset="0"/>
              </a:rPr>
              <a:t>&lt;0.0001</a:t>
            </a:r>
          </a:p>
        </p:txBody>
      </p:sp>
      <p:sp>
        <p:nvSpPr>
          <p:cNvPr id="35" name="Right Brace 34">
            <a:extLst>
              <a:ext uri="{FF2B5EF4-FFF2-40B4-BE49-F238E27FC236}">
                <a16:creationId xmlns:a16="http://schemas.microsoft.com/office/drawing/2014/main" id="{19611038-6F99-A7CE-9BF8-1DEB43A20F94}"/>
              </a:ext>
            </a:extLst>
          </p:cNvPr>
          <p:cNvSpPr/>
          <p:nvPr/>
        </p:nvSpPr>
        <p:spPr>
          <a:xfrm>
            <a:off x="4574824" y="1803644"/>
            <a:ext cx="138098" cy="737138"/>
          </a:xfrm>
          <a:prstGeom prst="rightBrace">
            <a:avLst>
              <a:gd name="adj1" fmla="val 70409"/>
              <a:gd name="adj2" fmla="val 50000"/>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sp>
        <p:nvSpPr>
          <p:cNvPr id="36" name="TextBox 35">
            <a:extLst>
              <a:ext uri="{FF2B5EF4-FFF2-40B4-BE49-F238E27FC236}">
                <a16:creationId xmlns:a16="http://schemas.microsoft.com/office/drawing/2014/main" id="{B3C3CB75-C173-F3A5-E98E-B02B15B3899E}"/>
              </a:ext>
            </a:extLst>
          </p:cNvPr>
          <p:cNvSpPr txBox="1"/>
          <p:nvPr/>
        </p:nvSpPr>
        <p:spPr>
          <a:xfrm>
            <a:off x="2248616" y="3945830"/>
            <a:ext cx="169918" cy="923330"/>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19</a:t>
            </a:r>
          </a:p>
          <a:p>
            <a:pPr algn="ctr"/>
            <a:r>
              <a:rPr lang="en-GB" sz="1200" noProof="0" dirty="0">
                <a:latin typeface="Arial" panose="020B0604020202020204" pitchFamily="34" charset="0"/>
                <a:ea typeface="Aileron" charset="0"/>
                <a:cs typeface="Arial" panose="020B0604020202020204" pitchFamily="34" charset="0"/>
              </a:rPr>
              <a:t>8</a:t>
            </a:r>
          </a:p>
          <a:p>
            <a:pPr algn="ctr"/>
            <a:r>
              <a:rPr lang="en-GB" sz="1200" noProof="0" dirty="0">
                <a:latin typeface="Arial" panose="020B0604020202020204" pitchFamily="34" charset="0"/>
                <a:ea typeface="Aileron" charset="0"/>
                <a:cs typeface="Arial" panose="020B0604020202020204" pitchFamily="34" charset="0"/>
              </a:rPr>
              <a:t>11</a:t>
            </a:r>
          </a:p>
          <a:p>
            <a:pPr algn="ctr"/>
            <a:r>
              <a:rPr lang="en-GB" sz="1200" noProof="0" dirty="0">
                <a:latin typeface="Arial" panose="020B0604020202020204" pitchFamily="34" charset="0"/>
                <a:ea typeface="Aileron" charset="0"/>
                <a:cs typeface="Arial" panose="020B0604020202020204" pitchFamily="34" charset="0"/>
              </a:rPr>
              <a:t>6</a:t>
            </a:r>
          </a:p>
          <a:p>
            <a:pPr algn="ctr"/>
            <a:r>
              <a:rPr lang="en-GB" sz="1200" noProof="0" dirty="0">
                <a:latin typeface="Arial" panose="020B0604020202020204" pitchFamily="34" charset="0"/>
                <a:ea typeface="Aileron" charset="0"/>
                <a:cs typeface="Arial" panose="020B0604020202020204" pitchFamily="34" charset="0"/>
              </a:rPr>
              <a:t>0</a:t>
            </a:r>
          </a:p>
        </p:txBody>
      </p:sp>
      <p:pic>
        <p:nvPicPr>
          <p:cNvPr id="60" name="Content Placeholder 59" descr="A line drawing of a graph&#10;&#10;Description automatically generated with medium confidence">
            <a:extLst>
              <a:ext uri="{FF2B5EF4-FFF2-40B4-BE49-F238E27FC236}">
                <a16:creationId xmlns:a16="http://schemas.microsoft.com/office/drawing/2014/main" id="{6D767C4E-B166-38E5-165D-80F7554E7240}"/>
              </a:ext>
            </a:extLst>
          </p:cNvPr>
          <p:cNvPicPr>
            <a:picLocks noGrp="1" noChangeAspect="1"/>
          </p:cNvPicPr>
          <p:nvPr>
            <p:ph sz="quarter" idx="12"/>
          </p:nvPr>
        </p:nvPicPr>
        <p:blipFill>
          <a:blip r:embed="rId3"/>
          <a:stretch>
            <a:fillRect/>
          </a:stretch>
        </p:blipFill>
        <p:spPr>
          <a:xfrm>
            <a:off x="1234905" y="1958620"/>
            <a:ext cx="4089400" cy="1384300"/>
          </a:xfrm>
        </p:spPr>
      </p:pic>
      <p:sp>
        <p:nvSpPr>
          <p:cNvPr id="28" name="TextBox 27">
            <a:extLst>
              <a:ext uri="{FF2B5EF4-FFF2-40B4-BE49-F238E27FC236}">
                <a16:creationId xmlns:a16="http://schemas.microsoft.com/office/drawing/2014/main" id="{67DAC884-95BC-28B3-2EDC-E5A5DB0AE9DB}"/>
              </a:ext>
            </a:extLst>
          </p:cNvPr>
          <p:cNvSpPr txBox="1"/>
          <p:nvPr/>
        </p:nvSpPr>
        <p:spPr>
          <a:xfrm>
            <a:off x="3991048" y="1795463"/>
            <a:ext cx="575479" cy="769441"/>
          </a:xfrm>
          <a:prstGeom prst="rect">
            <a:avLst/>
          </a:prstGeom>
          <a:noFill/>
        </p:spPr>
        <p:txBody>
          <a:bodyPr wrap="none" lIns="0" tIns="0" rIns="0" bIns="0" rtlCol="0">
            <a:spAutoFit/>
          </a:bodyPr>
          <a:lstStyle/>
          <a:p>
            <a:r>
              <a:rPr lang="en-GB" sz="1000" b="1" noProof="0" dirty="0">
                <a:solidFill>
                  <a:schemeClr val="accent6"/>
                </a:solidFill>
                <a:latin typeface="Arial" panose="020B0604020202020204" pitchFamily="34" charset="0"/>
                <a:ea typeface="Aileron" charset="0"/>
                <a:cs typeface="Arial" panose="020B0604020202020204" pitchFamily="34" charset="0"/>
              </a:rPr>
              <a:t>IHG only</a:t>
            </a:r>
          </a:p>
          <a:p>
            <a:r>
              <a:rPr lang="en-GB" sz="1000" b="1" noProof="0" dirty="0">
                <a:solidFill>
                  <a:schemeClr val="accent1"/>
                </a:solidFill>
                <a:latin typeface="Arial" panose="020B0604020202020204" pitchFamily="34" charset="0"/>
                <a:ea typeface="Aileron" charset="0"/>
                <a:cs typeface="Arial" panose="020B0604020202020204" pitchFamily="34" charset="0"/>
              </a:rPr>
              <a:t>NIH only</a:t>
            </a:r>
          </a:p>
          <a:p>
            <a:r>
              <a:rPr lang="en-GB" sz="1000" b="1" noProof="0" dirty="0">
                <a:solidFill>
                  <a:schemeClr val="tx2"/>
                </a:solidFill>
                <a:latin typeface="Arial" panose="020B0604020202020204" pitchFamily="34" charset="0"/>
                <a:ea typeface="Aileron" charset="0"/>
                <a:cs typeface="Arial" panose="020B0604020202020204" pitchFamily="34" charset="0"/>
              </a:rPr>
              <a:t>EHG only</a:t>
            </a:r>
          </a:p>
          <a:p>
            <a:r>
              <a:rPr lang="en-GB" sz="1000" b="1" noProof="0" dirty="0">
                <a:solidFill>
                  <a:srgbClr val="7030A0"/>
                </a:solidFill>
                <a:latin typeface="Arial" panose="020B0604020202020204" pitchFamily="34" charset="0"/>
                <a:ea typeface="Aileron" charset="0"/>
                <a:cs typeface="Arial" panose="020B0604020202020204" pitchFamily="34" charset="0"/>
              </a:rPr>
              <a:t>NEH only</a:t>
            </a:r>
          </a:p>
          <a:p>
            <a:r>
              <a:rPr lang="en-GB" sz="1000" b="1" noProof="0" dirty="0">
                <a:solidFill>
                  <a:schemeClr val="bg2">
                    <a:lumMod val="50000"/>
                  </a:schemeClr>
                </a:solidFill>
                <a:latin typeface="Arial" panose="020B0604020202020204" pitchFamily="34" charset="0"/>
                <a:ea typeface="Aileron" charset="0"/>
                <a:cs typeface="Arial" panose="020B0604020202020204" pitchFamily="34" charset="0"/>
              </a:rPr>
              <a:t>nVI only</a:t>
            </a:r>
          </a:p>
        </p:txBody>
      </p:sp>
      <p:cxnSp>
        <p:nvCxnSpPr>
          <p:cNvPr id="29" name="Straight Connector 28">
            <a:extLst>
              <a:ext uri="{FF2B5EF4-FFF2-40B4-BE49-F238E27FC236}">
                <a16:creationId xmlns:a16="http://schemas.microsoft.com/office/drawing/2014/main" id="{17338AD6-E451-B430-8465-444D55ED58FA}"/>
              </a:ext>
            </a:extLst>
          </p:cNvPr>
          <p:cNvCxnSpPr>
            <a:cxnSpLocks/>
          </p:cNvCxnSpPr>
          <p:nvPr/>
        </p:nvCxnSpPr>
        <p:spPr>
          <a:xfrm>
            <a:off x="3635121" y="2030433"/>
            <a:ext cx="273472"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9F2F985-D801-8FC8-F90A-ED30BB5995B9}"/>
              </a:ext>
            </a:extLst>
          </p:cNvPr>
          <p:cNvCxnSpPr>
            <a:cxnSpLocks/>
          </p:cNvCxnSpPr>
          <p:nvPr/>
        </p:nvCxnSpPr>
        <p:spPr>
          <a:xfrm>
            <a:off x="3635121" y="1875652"/>
            <a:ext cx="273472" cy="0"/>
          </a:xfrm>
          <a:prstGeom prst="line">
            <a:avLst/>
          </a:prstGeom>
          <a:ln w="254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883063E-AD45-C9D3-4828-E4ACC9DB7C19}"/>
              </a:ext>
            </a:extLst>
          </p:cNvPr>
          <p:cNvCxnSpPr>
            <a:cxnSpLocks/>
          </p:cNvCxnSpPr>
          <p:nvPr/>
        </p:nvCxnSpPr>
        <p:spPr>
          <a:xfrm>
            <a:off x="3635121" y="2185214"/>
            <a:ext cx="273472"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DAA3B10-26D0-8B93-DB24-4E3081180A43}"/>
              </a:ext>
            </a:extLst>
          </p:cNvPr>
          <p:cNvCxnSpPr>
            <a:cxnSpLocks/>
          </p:cNvCxnSpPr>
          <p:nvPr/>
        </p:nvCxnSpPr>
        <p:spPr>
          <a:xfrm>
            <a:off x="3635121" y="2339995"/>
            <a:ext cx="273472" cy="0"/>
          </a:xfrm>
          <a:prstGeom prst="line">
            <a:avLst/>
          </a:prstGeom>
          <a:ln w="254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D11D21E-4705-0204-2815-AE52AA7A15E4}"/>
              </a:ext>
            </a:extLst>
          </p:cNvPr>
          <p:cNvCxnSpPr>
            <a:cxnSpLocks/>
          </p:cNvCxnSpPr>
          <p:nvPr/>
        </p:nvCxnSpPr>
        <p:spPr>
          <a:xfrm>
            <a:off x="3635121" y="2494777"/>
            <a:ext cx="273472" cy="0"/>
          </a:xfrm>
          <a:prstGeom prst="line">
            <a:avLst/>
          </a:prstGeom>
          <a:ln w="254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3035A8CD-D084-4232-27A4-AEE3C01A2686}"/>
              </a:ext>
            </a:extLst>
          </p:cNvPr>
          <p:cNvSpPr txBox="1"/>
          <p:nvPr/>
        </p:nvSpPr>
        <p:spPr>
          <a:xfrm>
            <a:off x="935760" y="1964275"/>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62" name="TextBox 61">
            <a:extLst>
              <a:ext uri="{FF2B5EF4-FFF2-40B4-BE49-F238E27FC236}">
                <a16:creationId xmlns:a16="http://schemas.microsoft.com/office/drawing/2014/main" id="{FBD1A499-B28E-7644-3D23-FAB5E16808EE}"/>
              </a:ext>
            </a:extLst>
          </p:cNvPr>
          <p:cNvSpPr txBox="1"/>
          <p:nvPr/>
        </p:nvSpPr>
        <p:spPr>
          <a:xfrm>
            <a:off x="1105679" y="3172873"/>
            <a:ext cx="8495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63" name="TextBox 62">
            <a:extLst>
              <a:ext uri="{FF2B5EF4-FFF2-40B4-BE49-F238E27FC236}">
                <a16:creationId xmlns:a16="http://schemas.microsoft.com/office/drawing/2014/main" id="{8D31D497-A759-60C0-A1C1-9F47FE6D0156}"/>
              </a:ext>
            </a:extLst>
          </p:cNvPr>
          <p:cNvSpPr txBox="1"/>
          <p:nvPr/>
        </p:nvSpPr>
        <p:spPr>
          <a:xfrm>
            <a:off x="1020720" y="2941098"/>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sp>
        <p:nvSpPr>
          <p:cNvPr id="64" name="TextBox 63">
            <a:extLst>
              <a:ext uri="{FF2B5EF4-FFF2-40B4-BE49-F238E27FC236}">
                <a16:creationId xmlns:a16="http://schemas.microsoft.com/office/drawing/2014/main" id="{212DF618-E50D-3AA4-3F08-00ADF7BB6619}"/>
              </a:ext>
            </a:extLst>
          </p:cNvPr>
          <p:cNvSpPr txBox="1"/>
          <p:nvPr/>
        </p:nvSpPr>
        <p:spPr>
          <a:xfrm>
            <a:off x="1020720" y="2696623"/>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sp>
        <p:nvSpPr>
          <p:cNvPr id="65" name="TextBox 64">
            <a:extLst>
              <a:ext uri="{FF2B5EF4-FFF2-40B4-BE49-F238E27FC236}">
                <a16:creationId xmlns:a16="http://schemas.microsoft.com/office/drawing/2014/main" id="{7CF884C7-39BE-EC82-8AE6-2CC482AB7EDD}"/>
              </a:ext>
            </a:extLst>
          </p:cNvPr>
          <p:cNvSpPr txBox="1"/>
          <p:nvPr/>
        </p:nvSpPr>
        <p:spPr>
          <a:xfrm>
            <a:off x="1020720" y="2458498"/>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sp>
        <p:nvSpPr>
          <p:cNvPr id="66" name="TextBox 65">
            <a:extLst>
              <a:ext uri="{FF2B5EF4-FFF2-40B4-BE49-F238E27FC236}">
                <a16:creationId xmlns:a16="http://schemas.microsoft.com/office/drawing/2014/main" id="{36CD6B7F-F3BF-A1E9-99DA-C5A314B941D8}"/>
              </a:ext>
            </a:extLst>
          </p:cNvPr>
          <p:cNvSpPr txBox="1"/>
          <p:nvPr/>
        </p:nvSpPr>
        <p:spPr>
          <a:xfrm>
            <a:off x="1020720" y="2198148"/>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sp>
        <p:nvSpPr>
          <p:cNvPr id="67" name="TextBox 66">
            <a:extLst>
              <a:ext uri="{FF2B5EF4-FFF2-40B4-BE49-F238E27FC236}">
                <a16:creationId xmlns:a16="http://schemas.microsoft.com/office/drawing/2014/main" id="{58D6D9D7-C5B9-4823-745F-B7053D2A6FEE}"/>
              </a:ext>
            </a:extLst>
          </p:cNvPr>
          <p:cNvSpPr txBox="1"/>
          <p:nvPr/>
        </p:nvSpPr>
        <p:spPr>
          <a:xfrm rot="16200000">
            <a:off x="57925" y="2402853"/>
            <a:ext cx="1242327" cy="430887"/>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Survival</a:t>
            </a:r>
            <a:br>
              <a:rPr lang="en-GB" sz="1400" b="1" noProof="0" dirty="0">
                <a:latin typeface="Arial" panose="020B0604020202020204" pitchFamily="34" charset="0"/>
                <a:ea typeface="Aileron" charset="0"/>
                <a:cs typeface="Arial" panose="020B0604020202020204" pitchFamily="34" charset="0"/>
              </a:rPr>
            </a:br>
            <a:r>
              <a:rPr lang="en-GB" sz="1400" b="1" noProof="0" dirty="0">
                <a:latin typeface="Arial" panose="020B0604020202020204" pitchFamily="34" charset="0"/>
                <a:ea typeface="Aileron" charset="0"/>
                <a:cs typeface="Arial" panose="020B0604020202020204" pitchFamily="34" charset="0"/>
              </a:rPr>
              <a:t>probability (%)</a:t>
            </a:r>
          </a:p>
        </p:txBody>
      </p:sp>
      <p:sp>
        <p:nvSpPr>
          <p:cNvPr id="75" name="TextBox 74">
            <a:extLst>
              <a:ext uri="{FF2B5EF4-FFF2-40B4-BE49-F238E27FC236}">
                <a16:creationId xmlns:a16="http://schemas.microsoft.com/office/drawing/2014/main" id="{9A2D433C-98DE-39B5-0A4C-00D2E0E5D3EF}"/>
              </a:ext>
            </a:extLst>
          </p:cNvPr>
          <p:cNvSpPr txBox="1"/>
          <p:nvPr/>
        </p:nvSpPr>
        <p:spPr>
          <a:xfrm>
            <a:off x="5900563" y="1967550"/>
            <a:ext cx="764632" cy="153888"/>
          </a:xfrm>
          <a:prstGeom prst="rect">
            <a:avLst/>
          </a:prstGeom>
          <a:solidFill>
            <a:schemeClr val="bg1"/>
          </a:solid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Cancer death</a:t>
            </a:r>
          </a:p>
        </p:txBody>
      </p:sp>
      <p:sp>
        <p:nvSpPr>
          <p:cNvPr id="76" name="TextBox 75">
            <a:extLst>
              <a:ext uri="{FF2B5EF4-FFF2-40B4-BE49-F238E27FC236}">
                <a16:creationId xmlns:a16="http://schemas.microsoft.com/office/drawing/2014/main" id="{2A03A8B1-A8ED-BCD1-6473-0034F24BEB76}"/>
              </a:ext>
            </a:extLst>
          </p:cNvPr>
          <p:cNvSpPr txBox="1"/>
          <p:nvPr/>
        </p:nvSpPr>
        <p:spPr>
          <a:xfrm>
            <a:off x="5642478" y="2258645"/>
            <a:ext cx="1022717" cy="153888"/>
          </a:xfrm>
          <a:prstGeom prst="rect">
            <a:avLst/>
          </a:prstGeom>
          <a:solidFill>
            <a:schemeClr val="bg1"/>
          </a:solid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Severe symptoms</a:t>
            </a:r>
          </a:p>
        </p:txBody>
      </p:sp>
      <p:sp>
        <p:nvSpPr>
          <p:cNvPr id="77" name="TextBox 76">
            <a:extLst>
              <a:ext uri="{FF2B5EF4-FFF2-40B4-BE49-F238E27FC236}">
                <a16:creationId xmlns:a16="http://schemas.microsoft.com/office/drawing/2014/main" id="{C59DE3EB-6B15-A4D5-D954-954D828F9192}"/>
              </a:ext>
            </a:extLst>
          </p:cNvPr>
          <p:cNvSpPr txBox="1"/>
          <p:nvPr/>
        </p:nvSpPr>
        <p:spPr>
          <a:xfrm>
            <a:off x="5810794" y="2680383"/>
            <a:ext cx="854401" cy="153888"/>
          </a:xfrm>
          <a:prstGeom prst="rect">
            <a:avLst/>
          </a:prstGeom>
          <a:solidFill>
            <a:schemeClr val="bg1"/>
          </a:solid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Mild symptoms</a:t>
            </a:r>
          </a:p>
        </p:txBody>
      </p:sp>
      <p:sp>
        <p:nvSpPr>
          <p:cNvPr id="78" name="TextBox 77">
            <a:extLst>
              <a:ext uri="{FF2B5EF4-FFF2-40B4-BE49-F238E27FC236}">
                <a16:creationId xmlns:a16="http://schemas.microsoft.com/office/drawing/2014/main" id="{1D286C99-83E9-71D6-8D3E-FFFE7D12DB26}"/>
              </a:ext>
            </a:extLst>
          </p:cNvPr>
          <p:cNvSpPr txBox="1"/>
          <p:nvPr/>
        </p:nvSpPr>
        <p:spPr>
          <a:xfrm>
            <a:off x="5591944" y="3738334"/>
            <a:ext cx="1306448" cy="307777"/>
          </a:xfrm>
          <a:prstGeom prst="rect">
            <a:avLst/>
          </a:prstGeom>
          <a:solidFill>
            <a:schemeClr val="bg1"/>
          </a:solidFill>
        </p:spPr>
        <p:txBody>
          <a:bodyPr wrap="none" lIns="0" tIns="0" rIns="0" bIns="0" rtlCol="0">
            <a:spAutoFit/>
          </a:bodyPr>
          <a:lstStyle/>
          <a:p>
            <a:pPr algn="ctr"/>
            <a:r>
              <a:rPr lang="en-GB" sz="1000" b="1" noProof="0" dirty="0">
                <a:latin typeface="Arial" panose="020B0604020202020204" pitchFamily="34" charset="0"/>
                <a:ea typeface="Aileron" charset="0"/>
                <a:cs typeface="Arial" panose="020B0604020202020204" pitchFamily="34" charset="0"/>
              </a:rPr>
              <a:t>HCC</a:t>
            </a:r>
            <a:br>
              <a:rPr lang="en-GB" sz="1000" noProof="0" dirty="0">
                <a:latin typeface="Arial" panose="020B0604020202020204" pitchFamily="34" charset="0"/>
                <a:ea typeface="Aileron" charset="0"/>
                <a:cs typeface="Arial" panose="020B0604020202020204" pitchFamily="34" charset="0"/>
              </a:rPr>
            </a:br>
            <a:r>
              <a:rPr lang="en-GB" sz="1000" noProof="0" dirty="0">
                <a:latin typeface="Arial" panose="020B0604020202020204" pitchFamily="34" charset="0"/>
                <a:ea typeface="Aileron" charset="0"/>
                <a:cs typeface="Arial" panose="020B0604020202020204" pitchFamily="34" charset="0"/>
              </a:rPr>
              <a:t>Compensated cirrhosis</a:t>
            </a:r>
          </a:p>
        </p:txBody>
      </p:sp>
      <p:sp>
        <p:nvSpPr>
          <p:cNvPr id="80" name="TextBox 79">
            <a:extLst>
              <a:ext uri="{FF2B5EF4-FFF2-40B4-BE49-F238E27FC236}">
                <a16:creationId xmlns:a16="http://schemas.microsoft.com/office/drawing/2014/main" id="{F04145A5-2431-DE16-6305-178B8DBE3231}"/>
              </a:ext>
            </a:extLst>
          </p:cNvPr>
          <p:cNvSpPr txBox="1"/>
          <p:nvPr/>
        </p:nvSpPr>
        <p:spPr>
          <a:xfrm>
            <a:off x="5620316" y="4758462"/>
            <a:ext cx="1065997" cy="153888"/>
          </a:xfrm>
          <a:prstGeom prst="rect">
            <a:avLst/>
          </a:prstGeom>
          <a:solidFill>
            <a:schemeClr val="bg1"/>
          </a:solidFill>
        </p:spPr>
        <p:txBody>
          <a:bodyPr wrap="none" lIns="0" tIns="0" rIns="0" bIns="0" rtlCol="0">
            <a:spAutoFit/>
          </a:bodyPr>
          <a:lstStyle/>
          <a:p>
            <a:pPr algn="r"/>
            <a:r>
              <a:rPr lang="en-GB" sz="1000" noProof="0" dirty="0">
                <a:solidFill>
                  <a:srgbClr val="7030A0"/>
                </a:solidFill>
                <a:latin typeface="Arial" panose="020B0604020202020204" pitchFamily="34" charset="0"/>
                <a:ea typeface="Aileron" charset="0"/>
                <a:cs typeface="Arial" panose="020B0604020202020204" pitchFamily="34" charset="0"/>
              </a:rPr>
              <a:t>First-line treatment</a:t>
            </a:r>
          </a:p>
        </p:txBody>
      </p:sp>
      <p:sp>
        <p:nvSpPr>
          <p:cNvPr id="81" name="TextBox 80">
            <a:extLst>
              <a:ext uri="{FF2B5EF4-FFF2-40B4-BE49-F238E27FC236}">
                <a16:creationId xmlns:a16="http://schemas.microsoft.com/office/drawing/2014/main" id="{E6BCFBFA-B9F2-4301-6122-EE3D580FAF36}"/>
              </a:ext>
            </a:extLst>
          </p:cNvPr>
          <p:cNvSpPr txBox="1"/>
          <p:nvPr/>
        </p:nvSpPr>
        <p:spPr>
          <a:xfrm>
            <a:off x="8625096" y="1847975"/>
            <a:ext cx="1280800" cy="153888"/>
          </a:xfrm>
          <a:prstGeom prst="rect">
            <a:avLst/>
          </a:prstGeom>
          <a:solidFill>
            <a:schemeClr val="bg1"/>
          </a:solidFill>
        </p:spPr>
        <p:txBody>
          <a:bodyPr wrap="none" lIns="0" tIns="0" rIns="0" bIns="0" rtlCol="0">
            <a:spAutoFit/>
          </a:bodyPr>
          <a:lstStyle/>
          <a:p>
            <a:pPr algn="r"/>
            <a:r>
              <a:rPr lang="en-GB" sz="1000" b="1" noProof="0" dirty="0">
                <a:latin typeface="Arial" panose="020B0604020202020204" pitchFamily="34" charset="0"/>
                <a:ea typeface="Aileron" charset="0"/>
                <a:cs typeface="Arial" panose="020B0604020202020204" pitchFamily="34" charset="0"/>
              </a:rPr>
              <a:t>Death related to HCC</a:t>
            </a:r>
          </a:p>
        </p:txBody>
      </p:sp>
      <p:sp>
        <p:nvSpPr>
          <p:cNvPr id="82" name="TextBox 81">
            <a:extLst>
              <a:ext uri="{FF2B5EF4-FFF2-40B4-BE49-F238E27FC236}">
                <a16:creationId xmlns:a16="http://schemas.microsoft.com/office/drawing/2014/main" id="{923E4567-5FEF-2EA1-7805-8C554C7223F6}"/>
              </a:ext>
            </a:extLst>
          </p:cNvPr>
          <p:cNvSpPr txBox="1"/>
          <p:nvPr/>
        </p:nvSpPr>
        <p:spPr>
          <a:xfrm>
            <a:off x="9116416" y="5219328"/>
            <a:ext cx="298160" cy="153888"/>
          </a:xfrm>
          <a:prstGeom prst="rect">
            <a:avLst/>
          </a:prstGeom>
          <a:solidFill>
            <a:schemeClr val="bg1"/>
          </a:solidFill>
        </p:spPr>
        <p:txBody>
          <a:bodyPr wrap="none" lIns="0" tIns="0" rIns="0" bIns="0" rtlCol="0">
            <a:spAutoFit/>
          </a:bodyPr>
          <a:lstStyle/>
          <a:p>
            <a:pPr algn="r"/>
            <a:r>
              <a:rPr lang="en-GB" sz="1000" b="1" noProof="0" dirty="0">
                <a:latin typeface="Arial" panose="020B0604020202020204" pitchFamily="34" charset="0"/>
                <a:ea typeface="Aileron" charset="0"/>
                <a:cs typeface="Arial" panose="020B0604020202020204" pitchFamily="34" charset="0"/>
              </a:rPr>
              <a:t>Time</a:t>
            </a:r>
          </a:p>
        </p:txBody>
      </p:sp>
    </p:spTree>
    <p:extLst>
      <p:ext uri="{BB962C8B-B14F-4D97-AF65-F5344CB8AC3E}">
        <p14:creationId xmlns:p14="http://schemas.microsoft.com/office/powerpoint/2010/main" val="341394330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582EB-FCC0-BF38-908C-7B9E8159AA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975225-3D3F-9139-A661-28C847976D22}"/>
              </a:ext>
            </a:extLst>
          </p:cNvPr>
          <p:cNvSpPr>
            <a:spLocks noGrp="1"/>
          </p:cNvSpPr>
          <p:nvPr>
            <p:ph type="title"/>
          </p:nvPr>
        </p:nvSpPr>
        <p:spPr/>
        <p:txBody>
          <a:bodyPr>
            <a:normAutofit/>
          </a:bodyPr>
          <a:lstStyle/>
          <a:p>
            <a:r>
              <a:rPr lang="en-GB" dirty="0"/>
              <a:t>When to switch after progression on 1</a:t>
            </a:r>
            <a:r>
              <a:rPr lang="en-GB" baseline="30000" dirty="0"/>
              <a:t>st</a:t>
            </a:r>
            <a:r>
              <a:rPr lang="en-GB" dirty="0"/>
              <a:t> line IO</a:t>
            </a:r>
            <a:br>
              <a:rPr lang="en-GB" dirty="0"/>
            </a:br>
            <a:r>
              <a:rPr lang="en-GB" sz="2000" spc="100" dirty="0">
                <a:solidFill>
                  <a:schemeClr val="accent1"/>
                </a:solidFill>
                <a:latin typeface="Arial" panose="020B0604020202020204" pitchFamily="34" charset="0"/>
                <a:cs typeface="Arial" panose="020B0604020202020204" pitchFamily="34" charset="0"/>
              </a:rPr>
              <a:t>parameters influencing decision at progression for advanced </a:t>
            </a:r>
            <a:r>
              <a:rPr lang="en-GB" sz="2000" spc="100" dirty="0" err="1">
                <a:solidFill>
                  <a:schemeClr val="accent1"/>
                </a:solidFill>
                <a:latin typeface="Arial" panose="020B0604020202020204" pitchFamily="34" charset="0"/>
                <a:cs typeface="Arial" panose="020B0604020202020204" pitchFamily="34" charset="0"/>
              </a:rPr>
              <a:t>Hcc</a:t>
            </a:r>
            <a:endParaRPr lang="en-GB" sz="2000" spc="100" dirty="0"/>
          </a:p>
        </p:txBody>
      </p:sp>
      <p:sp>
        <p:nvSpPr>
          <p:cNvPr id="4" name="Slide Number Placeholder 3">
            <a:extLst>
              <a:ext uri="{FF2B5EF4-FFF2-40B4-BE49-F238E27FC236}">
                <a16:creationId xmlns:a16="http://schemas.microsoft.com/office/drawing/2014/main" id="{94812ABA-5743-1294-5096-A8259F4C0DA8}"/>
              </a:ext>
            </a:extLst>
          </p:cNvPr>
          <p:cNvSpPr>
            <a:spLocks noGrp="1"/>
          </p:cNvSpPr>
          <p:nvPr>
            <p:ph type="sldNum" sz="quarter" idx="4"/>
          </p:nvPr>
        </p:nvSpPr>
        <p:spPr/>
        <p:txBody>
          <a:bodyPr/>
          <a:lstStyle/>
          <a:p>
            <a:fld id="{FCE43C0F-8A7B-3A4B-9DB5-B3472E36E833}" type="slidenum">
              <a:rPr lang="en-GB" smtClean="0"/>
              <a:pPr/>
              <a:t>42</a:t>
            </a:fld>
            <a:endParaRPr lang="en-GB" dirty="0"/>
          </a:p>
        </p:txBody>
      </p:sp>
      <p:sp>
        <p:nvSpPr>
          <p:cNvPr id="6" name="Content Placeholder 5">
            <a:extLst>
              <a:ext uri="{FF2B5EF4-FFF2-40B4-BE49-F238E27FC236}">
                <a16:creationId xmlns:a16="http://schemas.microsoft.com/office/drawing/2014/main" id="{FC880B48-68D8-969D-B778-E8A5F4B8DB92}"/>
              </a:ext>
            </a:extLst>
          </p:cNvPr>
          <p:cNvSpPr txBox="1">
            <a:spLocks/>
          </p:cNvSpPr>
          <p:nvPr/>
        </p:nvSpPr>
        <p:spPr>
          <a:xfrm>
            <a:off x="620183" y="5638295"/>
            <a:ext cx="1018033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1"/>
                </a:solidFill>
              </a:rPr>
              <a:t>Parameters influencing decision at progression on immunotherapy for advanced HCC. </a:t>
            </a:r>
          </a:p>
        </p:txBody>
      </p:sp>
      <p:sp>
        <p:nvSpPr>
          <p:cNvPr id="8" name="Rectangle: Rounded Corners 38">
            <a:extLst>
              <a:ext uri="{FF2B5EF4-FFF2-40B4-BE49-F238E27FC236}">
                <a16:creationId xmlns:a16="http://schemas.microsoft.com/office/drawing/2014/main" id="{BC8CC935-2645-18A8-E837-DAFC20E4F6E9}"/>
              </a:ext>
            </a:extLst>
          </p:cNvPr>
          <p:cNvSpPr/>
          <p:nvPr/>
        </p:nvSpPr>
        <p:spPr>
          <a:xfrm>
            <a:off x="1759740" y="1329573"/>
            <a:ext cx="3240360" cy="466945"/>
          </a:xfrm>
          <a:prstGeom prst="roundRect">
            <a:avLst/>
          </a:prstGeom>
          <a:solidFill>
            <a:schemeClr val="tx2"/>
          </a:solidFill>
          <a:ln w="19050" cap="flat" cmpd="sng" algn="ctr">
            <a:noFill/>
            <a:prstDash val="solid"/>
          </a:ln>
          <a:effectLst/>
        </p:spPr>
        <p:txBody>
          <a:bodyPr wrap="square"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solidFill>
                  <a:prstClr val="white"/>
                </a:solidFill>
                <a:effectLst/>
                <a:uLnTx/>
                <a:uFillTx/>
                <a:latin typeface="Arial"/>
                <a:ea typeface="+mn-ea"/>
                <a:cs typeface="+mn-cs"/>
              </a:rPr>
              <a:t>Parameters at progression under ICIs</a:t>
            </a:r>
          </a:p>
        </p:txBody>
      </p:sp>
      <p:sp>
        <p:nvSpPr>
          <p:cNvPr id="10" name="Rectangle: Rounded Corners 38">
            <a:extLst>
              <a:ext uri="{FF2B5EF4-FFF2-40B4-BE49-F238E27FC236}">
                <a16:creationId xmlns:a16="http://schemas.microsoft.com/office/drawing/2014/main" id="{34E1EFB1-C2A4-E3B7-5F2E-12EA7FB4848D}"/>
              </a:ext>
            </a:extLst>
          </p:cNvPr>
          <p:cNvSpPr/>
          <p:nvPr/>
        </p:nvSpPr>
        <p:spPr>
          <a:xfrm>
            <a:off x="7207928" y="1329573"/>
            <a:ext cx="3240360" cy="466945"/>
          </a:xfrm>
          <a:prstGeom prst="roundRect">
            <a:avLst/>
          </a:prstGeom>
          <a:solidFill>
            <a:schemeClr val="accent1"/>
          </a:solidFill>
          <a:ln w="19050" cap="flat" cmpd="sng" algn="ctr">
            <a:noFill/>
            <a:prstDash val="solid"/>
          </a:ln>
          <a:effectLst/>
        </p:spPr>
        <p:txBody>
          <a:bodyPr wrap="square"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solidFill>
                  <a:prstClr val="white"/>
                </a:solidFill>
                <a:effectLst/>
                <a:uLnTx/>
                <a:uFillTx/>
                <a:latin typeface="Arial"/>
                <a:ea typeface="+mn-ea"/>
                <a:cs typeface="+mn-cs"/>
              </a:rPr>
              <a:t>Further management</a:t>
            </a:r>
          </a:p>
        </p:txBody>
      </p:sp>
      <p:sp>
        <p:nvSpPr>
          <p:cNvPr id="12" name="Rectangle: Rounded Corners 38">
            <a:extLst>
              <a:ext uri="{FF2B5EF4-FFF2-40B4-BE49-F238E27FC236}">
                <a16:creationId xmlns:a16="http://schemas.microsoft.com/office/drawing/2014/main" id="{5B586A4E-CA44-FBFA-BA67-1FDDABD4D3EF}"/>
              </a:ext>
            </a:extLst>
          </p:cNvPr>
          <p:cNvSpPr/>
          <p:nvPr/>
        </p:nvSpPr>
        <p:spPr>
          <a:xfrm>
            <a:off x="5395390" y="3237898"/>
            <a:ext cx="1443591" cy="1003754"/>
          </a:xfrm>
          <a:prstGeom prst="roundRect">
            <a:avLst>
              <a:gd name="adj" fmla="val 7272"/>
            </a:avLst>
          </a:prstGeom>
          <a:solidFill>
            <a:schemeClr val="accent6"/>
          </a:solidFill>
          <a:ln w="19050" cap="flat" cmpd="sng" algn="ctr">
            <a:noFill/>
            <a:prstDash val="solid"/>
          </a:ln>
          <a:effectLst/>
        </p:spPr>
        <p:txBody>
          <a:bodyPr wrap="square"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solidFill>
                  <a:prstClr val="white"/>
                </a:solidFill>
                <a:effectLst/>
                <a:uLnTx/>
                <a:uFillTx/>
                <a:latin typeface="Arial"/>
                <a:ea typeface="+mn-ea"/>
                <a:cs typeface="+mn-cs"/>
              </a:rPr>
              <a:t>Individualised</a:t>
            </a:r>
            <a:br>
              <a:rPr kumimoji="0" lang="en-GB" sz="1400" i="0" u="none" strike="noStrike" kern="0" cap="none" spc="0" normalizeH="0" baseline="0" noProof="0" dirty="0">
                <a:ln>
                  <a:noFill/>
                </a:ln>
                <a:solidFill>
                  <a:prstClr val="white"/>
                </a:solidFill>
                <a:effectLst/>
                <a:uLnTx/>
                <a:uFillTx/>
                <a:latin typeface="Arial"/>
                <a:ea typeface="+mn-ea"/>
                <a:cs typeface="+mn-cs"/>
              </a:rPr>
            </a:br>
            <a:r>
              <a:rPr kumimoji="0" lang="en-GB" sz="1400" i="0" u="none" strike="noStrike" kern="0" cap="none" spc="0" normalizeH="0" baseline="0" noProof="0" dirty="0">
                <a:ln>
                  <a:noFill/>
                </a:ln>
                <a:solidFill>
                  <a:prstClr val="white"/>
                </a:solidFill>
                <a:effectLst/>
                <a:uLnTx/>
                <a:uFillTx/>
                <a:latin typeface="Arial"/>
                <a:ea typeface="+mn-ea"/>
                <a:cs typeface="+mn-cs"/>
              </a:rPr>
              <a:t>and</a:t>
            </a:r>
            <a:br>
              <a:rPr kumimoji="0" lang="en-GB" sz="1400" i="0" u="none" strike="noStrike" kern="0" cap="none" spc="0" normalizeH="0" baseline="0" noProof="0" dirty="0">
                <a:ln>
                  <a:noFill/>
                </a:ln>
                <a:solidFill>
                  <a:prstClr val="white"/>
                </a:solidFill>
                <a:effectLst/>
                <a:uLnTx/>
                <a:uFillTx/>
                <a:latin typeface="Arial"/>
                <a:ea typeface="+mn-ea"/>
                <a:cs typeface="+mn-cs"/>
              </a:rPr>
            </a:br>
            <a:r>
              <a:rPr kumimoji="0" lang="en-GB" sz="1400" i="0" u="none" strike="noStrike" kern="0" cap="none" spc="0" normalizeH="0" baseline="0" noProof="0" dirty="0">
                <a:ln>
                  <a:noFill/>
                </a:ln>
                <a:solidFill>
                  <a:prstClr val="white"/>
                </a:solidFill>
                <a:effectLst/>
                <a:uLnTx/>
                <a:uFillTx/>
                <a:latin typeface="Arial"/>
                <a:ea typeface="+mn-ea"/>
                <a:cs typeface="+mn-cs"/>
              </a:rPr>
              <a:t>multidisciplinary</a:t>
            </a:r>
            <a:br>
              <a:rPr kumimoji="0" lang="en-GB" sz="1400" i="0" u="none" strike="noStrike" kern="0" cap="none" spc="0" normalizeH="0" baseline="0" noProof="0" dirty="0">
                <a:ln>
                  <a:noFill/>
                </a:ln>
                <a:solidFill>
                  <a:prstClr val="white"/>
                </a:solidFill>
                <a:effectLst/>
                <a:uLnTx/>
                <a:uFillTx/>
                <a:latin typeface="Arial"/>
                <a:ea typeface="+mn-ea"/>
                <a:cs typeface="+mn-cs"/>
              </a:rPr>
            </a:br>
            <a:r>
              <a:rPr kumimoji="0" lang="en-GB" sz="1400" i="0" u="none" strike="noStrike" kern="0" cap="none" spc="0" normalizeH="0" baseline="0" noProof="0" dirty="0">
                <a:ln>
                  <a:noFill/>
                </a:ln>
                <a:solidFill>
                  <a:prstClr val="white"/>
                </a:solidFill>
                <a:effectLst/>
                <a:uLnTx/>
                <a:uFillTx/>
                <a:latin typeface="Arial"/>
                <a:ea typeface="+mn-ea"/>
                <a:cs typeface="+mn-cs"/>
              </a:rPr>
              <a:t>decision</a:t>
            </a:r>
          </a:p>
        </p:txBody>
      </p:sp>
      <p:sp>
        <p:nvSpPr>
          <p:cNvPr id="13" name="TextBox 12">
            <a:extLst>
              <a:ext uri="{FF2B5EF4-FFF2-40B4-BE49-F238E27FC236}">
                <a16:creationId xmlns:a16="http://schemas.microsoft.com/office/drawing/2014/main" id="{D0DA9E24-7937-4813-9BB5-39795024F903}"/>
              </a:ext>
            </a:extLst>
          </p:cNvPr>
          <p:cNvSpPr txBox="1"/>
          <p:nvPr/>
        </p:nvSpPr>
        <p:spPr>
          <a:xfrm>
            <a:off x="3508511" y="3771508"/>
            <a:ext cx="1095429" cy="184666"/>
          </a:xfrm>
          <a:prstGeom prst="rect">
            <a:avLst/>
          </a:prstGeom>
          <a:solidFill>
            <a:schemeClr val="bg1"/>
          </a:solid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Toxicity from ICI</a:t>
            </a:r>
          </a:p>
        </p:txBody>
      </p:sp>
      <p:sp>
        <p:nvSpPr>
          <p:cNvPr id="14" name="TextBox 13">
            <a:extLst>
              <a:ext uri="{FF2B5EF4-FFF2-40B4-BE49-F238E27FC236}">
                <a16:creationId xmlns:a16="http://schemas.microsoft.com/office/drawing/2014/main" id="{D240B518-E6AE-49FE-9DC4-6CCEDB07DED5}"/>
              </a:ext>
            </a:extLst>
          </p:cNvPr>
          <p:cNvSpPr txBox="1"/>
          <p:nvPr/>
        </p:nvSpPr>
        <p:spPr>
          <a:xfrm>
            <a:off x="4992219" y="5336728"/>
            <a:ext cx="702115" cy="184666"/>
          </a:xfrm>
          <a:prstGeom prst="rect">
            <a:avLst/>
          </a:prstGeom>
          <a:solidFill>
            <a:schemeClr val="bg1"/>
          </a:solid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ECOG PS</a:t>
            </a:r>
          </a:p>
        </p:txBody>
      </p:sp>
      <p:sp>
        <p:nvSpPr>
          <p:cNvPr id="15" name="TextBox 14">
            <a:extLst>
              <a:ext uri="{FF2B5EF4-FFF2-40B4-BE49-F238E27FC236}">
                <a16:creationId xmlns:a16="http://schemas.microsoft.com/office/drawing/2014/main" id="{B17C80A8-8C7C-7BFE-4914-583928128520}"/>
              </a:ext>
            </a:extLst>
          </p:cNvPr>
          <p:cNvSpPr txBox="1"/>
          <p:nvPr/>
        </p:nvSpPr>
        <p:spPr>
          <a:xfrm>
            <a:off x="1486259" y="4535710"/>
            <a:ext cx="2186496" cy="323165"/>
          </a:xfrm>
          <a:prstGeom prst="rect">
            <a:avLst/>
          </a:prstGeom>
          <a:solidFill>
            <a:schemeClr val="bg1"/>
          </a:solid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Liver function</a:t>
            </a:r>
            <a:endParaRPr lang="en-US" sz="1000" dirty="0">
              <a:latin typeface="Arial" panose="020B0604020202020204" pitchFamily="34" charset="0"/>
              <a:ea typeface="Aileron" charset="0"/>
              <a:cs typeface="Arial" panose="020B0604020202020204" pitchFamily="34" charset="0"/>
            </a:endParaRPr>
          </a:p>
          <a:p>
            <a:pPr algn="ctr"/>
            <a:r>
              <a:rPr lang="en-US" sz="900" dirty="0">
                <a:latin typeface="Arial" panose="020B0604020202020204" pitchFamily="34" charset="0"/>
                <a:ea typeface="Aileron" charset="0"/>
                <a:cs typeface="Arial" panose="020B0604020202020204" pitchFamily="34" charset="0"/>
              </a:rPr>
              <a:t>(ALBI, Child-Pugh, portal hypertension, …)</a:t>
            </a:r>
          </a:p>
        </p:txBody>
      </p:sp>
      <p:sp>
        <p:nvSpPr>
          <p:cNvPr id="16" name="TextBox 15">
            <a:extLst>
              <a:ext uri="{FF2B5EF4-FFF2-40B4-BE49-F238E27FC236}">
                <a16:creationId xmlns:a16="http://schemas.microsoft.com/office/drawing/2014/main" id="{7748CB08-FBB4-0FBB-0DF7-E660BF122782}"/>
              </a:ext>
            </a:extLst>
          </p:cNvPr>
          <p:cNvSpPr txBox="1"/>
          <p:nvPr/>
        </p:nvSpPr>
        <p:spPr>
          <a:xfrm>
            <a:off x="3905429" y="2351740"/>
            <a:ext cx="920125" cy="369332"/>
          </a:xfrm>
          <a:prstGeom prst="rect">
            <a:avLst/>
          </a:prstGeom>
          <a:solidFill>
            <a:schemeClr val="bg1"/>
          </a:solid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New vascular</a:t>
            </a:r>
          </a:p>
          <a:p>
            <a:pPr algn="ctr"/>
            <a:r>
              <a:rPr lang="en-US" sz="1200" dirty="0">
                <a:latin typeface="Arial" panose="020B0604020202020204" pitchFamily="34" charset="0"/>
                <a:ea typeface="Aileron" charset="0"/>
                <a:cs typeface="Arial" panose="020B0604020202020204" pitchFamily="34" charset="0"/>
              </a:rPr>
              <a:t>invasion</a:t>
            </a:r>
          </a:p>
        </p:txBody>
      </p:sp>
      <p:sp>
        <p:nvSpPr>
          <p:cNvPr id="17" name="TextBox 16">
            <a:extLst>
              <a:ext uri="{FF2B5EF4-FFF2-40B4-BE49-F238E27FC236}">
                <a16:creationId xmlns:a16="http://schemas.microsoft.com/office/drawing/2014/main" id="{7C8367D8-5A17-851F-4689-F0884AD86C17}"/>
              </a:ext>
            </a:extLst>
          </p:cNvPr>
          <p:cNvSpPr txBox="1"/>
          <p:nvPr/>
        </p:nvSpPr>
        <p:spPr>
          <a:xfrm>
            <a:off x="7896200" y="5404492"/>
            <a:ext cx="904543" cy="184666"/>
          </a:xfrm>
          <a:prstGeom prst="rect">
            <a:avLst/>
          </a:prstGeom>
          <a:solidFill>
            <a:schemeClr val="bg1"/>
          </a:solid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Switch to TKI</a:t>
            </a:r>
          </a:p>
        </p:txBody>
      </p:sp>
      <p:sp>
        <p:nvSpPr>
          <p:cNvPr id="18" name="TextBox 17">
            <a:extLst>
              <a:ext uri="{FF2B5EF4-FFF2-40B4-BE49-F238E27FC236}">
                <a16:creationId xmlns:a16="http://schemas.microsoft.com/office/drawing/2014/main" id="{288E98C2-6614-0AB7-39C2-015DF6736F4B}"/>
              </a:ext>
            </a:extLst>
          </p:cNvPr>
          <p:cNvSpPr txBox="1"/>
          <p:nvPr/>
        </p:nvSpPr>
        <p:spPr>
          <a:xfrm>
            <a:off x="8348471" y="3894245"/>
            <a:ext cx="1344920" cy="369332"/>
          </a:xfrm>
          <a:prstGeom prst="rect">
            <a:avLst/>
          </a:prstGeom>
          <a:solidFill>
            <a:schemeClr val="bg1"/>
          </a:solid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ICI continuation</a:t>
            </a:r>
            <a:br>
              <a:rPr lang="en-US" sz="1200" dirty="0">
                <a:latin typeface="Arial" panose="020B0604020202020204" pitchFamily="34" charset="0"/>
                <a:ea typeface="Aileron" charset="0"/>
                <a:cs typeface="Arial" panose="020B0604020202020204" pitchFamily="34" charset="0"/>
              </a:rPr>
            </a:br>
            <a:r>
              <a:rPr lang="en-US" sz="1200" dirty="0">
                <a:latin typeface="Arial" panose="020B0604020202020204" pitchFamily="34" charset="0"/>
                <a:ea typeface="Aileron" charset="0"/>
                <a:cs typeface="Arial" panose="020B0604020202020204" pitchFamily="34" charset="0"/>
              </a:rPr>
              <a:t>beyond progression</a:t>
            </a:r>
          </a:p>
        </p:txBody>
      </p:sp>
      <p:sp>
        <p:nvSpPr>
          <p:cNvPr id="19" name="TextBox 18">
            <a:extLst>
              <a:ext uri="{FF2B5EF4-FFF2-40B4-BE49-F238E27FC236}">
                <a16:creationId xmlns:a16="http://schemas.microsoft.com/office/drawing/2014/main" id="{2860E11D-4A50-4255-B6CC-A638DEFBB0AB}"/>
              </a:ext>
            </a:extLst>
          </p:cNvPr>
          <p:cNvSpPr txBox="1"/>
          <p:nvPr/>
        </p:nvSpPr>
        <p:spPr>
          <a:xfrm>
            <a:off x="8117427" y="2807835"/>
            <a:ext cx="315792" cy="184666"/>
          </a:xfrm>
          <a:prstGeom prst="rect">
            <a:avLst/>
          </a:prstGeom>
          <a:solidFill>
            <a:schemeClr val="bg1"/>
          </a:solid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BSC</a:t>
            </a:r>
          </a:p>
        </p:txBody>
      </p:sp>
      <p:pic>
        <p:nvPicPr>
          <p:cNvPr id="25" name="Graphic 24" descr="IV with solid fill">
            <a:extLst>
              <a:ext uri="{FF2B5EF4-FFF2-40B4-BE49-F238E27FC236}">
                <a16:creationId xmlns:a16="http://schemas.microsoft.com/office/drawing/2014/main" id="{910219ED-ABED-6EDB-8E78-B61864CD9C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98065" y="2887236"/>
            <a:ext cx="914400" cy="914400"/>
          </a:xfrm>
          <a:prstGeom prst="rect">
            <a:avLst/>
          </a:prstGeom>
        </p:spPr>
      </p:pic>
      <p:pic>
        <p:nvPicPr>
          <p:cNvPr id="27" name="Graphic 26" descr="Medicine with solid fill">
            <a:extLst>
              <a:ext uri="{FF2B5EF4-FFF2-40B4-BE49-F238E27FC236}">
                <a16:creationId xmlns:a16="http://schemas.microsoft.com/office/drawing/2014/main" id="{E726737F-F777-0682-BD05-2330E51395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82092" y="4529003"/>
            <a:ext cx="914400" cy="914400"/>
          </a:xfrm>
          <a:prstGeom prst="rect">
            <a:avLst/>
          </a:prstGeom>
        </p:spPr>
      </p:pic>
      <p:pic>
        <p:nvPicPr>
          <p:cNvPr id="29" name="Graphic 28" descr="Doctor male with solid fill">
            <a:extLst>
              <a:ext uri="{FF2B5EF4-FFF2-40B4-BE49-F238E27FC236}">
                <a16:creationId xmlns:a16="http://schemas.microsoft.com/office/drawing/2014/main" id="{70688287-F20C-8C52-C4D1-745E9D4619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18980" y="1792364"/>
            <a:ext cx="1077512" cy="1077512"/>
          </a:xfrm>
          <a:prstGeom prst="rect">
            <a:avLst/>
          </a:prstGeom>
        </p:spPr>
      </p:pic>
      <p:pic>
        <p:nvPicPr>
          <p:cNvPr id="31" name="Graphic 30" descr="Social network with solid fill">
            <a:extLst>
              <a:ext uri="{FF2B5EF4-FFF2-40B4-BE49-F238E27FC236}">
                <a16:creationId xmlns:a16="http://schemas.microsoft.com/office/drawing/2014/main" id="{CCBE00F4-2A08-10E9-7028-7646553C67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21361" y="1760726"/>
            <a:ext cx="1565306" cy="1565306"/>
          </a:xfrm>
          <a:prstGeom prst="rect">
            <a:avLst/>
          </a:prstGeom>
        </p:spPr>
      </p:pic>
      <p:sp>
        <p:nvSpPr>
          <p:cNvPr id="37" name="Freeform 36">
            <a:extLst>
              <a:ext uri="{FF2B5EF4-FFF2-40B4-BE49-F238E27FC236}">
                <a16:creationId xmlns:a16="http://schemas.microsoft.com/office/drawing/2014/main" id="{49744575-7282-2B3F-6AC3-7F2760158FBF}"/>
              </a:ext>
            </a:extLst>
          </p:cNvPr>
          <p:cNvSpPr/>
          <p:nvPr/>
        </p:nvSpPr>
        <p:spPr>
          <a:xfrm>
            <a:off x="6843964" y="3522428"/>
            <a:ext cx="1749287" cy="182880"/>
          </a:xfrm>
          <a:custGeom>
            <a:avLst/>
            <a:gdLst>
              <a:gd name="connsiteX0" fmla="*/ 1749287 w 1749287"/>
              <a:gd name="connsiteY0" fmla="*/ 0 h 182880"/>
              <a:gd name="connsiteX1" fmla="*/ 0 w 1749287"/>
              <a:gd name="connsiteY1" fmla="*/ 182880 h 182880"/>
              <a:gd name="connsiteX2" fmla="*/ 0 w 1749287"/>
              <a:gd name="connsiteY2" fmla="*/ 182880 h 182880"/>
            </a:gdLst>
            <a:ahLst/>
            <a:cxnLst>
              <a:cxn ang="0">
                <a:pos x="connsiteX0" y="connsiteY0"/>
              </a:cxn>
              <a:cxn ang="0">
                <a:pos x="connsiteX1" y="connsiteY1"/>
              </a:cxn>
              <a:cxn ang="0">
                <a:pos x="connsiteX2" y="connsiteY2"/>
              </a:cxn>
            </a:cxnLst>
            <a:rect l="l" t="t" r="r" b="b"/>
            <a:pathLst>
              <a:path w="1749287" h="182880">
                <a:moveTo>
                  <a:pt x="1749287" y="0"/>
                </a:moveTo>
                <a:lnTo>
                  <a:pt x="0" y="182880"/>
                </a:lnTo>
                <a:lnTo>
                  <a:pt x="0" y="182880"/>
                </a:lnTo>
              </a:path>
            </a:pathLst>
          </a:custGeom>
          <a:noFill/>
          <a:ln w="31750">
            <a:headEnd type="triangle"/>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reeform 37">
            <a:extLst>
              <a:ext uri="{FF2B5EF4-FFF2-40B4-BE49-F238E27FC236}">
                <a16:creationId xmlns:a16="http://schemas.microsoft.com/office/drawing/2014/main" id="{1B2A69E0-310D-EEB8-9D43-80BF5577E704}"/>
              </a:ext>
            </a:extLst>
          </p:cNvPr>
          <p:cNvSpPr/>
          <p:nvPr/>
        </p:nvSpPr>
        <p:spPr>
          <a:xfrm>
            <a:off x="6859867" y="4174435"/>
            <a:ext cx="1129085" cy="691763"/>
          </a:xfrm>
          <a:custGeom>
            <a:avLst/>
            <a:gdLst>
              <a:gd name="connsiteX0" fmla="*/ 1129085 w 1129085"/>
              <a:gd name="connsiteY0" fmla="*/ 691763 h 691763"/>
              <a:gd name="connsiteX1" fmla="*/ 0 w 1129085"/>
              <a:gd name="connsiteY1" fmla="*/ 0 h 691763"/>
            </a:gdLst>
            <a:ahLst/>
            <a:cxnLst>
              <a:cxn ang="0">
                <a:pos x="connsiteX0" y="connsiteY0"/>
              </a:cxn>
              <a:cxn ang="0">
                <a:pos x="connsiteX1" y="connsiteY1"/>
              </a:cxn>
            </a:cxnLst>
            <a:rect l="l" t="t" r="r" b="b"/>
            <a:pathLst>
              <a:path w="1129085" h="691763">
                <a:moveTo>
                  <a:pt x="1129085" y="691763"/>
                </a:moveTo>
                <a:lnTo>
                  <a:pt x="0" y="0"/>
                </a:lnTo>
              </a:path>
            </a:pathLst>
          </a:custGeom>
          <a:noFill/>
          <a:ln w="31750">
            <a:headEnd type="triangle"/>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Graphic 42">
            <a:extLst>
              <a:ext uri="{FF2B5EF4-FFF2-40B4-BE49-F238E27FC236}">
                <a16:creationId xmlns:a16="http://schemas.microsoft.com/office/drawing/2014/main" id="{C1E29ABD-69F5-5F59-9EC6-6B32EFC1AA7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62123" y="3583733"/>
            <a:ext cx="1164561" cy="852625"/>
          </a:xfrm>
          <a:prstGeom prst="rect">
            <a:avLst/>
          </a:prstGeom>
        </p:spPr>
      </p:pic>
      <p:sp>
        <p:nvSpPr>
          <p:cNvPr id="44" name="Freeform 43">
            <a:extLst>
              <a:ext uri="{FF2B5EF4-FFF2-40B4-BE49-F238E27FC236}">
                <a16:creationId xmlns:a16="http://schemas.microsoft.com/office/drawing/2014/main" id="{E64AE17D-34B2-3A41-6DC2-DC9F1A93B76F}"/>
              </a:ext>
            </a:extLst>
          </p:cNvPr>
          <p:cNvSpPr/>
          <p:nvPr/>
        </p:nvSpPr>
        <p:spPr>
          <a:xfrm>
            <a:off x="6846073" y="2750332"/>
            <a:ext cx="954679" cy="549460"/>
          </a:xfrm>
          <a:custGeom>
            <a:avLst/>
            <a:gdLst>
              <a:gd name="connsiteX0" fmla="*/ 540689 w 540689"/>
              <a:gd name="connsiteY0" fmla="*/ 0 h 326003"/>
              <a:gd name="connsiteX1" fmla="*/ 0 w 540689"/>
              <a:gd name="connsiteY1" fmla="*/ 326003 h 326003"/>
            </a:gdLst>
            <a:ahLst/>
            <a:cxnLst>
              <a:cxn ang="0">
                <a:pos x="connsiteX0" y="connsiteY0"/>
              </a:cxn>
              <a:cxn ang="0">
                <a:pos x="connsiteX1" y="connsiteY1"/>
              </a:cxn>
            </a:cxnLst>
            <a:rect l="l" t="t" r="r" b="b"/>
            <a:pathLst>
              <a:path w="540689" h="326003">
                <a:moveTo>
                  <a:pt x="540689" y="0"/>
                </a:moveTo>
                <a:lnTo>
                  <a:pt x="0" y="326003"/>
                </a:lnTo>
              </a:path>
            </a:pathLst>
          </a:custGeom>
          <a:noFill/>
          <a:ln w="31750">
            <a:headEnd type="triangle"/>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Freeform 44">
            <a:extLst>
              <a:ext uri="{FF2B5EF4-FFF2-40B4-BE49-F238E27FC236}">
                <a16:creationId xmlns:a16="http://schemas.microsoft.com/office/drawing/2014/main" id="{8B5B0D1E-08BF-F855-5559-75FF6DF88388}"/>
              </a:ext>
            </a:extLst>
          </p:cNvPr>
          <p:cNvSpPr/>
          <p:nvPr/>
        </p:nvSpPr>
        <p:spPr>
          <a:xfrm>
            <a:off x="3267986" y="2790908"/>
            <a:ext cx="2075291" cy="564542"/>
          </a:xfrm>
          <a:custGeom>
            <a:avLst/>
            <a:gdLst>
              <a:gd name="connsiteX0" fmla="*/ 0 w 2075291"/>
              <a:gd name="connsiteY0" fmla="*/ 0 h 564542"/>
              <a:gd name="connsiteX1" fmla="*/ 2075291 w 2075291"/>
              <a:gd name="connsiteY1" fmla="*/ 564542 h 564542"/>
            </a:gdLst>
            <a:ahLst/>
            <a:cxnLst>
              <a:cxn ang="0">
                <a:pos x="connsiteX0" y="connsiteY0"/>
              </a:cxn>
              <a:cxn ang="0">
                <a:pos x="connsiteX1" y="connsiteY1"/>
              </a:cxn>
            </a:cxnLst>
            <a:rect l="l" t="t" r="r" b="b"/>
            <a:pathLst>
              <a:path w="2075291" h="564542">
                <a:moveTo>
                  <a:pt x="0" y="0"/>
                </a:moveTo>
                <a:lnTo>
                  <a:pt x="2075291" y="564542"/>
                </a:lnTo>
              </a:path>
            </a:pathLst>
          </a:custGeom>
          <a:noFill/>
          <a:ln w="31750">
            <a:solidFill>
              <a:schemeClr val="tx2"/>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0D55BCFA-7644-967B-6FE0-B21B76332880}"/>
              </a:ext>
            </a:extLst>
          </p:cNvPr>
          <p:cNvSpPr/>
          <p:nvPr/>
        </p:nvSpPr>
        <p:spPr>
          <a:xfrm>
            <a:off x="3021496" y="4015409"/>
            <a:ext cx="2361537" cy="278295"/>
          </a:xfrm>
          <a:custGeom>
            <a:avLst/>
            <a:gdLst>
              <a:gd name="connsiteX0" fmla="*/ 0 w 2361537"/>
              <a:gd name="connsiteY0" fmla="*/ 278295 h 278295"/>
              <a:gd name="connsiteX1" fmla="*/ 2361537 w 2361537"/>
              <a:gd name="connsiteY1" fmla="*/ 0 h 278295"/>
              <a:gd name="connsiteX2" fmla="*/ 2361537 w 2361537"/>
              <a:gd name="connsiteY2" fmla="*/ 0 h 278295"/>
            </a:gdLst>
            <a:ahLst/>
            <a:cxnLst>
              <a:cxn ang="0">
                <a:pos x="connsiteX0" y="connsiteY0"/>
              </a:cxn>
              <a:cxn ang="0">
                <a:pos x="connsiteX1" y="connsiteY1"/>
              </a:cxn>
              <a:cxn ang="0">
                <a:pos x="connsiteX2" y="connsiteY2"/>
              </a:cxn>
            </a:cxnLst>
            <a:rect l="l" t="t" r="r" b="b"/>
            <a:pathLst>
              <a:path w="2361537" h="278295">
                <a:moveTo>
                  <a:pt x="0" y="278295"/>
                </a:moveTo>
                <a:lnTo>
                  <a:pt x="2361537" y="0"/>
                </a:lnTo>
                <a:lnTo>
                  <a:pt x="2361537" y="0"/>
                </a:lnTo>
              </a:path>
            </a:pathLst>
          </a:custGeom>
          <a:noFill/>
          <a:ln w="31750">
            <a:solidFill>
              <a:schemeClr val="tx2"/>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9" name="Graphic 48" descr="Business Growth with solid fill">
            <a:extLst>
              <a:ext uri="{FF2B5EF4-FFF2-40B4-BE49-F238E27FC236}">
                <a16:creationId xmlns:a16="http://schemas.microsoft.com/office/drawing/2014/main" id="{C0B9A8AC-BF15-B5E7-8B08-4712DD15241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679068" y="4186510"/>
            <a:ext cx="1164560" cy="1164560"/>
          </a:xfrm>
          <a:prstGeom prst="rect">
            <a:avLst/>
          </a:prstGeom>
        </p:spPr>
      </p:pic>
      <p:pic>
        <p:nvPicPr>
          <p:cNvPr id="9" name="Graphic 8">
            <a:extLst>
              <a:ext uri="{FF2B5EF4-FFF2-40B4-BE49-F238E27FC236}">
                <a16:creationId xmlns:a16="http://schemas.microsoft.com/office/drawing/2014/main" id="{2B1F29C2-61DF-DB78-9B47-3BC5E1EE684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067106" y="1774783"/>
            <a:ext cx="1443591" cy="1790053"/>
          </a:xfrm>
          <a:prstGeom prst="rect">
            <a:avLst/>
          </a:prstGeom>
        </p:spPr>
      </p:pic>
      <p:grpSp>
        <p:nvGrpSpPr>
          <p:cNvPr id="40" name="Group 39">
            <a:extLst>
              <a:ext uri="{FF2B5EF4-FFF2-40B4-BE49-F238E27FC236}">
                <a16:creationId xmlns:a16="http://schemas.microsoft.com/office/drawing/2014/main" id="{FE9B6BBE-FD04-B741-2CF2-EBDE938DCBA4}"/>
              </a:ext>
            </a:extLst>
          </p:cNvPr>
          <p:cNvGrpSpPr/>
          <p:nvPr/>
        </p:nvGrpSpPr>
        <p:grpSpPr>
          <a:xfrm>
            <a:off x="3772754" y="3214255"/>
            <a:ext cx="566942" cy="529177"/>
            <a:chOff x="454773" y="1961876"/>
            <a:chExt cx="258690" cy="241459"/>
          </a:xfrm>
          <a:solidFill>
            <a:schemeClr val="tx2"/>
          </a:solidFill>
        </p:grpSpPr>
        <p:sp>
          <p:nvSpPr>
            <p:cNvPr id="42" name="Freeform 41">
              <a:extLst>
                <a:ext uri="{FF2B5EF4-FFF2-40B4-BE49-F238E27FC236}">
                  <a16:creationId xmlns:a16="http://schemas.microsoft.com/office/drawing/2014/main" id="{89B99BB0-C106-7B2D-E272-0B2BE451E8F3}"/>
                </a:ext>
              </a:extLst>
            </p:cNvPr>
            <p:cNvSpPr/>
            <p:nvPr/>
          </p:nvSpPr>
          <p:spPr>
            <a:xfrm>
              <a:off x="454773" y="1961876"/>
              <a:ext cx="258690" cy="241459"/>
            </a:xfrm>
            <a:custGeom>
              <a:avLst/>
              <a:gdLst>
                <a:gd name="connsiteX0" fmla="*/ 129345 w 258690"/>
                <a:gd name="connsiteY0" fmla="*/ 13031 h 241459"/>
                <a:gd name="connsiteX1" fmla="*/ 110205 w 258690"/>
                <a:gd name="connsiteY1" fmla="*/ 24529 h 241459"/>
                <a:gd name="connsiteX2" fmla="*/ 15649 w 258690"/>
                <a:gd name="connsiteY2" fmla="*/ 195467 h 241459"/>
                <a:gd name="connsiteX3" fmla="*/ 16032 w 258690"/>
                <a:gd name="connsiteY3" fmla="*/ 217313 h 241459"/>
                <a:gd name="connsiteX4" fmla="*/ 35172 w 258690"/>
                <a:gd name="connsiteY4" fmla="*/ 228045 h 241459"/>
                <a:gd name="connsiteX5" fmla="*/ 223901 w 258690"/>
                <a:gd name="connsiteY5" fmla="*/ 228045 h 241459"/>
                <a:gd name="connsiteX6" fmla="*/ 243042 w 258690"/>
                <a:gd name="connsiteY6" fmla="*/ 217313 h 241459"/>
                <a:gd name="connsiteX7" fmla="*/ 243425 w 258690"/>
                <a:gd name="connsiteY7" fmla="*/ 195467 h 241459"/>
                <a:gd name="connsiteX8" fmla="*/ 148486 w 258690"/>
                <a:gd name="connsiteY8" fmla="*/ 24146 h 241459"/>
                <a:gd name="connsiteX9" fmla="*/ 129345 w 258690"/>
                <a:gd name="connsiteY9" fmla="*/ 13031 h 241459"/>
                <a:gd name="connsiteX10" fmla="*/ 223519 w 258690"/>
                <a:gd name="connsiteY10" fmla="*/ 241459 h 241459"/>
                <a:gd name="connsiteX11" fmla="*/ 35172 w 258690"/>
                <a:gd name="connsiteY11" fmla="*/ 241459 h 241459"/>
                <a:gd name="connsiteX12" fmla="*/ 4930 w 258690"/>
                <a:gd name="connsiteY12" fmla="*/ 224212 h 241459"/>
                <a:gd name="connsiteX13" fmla="*/ 4547 w 258690"/>
                <a:gd name="connsiteY13" fmla="*/ 189335 h 241459"/>
                <a:gd name="connsiteX14" fmla="*/ 98720 w 258690"/>
                <a:gd name="connsiteY14" fmla="*/ 18014 h 241459"/>
                <a:gd name="connsiteX15" fmla="*/ 129345 w 258690"/>
                <a:gd name="connsiteY15" fmla="*/ 0 h 241459"/>
                <a:gd name="connsiteX16" fmla="*/ 159971 w 258690"/>
                <a:gd name="connsiteY16" fmla="*/ 18014 h 241459"/>
                <a:gd name="connsiteX17" fmla="*/ 254144 w 258690"/>
                <a:gd name="connsiteY17" fmla="*/ 189335 h 241459"/>
                <a:gd name="connsiteX18" fmla="*/ 253761 w 258690"/>
                <a:gd name="connsiteY18" fmla="*/ 224212 h 241459"/>
                <a:gd name="connsiteX19" fmla="*/ 223519 w 258690"/>
                <a:gd name="connsiteY19" fmla="*/ 241459 h 2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8690" h="241459">
                  <a:moveTo>
                    <a:pt x="129345" y="13031"/>
                  </a:moveTo>
                  <a:cubicBezTo>
                    <a:pt x="120924" y="13031"/>
                    <a:pt x="114033" y="17247"/>
                    <a:pt x="110205" y="24529"/>
                  </a:cubicBezTo>
                  <a:lnTo>
                    <a:pt x="15649" y="195467"/>
                  </a:lnTo>
                  <a:cubicBezTo>
                    <a:pt x="11821" y="202749"/>
                    <a:pt x="11821" y="210414"/>
                    <a:pt x="16032" y="217313"/>
                  </a:cubicBezTo>
                  <a:cubicBezTo>
                    <a:pt x="20243" y="224212"/>
                    <a:pt x="26750" y="228045"/>
                    <a:pt x="35172" y="228045"/>
                  </a:cubicBezTo>
                  <a:lnTo>
                    <a:pt x="223901" y="228045"/>
                  </a:lnTo>
                  <a:cubicBezTo>
                    <a:pt x="231941" y="228045"/>
                    <a:pt x="238831" y="224212"/>
                    <a:pt x="243042" y="217313"/>
                  </a:cubicBezTo>
                  <a:cubicBezTo>
                    <a:pt x="247253" y="210414"/>
                    <a:pt x="247253" y="202366"/>
                    <a:pt x="243425" y="195467"/>
                  </a:cubicBezTo>
                  <a:lnTo>
                    <a:pt x="148486" y="24146"/>
                  </a:lnTo>
                  <a:cubicBezTo>
                    <a:pt x="144658" y="17247"/>
                    <a:pt x="137767" y="13031"/>
                    <a:pt x="129345" y="13031"/>
                  </a:cubicBezTo>
                  <a:close/>
                  <a:moveTo>
                    <a:pt x="223519" y="241459"/>
                  </a:moveTo>
                  <a:lnTo>
                    <a:pt x="35172" y="241459"/>
                  </a:lnTo>
                  <a:cubicBezTo>
                    <a:pt x="22539" y="241459"/>
                    <a:pt x="11438" y="235327"/>
                    <a:pt x="4930" y="224212"/>
                  </a:cubicBezTo>
                  <a:cubicBezTo>
                    <a:pt x="-1578" y="213097"/>
                    <a:pt x="-1578" y="200450"/>
                    <a:pt x="4547" y="189335"/>
                  </a:cubicBezTo>
                  <a:lnTo>
                    <a:pt x="98720" y="18014"/>
                  </a:lnTo>
                  <a:cubicBezTo>
                    <a:pt x="104845" y="6516"/>
                    <a:pt x="116330" y="0"/>
                    <a:pt x="129345" y="0"/>
                  </a:cubicBezTo>
                  <a:cubicBezTo>
                    <a:pt x="142361" y="0"/>
                    <a:pt x="153846" y="6899"/>
                    <a:pt x="159971" y="18014"/>
                  </a:cubicBezTo>
                  <a:lnTo>
                    <a:pt x="254144" y="189335"/>
                  </a:lnTo>
                  <a:cubicBezTo>
                    <a:pt x="260269" y="200450"/>
                    <a:pt x="260269" y="213097"/>
                    <a:pt x="253761" y="224212"/>
                  </a:cubicBezTo>
                  <a:cubicBezTo>
                    <a:pt x="247253" y="234944"/>
                    <a:pt x="236534" y="241459"/>
                    <a:pt x="223519" y="241459"/>
                  </a:cubicBezTo>
                  <a:close/>
                </a:path>
              </a:pathLst>
            </a:custGeom>
            <a:grpFill/>
            <a:ln w="3799" cap="flat">
              <a:noFill/>
              <a:prstDash val="solid"/>
              <a:miter/>
            </a:ln>
          </p:spPr>
          <p:txBody>
            <a:bodyPr rtlCol="0" anchor="ctr"/>
            <a:lstStyle/>
            <a:p>
              <a:endParaRPr lang="en-US">
                <a:solidFill>
                  <a:srgbClr val="FF0000"/>
                </a:solidFill>
              </a:endParaRPr>
            </a:p>
          </p:txBody>
        </p:sp>
        <p:sp>
          <p:nvSpPr>
            <p:cNvPr id="46" name="Freeform 45">
              <a:extLst>
                <a:ext uri="{FF2B5EF4-FFF2-40B4-BE49-F238E27FC236}">
                  <a16:creationId xmlns:a16="http://schemas.microsoft.com/office/drawing/2014/main" id="{AA320FA2-DC69-BB8E-ED10-67C1B22D96CF}"/>
                </a:ext>
              </a:extLst>
            </p:cNvPr>
            <p:cNvSpPr/>
            <p:nvPr/>
          </p:nvSpPr>
          <p:spPr>
            <a:xfrm>
              <a:off x="555407" y="2082605"/>
              <a:ext cx="57422" cy="57490"/>
            </a:xfrm>
            <a:custGeom>
              <a:avLst/>
              <a:gdLst>
                <a:gd name="connsiteX0" fmla="*/ 28711 w 57422"/>
                <a:gd name="connsiteY0" fmla="*/ 13414 h 57490"/>
                <a:gd name="connsiteX1" fmla="*/ 13016 w 57422"/>
                <a:gd name="connsiteY1" fmla="*/ 29128 h 57490"/>
                <a:gd name="connsiteX2" fmla="*/ 28711 w 57422"/>
                <a:gd name="connsiteY2" fmla="*/ 44842 h 57490"/>
                <a:gd name="connsiteX3" fmla="*/ 44407 w 57422"/>
                <a:gd name="connsiteY3" fmla="*/ 29128 h 57490"/>
                <a:gd name="connsiteX4" fmla="*/ 28711 w 57422"/>
                <a:gd name="connsiteY4" fmla="*/ 13414 h 57490"/>
                <a:gd name="connsiteX5" fmla="*/ 28711 w 57422"/>
                <a:gd name="connsiteY5" fmla="*/ 57490 h 57490"/>
                <a:gd name="connsiteX6" fmla="*/ 0 w 57422"/>
                <a:gd name="connsiteY6" fmla="*/ 28745 h 57490"/>
                <a:gd name="connsiteX7" fmla="*/ 28711 w 57422"/>
                <a:gd name="connsiteY7" fmla="*/ 0 h 57490"/>
                <a:gd name="connsiteX8" fmla="*/ 57423 w 57422"/>
                <a:gd name="connsiteY8" fmla="*/ 28745 h 57490"/>
                <a:gd name="connsiteX9" fmla="*/ 28711 w 57422"/>
                <a:gd name="connsiteY9" fmla="*/ 57490 h 5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422" h="57490">
                  <a:moveTo>
                    <a:pt x="28711" y="13414"/>
                  </a:moveTo>
                  <a:cubicBezTo>
                    <a:pt x="19907" y="13414"/>
                    <a:pt x="13016" y="20313"/>
                    <a:pt x="13016" y="29128"/>
                  </a:cubicBezTo>
                  <a:cubicBezTo>
                    <a:pt x="13016" y="37944"/>
                    <a:pt x="19907" y="44842"/>
                    <a:pt x="28711" y="44842"/>
                  </a:cubicBezTo>
                  <a:cubicBezTo>
                    <a:pt x="37516" y="44842"/>
                    <a:pt x="44407" y="37944"/>
                    <a:pt x="44407" y="29128"/>
                  </a:cubicBezTo>
                  <a:cubicBezTo>
                    <a:pt x="44407" y="20313"/>
                    <a:pt x="37133" y="13414"/>
                    <a:pt x="28711" y="13414"/>
                  </a:cubicBezTo>
                  <a:close/>
                  <a:moveTo>
                    <a:pt x="28711" y="57490"/>
                  </a:moveTo>
                  <a:cubicBezTo>
                    <a:pt x="13016" y="57490"/>
                    <a:pt x="0" y="44459"/>
                    <a:pt x="0" y="28745"/>
                  </a:cubicBezTo>
                  <a:cubicBezTo>
                    <a:pt x="0" y="13031"/>
                    <a:pt x="13016" y="0"/>
                    <a:pt x="28711" y="0"/>
                  </a:cubicBezTo>
                  <a:cubicBezTo>
                    <a:pt x="44407" y="0"/>
                    <a:pt x="57423" y="12648"/>
                    <a:pt x="57423" y="28745"/>
                  </a:cubicBezTo>
                  <a:cubicBezTo>
                    <a:pt x="57423" y="44842"/>
                    <a:pt x="44407" y="57490"/>
                    <a:pt x="28711" y="57490"/>
                  </a:cubicBezTo>
                  <a:close/>
                </a:path>
              </a:pathLst>
            </a:custGeom>
            <a:grpFill/>
            <a:ln w="3799" cap="flat">
              <a:noFill/>
              <a:prstDash val="solid"/>
              <a:miter/>
            </a:ln>
          </p:spPr>
          <p:txBody>
            <a:bodyPr rtlCol="0" anchor="ctr"/>
            <a:lstStyle/>
            <a:p>
              <a:endParaRPr lang="en-US">
                <a:solidFill>
                  <a:srgbClr val="FF0000"/>
                </a:solidFill>
              </a:endParaRPr>
            </a:p>
          </p:txBody>
        </p:sp>
        <p:sp>
          <p:nvSpPr>
            <p:cNvPr id="48" name="Freeform 47">
              <a:extLst>
                <a:ext uri="{FF2B5EF4-FFF2-40B4-BE49-F238E27FC236}">
                  <a16:creationId xmlns:a16="http://schemas.microsoft.com/office/drawing/2014/main" id="{22D8DA26-4C39-715A-1229-8AA5B884175F}"/>
                </a:ext>
              </a:extLst>
            </p:cNvPr>
            <p:cNvSpPr/>
            <p:nvPr/>
          </p:nvSpPr>
          <p:spPr>
            <a:xfrm>
              <a:off x="553643" y="2039296"/>
              <a:ext cx="63087" cy="62257"/>
            </a:xfrm>
            <a:custGeom>
              <a:avLst/>
              <a:gdLst>
                <a:gd name="connsiteX0" fmla="*/ 45405 w 63087"/>
                <a:gd name="connsiteY0" fmla="*/ 62090 h 62257"/>
                <a:gd name="connsiteX1" fmla="*/ 43874 w 63087"/>
                <a:gd name="connsiteY1" fmla="*/ 62090 h 62257"/>
                <a:gd name="connsiteX2" fmla="*/ 39280 w 63087"/>
                <a:gd name="connsiteY2" fmla="*/ 54424 h 62257"/>
                <a:gd name="connsiteX3" fmla="*/ 48468 w 63087"/>
                <a:gd name="connsiteY3" fmla="*/ 16864 h 62257"/>
                <a:gd name="connsiteX4" fmla="*/ 13631 w 63087"/>
                <a:gd name="connsiteY4" fmla="*/ 16864 h 62257"/>
                <a:gd name="connsiteX5" fmla="*/ 22819 w 63087"/>
                <a:gd name="connsiteY5" fmla="*/ 54424 h 62257"/>
                <a:gd name="connsiteX6" fmla="*/ 18225 w 63087"/>
                <a:gd name="connsiteY6" fmla="*/ 62090 h 62257"/>
                <a:gd name="connsiteX7" fmla="*/ 10569 w 63087"/>
                <a:gd name="connsiteY7" fmla="*/ 57490 h 62257"/>
                <a:gd name="connsiteX8" fmla="*/ 233 w 63087"/>
                <a:gd name="connsiteY8" fmla="*/ 14947 h 62257"/>
                <a:gd name="connsiteX9" fmla="*/ 3295 w 63087"/>
                <a:gd name="connsiteY9" fmla="*/ 8049 h 62257"/>
                <a:gd name="connsiteX10" fmla="*/ 59952 w 63087"/>
                <a:gd name="connsiteY10" fmla="*/ 8049 h 62257"/>
                <a:gd name="connsiteX11" fmla="*/ 63015 w 63087"/>
                <a:gd name="connsiteY11" fmla="*/ 14947 h 62257"/>
                <a:gd name="connsiteX12" fmla="*/ 52679 w 63087"/>
                <a:gd name="connsiteY12" fmla="*/ 57490 h 62257"/>
                <a:gd name="connsiteX13" fmla="*/ 45405 w 63087"/>
                <a:gd name="connsiteY13" fmla="*/ 62090 h 62257"/>
                <a:gd name="connsiteX14" fmla="*/ 45405 w 63087"/>
                <a:gd name="connsiteY14" fmla="*/ 62090 h 6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087" h="62257">
                  <a:moveTo>
                    <a:pt x="45405" y="62090"/>
                  </a:moveTo>
                  <a:cubicBezTo>
                    <a:pt x="45022" y="62090"/>
                    <a:pt x="44257" y="62090"/>
                    <a:pt x="43874" y="62090"/>
                  </a:cubicBezTo>
                  <a:cubicBezTo>
                    <a:pt x="40429" y="61323"/>
                    <a:pt x="38132" y="57874"/>
                    <a:pt x="39280" y="54424"/>
                  </a:cubicBezTo>
                  <a:lnTo>
                    <a:pt x="48468" y="16864"/>
                  </a:lnTo>
                  <a:cubicBezTo>
                    <a:pt x="37366" y="11498"/>
                    <a:pt x="24733" y="11498"/>
                    <a:pt x="13631" y="16864"/>
                  </a:cubicBezTo>
                  <a:lnTo>
                    <a:pt x="22819" y="54424"/>
                  </a:lnTo>
                  <a:cubicBezTo>
                    <a:pt x="23585" y="57874"/>
                    <a:pt x="21671" y="61323"/>
                    <a:pt x="18225" y="62090"/>
                  </a:cubicBezTo>
                  <a:cubicBezTo>
                    <a:pt x="14780" y="62856"/>
                    <a:pt x="11335" y="60940"/>
                    <a:pt x="10569" y="57490"/>
                  </a:cubicBezTo>
                  <a:lnTo>
                    <a:pt x="233" y="14947"/>
                  </a:lnTo>
                  <a:cubicBezTo>
                    <a:pt x="-533" y="12265"/>
                    <a:pt x="616" y="9198"/>
                    <a:pt x="3295" y="8049"/>
                  </a:cubicBezTo>
                  <a:cubicBezTo>
                    <a:pt x="20905" y="-2683"/>
                    <a:pt x="42343" y="-2683"/>
                    <a:pt x="59952" y="8049"/>
                  </a:cubicBezTo>
                  <a:cubicBezTo>
                    <a:pt x="62249" y="9582"/>
                    <a:pt x="63398" y="12265"/>
                    <a:pt x="63015" y="14947"/>
                  </a:cubicBezTo>
                  <a:lnTo>
                    <a:pt x="52679" y="57490"/>
                  </a:lnTo>
                  <a:cubicBezTo>
                    <a:pt x="50765" y="60173"/>
                    <a:pt x="48085" y="62090"/>
                    <a:pt x="45405" y="62090"/>
                  </a:cubicBezTo>
                  <a:lnTo>
                    <a:pt x="45405" y="62090"/>
                  </a:lnTo>
                  <a:close/>
                </a:path>
              </a:pathLst>
            </a:custGeom>
            <a:grpFill/>
            <a:ln w="3799" cap="flat">
              <a:noFill/>
              <a:prstDash val="solid"/>
              <a:miter/>
            </a:ln>
          </p:spPr>
          <p:txBody>
            <a:bodyPr rtlCol="0" anchor="ctr"/>
            <a:lstStyle/>
            <a:p>
              <a:endParaRPr lang="en-US">
                <a:solidFill>
                  <a:srgbClr val="FF0000"/>
                </a:solidFill>
              </a:endParaRPr>
            </a:p>
          </p:txBody>
        </p:sp>
        <p:sp>
          <p:nvSpPr>
            <p:cNvPr id="51" name="Freeform 50">
              <a:extLst>
                <a:ext uri="{FF2B5EF4-FFF2-40B4-BE49-F238E27FC236}">
                  <a16:creationId xmlns:a16="http://schemas.microsoft.com/office/drawing/2014/main" id="{A890B8C4-1520-FAFD-E575-31019561B01C}"/>
                </a:ext>
              </a:extLst>
            </p:cNvPr>
            <p:cNvSpPr/>
            <p:nvPr/>
          </p:nvSpPr>
          <p:spPr>
            <a:xfrm>
              <a:off x="584355" y="2100285"/>
              <a:ext cx="69446" cy="68939"/>
            </a:xfrm>
            <a:custGeom>
              <a:avLst/>
              <a:gdLst>
                <a:gd name="connsiteX0" fmla="*/ 38045 w 69446"/>
                <a:gd name="connsiteY0" fmla="*/ 68939 h 68939"/>
                <a:gd name="connsiteX1" fmla="*/ 33451 w 69446"/>
                <a:gd name="connsiteY1" fmla="*/ 67023 h 68939"/>
                <a:gd name="connsiteX2" fmla="*/ 2060 w 69446"/>
                <a:gd name="connsiteY2" fmla="*/ 37128 h 68939"/>
                <a:gd name="connsiteX3" fmla="*/ 1678 w 69446"/>
                <a:gd name="connsiteY3" fmla="*/ 27930 h 68939"/>
                <a:gd name="connsiteX4" fmla="*/ 10865 w 69446"/>
                <a:gd name="connsiteY4" fmla="*/ 27546 h 68939"/>
                <a:gd name="connsiteX5" fmla="*/ 38811 w 69446"/>
                <a:gd name="connsiteY5" fmla="*/ 53992 h 68939"/>
                <a:gd name="connsiteX6" fmla="*/ 56420 w 69446"/>
                <a:gd name="connsiteY6" fmla="*/ 23714 h 68939"/>
                <a:gd name="connsiteX7" fmla="*/ 19287 w 69446"/>
                <a:gd name="connsiteY7" fmla="*/ 12599 h 68939"/>
                <a:gd name="connsiteX8" fmla="*/ 15076 w 69446"/>
                <a:gd name="connsiteY8" fmla="*/ 4550 h 68939"/>
                <a:gd name="connsiteX9" fmla="*/ 23115 w 69446"/>
                <a:gd name="connsiteY9" fmla="*/ 334 h 68939"/>
                <a:gd name="connsiteX10" fmla="*/ 64842 w 69446"/>
                <a:gd name="connsiteY10" fmla="*/ 12599 h 68939"/>
                <a:gd name="connsiteX11" fmla="*/ 69436 w 69446"/>
                <a:gd name="connsiteY11" fmla="*/ 18731 h 68939"/>
                <a:gd name="connsiteX12" fmla="*/ 41108 w 69446"/>
                <a:gd name="connsiteY12" fmla="*/ 67790 h 68939"/>
                <a:gd name="connsiteX13" fmla="*/ 38045 w 69446"/>
                <a:gd name="connsiteY13" fmla="*/ 68939 h 68939"/>
                <a:gd name="connsiteX14" fmla="*/ 38045 w 69446"/>
                <a:gd name="connsiteY14" fmla="*/ 68939 h 6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446" h="68939">
                  <a:moveTo>
                    <a:pt x="38045" y="68939"/>
                  </a:moveTo>
                  <a:cubicBezTo>
                    <a:pt x="36514" y="68939"/>
                    <a:pt x="34983" y="68173"/>
                    <a:pt x="33451" y="67023"/>
                  </a:cubicBezTo>
                  <a:lnTo>
                    <a:pt x="2060" y="37128"/>
                  </a:lnTo>
                  <a:cubicBezTo>
                    <a:pt x="-619" y="34828"/>
                    <a:pt x="-619" y="30613"/>
                    <a:pt x="1678" y="27930"/>
                  </a:cubicBezTo>
                  <a:cubicBezTo>
                    <a:pt x="3975" y="25247"/>
                    <a:pt x="8185" y="25247"/>
                    <a:pt x="10865" y="27546"/>
                  </a:cubicBezTo>
                  <a:lnTo>
                    <a:pt x="38811" y="53992"/>
                  </a:lnTo>
                  <a:cubicBezTo>
                    <a:pt x="48764" y="47093"/>
                    <a:pt x="55272" y="35978"/>
                    <a:pt x="56420" y="23714"/>
                  </a:cubicBezTo>
                  <a:lnTo>
                    <a:pt x="19287" y="12599"/>
                  </a:lnTo>
                  <a:cubicBezTo>
                    <a:pt x="15842" y="11449"/>
                    <a:pt x="13928" y="8000"/>
                    <a:pt x="15076" y="4550"/>
                  </a:cubicBezTo>
                  <a:cubicBezTo>
                    <a:pt x="16225" y="1101"/>
                    <a:pt x="19670" y="-816"/>
                    <a:pt x="23115" y="334"/>
                  </a:cubicBezTo>
                  <a:lnTo>
                    <a:pt x="64842" y="12599"/>
                  </a:lnTo>
                  <a:cubicBezTo>
                    <a:pt x="67522" y="13365"/>
                    <a:pt x="69436" y="15665"/>
                    <a:pt x="69436" y="18731"/>
                  </a:cubicBezTo>
                  <a:cubicBezTo>
                    <a:pt x="69819" y="39428"/>
                    <a:pt x="59100" y="58208"/>
                    <a:pt x="41108" y="67790"/>
                  </a:cubicBezTo>
                  <a:cubicBezTo>
                    <a:pt x="40342" y="68556"/>
                    <a:pt x="39194" y="68939"/>
                    <a:pt x="38045" y="68939"/>
                  </a:cubicBezTo>
                  <a:lnTo>
                    <a:pt x="38045" y="68939"/>
                  </a:lnTo>
                  <a:close/>
                </a:path>
              </a:pathLst>
            </a:custGeom>
            <a:grpFill/>
            <a:ln w="3799" cap="flat">
              <a:noFill/>
              <a:prstDash val="solid"/>
              <a:miter/>
            </a:ln>
          </p:spPr>
          <p:txBody>
            <a:bodyPr rtlCol="0" anchor="ctr"/>
            <a:lstStyle/>
            <a:p>
              <a:endParaRPr lang="en-US">
                <a:solidFill>
                  <a:srgbClr val="FF0000"/>
                </a:solidFill>
              </a:endParaRPr>
            </a:p>
          </p:txBody>
        </p:sp>
        <p:sp>
          <p:nvSpPr>
            <p:cNvPr id="52" name="Freeform 51">
              <a:extLst>
                <a:ext uri="{FF2B5EF4-FFF2-40B4-BE49-F238E27FC236}">
                  <a16:creationId xmlns:a16="http://schemas.microsoft.com/office/drawing/2014/main" id="{974E6C8B-C7FB-34C7-E723-70939BECDAF2}"/>
                </a:ext>
              </a:extLst>
            </p:cNvPr>
            <p:cNvSpPr/>
            <p:nvPr/>
          </p:nvSpPr>
          <p:spPr>
            <a:xfrm>
              <a:off x="514435" y="2100701"/>
              <a:ext cx="69446" cy="68523"/>
            </a:xfrm>
            <a:custGeom>
              <a:avLst/>
              <a:gdLst>
                <a:gd name="connsiteX0" fmla="*/ 31401 w 69446"/>
                <a:gd name="connsiteY0" fmla="*/ 68523 h 68523"/>
                <a:gd name="connsiteX1" fmla="*/ 28338 w 69446"/>
                <a:gd name="connsiteY1" fmla="*/ 67757 h 68523"/>
                <a:gd name="connsiteX2" fmla="*/ 10 w 69446"/>
                <a:gd name="connsiteY2" fmla="*/ 18698 h 68523"/>
                <a:gd name="connsiteX3" fmla="*/ 4604 w 69446"/>
                <a:gd name="connsiteY3" fmla="*/ 12566 h 68523"/>
                <a:gd name="connsiteX4" fmla="*/ 46331 w 69446"/>
                <a:gd name="connsiteY4" fmla="*/ 301 h 68523"/>
                <a:gd name="connsiteX5" fmla="*/ 54370 w 69446"/>
                <a:gd name="connsiteY5" fmla="*/ 4517 h 68523"/>
                <a:gd name="connsiteX6" fmla="*/ 50159 w 69446"/>
                <a:gd name="connsiteY6" fmla="*/ 12566 h 68523"/>
                <a:gd name="connsiteX7" fmla="*/ 13026 w 69446"/>
                <a:gd name="connsiteY7" fmla="*/ 23681 h 68523"/>
                <a:gd name="connsiteX8" fmla="*/ 30635 w 69446"/>
                <a:gd name="connsiteY8" fmla="*/ 53959 h 68523"/>
                <a:gd name="connsiteX9" fmla="*/ 58581 w 69446"/>
                <a:gd name="connsiteY9" fmla="*/ 27513 h 68523"/>
                <a:gd name="connsiteX10" fmla="*/ 67769 w 69446"/>
                <a:gd name="connsiteY10" fmla="*/ 27897 h 68523"/>
                <a:gd name="connsiteX11" fmla="*/ 67386 w 69446"/>
                <a:gd name="connsiteY11" fmla="*/ 37095 h 68523"/>
                <a:gd name="connsiteX12" fmla="*/ 35995 w 69446"/>
                <a:gd name="connsiteY12" fmla="*/ 66990 h 68523"/>
                <a:gd name="connsiteX13" fmla="*/ 31401 w 69446"/>
                <a:gd name="connsiteY13" fmla="*/ 68523 h 68523"/>
                <a:gd name="connsiteX14" fmla="*/ 31401 w 69446"/>
                <a:gd name="connsiteY14" fmla="*/ 68523 h 6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446" h="68523">
                  <a:moveTo>
                    <a:pt x="31401" y="68523"/>
                  </a:moveTo>
                  <a:cubicBezTo>
                    <a:pt x="30252" y="68523"/>
                    <a:pt x="29104" y="68140"/>
                    <a:pt x="28338" y="67757"/>
                  </a:cubicBezTo>
                  <a:cubicBezTo>
                    <a:pt x="10346" y="57792"/>
                    <a:pt x="-373" y="39011"/>
                    <a:pt x="10" y="18698"/>
                  </a:cubicBezTo>
                  <a:cubicBezTo>
                    <a:pt x="10" y="16015"/>
                    <a:pt x="1924" y="13332"/>
                    <a:pt x="4604" y="12566"/>
                  </a:cubicBezTo>
                  <a:lnTo>
                    <a:pt x="46331" y="301"/>
                  </a:lnTo>
                  <a:cubicBezTo>
                    <a:pt x="49776" y="-849"/>
                    <a:pt x="53222" y="1451"/>
                    <a:pt x="54370" y="4517"/>
                  </a:cubicBezTo>
                  <a:cubicBezTo>
                    <a:pt x="55518" y="7967"/>
                    <a:pt x="53222" y="11416"/>
                    <a:pt x="50159" y="12566"/>
                  </a:cubicBezTo>
                  <a:lnTo>
                    <a:pt x="13026" y="23681"/>
                  </a:lnTo>
                  <a:cubicBezTo>
                    <a:pt x="14174" y="35945"/>
                    <a:pt x="20299" y="47060"/>
                    <a:pt x="30635" y="53959"/>
                  </a:cubicBezTo>
                  <a:lnTo>
                    <a:pt x="58581" y="27513"/>
                  </a:lnTo>
                  <a:cubicBezTo>
                    <a:pt x="61261" y="25214"/>
                    <a:pt x="65089" y="25214"/>
                    <a:pt x="67769" y="27897"/>
                  </a:cubicBezTo>
                  <a:cubicBezTo>
                    <a:pt x="70066" y="30579"/>
                    <a:pt x="70066" y="34412"/>
                    <a:pt x="67386" y="37095"/>
                  </a:cubicBezTo>
                  <a:lnTo>
                    <a:pt x="35995" y="66990"/>
                  </a:lnTo>
                  <a:cubicBezTo>
                    <a:pt x="34463" y="67757"/>
                    <a:pt x="32932" y="68523"/>
                    <a:pt x="31401" y="68523"/>
                  </a:cubicBezTo>
                  <a:lnTo>
                    <a:pt x="31401" y="68523"/>
                  </a:lnTo>
                  <a:close/>
                </a:path>
              </a:pathLst>
            </a:custGeom>
            <a:grpFill/>
            <a:ln w="3799" cap="flat">
              <a:noFill/>
              <a:prstDash val="solid"/>
              <a:miter/>
            </a:ln>
          </p:spPr>
          <p:txBody>
            <a:bodyPr rtlCol="0" anchor="ctr"/>
            <a:lstStyle/>
            <a:p>
              <a:endParaRPr lang="en-US">
                <a:solidFill>
                  <a:srgbClr val="FF0000"/>
                </a:solidFill>
              </a:endParaRPr>
            </a:p>
          </p:txBody>
        </p:sp>
      </p:grpSp>
      <p:sp>
        <p:nvSpPr>
          <p:cNvPr id="53" name="Freeform 52">
            <a:extLst>
              <a:ext uri="{FF2B5EF4-FFF2-40B4-BE49-F238E27FC236}">
                <a16:creationId xmlns:a16="http://schemas.microsoft.com/office/drawing/2014/main" id="{EDEB3B74-D70A-637D-2F02-D541BEDFB324}"/>
              </a:ext>
            </a:extLst>
          </p:cNvPr>
          <p:cNvSpPr/>
          <p:nvPr/>
        </p:nvSpPr>
        <p:spPr>
          <a:xfrm>
            <a:off x="4349363" y="3490623"/>
            <a:ext cx="1017767" cy="151074"/>
          </a:xfrm>
          <a:custGeom>
            <a:avLst/>
            <a:gdLst>
              <a:gd name="connsiteX0" fmla="*/ 0 w 1017767"/>
              <a:gd name="connsiteY0" fmla="*/ 0 h 151074"/>
              <a:gd name="connsiteX1" fmla="*/ 1017767 w 1017767"/>
              <a:gd name="connsiteY1" fmla="*/ 151074 h 151074"/>
            </a:gdLst>
            <a:ahLst/>
            <a:cxnLst>
              <a:cxn ang="0">
                <a:pos x="connsiteX0" y="connsiteY0"/>
              </a:cxn>
              <a:cxn ang="0">
                <a:pos x="connsiteX1" y="connsiteY1"/>
              </a:cxn>
            </a:cxnLst>
            <a:rect l="l" t="t" r="r" b="b"/>
            <a:pathLst>
              <a:path w="1017767" h="151074">
                <a:moveTo>
                  <a:pt x="0" y="0"/>
                </a:moveTo>
                <a:lnTo>
                  <a:pt x="1017767" y="151074"/>
                </a:lnTo>
              </a:path>
            </a:pathLst>
          </a:custGeom>
          <a:noFill/>
          <a:ln w="31750">
            <a:solidFill>
              <a:schemeClr val="tx2"/>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ontent Placeholder 4">
            <a:extLst>
              <a:ext uri="{FF2B5EF4-FFF2-40B4-BE49-F238E27FC236}">
                <a16:creationId xmlns:a16="http://schemas.microsoft.com/office/drawing/2014/main" id="{BD29E272-8AA6-4379-9BDC-E8A5DB9ED1A9}"/>
              </a:ext>
            </a:extLst>
          </p:cNvPr>
          <p:cNvSpPr txBox="1">
            <a:spLocks/>
          </p:cNvSpPr>
          <p:nvPr/>
        </p:nvSpPr>
        <p:spPr>
          <a:xfrm>
            <a:off x="620183" y="6356351"/>
            <a:ext cx="1018033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tx2"/>
                </a:solidFill>
              </a:rPr>
              <a:t>ALBI, albumin-bilirubin score; BSC, best supportive care; ECOG PS, Eastern Cooperative Oncology Group performance status; HCC, hepatocellular carcinoma; ICI, immune checkpoint inhibitor; IO, immuno-oncology (therapy); TKI, tyrosine kinase inhibitor</a:t>
            </a:r>
          </a:p>
          <a:p>
            <a:r>
              <a:rPr lang="en-GB" dirty="0" err="1">
                <a:solidFill>
                  <a:schemeClr val="tx2"/>
                </a:solidFill>
              </a:rPr>
              <a:t>Cabibbo</a:t>
            </a:r>
            <a:r>
              <a:rPr lang="en-GB" dirty="0">
                <a:solidFill>
                  <a:schemeClr val="tx2"/>
                </a:solidFill>
              </a:rPr>
              <a:t> G and Edeline J. Liver Int. 2023;43:528-530</a:t>
            </a:r>
          </a:p>
        </p:txBody>
      </p:sp>
    </p:spTree>
    <p:extLst>
      <p:ext uri="{BB962C8B-B14F-4D97-AF65-F5344CB8AC3E}">
        <p14:creationId xmlns:p14="http://schemas.microsoft.com/office/powerpoint/2010/main" val="295156689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3CA13-0BC8-EBD6-C0AC-18DEB490889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64686A-E322-9A78-1CF0-00376784D8D2}"/>
              </a:ext>
            </a:extLst>
          </p:cNvPr>
          <p:cNvSpPr>
            <a:spLocks noGrp="1"/>
          </p:cNvSpPr>
          <p:nvPr>
            <p:ph type="title"/>
          </p:nvPr>
        </p:nvSpPr>
        <p:spPr/>
        <p:txBody>
          <a:bodyPr>
            <a:normAutofit/>
          </a:bodyPr>
          <a:lstStyle/>
          <a:p>
            <a:r>
              <a:rPr lang="en-GB" noProof="0" dirty="0"/>
              <a:t>Multidisciplinary approach for hcc</a:t>
            </a:r>
            <a:br>
              <a:rPr lang="en-GB" noProof="0" dirty="0"/>
            </a:br>
            <a:r>
              <a:rPr lang="en-GB" sz="2000" spc="100" noProof="0" dirty="0">
                <a:solidFill>
                  <a:schemeClr val="accent1"/>
                </a:solidFill>
                <a:latin typeface="Arial" panose="020B0604020202020204" pitchFamily="34" charset="0"/>
                <a:cs typeface="Arial" panose="020B0604020202020204" pitchFamily="34" charset="0"/>
              </a:rPr>
              <a:t>key for optimising each patient’s treatment</a:t>
            </a:r>
            <a:endParaRPr lang="en-GB" sz="2000" spc="100" noProof="0" dirty="0"/>
          </a:p>
        </p:txBody>
      </p:sp>
      <p:sp>
        <p:nvSpPr>
          <p:cNvPr id="4" name="Slide Number Placeholder 3">
            <a:extLst>
              <a:ext uri="{FF2B5EF4-FFF2-40B4-BE49-F238E27FC236}">
                <a16:creationId xmlns:a16="http://schemas.microsoft.com/office/drawing/2014/main" id="{3F49CB08-86D4-2B14-0486-8303BD065D08}"/>
              </a:ext>
            </a:extLst>
          </p:cNvPr>
          <p:cNvSpPr>
            <a:spLocks noGrp="1"/>
          </p:cNvSpPr>
          <p:nvPr>
            <p:ph type="sldNum" sz="quarter" idx="4"/>
          </p:nvPr>
        </p:nvSpPr>
        <p:spPr/>
        <p:txBody>
          <a:bodyPr/>
          <a:lstStyle/>
          <a:p>
            <a:fld id="{FCE43C0F-8A7B-3A4B-9DB5-B3472E36E833}" type="slidenum">
              <a:rPr lang="en-GB" noProof="0" smtClean="0"/>
              <a:pPr/>
              <a:t>43</a:t>
            </a:fld>
            <a:endParaRPr lang="en-GB" noProof="0" dirty="0"/>
          </a:p>
        </p:txBody>
      </p:sp>
      <p:sp>
        <p:nvSpPr>
          <p:cNvPr id="6" name="Content Placeholder 5">
            <a:extLst>
              <a:ext uri="{FF2B5EF4-FFF2-40B4-BE49-F238E27FC236}">
                <a16:creationId xmlns:a16="http://schemas.microsoft.com/office/drawing/2014/main" id="{EB06153B-3AD0-07C9-D4FF-C025FAF41C64}"/>
              </a:ext>
            </a:extLst>
          </p:cNvPr>
          <p:cNvSpPr>
            <a:spLocks noGrp="1"/>
          </p:cNvSpPr>
          <p:nvPr>
            <p:ph sz="quarter" idx="15"/>
          </p:nvPr>
        </p:nvSpPr>
        <p:spPr>
          <a:xfrm>
            <a:off x="620183" y="6356351"/>
            <a:ext cx="10516377" cy="365125"/>
          </a:xfrm>
        </p:spPr>
        <p:txBody>
          <a:bodyPr anchor="b"/>
          <a:lstStyle/>
          <a:p>
            <a:r>
              <a:rPr lang="en-GB" b="0" i="0" u="none" strike="noStrike" noProof="0" dirty="0">
                <a:solidFill>
                  <a:schemeClr val="tx2"/>
                </a:solidFill>
                <a:effectLst/>
              </a:rPr>
              <a:t>AFP, α-fetoprotein; </a:t>
            </a:r>
            <a:r>
              <a:rPr lang="en-GB" noProof="0" dirty="0">
                <a:solidFill>
                  <a:schemeClr val="tx2"/>
                </a:solidFill>
              </a:rPr>
              <a:t>ALBI, albumin-bilirubin score; </a:t>
            </a:r>
            <a:r>
              <a:rPr lang="en-GB" b="0" i="0" u="none" strike="noStrike" noProof="0" dirty="0">
                <a:solidFill>
                  <a:schemeClr val="tx2"/>
                </a:solidFill>
                <a:effectLst/>
              </a:rPr>
              <a:t>BCLC, Barcelona Clinic Liver Cancer; CI, confidence interval; </a:t>
            </a:r>
            <a:r>
              <a:rPr lang="en-GB" noProof="0" dirty="0">
                <a:solidFill>
                  <a:schemeClr val="tx2"/>
                </a:solidFill>
              </a:rPr>
              <a:t>HCC, hepatocellular carcinoma; HK, Hartung-Knapp (adjustment); HR, hazard ratio; MDT, multidisciplinary team; OS, overall survival</a:t>
            </a:r>
          </a:p>
          <a:p>
            <a:r>
              <a:rPr lang="en-GB" noProof="0" dirty="0">
                <a:solidFill>
                  <a:schemeClr val="tx2"/>
                </a:solidFill>
              </a:rPr>
              <a:t>1. Sinn DH, et al. PLoS One. 2019;14:e0210730; 2. </a:t>
            </a:r>
            <a:r>
              <a:rPr lang="en-GB" dirty="0">
                <a:solidFill>
                  <a:schemeClr val="tx2"/>
                </a:solidFill>
              </a:rPr>
              <a:t>Seif El Dahan K, </a:t>
            </a:r>
            <a:r>
              <a:rPr lang="en-GB" noProof="0" dirty="0">
                <a:solidFill>
                  <a:schemeClr val="tx2"/>
                </a:solidFill>
              </a:rPr>
              <a:t>et al. Hepatol Commun. 2023;26:e0143</a:t>
            </a:r>
          </a:p>
        </p:txBody>
      </p:sp>
      <p:sp>
        <p:nvSpPr>
          <p:cNvPr id="10" name="Rectangle: Rounded Corners 9">
            <a:extLst>
              <a:ext uri="{FF2B5EF4-FFF2-40B4-BE49-F238E27FC236}">
                <a16:creationId xmlns:a16="http://schemas.microsoft.com/office/drawing/2014/main" id="{40B9AB80-87CE-94F2-1236-5ED3AD6216CA}"/>
              </a:ext>
            </a:extLst>
          </p:cNvPr>
          <p:cNvSpPr/>
          <p:nvPr/>
        </p:nvSpPr>
        <p:spPr>
          <a:xfrm>
            <a:off x="642482" y="5121353"/>
            <a:ext cx="5309502" cy="864001"/>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500" noProof="0" dirty="0">
                <a:latin typeface="Arial" panose="020B0604020202020204" pitchFamily="34" charset="0"/>
                <a:cs typeface="Arial" panose="020B0604020202020204" pitchFamily="34" charset="0"/>
              </a:rPr>
              <a:t>5-year survival rate was 71.2% vs. 49.4%, P &lt;0.001</a:t>
            </a:r>
          </a:p>
          <a:p>
            <a:pPr algn="ctr"/>
            <a:r>
              <a:rPr lang="en-GB" sz="1500" noProof="0" dirty="0">
                <a:latin typeface="Arial" panose="020B0604020202020204" pitchFamily="34" charset="0"/>
                <a:cs typeface="Arial" panose="020B0604020202020204" pitchFamily="34" charset="0"/>
              </a:rPr>
              <a:t>MDT management benefit particularly significant in patients with ALBI 2 and 3, BCLC B and </a:t>
            </a:r>
            <a:r>
              <a:rPr lang="en-GB" sz="1500" dirty="0">
                <a:latin typeface="Arial" panose="020B0604020202020204" pitchFamily="34" charset="0"/>
                <a:cs typeface="Arial" panose="020B0604020202020204" pitchFamily="34" charset="0"/>
              </a:rPr>
              <a:t>C,</a:t>
            </a:r>
            <a:r>
              <a:rPr lang="en-GB" sz="1500" noProof="0" dirty="0">
                <a:latin typeface="Arial" panose="020B0604020202020204" pitchFamily="34" charset="0"/>
                <a:cs typeface="Arial" panose="020B0604020202020204" pitchFamily="34" charset="0"/>
              </a:rPr>
              <a:t> AFP &gt; 200 ng/mL</a:t>
            </a:r>
          </a:p>
        </p:txBody>
      </p:sp>
      <p:sp>
        <p:nvSpPr>
          <p:cNvPr id="12" name="Tekstvak 7">
            <a:extLst>
              <a:ext uri="{FF2B5EF4-FFF2-40B4-BE49-F238E27FC236}">
                <a16:creationId xmlns:a16="http://schemas.microsoft.com/office/drawing/2014/main" id="{1882C0C4-B681-5A60-22C8-A5BF400770D2}"/>
              </a:ext>
            </a:extLst>
          </p:cNvPr>
          <p:cNvSpPr txBox="1"/>
          <p:nvPr/>
        </p:nvSpPr>
        <p:spPr>
          <a:xfrm>
            <a:off x="1850252" y="1455396"/>
            <a:ext cx="2877419" cy="338554"/>
          </a:xfrm>
          <a:prstGeom prst="rect">
            <a:avLst/>
          </a:prstGeom>
          <a:noFill/>
        </p:spPr>
        <p:txBody>
          <a:bodyPr wrap="square" rtlCol="0">
            <a:spAutoFit/>
          </a:bodyPr>
          <a:lstStyle/>
          <a:p>
            <a:pPr algn="ctr"/>
            <a:r>
              <a:rPr lang="en-GB" sz="1600" b="1" noProof="0" dirty="0">
                <a:latin typeface="Arial" panose="020B0604020202020204" pitchFamily="34" charset="0"/>
                <a:cs typeface="Arial" panose="020B0604020202020204" pitchFamily="34" charset="0"/>
              </a:rPr>
              <a:t>OS entire cohort</a:t>
            </a:r>
            <a:r>
              <a:rPr lang="en-GB" sz="1600" b="1" baseline="30000" noProof="0" dirty="0">
                <a:latin typeface="Arial" panose="020B0604020202020204" pitchFamily="34" charset="0"/>
                <a:cs typeface="Arial" panose="020B0604020202020204" pitchFamily="34" charset="0"/>
              </a:rPr>
              <a:t>1</a:t>
            </a:r>
            <a:endParaRPr lang="en-GB" sz="1600" b="1" noProof="0"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29DB4077-3D1C-E1A0-BD4A-B621FD966648}"/>
              </a:ext>
            </a:extLst>
          </p:cNvPr>
          <p:cNvSpPr/>
          <p:nvPr/>
        </p:nvSpPr>
        <p:spPr>
          <a:xfrm>
            <a:off x="6672064" y="5119278"/>
            <a:ext cx="4467072" cy="864001"/>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noProof="0" dirty="0">
                <a:latin typeface="Arial" panose="020B0604020202020204" pitchFamily="34" charset="0"/>
                <a:cs typeface="Arial" panose="020B0604020202020204" pitchFamily="34" charset="0"/>
              </a:rPr>
              <a:t>Multidisciplinary care was significantly associated with improved survival </a:t>
            </a:r>
          </a:p>
        </p:txBody>
      </p:sp>
      <p:sp>
        <p:nvSpPr>
          <p:cNvPr id="14" name="Tekstvak 7">
            <a:extLst>
              <a:ext uri="{FF2B5EF4-FFF2-40B4-BE49-F238E27FC236}">
                <a16:creationId xmlns:a16="http://schemas.microsoft.com/office/drawing/2014/main" id="{3A1AB822-2ED8-02B5-BE96-1A5169778321}"/>
              </a:ext>
            </a:extLst>
          </p:cNvPr>
          <p:cNvSpPr txBox="1"/>
          <p:nvPr/>
        </p:nvSpPr>
        <p:spPr>
          <a:xfrm>
            <a:off x="6586903" y="1412776"/>
            <a:ext cx="4532131" cy="584775"/>
          </a:xfrm>
          <a:prstGeom prst="rect">
            <a:avLst/>
          </a:prstGeom>
          <a:noFill/>
        </p:spPr>
        <p:txBody>
          <a:bodyPr wrap="square" rtlCol="0">
            <a:spAutoFit/>
          </a:bodyPr>
          <a:lstStyle/>
          <a:p>
            <a:pPr algn="ctr"/>
            <a:r>
              <a:rPr lang="en-GB" sz="1600" b="1" noProof="0" dirty="0">
                <a:latin typeface="Arial" panose="020B0604020202020204" pitchFamily="34" charset="0"/>
                <a:cs typeface="Arial" panose="020B0604020202020204" pitchFamily="34" charset="0"/>
              </a:rPr>
              <a:t>Association between multidisciplinary</a:t>
            </a:r>
            <a:br>
              <a:rPr lang="en-GB" sz="1600" b="1" noProof="0" dirty="0">
                <a:latin typeface="Arial" panose="020B0604020202020204" pitchFamily="34" charset="0"/>
                <a:cs typeface="Arial" panose="020B0604020202020204" pitchFamily="34" charset="0"/>
              </a:rPr>
            </a:br>
            <a:r>
              <a:rPr lang="en-GB" sz="1600" b="1" noProof="0" dirty="0">
                <a:latin typeface="Arial" panose="020B0604020202020204" pitchFamily="34" charset="0"/>
                <a:cs typeface="Arial" panose="020B0604020202020204" pitchFamily="34" charset="0"/>
              </a:rPr>
              <a:t>care and overall survival</a:t>
            </a:r>
            <a:r>
              <a:rPr lang="en-GB" sz="1600" b="1" baseline="30000" noProof="0" dirty="0">
                <a:latin typeface="Arial" panose="020B0604020202020204" pitchFamily="34" charset="0"/>
                <a:cs typeface="Arial" panose="020B0604020202020204" pitchFamily="34" charset="0"/>
              </a:rPr>
              <a:t>2</a:t>
            </a:r>
            <a:endParaRPr lang="en-GB" sz="1600" b="1" noProof="0" dirty="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9F0376FC-6038-67C2-82A5-C4110BC15D45}"/>
              </a:ext>
            </a:extLst>
          </p:cNvPr>
          <p:cNvCxnSpPr>
            <a:cxnSpLocks/>
          </p:cNvCxnSpPr>
          <p:nvPr/>
        </p:nvCxnSpPr>
        <p:spPr>
          <a:xfrm>
            <a:off x="6168008" y="1340768"/>
            <a:ext cx="0" cy="475252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65D1DBCF-2D00-353E-AD77-0FDEDD5922FA}"/>
              </a:ext>
            </a:extLst>
          </p:cNvPr>
          <p:cNvSpPr txBox="1"/>
          <p:nvPr/>
        </p:nvSpPr>
        <p:spPr>
          <a:xfrm>
            <a:off x="2447329" y="4381369"/>
            <a:ext cx="1936428" cy="184666"/>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Follow-up duration (years)</a:t>
            </a:r>
          </a:p>
        </p:txBody>
      </p:sp>
      <p:sp>
        <p:nvSpPr>
          <p:cNvPr id="26" name="TextBox 25">
            <a:extLst>
              <a:ext uri="{FF2B5EF4-FFF2-40B4-BE49-F238E27FC236}">
                <a16:creationId xmlns:a16="http://schemas.microsoft.com/office/drawing/2014/main" id="{425D49D1-51C1-1523-52F1-611E6807FF92}"/>
              </a:ext>
            </a:extLst>
          </p:cNvPr>
          <p:cNvSpPr txBox="1"/>
          <p:nvPr/>
        </p:nvSpPr>
        <p:spPr>
          <a:xfrm>
            <a:off x="2242715" y="4222796"/>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0</a:t>
            </a:r>
          </a:p>
        </p:txBody>
      </p:sp>
      <p:sp>
        <p:nvSpPr>
          <p:cNvPr id="29" name="TextBox 28">
            <a:extLst>
              <a:ext uri="{FF2B5EF4-FFF2-40B4-BE49-F238E27FC236}">
                <a16:creationId xmlns:a16="http://schemas.microsoft.com/office/drawing/2014/main" id="{A1B68CAD-4F7B-013F-AEB0-7BA8F7A136E6}"/>
              </a:ext>
            </a:extLst>
          </p:cNvPr>
          <p:cNvSpPr txBox="1"/>
          <p:nvPr/>
        </p:nvSpPr>
        <p:spPr>
          <a:xfrm>
            <a:off x="2121885" y="4647561"/>
            <a:ext cx="230832" cy="246221"/>
          </a:xfrm>
          <a:prstGeom prst="rect">
            <a:avLst/>
          </a:prstGeom>
          <a:noFill/>
        </p:spPr>
        <p:txBody>
          <a:bodyPr wrap="none" lIns="0" tIns="0" rIns="0" bIns="0" rtlCol="0">
            <a:spAutoFit/>
          </a:bodyPr>
          <a:lstStyle/>
          <a:p>
            <a:pPr algn="r"/>
            <a:r>
              <a:rPr lang="en-GB" sz="800" noProof="0" dirty="0">
                <a:latin typeface="Arial" panose="020B0604020202020204" pitchFamily="34" charset="0"/>
                <a:ea typeface="Aileron" charset="0"/>
                <a:cs typeface="Arial" panose="020B0604020202020204" pitchFamily="34" charset="0"/>
              </a:rPr>
              <a:t>738</a:t>
            </a:r>
          </a:p>
          <a:p>
            <a:pPr algn="r"/>
            <a:r>
              <a:rPr lang="en-GB" sz="800" noProof="0" dirty="0">
                <a:latin typeface="Arial" panose="020B0604020202020204" pitchFamily="34" charset="0"/>
                <a:ea typeface="Aileron" charset="0"/>
                <a:cs typeface="Arial" panose="020B0604020202020204" pitchFamily="34" charset="0"/>
              </a:rPr>
              <a:t>5881</a:t>
            </a:r>
          </a:p>
        </p:txBody>
      </p:sp>
      <p:sp>
        <p:nvSpPr>
          <p:cNvPr id="30" name="TextBox 29">
            <a:extLst>
              <a:ext uri="{FF2B5EF4-FFF2-40B4-BE49-F238E27FC236}">
                <a16:creationId xmlns:a16="http://schemas.microsoft.com/office/drawing/2014/main" id="{B5B503B1-3E0E-A8C5-23D0-6EF73321894F}"/>
              </a:ext>
            </a:extLst>
          </p:cNvPr>
          <p:cNvSpPr txBox="1"/>
          <p:nvPr/>
        </p:nvSpPr>
        <p:spPr>
          <a:xfrm>
            <a:off x="2448964" y="4647561"/>
            <a:ext cx="230832" cy="246221"/>
          </a:xfrm>
          <a:prstGeom prst="rect">
            <a:avLst/>
          </a:prstGeom>
          <a:noFill/>
        </p:spPr>
        <p:txBody>
          <a:bodyPr wrap="none" lIns="0" tIns="0" rIns="0" bIns="0" rtlCol="0">
            <a:spAutoFit/>
          </a:bodyPr>
          <a:lstStyle/>
          <a:p>
            <a:pPr algn="r"/>
            <a:r>
              <a:rPr lang="en-GB" sz="800" noProof="0" dirty="0">
                <a:latin typeface="Arial" panose="020B0604020202020204" pitchFamily="34" charset="0"/>
                <a:ea typeface="Aileron" charset="0"/>
                <a:cs typeface="Arial" panose="020B0604020202020204" pitchFamily="34" charset="0"/>
              </a:rPr>
              <a:t>698</a:t>
            </a:r>
          </a:p>
          <a:p>
            <a:pPr algn="r"/>
            <a:r>
              <a:rPr lang="en-GB" sz="800" noProof="0" dirty="0">
                <a:latin typeface="Arial" panose="020B0604020202020204" pitchFamily="34" charset="0"/>
                <a:ea typeface="Aileron" charset="0"/>
                <a:cs typeface="Arial" panose="020B0604020202020204" pitchFamily="34" charset="0"/>
              </a:rPr>
              <a:t>4334</a:t>
            </a:r>
          </a:p>
        </p:txBody>
      </p:sp>
      <p:sp>
        <p:nvSpPr>
          <p:cNvPr id="31" name="TextBox 30">
            <a:extLst>
              <a:ext uri="{FF2B5EF4-FFF2-40B4-BE49-F238E27FC236}">
                <a16:creationId xmlns:a16="http://schemas.microsoft.com/office/drawing/2014/main" id="{07C3B7F0-8E9C-DC73-136E-A872D52AA39B}"/>
              </a:ext>
            </a:extLst>
          </p:cNvPr>
          <p:cNvSpPr txBox="1"/>
          <p:nvPr/>
        </p:nvSpPr>
        <p:spPr>
          <a:xfrm>
            <a:off x="1559496" y="4536761"/>
            <a:ext cx="498533" cy="369332"/>
          </a:xfrm>
          <a:prstGeom prst="rect">
            <a:avLst/>
          </a:prstGeom>
          <a:noFill/>
        </p:spPr>
        <p:txBody>
          <a:bodyPr wrap="none" lIns="0" tIns="0" rIns="0" bIns="0" rtlCol="0">
            <a:spAutoFit/>
          </a:bodyPr>
          <a:lstStyle/>
          <a:p>
            <a:pPr algn="r"/>
            <a:r>
              <a:rPr lang="en-GB" sz="800" b="1" noProof="0" dirty="0">
                <a:latin typeface="Arial" panose="020B0604020202020204" pitchFamily="34" charset="0"/>
                <a:ea typeface="Aileron" charset="0"/>
                <a:cs typeface="Arial" panose="020B0604020202020204" pitchFamily="34" charset="0"/>
              </a:rPr>
              <a:t>No. at risk</a:t>
            </a:r>
          </a:p>
          <a:p>
            <a:pPr algn="r"/>
            <a:r>
              <a:rPr lang="en-GB" sz="800" b="1" noProof="0" dirty="0">
                <a:solidFill>
                  <a:schemeClr val="tx2"/>
                </a:solidFill>
                <a:latin typeface="Arial" panose="020B0604020202020204" pitchFamily="34" charset="0"/>
                <a:ea typeface="Aileron" charset="0"/>
                <a:cs typeface="Arial" panose="020B0604020202020204" pitchFamily="34" charset="0"/>
              </a:rPr>
              <a:t>MDT (+)</a:t>
            </a:r>
          </a:p>
          <a:p>
            <a:pPr algn="r"/>
            <a:r>
              <a:rPr lang="en-GB" sz="800" b="1" noProof="0" dirty="0">
                <a:solidFill>
                  <a:schemeClr val="accent1"/>
                </a:solidFill>
                <a:latin typeface="Arial" panose="020B0604020202020204" pitchFamily="34" charset="0"/>
                <a:ea typeface="Aileron" charset="0"/>
                <a:cs typeface="Arial" panose="020B0604020202020204" pitchFamily="34" charset="0"/>
              </a:rPr>
              <a:t>MDT (−)</a:t>
            </a:r>
          </a:p>
        </p:txBody>
      </p:sp>
      <p:sp>
        <p:nvSpPr>
          <p:cNvPr id="37" name="TextBox 36">
            <a:extLst>
              <a:ext uri="{FF2B5EF4-FFF2-40B4-BE49-F238E27FC236}">
                <a16:creationId xmlns:a16="http://schemas.microsoft.com/office/drawing/2014/main" id="{37DACD70-E319-B7BA-C7FD-0E934A64EEB3}"/>
              </a:ext>
            </a:extLst>
          </p:cNvPr>
          <p:cNvSpPr txBox="1"/>
          <p:nvPr/>
        </p:nvSpPr>
        <p:spPr>
          <a:xfrm>
            <a:off x="1889231" y="3937198"/>
            <a:ext cx="176330" cy="158441"/>
          </a:xfrm>
          <a:prstGeom prst="rect">
            <a:avLst/>
          </a:prstGeom>
          <a:noFill/>
        </p:spPr>
        <p:txBody>
          <a:bodyPr wrap="none" lIns="0" tIns="0" rIns="0" bIns="0" rtlCol="0">
            <a:spAutoFit/>
          </a:bodyPr>
          <a:lstStyle/>
          <a:p>
            <a:pPr algn="r">
              <a:lnSpc>
                <a:spcPct val="112000"/>
              </a:lnSpc>
            </a:pPr>
            <a:r>
              <a:rPr lang="en-GB" sz="1000" noProof="0" dirty="0">
                <a:latin typeface="Arial" panose="020B0604020202020204" pitchFamily="34" charset="0"/>
                <a:ea typeface="Aileron" charset="0"/>
                <a:cs typeface="Arial" panose="020B0604020202020204" pitchFamily="34" charset="0"/>
              </a:rPr>
              <a:t>0.0</a:t>
            </a:r>
          </a:p>
        </p:txBody>
      </p:sp>
      <p:sp>
        <p:nvSpPr>
          <p:cNvPr id="38" name="TextBox 37">
            <a:extLst>
              <a:ext uri="{FF2B5EF4-FFF2-40B4-BE49-F238E27FC236}">
                <a16:creationId xmlns:a16="http://schemas.microsoft.com/office/drawing/2014/main" id="{CA5313C6-4859-749B-0245-6BA6C601D823}"/>
              </a:ext>
            </a:extLst>
          </p:cNvPr>
          <p:cNvSpPr txBox="1"/>
          <p:nvPr/>
        </p:nvSpPr>
        <p:spPr>
          <a:xfrm>
            <a:off x="2563390" y="4222796"/>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a:t>
            </a:r>
          </a:p>
        </p:txBody>
      </p:sp>
      <p:sp>
        <p:nvSpPr>
          <p:cNvPr id="39" name="TextBox 38">
            <a:extLst>
              <a:ext uri="{FF2B5EF4-FFF2-40B4-BE49-F238E27FC236}">
                <a16:creationId xmlns:a16="http://schemas.microsoft.com/office/drawing/2014/main" id="{5482D2BD-1ECA-434F-4AB6-ABC8973313F9}"/>
              </a:ext>
            </a:extLst>
          </p:cNvPr>
          <p:cNvSpPr txBox="1"/>
          <p:nvPr/>
        </p:nvSpPr>
        <p:spPr>
          <a:xfrm>
            <a:off x="2887240" y="4222796"/>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a:t>
            </a:r>
          </a:p>
        </p:txBody>
      </p:sp>
      <p:sp>
        <p:nvSpPr>
          <p:cNvPr id="40" name="TextBox 39">
            <a:extLst>
              <a:ext uri="{FF2B5EF4-FFF2-40B4-BE49-F238E27FC236}">
                <a16:creationId xmlns:a16="http://schemas.microsoft.com/office/drawing/2014/main" id="{6D96998E-21CE-5E53-FEDC-32626963BDE1}"/>
              </a:ext>
            </a:extLst>
          </p:cNvPr>
          <p:cNvSpPr txBox="1"/>
          <p:nvPr/>
        </p:nvSpPr>
        <p:spPr>
          <a:xfrm>
            <a:off x="3207915" y="4222796"/>
            <a:ext cx="70532" cy="153888"/>
          </a:xfrm>
          <a:prstGeom prst="rect">
            <a:avLst/>
          </a:prstGeom>
          <a:noFill/>
        </p:spPr>
        <p:txBody>
          <a:bodyPr wrap="squar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a:t>
            </a:r>
          </a:p>
        </p:txBody>
      </p:sp>
      <p:sp>
        <p:nvSpPr>
          <p:cNvPr id="41" name="TextBox 40">
            <a:extLst>
              <a:ext uri="{FF2B5EF4-FFF2-40B4-BE49-F238E27FC236}">
                <a16:creationId xmlns:a16="http://schemas.microsoft.com/office/drawing/2014/main" id="{B6B17B66-C755-2E35-F198-E4BE571722A0}"/>
              </a:ext>
            </a:extLst>
          </p:cNvPr>
          <p:cNvSpPr txBox="1"/>
          <p:nvPr/>
        </p:nvSpPr>
        <p:spPr>
          <a:xfrm>
            <a:off x="3531765" y="4222796"/>
            <a:ext cx="70532" cy="153888"/>
          </a:xfrm>
          <a:prstGeom prst="rect">
            <a:avLst/>
          </a:prstGeom>
          <a:noFill/>
        </p:spPr>
        <p:txBody>
          <a:bodyPr wrap="squar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a:t>
            </a:r>
          </a:p>
        </p:txBody>
      </p:sp>
      <p:sp>
        <p:nvSpPr>
          <p:cNvPr id="42" name="TextBox 41">
            <a:extLst>
              <a:ext uri="{FF2B5EF4-FFF2-40B4-BE49-F238E27FC236}">
                <a16:creationId xmlns:a16="http://schemas.microsoft.com/office/drawing/2014/main" id="{7FC3E331-A2E2-00B8-C615-9C68205FB6AB}"/>
              </a:ext>
            </a:extLst>
          </p:cNvPr>
          <p:cNvSpPr txBox="1"/>
          <p:nvPr/>
        </p:nvSpPr>
        <p:spPr>
          <a:xfrm>
            <a:off x="3855615" y="4222796"/>
            <a:ext cx="70532" cy="153888"/>
          </a:xfrm>
          <a:prstGeom prst="rect">
            <a:avLst/>
          </a:prstGeom>
          <a:noFill/>
        </p:spPr>
        <p:txBody>
          <a:bodyPr wrap="squar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5</a:t>
            </a:r>
          </a:p>
        </p:txBody>
      </p:sp>
      <p:sp>
        <p:nvSpPr>
          <p:cNvPr id="43" name="TextBox 42">
            <a:extLst>
              <a:ext uri="{FF2B5EF4-FFF2-40B4-BE49-F238E27FC236}">
                <a16:creationId xmlns:a16="http://schemas.microsoft.com/office/drawing/2014/main" id="{7AD72ACC-08C2-6BB0-8A7D-BEEA17A2ACF3}"/>
              </a:ext>
            </a:extLst>
          </p:cNvPr>
          <p:cNvSpPr txBox="1"/>
          <p:nvPr/>
        </p:nvSpPr>
        <p:spPr>
          <a:xfrm>
            <a:off x="4182640" y="4222796"/>
            <a:ext cx="70532" cy="153888"/>
          </a:xfrm>
          <a:prstGeom prst="rect">
            <a:avLst/>
          </a:prstGeom>
          <a:noFill/>
        </p:spPr>
        <p:txBody>
          <a:bodyPr wrap="squar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6</a:t>
            </a:r>
          </a:p>
        </p:txBody>
      </p:sp>
      <p:sp>
        <p:nvSpPr>
          <p:cNvPr id="44" name="TextBox 43">
            <a:extLst>
              <a:ext uri="{FF2B5EF4-FFF2-40B4-BE49-F238E27FC236}">
                <a16:creationId xmlns:a16="http://schemas.microsoft.com/office/drawing/2014/main" id="{B6F26067-C456-6BE3-DF86-292978B3F62C}"/>
              </a:ext>
            </a:extLst>
          </p:cNvPr>
          <p:cNvSpPr txBox="1"/>
          <p:nvPr/>
        </p:nvSpPr>
        <p:spPr>
          <a:xfrm>
            <a:off x="4503315" y="4222796"/>
            <a:ext cx="70532" cy="153888"/>
          </a:xfrm>
          <a:prstGeom prst="rect">
            <a:avLst/>
          </a:prstGeom>
          <a:noFill/>
        </p:spPr>
        <p:txBody>
          <a:bodyPr wrap="squar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7</a:t>
            </a:r>
          </a:p>
        </p:txBody>
      </p:sp>
      <p:sp>
        <p:nvSpPr>
          <p:cNvPr id="45" name="TextBox 44">
            <a:extLst>
              <a:ext uri="{FF2B5EF4-FFF2-40B4-BE49-F238E27FC236}">
                <a16:creationId xmlns:a16="http://schemas.microsoft.com/office/drawing/2014/main" id="{7414EA42-CE20-F2BA-0C75-6B53FB695A34}"/>
              </a:ext>
            </a:extLst>
          </p:cNvPr>
          <p:cNvSpPr txBox="1"/>
          <p:nvPr/>
        </p:nvSpPr>
        <p:spPr>
          <a:xfrm>
            <a:off x="2776043" y="4647561"/>
            <a:ext cx="230832" cy="246221"/>
          </a:xfrm>
          <a:prstGeom prst="rect">
            <a:avLst/>
          </a:prstGeom>
          <a:noFill/>
        </p:spPr>
        <p:txBody>
          <a:bodyPr wrap="none" lIns="0" tIns="0" rIns="0" bIns="0" rtlCol="0">
            <a:spAutoFit/>
          </a:bodyPr>
          <a:lstStyle/>
          <a:p>
            <a:pPr algn="r"/>
            <a:r>
              <a:rPr lang="en-GB" sz="800" noProof="0" dirty="0">
                <a:latin typeface="Arial" panose="020B0604020202020204" pitchFamily="34" charset="0"/>
                <a:ea typeface="Aileron" charset="0"/>
                <a:cs typeface="Arial" panose="020B0604020202020204" pitchFamily="34" charset="0"/>
              </a:rPr>
              <a:t>625</a:t>
            </a:r>
          </a:p>
          <a:p>
            <a:pPr algn="r"/>
            <a:r>
              <a:rPr lang="en-GB" sz="800" noProof="0" dirty="0">
                <a:latin typeface="Arial" panose="020B0604020202020204" pitchFamily="34" charset="0"/>
                <a:ea typeface="Aileron" charset="0"/>
                <a:cs typeface="Arial" panose="020B0604020202020204" pitchFamily="34" charset="0"/>
              </a:rPr>
              <a:t>3642</a:t>
            </a:r>
          </a:p>
        </p:txBody>
      </p:sp>
      <p:sp>
        <p:nvSpPr>
          <p:cNvPr id="46" name="TextBox 45">
            <a:extLst>
              <a:ext uri="{FF2B5EF4-FFF2-40B4-BE49-F238E27FC236}">
                <a16:creationId xmlns:a16="http://schemas.microsoft.com/office/drawing/2014/main" id="{CB8F66B6-DDF8-C2F7-55C5-30567533D3CC}"/>
              </a:ext>
            </a:extLst>
          </p:cNvPr>
          <p:cNvSpPr txBox="1"/>
          <p:nvPr/>
        </p:nvSpPr>
        <p:spPr>
          <a:xfrm>
            <a:off x="3103122" y="4647561"/>
            <a:ext cx="230832" cy="246221"/>
          </a:xfrm>
          <a:prstGeom prst="rect">
            <a:avLst/>
          </a:prstGeom>
          <a:noFill/>
        </p:spPr>
        <p:txBody>
          <a:bodyPr wrap="none" lIns="0" tIns="0" rIns="0" bIns="0" rtlCol="0">
            <a:spAutoFit/>
          </a:bodyPr>
          <a:lstStyle/>
          <a:p>
            <a:pPr algn="r"/>
            <a:r>
              <a:rPr lang="en-GB" sz="800" noProof="0" dirty="0">
                <a:latin typeface="Arial" panose="020B0604020202020204" pitchFamily="34" charset="0"/>
                <a:ea typeface="Aileron" charset="0"/>
                <a:cs typeface="Arial" panose="020B0604020202020204" pitchFamily="34" charset="0"/>
              </a:rPr>
              <a:t>543</a:t>
            </a:r>
          </a:p>
          <a:p>
            <a:pPr algn="r"/>
            <a:r>
              <a:rPr lang="en-GB" sz="800" noProof="0" dirty="0">
                <a:latin typeface="Arial" panose="020B0604020202020204" pitchFamily="34" charset="0"/>
                <a:ea typeface="Aileron" charset="0"/>
                <a:cs typeface="Arial" panose="020B0604020202020204" pitchFamily="34" charset="0"/>
              </a:rPr>
              <a:t>3108</a:t>
            </a:r>
          </a:p>
        </p:txBody>
      </p:sp>
      <p:sp>
        <p:nvSpPr>
          <p:cNvPr id="47" name="TextBox 46">
            <a:extLst>
              <a:ext uri="{FF2B5EF4-FFF2-40B4-BE49-F238E27FC236}">
                <a16:creationId xmlns:a16="http://schemas.microsoft.com/office/drawing/2014/main" id="{29DECCD2-8466-1071-7E8C-CC778E73BF70}"/>
              </a:ext>
            </a:extLst>
          </p:cNvPr>
          <p:cNvSpPr txBox="1"/>
          <p:nvPr/>
        </p:nvSpPr>
        <p:spPr>
          <a:xfrm>
            <a:off x="4411436" y="4647561"/>
            <a:ext cx="230832" cy="246221"/>
          </a:xfrm>
          <a:prstGeom prst="rect">
            <a:avLst/>
          </a:prstGeom>
          <a:noFill/>
        </p:spPr>
        <p:txBody>
          <a:bodyPr wrap="none" lIns="0" tIns="0" rIns="0" bIns="0" rtlCol="0">
            <a:spAutoFit/>
          </a:bodyPr>
          <a:lstStyle/>
          <a:p>
            <a:pPr algn="r"/>
            <a:r>
              <a:rPr lang="en-GB" sz="800" noProof="0" dirty="0">
                <a:latin typeface="Arial" panose="020B0604020202020204" pitchFamily="34" charset="0"/>
                <a:ea typeface="Aileron" charset="0"/>
                <a:cs typeface="Arial" panose="020B0604020202020204" pitchFamily="34" charset="0"/>
              </a:rPr>
              <a:t>177</a:t>
            </a:r>
          </a:p>
          <a:p>
            <a:pPr algn="r"/>
            <a:r>
              <a:rPr lang="en-GB" sz="800" noProof="0" dirty="0">
                <a:latin typeface="Arial" panose="020B0604020202020204" pitchFamily="34" charset="0"/>
                <a:ea typeface="Aileron" charset="0"/>
                <a:cs typeface="Arial" panose="020B0604020202020204" pitchFamily="34" charset="0"/>
              </a:rPr>
              <a:t>1005</a:t>
            </a:r>
          </a:p>
        </p:txBody>
      </p:sp>
      <p:sp>
        <p:nvSpPr>
          <p:cNvPr id="48" name="TextBox 47">
            <a:extLst>
              <a:ext uri="{FF2B5EF4-FFF2-40B4-BE49-F238E27FC236}">
                <a16:creationId xmlns:a16="http://schemas.microsoft.com/office/drawing/2014/main" id="{EF14571D-3D14-D5E6-4042-5DE0933CC181}"/>
              </a:ext>
            </a:extLst>
          </p:cNvPr>
          <p:cNvSpPr txBox="1"/>
          <p:nvPr/>
        </p:nvSpPr>
        <p:spPr>
          <a:xfrm>
            <a:off x="4084359" y="4647561"/>
            <a:ext cx="230832" cy="246221"/>
          </a:xfrm>
          <a:prstGeom prst="rect">
            <a:avLst/>
          </a:prstGeom>
          <a:noFill/>
        </p:spPr>
        <p:txBody>
          <a:bodyPr wrap="none" lIns="0" tIns="0" rIns="0" bIns="0" rtlCol="0">
            <a:spAutoFit/>
          </a:bodyPr>
          <a:lstStyle/>
          <a:p>
            <a:pPr algn="r"/>
            <a:r>
              <a:rPr lang="en-GB" sz="800" noProof="0" dirty="0">
                <a:latin typeface="Arial" panose="020B0604020202020204" pitchFamily="34" charset="0"/>
                <a:ea typeface="Aileron" charset="0"/>
                <a:cs typeface="Arial" panose="020B0604020202020204" pitchFamily="34" charset="0"/>
              </a:rPr>
              <a:t>248</a:t>
            </a:r>
          </a:p>
          <a:p>
            <a:pPr algn="r"/>
            <a:r>
              <a:rPr lang="en-GB" sz="800" noProof="0" dirty="0">
                <a:latin typeface="Arial" panose="020B0604020202020204" pitchFamily="34" charset="0"/>
                <a:ea typeface="Aileron" charset="0"/>
                <a:cs typeface="Arial" panose="020B0604020202020204" pitchFamily="34" charset="0"/>
              </a:rPr>
              <a:t>1398</a:t>
            </a:r>
          </a:p>
        </p:txBody>
      </p:sp>
      <p:sp>
        <p:nvSpPr>
          <p:cNvPr id="49" name="TextBox 48">
            <a:extLst>
              <a:ext uri="{FF2B5EF4-FFF2-40B4-BE49-F238E27FC236}">
                <a16:creationId xmlns:a16="http://schemas.microsoft.com/office/drawing/2014/main" id="{6C064B20-3778-D90F-56AE-361CD4FDCE2D}"/>
              </a:ext>
            </a:extLst>
          </p:cNvPr>
          <p:cNvSpPr txBox="1"/>
          <p:nvPr/>
        </p:nvSpPr>
        <p:spPr>
          <a:xfrm>
            <a:off x="3757280" y="4647561"/>
            <a:ext cx="230832" cy="246221"/>
          </a:xfrm>
          <a:prstGeom prst="rect">
            <a:avLst/>
          </a:prstGeom>
          <a:noFill/>
        </p:spPr>
        <p:txBody>
          <a:bodyPr wrap="none" lIns="0" tIns="0" rIns="0" bIns="0" rtlCol="0">
            <a:spAutoFit/>
          </a:bodyPr>
          <a:lstStyle/>
          <a:p>
            <a:pPr algn="r"/>
            <a:r>
              <a:rPr lang="en-GB" sz="800" noProof="0" dirty="0">
                <a:latin typeface="Arial" panose="020B0604020202020204" pitchFamily="34" charset="0"/>
                <a:ea typeface="Aileron" charset="0"/>
                <a:cs typeface="Arial" panose="020B0604020202020204" pitchFamily="34" charset="0"/>
              </a:rPr>
              <a:t>332</a:t>
            </a:r>
          </a:p>
          <a:p>
            <a:pPr algn="r"/>
            <a:r>
              <a:rPr lang="en-GB" sz="800" noProof="0" dirty="0">
                <a:latin typeface="Arial" panose="020B0604020202020204" pitchFamily="34" charset="0"/>
                <a:ea typeface="Aileron" charset="0"/>
                <a:cs typeface="Arial" panose="020B0604020202020204" pitchFamily="34" charset="0"/>
              </a:rPr>
              <a:t>1893</a:t>
            </a:r>
          </a:p>
        </p:txBody>
      </p:sp>
      <p:sp>
        <p:nvSpPr>
          <p:cNvPr id="50" name="TextBox 49">
            <a:extLst>
              <a:ext uri="{FF2B5EF4-FFF2-40B4-BE49-F238E27FC236}">
                <a16:creationId xmlns:a16="http://schemas.microsoft.com/office/drawing/2014/main" id="{B7B1B47A-4611-C082-55B0-2A8FF498F643}"/>
              </a:ext>
            </a:extLst>
          </p:cNvPr>
          <p:cNvSpPr txBox="1"/>
          <p:nvPr/>
        </p:nvSpPr>
        <p:spPr>
          <a:xfrm>
            <a:off x="3430201" y="4647561"/>
            <a:ext cx="230832" cy="246221"/>
          </a:xfrm>
          <a:prstGeom prst="rect">
            <a:avLst/>
          </a:prstGeom>
          <a:noFill/>
        </p:spPr>
        <p:txBody>
          <a:bodyPr wrap="none" lIns="0" tIns="0" rIns="0" bIns="0" rtlCol="0">
            <a:spAutoFit/>
          </a:bodyPr>
          <a:lstStyle/>
          <a:p>
            <a:pPr algn="r"/>
            <a:r>
              <a:rPr lang="en-GB" sz="800" noProof="0" dirty="0">
                <a:latin typeface="Arial" panose="020B0604020202020204" pitchFamily="34" charset="0"/>
                <a:ea typeface="Aileron" charset="0"/>
                <a:cs typeface="Arial" panose="020B0604020202020204" pitchFamily="34" charset="0"/>
              </a:rPr>
              <a:t>439</a:t>
            </a:r>
          </a:p>
          <a:p>
            <a:pPr algn="r"/>
            <a:r>
              <a:rPr lang="en-GB" sz="800" noProof="0" dirty="0">
                <a:latin typeface="Arial" panose="020B0604020202020204" pitchFamily="34" charset="0"/>
                <a:ea typeface="Aileron" charset="0"/>
                <a:cs typeface="Arial" panose="020B0604020202020204" pitchFamily="34" charset="0"/>
              </a:rPr>
              <a:t>2508</a:t>
            </a:r>
          </a:p>
        </p:txBody>
      </p:sp>
      <p:graphicFrame>
        <p:nvGraphicFramePr>
          <p:cNvPr id="72" name="Table 71">
            <a:extLst>
              <a:ext uri="{FF2B5EF4-FFF2-40B4-BE49-F238E27FC236}">
                <a16:creationId xmlns:a16="http://schemas.microsoft.com/office/drawing/2014/main" id="{987198A4-1DF4-DFEE-D5A6-3375BAB9FACC}"/>
              </a:ext>
            </a:extLst>
          </p:cNvPr>
          <p:cNvGraphicFramePr>
            <a:graphicFrameLocks noGrp="1"/>
          </p:cNvGraphicFramePr>
          <p:nvPr>
            <p:extLst>
              <p:ext uri="{D42A27DB-BD31-4B8C-83A1-F6EECF244321}">
                <p14:modId xmlns:p14="http://schemas.microsoft.com/office/powerpoint/2010/main" val="2790151512"/>
              </p:ext>
            </p:extLst>
          </p:nvPr>
        </p:nvGraphicFramePr>
        <p:xfrm>
          <a:off x="6528048" y="2289320"/>
          <a:ext cx="4729529" cy="1859760"/>
        </p:xfrm>
        <a:graphic>
          <a:graphicData uri="http://schemas.openxmlformats.org/drawingml/2006/table">
            <a:tbl>
              <a:tblPr firstRow="1" bandRow="1">
                <a:tableStyleId>{5C22544A-7EE6-4342-B048-85BDC9FD1C3A}</a:tableStyleId>
              </a:tblPr>
              <a:tblGrid>
                <a:gridCol w="918580">
                  <a:extLst>
                    <a:ext uri="{9D8B030D-6E8A-4147-A177-3AD203B41FA5}">
                      <a16:colId xmlns:a16="http://schemas.microsoft.com/office/drawing/2014/main" val="1425019649"/>
                    </a:ext>
                  </a:extLst>
                </a:gridCol>
                <a:gridCol w="576064">
                  <a:extLst>
                    <a:ext uri="{9D8B030D-6E8A-4147-A177-3AD203B41FA5}">
                      <a16:colId xmlns:a16="http://schemas.microsoft.com/office/drawing/2014/main" val="245376053"/>
                    </a:ext>
                  </a:extLst>
                </a:gridCol>
                <a:gridCol w="648072">
                  <a:extLst>
                    <a:ext uri="{9D8B030D-6E8A-4147-A177-3AD203B41FA5}">
                      <a16:colId xmlns:a16="http://schemas.microsoft.com/office/drawing/2014/main" val="4028809736"/>
                    </a:ext>
                  </a:extLst>
                </a:gridCol>
                <a:gridCol w="1008112">
                  <a:extLst>
                    <a:ext uri="{9D8B030D-6E8A-4147-A177-3AD203B41FA5}">
                      <a16:colId xmlns:a16="http://schemas.microsoft.com/office/drawing/2014/main" val="690728545"/>
                    </a:ext>
                  </a:extLst>
                </a:gridCol>
                <a:gridCol w="360040">
                  <a:extLst>
                    <a:ext uri="{9D8B030D-6E8A-4147-A177-3AD203B41FA5}">
                      <a16:colId xmlns:a16="http://schemas.microsoft.com/office/drawing/2014/main" val="3015570596"/>
                    </a:ext>
                  </a:extLst>
                </a:gridCol>
                <a:gridCol w="720080">
                  <a:extLst>
                    <a:ext uri="{9D8B030D-6E8A-4147-A177-3AD203B41FA5}">
                      <a16:colId xmlns:a16="http://schemas.microsoft.com/office/drawing/2014/main" val="1495878273"/>
                    </a:ext>
                  </a:extLst>
                </a:gridCol>
                <a:gridCol w="498581">
                  <a:extLst>
                    <a:ext uri="{9D8B030D-6E8A-4147-A177-3AD203B41FA5}">
                      <a16:colId xmlns:a16="http://schemas.microsoft.com/office/drawing/2014/main" val="1667757331"/>
                    </a:ext>
                  </a:extLst>
                </a:gridCol>
              </a:tblGrid>
              <a:tr h="0">
                <a:tc>
                  <a:txBody>
                    <a:bodyPr/>
                    <a:lstStyle/>
                    <a:p>
                      <a:r>
                        <a:rPr lang="en-GB" sz="900" noProof="0" dirty="0">
                          <a:solidFill>
                            <a:schemeClr val="tx1"/>
                          </a:solidFill>
                          <a:latin typeface="Arial" panose="020B0604020202020204" pitchFamily="34" charset="0"/>
                          <a:cs typeface="Arial" panose="020B0604020202020204" pitchFamily="34" charset="0"/>
                        </a:rPr>
                        <a:t>Study</a:t>
                      </a:r>
                    </a:p>
                  </a:txBody>
                  <a:tcPr marL="55440" marR="55440" marT="9720" marB="972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900" noProof="0" dirty="0">
                          <a:solidFill>
                            <a:schemeClr val="tx1"/>
                          </a:solidFill>
                          <a:latin typeface="Arial" panose="020B0604020202020204" pitchFamily="34" charset="0"/>
                          <a:cs typeface="Arial" panose="020B0604020202020204" pitchFamily="34" charset="0"/>
                        </a:rPr>
                        <a:t>Log (HR)</a:t>
                      </a:r>
                    </a:p>
                  </a:txBody>
                  <a:tcPr marL="55440" marR="55440" marT="9720" marB="972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noProof="0" dirty="0">
                          <a:solidFill>
                            <a:schemeClr val="tx1"/>
                          </a:solidFill>
                          <a:latin typeface="Arial" panose="020B0604020202020204" pitchFamily="34" charset="0"/>
                          <a:cs typeface="Arial" panose="020B0604020202020204" pitchFamily="34" charset="0"/>
                        </a:rPr>
                        <a:t>Standard error</a:t>
                      </a:r>
                    </a:p>
                  </a:txBody>
                  <a:tcPr marL="55440" marR="55440" marT="9720" marB="972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noProof="0" dirty="0">
                          <a:solidFill>
                            <a:schemeClr val="tx1"/>
                          </a:solidFill>
                          <a:latin typeface="Arial" panose="020B0604020202020204" pitchFamily="34" charset="0"/>
                          <a:cs typeface="Arial" panose="020B0604020202020204" pitchFamily="34" charset="0"/>
                        </a:rPr>
                        <a:t>Hazard Ratio</a:t>
                      </a:r>
                    </a:p>
                  </a:txBody>
                  <a:tcPr marL="55440" marR="55440" marT="9720" marB="972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HR</a:t>
                      </a:r>
                    </a:p>
                  </a:txBody>
                  <a:tcPr marL="55440" marR="55440" marT="9720" marB="972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95% CI</a:t>
                      </a:r>
                    </a:p>
                  </a:txBody>
                  <a:tcPr marL="55440" marR="55440" marT="9720" marB="972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Weight (%)</a:t>
                      </a:r>
                    </a:p>
                  </a:txBody>
                  <a:tcPr marL="55440" marR="55440" marT="9720" marB="972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1500377"/>
                  </a:ext>
                </a:extLst>
              </a:tr>
              <a:tr h="0">
                <a:tc>
                  <a:txBody>
                    <a:bodyPr/>
                    <a:lstStyle/>
                    <a:p>
                      <a:r>
                        <a:rPr lang="en-GB" sz="900" noProof="0" dirty="0">
                          <a:solidFill>
                            <a:schemeClr val="tx1"/>
                          </a:solidFill>
                          <a:latin typeface="Arial" panose="020B0604020202020204" pitchFamily="34" charset="0"/>
                          <a:cs typeface="Arial" panose="020B0604020202020204" pitchFamily="34" charset="0"/>
                        </a:rPr>
                        <a:t>Yopp 2014</a:t>
                      </a:r>
                    </a:p>
                  </a:txBody>
                  <a:tcPr marL="55440" marR="55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900" noProof="0" dirty="0">
                          <a:solidFill>
                            <a:schemeClr val="tx1"/>
                          </a:solidFill>
                          <a:latin typeface="Arial" panose="020B0604020202020204" pitchFamily="34" charset="0"/>
                          <a:cs typeface="Arial" panose="020B0604020202020204" pitchFamily="34" charset="0"/>
                        </a:rPr>
                        <a:t>−0.92</a:t>
                      </a:r>
                    </a:p>
                  </a:txBody>
                  <a:tcPr marL="55440" marR="55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900" noProof="0" dirty="0">
                          <a:solidFill>
                            <a:schemeClr val="tx1"/>
                          </a:solidFill>
                          <a:latin typeface="Arial" panose="020B0604020202020204" pitchFamily="34" charset="0"/>
                          <a:cs typeface="Arial" panose="020B0604020202020204" pitchFamily="34" charset="0"/>
                        </a:rPr>
                        <a:t>0.1034</a:t>
                      </a:r>
                    </a:p>
                  </a:txBody>
                  <a:tcPr marL="55440" marR="55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900" noProof="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900" noProof="0" dirty="0">
                          <a:solidFill>
                            <a:schemeClr val="tx1"/>
                          </a:solidFill>
                          <a:latin typeface="Arial" panose="020B0604020202020204" pitchFamily="34" charset="0"/>
                          <a:cs typeface="Arial" panose="020B0604020202020204" pitchFamily="34" charset="0"/>
                        </a:rPr>
                        <a:t>0.40</a:t>
                      </a:r>
                    </a:p>
                  </a:txBody>
                  <a:tcPr marL="55440" marR="55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900" noProof="0" dirty="0">
                          <a:solidFill>
                            <a:schemeClr val="tx1"/>
                          </a:solidFill>
                          <a:latin typeface="Arial" panose="020B0604020202020204" pitchFamily="34" charset="0"/>
                          <a:cs typeface="Arial" panose="020B0604020202020204" pitchFamily="34" charset="0"/>
                        </a:rPr>
                        <a:t>(0.33; 0.49)</a:t>
                      </a:r>
                    </a:p>
                  </a:txBody>
                  <a:tcPr marL="55440" marR="55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17.0</a:t>
                      </a:r>
                    </a:p>
                  </a:txBody>
                  <a:tcPr marL="55440" marR="55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6702779"/>
                  </a:ext>
                </a:extLst>
              </a:tr>
              <a:tr h="0">
                <a:tc>
                  <a:txBody>
                    <a:bodyPr/>
                    <a:lstStyle/>
                    <a:p>
                      <a:r>
                        <a:rPr lang="en-GB" sz="900" noProof="0" dirty="0">
                          <a:solidFill>
                            <a:schemeClr val="tx1"/>
                          </a:solidFill>
                          <a:latin typeface="Arial" panose="020B0604020202020204" pitchFamily="34" charset="0"/>
                          <a:cs typeface="Arial" panose="020B0604020202020204" pitchFamily="34" charset="0"/>
                        </a:rPr>
                        <a:t>Chirikov 2015</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900" noProof="0" dirty="0">
                          <a:solidFill>
                            <a:schemeClr val="tx1"/>
                          </a:solidFill>
                          <a:latin typeface="Arial" panose="020B0604020202020204" pitchFamily="34" charset="0"/>
                          <a:cs typeface="Arial" panose="020B0604020202020204" pitchFamily="34" charset="0"/>
                        </a:rPr>
                        <a:t>−0.15</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900" noProof="0" dirty="0">
                          <a:solidFill>
                            <a:schemeClr val="tx1"/>
                          </a:solidFill>
                          <a:latin typeface="Arial" panose="020B0604020202020204" pitchFamily="34" charset="0"/>
                          <a:cs typeface="Arial" panose="020B0604020202020204" pitchFamily="34" charset="0"/>
                        </a:rPr>
                        <a:t>0.0487</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noProof="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900" noProof="0" dirty="0">
                          <a:solidFill>
                            <a:schemeClr val="tx1"/>
                          </a:solidFill>
                          <a:latin typeface="Arial" panose="020B0604020202020204" pitchFamily="34" charset="0"/>
                          <a:cs typeface="Arial" panose="020B0604020202020204" pitchFamily="34" charset="0"/>
                        </a:rPr>
                        <a:t>0.86</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900" noProof="0" dirty="0">
                          <a:solidFill>
                            <a:schemeClr val="tx1"/>
                          </a:solidFill>
                          <a:latin typeface="Arial" panose="020B0604020202020204" pitchFamily="34" charset="0"/>
                          <a:cs typeface="Arial" panose="020B0604020202020204" pitchFamily="34" charset="0"/>
                        </a:rPr>
                        <a:t>(0.78; 0.95)</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18.4</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4785804"/>
                  </a:ext>
                </a:extLst>
              </a:tr>
              <a:tr h="0">
                <a:tc>
                  <a:txBody>
                    <a:bodyPr/>
                    <a:lstStyle/>
                    <a:p>
                      <a:r>
                        <a:rPr lang="en-GB" sz="900" noProof="0" dirty="0">
                          <a:solidFill>
                            <a:schemeClr val="tx1"/>
                          </a:solidFill>
                          <a:latin typeface="Arial" panose="020B0604020202020204" pitchFamily="34" charset="0"/>
                          <a:cs typeface="Arial" panose="020B0604020202020204" pitchFamily="34" charset="0"/>
                        </a:rPr>
                        <a:t>Agarwal 2017</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900" noProof="0" dirty="0">
                          <a:solidFill>
                            <a:schemeClr val="tx1"/>
                          </a:solidFill>
                          <a:latin typeface="Arial" panose="020B0604020202020204" pitchFamily="34" charset="0"/>
                          <a:cs typeface="Arial" panose="020B0604020202020204" pitchFamily="34" charset="0"/>
                        </a:rPr>
                        <a:t>−0.33</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900" noProof="0" dirty="0">
                          <a:solidFill>
                            <a:schemeClr val="tx1"/>
                          </a:solidFill>
                          <a:latin typeface="Arial" panose="020B0604020202020204" pitchFamily="34" charset="0"/>
                          <a:cs typeface="Arial" panose="020B0604020202020204" pitchFamily="34" charset="0"/>
                        </a:rPr>
                        <a:t>0.1379</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noProof="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900" noProof="0" dirty="0">
                          <a:solidFill>
                            <a:schemeClr val="tx1"/>
                          </a:solidFill>
                          <a:latin typeface="Arial" panose="020B0604020202020204" pitchFamily="34" charset="0"/>
                          <a:cs typeface="Arial" panose="020B0604020202020204" pitchFamily="34" charset="0"/>
                        </a:rPr>
                        <a:t>0.72</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900" noProof="0" dirty="0">
                          <a:solidFill>
                            <a:schemeClr val="tx1"/>
                          </a:solidFill>
                          <a:latin typeface="Arial" panose="020B0604020202020204" pitchFamily="34" charset="0"/>
                          <a:cs typeface="Arial" panose="020B0604020202020204" pitchFamily="34" charset="0"/>
                        </a:rPr>
                        <a:t>(0.55; 0.95)</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15.8</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060313"/>
                  </a:ext>
                </a:extLst>
              </a:tr>
              <a:tr h="0">
                <a:tc>
                  <a:txBody>
                    <a:bodyPr/>
                    <a:lstStyle/>
                    <a:p>
                      <a:r>
                        <a:rPr lang="en-GB" sz="900" noProof="0" dirty="0">
                          <a:solidFill>
                            <a:schemeClr val="tx1"/>
                          </a:solidFill>
                          <a:latin typeface="Arial" panose="020B0604020202020204" pitchFamily="34" charset="0"/>
                          <a:cs typeface="Arial" panose="020B0604020202020204" pitchFamily="34" charset="0"/>
                        </a:rPr>
                        <a:t>Serper 2017</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900" noProof="0" dirty="0">
                          <a:solidFill>
                            <a:schemeClr val="tx1"/>
                          </a:solidFill>
                          <a:latin typeface="Arial" panose="020B0604020202020204" pitchFamily="34" charset="0"/>
                          <a:cs typeface="Arial" panose="020B0604020202020204" pitchFamily="34" charset="0"/>
                        </a:rPr>
                        <a:t>−0.19</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900" noProof="0" dirty="0">
                          <a:solidFill>
                            <a:schemeClr val="tx1"/>
                          </a:solidFill>
                          <a:latin typeface="Arial" panose="020B0604020202020204" pitchFamily="34" charset="0"/>
                          <a:cs typeface="Arial" panose="020B0604020202020204" pitchFamily="34" charset="0"/>
                        </a:rPr>
                        <a:t>0.0398</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noProof="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900" noProof="0" dirty="0">
                          <a:solidFill>
                            <a:schemeClr val="tx1"/>
                          </a:solidFill>
                          <a:latin typeface="Arial" panose="020B0604020202020204" pitchFamily="34" charset="0"/>
                          <a:cs typeface="Arial" panose="020B0604020202020204" pitchFamily="34" charset="0"/>
                        </a:rPr>
                        <a:t>0.83</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900" noProof="0" dirty="0">
                          <a:solidFill>
                            <a:schemeClr val="tx1"/>
                          </a:solidFill>
                          <a:latin typeface="Arial" panose="020B0604020202020204" pitchFamily="34" charset="0"/>
                          <a:cs typeface="Arial" panose="020B0604020202020204" pitchFamily="34" charset="0"/>
                        </a:rPr>
                        <a:t>(0.77; 0.90)</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18.6</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5001336"/>
                  </a:ext>
                </a:extLst>
              </a:tr>
              <a:tr h="0">
                <a:tc>
                  <a:txBody>
                    <a:bodyPr/>
                    <a:lstStyle/>
                    <a:p>
                      <a:r>
                        <a:rPr lang="en-GB" sz="900" noProof="0" dirty="0">
                          <a:solidFill>
                            <a:schemeClr val="tx1"/>
                          </a:solidFill>
                          <a:latin typeface="Arial" panose="020B0604020202020204" pitchFamily="34" charset="0"/>
                          <a:cs typeface="Arial" panose="020B0604020202020204" pitchFamily="34" charset="0"/>
                        </a:rPr>
                        <a:t>Sinn 2019</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900" noProof="0" dirty="0">
                          <a:solidFill>
                            <a:schemeClr val="tx1"/>
                          </a:solidFill>
                          <a:latin typeface="Arial" panose="020B0604020202020204" pitchFamily="34" charset="0"/>
                          <a:cs typeface="Arial" panose="020B0604020202020204" pitchFamily="34" charset="0"/>
                        </a:rPr>
                        <a:t>−0.76</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900" noProof="0" dirty="0">
                          <a:solidFill>
                            <a:schemeClr val="tx1"/>
                          </a:solidFill>
                          <a:latin typeface="Arial" panose="020B0604020202020204" pitchFamily="34" charset="0"/>
                          <a:cs typeface="Arial" panose="020B0604020202020204" pitchFamily="34" charset="0"/>
                        </a:rPr>
                        <a:t>0.0655</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noProof="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900" noProof="0" dirty="0">
                          <a:solidFill>
                            <a:schemeClr val="tx1"/>
                          </a:solidFill>
                          <a:latin typeface="Arial" panose="020B0604020202020204" pitchFamily="34" charset="0"/>
                          <a:cs typeface="Arial" panose="020B0604020202020204" pitchFamily="34" charset="0"/>
                        </a:rPr>
                        <a:t>0.47</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900" noProof="0" dirty="0">
                          <a:solidFill>
                            <a:schemeClr val="tx1"/>
                          </a:solidFill>
                          <a:latin typeface="Arial" panose="020B0604020202020204" pitchFamily="34" charset="0"/>
                          <a:cs typeface="Arial" panose="020B0604020202020204" pitchFamily="34" charset="0"/>
                        </a:rPr>
                        <a:t>(0.41; 0.53)</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18.1</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1255249"/>
                  </a:ext>
                </a:extLst>
              </a:tr>
              <a:tr h="0">
                <a:tc>
                  <a:txBody>
                    <a:bodyPr/>
                    <a:lstStyle/>
                    <a:p>
                      <a:r>
                        <a:rPr lang="en-GB" sz="900" noProof="0" dirty="0">
                          <a:solidFill>
                            <a:schemeClr val="tx1"/>
                          </a:solidFill>
                          <a:latin typeface="Arial" panose="020B0604020202020204" pitchFamily="34" charset="0"/>
                          <a:cs typeface="Arial" panose="020B0604020202020204" pitchFamily="34" charset="0"/>
                        </a:rPr>
                        <a:t>Duininck 2019</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900" noProof="0" dirty="0">
                          <a:solidFill>
                            <a:schemeClr val="tx1"/>
                          </a:solidFill>
                          <a:latin typeface="Arial" panose="020B0604020202020204" pitchFamily="34" charset="0"/>
                          <a:cs typeface="Arial" panose="020B0604020202020204" pitchFamily="34" charset="0"/>
                        </a:rPr>
                        <a:t>−0.48</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900" noProof="0" dirty="0">
                          <a:solidFill>
                            <a:schemeClr val="tx1"/>
                          </a:solidFill>
                          <a:latin typeface="Arial" panose="020B0604020202020204" pitchFamily="34" charset="0"/>
                          <a:cs typeface="Arial" panose="020B0604020202020204" pitchFamily="34" charset="0"/>
                        </a:rPr>
                        <a:t>0.2286</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noProof="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900" noProof="0" dirty="0">
                          <a:solidFill>
                            <a:schemeClr val="tx1"/>
                          </a:solidFill>
                          <a:latin typeface="Arial" panose="020B0604020202020204" pitchFamily="34" charset="0"/>
                          <a:cs typeface="Arial" panose="020B0604020202020204" pitchFamily="34" charset="0"/>
                        </a:rPr>
                        <a:t>0.62</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900" noProof="0" dirty="0">
                          <a:solidFill>
                            <a:schemeClr val="tx1"/>
                          </a:solidFill>
                          <a:latin typeface="Arial" panose="020B0604020202020204" pitchFamily="34" charset="0"/>
                          <a:cs typeface="Arial" panose="020B0604020202020204" pitchFamily="34" charset="0"/>
                        </a:rPr>
                        <a:t>(0.40; 0.97)</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12.2</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0963198"/>
                  </a:ext>
                </a:extLst>
              </a:tr>
              <a:tr h="0">
                <a:tc>
                  <a:txBody>
                    <a:bodyPr/>
                    <a:lstStyle/>
                    <a:p>
                      <a:endParaRPr lang="en-GB" sz="900" noProof="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GB" sz="900" noProof="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noProof="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noProof="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noProof="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noProof="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noProof="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6108177"/>
                  </a:ext>
                </a:extLst>
              </a:tr>
              <a:tr h="0">
                <a:tc gridSpan="3">
                  <a:txBody>
                    <a:bodyPr/>
                    <a:lstStyle/>
                    <a:p>
                      <a:r>
                        <a:rPr lang="en-GB" sz="900" b="1" noProof="0" dirty="0">
                          <a:solidFill>
                            <a:schemeClr val="tx1"/>
                          </a:solidFill>
                          <a:latin typeface="Arial" panose="020B0604020202020204" pitchFamily="34" charset="0"/>
                          <a:cs typeface="Arial" panose="020B0604020202020204" pitchFamily="34" charset="0"/>
                        </a:rPr>
                        <a:t>Random effects model (HK)</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US" sz="900" b="1" dirty="0">
                        <a:latin typeface="Arial" panose="020B0604020202020204" pitchFamily="34" charset="0"/>
                        <a:cs typeface="Arial" panose="020B0604020202020204" pitchFamily="34" charset="0"/>
                      </a:endParaRPr>
                    </a:p>
                  </a:txBody>
                  <a:tcPr marL="55440" marR="55440" marT="9720" marB="9720"/>
                </a:tc>
                <a:tc hMerge="1">
                  <a:txBody>
                    <a:bodyPr/>
                    <a:lstStyle/>
                    <a:p>
                      <a:endParaRPr lang="en-US" sz="900" b="1" dirty="0">
                        <a:latin typeface="Arial" panose="020B0604020202020204" pitchFamily="34" charset="0"/>
                        <a:cs typeface="Arial" panose="020B0604020202020204" pitchFamily="34" charset="0"/>
                      </a:endParaRPr>
                    </a:p>
                  </a:txBody>
                  <a:tcPr marL="55440" marR="55440" marT="9720" marB="9720"/>
                </a:tc>
                <a:tc>
                  <a:txBody>
                    <a:bodyPr/>
                    <a:lstStyle/>
                    <a:p>
                      <a:endParaRPr lang="en-GB" sz="900" b="1" noProof="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900" b="1" noProof="0" dirty="0">
                          <a:solidFill>
                            <a:schemeClr val="tx1"/>
                          </a:solidFill>
                          <a:latin typeface="Arial" panose="020B0604020202020204" pitchFamily="34" charset="0"/>
                          <a:cs typeface="Arial" panose="020B0604020202020204" pitchFamily="34" charset="0"/>
                        </a:rPr>
                        <a:t>0.63</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900" b="1" noProof="0" dirty="0">
                          <a:solidFill>
                            <a:schemeClr val="tx1"/>
                          </a:solidFill>
                          <a:latin typeface="Arial" panose="020B0604020202020204" pitchFamily="34" charset="0"/>
                          <a:cs typeface="Arial" panose="020B0604020202020204" pitchFamily="34" charset="0"/>
                        </a:rPr>
                        <a:t>(0.45; 0.88)</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900" b="1" noProof="0" dirty="0">
                          <a:solidFill>
                            <a:schemeClr val="tx1"/>
                          </a:solidFill>
                          <a:latin typeface="Arial" panose="020B0604020202020204" pitchFamily="34" charset="0"/>
                          <a:cs typeface="Arial" panose="020B0604020202020204" pitchFamily="34" charset="0"/>
                        </a:rPr>
                        <a:t>100.0</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8469192"/>
                  </a:ext>
                </a:extLst>
              </a:tr>
              <a:tr h="0">
                <a:tc gridSpan="3">
                  <a:txBody>
                    <a:bodyPr/>
                    <a:lstStyle/>
                    <a:p>
                      <a:endParaRPr lang="en-GB" sz="900" b="1" noProof="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endParaRPr lang="en-GB" sz="900" b="1" noProof="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b="1" noProof="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b="1" noProof="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b="1" noProof="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8052335"/>
                  </a:ext>
                </a:extLst>
              </a:tr>
              <a:tr h="0">
                <a:tc gridSpan="3">
                  <a:txBody>
                    <a:bodyPr/>
                    <a:lstStyle/>
                    <a:p>
                      <a:r>
                        <a:rPr lang="en-GB" sz="900" b="0" noProof="0" dirty="0">
                          <a:solidFill>
                            <a:schemeClr val="tx1"/>
                          </a:solidFill>
                          <a:latin typeface="Arial" panose="020B0604020202020204" pitchFamily="34" charset="0"/>
                          <a:cs typeface="Arial" panose="020B0604020202020204" pitchFamily="34" charset="0"/>
                        </a:rPr>
                        <a:t>Heterogeneity: </a:t>
                      </a:r>
                      <a:r>
                        <a:rPr lang="en-GB" sz="900" b="0" i="1" noProof="0" dirty="0">
                          <a:solidFill>
                            <a:schemeClr val="tx1"/>
                          </a:solidFill>
                          <a:latin typeface="Arial" panose="020B0604020202020204" pitchFamily="34" charset="0"/>
                          <a:cs typeface="Arial" panose="020B0604020202020204" pitchFamily="34" charset="0"/>
                        </a:rPr>
                        <a:t>I</a:t>
                      </a:r>
                      <a:r>
                        <a:rPr lang="en-GB" sz="900" b="0" baseline="30000" noProof="0" dirty="0">
                          <a:solidFill>
                            <a:schemeClr val="tx1"/>
                          </a:solidFill>
                          <a:latin typeface="Arial" panose="020B0604020202020204" pitchFamily="34" charset="0"/>
                          <a:cs typeface="Arial" panose="020B0604020202020204" pitchFamily="34" charset="0"/>
                        </a:rPr>
                        <a:t>2</a:t>
                      </a:r>
                      <a:r>
                        <a:rPr lang="en-GB" sz="900" b="0" noProof="0" dirty="0">
                          <a:solidFill>
                            <a:schemeClr val="tx1"/>
                          </a:solidFill>
                          <a:latin typeface="Arial" panose="020B0604020202020204" pitchFamily="34" charset="0"/>
                          <a:cs typeface="Arial" panose="020B0604020202020204" pitchFamily="34" charset="0"/>
                        </a:rPr>
                        <a:t> = 95%, p&lt;0.01</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endParaRPr lang="en-GB" sz="900" b="1" noProof="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b="1" noProof="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b="1" noProof="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b="1" noProof="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1323659"/>
                  </a:ext>
                </a:extLst>
              </a:tr>
            </a:tbl>
          </a:graphicData>
        </a:graphic>
      </p:graphicFrame>
      <p:sp>
        <p:nvSpPr>
          <p:cNvPr id="73" name="TextBox 72">
            <a:extLst>
              <a:ext uri="{FF2B5EF4-FFF2-40B4-BE49-F238E27FC236}">
                <a16:creationId xmlns:a16="http://schemas.microsoft.com/office/drawing/2014/main" id="{28223EC8-D4ED-EADC-BCBE-B393D45248D2}"/>
              </a:ext>
            </a:extLst>
          </p:cNvPr>
          <p:cNvSpPr txBox="1"/>
          <p:nvPr/>
        </p:nvSpPr>
        <p:spPr>
          <a:xfrm>
            <a:off x="8702217" y="3966047"/>
            <a:ext cx="16030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0.5</a:t>
            </a:r>
          </a:p>
        </p:txBody>
      </p:sp>
      <p:cxnSp>
        <p:nvCxnSpPr>
          <p:cNvPr id="77" name="Straight Connector 76">
            <a:extLst>
              <a:ext uri="{FF2B5EF4-FFF2-40B4-BE49-F238E27FC236}">
                <a16:creationId xmlns:a16="http://schemas.microsoft.com/office/drawing/2014/main" id="{9008E6BF-0769-82A8-67E5-75EBA288CF04}"/>
              </a:ext>
            </a:extLst>
          </p:cNvPr>
          <p:cNvCxnSpPr>
            <a:cxnSpLocks/>
          </p:cNvCxnSpPr>
          <p:nvPr/>
        </p:nvCxnSpPr>
        <p:spPr>
          <a:xfrm>
            <a:off x="8782367" y="3860338"/>
            <a:ext cx="84040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C6886742-8161-9FBA-91C6-DDB98A261A28}"/>
              </a:ext>
            </a:extLst>
          </p:cNvPr>
          <p:cNvCxnSpPr>
            <a:cxnSpLocks/>
          </p:cNvCxnSpPr>
          <p:nvPr/>
        </p:nvCxnSpPr>
        <p:spPr>
          <a:xfrm flipV="1">
            <a:off x="9622773" y="3855126"/>
            <a:ext cx="0" cy="72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0AE12A44-F6CD-147D-87F5-1DD328A7FEBD}"/>
              </a:ext>
            </a:extLst>
          </p:cNvPr>
          <p:cNvSpPr txBox="1"/>
          <p:nvPr/>
        </p:nvSpPr>
        <p:spPr>
          <a:xfrm>
            <a:off x="9176222" y="3966047"/>
            <a:ext cx="6412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1</a:t>
            </a:r>
          </a:p>
        </p:txBody>
      </p:sp>
      <p:sp>
        <p:nvSpPr>
          <p:cNvPr id="81" name="TextBox 80">
            <a:extLst>
              <a:ext uri="{FF2B5EF4-FFF2-40B4-BE49-F238E27FC236}">
                <a16:creationId xmlns:a16="http://schemas.microsoft.com/office/drawing/2014/main" id="{B7261896-E379-F3D6-095A-8C9621F0A357}"/>
              </a:ext>
            </a:extLst>
          </p:cNvPr>
          <p:cNvSpPr txBox="1"/>
          <p:nvPr/>
        </p:nvSpPr>
        <p:spPr>
          <a:xfrm>
            <a:off x="9598497" y="3966047"/>
            <a:ext cx="6412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2</a:t>
            </a:r>
          </a:p>
        </p:txBody>
      </p:sp>
      <p:cxnSp>
        <p:nvCxnSpPr>
          <p:cNvPr id="82" name="Straight Connector 81">
            <a:extLst>
              <a:ext uri="{FF2B5EF4-FFF2-40B4-BE49-F238E27FC236}">
                <a16:creationId xmlns:a16="http://schemas.microsoft.com/office/drawing/2014/main" id="{6CE57F5B-54E9-7D10-6D5F-94BC8C19AB21}"/>
              </a:ext>
            </a:extLst>
          </p:cNvPr>
          <p:cNvCxnSpPr>
            <a:cxnSpLocks/>
          </p:cNvCxnSpPr>
          <p:nvPr/>
        </p:nvCxnSpPr>
        <p:spPr>
          <a:xfrm flipV="1">
            <a:off x="8787748" y="3855126"/>
            <a:ext cx="0" cy="72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22CCE600-C73C-935C-303D-D011D9D1977F}"/>
              </a:ext>
            </a:extLst>
          </p:cNvPr>
          <p:cNvCxnSpPr>
            <a:cxnSpLocks/>
          </p:cNvCxnSpPr>
          <p:nvPr/>
        </p:nvCxnSpPr>
        <p:spPr>
          <a:xfrm flipV="1">
            <a:off x="9203673" y="2576830"/>
            <a:ext cx="0" cy="135029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26" name="Group 125">
            <a:extLst>
              <a:ext uri="{FF2B5EF4-FFF2-40B4-BE49-F238E27FC236}">
                <a16:creationId xmlns:a16="http://schemas.microsoft.com/office/drawing/2014/main" id="{D2301EC8-846D-7B82-2503-B52BF4555C1C}"/>
              </a:ext>
            </a:extLst>
          </p:cNvPr>
          <p:cNvGrpSpPr/>
          <p:nvPr/>
        </p:nvGrpSpPr>
        <p:grpSpPr>
          <a:xfrm>
            <a:off x="8664892" y="3242562"/>
            <a:ext cx="158400" cy="97200"/>
            <a:chOff x="9330488" y="3194742"/>
            <a:chExt cx="158400" cy="97200"/>
          </a:xfrm>
        </p:grpSpPr>
        <p:sp>
          <p:nvSpPr>
            <p:cNvPr id="93" name="Rectangle 92">
              <a:extLst>
                <a:ext uri="{FF2B5EF4-FFF2-40B4-BE49-F238E27FC236}">
                  <a16:creationId xmlns:a16="http://schemas.microsoft.com/office/drawing/2014/main" id="{ED9DBB2D-F9A3-51C6-D80C-569B51A4B388}"/>
                </a:ext>
              </a:extLst>
            </p:cNvPr>
            <p:cNvSpPr/>
            <p:nvPr/>
          </p:nvSpPr>
          <p:spPr>
            <a:xfrm>
              <a:off x="9362888" y="3194742"/>
              <a:ext cx="93600" cy="972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94" name="Straight Connector 93">
              <a:extLst>
                <a:ext uri="{FF2B5EF4-FFF2-40B4-BE49-F238E27FC236}">
                  <a16:creationId xmlns:a16="http://schemas.microsoft.com/office/drawing/2014/main" id="{D64E6EC8-D7AF-F0A9-B8BB-F6BF66B2FE2F}"/>
                </a:ext>
              </a:extLst>
            </p:cNvPr>
            <p:cNvCxnSpPr>
              <a:cxnSpLocks/>
            </p:cNvCxnSpPr>
            <p:nvPr/>
          </p:nvCxnSpPr>
          <p:spPr>
            <a:xfrm>
              <a:off x="9330488" y="3244682"/>
              <a:ext cx="158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EC90962D-E05E-EB53-1767-C5A07A3D5A13}"/>
                </a:ext>
              </a:extLst>
            </p:cNvPr>
            <p:cNvCxnSpPr>
              <a:cxnSpLocks/>
            </p:cNvCxnSpPr>
            <p:nvPr/>
          </p:nvCxnSpPr>
          <p:spPr>
            <a:xfrm flipV="1">
              <a:off x="9412069" y="3226682"/>
              <a:ext cx="0" cy="36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4" name="Group 123">
            <a:extLst>
              <a:ext uri="{FF2B5EF4-FFF2-40B4-BE49-F238E27FC236}">
                <a16:creationId xmlns:a16="http://schemas.microsoft.com/office/drawing/2014/main" id="{1F27A52C-AA0C-ADF8-51FB-8AA098DBD4DD}"/>
              </a:ext>
            </a:extLst>
          </p:cNvPr>
          <p:cNvGrpSpPr/>
          <p:nvPr/>
        </p:nvGrpSpPr>
        <p:grpSpPr>
          <a:xfrm>
            <a:off x="9041494" y="3083812"/>
            <a:ext cx="99876" cy="97200"/>
            <a:chOff x="9707090" y="2852936"/>
            <a:chExt cx="99876" cy="97200"/>
          </a:xfrm>
        </p:grpSpPr>
        <p:sp>
          <p:nvSpPr>
            <p:cNvPr id="97" name="Rectangle 96">
              <a:extLst>
                <a:ext uri="{FF2B5EF4-FFF2-40B4-BE49-F238E27FC236}">
                  <a16:creationId xmlns:a16="http://schemas.microsoft.com/office/drawing/2014/main" id="{5240776D-7346-49CB-213E-C49FDE5A17A5}"/>
                </a:ext>
              </a:extLst>
            </p:cNvPr>
            <p:cNvSpPr/>
            <p:nvPr/>
          </p:nvSpPr>
          <p:spPr>
            <a:xfrm>
              <a:off x="9707090" y="2852936"/>
              <a:ext cx="93600" cy="972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98" name="Straight Connector 97">
              <a:extLst>
                <a:ext uri="{FF2B5EF4-FFF2-40B4-BE49-F238E27FC236}">
                  <a16:creationId xmlns:a16="http://schemas.microsoft.com/office/drawing/2014/main" id="{3BA294A8-8A25-0ADF-E80E-94D3D01BDA95}"/>
                </a:ext>
              </a:extLst>
            </p:cNvPr>
            <p:cNvCxnSpPr>
              <a:cxnSpLocks/>
            </p:cNvCxnSpPr>
            <p:nvPr/>
          </p:nvCxnSpPr>
          <p:spPr>
            <a:xfrm>
              <a:off x="9709766" y="2902876"/>
              <a:ext cx="97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9F47EAF9-1C15-09E7-3FF7-AFF2320ADD3B}"/>
                </a:ext>
              </a:extLst>
            </p:cNvPr>
            <p:cNvCxnSpPr>
              <a:cxnSpLocks/>
            </p:cNvCxnSpPr>
            <p:nvPr/>
          </p:nvCxnSpPr>
          <p:spPr>
            <a:xfrm flipV="1">
              <a:off x="9754969" y="2884876"/>
              <a:ext cx="0" cy="36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10" name="Rectangle 109">
            <a:extLst>
              <a:ext uri="{FF2B5EF4-FFF2-40B4-BE49-F238E27FC236}">
                <a16:creationId xmlns:a16="http://schemas.microsoft.com/office/drawing/2014/main" id="{4BB73BA8-CD92-AFC1-63AE-1092C11DC8BE}"/>
              </a:ext>
            </a:extLst>
          </p:cNvPr>
          <p:cNvSpPr/>
          <p:nvPr/>
        </p:nvSpPr>
        <p:spPr>
          <a:xfrm>
            <a:off x="8599692" y="2625950"/>
            <a:ext cx="93600" cy="864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107" name="Straight Connector 106">
            <a:extLst>
              <a:ext uri="{FF2B5EF4-FFF2-40B4-BE49-F238E27FC236}">
                <a16:creationId xmlns:a16="http://schemas.microsoft.com/office/drawing/2014/main" id="{51AC124D-08DA-4AD3-33C0-BF0BDB4D7C42}"/>
              </a:ext>
            </a:extLst>
          </p:cNvPr>
          <p:cNvCxnSpPr>
            <a:cxnSpLocks/>
          </p:cNvCxnSpPr>
          <p:nvPr/>
        </p:nvCxnSpPr>
        <p:spPr>
          <a:xfrm>
            <a:off x="8523537" y="2667018"/>
            <a:ext cx="25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3B9DEAE4-884A-1E39-7F41-6394AE540147}"/>
              </a:ext>
            </a:extLst>
          </p:cNvPr>
          <p:cNvCxnSpPr>
            <a:cxnSpLocks/>
          </p:cNvCxnSpPr>
          <p:nvPr/>
        </p:nvCxnSpPr>
        <p:spPr>
          <a:xfrm flipV="1">
            <a:off x="8648048" y="2649018"/>
            <a:ext cx="0" cy="36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8" name="Group 117">
            <a:extLst>
              <a:ext uri="{FF2B5EF4-FFF2-40B4-BE49-F238E27FC236}">
                <a16:creationId xmlns:a16="http://schemas.microsoft.com/office/drawing/2014/main" id="{0CCFE1FE-D57F-3258-2DCE-487740819481}"/>
              </a:ext>
            </a:extLst>
          </p:cNvPr>
          <p:cNvGrpSpPr/>
          <p:nvPr/>
        </p:nvGrpSpPr>
        <p:grpSpPr>
          <a:xfrm>
            <a:off x="9052243" y="2779193"/>
            <a:ext cx="125999" cy="93600"/>
            <a:chOff x="9717839" y="2564904"/>
            <a:chExt cx="125999" cy="93600"/>
          </a:xfrm>
        </p:grpSpPr>
        <p:sp>
          <p:nvSpPr>
            <p:cNvPr id="115" name="Rectangle 114">
              <a:extLst>
                <a:ext uri="{FF2B5EF4-FFF2-40B4-BE49-F238E27FC236}">
                  <a16:creationId xmlns:a16="http://schemas.microsoft.com/office/drawing/2014/main" id="{E1FAC59C-4C66-BC7A-7425-C27466B10DF0}"/>
                </a:ext>
              </a:extLst>
            </p:cNvPr>
            <p:cNvSpPr/>
            <p:nvPr/>
          </p:nvSpPr>
          <p:spPr>
            <a:xfrm>
              <a:off x="9731482" y="2564904"/>
              <a:ext cx="93600" cy="936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111" name="Straight Connector 110">
              <a:extLst>
                <a:ext uri="{FF2B5EF4-FFF2-40B4-BE49-F238E27FC236}">
                  <a16:creationId xmlns:a16="http://schemas.microsoft.com/office/drawing/2014/main" id="{9D8C0574-65C4-9224-1B2D-E3EA50B8D2C8}"/>
                </a:ext>
              </a:extLst>
            </p:cNvPr>
            <p:cNvCxnSpPr>
              <a:cxnSpLocks/>
            </p:cNvCxnSpPr>
            <p:nvPr/>
          </p:nvCxnSpPr>
          <p:spPr>
            <a:xfrm>
              <a:off x="9717839" y="2609147"/>
              <a:ext cx="12599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E1886B4C-8375-BC4A-B724-D55B49B0DF7A}"/>
                </a:ext>
              </a:extLst>
            </p:cNvPr>
            <p:cNvCxnSpPr>
              <a:cxnSpLocks/>
            </p:cNvCxnSpPr>
            <p:nvPr/>
          </p:nvCxnSpPr>
          <p:spPr>
            <a:xfrm flipV="1">
              <a:off x="9777194" y="2591147"/>
              <a:ext cx="0" cy="36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17" name="Straight Connector 116">
            <a:extLst>
              <a:ext uri="{FF2B5EF4-FFF2-40B4-BE49-F238E27FC236}">
                <a16:creationId xmlns:a16="http://schemas.microsoft.com/office/drawing/2014/main" id="{C10CC09E-A60A-83E7-9080-AC97738E4EFF}"/>
              </a:ext>
            </a:extLst>
          </p:cNvPr>
          <p:cNvCxnSpPr>
            <a:cxnSpLocks/>
          </p:cNvCxnSpPr>
          <p:nvPr/>
        </p:nvCxnSpPr>
        <p:spPr>
          <a:xfrm flipV="1">
            <a:off x="8925378" y="2576830"/>
            <a:ext cx="0" cy="1278296"/>
          </a:xfrm>
          <a:prstGeom prst="line">
            <a:avLst/>
          </a:prstGeom>
          <a:ln w="9525">
            <a:solidFill>
              <a:schemeClr val="accent6">
                <a:lumMod val="40000"/>
                <a:lumOff val="60000"/>
              </a:schemeClr>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20" name="Group 119">
            <a:extLst>
              <a:ext uri="{FF2B5EF4-FFF2-40B4-BE49-F238E27FC236}">
                <a16:creationId xmlns:a16="http://schemas.microsoft.com/office/drawing/2014/main" id="{CA4A4827-895D-FBF5-5915-A7FACBC42F38}"/>
              </a:ext>
            </a:extLst>
          </p:cNvPr>
          <p:cNvGrpSpPr/>
          <p:nvPr/>
        </p:nvGrpSpPr>
        <p:grpSpPr>
          <a:xfrm>
            <a:off x="8844212" y="2933156"/>
            <a:ext cx="327600" cy="86400"/>
            <a:chOff x="9509808" y="2924944"/>
            <a:chExt cx="327600" cy="86400"/>
          </a:xfrm>
        </p:grpSpPr>
        <p:sp>
          <p:nvSpPr>
            <p:cNvPr id="121" name="Rectangle 120">
              <a:extLst>
                <a:ext uri="{FF2B5EF4-FFF2-40B4-BE49-F238E27FC236}">
                  <a16:creationId xmlns:a16="http://schemas.microsoft.com/office/drawing/2014/main" id="{645AEBF5-B7B7-DFEE-D5CB-B8E946876463}"/>
                </a:ext>
              </a:extLst>
            </p:cNvPr>
            <p:cNvSpPr/>
            <p:nvPr/>
          </p:nvSpPr>
          <p:spPr>
            <a:xfrm>
              <a:off x="9626001" y="2924944"/>
              <a:ext cx="93600" cy="864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122" name="Straight Connector 121">
              <a:extLst>
                <a:ext uri="{FF2B5EF4-FFF2-40B4-BE49-F238E27FC236}">
                  <a16:creationId xmlns:a16="http://schemas.microsoft.com/office/drawing/2014/main" id="{49699C02-74DF-9F9F-EDF7-F33DB2E06BC5}"/>
                </a:ext>
              </a:extLst>
            </p:cNvPr>
            <p:cNvCxnSpPr>
              <a:cxnSpLocks/>
            </p:cNvCxnSpPr>
            <p:nvPr/>
          </p:nvCxnSpPr>
          <p:spPr>
            <a:xfrm>
              <a:off x="9509808" y="2969187"/>
              <a:ext cx="327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12603BAB-CCC6-EADC-D5D3-7E68144F1286}"/>
                </a:ext>
              </a:extLst>
            </p:cNvPr>
            <p:cNvCxnSpPr>
              <a:cxnSpLocks/>
            </p:cNvCxnSpPr>
            <p:nvPr/>
          </p:nvCxnSpPr>
          <p:spPr>
            <a:xfrm flipV="1">
              <a:off x="9672419" y="2951187"/>
              <a:ext cx="0" cy="36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7" name="Group 126">
            <a:extLst>
              <a:ext uri="{FF2B5EF4-FFF2-40B4-BE49-F238E27FC236}">
                <a16:creationId xmlns:a16="http://schemas.microsoft.com/office/drawing/2014/main" id="{F2D52AA1-E2AF-9377-2F83-3FFF7DFBFE3F}"/>
              </a:ext>
            </a:extLst>
          </p:cNvPr>
          <p:cNvGrpSpPr/>
          <p:nvPr/>
        </p:nvGrpSpPr>
        <p:grpSpPr>
          <a:xfrm>
            <a:off x="8636317" y="3409550"/>
            <a:ext cx="547200" cy="75600"/>
            <a:chOff x="9301913" y="3325138"/>
            <a:chExt cx="547200" cy="75600"/>
          </a:xfrm>
        </p:grpSpPr>
        <p:sp>
          <p:nvSpPr>
            <p:cNvPr id="128" name="Rectangle 127">
              <a:extLst>
                <a:ext uri="{FF2B5EF4-FFF2-40B4-BE49-F238E27FC236}">
                  <a16:creationId xmlns:a16="http://schemas.microsoft.com/office/drawing/2014/main" id="{BBE30B59-3F20-6774-2E00-D9C43ED65958}"/>
                </a:ext>
              </a:extLst>
            </p:cNvPr>
            <p:cNvSpPr/>
            <p:nvPr/>
          </p:nvSpPr>
          <p:spPr>
            <a:xfrm>
              <a:off x="9542616" y="3325138"/>
              <a:ext cx="75600" cy="756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129" name="Straight Connector 128">
              <a:extLst>
                <a:ext uri="{FF2B5EF4-FFF2-40B4-BE49-F238E27FC236}">
                  <a16:creationId xmlns:a16="http://schemas.microsoft.com/office/drawing/2014/main" id="{748FB5B1-12BE-1A0C-615C-39E699BD35D3}"/>
                </a:ext>
              </a:extLst>
            </p:cNvPr>
            <p:cNvCxnSpPr>
              <a:cxnSpLocks/>
            </p:cNvCxnSpPr>
            <p:nvPr/>
          </p:nvCxnSpPr>
          <p:spPr>
            <a:xfrm>
              <a:off x="9301913" y="3362157"/>
              <a:ext cx="547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3E34898A-E3CD-BB12-CA15-2497E1DA4286}"/>
                </a:ext>
              </a:extLst>
            </p:cNvPr>
            <p:cNvCxnSpPr>
              <a:cxnSpLocks/>
            </p:cNvCxnSpPr>
            <p:nvPr/>
          </p:nvCxnSpPr>
          <p:spPr>
            <a:xfrm flipV="1">
              <a:off x="9580344" y="3344157"/>
              <a:ext cx="0" cy="36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16" name="Diamond 115">
            <a:extLst>
              <a:ext uri="{FF2B5EF4-FFF2-40B4-BE49-F238E27FC236}">
                <a16:creationId xmlns:a16="http://schemas.microsoft.com/office/drawing/2014/main" id="{BC187A25-3F9B-48A1-4EC7-D1EDE59F234E}"/>
              </a:ext>
            </a:extLst>
          </p:cNvPr>
          <p:cNvSpPr/>
          <p:nvPr/>
        </p:nvSpPr>
        <p:spPr>
          <a:xfrm>
            <a:off x="8718867" y="3713244"/>
            <a:ext cx="416762" cy="55715"/>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33" name="Picture 132" descr="A line of blue and red lines&#10;&#10;Description automatically generated">
            <a:extLst>
              <a:ext uri="{FF2B5EF4-FFF2-40B4-BE49-F238E27FC236}">
                <a16:creationId xmlns:a16="http://schemas.microsoft.com/office/drawing/2014/main" id="{6000CC1E-360C-9603-1497-AEA023783C9E}"/>
              </a:ext>
            </a:extLst>
          </p:cNvPr>
          <p:cNvPicPr>
            <a:picLocks noChangeAspect="1"/>
          </p:cNvPicPr>
          <p:nvPr/>
        </p:nvPicPr>
        <p:blipFill>
          <a:blip r:embed="rId2"/>
          <a:stretch>
            <a:fillRect/>
          </a:stretch>
        </p:blipFill>
        <p:spPr>
          <a:xfrm>
            <a:off x="2079501" y="1875476"/>
            <a:ext cx="2616200" cy="2311400"/>
          </a:xfrm>
          <a:prstGeom prst="rect">
            <a:avLst/>
          </a:prstGeom>
        </p:spPr>
      </p:pic>
      <p:sp>
        <p:nvSpPr>
          <p:cNvPr id="23" name="TextBox 22">
            <a:extLst>
              <a:ext uri="{FF2B5EF4-FFF2-40B4-BE49-F238E27FC236}">
                <a16:creationId xmlns:a16="http://schemas.microsoft.com/office/drawing/2014/main" id="{284B620A-3BB0-4872-74C7-812DD04A4514}"/>
              </a:ext>
            </a:extLst>
          </p:cNvPr>
          <p:cNvSpPr txBox="1"/>
          <p:nvPr/>
        </p:nvSpPr>
        <p:spPr>
          <a:xfrm rot="16200000">
            <a:off x="1150527" y="2841934"/>
            <a:ext cx="1144544" cy="184666"/>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Overall survival</a:t>
            </a:r>
          </a:p>
        </p:txBody>
      </p:sp>
      <p:sp>
        <p:nvSpPr>
          <p:cNvPr id="25" name="TextBox 24">
            <a:extLst>
              <a:ext uri="{FF2B5EF4-FFF2-40B4-BE49-F238E27FC236}">
                <a16:creationId xmlns:a16="http://schemas.microsoft.com/office/drawing/2014/main" id="{C270C23D-6B8C-D8FB-9C56-BFD6B94F9894}"/>
              </a:ext>
            </a:extLst>
          </p:cNvPr>
          <p:cNvSpPr txBox="1"/>
          <p:nvPr/>
        </p:nvSpPr>
        <p:spPr>
          <a:xfrm>
            <a:off x="1889231" y="1895673"/>
            <a:ext cx="176330" cy="158441"/>
          </a:xfrm>
          <a:prstGeom prst="rect">
            <a:avLst/>
          </a:prstGeom>
          <a:noFill/>
        </p:spPr>
        <p:txBody>
          <a:bodyPr wrap="none" lIns="0" tIns="0" rIns="0" bIns="0" rtlCol="0">
            <a:spAutoFit/>
          </a:bodyPr>
          <a:lstStyle/>
          <a:p>
            <a:pPr algn="r">
              <a:lnSpc>
                <a:spcPct val="112000"/>
              </a:lnSpc>
            </a:pPr>
            <a:r>
              <a:rPr lang="en-GB" sz="1000" noProof="0" dirty="0">
                <a:latin typeface="Arial" panose="020B0604020202020204" pitchFamily="34" charset="0"/>
                <a:ea typeface="Aileron" charset="0"/>
                <a:cs typeface="Arial" panose="020B0604020202020204" pitchFamily="34" charset="0"/>
              </a:rPr>
              <a:t>1.0</a:t>
            </a:r>
          </a:p>
        </p:txBody>
      </p:sp>
      <p:sp>
        <p:nvSpPr>
          <p:cNvPr id="33" name="TextBox 32">
            <a:extLst>
              <a:ext uri="{FF2B5EF4-FFF2-40B4-BE49-F238E27FC236}">
                <a16:creationId xmlns:a16="http://schemas.microsoft.com/office/drawing/2014/main" id="{19192C8C-CD89-396C-1731-6F05C578DD9D}"/>
              </a:ext>
            </a:extLst>
          </p:cNvPr>
          <p:cNvSpPr txBox="1"/>
          <p:nvPr/>
        </p:nvSpPr>
        <p:spPr>
          <a:xfrm>
            <a:off x="1889231" y="2292548"/>
            <a:ext cx="176330" cy="158441"/>
          </a:xfrm>
          <a:prstGeom prst="rect">
            <a:avLst/>
          </a:prstGeom>
          <a:noFill/>
        </p:spPr>
        <p:txBody>
          <a:bodyPr wrap="none" lIns="0" tIns="0" rIns="0" bIns="0" rtlCol="0">
            <a:spAutoFit/>
          </a:bodyPr>
          <a:lstStyle/>
          <a:p>
            <a:pPr algn="r">
              <a:lnSpc>
                <a:spcPct val="112000"/>
              </a:lnSpc>
            </a:pPr>
            <a:r>
              <a:rPr lang="en-GB" sz="1000" noProof="0" dirty="0">
                <a:latin typeface="Arial" panose="020B0604020202020204" pitchFamily="34" charset="0"/>
                <a:ea typeface="Aileron" charset="0"/>
                <a:cs typeface="Arial" panose="020B0604020202020204" pitchFamily="34" charset="0"/>
              </a:rPr>
              <a:t>0.8</a:t>
            </a:r>
          </a:p>
        </p:txBody>
      </p:sp>
      <p:sp>
        <p:nvSpPr>
          <p:cNvPr id="34" name="TextBox 33">
            <a:extLst>
              <a:ext uri="{FF2B5EF4-FFF2-40B4-BE49-F238E27FC236}">
                <a16:creationId xmlns:a16="http://schemas.microsoft.com/office/drawing/2014/main" id="{7A6C61FE-E686-13E2-EB2C-E634D1A4F28A}"/>
              </a:ext>
            </a:extLst>
          </p:cNvPr>
          <p:cNvSpPr txBox="1"/>
          <p:nvPr/>
        </p:nvSpPr>
        <p:spPr>
          <a:xfrm>
            <a:off x="1889231" y="2721173"/>
            <a:ext cx="176330" cy="158441"/>
          </a:xfrm>
          <a:prstGeom prst="rect">
            <a:avLst/>
          </a:prstGeom>
          <a:noFill/>
        </p:spPr>
        <p:txBody>
          <a:bodyPr wrap="none" lIns="0" tIns="0" rIns="0" bIns="0" rtlCol="0">
            <a:spAutoFit/>
          </a:bodyPr>
          <a:lstStyle/>
          <a:p>
            <a:pPr algn="r">
              <a:lnSpc>
                <a:spcPct val="112000"/>
              </a:lnSpc>
            </a:pPr>
            <a:r>
              <a:rPr lang="en-GB" sz="1000" noProof="0" dirty="0">
                <a:latin typeface="Arial" panose="020B0604020202020204" pitchFamily="34" charset="0"/>
                <a:ea typeface="Aileron" charset="0"/>
                <a:cs typeface="Arial" panose="020B0604020202020204" pitchFamily="34" charset="0"/>
              </a:rPr>
              <a:t>0.6</a:t>
            </a:r>
          </a:p>
        </p:txBody>
      </p:sp>
      <p:sp>
        <p:nvSpPr>
          <p:cNvPr id="35" name="TextBox 34">
            <a:extLst>
              <a:ext uri="{FF2B5EF4-FFF2-40B4-BE49-F238E27FC236}">
                <a16:creationId xmlns:a16="http://schemas.microsoft.com/office/drawing/2014/main" id="{24322C77-DA13-3BC1-D24D-FD6167D034DC}"/>
              </a:ext>
            </a:extLst>
          </p:cNvPr>
          <p:cNvSpPr txBox="1"/>
          <p:nvPr/>
        </p:nvSpPr>
        <p:spPr>
          <a:xfrm>
            <a:off x="1889231" y="3118048"/>
            <a:ext cx="176330" cy="158441"/>
          </a:xfrm>
          <a:prstGeom prst="rect">
            <a:avLst/>
          </a:prstGeom>
          <a:noFill/>
        </p:spPr>
        <p:txBody>
          <a:bodyPr wrap="none" lIns="0" tIns="0" rIns="0" bIns="0" rtlCol="0">
            <a:spAutoFit/>
          </a:bodyPr>
          <a:lstStyle/>
          <a:p>
            <a:pPr algn="r">
              <a:lnSpc>
                <a:spcPct val="112000"/>
              </a:lnSpc>
            </a:pPr>
            <a:r>
              <a:rPr lang="en-GB" sz="1000" noProof="0" dirty="0">
                <a:latin typeface="Arial" panose="020B0604020202020204" pitchFamily="34" charset="0"/>
                <a:ea typeface="Aileron" charset="0"/>
                <a:cs typeface="Arial" panose="020B0604020202020204" pitchFamily="34" charset="0"/>
              </a:rPr>
              <a:t>0.4</a:t>
            </a:r>
          </a:p>
        </p:txBody>
      </p:sp>
      <p:sp>
        <p:nvSpPr>
          <p:cNvPr id="36" name="TextBox 35">
            <a:extLst>
              <a:ext uri="{FF2B5EF4-FFF2-40B4-BE49-F238E27FC236}">
                <a16:creationId xmlns:a16="http://schemas.microsoft.com/office/drawing/2014/main" id="{47F51E0F-763B-8312-C101-54DB5D2090AE}"/>
              </a:ext>
            </a:extLst>
          </p:cNvPr>
          <p:cNvSpPr txBox="1"/>
          <p:nvPr/>
        </p:nvSpPr>
        <p:spPr>
          <a:xfrm>
            <a:off x="1889231" y="3527623"/>
            <a:ext cx="176330" cy="158441"/>
          </a:xfrm>
          <a:prstGeom prst="rect">
            <a:avLst/>
          </a:prstGeom>
          <a:noFill/>
        </p:spPr>
        <p:txBody>
          <a:bodyPr wrap="none" lIns="0" tIns="0" rIns="0" bIns="0" rtlCol="0">
            <a:spAutoFit/>
          </a:bodyPr>
          <a:lstStyle/>
          <a:p>
            <a:pPr algn="r">
              <a:lnSpc>
                <a:spcPct val="112000"/>
              </a:lnSpc>
            </a:pPr>
            <a:r>
              <a:rPr lang="en-GB" sz="1000" noProof="0" dirty="0">
                <a:latin typeface="Arial" panose="020B0604020202020204" pitchFamily="34" charset="0"/>
                <a:ea typeface="Aileron" charset="0"/>
                <a:cs typeface="Arial" panose="020B0604020202020204" pitchFamily="34" charset="0"/>
              </a:rPr>
              <a:t>0.2</a:t>
            </a:r>
          </a:p>
        </p:txBody>
      </p:sp>
      <p:sp>
        <p:nvSpPr>
          <p:cNvPr id="51" name="TextBox 50">
            <a:extLst>
              <a:ext uri="{FF2B5EF4-FFF2-40B4-BE49-F238E27FC236}">
                <a16:creationId xmlns:a16="http://schemas.microsoft.com/office/drawing/2014/main" id="{2999022B-390A-A1A0-C679-6EF0A360E308}"/>
              </a:ext>
            </a:extLst>
          </p:cNvPr>
          <p:cNvSpPr txBox="1"/>
          <p:nvPr/>
        </p:nvSpPr>
        <p:spPr>
          <a:xfrm>
            <a:off x="4242683" y="2979092"/>
            <a:ext cx="376706" cy="110800"/>
          </a:xfrm>
          <a:prstGeom prst="rect">
            <a:avLst/>
          </a:prstGeom>
          <a:noFill/>
        </p:spPr>
        <p:txBody>
          <a:bodyPr wrap="none" lIns="0" tIns="0" rIns="0" bIns="0" rtlCol="0">
            <a:spAutoFit/>
          </a:bodyPr>
          <a:lstStyle/>
          <a:p>
            <a:pPr algn="r">
              <a:lnSpc>
                <a:spcPct val="90000"/>
              </a:lnSpc>
            </a:pPr>
            <a:r>
              <a:rPr lang="en-GB" sz="800" b="1" noProof="0" dirty="0">
                <a:solidFill>
                  <a:schemeClr val="accent1"/>
                </a:solidFill>
                <a:latin typeface="Arial" panose="020B0604020202020204" pitchFamily="34" charset="0"/>
                <a:ea typeface="Aileron" charset="0"/>
                <a:cs typeface="Arial" panose="020B0604020202020204" pitchFamily="34" charset="0"/>
              </a:rPr>
              <a:t>MDT (−)</a:t>
            </a:r>
          </a:p>
        </p:txBody>
      </p:sp>
      <p:sp>
        <p:nvSpPr>
          <p:cNvPr id="52" name="TextBox 51">
            <a:extLst>
              <a:ext uri="{FF2B5EF4-FFF2-40B4-BE49-F238E27FC236}">
                <a16:creationId xmlns:a16="http://schemas.microsoft.com/office/drawing/2014/main" id="{7B446D7E-74A0-93B0-D4C1-A59AA043549F}"/>
              </a:ext>
            </a:extLst>
          </p:cNvPr>
          <p:cNvSpPr txBox="1"/>
          <p:nvPr/>
        </p:nvSpPr>
        <p:spPr>
          <a:xfrm>
            <a:off x="4246723" y="2477203"/>
            <a:ext cx="376706" cy="110800"/>
          </a:xfrm>
          <a:prstGeom prst="rect">
            <a:avLst/>
          </a:prstGeom>
          <a:noFill/>
        </p:spPr>
        <p:txBody>
          <a:bodyPr wrap="none" lIns="0" tIns="0" rIns="0" bIns="0" rtlCol="0">
            <a:spAutoFit/>
          </a:bodyPr>
          <a:lstStyle/>
          <a:p>
            <a:pPr algn="r">
              <a:lnSpc>
                <a:spcPct val="90000"/>
              </a:lnSpc>
            </a:pPr>
            <a:r>
              <a:rPr lang="en-GB" sz="800" b="1" noProof="0" dirty="0">
                <a:solidFill>
                  <a:schemeClr val="tx2"/>
                </a:solidFill>
                <a:latin typeface="Arial" panose="020B0604020202020204" pitchFamily="34" charset="0"/>
                <a:ea typeface="Aileron" charset="0"/>
                <a:cs typeface="Arial" panose="020B0604020202020204" pitchFamily="34" charset="0"/>
              </a:rPr>
              <a:t>MDT (+)</a:t>
            </a:r>
          </a:p>
        </p:txBody>
      </p:sp>
      <p:sp>
        <p:nvSpPr>
          <p:cNvPr id="53" name="TextBox 52">
            <a:extLst>
              <a:ext uri="{FF2B5EF4-FFF2-40B4-BE49-F238E27FC236}">
                <a16:creationId xmlns:a16="http://schemas.microsoft.com/office/drawing/2014/main" id="{E50985BA-599E-08FF-0978-237CD01CF96A}"/>
              </a:ext>
            </a:extLst>
          </p:cNvPr>
          <p:cNvSpPr txBox="1"/>
          <p:nvPr/>
        </p:nvSpPr>
        <p:spPr>
          <a:xfrm>
            <a:off x="4127618" y="1997551"/>
            <a:ext cx="471284" cy="153888"/>
          </a:xfrm>
          <a:prstGeom prst="rect">
            <a:avLst/>
          </a:prstGeom>
          <a:noFill/>
        </p:spPr>
        <p:txBody>
          <a:bodyPr wrap="none" lIns="0" tIns="0" rIns="0" bIns="0" rtlCol="0">
            <a:spAutoFit/>
          </a:bodyPr>
          <a:lstStyle/>
          <a:p>
            <a:pPr algn="ctr"/>
            <a:r>
              <a:rPr lang="en-GB" sz="1000" b="1" noProof="0" dirty="0">
                <a:latin typeface="Arial" panose="020B0604020202020204" pitchFamily="34" charset="0"/>
                <a:ea typeface="Aileron" charset="0"/>
                <a:cs typeface="Arial" panose="020B0604020202020204" pitchFamily="34" charset="0"/>
              </a:rPr>
              <a:t>p&lt;0.001</a:t>
            </a:r>
          </a:p>
        </p:txBody>
      </p:sp>
    </p:spTree>
    <p:extLst>
      <p:ext uri="{BB962C8B-B14F-4D97-AF65-F5344CB8AC3E}">
        <p14:creationId xmlns:p14="http://schemas.microsoft.com/office/powerpoint/2010/main" val="123625292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EE8D7-3E94-E4A1-98AF-D663297A4D4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268252-6D1D-312D-4640-BB0F36CDAF8E}"/>
              </a:ext>
            </a:extLst>
          </p:cNvPr>
          <p:cNvSpPr>
            <a:spLocks noGrp="1"/>
          </p:cNvSpPr>
          <p:nvPr>
            <p:ph sz="quarter" idx="12"/>
          </p:nvPr>
        </p:nvSpPr>
        <p:spPr>
          <a:xfrm>
            <a:off x="620184" y="1425600"/>
            <a:ext cx="10963200" cy="4525200"/>
          </a:xfrm>
        </p:spPr>
        <p:txBody>
          <a:bodyPr/>
          <a:lstStyle/>
          <a:p>
            <a:r>
              <a:rPr lang="en-GB" noProof="0" dirty="0"/>
              <a:t>Assessing </a:t>
            </a:r>
            <a:r>
              <a:rPr lang="en-GB" b="1" noProof="0" dirty="0">
                <a:solidFill>
                  <a:schemeClr val="accent1"/>
                </a:solidFill>
              </a:rPr>
              <a:t>progression type </a:t>
            </a:r>
            <a:r>
              <a:rPr lang="en-GB" noProof="0" dirty="0"/>
              <a:t>and </a:t>
            </a:r>
            <a:r>
              <a:rPr lang="en-GB" b="1" noProof="0" dirty="0">
                <a:solidFill>
                  <a:schemeClr val="accent1"/>
                </a:solidFill>
              </a:rPr>
              <a:t>liver function </a:t>
            </a:r>
            <a:r>
              <a:rPr lang="en-GB" noProof="0" dirty="0"/>
              <a:t>is crucial for detailed prognosis </a:t>
            </a:r>
            <a:br>
              <a:rPr lang="en-GB" noProof="0" dirty="0"/>
            </a:br>
            <a:r>
              <a:rPr lang="en-GB" noProof="0" dirty="0"/>
              <a:t>evaluation in advanced HCC</a:t>
            </a:r>
          </a:p>
          <a:p>
            <a:pPr lvl="1"/>
            <a:r>
              <a:rPr lang="en-GB" noProof="0" dirty="0"/>
              <a:t>Highlights the importance of a </a:t>
            </a:r>
            <a:r>
              <a:rPr lang="en-GB" b="1" noProof="0" dirty="0">
                <a:solidFill>
                  <a:schemeClr val="accent1"/>
                </a:solidFill>
              </a:rPr>
              <a:t>multidisciplinary approach </a:t>
            </a:r>
            <a:r>
              <a:rPr lang="en-GB" noProof="0" dirty="0"/>
              <a:t>for personalised </a:t>
            </a:r>
            <a:br>
              <a:rPr lang="en-GB" noProof="0" dirty="0"/>
            </a:br>
            <a:r>
              <a:rPr lang="en-GB" noProof="0" dirty="0"/>
              <a:t>treatment in advanced HCC</a:t>
            </a:r>
          </a:p>
          <a:p>
            <a:pPr lvl="1"/>
            <a:r>
              <a:rPr lang="en-GB" b="1" noProof="0" dirty="0">
                <a:solidFill>
                  <a:schemeClr val="accent1"/>
                </a:solidFill>
              </a:rPr>
              <a:t>Multidisciplinary care </a:t>
            </a:r>
            <a:r>
              <a:rPr lang="en-GB" noProof="0" dirty="0"/>
              <a:t>is associated with </a:t>
            </a:r>
            <a:r>
              <a:rPr lang="en-GB" b="1" noProof="0" dirty="0">
                <a:solidFill>
                  <a:schemeClr val="accent1"/>
                </a:solidFill>
              </a:rPr>
              <a:t>improved overall survival </a:t>
            </a:r>
            <a:r>
              <a:rPr lang="en-GB" noProof="0" dirty="0"/>
              <a:t>for patients </a:t>
            </a:r>
            <a:br>
              <a:rPr lang="en-GB" noProof="0" dirty="0"/>
            </a:br>
            <a:r>
              <a:rPr lang="en-GB" noProof="0" dirty="0"/>
              <a:t>with HCC</a:t>
            </a:r>
          </a:p>
          <a:p>
            <a:r>
              <a:rPr lang="en-GB" noProof="0" dirty="0"/>
              <a:t>More </a:t>
            </a:r>
            <a:r>
              <a:rPr lang="en-GB" b="1" noProof="0" dirty="0">
                <a:solidFill>
                  <a:schemeClr val="accent1"/>
                </a:solidFill>
              </a:rPr>
              <a:t>accurate patient stratification </a:t>
            </a:r>
            <a:r>
              <a:rPr lang="en-GB" noProof="0" dirty="0"/>
              <a:t>should be enabled by incorporating progression </a:t>
            </a:r>
            <a:br>
              <a:rPr lang="en-GB" noProof="0" dirty="0"/>
            </a:br>
            <a:r>
              <a:rPr lang="en-GB" noProof="0" dirty="0"/>
              <a:t>type and liver function decline assessment</a:t>
            </a:r>
          </a:p>
          <a:p>
            <a:r>
              <a:rPr lang="en-GB" noProof="0" dirty="0"/>
              <a:t>Progression type and liver function decline assessment should be integrated into </a:t>
            </a:r>
            <a:br>
              <a:rPr lang="en-GB" noProof="0" dirty="0"/>
            </a:br>
            <a:r>
              <a:rPr lang="en-GB" noProof="0" dirty="0"/>
              <a:t>study designs </a:t>
            </a:r>
            <a:r>
              <a:rPr lang="en-GB" b="1" noProof="0" dirty="0">
                <a:solidFill>
                  <a:schemeClr val="accent1"/>
                </a:solidFill>
              </a:rPr>
              <a:t>to guide treatment decisions </a:t>
            </a:r>
            <a:r>
              <a:rPr lang="en-GB" noProof="0" dirty="0"/>
              <a:t>for patients who progress on IO</a:t>
            </a:r>
          </a:p>
        </p:txBody>
      </p:sp>
      <p:sp>
        <p:nvSpPr>
          <p:cNvPr id="3" name="Title 2">
            <a:extLst>
              <a:ext uri="{FF2B5EF4-FFF2-40B4-BE49-F238E27FC236}">
                <a16:creationId xmlns:a16="http://schemas.microsoft.com/office/drawing/2014/main" id="{47A40EDE-7539-07D7-9CA4-7C57088397E9}"/>
              </a:ext>
            </a:extLst>
          </p:cNvPr>
          <p:cNvSpPr>
            <a:spLocks noGrp="1"/>
          </p:cNvSpPr>
          <p:nvPr>
            <p:ph type="title"/>
          </p:nvPr>
        </p:nvSpPr>
        <p:spPr>
          <a:xfrm>
            <a:off x="619201" y="259200"/>
            <a:ext cx="10963199" cy="864000"/>
          </a:xfrm>
        </p:spPr>
        <p:txBody>
          <a:bodyPr>
            <a:normAutofit fontScale="90000"/>
          </a:bodyPr>
          <a:lstStyle/>
          <a:p>
            <a:r>
              <a:rPr lang="en-GB" sz="3100" noProof="0" dirty="0"/>
              <a:t>When to switch after progression </a:t>
            </a:r>
            <a:r>
              <a:rPr lang="en-GB" sz="3100" noProof="0" dirty="0">
                <a:solidFill>
                  <a:schemeClr val="tx2"/>
                </a:solidFill>
              </a:rPr>
              <a:t>on 1</a:t>
            </a:r>
            <a:r>
              <a:rPr lang="en-GB" sz="3100" baseline="30000" noProof="0" dirty="0">
                <a:solidFill>
                  <a:schemeClr val="tx2"/>
                </a:solidFill>
              </a:rPr>
              <a:t>st</a:t>
            </a:r>
            <a:r>
              <a:rPr lang="en-GB" sz="3100" noProof="0" dirty="0">
                <a:solidFill>
                  <a:schemeClr val="tx2"/>
                </a:solidFill>
              </a:rPr>
              <a:t> line </a:t>
            </a:r>
            <a:r>
              <a:rPr lang="en-GB" sz="3100" noProof="0" dirty="0"/>
              <a:t>IO</a:t>
            </a:r>
            <a:br>
              <a:rPr lang="en-GB" noProof="0" dirty="0"/>
            </a:br>
            <a:r>
              <a:rPr lang="en-GB" sz="2200" spc="100" noProof="0" dirty="0">
                <a:solidFill>
                  <a:schemeClr val="accent1"/>
                </a:solidFill>
              </a:rPr>
              <a:t>parameters influencing decision at progression for advanced Hcc</a:t>
            </a:r>
          </a:p>
        </p:txBody>
      </p:sp>
      <p:sp>
        <p:nvSpPr>
          <p:cNvPr id="4" name="Slide Number Placeholder 3">
            <a:extLst>
              <a:ext uri="{FF2B5EF4-FFF2-40B4-BE49-F238E27FC236}">
                <a16:creationId xmlns:a16="http://schemas.microsoft.com/office/drawing/2014/main" id="{54309092-06EE-F336-DE0B-80907A1F5D23}"/>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44</a:t>
            </a:fld>
            <a:endParaRPr lang="en-GB" noProof="0" dirty="0"/>
          </a:p>
        </p:txBody>
      </p:sp>
      <p:sp>
        <p:nvSpPr>
          <p:cNvPr id="11" name="Content Placeholder 10">
            <a:extLst>
              <a:ext uri="{FF2B5EF4-FFF2-40B4-BE49-F238E27FC236}">
                <a16:creationId xmlns:a16="http://schemas.microsoft.com/office/drawing/2014/main" id="{DAD4EF52-66E8-2B79-4328-996E881318D1}"/>
              </a:ext>
            </a:extLst>
          </p:cNvPr>
          <p:cNvSpPr>
            <a:spLocks noGrp="1"/>
          </p:cNvSpPr>
          <p:nvPr>
            <p:ph sz="quarter" idx="15"/>
          </p:nvPr>
        </p:nvSpPr>
        <p:spPr>
          <a:xfrm>
            <a:off x="620184" y="6356351"/>
            <a:ext cx="10180339" cy="365125"/>
          </a:xfrm>
        </p:spPr>
        <p:txBody>
          <a:bodyPr/>
          <a:lstStyle/>
          <a:p>
            <a:r>
              <a:rPr lang="en-GB" noProof="0" dirty="0">
                <a:solidFill>
                  <a:schemeClr val="tx2"/>
                </a:solidFill>
              </a:rPr>
              <a:t>HCC, hepatocellular carcinoma; IO, immuno-oncology (therapy)</a:t>
            </a:r>
          </a:p>
        </p:txBody>
      </p:sp>
    </p:spTree>
    <p:extLst>
      <p:ext uri="{BB962C8B-B14F-4D97-AF65-F5344CB8AC3E}">
        <p14:creationId xmlns:p14="http://schemas.microsoft.com/office/powerpoint/2010/main" val="2306821311"/>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36C6A-BD97-D560-859D-D6CF5B5F97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3026D-93CF-2C81-80DE-EC7C5EFE1D04}"/>
              </a:ext>
            </a:extLst>
          </p:cNvPr>
          <p:cNvSpPr>
            <a:spLocks noGrp="1"/>
          </p:cNvSpPr>
          <p:nvPr>
            <p:ph type="title"/>
          </p:nvPr>
        </p:nvSpPr>
        <p:spPr>
          <a:xfrm>
            <a:off x="609600" y="1844824"/>
            <a:ext cx="10972800" cy="2592288"/>
          </a:xfrm>
        </p:spPr>
        <p:txBody>
          <a:bodyPr>
            <a:normAutofit/>
          </a:bodyPr>
          <a:lstStyle/>
          <a:p>
            <a:r>
              <a:rPr lang="en-GB" sz="3600" noProof="0" dirty="0"/>
              <a:t>conclusions</a:t>
            </a:r>
          </a:p>
        </p:txBody>
      </p:sp>
      <p:sp>
        <p:nvSpPr>
          <p:cNvPr id="5" name="Slide Number Placeholder 4">
            <a:extLst>
              <a:ext uri="{FF2B5EF4-FFF2-40B4-BE49-F238E27FC236}">
                <a16:creationId xmlns:a16="http://schemas.microsoft.com/office/drawing/2014/main" id="{68F105F3-A096-3748-BC56-8CCC7ED530D9}"/>
              </a:ext>
            </a:extLst>
          </p:cNvPr>
          <p:cNvSpPr>
            <a:spLocks noGrp="1"/>
          </p:cNvSpPr>
          <p:nvPr>
            <p:ph type="sldNum" sz="quarter" idx="4"/>
          </p:nvPr>
        </p:nvSpPr>
        <p:spPr/>
        <p:txBody>
          <a:bodyPr/>
          <a:lstStyle/>
          <a:p>
            <a:fld id="{FCE43C0F-8A7B-3A4B-9DB5-B3472E36E833}" type="slidenum">
              <a:rPr lang="en-GB" noProof="0" smtClean="0"/>
              <a:pPr/>
              <a:t>45</a:t>
            </a:fld>
            <a:endParaRPr lang="en-GB" noProof="0" dirty="0"/>
          </a:p>
        </p:txBody>
      </p:sp>
    </p:spTree>
    <p:extLst>
      <p:ext uri="{BB962C8B-B14F-4D97-AF65-F5344CB8AC3E}">
        <p14:creationId xmlns:p14="http://schemas.microsoft.com/office/powerpoint/2010/main" val="168760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CAAA9-BB26-797C-CB17-C117BDA4112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571ED1-4692-7372-430D-083CF81DEA31}"/>
              </a:ext>
            </a:extLst>
          </p:cNvPr>
          <p:cNvSpPr>
            <a:spLocks noGrp="1"/>
          </p:cNvSpPr>
          <p:nvPr>
            <p:ph sz="quarter" idx="12"/>
          </p:nvPr>
        </p:nvSpPr>
        <p:spPr>
          <a:xfrm>
            <a:off x="620713" y="1512000"/>
            <a:ext cx="10963275" cy="4739729"/>
          </a:xfrm>
        </p:spPr>
        <p:txBody>
          <a:bodyPr>
            <a:normAutofit fontScale="77500" lnSpcReduction="20000"/>
          </a:bodyPr>
          <a:lstStyle/>
          <a:p>
            <a:pPr>
              <a:lnSpc>
                <a:spcPct val="120000"/>
              </a:lnSpc>
            </a:pPr>
            <a:r>
              <a:rPr lang="en-GB" noProof="0" dirty="0"/>
              <a:t>For patients with HCC ineligible for IO, </a:t>
            </a:r>
            <a:r>
              <a:rPr lang="en-GB" noProof="0" dirty="0">
                <a:solidFill>
                  <a:schemeClr val="tx2"/>
                </a:solidFill>
              </a:rPr>
              <a:t>TKIs (sorafenib, lenvatinib) are the recommended 1</a:t>
            </a:r>
            <a:r>
              <a:rPr lang="en-GB" baseline="30000" noProof="0" dirty="0">
                <a:solidFill>
                  <a:schemeClr val="tx2"/>
                </a:solidFill>
              </a:rPr>
              <a:t>st</a:t>
            </a:r>
            <a:r>
              <a:rPr lang="en-GB" noProof="0" dirty="0">
                <a:solidFill>
                  <a:schemeClr val="tx2"/>
                </a:solidFill>
              </a:rPr>
              <a:t> line treatment options</a:t>
            </a:r>
          </a:p>
          <a:p>
            <a:pPr>
              <a:lnSpc>
                <a:spcPct val="120000"/>
              </a:lnSpc>
            </a:pPr>
            <a:r>
              <a:rPr lang="en-GB" noProof="0" dirty="0">
                <a:solidFill>
                  <a:schemeClr val="tx2"/>
                </a:solidFill>
              </a:rPr>
              <a:t>After progression on 1</a:t>
            </a:r>
            <a:r>
              <a:rPr lang="en-GB" baseline="30000" noProof="0" dirty="0">
                <a:solidFill>
                  <a:schemeClr val="tx2"/>
                </a:solidFill>
              </a:rPr>
              <a:t>st</a:t>
            </a:r>
            <a:r>
              <a:rPr lang="en-GB" noProof="0" dirty="0">
                <a:solidFill>
                  <a:schemeClr val="tx2"/>
                </a:solidFill>
              </a:rPr>
              <a:t> line IO, available strategies include:</a:t>
            </a:r>
          </a:p>
          <a:p>
            <a:pPr lvl="1">
              <a:lnSpc>
                <a:spcPct val="120000"/>
              </a:lnSpc>
            </a:pPr>
            <a:r>
              <a:rPr lang="en-GB" noProof="0" dirty="0">
                <a:solidFill>
                  <a:schemeClr val="tx2"/>
                </a:solidFill>
              </a:rPr>
              <a:t>Enrolment in clinical trials</a:t>
            </a:r>
          </a:p>
          <a:p>
            <a:pPr lvl="1">
              <a:lnSpc>
                <a:spcPct val="120000"/>
              </a:lnSpc>
            </a:pPr>
            <a:r>
              <a:rPr lang="en-GB" noProof="0" dirty="0"/>
              <a:t>Switching to a TKI or anti-VEGFR-2</a:t>
            </a:r>
          </a:p>
          <a:p>
            <a:pPr lvl="1">
              <a:lnSpc>
                <a:spcPct val="120000"/>
              </a:lnSpc>
            </a:pPr>
            <a:r>
              <a:rPr lang="en-GB" noProof="0" dirty="0"/>
              <a:t>Considering IO after IO approaches</a:t>
            </a:r>
          </a:p>
          <a:p>
            <a:pPr lvl="1">
              <a:lnSpc>
                <a:spcPct val="120000"/>
              </a:lnSpc>
            </a:pPr>
            <a:r>
              <a:rPr lang="en-GB" noProof="0" dirty="0"/>
              <a:t>Providing best supportive care for patients unsuitable for further systemic therapies</a:t>
            </a:r>
          </a:p>
          <a:p>
            <a:pPr>
              <a:lnSpc>
                <a:spcPct val="120000"/>
              </a:lnSpc>
            </a:pPr>
            <a:r>
              <a:rPr lang="en-GB" noProof="0" dirty="0"/>
              <a:t>Post-IO progression strategies involve two main approaches:</a:t>
            </a:r>
          </a:p>
          <a:p>
            <a:pPr lvl="1">
              <a:lnSpc>
                <a:spcPct val="120000"/>
              </a:lnSpc>
            </a:pPr>
            <a:r>
              <a:rPr lang="en-GB" b="1" noProof="0" dirty="0">
                <a:solidFill>
                  <a:schemeClr val="accent1"/>
                </a:solidFill>
              </a:rPr>
              <a:t>T-1 Approach: </a:t>
            </a:r>
            <a:r>
              <a:rPr lang="en-GB" noProof="0" dirty="0"/>
              <a:t>Focusing on sorafenib or lenvatinib </a:t>
            </a:r>
            <a:r>
              <a:rPr lang="en-GB" noProof="0" dirty="0">
                <a:solidFill>
                  <a:schemeClr val="tx2"/>
                </a:solidFill>
              </a:rPr>
              <a:t>as 2</a:t>
            </a:r>
            <a:r>
              <a:rPr lang="en-GB" baseline="30000" noProof="0" dirty="0">
                <a:solidFill>
                  <a:schemeClr val="tx2"/>
                </a:solidFill>
              </a:rPr>
              <a:t>nd</a:t>
            </a:r>
            <a:r>
              <a:rPr lang="en-GB" noProof="0" dirty="0">
                <a:solidFill>
                  <a:schemeClr val="tx2"/>
                </a:solidFill>
              </a:rPr>
              <a:t> line options</a:t>
            </a:r>
          </a:p>
          <a:p>
            <a:pPr lvl="1">
              <a:lnSpc>
                <a:spcPct val="120000"/>
              </a:lnSpc>
            </a:pPr>
            <a:r>
              <a:rPr lang="en-GB" b="1" noProof="0" dirty="0">
                <a:solidFill>
                  <a:schemeClr val="accent1"/>
                </a:solidFill>
              </a:rPr>
              <a:t>Line-agnostic Approach: </a:t>
            </a:r>
            <a:r>
              <a:rPr lang="en-GB" noProof="0" dirty="0"/>
              <a:t>Expanding to </a:t>
            </a:r>
            <a:r>
              <a:rPr lang="en-GB" noProof="0" dirty="0">
                <a:solidFill>
                  <a:schemeClr val="tx2"/>
                </a:solidFill>
              </a:rPr>
              <a:t>all 2</a:t>
            </a:r>
            <a:r>
              <a:rPr lang="en-GB" baseline="30000" noProof="0" dirty="0">
                <a:solidFill>
                  <a:schemeClr val="tx2"/>
                </a:solidFill>
              </a:rPr>
              <a:t>nd</a:t>
            </a:r>
            <a:r>
              <a:rPr lang="en-GB" noProof="0" dirty="0">
                <a:solidFill>
                  <a:schemeClr val="tx2"/>
                </a:solidFill>
              </a:rPr>
              <a:t> line options </a:t>
            </a:r>
            <a:r>
              <a:rPr lang="en-GB" noProof="0" dirty="0"/>
              <a:t>(sorafenib, lenvatinib, regorafenib, cabozantinib, ramucirumab)</a:t>
            </a:r>
          </a:p>
          <a:p>
            <a:pPr>
              <a:lnSpc>
                <a:spcPct val="120000"/>
              </a:lnSpc>
            </a:pPr>
            <a:r>
              <a:rPr lang="en-GB" noProof="0" dirty="0"/>
              <a:t>Transition </a:t>
            </a:r>
            <a:r>
              <a:rPr lang="en-GB" noProof="0" dirty="0">
                <a:solidFill>
                  <a:schemeClr val="tx2"/>
                </a:solidFill>
              </a:rPr>
              <a:t>to 2</a:t>
            </a:r>
            <a:r>
              <a:rPr lang="en-GB" baseline="30000" noProof="0" dirty="0">
                <a:solidFill>
                  <a:schemeClr val="tx2"/>
                </a:solidFill>
              </a:rPr>
              <a:t>nd</a:t>
            </a:r>
            <a:r>
              <a:rPr lang="en-GB" noProof="0" dirty="0">
                <a:solidFill>
                  <a:schemeClr val="tx2"/>
                </a:solidFill>
              </a:rPr>
              <a:t> line therapy and decision-making should be guided by:</a:t>
            </a:r>
          </a:p>
          <a:p>
            <a:pPr lvl="1">
              <a:lnSpc>
                <a:spcPct val="120000"/>
              </a:lnSpc>
            </a:pPr>
            <a:r>
              <a:rPr lang="en-GB" noProof="0" dirty="0">
                <a:solidFill>
                  <a:schemeClr val="tx2"/>
                </a:solidFill>
              </a:rPr>
              <a:t>Radiologic progression and the pattern of progression</a:t>
            </a:r>
          </a:p>
          <a:p>
            <a:pPr lvl="1">
              <a:lnSpc>
                <a:spcPct val="120000"/>
              </a:lnSpc>
            </a:pPr>
            <a:r>
              <a:rPr lang="en-GB" noProof="0" dirty="0">
                <a:solidFill>
                  <a:schemeClr val="tx2"/>
                </a:solidFill>
              </a:rPr>
              <a:t>Patient’s clinical characteristics, tolerability of prior therapy, and regulatory approvals in each country </a:t>
            </a:r>
          </a:p>
          <a:p>
            <a:pPr>
              <a:lnSpc>
                <a:spcPct val="120000"/>
              </a:lnSpc>
            </a:pPr>
            <a:r>
              <a:rPr lang="en-GB" noProof="0" dirty="0">
                <a:solidFill>
                  <a:schemeClr val="tx2"/>
                </a:solidFill>
              </a:rPr>
              <a:t>Receiving a </a:t>
            </a:r>
            <a:r>
              <a:rPr lang="en-GB" dirty="0">
                <a:solidFill>
                  <a:schemeClr val="tx2"/>
                </a:solidFill>
              </a:rPr>
              <a:t>2</a:t>
            </a:r>
            <a:r>
              <a:rPr lang="en-GB" baseline="30000" dirty="0">
                <a:solidFill>
                  <a:schemeClr val="tx2"/>
                </a:solidFill>
              </a:rPr>
              <a:t>nd</a:t>
            </a:r>
            <a:r>
              <a:rPr lang="en-GB" dirty="0">
                <a:solidFill>
                  <a:schemeClr val="tx2"/>
                </a:solidFill>
              </a:rPr>
              <a:t> </a:t>
            </a:r>
            <a:r>
              <a:rPr lang="en-GB" noProof="0" dirty="0">
                <a:solidFill>
                  <a:schemeClr val="tx2"/>
                </a:solidFill>
              </a:rPr>
              <a:t>line treatment is key for better outcomes</a:t>
            </a:r>
          </a:p>
          <a:p>
            <a:pPr>
              <a:lnSpc>
                <a:spcPct val="120000"/>
              </a:lnSpc>
            </a:pPr>
            <a:r>
              <a:rPr lang="en-GB" noProof="0" dirty="0">
                <a:solidFill>
                  <a:schemeClr val="tx2"/>
                </a:solidFill>
              </a:rPr>
              <a:t>Limited prospective data emphasise the need for </a:t>
            </a:r>
            <a:r>
              <a:rPr lang="en-GB" noProof="0">
                <a:solidFill>
                  <a:schemeClr val="tx2"/>
                </a:solidFill>
              </a:rPr>
              <a:t>patient enrolment </a:t>
            </a:r>
            <a:r>
              <a:rPr lang="en-GB" noProof="0" dirty="0">
                <a:solidFill>
                  <a:schemeClr val="tx2"/>
                </a:solidFill>
              </a:rPr>
              <a:t>in clinical trials to optimise </a:t>
            </a:r>
            <a:br>
              <a:rPr lang="en-GB" noProof="0" dirty="0">
                <a:solidFill>
                  <a:schemeClr val="tx2"/>
                </a:solidFill>
              </a:rPr>
            </a:br>
            <a:r>
              <a:rPr lang="en-GB" noProof="0" dirty="0">
                <a:solidFill>
                  <a:schemeClr val="tx2"/>
                </a:solidFill>
              </a:rPr>
              <a:t>sequencing strategies</a:t>
            </a:r>
          </a:p>
          <a:p>
            <a:pPr>
              <a:lnSpc>
                <a:spcPct val="120000"/>
              </a:lnSpc>
            </a:pPr>
            <a:endParaRPr lang="en-GB" noProof="0" dirty="0"/>
          </a:p>
        </p:txBody>
      </p:sp>
      <p:sp>
        <p:nvSpPr>
          <p:cNvPr id="3" name="Title 2">
            <a:extLst>
              <a:ext uri="{FF2B5EF4-FFF2-40B4-BE49-F238E27FC236}">
                <a16:creationId xmlns:a16="http://schemas.microsoft.com/office/drawing/2014/main" id="{DEEDE509-F30A-9129-DA4C-6EFDC4536698}"/>
              </a:ext>
            </a:extLst>
          </p:cNvPr>
          <p:cNvSpPr>
            <a:spLocks noGrp="1"/>
          </p:cNvSpPr>
          <p:nvPr>
            <p:ph type="title"/>
          </p:nvPr>
        </p:nvSpPr>
        <p:spPr>
          <a:xfrm>
            <a:off x="619201" y="259200"/>
            <a:ext cx="10963199" cy="864000"/>
          </a:xfrm>
        </p:spPr>
        <p:txBody>
          <a:bodyPr>
            <a:normAutofit fontScale="90000"/>
          </a:bodyPr>
          <a:lstStyle/>
          <a:p>
            <a:r>
              <a:rPr lang="en-GB" sz="3100" noProof="0" dirty="0"/>
              <a:t>Conclusions – what we know</a:t>
            </a:r>
            <a:br>
              <a:rPr lang="en-GB" noProof="0" dirty="0"/>
            </a:br>
            <a:r>
              <a:rPr lang="en-GB" sz="2200" spc="100" noProof="0" dirty="0">
                <a:solidFill>
                  <a:schemeClr val="accent1"/>
                </a:solidFill>
              </a:rPr>
              <a:t>Advanced hcc: strategies for patients ineligible for IO or those with progression on IO</a:t>
            </a:r>
          </a:p>
        </p:txBody>
      </p:sp>
      <p:sp>
        <p:nvSpPr>
          <p:cNvPr id="4" name="Slide Number Placeholder 3">
            <a:extLst>
              <a:ext uri="{FF2B5EF4-FFF2-40B4-BE49-F238E27FC236}">
                <a16:creationId xmlns:a16="http://schemas.microsoft.com/office/drawing/2014/main" id="{465BB98B-3FAE-A340-DDE9-B5280860B6EA}"/>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46</a:t>
            </a:fld>
            <a:endParaRPr lang="en-GB" noProof="0" dirty="0"/>
          </a:p>
        </p:txBody>
      </p:sp>
      <p:sp>
        <p:nvSpPr>
          <p:cNvPr id="11" name="Content Placeholder 10">
            <a:extLst>
              <a:ext uri="{FF2B5EF4-FFF2-40B4-BE49-F238E27FC236}">
                <a16:creationId xmlns:a16="http://schemas.microsoft.com/office/drawing/2014/main" id="{75E265B3-6382-ECE5-0DF0-E16892825F3D}"/>
              </a:ext>
            </a:extLst>
          </p:cNvPr>
          <p:cNvSpPr>
            <a:spLocks noGrp="1"/>
          </p:cNvSpPr>
          <p:nvPr>
            <p:ph sz="quarter" idx="15"/>
          </p:nvPr>
        </p:nvSpPr>
        <p:spPr>
          <a:xfrm>
            <a:off x="620183" y="6356351"/>
            <a:ext cx="10180339" cy="365125"/>
          </a:xfrm>
        </p:spPr>
        <p:txBody>
          <a:bodyPr/>
          <a:lstStyle/>
          <a:p>
            <a:r>
              <a:rPr lang="en-GB" noProof="0" dirty="0">
                <a:solidFill>
                  <a:schemeClr val="tx2"/>
                </a:solidFill>
              </a:rPr>
              <a:t>HCC, hepatocellular carcinoma; IO, </a:t>
            </a:r>
            <a:r>
              <a:rPr lang="en-GB" noProof="0" dirty="0" err="1">
                <a:solidFill>
                  <a:schemeClr val="tx2"/>
                </a:solidFill>
              </a:rPr>
              <a:t>immun</a:t>
            </a:r>
            <a:r>
              <a:rPr lang="en-GB" dirty="0">
                <a:solidFill>
                  <a:schemeClr val="tx2"/>
                </a:solidFill>
              </a:rPr>
              <a:t>o-oncology</a:t>
            </a:r>
            <a:r>
              <a:rPr lang="en-GB" noProof="0" dirty="0">
                <a:solidFill>
                  <a:schemeClr val="tx2"/>
                </a:solidFill>
              </a:rPr>
              <a:t> (therapy); TKI, tyrosine kinase inhibitor</a:t>
            </a:r>
          </a:p>
        </p:txBody>
      </p:sp>
    </p:spTree>
    <p:extLst>
      <p:ext uri="{BB962C8B-B14F-4D97-AF65-F5344CB8AC3E}">
        <p14:creationId xmlns:p14="http://schemas.microsoft.com/office/powerpoint/2010/main" val="95139365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ECCD6-A0B2-BB5B-51C6-10F72CF7F5A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3D88C6-0AE0-7FDC-A49C-60DD3031CA97}"/>
              </a:ext>
            </a:extLst>
          </p:cNvPr>
          <p:cNvSpPr>
            <a:spLocks noGrp="1"/>
          </p:cNvSpPr>
          <p:nvPr>
            <p:ph sz="quarter" idx="12"/>
          </p:nvPr>
        </p:nvSpPr>
        <p:spPr>
          <a:xfrm>
            <a:off x="620184" y="1512000"/>
            <a:ext cx="10963200" cy="4525200"/>
          </a:xfrm>
        </p:spPr>
        <p:txBody>
          <a:bodyPr/>
          <a:lstStyle/>
          <a:p>
            <a:r>
              <a:rPr lang="en-GB" sz="1800" noProof="0" dirty="0"/>
              <a:t>Identify and validate </a:t>
            </a:r>
            <a:r>
              <a:rPr lang="en-GB" sz="1800" b="1" noProof="0" dirty="0">
                <a:solidFill>
                  <a:schemeClr val="accent1"/>
                </a:solidFill>
              </a:rPr>
              <a:t>biomarkers</a:t>
            </a:r>
            <a:r>
              <a:rPr lang="en-GB" sz="1800" noProof="0" dirty="0"/>
              <a:t> of response and resistance (e.g., anti-drug antibodies?) to guide the selection of optimal treatment sequences for different patient groups</a:t>
            </a:r>
          </a:p>
          <a:p>
            <a:r>
              <a:rPr lang="en-GB" sz="1800" noProof="0" dirty="0"/>
              <a:t>Increase the collection and analysis of </a:t>
            </a:r>
            <a:r>
              <a:rPr lang="en-GB" sz="1800" b="1" noProof="0" dirty="0">
                <a:solidFill>
                  <a:schemeClr val="accent1"/>
                </a:solidFill>
              </a:rPr>
              <a:t>tumour samples and liquid biopsies </a:t>
            </a:r>
            <a:r>
              <a:rPr lang="en-GB" sz="1800" noProof="0" dirty="0"/>
              <a:t>to better understand disease biology and treatment response</a:t>
            </a:r>
          </a:p>
          <a:p>
            <a:r>
              <a:rPr lang="en-GB" sz="1800" noProof="0" dirty="0"/>
              <a:t>Evaluate the </a:t>
            </a:r>
            <a:r>
              <a:rPr lang="en-GB" sz="1800" b="1" noProof="0" dirty="0">
                <a:solidFill>
                  <a:schemeClr val="accent1"/>
                </a:solidFill>
              </a:rPr>
              <a:t>cost-effectiveness and risk-benefit ratio </a:t>
            </a:r>
            <a:r>
              <a:rPr lang="en-GB" sz="1800" noProof="0" dirty="0"/>
              <a:t>of each treatment and sequencing strategy </a:t>
            </a:r>
            <a:br>
              <a:rPr lang="en-GB" sz="1800" noProof="0" dirty="0"/>
            </a:br>
            <a:r>
              <a:rPr lang="en-GB" sz="1800" noProof="0" dirty="0"/>
              <a:t>to support evidence-based decision-making</a:t>
            </a:r>
          </a:p>
          <a:p>
            <a:r>
              <a:rPr lang="en-GB" sz="1800" noProof="0" dirty="0"/>
              <a:t>Conduct </a:t>
            </a:r>
            <a:r>
              <a:rPr lang="en-GB" sz="1800" b="1" noProof="0" dirty="0">
                <a:solidFill>
                  <a:schemeClr val="accent1"/>
                </a:solidFill>
              </a:rPr>
              <a:t>randomised clinical trials </a:t>
            </a:r>
            <a:r>
              <a:rPr lang="en-GB" sz="1800" noProof="0" dirty="0"/>
              <a:t>to define the most effective treatment sequences for </a:t>
            </a:r>
            <a:br>
              <a:rPr lang="en-GB" sz="1800" noProof="0" dirty="0"/>
            </a:br>
            <a:r>
              <a:rPr lang="en-GB" sz="1800" noProof="0" dirty="0"/>
              <a:t>patients with advanced HCC</a:t>
            </a:r>
          </a:p>
        </p:txBody>
      </p:sp>
      <p:sp>
        <p:nvSpPr>
          <p:cNvPr id="3" name="Title 2">
            <a:extLst>
              <a:ext uri="{FF2B5EF4-FFF2-40B4-BE49-F238E27FC236}">
                <a16:creationId xmlns:a16="http://schemas.microsoft.com/office/drawing/2014/main" id="{2E22659F-8824-7E42-B66C-E4A1289037E3}"/>
              </a:ext>
            </a:extLst>
          </p:cNvPr>
          <p:cNvSpPr>
            <a:spLocks noGrp="1"/>
          </p:cNvSpPr>
          <p:nvPr>
            <p:ph type="title"/>
          </p:nvPr>
        </p:nvSpPr>
        <p:spPr/>
        <p:txBody>
          <a:bodyPr>
            <a:normAutofit fontScale="90000"/>
          </a:bodyPr>
          <a:lstStyle/>
          <a:p>
            <a:r>
              <a:rPr lang="en-GB" sz="3100" noProof="0" dirty="0"/>
              <a:t>Conclusions – what we need</a:t>
            </a:r>
            <a:br>
              <a:rPr lang="en-GB" noProof="0" dirty="0"/>
            </a:br>
            <a:r>
              <a:rPr lang="en-GB" sz="2200" spc="100" noProof="0" dirty="0">
                <a:solidFill>
                  <a:schemeClr val="accent1"/>
                </a:solidFill>
                <a:latin typeface="Arial" panose="020B0604020202020204" pitchFamily="34" charset="0"/>
                <a:cs typeface="Arial" panose="020B0604020202020204" pitchFamily="34" charset="0"/>
              </a:rPr>
              <a:t>Advanced hcc: </a:t>
            </a:r>
            <a:r>
              <a:rPr lang="en-GB" sz="2200" spc="100" noProof="0" dirty="0">
                <a:solidFill>
                  <a:schemeClr val="accent1"/>
                </a:solidFill>
              </a:rPr>
              <a:t>strategies for patients ineligible for IO or those with progression on IO</a:t>
            </a:r>
            <a:endParaRPr lang="en-GB" sz="2200" spc="100" noProof="0" dirty="0"/>
          </a:p>
        </p:txBody>
      </p:sp>
      <p:sp>
        <p:nvSpPr>
          <p:cNvPr id="4" name="Slide Number Placeholder 3">
            <a:extLst>
              <a:ext uri="{FF2B5EF4-FFF2-40B4-BE49-F238E27FC236}">
                <a16:creationId xmlns:a16="http://schemas.microsoft.com/office/drawing/2014/main" id="{650CADF5-D058-4600-DDE8-02AA6816DA96}"/>
              </a:ext>
            </a:extLst>
          </p:cNvPr>
          <p:cNvSpPr>
            <a:spLocks noGrp="1"/>
          </p:cNvSpPr>
          <p:nvPr>
            <p:ph type="sldNum" sz="quarter" idx="4"/>
          </p:nvPr>
        </p:nvSpPr>
        <p:spPr/>
        <p:txBody>
          <a:bodyPr/>
          <a:lstStyle/>
          <a:p>
            <a:fld id="{FCE43C0F-8A7B-3A4B-9DB5-B3472E36E833}" type="slidenum">
              <a:rPr lang="en-GB" noProof="0" smtClean="0"/>
              <a:pPr/>
              <a:t>47</a:t>
            </a:fld>
            <a:endParaRPr lang="en-GB" noProof="0" dirty="0"/>
          </a:p>
        </p:txBody>
      </p:sp>
      <p:sp>
        <p:nvSpPr>
          <p:cNvPr id="11" name="Content Placeholder 10">
            <a:extLst>
              <a:ext uri="{FF2B5EF4-FFF2-40B4-BE49-F238E27FC236}">
                <a16:creationId xmlns:a16="http://schemas.microsoft.com/office/drawing/2014/main" id="{0D97E184-AFBF-8357-3818-61E04973404C}"/>
              </a:ext>
            </a:extLst>
          </p:cNvPr>
          <p:cNvSpPr>
            <a:spLocks noGrp="1"/>
          </p:cNvSpPr>
          <p:nvPr>
            <p:ph sz="quarter" idx="15"/>
          </p:nvPr>
        </p:nvSpPr>
        <p:spPr/>
        <p:txBody>
          <a:bodyPr/>
          <a:lstStyle/>
          <a:p>
            <a:r>
              <a:rPr lang="en-GB" noProof="0" dirty="0">
                <a:solidFill>
                  <a:schemeClr val="tx2"/>
                </a:solidFill>
              </a:rPr>
              <a:t>HCC, hepatocellular carcinoma; IO, immuno-oncology (therapy)</a:t>
            </a:r>
          </a:p>
        </p:txBody>
      </p:sp>
    </p:spTree>
    <p:extLst>
      <p:ext uri="{BB962C8B-B14F-4D97-AF65-F5344CB8AC3E}">
        <p14:creationId xmlns:p14="http://schemas.microsoft.com/office/powerpoint/2010/main" val="3093325006"/>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6F3DD4F-ABCA-7FF5-2483-6C015F12DC5B}"/>
              </a:ext>
            </a:extLst>
          </p:cNvPr>
          <p:cNvSpPr>
            <a:spLocks noGrp="1"/>
          </p:cNvSpPr>
          <p:nvPr>
            <p:ph sz="quarter" idx="12"/>
          </p:nvPr>
        </p:nvSpPr>
        <p:spPr>
          <a:xfrm>
            <a:off x="620184" y="1556792"/>
            <a:ext cx="9940312" cy="4404074"/>
          </a:xfrm>
        </p:spPr>
        <p:txBody>
          <a:bodyPr/>
          <a:lstStyle/>
          <a:p>
            <a:r>
              <a:rPr lang="en-GB" sz="1800" noProof="0" dirty="0"/>
              <a:t>For patients with HCC who are </a:t>
            </a:r>
            <a:r>
              <a:rPr lang="en-GB" sz="1800" b="1" noProof="0" dirty="0">
                <a:solidFill>
                  <a:schemeClr val="accent1"/>
                </a:solidFill>
              </a:rPr>
              <a:t>ineligible for IO</a:t>
            </a:r>
            <a:r>
              <a:rPr lang="en-GB" sz="1800" noProof="0" dirty="0"/>
              <a:t>, the tyrosine kinase inhibitors (</a:t>
            </a:r>
            <a:r>
              <a:rPr lang="en-GB" sz="1800" b="1" noProof="0" dirty="0">
                <a:solidFill>
                  <a:schemeClr val="accent1"/>
                </a:solidFill>
              </a:rPr>
              <a:t>TKIs</a:t>
            </a:r>
            <a:r>
              <a:rPr lang="en-GB" sz="1800" noProof="0" dirty="0"/>
              <a:t>) sorafenib and lenvatinib remain the </a:t>
            </a:r>
            <a:r>
              <a:rPr lang="en-GB" sz="1800" b="1" dirty="0">
                <a:solidFill>
                  <a:schemeClr val="accent1"/>
                </a:solidFill>
              </a:rPr>
              <a:t>recommended 1</a:t>
            </a:r>
            <a:r>
              <a:rPr lang="en-GB" sz="1800" b="1" baseline="30000" dirty="0">
                <a:solidFill>
                  <a:schemeClr val="accent1"/>
                </a:solidFill>
              </a:rPr>
              <a:t>st</a:t>
            </a:r>
            <a:r>
              <a:rPr lang="en-GB" sz="1800" b="1" dirty="0">
                <a:solidFill>
                  <a:schemeClr val="accent1"/>
                </a:solidFill>
              </a:rPr>
              <a:t> line </a:t>
            </a:r>
            <a:r>
              <a:rPr lang="en-GB" sz="1800" b="1" noProof="0" dirty="0">
                <a:solidFill>
                  <a:schemeClr val="accent1"/>
                </a:solidFill>
              </a:rPr>
              <a:t>treatment options</a:t>
            </a:r>
          </a:p>
          <a:p>
            <a:r>
              <a:rPr lang="en-GB" sz="1800" noProof="0" dirty="0"/>
              <a:t>After </a:t>
            </a:r>
            <a:r>
              <a:rPr lang="en-GB" sz="1800" b="1" noProof="0" dirty="0">
                <a:solidFill>
                  <a:schemeClr val="accent1"/>
                </a:solidFill>
              </a:rPr>
              <a:t>progression </a:t>
            </a:r>
            <a:r>
              <a:rPr lang="en-GB" sz="1800" b="1" dirty="0">
                <a:solidFill>
                  <a:schemeClr val="accent1"/>
                </a:solidFill>
              </a:rPr>
              <a:t>on 1</a:t>
            </a:r>
            <a:r>
              <a:rPr lang="en-GB" sz="1800" b="1" baseline="30000" dirty="0">
                <a:solidFill>
                  <a:schemeClr val="accent1"/>
                </a:solidFill>
              </a:rPr>
              <a:t>st</a:t>
            </a:r>
            <a:r>
              <a:rPr lang="en-GB" sz="1800" b="1" dirty="0">
                <a:solidFill>
                  <a:schemeClr val="accent1"/>
                </a:solidFill>
              </a:rPr>
              <a:t> line </a:t>
            </a:r>
            <a:r>
              <a:rPr lang="en-GB" sz="1800" b="1" noProof="0" dirty="0">
                <a:solidFill>
                  <a:schemeClr val="accent1"/>
                </a:solidFill>
              </a:rPr>
              <a:t>IO</a:t>
            </a:r>
            <a:r>
              <a:rPr lang="en-GB" sz="1800" noProof="0" dirty="0"/>
              <a:t>, multiple treatment strategies are available. If a </a:t>
            </a:r>
            <a:r>
              <a:rPr lang="en-GB" sz="1800" b="1" noProof="0" dirty="0">
                <a:solidFill>
                  <a:schemeClr val="accent1"/>
                </a:solidFill>
              </a:rPr>
              <a:t>clinical trial </a:t>
            </a:r>
            <a:r>
              <a:rPr lang="en-GB" sz="1800" noProof="0" dirty="0"/>
              <a:t>is not available, </a:t>
            </a:r>
            <a:r>
              <a:rPr lang="en-GB" sz="1800" b="1" noProof="0" dirty="0">
                <a:solidFill>
                  <a:schemeClr val="accent1"/>
                </a:solidFill>
              </a:rPr>
              <a:t>switching to a TKI,</a:t>
            </a:r>
            <a:r>
              <a:rPr lang="en-GB" sz="1800" noProof="0" dirty="0"/>
              <a:t> or considering </a:t>
            </a:r>
            <a:r>
              <a:rPr lang="en-GB" sz="1800" b="1" noProof="0" dirty="0">
                <a:solidFill>
                  <a:schemeClr val="accent1"/>
                </a:solidFill>
              </a:rPr>
              <a:t>alternative IO-based approaches</a:t>
            </a:r>
            <a:r>
              <a:rPr lang="en-GB" sz="1800" noProof="0" dirty="0"/>
              <a:t> may be viable options based on patient eligibility, disease factors, and local availability</a:t>
            </a:r>
          </a:p>
          <a:p>
            <a:r>
              <a:rPr lang="en-GB" sz="1800" noProof="0" dirty="0"/>
              <a:t>Post-IO progression, two main </a:t>
            </a:r>
            <a:r>
              <a:rPr lang="en-GB" sz="1800" b="1" noProof="0" dirty="0">
                <a:solidFill>
                  <a:schemeClr val="accent1"/>
                </a:solidFill>
              </a:rPr>
              <a:t>approaches</a:t>
            </a:r>
            <a:r>
              <a:rPr lang="en-GB" sz="1800" noProof="0" dirty="0"/>
              <a:t> involving TKIs are available: </a:t>
            </a:r>
            <a:r>
              <a:rPr lang="en-GB" sz="1800" b="1" noProof="0" dirty="0">
                <a:solidFill>
                  <a:schemeClr val="accent1"/>
                </a:solidFill>
              </a:rPr>
              <a:t>focusing </a:t>
            </a:r>
            <a:r>
              <a:rPr lang="en-GB" sz="1800" b="1" dirty="0">
                <a:solidFill>
                  <a:schemeClr val="accent1"/>
                </a:solidFill>
              </a:rPr>
              <a:t>on 1</a:t>
            </a:r>
            <a:r>
              <a:rPr lang="en-GB" sz="1800" b="1" baseline="30000" dirty="0">
                <a:solidFill>
                  <a:schemeClr val="accent1"/>
                </a:solidFill>
              </a:rPr>
              <a:t>st</a:t>
            </a:r>
            <a:r>
              <a:rPr lang="en-GB" sz="1800" b="1" dirty="0">
                <a:solidFill>
                  <a:schemeClr val="accent1"/>
                </a:solidFill>
              </a:rPr>
              <a:t> </a:t>
            </a:r>
            <a:r>
              <a:rPr lang="en-GB" sz="1800" b="1" noProof="0" dirty="0">
                <a:solidFill>
                  <a:schemeClr val="accent1"/>
                </a:solidFill>
              </a:rPr>
              <a:t>line TKIs </a:t>
            </a:r>
            <a:r>
              <a:rPr lang="en-GB" sz="1800" noProof="0" dirty="0"/>
              <a:t>(sorafenib or lenvatinib) or </a:t>
            </a:r>
            <a:r>
              <a:rPr lang="en-GB" sz="1800" b="1" noProof="0" dirty="0">
                <a:solidFill>
                  <a:schemeClr val="accent1"/>
                </a:solidFill>
              </a:rPr>
              <a:t>expanding to all </a:t>
            </a:r>
            <a:r>
              <a:rPr lang="en-GB" sz="1800" b="1" dirty="0">
                <a:solidFill>
                  <a:schemeClr val="accent1"/>
                </a:solidFill>
              </a:rPr>
              <a:t>available 2</a:t>
            </a:r>
            <a:r>
              <a:rPr lang="en-GB" sz="1800" b="1" baseline="30000" dirty="0">
                <a:solidFill>
                  <a:schemeClr val="accent1"/>
                </a:solidFill>
              </a:rPr>
              <a:t>nd</a:t>
            </a:r>
            <a:r>
              <a:rPr lang="en-GB" sz="1800" b="1" dirty="0">
                <a:solidFill>
                  <a:schemeClr val="accent1"/>
                </a:solidFill>
              </a:rPr>
              <a:t> </a:t>
            </a:r>
            <a:r>
              <a:rPr lang="en-GB" sz="1800" b="1" noProof="0" dirty="0">
                <a:solidFill>
                  <a:schemeClr val="accent1"/>
                </a:solidFill>
              </a:rPr>
              <a:t>line options </a:t>
            </a:r>
            <a:r>
              <a:rPr lang="en-GB" sz="1800" noProof="0" dirty="0"/>
              <a:t>(sorafenib, lenvatinib, regorafenib, cabozantinib, and ramucirumab</a:t>
            </a:r>
            <a:r>
              <a:rPr lang="en-GB" sz="1800" baseline="30000" noProof="0" dirty="0">
                <a:solidFill>
                  <a:schemeClr val="tx2"/>
                </a:solidFill>
              </a:rPr>
              <a:t>a</a:t>
            </a:r>
            <a:r>
              <a:rPr lang="en-GB" sz="1800" noProof="0" dirty="0"/>
              <a:t>)</a:t>
            </a:r>
          </a:p>
          <a:p>
            <a:r>
              <a:rPr lang="en-GB" sz="1800" noProof="0" dirty="0"/>
              <a:t>There</a:t>
            </a:r>
            <a:r>
              <a:rPr lang="en-GB" sz="1800" noProof="0" dirty="0">
                <a:solidFill>
                  <a:schemeClr val="tx2"/>
                </a:solidFill>
              </a:rPr>
              <a:t> are </a:t>
            </a:r>
            <a:r>
              <a:rPr lang="en-GB" sz="1800" b="1" noProof="0" dirty="0">
                <a:solidFill>
                  <a:schemeClr val="accent1"/>
                </a:solidFill>
              </a:rPr>
              <a:t>limited prospective data </a:t>
            </a:r>
            <a:r>
              <a:rPr lang="en-GB" sz="1800" noProof="0" dirty="0"/>
              <a:t>available on treatment outcomes following </a:t>
            </a:r>
            <a:r>
              <a:rPr lang="en-GB" sz="1800" b="1" noProof="0" dirty="0">
                <a:solidFill>
                  <a:schemeClr val="accent1"/>
                </a:solidFill>
              </a:rPr>
              <a:t>progression</a:t>
            </a:r>
            <a:r>
              <a:rPr lang="en-GB" sz="1800" noProof="0" dirty="0"/>
              <a:t> </a:t>
            </a:r>
            <a:br>
              <a:rPr lang="en-GB" sz="1800" noProof="0" dirty="0"/>
            </a:br>
            <a:r>
              <a:rPr lang="en-GB" sz="1800" noProof="0" dirty="0">
                <a:solidFill>
                  <a:schemeClr val="tx2"/>
                </a:solidFill>
              </a:rPr>
              <a:t>on 1</a:t>
            </a:r>
            <a:r>
              <a:rPr lang="en-GB" sz="1800" baseline="30000" noProof="0" dirty="0">
                <a:solidFill>
                  <a:schemeClr val="tx2"/>
                </a:solidFill>
              </a:rPr>
              <a:t>st</a:t>
            </a:r>
            <a:r>
              <a:rPr lang="en-GB" sz="1800" noProof="0" dirty="0">
                <a:solidFill>
                  <a:schemeClr val="tx2"/>
                </a:solidFill>
              </a:rPr>
              <a:t> </a:t>
            </a:r>
            <a:r>
              <a:rPr lang="en-GB" sz="1800" noProof="0" dirty="0"/>
              <a:t>line IO therapies. To address this gap, </a:t>
            </a:r>
            <a:r>
              <a:rPr lang="en-GB" sz="1800" b="1" noProof="0" dirty="0">
                <a:solidFill>
                  <a:schemeClr val="accent1"/>
                </a:solidFill>
              </a:rPr>
              <a:t>patients should be referred to clinical trials </a:t>
            </a:r>
            <a:r>
              <a:rPr lang="en-GB" sz="1800" noProof="0" dirty="0"/>
              <a:t>whenever possible to help establish evidence-based sequencing strategies</a:t>
            </a:r>
          </a:p>
          <a:p>
            <a:r>
              <a:rPr lang="en-GB" sz="1800" b="1" noProof="0" dirty="0">
                <a:solidFill>
                  <a:schemeClr val="accent1"/>
                </a:solidFill>
              </a:rPr>
              <a:t>Transition</a:t>
            </a:r>
            <a:r>
              <a:rPr lang="en-GB" sz="1800" noProof="0" dirty="0"/>
              <a:t> to </a:t>
            </a:r>
            <a:r>
              <a:rPr lang="en-GB" sz="1800" noProof="0" dirty="0">
                <a:solidFill>
                  <a:schemeClr val="tx2"/>
                </a:solidFill>
              </a:rPr>
              <a:t>2</a:t>
            </a:r>
            <a:r>
              <a:rPr lang="en-GB" sz="1800" baseline="30000" noProof="0" dirty="0">
                <a:solidFill>
                  <a:schemeClr val="tx2"/>
                </a:solidFill>
              </a:rPr>
              <a:t>nd</a:t>
            </a:r>
            <a:r>
              <a:rPr lang="en-GB" sz="1800" noProof="0" dirty="0">
                <a:solidFill>
                  <a:schemeClr val="tx2"/>
                </a:solidFill>
              </a:rPr>
              <a:t> l</a:t>
            </a:r>
            <a:r>
              <a:rPr lang="en-GB" sz="1800" noProof="0" dirty="0"/>
              <a:t>ine therapy should be considered after </a:t>
            </a:r>
            <a:r>
              <a:rPr lang="en-GB" sz="1800" b="1" noProof="0" dirty="0">
                <a:solidFill>
                  <a:schemeClr val="accent1"/>
                </a:solidFill>
              </a:rPr>
              <a:t>radiologic or clinical progression</a:t>
            </a:r>
            <a:r>
              <a:rPr lang="en-GB" sz="1800" noProof="0" dirty="0"/>
              <a:t>, with attention to the </a:t>
            </a:r>
            <a:r>
              <a:rPr lang="en-GB" sz="1800" b="1" noProof="0" dirty="0">
                <a:solidFill>
                  <a:schemeClr val="accent1"/>
                </a:solidFill>
              </a:rPr>
              <a:t>patient’s clinical condition </a:t>
            </a:r>
            <a:r>
              <a:rPr lang="en-GB" sz="1800" noProof="0" dirty="0"/>
              <a:t>and </a:t>
            </a:r>
            <a:r>
              <a:rPr lang="en-GB" sz="1800" b="1" noProof="0" dirty="0">
                <a:solidFill>
                  <a:schemeClr val="accent1"/>
                </a:solidFill>
              </a:rPr>
              <a:t>liver function</a:t>
            </a:r>
          </a:p>
        </p:txBody>
      </p:sp>
      <p:sp>
        <p:nvSpPr>
          <p:cNvPr id="5" name="Title 4">
            <a:extLst>
              <a:ext uri="{FF2B5EF4-FFF2-40B4-BE49-F238E27FC236}">
                <a16:creationId xmlns:a16="http://schemas.microsoft.com/office/drawing/2014/main" id="{C58C3BF9-C7BB-D1C7-D8CD-B26A46AC61C6}"/>
              </a:ext>
            </a:extLst>
          </p:cNvPr>
          <p:cNvSpPr>
            <a:spLocks noGrp="1"/>
          </p:cNvSpPr>
          <p:nvPr>
            <p:ph type="title"/>
          </p:nvPr>
        </p:nvSpPr>
        <p:spPr>
          <a:xfrm>
            <a:off x="619200" y="246566"/>
            <a:ext cx="10661376" cy="807285"/>
          </a:xfrm>
        </p:spPr>
        <p:txBody>
          <a:bodyPr>
            <a:normAutofit fontScale="90000"/>
          </a:bodyPr>
          <a:lstStyle/>
          <a:p>
            <a:r>
              <a:rPr lang="en-GB" sz="3100" noProof="0" dirty="0">
                <a:latin typeface="Arial" panose="020B0604020202020204" pitchFamily="34" charset="0"/>
                <a:cs typeface="Arial" panose="020B0604020202020204" pitchFamily="34" charset="0"/>
              </a:rPr>
              <a:t>Key clinical takeaways</a:t>
            </a:r>
            <a:br>
              <a:rPr lang="en-GB" noProof="0" dirty="0">
                <a:latin typeface="Arial" panose="020B0604020202020204" pitchFamily="34" charset="0"/>
                <a:cs typeface="Arial" panose="020B0604020202020204" pitchFamily="34" charset="0"/>
              </a:rPr>
            </a:br>
            <a:r>
              <a:rPr lang="en-GB" sz="2000" spc="100" noProof="0" dirty="0">
                <a:solidFill>
                  <a:schemeClr val="accent1"/>
                </a:solidFill>
                <a:latin typeface="Arial" panose="020B0604020202020204" pitchFamily="34" charset="0"/>
                <a:cs typeface="Arial" panose="020B0604020202020204" pitchFamily="34" charset="0"/>
              </a:rPr>
              <a:t>Advanced hcc: </a:t>
            </a:r>
            <a:r>
              <a:rPr lang="en-GB" sz="2000" spc="100" noProof="0" dirty="0">
                <a:solidFill>
                  <a:schemeClr val="accent1"/>
                </a:solidFill>
              </a:rPr>
              <a:t>strategies for patients ineligible for IO or those with progression on IO</a:t>
            </a:r>
            <a:br>
              <a:rPr lang="en-GB" sz="2000" noProof="0" dirty="0">
                <a:solidFill>
                  <a:schemeClr val="accent1"/>
                </a:solidFill>
              </a:rPr>
            </a:br>
            <a:endParaRPr lang="en-GB" sz="2000" noProof="0" dirty="0">
              <a:solidFill>
                <a:schemeClr val="accent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F6BB85C-203C-4599-9BB8-0E2D18ABE7A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 name="Content Placeholder 6">
            <a:extLst>
              <a:ext uri="{FF2B5EF4-FFF2-40B4-BE49-F238E27FC236}">
                <a16:creationId xmlns:a16="http://schemas.microsoft.com/office/drawing/2014/main" id="{5BBFB756-2E78-E8F1-2E34-357DC25620F2}"/>
              </a:ext>
            </a:extLst>
          </p:cNvPr>
          <p:cNvSpPr>
            <a:spLocks noGrp="1"/>
          </p:cNvSpPr>
          <p:nvPr>
            <p:ph sz="quarter" idx="15"/>
          </p:nvPr>
        </p:nvSpPr>
        <p:spPr>
          <a:xfrm>
            <a:off x="620183" y="6356351"/>
            <a:ext cx="10180339" cy="365125"/>
          </a:xfrm>
        </p:spPr>
        <p:txBody>
          <a:bodyPr/>
          <a:lstStyle/>
          <a:p>
            <a:pPr marL="0" indent="0">
              <a:spcBef>
                <a:spcPts val="0"/>
              </a:spcBef>
              <a:spcAft>
                <a:spcPts val="200"/>
              </a:spcAft>
              <a:buNone/>
            </a:pPr>
            <a:r>
              <a:rPr lang="en-GB" baseline="30000" dirty="0">
                <a:solidFill>
                  <a:schemeClr val="tx2"/>
                </a:solidFill>
              </a:rPr>
              <a:t>a </a:t>
            </a:r>
            <a:r>
              <a:rPr lang="en-GB" sz="1200" noProof="0" dirty="0">
                <a:solidFill>
                  <a:schemeClr val="tx2"/>
                </a:solidFill>
              </a:rPr>
              <a:t>If serum </a:t>
            </a:r>
            <a:r>
              <a:rPr lang="en-GB" b="0" i="0" u="none" strike="noStrike" noProof="0" dirty="0">
                <a:solidFill>
                  <a:schemeClr val="tx2"/>
                </a:solidFill>
                <a:effectLst/>
              </a:rPr>
              <a:t>α-</a:t>
            </a:r>
            <a:r>
              <a:rPr lang="en-GB" sz="1200" noProof="0" dirty="0">
                <a:solidFill>
                  <a:schemeClr val="tx2"/>
                </a:solidFill>
              </a:rPr>
              <a:t>fetoprotein (AFP) levels ≥400 ng/mL</a:t>
            </a:r>
          </a:p>
          <a:p>
            <a:pPr marL="0" indent="0">
              <a:spcBef>
                <a:spcPts val="0"/>
              </a:spcBef>
              <a:spcAft>
                <a:spcPts val="200"/>
              </a:spcAft>
              <a:buNone/>
            </a:pPr>
            <a:r>
              <a:rPr lang="en-GB" sz="1200" noProof="0" dirty="0">
                <a:solidFill>
                  <a:schemeClr val="tx2"/>
                </a:solidFill>
              </a:rPr>
              <a:t>HCC, hepatocellular </a:t>
            </a:r>
            <a:r>
              <a:rPr lang="en-GB" dirty="0">
                <a:solidFill>
                  <a:schemeClr val="tx2"/>
                </a:solidFill>
              </a:rPr>
              <a:t>carcinoma; IO, immuno-oncology (therapy); mRECIST, modified Response Evaluation Criteria in Solid Tumours</a:t>
            </a:r>
          </a:p>
        </p:txBody>
      </p:sp>
    </p:spTree>
    <p:extLst>
      <p:ext uri="{BB962C8B-B14F-4D97-AF65-F5344CB8AC3E}">
        <p14:creationId xmlns:p14="http://schemas.microsoft.com/office/powerpoint/2010/main" val="12413994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71716-AEDB-3ED1-2891-AD43E2749BCF}"/>
              </a:ext>
            </a:extLst>
          </p:cNvPr>
          <p:cNvSpPr>
            <a:spLocks noGrp="1"/>
          </p:cNvSpPr>
          <p:nvPr>
            <p:ph type="title"/>
          </p:nvPr>
        </p:nvSpPr>
        <p:spPr>
          <a:xfrm>
            <a:off x="609600" y="1844824"/>
            <a:ext cx="10972800" cy="2592288"/>
          </a:xfrm>
        </p:spPr>
        <p:txBody>
          <a:bodyPr>
            <a:normAutofit fontScale="90000"/>
          </a:bodyPr>
          <a:lstStyle/>
          <a:p>
            <a:r>
              <a:rPr lang="en-GB" sz="3600" noProof="0" dirty="0"/>
              <a:t>1</a:t>
            </a:r>
            <a:r>
              <a:rPr lang="en-GB" sz="3600" baseline="30000" noProof="0" dirty="0"/>
              <a:t>st</a:t>
            </a:r>
            <a:r>
              <a:rPr lang="en-GB" sz="3600" noProof="0" dirty="0"/>
              <a:t> line systemic treatment options</a:t>
            </a:r>
            <a:br>
              <a:rPr lang="en-GB" sz="3600" noProof="0" dirty="0"/>
            </a:br>
            <a:r>
              <a:rPr lang="en-GB" sz="3600" noProof="0" dirty="0"/>
              <a:t>for patients with HCC</a:t>
            </a:r>
            <a:br>
              <a:rPr lang="en-GB" noProof="0" dirty="0"/>
            </a:br>
            <a:br>
              <a:rPr lang="en-GB" noProof="0" dirty="0"/>
            </a:br>
            <a:r>
              <a:rPr lang="en-GB" sz="2700" noProof="0" dirty="0"/>
              <a:t>Ineligible for IO 1</a:t>
            </a:r>
            <a:r>
              <a:rPr lang="en-GB" sz="2700" baseline="30000" noProof="0" dirty="0"/>
              <a:t>st</a:t>
            </a:r>
            <a:r>
              <a:rPr lang="en-GB" sz="2700" noProof="0" dirty="0"/>
              <a:t> line</a:t>
            </a:r>
            <a:br>
              <a:rPr lang="en-GB" noProof="0" dirty="0"/>
            </a:br>
            <a:endParaRPr lang="en-GB" noProof="0" dirty="0"/>
          </a:p>
        </p:txBody>
      </p:sp>
      <p:sp>
        <p:nvSpPr>
          <p:cNvPr id="5" name="Slide Number Placeholder 4">
            <a:extLst>
              <a:ext uri="{FF2B5EF4-FFF2-40B4-BE49-F238E27FC236}">
                <a16:creationId xmlns:a16="http://schemas.microsoft.com/office/drawing/2014/main" id="{64C639EC-81AE-E7A7-8EF2-329E490D3547}"/>
              </a:ext>
            </a:extLst>
          </p:cNvPr>
          <p:cNvSpPr>
            <a:spLocks noGrp="1"/>
          </p:cNvSpPr>
          <p:nvPr>
            <p:ph type="sldNum" sz="quarter" idx="4"/>
          </p:nvPr>
        </p:nvSpPr>
        <p:spPr/>
        <p:txBody>
          <a:bodyPr/>
          <a:lstStyle/>
          <a:p>
            <a:fld id="{FCE43C0F-8A7B-3A4B-9DB5-B3472E36E833}" type="slidenum">
              <a:rPr lang="en-GB" noProof="0" smtClean="0"/>
              <a:pPr/>
              <a:t>6</a:t>
            </a:fld>
            <a:endParaRPr lang="en-GB" noProof="0" dirty="0"/>
          </a:p>
        </p:txBody>
      </p:sp>
      <p:sp>
        <p:nvSpPr>
          <p:cNvPr id="7" name="Content Placeholder 6">
            <a:extLst>
              <a:ext uri="{FF2B5EF4-FFF2-40B4-BE49-F238E27FC236}">
                <a16:creationId xmlns:a16="http://schemas.microsoft.com/office/drawing/2014/main" id="{C0FB2725-1DE9-9D56-D25A-87A33CC958CC}"/>
              </a:ext>
            </a:extLst>
          </p:cNvPr>
          <p:cNvSpPr>
            <a:spLocks noGrp="1"/>
          </p:cNvSpPr>
          <p:nvPr>
            <p:ph sz="quarter" idx="15"/>
          </p:nvPr>
        </p:nvSpPr>
        <p:spPr/>
        <p:txBody>
          <a:bodyPr/>
          <a:lstStyle/>
          <a:p>
            <a:r>
              <a:rPr lang="en-GB" noProof="0" dirty="0"/>
              <a:t>HCC, hepatocellular carcinoma; IO, immuno-oncology (therapy)</a:t>
            </a:r>
          </a:p>
        </p:txBody>
      </p:sp>
    </p:spTree>
    <p:extLst>
      <p:ext uri="{BB962C8B-B14F-4D97-AF65-F5344CB8AC3E}">
        <p14:creationId xmlns:p14="http://schemas.microsoft.com/office/powerpoint/2010/main" val="93886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 name="Rectangle 1023">
            <a:extLst>
              <a:ext uri="{FF2B5EF4-FFF2-40B4-BE49-F238E27FC236}">
                <a16:creationId xmlns:a16="http://schemas.microsoft.com/office/drawing/2014/main" id="{8D924B4A-490B-FA43-B09A-33CE7E1852A6}"/>
              </a:ext>
            </a:extLst>
          </p:cNvPr>
          <p:cNvSpPr/>
          <p:nvPr/>
        </p:nvSpPr>
        <p:spPr>
          <a:xfrm>
            <a:off x="7010214" y="1447661"/>
            <a:ext cx="4587766" cy="3865202"/>
          </a:xfrm>
          <a:prstGeom prst="rect">
            <a:avLst/>
          </a:prstGeom>
          <a:solidFill>
            <a:schemeClr val="bg1"/>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a:bodyPr>
          <a:lstStyle/>
          <a:p>
            <a:r>
              <a:rPr lang="en-GB" noProof="0" dirty="0"/>
              <a:t>systemic treatment options for patients with HCC</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noProof="0" smtClean="0"/>
              <a:pPr/>
              <a:t>7</a:t>
            </a:fld>
            <a:endParaRPr lang="en-GB" noProof="0" dirty="0"/>
          </a:p>
        </p:txBody>
      </p:sp>
      <p:sp>
        <p:nvSpPr>
          <p:cNvPr id="6" name="Content Placeholder 5">
            <a:extLst>
              <a:ext uri="{FF2B5EF4-FFF2-40B4-BE49-F238E27FC236}">
                <a16:creationId xmlns:a16="http://schemas.microsoft.com/office/drawing/2014/main" id="{90A849B1-D27C-D01C-8D4A-694F21B2322F}"/>
              </a:ext>
            </a:extLst>
          </p:cNvPr>
          <p:cNvSpPr>
            <a:spLocks noGrp="1"/>
          </p:cNvSpPr>
          <p:nvPr>
            <p:ph sz="quarter" idx="15"/>
          </p:nvPr>
        </p:nvSpPr>
        <p:spPr>
          <a:xfrm>
            <a:off x="620182" y="6356351"/>
            <a:ext cx="10537457" cy="365125"/>
          </a:xfrm>
        </p:spPr>
        <p:txBody>
          <a:bodyPr anchor="b" anchorCtr="0"/>
          <a:lstStyle/>
          <a:p>
            <a:r>
              <a:rPr lang="en-GB" sz="1200" noProof="0" dirty="0"/>
              <a:t>ABL, Abelson tyrosine kinase family; AKT, protein kinase B; ATP, adenosine triphosphate; EGFR, endothelial growth factor receptor; GF, growth factor; </a:t>
            </a:r>
            <a:br>
              <a:rPr lang="en-GB" sz="1200" noProof="0" dirty="0"/>
            </a:br>
            <a:r>
              <a:rPr lang="en-GB" sz="1200" noProof="0" dirty="0"/>
              <a:t>JAK, Janus kinase protein; MAPK, mitogen-activated protein kinase; PD-1, programmed death 1; PDGFR, platelet-derived growth factor receptor; </a:t>
            </a:r>
            <a:br>
              <a:rPr lang="en-GB" sz="1200" noProof="0" dirty="0"/>
            </a:br>
            <a:r>
              <a:rPr lang="en-GB" sz="1200" noProof="0" dirty="0"/>
              <a:t>PD-L1, programmed death ligand 1; PI3K, phosphoinositide-3-kinase; SCR, SCR tyrosine kinase family; STAT, signal transducer and activation of </a:t>
            </a:r>
            <a:br>
              <a:rPr lang="en-GB" sz="1200" noProof="0" dirty="0"/>
            </a:br>
            <a:r>
              <a:rPr lang="en-GB" sz="1200" noProof="0" dirty="0"/>
              <a:t>transcription protein; VEGFR, vascular endothelial growth factor receptor </a:t>
            </a:r>
          </a:p>
          <a:p>
            <a:r>
              <a:rPr lang="en-GB" sz="1200" noProof="0" dirty="0"/>
              <a:t>1. Terese Winslow LLC. 2015. Available from: </a:t>
            </a:r>
            <a:r>
              <a:rPr lang="en-GB" sz="1200" noProof="0" dirty="0">
                <a:hlinkClick r:id="rId3"/>
              </a:rPr>
              <a:t>https://www.teresewinslow.com/#/cellular-scientific/</a:t>
            </a:r>
            <a:r>
              <a:rPr lang="en-GB" sz="1200" noProof="0" dirty="0"/>
              <a:t> </a:t>
            </a:r>
            <a:r>
              <a:rPr lang="en-GB" noProof="0" dirty="0">
                <a:solidFill>
                  <a:schemeClr val="tx2"/>
                </a:solidFill>
              </a:rPr>
              <a:t>(a</a:t>
            </a:r>
            <a:r>
              <a:rPr lang="en-GB" sz="1200" noProof="0" dirty="0">
                <a:solidFill>
                  <a:schemeClr val="tx2"/>
                </a:solidFill>
              </a:rPr>
              <a:t>ccessed Jan 2025); 2. Gabora K, et al. Drug Metab Rev. 2019;51:562-569</a:t>
            </a:r>
          </a:p>
        </p:txBody>
      </p:sp>
      <p:sp>
        <p:nvSpPr>
          <p:cNvPr id="5" name="Content Placeholder 1">
            <a:extLst>
              <a:ext uri="{FF2B5EF4-FFF2-40B4-BE49-F238E27FC236}">
                <a16:creationId xmlns:a16="http://schemas.microsoft.com/office/drawing/2014/main" id="{DE0B2E0C-E19B-3E80-5982-4283D6AB11D3}"/>
              </a:ext>
            </a:extLst>
          </p:cNvPr>
          <p:cNvSpPr txBox="1">
            <a:spLocks/>
          </p:cNvSpPr>
          <p:nvPr/>
        </p:nvSpPr>
        <p:spPr>
          <a:xfrm>
            <a:off x="6924992" y="1031522"/>
            <a:ext cx="4758210" cy="350256"/>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1800" b="1" spc="100" noProof="0" dirty="0">
                <a:solidFill>
                  <a:schemeClr val="accent1"/>
                </a:solidFill>
              </a:rPr>
              <a:t>TYROSINE KINASE INHIBITORS (TKIs)</a:t>
            </a:r>
            <a:r>
              <a:rPr lang="en-GB" sz="1800" b="1" spc="100" baseline="30000" noProof="0" dirty="0">
                <a:solidFill>
                  <a:schemeClr val="accent1"/>
                </a:solidFill>
              </a:rPr>
              <a:t>2</a:t>
            </a:r>
          </a:p>
        </p:txBody>
      </p:sp>
      <p:sp>
        <p:nvSpPr>
          <p:cNvPr id="8" name="Content Placeholder 10">
            <a:extLst>
              <a:ext uri="{FF2B5EF4-FFF2-40B4-BE49-F238E27FC236}">
                <a16:creationId xmlns:a16="http://schemas.microsoft.com/office/drawing/2014/main" id="{41384505-8521-EE4B-3F8C-F34F452F6DB1}"/>
              </a:ext>
            </a:extLst>
          </p:cNvPr>
          <p:cNvSpPr txBox="1">
            <a:spLocks/>
          </p:cNvSpPr>
          <p:nvPr/>
        </p:nvSpPr>
        <p:spPr>
          <a:xfrm>
            <a:off x="9146940" y="5373216"/>
            <a:ext cx="2484000" cy="177568"/>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i="1" noProof="0" dirty="0"/>
              <a:t>Figure adapted from Gabora K, </a:t>
            </a:r>
            <a:r>
              <a:rPr lang="en-GB" noProof="0" dirty="0"/>
              <a:t>et al. </a:t>
            </a:r>
            <a:endParaRPr lang="en-GB" noProof="0" dirty="0">
              <a:solidFill>
                <a:schemeClr val="tx1"/>
              </a:solidFill>
            </a:endParaRPr>
          </a:p>
        </p:txBody>
      </p:sp>
      <p:sp>
        <p:nvSpPr>
          <p:cNvPr id="16" name="Content Placeholder 1">
            <a:extLst>
              <a:ext uri="{FF2B5EF4-FFF2-40B4-BE49-F238E27FC236}">
                <a16:creationId xmlns:a16="http://schemas.microsoft.com/office/drawing/2014/main" id="{C6F68F63-CA90-4347-ADE0-4018F6C12933}"/>
              </a:ext>
            </a:extLst>
          </p:cNvPr>
          <p:cNvSpPr txBox="1">
            <a:spLocks/>
          </p:cNvSpPr>
          <p:nvPr/>
        </p:nvSpPr>
        <p:spPr>
          <a:xfrm>
            <a:off x="913850" y="1029793"/>
            <a:ext cx="4758210" cy="350256"/>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800" b="1" spc="100" noProof="0" dirty="0">
                <a:solidFill>
                  <a:schemeClr val="accent1"/>
                </a:solidFill>
              </a:rPr>
              <a:t>IMMUNOTHERAPY (IO)</a:t>
            </a:r>
            <a:r>
              <a:rPr lang="en-GB" sz="1800" b="1" spc="100" baseline="30000" noProof="0" dirty="0">
                <a:solidFill>
                  <a:schemeClr val="accent1"/>
                </a:solidFill>
              </a:rPr>
              <a:t>1</a:t>
            </a:r>
            <a:endParaRPr lang="en-GB" sz="1800" strike="sngStrike" spc="100" baseline="30000" noProof="0" dirty="0">
              <a:solidFill>
                <a:schemeClr val="accent1"/>
              </a:solidFill>
            </a:endParaRPr>
          </a:p>
        </p:txBody>
      </p:sp>
      <p:cxnSp>
        <p:nvCxnSpPr>
          <p:cNvPr id="18" name="Straight Connector 17">
            <a:extLst>
              <a:ext uri="{FF2B5EF4-FFF2-40B4-BE49-F238E27FC236}">
                <a16:creationId xmlns:a16="http://schemas.microsoft.com/office/drawing/2014/main" id="{061B4CB7-4AA4-1E44-9151-1210BA2E2108}"/>
              </a:ext>
            </a:extLst>
          </p:cNvPr>
          <p:cNvCxnSpPr>
            <a:cxnSpLocks/>
          </p:cNvCxnSpPr>
          <p:nvPr/>
        </p:nvCxnSpPr>
        <p:spPr>
          <a:xfrm flipH="1">
            <a:off x="9051850" y="4020090"/>
            <a:ext cx="662151" cy="457200"/>
          </a:xfrm>
          <a:prstGeom prst="line">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72542C34-F272-A148-B0B5-DDB82DF9D360}"/>
              </a:ext>
            </a:extLst>
          </p:cNvPr>
          <p:cNvSpPr/>
          <p:nvPr/>
        </p:nvSpPr>
        <p:spPr>
          <a:xfrm>
            <a:off x="9027610" y="1796799"/>
            <a:ext cx="326630" cy="18198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00" noProof="0" dirty="0">
                <a:latin typeface="Arial" panose="020B0604020202020204" pitchFamily="34" charset="0"/>
                <a:cs typeface="Arial" panose="020B0604020202020204" pitchFamily="34" charset="0"/>
              </a:rPr>
              <a:t>GF</a:t>
            </a:r>
          </a:p>
        </p:txBody>
      </p:sp>
      <p:sp>
        <p:nvSpPr>
          <p:cNvPr id="23" name="Oval 22">
            <a:extLst>
              <a:ext uri="{FF2B5EF4-FFF2-40B4-BE49-F238E27FC236}">
                <a16:creationId xmlns:a16="http://schemas.microsoft.com/office/drawing/2014/main" id="{1F1D1E44-271E-6E42-83DB-8BC787C1A5E0}"/>
              </a:ext>
            </a:extLst>
          </p:cNvPr>
          <p:cNvSpPr/>
          <p:nvPr/>
        </p:nvSpPr>
        <p:spPr>
          <a:xfrm>
            <a:off x="7986210" y="1755524"/>
            <a:ext cx="326630" cy="18198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00" noProof="0" dirty="0">
                <a:latin typeface="Arial" panose="020B0604020202020204" pitchFamily="34" charset="0"/>
                <a:cs typeface="Arial" panose="020B0604020202020204" pitchFamily="34" charset="0"/>
              </a:rPr>
              <a:t>GF</a:t>
            </a:r>
          </a:p>
        </p:txBody>
      </p:sp>
      <p:sp>
        <p:nvSpPr>
          <p:cNvPr id="24" name="Oval 23">
            <a:extLst>
              <a:ext uri="{FF2B5EF4-FFF2-40B4-BE49-F238E27FC236}">
                <a16:creationId xmlns:a16="http://schemas.microsoft.com/office/drawing/2014/main" id="{709E8548-9085-A44B-A69B-A231D4EB558A}"/>
              </a:ext>
            </a:extLst>
          </p:cNvPr>
          <p:cNvSpPr/>
          <p:nvPr/>
        </p:nvSpPr>
        <p:spPr>
          <a:xfrm>
            <a:off x="7659185" y="1949199"/>
            <a:ext cx="326630" cy="18198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00" noProof="0" dirty="0">
                <a:latin typeface="Arial" panose="020B0604020202020204" pitchFamily="34" charset="0"/>
                <a:cs typeface="Arial" panose="020B0604020202020204" pitchFamily="34" charset="0"/>
              </a:rPr>
              <a:t>GF</a:t>
            </a:r>
          </a:p>
        </p:txBody>
      </p:sp>
      <p:sp>
        <p:nvSpPr>
          <p:cNvPr id="21" name="Rectangle 20">
            <a:extLst>
              <a:ext uri="{FF2B5EF4-FFF2-40B4-BE49-F238E27FC236}">
                <a16:creationId xmlns:a16="http://schemas.microsoft.com/office/drawing/2014/main" id="{4DDBD332-B33C-9B4E-B0A3-353B3CC6768D}"/>
              </a:ext>
            </a:extLst>
          </p:cNvPr>
          <p:cNvSpPr/>
          <p:nvPr/>
        </p:nvSpPr>
        <p:spPr>
          <a:xfrm>
            <a:off x="10391020" y="3710718"/>
            <a:ext cx="766619" cy="27784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900" noProof="0" dirty="0">
                <a:latin typeface="Arial" panose="020B0604020202020204" pitchFamily="34" charset="0"/>
                <a:cs typeface="Arial" panose="020B0604020202020204" pitchFamily="34" charset="0"/>
              </a:rPr>
              <a:t>Signalling</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pathways</a:t>
            </a:r>
          </a:p>
        </p:txBody>
      </p:sp>
      <p:sp>
        <p:nvSpPr>
          <p:cNvPr id="27" name="Rectangle 26">
            <a:extLst>
              <a:ext uri="{FF2B5EF4-FFF2-40B4-BE49-F238E27FC236}">
                <a16:creationId xmlns:a16="http://schemas.microsoft.com/office/drawing/2014/main" id="{9F3E2663-0C15-C644-9372-6AF56519A983}"/>
              </a:ext>
            </a:extLst>
          </p:cNvPr>
          <p:cNvSpPr/>
          <p:nvPr/>
        </p:nvSpPr>
        <p:spPr>
          <a:xfrm>
            <a:off x="9392340" y="3710718"/>
            <a:ext cx="628651" cy="27784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900" noProof="0" dirty="0">
                <a:latin typeface="Arial" panose="020B0604020202020204" pitchFamily="34" charset="0"/>
                <a:cs typeface="Arial" panose="020B0604020202020204" pitchFamily="34" charset="0"/>
              </a:rPr>
              <a:t>PI3K/AKT</a:t>
            </a:r>
          </a:p>
        </p:txBody>
      </p:sp>
      <p:sp>
        <p:nvSpPr>
          <p:cNvPr id="28" name="Rectangle 27">
            <a:extLst>
              <a:ext uri="{FF2B5EF4-FFF2-40B4-BE49-F238E27FC236}">
                <a16:creationId xmlns:a16="http://schemas.microsoft.com/office/drawing/2014/main" id="{67075336-E03D-B741-ADC3-640211EEA026}"/>
              </a:ext>
            </a:extLst>
          </p:cNvPr>
          <p:cNvSpPr/>
          <p:nvPr/>
        </p:nvSpPr>
        <p:spPr>
          <a:xfrm>
            <a:off x="8627165" y="3710718"/>
            <a:ext cx="590550" cy="27784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900" noProof="0" dirty="0">
                <a:latin typeface="Arial" panose="020B0604020202020204" pitchFamily="34" charset="0"/>
                <a:cs typeface="Arial" panose="020B0604020202020204" pitchFamily="34" charset="0"/>
              </a:rPr>
              <a:t>JAK/STAT</a:t>
            </a:r>
          </a:p>
        </p:txBody>
      </p:sp>
      <p:sp>
        <p:nvSpPr>
          <p:cNvPr id="29" name="Rectangle 28">
            <a:extLst>
              <a:ext uri="{FF2B5EF4-FFF2-40B4-BE49-F238E27FC236}">
                <a16:creationId xmlns:a16="http://schemas.microsoft.com/office/drawing/2014/main" id="{FE1AECAD-A934-3744-A7AD-5CEC7C47CBC3}"/>
              </a:ext>
            </a:extLst>
          </p:cNvPr>
          <p:cNvSpPr/>
          <p:nvPr/>
        </p:nvSpPr>
        <p:spPr>
          <a:xfrm>
            <a:off x="7995341" y="3710718"/>
            <a:ext cx="457199" cy="27784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900" noProof="0" dirty="0">
                <a:latin typeface="Arial" panose="020B0604020202020204" pitchFamily="34" charset="0"/>
                <a:cs typeface="Arial" panose="020B0604020202020204" pitchFamily="34" charset="0"/>
              </a:rPr>
              <a:t>MAPK</a:t>
            </a:r>
          </a:p>
        </p:txBody>
      </p:sp>
      <p:sp>
        <p:nvSpPr>
          <p:cNvPr id="30" name="Oval 29">
            <a:extLst>
              <a:ext uri="{FF2B5EF4-FFF2-40B4-BE49-F238E27FC236}">
                <a16:creationId xmlns:a16="http://schemas.microsoft.com/office/drawing/2014/main" id="{8499AD74-40DA-F549-888C-47D39B91AA72}"/>
              </a:ext>
            </a:extLst>
          </p:cNvPr>
          <p:cNvSpPr/>
          <p:nvPr/>
        </p:nvSpPr>
        <p:spPr>
          <a:xfrm>
            <a:off x="9237160" y="2933449"/>
            <a:ext cx="391618" cy="181985"/>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00" noProof="0" dirty="0">
                <a:latin typeface="Arial" panose="020B0604020202020204" pitchFamily="34" charset="0"/>
                <a:cs typeface="Arial" panose="020B0604020202020204" pitchFamily="34" charset="0"/>
              </a:rPr>
              <a:t>ATP</a:t>
            </a:r>
          </a:p>
        </p:txBody>
      </p:sp>
      <p:sp>
        <p:nvSpPr>
          <p:cNvPr id="31" name="Oval 30">
            <a:extLst>
              <a:ext uri="{FF2B5EF4-FFF2-40B4-BE49-F238E27FC236}">
                <a16:creationId xmlns:a16="http://schemas.microsoft.com/office/drawing/2014/main" id="{58965483-5E7D-6C48-A03F-FB6B9A9F4A53}"/>
              </a:ext>
            </a:extLst>
          </p:cNvPr>
          <p:cNvSpPr/>
          <p:nvPr/>
        </p:nvSpPr>
        <p:spPr>
          <a:xfrm>
            <a:off x="9157785" y="3130299"/>
            <a:ext cx="391618" cy="181985"/>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00" noProof="0" dirty="0">
                <a:latin typeface="Arial" panose="020B0604020202020204" pitchFamily="34" charset="0"/>
                <a:cs typeface="Arial" panose="020B0604020202020204" pitchFamily="34" charset="0"/>
              </a:rPr>
              <a:t>ATP</a:t>
            </a:r>
          </a:p>
        </p:txBody>
      </p:sp>
      <p:sp>
        <p:nvSpPr>
          <p:cNvPr id="25" name="TextBox 24">
            <a:extLst>
              <a:ext uri="{FF2B5EF4-FFF2-40B4-BE49-F238E27FC236}">
                <a16:creationId xmlns:a16="http://schemas.microsoft.com/office/drawing/2014/main" id="{BCB35077-716B-4E4C-BDCA-E406241C2F0F}"/>
              </a:ext>
            </a:extLst>
          </p:cNvPr>
          <p:cNvSpPr txBox="1"/>
          <p:nvPr/>
        </p:nvSpPr>
        <p:spPr>
          <a:xfrm>
            <a:off x="10796689" y="2600598"/>
            <a:ext cx="583493" cy="249299"/>
          </a:xfrm>
          <a:prstGeom prst="rect">
            <a:avLst/>
          </a:prstGeom>
          <a:noFill/>
        </p:spPr>
        <p:txBody>
          <a:bodyPr wrap="none" lIns="0" tIns="0" rIns="0" bIns="0" rtlCol="0">
            <a:spAutoFit/>
          </a:bodyPr>
          <a:lstStyle/>
          <a:p>
            <a:pPr algn="ctr">
              <a:lnSpc>
                <a:spcPct val="90000"/>
              </a:lnSpc>
            </a:pPr>
            <a:r>
              <a:rPr lang="en-GB" sz="900" b="1" noProof="0" dirty="0">
                <a:solidFill>
                  <a:srgbClr val="7030A0"/>
                </a:solidFill>
                <a:latin typeface="Arial" panose="020B0604020202020204" pitchFamily="34" charset="0"/>
                <a:ea typeface="Aileron" charset="0"/>
                <a:cs typeface="Arial" panose="020B0604020202020204" pitchFamily="34" charset="0"/>
              </a:rPr>
              <a:t>Cell</a:t>
            </a:r>
            <a:br>
              <a:rPr lang="en-GB" sz="900" b="1" noProof="0" dirty="0">
                <a:solidFill>
                  <a:srgbClr val="7030A0"/>
                </a:solidFill>
                <a:latin typeface="Arial" panose="020B0604020202020204" pitchFamily="34" charset="0"/>
                <a:ea typeface="Aileron" charset="0"/>
                <a:cs typeface="Arial" panose="020B0604020202020204" pitchFamily="34" charset="0"/>
              </a:rPr>
            </a:br>
            <a:r>
              <a:rPr lang="en-GB" sz="900" b="1" noProof="0" dirty="0">
                <a:solidFill>
                  <a:srgbClr val="7030A0"/>
                </a:solidFill>
                <a:latin typeface="Arial" panose="020B0604020202020204" pitchFamily="34" charset="0"/>
                <a:ea typeface="Aileron" charset="0"/>
                <a:cs typeface="Arial" panose="020B0604020202020204" pitchFamily="34" charset="0"/>
              </a:rPr>
              <a:t>membrane</a:t>
            </a:r>
          </a:p>
        </p:txBody>
      </p:sp>
      <p:sp>
        <p:nvSpPr>
          <p:cNvPr id="33" name="TextBox 32">
            <a:extLst>
              <a:ext uri="{FF2B5EF4-FFF2-40B4-BE49-F238E27FC236}">
                <a16:creationId xmlns:a16="http://schemas.microsoft.com/office/drawing/2014/main" id="{96462C35-3502-0F41-93A0-86176AB7AFDA}"/>
              </a:ext>
            </a:extLst>
          </p:cNvPr>
          <p:cNvSpPr txBox="1"/>
          <p:nvPr/>
        </p:nvSpPr>
        <p:spPr>
          <a:xfrm>
            <a:off x="8919266" y="2341747"/>
            <a:ext cx="872034" cy="249299"/>
          </a:xfrm>
          <a:prstGeom prst="rect">
            <a:avLst/>
          </a:prstGeom>
          <a:noFill/>
        </p:spPr>
        <p:txBody>
          <a:bodyPr wrap="none" lIns="0" tIns="0" rIns="0" bIns="0" rtlCol="0">
            <a:spAutoFit/>
          </a:bodyPr>
          <a:lstStyle/>
          <a:p>
            <a:pPr>
              <a:lnSpc>
                <a:spcPct val="90000"/>
              </a:lnSpc>
            </a:pPr>
            <a:r>
              <a:rPr lang="en-GB" sz="900" b="1" noProof="0" dirty="0">
                <a:solidFill>
                  <a:schemeClr val="accent1"/>
                </a:solidFill>
                <a:latin typeface="Arial" panose="020B0604020202020204" pitchFamily="34" charset="0"/>
                <a:ea typeface="Aileron" charset="0"/>
                <a:cs typeface="Arial" panose="020B0604020202020204" pitchFamily="34" charset="0"/>
              </a:rPr>
              <a:t>Tyrosine kinase</a:t>
            </a:r>
            <a:br>
              <a:rPr lang="en-GB" sz="900" b="1" noProof="0" dirty="0">
                <a:solidFill>
                  <a:schemeClr val="accent1"/>
                </a:solidFill>
                <a:latin typeface="Arial" panose="020B0604020202020204" pitchFamily="34" charset="0"/>
                <a:ea typeface="Aileron" charset="0"/>
                <a:cs typeface="Arial" panose="020B0604020202020204" pitchFamily="34" charset="0"/>
              </a:rPr>
            </a:br>
            <a:r>
              <a:rPr lang="en-GB" sz="900" b="1" noProof="0" dirty="0">
                <a:solidFill>
                  <a:schemeClr val="accent1"/>
                </a:solidFill>
                <a:latin typeface="Arial" panose="020B0604020202020204" pitchFamily="34" charset="0"/>
                <a:ea typeface="Aileron" charset="0"/>
                <a:cs typeface="Arial" panose="020B0604020202020204" pitchFamily="34" charset="0"/>
              </a:rPr>
              <a:t>receptor</a:t>
            </a:r>
          </a:p>
        </p:txBody>
      </p:sp>
      <p:cxnSp>
        <p:nvCxnSpPr>
          <p:cNvPr id="34" name="Straight Connector 33">
            <a:extLst>
              <a:ext uri="{FF2B5EF4-FFF2-40B4-BE49-F238E27FC236}">
                <a16:creationId xmlns:a16="http://schemas.microsoft.com/office/drawing/2014/main" id="{3878E994-028E-B946-A346-87682D0BF96D}"/>
              </a:ext>
            </a:extLst>
          </p:cNvPr>
          <p:cNvCxnSpPr>
            <a:cxnSpLocks/>
          </p:cNvCxnSpPr>
          <p:nvPr/>
        </p:nvCxnSpPr>
        <p:spPr>
          <a:xfrm>
            <a:off x="8263354" y="4033009"/>
            <a:ext cx="533400" cy="447675"/>
          </a:xfrm>
          <a:prstGeom prst="line">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0112257-8B8B-C542-AFD4-BAF337BAA8A2}"/>
              </a:ext>
            </a:extLst>
          </p:cNvPr>
          <p:cNvCxnSpPr>
            <a:cxnSpLocks/>
          </p:cNvCxnSpPr>
          <p:nvPr/>
        </p:nvCxnSpPr>
        <p:spPr>
          <a:xfrm>
            <a:off x="8922440" y="4017134"/>
            <a:ext cx="0" cy="457200"/>
          </a:xfrm>
          <a:prstGeom prst="line">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4070810B-994E-5547-A15D-9E689EBEED23}"/>
              </a:ext>
            </a:extLst>
          </p:cNvPr>
          <p:cNvCxnSpPr>
            <a:cxnSpLocks/>
          </p:cNvCxnSpPr>
          <p:nvPr/>
        </p:nvCxnSpPr>
        <p:spPr>
          <a:xfrm flipH="1">
            <a:off x="8245510" y="3277359"/>
            <a:ext cx="530661" cy="399831"/>
          </a:xfrm>
          <a:prstGeom prst="line">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BE6BB80F-7F35-3142-A4FE-6A8935EF2171}"/>
              </a:ext>
            </a:extLst>
          </p:cNvPr>
          <p:cNvCxnSpPr>
            <a:cxnSpLocks/>
          </p:cNvCxnSpPr>
          <p:nvPr/>
        </p:nvCxnSpPr>
        <p:spPr>
          <a:xfrm>
            <a:off x="8922440" y="3251959"/>
            <a:ext cx="0" cy="457200"/>
          </a:xfrm>
          <a:prstGeom prst="line">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D7DD776-C2B3-DC44-8021-6D46B8BCD1B5}"/>
              </a:ext>
            </a:extLst>
          </p:cNvPr>
          <p:cNvCxnSpPr>
            <a:cxnSpLocks/>
          </p:cNvCxnSpPr>
          <p:nvPr/>
        </p:nvCxnSpPr>
        <p:spPr>
          <a:xfrm>
            <a:off x="9041338" y="3258309"/>
            <a:ext cx="495570" cy="415925"/>
          </a:xfrm>
          <a:prstGeom prst="line">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6" name="Group 45">
            <a:extLst>
              <a:ext uri="{FF2B5EF4-FFF2-40B4-BE49-F238E27FC236}">
                <a16:creationId xmlns:a16="http://schemas.microsoft.com/office/drawing/2014/main" id="{55606C66-833D-3941-8C71-73A7590A4DB1}"/>
              </a:ext>
            </a:extLst>
          </p:cNvPr>
          <p:cNvGrpSpPr/>
          <p:nvPr/>
        </p:nvGrpSpPr>
        <p:grpSpPr>
          <a:xfrm>
            <a:off x="8795127" y="4428833"/>
            <a:ext cx="254626" cy="254626"/>
            <a:chOff x="6832735" y="4029074"/>
            <a:chExt cx="161925" cy="161925"/>
          </a:xfrm>
        </p:grpSpPr>
        <p:cxnSp>
          <p:nvCxnSpPr>
            <p:cNvPr id="47" name="Straight Connector 46">
              <a:extLst>
                <a:ext uri="{FF2B5EF4-FFF2-40B4-BE49-F238E27FC236}">
                  <a16:creationId xmlns:a16="http://schemas.microsoft.com/office/drawing/2014/main" id="{33001AA5-AE53-FE46-9ED1-1133AAA23889}"/>
                </a:ext>
              </a:extLst>
            </p:cNvPr>
            <p:cNvCxnSpPr>
              <a:cxnSpLocks/>
            </p:cNvCxnSpPr>
            <p:nvPr/>
          </p:nvCxnSpPr>
          <p:spPr>
            <a:xfrm rot="2700000">
              <a:off x="6913698" y="4029075"/>
              <a:ext cx="0" cy="161925"/>
            </a:xfrm>
            <a:prstGeom prst="line">
              <a:avLst/>
            </a:prstGeom>
            <a:ln w="44450">
              <a:tailEnd type="none"/>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885B1186-8705-5F46-9FDB-350DE741D0FE}"/>
                </a:ext>
              </a:extLst>
            </p:cNvPr>
            <p:cNvCxnSpPr>
              <a:cxnSpLocks/>
            </p:cNvCxnSpPr>
            <p:nvPr/>
          </p:nvCxnSpPr>
          <p:spPr>
            <a:xfrm rot="-2700000">
              <a:off x="6913698" y="4029074"/>
              <a:ext cx="0" cy="161925"/>
            </a:xfrm>
            <a:prstGeom prst="line">
              <a:avLst/>
            </a:prstGeom>
            <a:ln w="44450">
              <a:tailEnd type="none"/>
            </a:ln>
            <a:effectLst/>
          </p:spPr>
          <p:style>
            <a:lnRef idx="2">
              <a:schemeClr val="accent1"/>
            </a:lnRef>
            <a:fillRef idx="0">
              <a:schemeClr val="accent1"/>
            </a:fillRef>
            <a:effectRef idx="1">
              <a:schemeClr val="accent1"/>
            </a:effectRef>
            <a:fontRef idx="minor">
              <a:schemeClr val="tx1"/>
            </a:fontRef>
          </p:style>
        </p:cxnSp>
      </p:grpSp>
      <p:sp>
        <p:nvSpPr>
          <p:cNvPr id="51" name="Rectangle 50">
            <a:extLst>
              <a:ext uri="{FF2B5EF4-FFF2-40B4-BE49-F238E27FC236}">
                <a16:creationId xmlns:a16="http://schemas.microsoft.com/office/drawing/2014/main" id="{BD302B6E-EEE4-3D4B-ADE3-6D5666F3DA4A}"/>
              </a:ext>
            </a:extLst>
          </p:cNvPr>
          <p:cNvSpPr/>
          <p:nvPr/>
        </p:nvSpPr>
        <p:spPr>
          <a:xfrm>
            <a:off x="10340627" y="1761905"/>
            <a:ext cx="872327" cy="601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900" noProof="0" dirty="0">
                <a:latin typeface="Arial" panose="020B0604020202020204" pitchFamily="34" charset="0"/>
                <a:cs typeface="Arial" panose="020B0604020202020204" pitchFamily="34" charset="0"/>
              </a:rPr>
              <a:t>EGFR, VEGFR, PDGFR, ABL, SCR…</a:t>
            </a:r>
          </a:p>
        </p:txBody>
      </p:sp>
      <p:grpSp>
        <p:nvGrpSpPr>
          <p:cNvPr id="52" name="Group 51">
            <a:extLst>
              <a:ext uri="{FF2B5EF4-FFF2-40B4-BE49-F238E27FC236}">
                <a16:creationId xmlns:a16="http://schemas.microsoft.com/office/drawing/2014/main" id="{6D3FEB3E-92FA-344E-B074-68D48976F3B4}"/>
              </a:ext>
            </a:extLst>
          </p:cNvPr>
          <p:cNvGrpSpPr/>
          <p:nvPr/>
        </p:nvGrpSpPr>
        <p:grpSpPr>
          <a:xfrm>
            <a:off x="8795127" y="3069933"/>
            <a:ext cx="254626" cy="254626"/>
            <a:chOff x="6832735" y="4029074"/>
            <a:chExt cx="161925" cy="161925"/>
          </a:xfrm>
        </p:grpSpPr>
        <p:cxnSp>
          <p:nvCxnSpPr>
            <p:cNvPr id="53" name="Straight Connector 52">
              <a:extLst>
                <a:ext uri="{FF2B5EF4-FFF2-40B4-BE49-F238E27FC236}">
                  <a16:creationId xmlns:a16="http://schemas.microsoft.com/office/drawing/2014/main" id="{D28A4A81-D16A-494F-B01C-15CE7611AF9B}"/>
                </a:ext>
              </a:extLst>
            </p:cNvPr>
            <p:cNvCxnSpPr>
              <a:cxnSpLocks/>
            </p:cNvCxnSpPr>
            <p:nvPr/>
          </p:nvCxnSpPr>
          <p:spPr>
            <a:xfrm rot="2700000">
              <a:off x="6913698" y="4029075"/>
              <a:ext cx="0" cy="161925"/>
            </a:xfrm>
            <a:prstGeom prst="line">
              <a:avLst/>
            </a:prstGeom>
            <a:ln w="44450">
              <a:tailEnd type="none"/>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BC4D68CB-5946-F24F-A8B2-4DBB703DFDC4}"/>
                </a:ext>
              </a:extLst>
            </p:cNvPr>
            <p:cNvCxnSpPr>
              <a:cxnSpLocks/>
            </p:cNvCxnSpPr>
            <p:nvPr/>
          </p:nvCxnSpPr>
          <p:spPr>
            <a:xfrm rot="-2700000">
              <a:off x="6913698" y="4029074"/>
              <a:ext cx="0" cy="161925"/>
            </a:xfrm>
            <a:prstGeom prst="line">
              <a:avLst/>
            </a:prstGeom>
            <a:ln w="44450">
              <a:tailEnd type="none"/>
            </a:ln>
            <a:effectLst/>
          </p:spPr>
          <p:style>
            <a:lnRef idx="2">
              <a:schemeClr val="accent1"/>
            </a:lnRef>
            <a:fillRef idx="0">
              <a:schemeClr val="accent1"/>
            </a:fillRef>
            <a:effectRef idx="1">
              <a:schemeClr val="accent1"/>
            </a:effectRef>
            <a:fontRef idx="minor">
              <a:schemeClr val="tx1"/>
            </a:fontRef>
          </p:style>
        </p:cxnSp>
      </p:grpSp>
      <p:sp>
        <p:nvSpPr>
          <p:cNvPr id="50" name="Oval 49">
            <a:extLst>
              <a:ext uri="{FF2B5EF4-FFF2-40B4-BE49-F238E27FC236}">
                <a16:creationId xmlns:a16="http://schemas.microsoft.com/office/drawing/2014/main" id="{60531396-3BE5-AF41-92D7-39DFEE05495F}"/>
              </a:ext>
            </a:extLst>
          </p:cNvPr>
          <p:cNvSpPr/>
          <p:nvPr/>
        </p:nvSpPr>
        <p:spPr>
          <a:xfrm>
            <a:off x="7947055" y="4683916"/>
            <a:ext cx="2068866" cy="416111"/>
          </a:xfrm>
          <a:prstGeom prst="ellipse">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900" b="1" noProof="0" dirty="0">
                <a:solidFill>
                  <a:schemeClr val="tx1"/>
                </a:solidFill>
                <a:latin typeface="Arial" panose="020B0604020202020204" pitchFamily="34" charset="0"/>
                <a:cs typeface="Arial" panose="020B0604020202020204" pitchFamily="34" charset="0"/>
              </a:rPr>
              <a:t>Metastasis, angiogenesis,</a:t>
            </a:r>
            <a:br>
              <a:rPr lang="en-GB" sz="900" b="1" noProof="0" dirty="0">
                <a:solidFill>
                  <a:schemeClr val="tx1"/>
                </a:solidFill>
                <a:latin typeface="Arial" panose="020B0604020202020204" pitchFamily="34" charset="0"/>
                <a:cs typeface="Arial" panose="020B0604020202020204" pitchFamily="34" charset="0"/>
              </a:rPr>
            </a:br>
            <a:r>
              <a:rPr lang="en-GB" sz="900" b="1" noProof="0" dirty="0">
                <a:solidFill>
                  <a:schemeClr val="tx1"/>
                </a:solidFill>
                <a:latin typeface="Arial" panose="020B0604020202020204" pitchFamily="34" charset="0"/>
                <a:cs typeface="Arial" panose="020B0604020202020204" pitchFamily="34" charset="0"/>
              </a:rPr>
              <a:t>cell proliferation</a:t>
            </a:r>
          </a:p>
        </p:txBody>
      </p:sp>
      <p:sp>
        <p:nvSpPr>
          <p:cNvPr id="48" name="12-Point Star 47">
            <a:extLst>
              <a:ext uri="{FF2B5EF4-FFF2-40B4-BE49-F238E27FC236}">
                <a16:creationId xmlns:a16="http://schemas.microsoft.com/office/drawing/2014/main" id="{C131A3CF-7747-AE43-B259-869344CA10D1}"/>
              </a:ext>
            </a:extLst>
          </p:cNvPr>
          <p:cNvSpPr/>
          <p:nvPr/>
        </p:nvSpPr>
        <p:spPr>
          <a:xfrm>
            <a:off x="8115959" y="3007556"/>
            <a:ext cx="410017" cy="230665"/>
          </a:xfrm>
          <a:prstGeom prst="star12">
            <a:avLst/>
          </a:prstGeom>
          <a:solidFill>
            <a:schemeClr val="accent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noProof="0" dirty="0">
                <a:latin typeface="Arial" panose="020B0604020202020204" pitchFamily="34" charset="0"/>
                <a:cs typeface="Arial" panose="020B0604020202020204" pitchFamily="34" charset="0"/>
              </a:rPr>
              <a:t>TKI</a:t>
            </a:r>
          </a:p>
        </p:txBody>
      </p:sp>
      <p:sp>
        <p:nvSpPr>
          <p:cNvPr id="56" name="12-Point Star 55">
            <a:extLst>
              <a:ext uri="{FF2B5EF4-FFF2-40B4-BE49-F238E27FC236}">
                <a16:creationId xmlns:a16="http://schemas.microsoft.com/office/drawing/2014/main" id="{814965EC-723F-684B-A9A3-2AFEF68C7500}"/>
              </a:ext>
            </a:extLst>
          </p:cNvPr>
          <p:cNvSpPr/>
          <p:nvPr/>
        </p:nvSpPr>
        <p:spPr>
          <a:xfrm>
            <a:off x="10071759" y="3118681"/>
            <a:ext cx="410017" cy="230665"/>
          </a:xfrm>
          <a:prstGeom prst="star12">
            <a:avLst/>
          </a:prstGeom>
          <a:solidFill>
            <a:schemeClr val="accent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noProof="0" dirty="0">
                <a:latin typeface="Arial" panose="020B0604020202020204" pitchFamily="34" charset="0"/>
                <a:cs typeface="Arial" panose="020B0604020202020204" pitchFamily="34" charset="0"/>
              </a:rPr>
              <a:t>TKI</a:t>
            </a:r>
          </a:p>
        </p:txBody>
      </p:sp>
      <p:grpSp>
        <p:nvGrpSpPr>
          <p:cNvPr id="74" name="Group 73">
            <a:extLst>
              <a:ext uri="{FF2B5EF4-FFF2-40B4-BE49-F238E27FC236}">
                <a16:creationId xmlns:a16="http://schemas.microsoft.com/office/drawing/2014/main" id="{22741CB3-E5F3-EC49-862E-6A094A5505C1}"/>
              </a:ext>
            </a:extLst>
          </p:cNvPr>
          <p:cNvGrpSpPr/>
          <p:nvPr/>
        </p:nvGrpSpPr>
        <p:grpSpPr>
          <a:xfrm>
            <a:off x="7218746" y="2584537"/>
            <a:ext cx="60998" cy="283248"/>
            <a:chOff x="6278256" y="2253578"/>
            <a:chExt cx="60998" cy="283248"/>
          </a:xfrm>
        </p:grpSpPr>
        <p:grpSp>
          <p:nvGrpSpPr>
            <p:cNvPr id="71" name="Group 70">
              <a:extLst>
                <a:ext uri="{FF2B5EF4-FFF2-40B4-BE49-F238E27FC236}">
                  <a16:creationId xmlns:a16="http://schemas.microsoft.com/office/drawing/2014/main" id="{D44DEFF6-D8FD-F845-8C71-61BAD139CDB4}"/>
                </a:ext>
              </a:extLst>
            </p:cNvPr>
            <p:cNvGrpSpPr/>
            <p:nvPr/>
          </p:nvGrpSpPr>
          <p:grpSpPr>
            <a:xfrm>
              <a:off x="6299230" y="2263615"/>
              <a:ext cx="19050" cy="252000"/>
              <a:chOff x="6145783" y="2317590"/>
              <a:chExt cx="19050" cy="252000"/>
            </a:xfrm>
          </p:grpSpPr>
          <p:cxnSp>
            <p:nvCxnSpPr>
              <p:cNvPr id="73" name="Straight Connector 72">
                <a:extLst>
                  <a:ext uri="{FF2B5EF4-FFF2-40B4-BE49-F238E27FC236}">
                    <a16:creationId xmlns:a16="http://schemas.microsoft.com/office/drawing/2014/main" id="{45F08194-7AF0-754E-A700-0D3F045D27ED}"/>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E8D8DBE8-933C-BC4A-8854-A3A6246B2ED9}"/>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76" name="Oval 75">
              <a:extLst>
                <a:ext uri="{FF2B5EF4-FFF2-40B4-BE49-F238E27FC236}">
                  <a16:creationId xmlns:a16="http://schemas.microsoft.com/office/drawing/2014/main" id="{0629169E-B4ED-AF4D-B991-C0BDA7B09FD3}"/>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78" name="Oval 77">
              <a:extLst>
                <a:ext uri="{FF2B5EF4-FFF2-40B4-BE49-F238E27FC236}">
                  <a16:creationId xmlns:a16="http://schemas.microsoft.com/office/drawing/2014/main" id="{F4CA6664-F9C8-E54A-899E-BE6EDF83661F}"/>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80" name="Group 79">
            <a:extLst>
              <a:ext uri="{FF2B5EF4-FFF2-40B4-BE49-F238E27FC236}">
                <a16:creationId xmlns:a16="http://schemas.microsoft.com/office/drawing/2014/main" id="{CF493035-EB80-3B4E-8E0E-5D9217DBF198}"/>
              </a:ext>
            </a:extLst>
          </p:cNvPr>
          <p:cNvGrpSpPr/>
          <p:nvPr/>
        </p:nvGrpSpPr>
        <p:grpSpPr>
          <a:xfrm>
            <a:off x="10609646" y="2584537"/>
            <a:ext cx="60998" cy="283248"/>
            <a:chOff x="6278256" y="2253578"/>
            <a:chExt cx="60998" cy="283248"/>
          </a:xfrm>
        </p:grpSpPr>
        <p:grpSp>
          <p:nvGrpSpPr>
            <p:cNvPr id="81" name="Group 80">
              <a:extLst>
                <a:ext uri="{FF2B5EF4-FFF2-40B4-BE49-F238E27FC236}">
                  <a16:creationId xmlns:a16="http://schemas.microsoft.com/office/drawing/2014/main" id="{28A7BAC9-7EC0-5B4A-A5F4-957A341E2AE3}"/>
                </a:ext>
              </a:extLst>
            </p:cNvPr>
            <p:cNvGrpSpPr/>
            <p:nvPr/>
          </p:nvGrpSpPr>
          <p:grpSpPr>
            <a:xfrm>
              <a:off x="6299230" y="2263615"/>
              <a:ext cx="19050" cy="252000"/>
              <a:chOff x="6145783" y="2317590"/>
              <a:chExt cx="19050" cy="252000"/>
            </a:xfrm>
          </p:grpSpPr>
          <p:cxnSp>
            <p:nvCxnSpPr>
              <p:cNvPr id="84" name="Straight Connector 83">
                <a:extLst>
                  <a:ext uri="{FF2B5EF4-FFF2-40B4-BE49-F238E27FC236}">
                    <a16:creationId xmlns:a16="http://schemas.microsoft.com/office/drawing/2014/main" id="{8780AFD8-5691-E049-866A-5A650E5A8F0C}"/>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C8720773-7CB0-5E4B-A6A2-C1B0CCD07DA2}"/>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82" name="Oval 81">
              <a:extLst>
                <a:ext uri="{FF2B5EF4-FFF2-40B4-BE49-F238E27FC236}">
                  <a16:creationId xmlns:a16="http://schemas.microsoft.com/office/drawing/2014/main" id="{6786E41A-5000-4542-9B07-52D769385F88}"/>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83" name="Oval 82">
              <a:extLst>
                <a:ext uri="{FF2B5EF4-FFF2-40B4-BE49-F238E27FC236}">
                  <a16:creationId xmlns:a16="http://schemas.microsoft.com/office/drawing/2014/main" id="{9207BE2B-751F-E04C-AB4D-DF2A76FCB49E}"/>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86" name="Group 85">
            <a:extLst>
              <a:ext uri="{FF2B5EF4-FFF2-40B4-BE49-F238E27FC236}">
                <a16:creationId xmlns:a16="http://schemas.microsoft.com/office/drawing/2014/main" id="{94E34B0D-0C04-444C-B79B-1F9D613AE0FB}"/>
              </a:ext>
            </a:extLst>
          </p:cNvPr>
          <p:cNvGrpSpPr/>
          <p:nvPr/>
        </p:nvGrpSpPr>
        <p:grpSpPr>
          <a:xfrm>
            <a:off x="10524829" y="2584537"/>
            <a:ext cx="60998" cy="283248"/>
            <a:chOff x="6278256" y="2253578"/>
            <a:chExt cx="60998" cy="283248"/>
          </a:xfrm>
        </p:grpSpPr>
        <p:grpSp>
          <p:nvGrpSpPr>
            <p:cNvPr id="87" name="Group 86">
              <a:extLst>
                <a:ext uri="{FF2B5EF4-FFF2-40B4-BE49-F238E27FC236}">
                  <a16:creationId xmlns:a16="http://schemas.microsoft.com/office/drawing/2014/main" id="{C0539C9E-75A1-1E41-9AF9-0796F8B72B1B}"/>
                </a:ext>
              </a:extLst>
            </p:cNvPr>
            <p:cNvGrpSpPr/>
            <p:nvPr/>
          </p:nvGrpSpPr>
          <p:grpSpPr>
            <a:xfrm>
              <a:off x="6299230" y="2263615"/>
              <a:ext cx="19050" cy="252000"/>
              <a:chOff x="6145783" y="2317590"/>
              <a:chExt cx="19050" cy="252000"/>
            </a:xfrm>
          </p:grpSpPr>
          <p:cxnSp>
            <p:nvCxnSpPr>
              <p:cNvPr id="90" name="Straight Connector 89">
                <a:extLst>
                  <a:ext uri="{FF2B5EF4-FFF2-40B4-BE49-F238E27FC236}">
                    <a16:creationId xmlns:a16="http://schemas.microsoft.com/office/drawing/2014/main" id="{E3A9D5E0-9A82-7945-B063-61067823C2AE}"/>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E7BB03B9-CDFA-7B42-ACED-3447E00B4822}"/>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88" name="Oval 87">
              <a:extLst>
                <a:ext uri="{FF2B5EF4-FFF2-40B4-BE49-F238E27FC236}">
                  <a16:creationId xmlns:a16="http://schemas.microsoft.com/office/drawing/2014/main" id="{5E431D53-EA38-CA4D-A6F8-BB748C6C2C49}"/>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89" name="Oval 88">
              <a:extLst>
                <a:ext uri="{FF2B5EF4-FFF2-40B4-BE49-F238E27FC236}">
                  <a16:creationId xmlns:a16="http://schemas.microsoft.com/office/drawing/2014/main" id="{BB6C4C4B-2CCE-6A48-B6EF-7AFF969517FD}"/>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92" name="Group 91">
            <a:extLst>
              <a:ext uri="{FF2B5EF4-FFF2-40B4-BE49-F238E27FC236}">
                <a16:creationId xmlns:a16="http://schemas.microsoft.com/office/drawing/2014/main" id="{3D9986FA-9DA0-C64D-AFD9-08BE1C5AC1B5}"/>
              </a:ext>
            </a:extLst>
          </p:cNvPr>
          <p:cNvGrpSpPr/>
          <p:nvPr/>
        </p:nvGrpSpPr>
        <p:grpSpPr>
          <a:xfrm>
            <a:off x="10440011" y="2584537"/>
            <a:ext cx="60998" cy="283248"/>
            <a:chOff x="6278256" y="2253578"/>
            <a:chExt cx="60998" cy="283248"/>
          </a:xfrm>
        </p:grpSpPr>
        <p:grpSp>
          <p:nvGrpSpPr>
            <p:cNvPr id="93" name="Group 92">
              <a:extLst>
                <a:ext uri="{FF2B5EF4-FFF2-40B4-BE49-F238E27FC236}">
                  <a16:creationId xmlns:a16="http://schemas.microsoft.com/office/drawing/2014/main" id="{15202900-691A-FF45-81EF-2C84F00019AC}"/>
                </a:ext>
              </a:extLst>
            </p:cNvPr>
            <p:cNvGrpSpPr/>
            <p:nvPr/>
          </p:nvGrpSpPr>
          <p:grpSpPr>
            <a:xfrm>
              <a:off x="6299230" y="2263615"/>
              <a:ext cx="19050" cy="252000"/>
              <a:chOff x="6145783" y="2317590"/>
              <a:chExt cx="19050" cy="252000"/>
            </a:xfrm>
          </p:grpSpPr>
          <p:cxnSp>
            <p:nvCxnSpPr>
              <p:cNvPr id="96" name="Straight Connector 95">
                <a:extLst>
                  <a:ext uri="{FF2B5EF4-FFF2-40B4-BE49-F238E27FC236}">
                    <a16:creationId xmlns:a16="http://schemas.microsoft.com/office/drawing/2014/main" id="{8883E956-CC68-9047-9057-7EAE51C533BD}"/>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07AE5D2B-F81E-D44C-80B9-356345379122}"/>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94" name="Oval 93">
              <a:extLst>
                <a:ext uri="{FF2B5EF4-FFF2-40B4-BE49-F238E27FC236}">
                  <a16:creationId xmlns:a16="http://schemas.microsoft.com/office/drawing/2014/main" id="{82ADFC44-C4BE-E341-8DD3-615E8F570D8E}"/>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95" name="Oval 94">
              <a:extLst>
                <a:ext uri="{FF2B5EF4-FFF2-40B4-BE49-F238E27FC236}">
                  <a16:creationId xmlns:a16="http://schemas.microsoft.com/office/drawing/2014/main" id="{136876F0-E109-D242-9E90-03863A74D6CA}"/>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98" name="Group 97">
            <a:extLst>
              <a:ext uri="{FF2B5EF4-FFF2-40B4-BE49-F238E27FC236}">
                <a16:creationId xmlns:a16="http://schemas.microsoft.com/office/drawing/2014/main" id="{7E47D946-22CA-6948-AB54-F48A190DC65F}"/>
              </a:ext>
            </a:extLst>
          </p:cNvPr>
          <p:cNvGrpSpPr/>
          <p:nvPr/>
        </p:nvGrpSpPr>
        <p:grpSpPr>
          <a:xfrm>
            <a:off x="10355193" y="2584537"/>
            <a:ext cx="60998" cy="283248"/>
            <a:chOff x="6278256" y="2253578"/>
            <a:chExt cx="60998" cy="283248"/>
          </a:xfrm>
        </p:grpSpPr>
        <p:grpSp>
          <p:nvGrpSpPr>
            <p:cNvPr id="99" name="Group 98">
              <a:extLst>
                <a:ext uri="{FF2B5EF4-FFF2-40B4-BE49-F238E27FC236}">
                  <a16:creationId xmlns:a16="http://schemas.microsoft.com/office/drawing/2014/main" id="{55F1C542-580C-B941-973A-4CB798E0BFA7}"/>
                </a:ext>
              </a:extLst>
            </p:cNvPr>
            <p:cNvGrpSpPr/>
            <p:nvPr/>
          </p:nvGrpSpPr>
          <p:grpSpPr>
            <a:xfrm>
              <a:off x="6299230" y="2263615"/>
              <a:ext cx="19050" cy="252000"/>
              <a:chOff x="6145783" y="2317590"/>
              <a:chExt cx="19050" cy="252000"/>
            </a:xfrm>
          </p:grpSpPr>
          <p:cxnSp>
            <p:nvCxnSpPr>
              <p:cNvPr id="102" name="Straight Connector 101">
                <a:extLst>
                  <a:ext uri="{FF2B5EF4-FFF2-40B4-BE49-F238E27FC236}">
                    <a16:creationId xmlns:a16="http://schemas.microsoft.com/office/drawing/2014/main" id="{6F6CD8C1-9C47-954E-9ADB-00D718F27EDC}"/>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7C5752AB-FEB7-3D40-AB82-70CD99FF9F0C}"/>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00" name="Oval 99">
              <a:extLst>
                <a:ext uri="{FF2B5EF4-FFF2-40B4-BE49-F238E27FC236}">
                  <a16:creationId xmlns:a16="http://schemas.microsoft.com/office/drawing/2014/main" id="{694DFE00-E826-BA44-BBC7-AD9722FD9D1A}"/>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101" name="Oval 100">
              <a:extLst>
                <a:ext uri="{FF2B5EF4-FFF2-40B4-BE49-F238E27FC236}">
                  <a16:creationId xmlns:a16="http://schemas.microsoft.com/office/drawing/2014/main" id="{94C5AC80-2B99-764D-93C5-2CBB0E1E6B4D}"/>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104" name="Group 103">
            <a:extLst>
              <a:ext uri="{FF2B5EF4-FFF2-40B4-BE49-F238E27FC236}">
                <a16:creationId xmlns:a16="http://schemas.microsoft.com/office/drawing/2014/main" id="{AE8C83CD-69E6-4E48-82B9-5CCFB089A891}"/>
              </a:ext>
            </a:extLst>
          </p:cNvPr>
          <p:cNvGrpSpPr/>
          <p:nvPr/>
        </p:nvGrpSpPr>
        <p:grpSpPr>
          <a:xfrm>
            <a:off x="10270375" y="2584537"/>
            <a:ext cx="60998" cy="283248"/>
            <a:chOff x="6278256" y="2253578"/>
            <a:chExt cx="60998" cy="283248"/>
          </a:xfrm>
        </p:grpSpPr>
        <p:grpSp>
          <p:nvGrpSpPr>
            <p:cNvPr id="105" name="Group 104">
              <a:extLst>
                <a:ext uri="{FF2B5EF4-FFF2-40B4-BE49-F238E27FC236}">
                  <a16:creationId xmlns:a16="http://schemas.microsoft.com/office/drawing/2014/main" id="{6EA0A4CF-F87F-5E42-AE10-1F015B128966}"/>
                </a:ext>
              </a:extLst>
            </p:cNvPr>
            <p:cNvGrpSpPr/>
            <p:nvPr/>
          </p:nvGrpSpPr>
          <p:grpSpPr>
            <a:xfrm>
              <a:off x="6299230" y="2263615"/>
              <a:ext cx="19050" cy="252000"/>
              <a:chOff x="6145783" y="2317590"/>
              <a:chExt cx="19050" cy="252000"/>
            </a:xfrm>
          </p:grpSpPr>
          <p:cxnSp>
            <p:nvCxnSpPr>
              <p:cNvPr id="108" name="Straight Connector 107">
                <a:extLst>
                  <a:ext uri="{FF2B5EF4-FFF2-40B4-BE49-F238E27FC236}">
                    <a16:creationId xmlns:a16="http://schemas.microsoft.com/office/drawing/2014/main" id="{2BCA8542-CFE8-E346-985A-32BF3E4BAD79}"/>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6D2337F1-08CD-8442-8343-6BEA5B45E9A0}"/>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06" name="Oval 105">
              <a:extLst>
                <a:ext uri="{FF2B5EF4-FFF2-40B4-BE49-F238E27FC236}">
                  <a16:creationId xmlns:a16="http://schemas.microsoft.com/office/drawing/2014/main" id="{95102C73-F76B-9B46-9D6B-4B7C00A8B604}"/>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107" name="Oval 106">
              <a:extLst>
                <a:ext uri="{FF2B5EF4-FFF2-40B4-BE49-F238E27FC236}">
                  <a16:creationId xmlns:a16="http://schemas.microsoft.com/office/drawing/2014/main" id="{A0027A68-0614-DA47-8CAF-8BF4F626C0C4}"/>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110" name="Group 109">
            <a:extLst>
              <a:ext uri="{FF2B5EF4-FFF2-40B4-BE49-F238E27FC236}">
                <a16:creationId xmlns:a16="http://schemas.microsoft.com/office/drawing/2014/main" id="{90E597D1-E1B2-EB41-9B69-77FE1ED4244A}"/>
              </a:ext>
            </a:extLst>
          </p:cNvPr>
          <p:cNvGrpSpPr/>
          <p:nvPr/>
        </p:nvGrpSpPr>
        <p:grpSpPr>
          <a:xfrm>
            <a:off x="10185557" y="2584537"/>
            <a:ext cx="60998" cy="283248"/>
            <a:chOff x="6278256" y="2253578"/>
            <a:chExt cx="60998" cy="283248"/>
          </a:xfrm>
        </p:grpSpPr>
        <p:grpSp>
          <p:nvGrpSpPr>
            <p:cNvPr id="111" name="Group 110">
              <a:extLst>
                <a:ext uri="{FF2B5EF4-FFF2-40B4-BE49-F238E27FC236}">
                  <a16:creationId xmlns:a16="http://schemas.microsoft.com/office/drawing/2014/main" id="{0DE2DF39-4936-DE41-9670-950CAAA36FE1}"/>
                </a:ext>
              </a:extLst>
            </p:cNvPr>
            <p:cNvGrpSpPr/>
            <p:nvPr/>
          </p:nvGrpSpPr>
          <p:grpSpPr>
            <a:xfrm>
              <a:off x="6299230" y="2263615"/>
              <a:ext cx="19050" cy="252000"/>
              <a:chOff x="6145783" y="2317590"/>
              <a:chExt cx="19050" cy="252000"/>
            </a:xfrm>
          </p:grpSpPr>
          <p:cxnSp>
            <p:nvCxnSpPr>
              <p:cNvPr id="114" name="Straight Connector 113">
                <a:extLst>
                  <a:ext uri="{FF2B5EF4-FFF2-40B4-BE49-F238E27FC236}">
                    <a16:creationId xmlns:a16="http://schemas.microsoft.com/office/drawing/2014/main" id="{3CB0014A-2051-4C4E-9804-E51BC3EB2546}"/>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A0CF73AC-9E2D-1D4A-A9A8-8FFFCB2E733A}"/>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12" name="Oval 111">
              <a:extLst>
                <a:ext uri="{FF2B5EF4-FFF2-40B4-BE49-F238E27FC236}">
                  <a16:creationId xmlns:a16="http://schemas.microsoft.com/office/drawing/2014/main" id="{F89C428F-6D32-3445-B09A-10A529A116AC}"/>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113" name="Oval 112">
              <a:extLst>
                <a:ext uri="{FF2B5EF4-FFF2-40B4-BE49-F238E27FC236}">
                  <a16:creationId xmlns:a16="http://schemas.microsoft.com/office/drawing/2014/main" id="{4EC0B67D-3627-1048-A834-31F016DD9665}"/>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116" name="Group 115">
            <a:extLst>
              <a:ext uri="{FF2B5EF4-FFF2-40B4-BE49-F238E27FC236}">
                <a16:creationId xmlns:a16="http://schemas.microsoft.com/office/drawing/2014/main" id="{24BBEF42-DB8E-1B4C-8044-EE3A1C97D8AD}"/>
              </a:ext>
            </a:extLst>
          </p:cNvPr>
          <p:cNvGrpSpPr/>
          <p:nvPr/>
        </p:nvGrpSpPr>
        <p:grpSpPr>
          <a:xfrm>
            <a:off x="10100739" y="2584537"/>
            <a:ext cx="60998" cy="283248"/>
            <a:chOff x="6278256" y="2253578"/>
            <a:chExt cx="60998" cy="283248"/>
          </a:xfrm>
        </p:grpSpPr>
        <p:grpSp>
          <p:nvGrpSpPr>
            <p:cNvPr id="117" name="Group 116">
              <a:extLst>
                <a:ext uri="{FF2B5EF4-FFF2-40B4-BE49-F238E27FC236}">
                  <a16:creationId xmlns:a16="http://schemas.microsoft.com/office/drawing/2014/main" id="{6D128AC6-6084-E842-A0A7-946EB053FA8B}"/>
                </a:ext>
              </a:extLst>
            </p:cNvPr>
            <p:cNvGrpSpPr/>
            <p:nvPr/>
          </p:nvGrpSpPr>
          <p:grpSpPr>
            <a:xfrm>
              <a:off x="6299230" y="2263615"/>
              <a:ext cx="19050" cy="252000"/>
              <a:chOff x="6145783" y="2317590"/>
              <a:chExt cx="19050" cy="252000"/>
            </a:xfrm>
          </p:grpSpPr>
          <p:cxnSp>
            <p:nvCxnSpPr>
              <p:cNvPr id="120" name="Straight Connector 119">
                <a:extLst>
                  <a:ext uri="{FF2B5EF4-FFF2-40B4-BE49-F238E27FC236}">
                    <a16:creationId xmlns:a16="http://schemas.microsoft.com/office/drawing/2014/main" id="{EAD2B04C-73EF-1A4E-974A-D7458AAB35CD}"/>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B299BB95-1C3A-E94A-B9C6-677620C5FB1E}"/>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18" name="Oval 117">
              <a:extLst>
                <a:ext uri="{FF2B5EF4-FFF2-40B4-BE49-F238E27FC236}">
                  <a16:creationId xmlns:a16="http://schemas.microsoft.com/office/drawing/2014/main" id="{CB5F636A-5AE8-3D42-B1D8-0F055421B60A}"/>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119" name="Oval 118">
              <a:extLst>
                <a:ext uri="{FF2B5EF4-FFF2-40B4-BE49-F238E27FC236}">
                  <a16:creationId xmlns:a16="http://schemas.microsoft.com/office/drawing/2014/main" id="{2097C56A-9240-6D41-B478-7B532DCD9F9B}"/>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122" name="Group 121">
            <a:extLst>
              <a:ext uri="{FF2B5EF4-FFF2-40B4-BE49-F238E27FC236}">
                <a16:creationId xmlns:a16="http://schemas.microsoft.com/office/drawing/2014/main" id="{6469995E-3F96-104A-9C02-5D21BD9F93E2}"/>
              </a:ext>
            </a:extLst>
          </p:cNvPr>
          <p:cNvGrpSpPr/>
          <p:nvPr/>
        </p:nvGrpSpPr>
        <p:grpSpPr>
          <a:xfrm>
            <a:off x="10015921" y="2584537"/>
            <a:ext cx="60998" cy="283248"/>
            <a:chOff x="6278256" y="2253578"/>
            <a:chExt cx="60998" cy="283248"/>
          </a:xfrm>
        </p:grpSpPr>
        <p:grpSp>
          <p:nvGrpSpPr>
            <p:cNvPr id="123" name="Group 122">
              <a:extLst>
                <a:ext uri="{FF2B5EF4-FFF2-40B4-BE49-F238E27FC236}">
                  <a16:creationId xmlns:a16="http://schemas.microsoft.com/office/drawing/2014/main" id="{C8605FD0-D3F8-3A48-9CF0-7622A9B78050}"/>
                </a:ext>
              </a:extLst>
            </p:cNvPr>
            <p:cNvGrpSpPr/>
            <p:nvPr/>
          </p:nvGrpSpPr>
          <p:grpSpPr>
            <a:xfrm>
              <a:off x="6299230" y="2263615"/>
              <a:ext cx="19050" cy="252000"/>
              <a:chOff x="6145783" y="2317590"/>
              <a:chExt cx="19050" cy="252000"/>
            </a:xfrm>
          </p:grpSpPr>
          <p:cxnSp>
            <p:nvCxnSpPr>
              <p:cNvPr id="126" name="Straight Connector 125">
                <a:extLst>
                  <a:ext uri="{FF2B5EF4-FFF2-40B4-BE49-F238E27FC236}">
                    <a16:creationId xmlns:a16="http://schemas.microsoft.com/office/drawing/2014/main" id="{D6ED5813-23BC-CC43-80D7-D496EDDBFCBC}"/>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04959E9F-F4D9-AB47-A3EA-9B3AC0574C72}"/>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24" name="Oval 123">
              <a:extLst>
                <a:ext uri="{FF2B5EF4-FFF2-40B4-BE49-F238E27FC236}">
                  <a16:creationId xmlns:a16="http://schemas.microsoft.com/office/drawing/2014/main" id="{86C6B938-A0F4-B94D-B195-02727B33459D}"/>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125" name="Oval 124">
              <a:extLst>
                <a:ext uri="{FF2B5EF4-FFF2-40B4-BE49-F238E27FC236}">
                  <a16:creationId xmlns:a16="http://schemas.microsoft.com/office/drawing/2014/main" id="{6005A672-2135-8D4F-8564-8EAB15D52505}"/>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128" name="Group 127">
            <a:extLst>
              <a:ext uri="{FF2B5EF4-FFF2-40B4-BE49-F238E27FC236}">
                <a16:creationId xmlns:a16="http://schemas.microsoft.com/office/drawing/2014/main" id="{55DF1573-67B3-4746-B9A9-462D59ECFED7}"/>
              </a:ext>
            </a:extLst>
          </p:cNvPr>
          <p:cNvGrpSpPr/>
          <p:nvPr/>
        </p:nvGrpSpPr>
        <p:grpSpPr>
          <a:xfrm>
            <a:off x="9796846" y="2584537"/>
            <a:ext cx="60998" cy="283248"/>
            <a:chOff x="6278256" y="2253578"/>
            <a:chExt cx="60998" cy="283248"/>
          </a:xfrm>
        </p:grpSpPr>
        <p:grpSp>
          <p:nvGrpSpPr>
            <p:cNvPr id="129" name="Group 128">
              <a:extLst>
                <a:ext uri="{FF2B5EF4-FFF2-40B4-BE49-F238E27FC236}">
                  <a16:creationId xmlns:a16="http://schemas.microsoft.com/office/drawing/2014/main" id="{FF80CFBF-159F-EB42-9673-F30D82880769}"/>
                </a:ext>
              </a:extLst>
            </p:cNvPr>
            <p:cNvGrpSpPr/>
            <p:nvPr/>
          </p:nvGrpSpPr>
          <p:grpSpPr>
            <a:xfrm>
              <a:off x="6299230" y="2263615"/>
              <a:ext cx="19050" cy="252000"/>
              <a:chOff x="6145783" y="2317590"/>
              <a:chExt cx="19050" cy="252000"/>
            </a:xfrm>
          </p:grpSpPr>
          <p:cxnSp>
            <p:nvCxnSpPr>
              <p:cNvPr id="132" name="Straight Connector 131">
                <a:extLst>
                  <a:ext uri="{FF2B5EF4-FFF2-40B4-BE49-F238E27FC236}">
                    <a16:creationId xmlns:a16="http://schemas.microsoft.com/office/drawing/2014/main" id="{08475BA9-1876-D145-988E-77364CA2973A}"/>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099A7CEE-34BA-CB48-9F53-4666BF2120F9}"/>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30" name="Oval 129">
              <a:extLst>
                <a:ext uri="{FF2B5EF4-FFF2-40B4-BE49-F238E27FC236}">
                  <a16:creationId xmlns:a16="http://schemas.microsoft.com/office/drawing/2014/main" id="{78B918BD-1281-2F47-988E-19900EB5B3D5}"/>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131" name="Oval 130">
              <a:extLst>
                <a:ext uri="{FF2B5EF4-FFF2-40B4-BE49-F238E27FC236}">
                  <a16:creationId xmlns:a16="http://schemas.microsoft.com/office/drawing/2014/main" id="{994A5B8B-3B00-2340-8897-698897915A11}"/>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134" name="Group 133">
            <a:extLst>
              <a:ext uri="{FF2B5EF4-FFF2-40B4-BE49-F238E27FC236}">
                <a16:creationId xmlns:a16="http://schemas.microsoft.com/office/drawing/2014/main" id="{9DF4A19F-5CB5-314D-943D-45DAA047E50C}"/>
              </a:ext>
            </a:extLst>
          </p:cNvPr>
          <p:cNvGrpSpPr/>
          <p:nvPr/>
        </p:nvGrpSpPr>
        <p:grpSpPr>
          <a:xfrm>
            <a:off x="9709971" y="2584537"/>
            <a:ext cx="60998" cy="283248"/>
            <a:chOff x="6278256" y="2253578"/>
            <a:chExt cx="60998" cy="283248"/>
          </a:xfrm>
        </p:grpSpPr>
        <p:grpSp>
          <p:nvGrpSpPr>
            <p:cNvPr id="135" name="Group 134">
              <a:extLst>
                <a:ext uri="{FF2B5EF4-FFF2-40B4-BE49-F238E27FC236}">
                  <a16:creationId xmlns:a16="http://schemas.microsoft.com/office/drawing/2014/main" id="{C1850261-F9DF-2B4B-AA84-E6015AC5142B}"/>
                </a:ext>
              </a:extLst>
            </p:cNvPr>
            <p:cNvGrpSpPr/>
            <p:nvPr/>
          </p:nvGrpSpPr>
          <p:grpSpPr>
            <a:xfrm>
              <a:off x="6299230" y="2263615"/>
              <a:ext cx="19050" cy="252000"/>
              <a:chOff x="6145783" y="2317590"/>
              <a:chExt cx="19050" cy="252000"/>
            </a:xfrm>
          </p:grpSpPr>
          <p:cxnSp>
            <p:nvCxnSpPr>
              <p:cNvPr id="138" name="Straight Connector 137">
                <a:extLst>
                  <a:ext uri="{FF2B5EF4-FFF2-40B4-BE49-F238E27FC236}">
                    <a16:creationId xmlns:a16="http://schemas.microsoft.com/office/drawing/2014/main" id="{BF4A07F0-079A-FF48-B87A-B13AA554D5A6}"/>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E0699E4E-143D-6A49-90A3-30066BA1D73D}"/>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36" name="Oval 135">
              <a:extLst>
                <a:ext uri="{FF2B5EF4-FFF2-40B4-BE49-F238E27FC236}">
                  <a16:creationId xmlns:a16="http://schemas.microsoft.com/office/drawing/2014/main" id="{781E864B-56FE-7742-948E-688FC58046A6}"/>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137" name="Oval 136">
              <a:extLst>
                <a:ext uri="{FF2B5EF4-FFF2-40B4-BE49-F238E27FC236}">
                  <a16:creationId xmlns:a16="http://schemas.microsoft.com/office/drawing/2014/main" id="{7402B886-537D-9149-A2D1-4081FE65FAF2}"/>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140" name="Group 139">
            <a:extLst>
              <a:ext uri="{FF2B5EF4-FFF2-40B4-BE49-F238E27FC236}">
                <a16:creationId xmlns:a16="http://schemas.microsoft.com/office/drawing/2014/main" id="{41BDA763-40D9-FB4C-BBAE-F26FDD682197}"/>
              </a:ext>
            </a:extLst>
          </p:cNvPr>
          <p:cNvGrpSpPr/>
          <p:nvPr/>
        </p:nvGrpSpPr>
        <p:grpSpPr>
          <a:xfrm>
            <a:off x="9623091" y="2584537"/>
            <a:ext cx="60998" cy="283248"/>
            <a:chOff x="6278256" y="2253578"/>
            <a:chExt cx="60998" cy="283248"/>
          </a:xfrm>
        </p:grpSpPr>
        <p:grpSp>
          <p:nvGrpSpPr>
            <p:cNvPr id="141" name="Group 140">
              <a:extLst>
                <a:ext uri="{FF2B5EF4-FFF2-40B4-BE49-F238E27FC236}">
                  <a16:creationId xmlns:a16="http://schemas.microsoft.com/office/drawing/2014/main" id="{80674950-4AFC-C043-B677-30E0B9B87D46}"/>
                </a:ext>
              </a:extLst>
            </p:cNvPr>
            <p:cNvGrpSpPr/>
            <p:nvPr/>
          </p:nvGrpSpPr>
          <p:grpSpPr>
            <a:xfrm>
              <a:off x="6299230" y="2263615"/>
              <a:ext cx="19050" cy="252000"/>
              <a:chOff x="6145783" y="2317590"/>
              <a:chExt cx="19050" cy="252000"/>
            </a:xfrm>
          </p:grpSpPr>
          <p:cxnSp>
            <p:nvCxnSpPr>
              <p:cNvPr id="144" name="Straight Connector 143">
                <a:extLst>
                  <a:ext uri="{FF2B5EF4-FFF2-40B4-BE49-F238E27FC236}">
                    <a16:creationId xmlns:a16="http://schemas.microsoft.com/office/drawing/2014/main" id="{9E4C4E9B-BF90-E041-86B1-B55F798926D8}"/>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74EA2BCA-C4A7-624E-A587-EA3ECB58AF0A}"/>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42" name="Oval 141">
              <a:extLst>
                <a:ext uri="{FF2B5EF4-FFF2-40B4-BE49-F238E27FC236}">
                  <a16:creationId xmlns:a16="http://schemas.microsoft.com/office/drawing/2014/main" id="{5FF21E30-B246-A840-9556-5720147DC2A8}"/>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143" name="Oval 142">
              <a:extLst>
                <a:ext uri="{FF2B5EF4-FFF2-40B4-BE49-F238E27FC236}">
                  <a16:creationId xmlns:a16="http://schemas.microsoft.com/office/drawing/2014/main" id="{01F1E555-3224-7645-99A8-CAE9AB6E39BA}"/>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146" name="Group 145">
            <a:extLst>
              <a:ext uri="{FF2B5EF4-FFF2-40B4-BE49-F238E27FC236}">
                <a16:creationId xmlns:a16="http://schemas.microsoft.com/office/drawing/2014/main" id="{EC3410E7-166D-2B4B-BA73-39BD495E5821}"/>
              </a:ext>
            </a:extLst>
          </p:cNvPr>
          <p:cNvGrpSpPr/>
          <p:nvPr/>
        </p:nvGrpSpPr>
        <p:grpSpPr>
          <a:xfrm>
            <a:off x="9536211" y="2584537"/>
            <a:ext cx="60998" cy="283248"/>
            <a:chOff x="6278256" y="2253578"/>
            <a:chExt cx="60998" cy="283248"/>
          </a:xfrm>
        </p:grpSpPr>
        <p:grpSp>
          <p:nvGrpSpPr>
            <p:cNvPr id="147" name="Group 146">
              <a:extLst>
                <a:ext uri="{FF2B5EF4-FFF2-40B4-BE49-F238E27FC236}">
                  <a16:creationId xmlns:a16="http://schemas.microsoft.com/office/drawing/2014/main" id="{63BAB220-22CC-714C-99BC-20E2E2B58913}"/>
                </a:ext>
              </a:extLst>
            </p:cNvPr>
            <p:cNvGrpSpPr/>
            <p:nvPr/>
          </p:nvGrpSpPr>
          <p:grpSpPr>
            <a:xfrm>
              <a:off x="6299230" y="2263615"/>
              <a:ext cx="19050" cy="252000"/>
              <a:chOff x="6145783" y="2317590"/>
              <a:chExt cx="19050" cy="252000"/>
            </a:xfrm>
          </p:grpSpPr>
          <p:cxnSp>
            <p:nvCxnSpPr>
              <p:cNvPr id="150" name="Straight Connector 149">
                <a:extLst>
                  <a:ext uri="{FF2B5EF4-FFF2-40B4-BE49-F238E27FC236}">
                    <a16:creationId xmlns:a16="http://schemas.microsoft.com/office/drawing/2014/main" id="{3CA10885-7421-3044-9AD2-B988F8239C9E}"/>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68927B92-F7B6-7545-8CF5-6D1A417B6B12}"/>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48" name="Oval 147">
              <a:extLst>
                <a:ext uri="{FF2B5EF4-FFF2-40B4-BE49-F238E27FC236}">
                  <a16:creationId xmlns:a16="http://schemas.microsoft.com/office/drawing/2014/main" id="{EBE39B70-C2C7-3344-B35D-5FC93FBB6159}"/>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149" name="Oval 148">
              <a:extLst>
                <a:ext uri="{FF2B5EF4-FFF2-40B4-BE49-F238E27FC236}">
                  <a16:creationId xmlns:a16="http://schemas.microsoft.com/office/drawing/2014/main" id="{3848C9AD-8501-D044-ACCE-FBB0B1D890BF}"/>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152" name="Group 151">
            <a:extLst>
              <a:ext uri="{FF2B5EF4-FFF2-40B4-BE49-F238E27FC236}">
                <a16:creationId xmlns:a16="http://schemas.microsoft.com/office/drawing/2014/main" id="{5B28D15D-64F6-8F42-BA23-0315078A91E8}"/>
              </a:ext>
            </a:extLst>
          </p:cNvPr>
          <p:cNvGrpSpPr/>
          <p:nvPr/>
        </p:nvGrpSpPr>
        <p:grpSpPr>
          <a:xfrm>
            <a:off x="9449331" y="2584537"/>
            <a:ext cx="60998" cy="283248"/>
            <a:chOff x="6278256" y="2253578"/>
            <a:chExt cx="60998" cy="283248"/>
          </a:xfrm>
        </p:grpSpPr>
        <p:grpSp>
          <p:nvGrpSpPr>
            <p:cNvPr id="153" name="Group 152">
              <a:extLst>
                <a:ext uri="{FF2B5EF4-FFF2-40B4-BE49-F238E27FC236}">
                  <a16:creationId xmlns:a16="http://schemas.microsoft.com/office/drawing/2014/main" id="{5DF648DA-EC7F-2C45-996B-A5DA82321811}"/>
                </a:ext>
              </a:extLst>
            </p:cNvPr>
            <p:cNvGrpSpPr/>
            <p:nvPr/>
          </p:nvGrpSpPr>
          <p:grpSpPr>
            <a:xfrm>
              <a:off x="6299230" y="2263615"/>
              <a:ext cx="19050" cy="252000"/>
              <a:chOff x="6145783" y="2317590"/>
              <a:chExt cx="19050" cy="252000"/>
            </a:xfrm>
          </p:grpSpPr>
          <p:cxnSp>
            <p:nvCxnSpPr>
              <p:cNvPr id="156" name="Straight Connector 155">
                <a:extLst>
                  <a:ext uri="{FF2B5EF4-FFF2-40B4-BE49-F238E27FC236}">
                    <a16:creationId xmlns:a16="http://schemas.microsoft.com/office/drawing/2014/main" id="{E22491E9-E5CB-654F-B6C0-33192FB4DBC2}"/>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F47DC807-3C94-EE41-ABFD-18C2D1659A1E}"/>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54" name="Oval 153">
              <a:extLst>
                <a:ext uri="{FF2B5EF4-FFF2-40B4-BE49-F238E27FC236}">
                  <a16:creationId xmlns:a16="http://schemas.microsoft.com/office/drawing/2014/main" id="{6553B1DD-5F78-5B4F-ADB1-CEE1B8E0C9BC}"/>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155" name="Oval 154">
              <a:extLst>
                <a:ext uri="{FF2B5EF4-FFF2-40B4-BE49-F238E27FC236}">
                  <a16:creationId xmlns:a16="http://schemas.microsoft.com/office/drawing/2014/main" id="{A5326F53-FB7B-A049-9C98-A44304BD900F}"/>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158" name="Group 157">
            <a:extLst>
              <a:ext uri="{FF2B5EF4-FFF2-40B4-BE49-F238E27FC236}">
                <a16:creationId xmlns:a16="http://schemas.microsoft.com/office/drawing/2014/main" id="{92F81772-0C53-2845-BDA2-440CC2FA5D6A}"/>
              </a:ext>
            </a:extLst>
          </p:cNvPr>
          <p:cNvGrpSpPr/>
          <p:nvPr/>
        </p:nvGrpSpPr>
        <p:grpSpPr>
          <a:xfrm>
            <a:off x="9362451" y="2584537"/>
            <a:ext cx="60998" cy="283248"/>
            <a:chOff x="6278256" y="2253578"/>
            <a:chExt cx="60998" cy="283248"/>
          </a:xfrm>
        </p:grpSpPr>
        <p:grpSp>
          <p:nvGrpSpPr>
            <p:cNvPr id="159" name="Group 158">
              <a:extLst>
                <a:ext uri="{FF2B5EF4-FFF2-40B4-BE49-F238E27FC236}">
                  <a16:creationId xmlns:a16="http://schemas.microsoft.com/office/drawing/2014/main" id="{44F6CD6B-DE3C-2D42-A523-95E3A82C70AF}"/>
                </a:ext>
              </a:extLst>
            </p:cNvPr>
            <p:cNvGrpSpPr/>
            <p:nvPr/>
          </p:nvGrpSpPr>
          <p:grpSpPr>
            <a:xfrm>
              <a:off x="6299230" y="2263615"/>
              <a:ext cx="19050" cy="252000"/>
              <a:chOff x="6145783" y="2317590"/>
              <a:chExt cx="19050" cy="252000"/>
            </a:xfrm>
          </p:grpSpPr>
          <p:cxnSp>
            <p:nvCxnSpPr>
              <p:cNvPr id="162" name="Straight Connector 161">
                <a:extLst>
                  <a:ext uri="{FF2B5EF4-FFF2-40B4-BE49-F238E27FC236}">
                    <a16:creationId xmlns:a16="http://schemas.microsoft.com/office/drawing/2014/main" id="{6B4C61CF-8B9D-E745-B2E0-C6C49CE69360}"/>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42220B0C-C239-F74F-9D16-4C09E31A49E4}"/>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60" name="Oval 159">
              <a:extLst>
                <a:ext uri="{FF2B5EF4-FFF2-40B4-BE49-F238E27FC236}">
                  <a16:creationId xmlns:a16="http://schemas.microsoft.com/office/drawing/2014/main" id="{2105EC51-D381-F148-BD78-C67A90BC96D4}"/>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161" name="Oval 160">
              <a:extLst>
                <a:ext uri="{FF2B5EF4-FFF2-40B4-BE49-F238E27FC236}">
                  <a16:creationId xmlns:a16="http://schemas.microsoft.com/office/drawing/2014/main" id="{32C77641-73F7-9942-960E-2399EE391DFB}"/>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164" name="Group 163">
            <a:extLst>
              <a:ext uri="{FF2B5EF4-FFF2-40B4-BE49-F238E27FC236}">
                <a16:creationId xmlns:a16="http://schemas.microsoft.com/office/drawing/2014/main" id="{36EA8EE7-8463-B546-81CC-C6CB5B305830}"/>
              </a:ext>
            </a:extLst>
          </p:cNvPr>
          <p:cNvGrpSpPr/>
          <p:nvPr/>
        </p:nvGrpSpPr>
        <p:grpSpPr>
          <a:xfrm>
            <a:off x="9275571" y="2584537"/>
            <a:ext cx="60998" cy="283248"/>
            <a:chOff x="6278256" y="2253578"/>
            <a:chExt cx="60998" cy="283248"/>
          </a:xfrm>
        </p:grpSpPr>
        <p:grpSp>
          <p:nvGrpSpPr>
            <p:cNvPr id="165" name="Group 164">
              <a:extLst>
                <a:ext uri="{FF2B5EF4-FFF2-40B4-BE49-F238E27FC236}">
                  <a16:creationId xmlns:a16="http://schemas.microsoft.com/office/drawing/2014/main" id="{E70565E1-9C82-1945-8AD3-20E83617FEE8}"/>
                </a:ext>
              </a:extLst>
            </p:cNvPr>
            <p:cNvGrpSpPr/>
            <p:nvPr/>
          </p:nvGrpSpPr>
          <p:grpSpPr>
            <a:xfrm>
              <a:off x="6299230" y="2263615"/>
              <a:ext cx="19050" cy="252000"/>
              <a:chOff x="6145783" y="2317590"/>
              <a:chExt cx="19050" cy="252000"/>
            </a:xfrm>
          </p:grpSpPr>
          <p:cxnSp>
            <p:nvCxnSpPr>
              <p:cNvPr id="168" name="Straight Connector 167">
                <a:extLst>
                  <a:ext uri="{FF2B5EF4-FFF2-40B4-BE49-F238E27FC236}">
                    <a16:creationId xmlns:a16="http://schemas.microsoft.com/office/drawing/2014/main" id="{D82A8D41-951A-3644-98D3-7B9E881EE82B}"/>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633A3F85-AE2B-B240-9E8D-0425F3C7CF9F}"/>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66" name="Oval 165">
              <a:extLst>
                <a:ext uri="{FF2B5EF4-FFF2-40B4-BE49-F238E27FC236}">
                  <a16:creationId xmlns:a16="http://schemas.microsoft.com/office/drawing/2014/main" id="{BF28517D-99F3-6D45-A726-1D8A13E05D87}"/>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167" name="Oval 166">
              <a:extLst>
                <a:ext uri="{FF2B5EF4-FFF2-40B4-BE49-F238E27FC236}">
                  <a16:creationId xmlns:a16="http://schemas.microsoft.com/office/drawing/2014/main" id="{7F666045-2EE1-BE41-BF01-5E1A77480111}"/>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170" name="Group 169">
            <a:extLst>
              <a:ext uri="{FF2B5EF4-FFF2-40B4-BE49-F238E27FC236}">
                <a16:creationId xmlns:a16="http://schemas.microsoft.com/office/drawing/2014/main" id="{AEA8CB52-C83E-4249-97F5-A28B719EF067}"/>
              </a:ext>
            </a:extLst>
          </p:cNvPr>
          <p:cNvGrpSpPr/>
          <p:nvPr/>
        </p:nvGrpSpPr>
        <p:grpSpPr>
          <a:xfrm>
            <a:off x="9188691" y="2584537"/>
            <a:ext cx="60998" cy="283248"/>
            <a:chOff x="6278256" y="2253578"/>
            <a:chExt cx="60998" cy="283248"/>
          </a:xfrm>
        </p:grpSpPr>
        <p:grpSp>
          <p:nvGrpSpPr>
            <p:cNvPr id="171" name="Group 170">
              <a:extLst>
                <a:ext uri="{FF2B5EF4-FFF2-40B4-BE49-F238E27FC236}">
                  <a16:creationId xmlns:a16="http://schemas.microsoft.com/office/drawing/2014/main" id="{8E7CD070-86DC-D043-9AA6-66D3295803C2}"/>
                </a:ext>
              </a:extLst>
            </p:cNvPr>
            <p:cNvGrpSpPr/>
            <p:nvPr/>
          </p:nvGrpSpPr>
          <p:grpSpPr>
            <a:xfrm>
              <a:off x="6299230" y="2263615"/>
              <a:ext cx="19050" cy="252000"/>
              <a:chOff x="6145783" y="2317590"/>
              <a:chExt cx="19050" cy="252000"/>
            </a:xfrm>
          </p:grpSpPr>
          <p:cxnSp>
            <p:nvCxnSpPr>
              <p:cNvPr id="174" name="Straight Connector 173">
                <a:extLst>
                  <a:ext uri="{FF2B5EF4-FFF2-40B4-BE49-F238E27FC236}">
                    <a16:creationId xmlns:a16="http://schemas.microsoft.com/office/drawing/2014/main" id="{C690CF51-9C88-334B-B093-F9A808BA9460}"/>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F156BC84-5054-E043-946F-4A06C018C095}"/>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72" name="Oval 171">
              <a:extLst>
                <a:ext uri="{FF2B5EF4-FFF2-40B4-BE49-F238E27FC236}">
                  <a16:creationId xmlns:a16="http://schemas.microsoft.com/office/drawing/2014/main" id="{AC3462D6-35E8-AF4E-BD60-ECC6782AE0E8}"/>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173" name="Oval 172">
              <a:extLst>
                <a:ext uri="{FF2B5EF4-FFF2-40B4-BE49-F238E27FC236}">
                  <a16:creationId xmlns:a16="http://schemas.microsoft.com/office/drawing/2014/main" id="{94832A89-344F-0F4B-9201-78B7BB0261CA}"/>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176" name="Group 175">
            <a:extLst>
              <a:ext uri="{FF2B5EF4-FFF2-40B4-BE49-F238E27FC236}">
                <a16:creationId xmlns:a16="http://schemas.microsoft.com/office/drawing/2014/main" id="{3BC8CF40-DDF7-4146-A3C2-A0FD425B0E79}"/>
              </a:ext>
            </a:extLst>
          </p:cNvPr>
          <p:cNvGrpSpPr/>
          <p:nvPr/>
        </p:nvGrpSpPr>
        <p:grpSpPr>
          <a:xfrm>
            <a:off x="9101811" y="2584537"/>
            <a:ext cx="60998" cy="283248"/>
            <a:chOff x="6278256" y="2253578"/>
            <a:chExt cx="60998" cy="283248"/>
          </a:xfrm>
        </p:grpSpPr>
        <p:grpSp>
          <p:nvGrpSpPr>
            <p:cNvPr id="177" name="Group 176">
              <a:extLst>
                <a:ext uri="{FF2B5EF4-FFF2-40B4-BE49-F238E27FC236}">
                  <a16:creationId xmlns:a16="http://schemas.microsoft.com/office/drawing/2014/main" id="{52A75D63-D665-D84C-A588-87F6F101E962}"/>
                </a:ext>
              </a:extLst>
            </p:cNvPr>
            <p:cNvGrpSpPr/>
            <p:nvPr/>
          </p:nvGrpSpPr>
          <p:grpSpPr>
            <a:xfrm>
              <a:off x="6299230" y="2263615"/>
              <a:ext cx="19050" cy="252000"/>
              <a:chOff x="6145783" y="2317590"/>
              <a:chExt cx="19050" cy="252000"/>
            </a:xfrm>
          </p:grpSpPr>
          <p:cxnSp>
            <p:nvCxnSpPr>
              <p:cNvPr id="180" name="Straight Connector 179">
                <a:extLst>
                  <a:ext uri="{FF2B5EF4-FFF2-40B4-BE49-F238E27FC236}">
                    <a16:creationId xmlns:a16="http://schemas.microsoft.com/office/drawing/2014/main" id="{F453BFCD-6086-D242-8830-38C8921000F6}"/>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F6EF6ACF-0B8A-6046-8422-369E2E80B618}"/>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78" name="Oval 177">
              <a:extLst>
                <a:ext uri="{FF2B5EF4-FFF2-40B4-BE49-F238E27FC236}">
                  <a16:creationId xmlns:a16="http://schemas.microsoft.com/office/drawing/2014/main" id="{7239B2F2-5AEF-F04A-AD3E-06DEFB94EB56}"/>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179" name="Oval 178">
              <a:extLst>
                <a:ext uri="{FF2B5EF4-FFF2-40B4-BE49-F238E27FC236}">
                  <a16:creationId xmlns:a16="http://schemas.microsoft.com/office/drawing/2014/main" id="{8F8A8211-6B63-5940-95D8-C51AC9722488}"/>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182" name="Group 181">
            <a:extLst>
              <a:ext uri="{FF2B5EF4-FFF2-40B4-BE49-F238E27FC236}">
                <a16:creationId xmlns:a16="http://schemas.microsoft.com/office/drawing/2014/main" id="{E32E10DF-B40F-6A4D-AD6F-400EE6509ED5}"/>
              </a:ext>
            </a:extLst>
          </p:cNvPr>
          <p:cNvGrpSpPr/>
          <p:nvPr/>
        </p:nvGrpSpPr>
        <p:grpSpPr>
          <a:xfrm>
            <a:off x="9014931" y="2584537"/>
            <a:ext cx="60998" cy="283248"/>
            <a:chOff x="6278256" y="2253578"/>
            <a:chExt cx="60998" cy="283248"/>
          </a:xfrm>
        </p:grpSpPr>
        <p:grpSp>
          <p:nvGrpSpPr>
            <p:cNvPr id="183" name="Group 182">
              <a:extLst>
                <a:ext uri="{FF2B5EF4-FFF2-40B4-BE49-F238E27FC236}">
                  <a16:creationId xmlns:a16="http://schemas.microsoft.com/office/drawing/2014/main" id="{859770F1-7709-0047-AD7A-345F6F419232}"/>
                </a:ext>
              </a:extLst>
            </p:cNvPr>
            <p:cNvGrpSpPr/>
            <p:nvPr/>
          </p:nvGrpSpPr>
          <p:grpSpPr>
            <a:xfrm>
              <a:off x="6299230" y="2263615"/>
              <a:ext cx="19050" cy="252000"/>
              <a:chOff x="6145783" y="2317590"/>
              <a:chExt cx="19050" cy="252000"/>
            </a:xfrm>
          </p:grpSpPr>
          <p:cxnSp>
            <p:nvCxnSpPr>
              <p:cNvPr id="186" name="Straight Connector 185">
                <a:extLst>
                  <a:ext uri="{FF2B5EF4-FFF2-40B4-BE49-F238E27FC236}">
                    <a16:creationId xmlns:a16="http://schemas.microsoft.com/office/drawing/2014/main" id="{D3E8B254-4C96-354E-86E3-1853FB17AAE6}"/>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97E4C501-27AE-AD4C-B501-F43E888AC143}"/>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84" name="Oval 183">
              <a:extLst>
                <a:ext uri="{FF2B5EF4-FFF2-40B4-BE49-F238E27FC236}">
                  <a16:creationId xmlns:a16="http://schemas.microsoft.com/office/drawing/2014/main" id="{09B8723E-6C9C-8E41-AC63-ABAFFD5105A7}"/>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185" name="Oval 184">
              <a:extLst>
                <a:ext uri="{FF2B5EF4-FFF2-40B4-BE49-F238E27FC236}">
                  <a16:creationId xmlns:a16="http://schemas.microsoft.com/office/drawing/2014/main" id="{43138B15-D83F-FA48-AD7B-CD5710A89EB7}"/>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188" name="Group 187">
            <a:extLst>
              <a:ext uri="{FF2B5EF4-FFF2-40B4-BE49-F238E27FC236}">
                <a16:creationId xmlns:a16="http://schemas.microsoft.com/office/drawing/2014/main" id="{78D9398A-1ED3-8B46-B4D7-AD8AE8F352E5}"/>
              </a:ext>
            </a:extLst>
          </p:cNvPr>
          <p:cNvGrpSpPr/>
          <p:nvPr/>
        </p:nvGrpSpPr>
        <p:grpSpPr>
          <a:xfrm>
            <a:off x="8928051" y="2584537"/>
            <a:ext cx="60998" cy="283248"/>
            <a:chOff x="6278256" y="2253578"/>
            <a:chExt cx="60998" cy="283248"/>
          </a:xfrm>
        </p:grpSpPr>
        <p:grpSp>
          <p:nvGrpSpPr>
            <p:cNvPr id="189" name="Group 188">
              <a:extLst>
                <a:ext uri="{FF2B5EF4-FFF2-40B4-BE49-F238E27FC236}">
                  <a16:creationId xmlns:a16="http://schemas.microsoft.com/office/drawing/2014/main" id="{19B951B1-A694-AB49-ABC3-27A1D21747FC}"/>
                </a:ext>
              </a:extLst>
            </p:cNvPr>
            <p:cNvGrpSpPr/>
            <p:nvPr/>
          </p:nvGrpSpPr>
          <p:grpSpPr>
            <a:xfrm>
              <a:off x="6299230" y="2263615"/>
              <a:ext cx="19050" cy="252000"/>
              <a:chOff x="6145783" y="2317590"/>
              <a:chExt cx="19050" cy="252000"/>
            </a:xfrm>
          </p:grpSpPr>
          <p:cxnSp>
            <p:nvCxnSpPr>
              <p:cNvPr id="192" name="Straight Connector 191">
                <a:extLst>
                  <a:ext uri="{FF2B5EF4-FFF2-40B4-BE49-F238E27FC236}">
                    <a16:creationId xmlns:a16="http://schemas.microsoft.com/office/drawing/2014/main" id="{F848D47C-7EB6-3A41-A8C4-62B47C8A634A}"/>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00802B32-7899-EE4C-BFC1-9E984C2CAD89}"/>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90" name="Oval 189">
              <a:extLst>
                <a:ext uri="{FF2B5EF4-FFF2-40B4-BE49-F238E27FC236}">
                  <a16:creationId xmlns:a16="http://schemas.microsoft.com/office/drawing/2014/main" id="{60F023F6-FC24-EE4E-BC19-AC4D09F67468}"/>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191" name="Oval 190">
              <a:extLst>
                <a:ext uri="{FF2B5EF4-FFF2-40B4-BE49-F238E27FC236}">
                  <a16:creationId xmlns:a16="http://schemas.microsoft.com/office/drawing/2014/main" id="{A82277EA-C4D4-A848-85E2-8FEE54BBE036}"/>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194" name="Group 193">
            <a:extLst>
              <a:ext uri="{FF2B5EF4-FFF2-40B4-BE49-F238E27FC236}">
                <a16:creationId xmlns:a16="http://schemas.microsoft.com/office/drawing/2014/main" id="{B2335DDB-0AD5-F54B-9C3F-8D901E134220}"/>
              </a:ext>
            </a:extLst>
          </p:cNvPr>
          <p:cNvGrpSpPr/>
          <p:nvPr/>
        </p:nvGrpSpPr>
        <p:grpSpPr>
          <a:xfrm>
            <a:off x="8607633" y="2584537"/>
            <a:ext cx="60998" cy="283248"/>
            <a:chOff x="6278256" y="2253578"/>
            <a:chExt cx="60998" cy="283248"/>
          </a:xfrm>
        </p:grpSpPr>
        <p:grpSp>
          <p:nvGrpSpPr>
            <p:cNvPr id="195" name="Group 194">
              <a:extLst>
                <a:ext uri="{FF2B5EF4-FFF2-40B4-BE49-F238E27FC236}">
                  <a16:creationId xmlns:a16="http://schemas.microsoft.com/office/drawing/2014/main" id="{CC1BDDFB-6E1B-E544-B157-C26B920F76AC}"/>
                </a:ext>
              </a:extLst>
            </p:cNvPr>
            <p:cNvGrpSpPr/>
            <p:nvPr/>
          </p:nvGrpSpPr>
          <p:grpSpPr>
            <a:xfrm>
              <a:off x="6299230" y="2263615"/>
              <a:ext cx="19050" cy="252000"/>
              <a:chOff x="6145783" y="2317590"/>
              <a:chExt cx="19050" cy="252000"/>
            </a:xfrm>
          </p:grpSpPr>
          <p:cxnSp>
            <p:nvCxnSpPr>
              <p:cNvPr id="198" name="Straight Connector 197">
                <a:extLst>
                  <a:ext uri="{FF2B5EF4-FFF2-40B4-BE49-F238E27FC236}">
                    <a16:creationId xmlns:a16="http://schemas.microsoft.com/office/drawing/2014/main" id="{C0B04F85-997C-7643-AFE6-8C8F01875A80}"/>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ADE7C128-7A52-AA4E-B801-C02BA0E121D0}"/>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96" name="Oval 195">
              <a:extLst>
                <a:ext uri="{FF2B5EF4-FFF2-40B4-BE49-F238E27FC236}">
                  <a16:creationId xmlns:a16="http://schemas.microsoft.com/office/drawing/2014/main" id="{22DDD261-F0ED-1248-B44C-98D8CC82FED2}"/>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197" name="Oval 196">
              <a:extLst>
                <a:ext uri="{FF2B5EF4-FFF2-40B4-BE49-F238E27FC236}">
                  <a16:creationId xmlns:a16="http://schemas.microsoft.com/office/drawing/2014/main" id="{BA45138D-9E6E-2043-89EB-C20DBCF5767E}"/>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200" name="Group 199">
            <a:extLst>
              <a:ext uri="{FF2B5EF4-FFF2-40B4-BE49-F238E27FC236}">
                <a16:creationId xmlns:a16="http://schemas.microsoft.com/office/drawing/2014/main" id="{BA450BD5-C165-7B46-948A-406BDB68A15D}"/>
              </a:ext>
            </a:extLst>
          </p:cNvPr>
          <p:cNvGrpSpPr/>
          <p:nvPr/>
        </p:nvGrpSpPr>
        <p:grpSpPr>
          <a:xfrm>
            <a:off x="8695121" y="2584537"/>
            <a:ext cx="60998" cy="283248"/>
            <a:chOff x="6278256" y="2253578"/>
            <a:chExt cx="60998" cy="283248"/>
          </a:xfrm>
        </p:grpSpPr>
        <p:grpSp>
          <p:nvGrpSpPr>
            <p:cNvPr id="201" name="Group 200">
              <a:extLst>
                <a:ext uri="{FF2B5EF4-FFF2-40B4-BE49-F238E27FC236}">
                  <a16:creationId xmlns:a16="http://schemas.microsoft.com/office/drawing/2014/main" id="{E70D709A-E647-754D-A36B-AFA91B072052}"/>
                </a:ext>
              </a:extLst>
            </p:cNvPr>
            <p:cNvGrpSpPr/>
            <p:nvPr/>
          </p:nvGrpSpPr>
          <p:grpSpPr>
            <a:xfrm>
              <a:off x="6299230" y="2263615"/>
              <a:ext cx="19050" cy="252000"/>
              <a:chOff x="6145783" y="2317590"/>
              <a:chExt cx="19050" cy="252000"/>
            </a:xfrm>
          </p:grpSpPr>
          <p:cxnSp>
            <p:nvCxnSpPr>
              <p:cNvPr id="204" name="Straight Connector 203">
                <a:extLst>
                  <a:ext uri="{FF2B5EF4-FFF2-40B4-BE49-F238E27FC236}">
                    <a16:creationId xmlns:a16="http://schemas.microsoft.com/office/drawing/2014/main" id="{67D72CBE-B2DB-AA48-BB6D-FFF145220DB6}"/>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18D3298D-EAF5-A546-927D-A6AA2863D88B}"/>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02" name="Oval 201">
              <a:extLst>
                <a:ext uri="{FF2B5EF4-FFF2-40B4-BE49-F238E27FC236}">
                  <a16:creationId xmlns:a16="http://schemas.microsoft.com/office/drawing/2014/main" id="{EA82544A-28AE-094E-8664-7DA6B62BA34D}"/>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203" name="Oval 202">
              <a:extLst>
                <a:ext uri="{FF2B5EF4-FFF2-40B4-BE49-F238E27FC236}">
                  <a16:creationId xmlns:a16="http://schemas.microsoft.com/office/drawing/2014/main" id="{575DC888-EA00-4645-9D55-41F61D6D0FA1}"/>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206" name="Group 205">
            <a:extLst>
              <a:ext uri="{FF2B5EF4-FFF2-40B4-BE49-F238E27FC236}">
                <a16:creationId xmlns:a16="http://schemas.microsoft.com/office/drawing/2014/main" id="{33CDA291-5F17-6049-98BC-8AFCDEB50376}"/>
              </a:ext>
            </a:extLst>
          </p:cNvPr>
          <p:cNvGrpSpPr/>
          <p:nvPr/>
        </p:nvGrpSpPr>
        <p:grpSpPr>
          <a:xfrm>
            <a:off x="8841171" y="2584537"/>
            <a:ext cx="60998" cy="283248"/>
            <a:chOff x="6278256" y="2253578"/>
            <a:chExt cx="60998" cy="283248"/>
          </a:xfrm>
        </p:grpSpPr>
        <p:grpSp>
          <p:nvGrpSpPr>
            <p:cNvPr id="207" name="Group 206">
              <a:extLst>
                <a:ext uri="{FF2B5EF4-FFF2-40B4-BE49-F238E27FC236}">
                  <a16:creationId xmlns:a16="http://schemas.microsoft.com/office/drawing/2014/main" id="{4F90ABAF-07A7-D041-9CF9-8BE5CE07718B}"/>
                </a:ext>
              </a:extLst>
            </p:cNvPr>
            <p:cNvGrpSpPr/>
            <p:nvPr/>
          </p:nvGrpSpPr>
          <p:grpSpPr>
            <a:xfrm>
              <a:off x="6299230" y="2263615"/>
              <a:ext cx="19050" cy="252000"/>
              <a:chOff x="6145783" y="2317590"/>
              <a:chExt cx="19050" cy="252000"/>
            </a:xfrm>
          </p:grpSpPr>
          <p:cxnSp>
            <p:nvCxnSpPr>
              <p:cNvPr id="210" name="Straight Connector 209">
                <a:extLst>
                  <a:ext uri="{FF2B5EF4-FFF2-40B4-BE49-F238E27FC236}">
                    <a16:creationId xmlns:a16="http://schemas.microsoft.com/office/drawing/2014/main" id="{475D9A26-96EB-2247-84E1-9BE86822FC14}"/>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9105AECE-BAF5-0C44-94D9-AB9C62DF764A}"/>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08" name="Oval 207">
              <a:extLst>
                <a:ext uri="{FF2B5EF4-FFF2-40B4-BE49-F238E27FC236}">
                  <a16:creationId xmlns:a16="http://schemas.microsoft.com/office/drawing/2014/main" id="{69175E3D-D1F1-3640-A18C-7D39CCB44D9E}"/>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209" name="Oval 208">
              <a:extLst>
                <a:ext uri="{FF2B5EF4-FFF2-40B4-BE49-F238E27FC236}">
                  <a16:creationId xmlns:a16="http://schemas.microsoft.com/office/drawing/2014/main" id="{75212B98-2219-4646-A761-9B700F0051DD}"/>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212" name="Group 211">
            <a:extLst>
              <a:ext uri="{FF2B5EF4-FFF2-40B4-BE49-F238E27FC236}">
                <a16:creationId xmlns:a16="http://schemas.microsoft.com/office/drawing/2014/main" id="{58C65B78-D616-F043-AE24-063518D1F17A}"/>
              </a:ext>
            </a:extLst>
          </p:cNvPr>
          <p:cNvGrpSpPr/>
          <p:nvPr/>
        </p:nvGrpSpPr>
        <p:grpSpPr>
          <a:xfrm>
            <a:off x="8520144" y="2584537"/>
            <a:ext cx="60998" cy="283248"/>
            <a:chOff x="6278256" y="2253578"/>
            <a:chExt cx="60998" cy="283248"/>
          </a:xfrm>
        </p:grpSpPr>
        <p:grpSp>
          <p:nvGrpSpPr>
            <p:cNvPr id="213" name="Group 212">
              <a:extLst>
                <a:ext uri="{FF2B5EF4-FFF2-40B4-BE49-F238E27FC236}">
                  <a16:creationId xmlns:a16="http://schemas.microsoft.com/office/drawing/2014/main" id="{9E6F693C-723B-CE49-B243-B5D04C3ED8C6}"/>
                </a:ext>
              </a:extLst>
            </p:cNvPr>
            <p:cNvGrpSpPr/>
            <p:nvPr/>
          </p:nvGrpSpPr>
          <p:grpSpPr>
            <a:xfrm>
              <a:off x="6299230" y="2263615"/>
              <a:ext cx="19050" cy="252000"/>
              <a:chOff x="6145783" y="2317590"/>
              <a:chExt cx="19050" cy="252000"/>
            </a:xfrm>
          </p:grpSpPr>
          <p:cxnSp>
            <p:nvCxnSpPr>
              <p:cNvPr id="216" name="Straight Connector 215">
                <a:extLst>
                  <a:ext uri="{FF2B5EF4-FFF2-40B4-BE49-F238E27FC236}">
                    <a16:creationId xmlns:a16="http://schemas.microsoft.com/office/drawing/2014/main" id="{BF82ECAE-F57E-9B45-8F16-BA503A563270}"/>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5062ED33-082C-A940-B719-3BE7FCDDEDAF}"/>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14" name="Oval 213">
              <a:extLst>
                <a:ext uri="{FF2B5EF4-FFF2-40B4-BE49-F238E27FC236}">
                  <a16:creationId xmlns:a16="http://schemas.microsoft.com/office/drawing/2014/main" id="{76E37BF4-142C-9C4B-A403-E19C9B1F308F}"/>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215" name="Oval 214">
              <a:extLst>
                <a:ext uri="{FF2B5EF4-FFF2-40B4-BE49-F238E27FC236}">
                  <a16:creationId xmlns:a16="http://schemas.microsoft.com/office/drawing/2014/main" id="{33765958-0255-754A-B4AD-A1E97E7FA83E}"/>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218" name="Group 217">
            <a:extLst>
              <a:ext uri="{FF2B5EF4-FFF2-40B4-BE49-F238E27FC236}">
                <a16:creationId xmlns:a16="http://schemas.microsoft.com/office/drawing/2014/main" id="{36683A60-6D8D-F045-8A6B-B48A46A6D105}"/>
              </a:ext>
            </a:extLst>
          </p:cNvPr>
          <p:cNvGrpSpPr/>
          <p:nvPr/>
        </p:nvGrpSpPr>
        <p:grpSpPr>
          <a:xfrm>
            <a:off x="8432655" y="2584537"/>
            <a:ext cx="60998" cy="283248"/>
            <a:chOff x="6278256" y="2253578"/>
            <a:chExt cx="60998" cy="283248"/>
          </a:xfrm>
        </p:grpSpPr>
        <p:grpSp>
          <p:nvGrpSpPr>
            <p:cNvPr id="219" name="Group 218">
              <a:extLst>
                <a:ext uri="{FF2B5EF4-FFF2-40B4-BE49-F238E27FC236}">
                  <a16:creationId xmlns:a16="http://schemas.microsoft.com/office/drawing/2014/main" id="{006FEA55-B84F-4644-ACC2-E8300CA3E829}"/>
                </a:ext>
              </a:extLst>
            </p:cNvPr>
            <p:cNvGrpSpPr/>
            <p:nvPr/>
          </p:nvGrpSpPr>
          <p:grpSpPr>
            <a:xfrm>
              <a:off x="6299230" y="2263615"/>
              <a:ext cx="19050" cy="252000"/>
              <a:chOff x="6145783" y="2317590"/>
              <a:chExt cx="19050" cy="252000"/>
            </a:xfrm>
          </p:grpSpPr>
          <p:cxnSp>
            <p:nvCxnSpPr>
              <p:cNvPr id="222" name="Straight Connector 221">
                <a:extLst>
                  <a:ext uri="{FF2B5EF4-FFF2-40B4-BE49-F238E27FC236}">
                    <a16:creationId xmlns:a16="http://schemas.microsoft.com/office/drawing/2014/main" id="{C886CD53-5BCF-3B4B-A680-BD2B20ED9061}"/>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E4A1DD7A-4DAC-C64C-8291-A1F4FDA604D3}"/>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20" name="Oval 219">
              <a:extLst>
                <a:ext uri="{FF2B5EF4-FFF2-40B4-BE49-F238E27FC236}">
                  <a16:creationId xmlns:a16="http://schemas.microsoft.com/office/drawing/2014/main" id="{50879BB1-4651-7B4B-A583-5D50D5FA92B2}"/>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221" name="Oval 220">
              <a:extLst>
                <a:ext uri="{FF2B5EF4-FFF2-40B4-BE49-F238E27FC236}">
                  <a16:creationId xmlns:a16="http://schemas.microsoft.com/office/drawing/2014/main" id="{7B9941CA-EA2F-9547-909F-27FD023BA96A}"/>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224" name="Group 223">
            <a:extLst>
              <a:ext uri="{FF2B5EF4-FFF2-40B4-BE49-F238E27FC236}">
                <a16:creationId xmlns:a16="http://schemas.microsoft.com/office/drawing/2014/main" id="{75714AA6-7E6D-1C40-ADF6-B1AB9FC73E12}"/>
              </a:ext>
            </a:extLst>
          </p:cNvPr>
          <p:cNvGrpSpPr/>
          <p:nvPr/>
        </p:nvGrpSpPr>
        <p:grpSpPr>
          <a:xfrm>
            <a:off x="8345166" y="2584537"/>
            <a:ext cx="60998" cy="283248"/>
            <a:chOff x="6278256" y="2253578"/>
            <a:chExt cx="60998" cy="283248"/>
          </a:xfrm>
        </p:grpSpPr>
        <p:grpSp>
          <p:nvGrpSpPr>
            <p:cNvPr id="225" name="Group 224">
              <a:extLst>
                <a:ext uri="{FF2B5EF4-FFF2-40B4-BE49-F238E27FC236}">
                  <a16:creationId xmlns:a16="http://schemas.microsoft.com/office/drawing/2014/main" id="{00CE7A67-799B-5548-BCB2-95D90306ADF9}"/>
                </a:ext>
              </a:extLst>
            </p:cNvPr>
            <p:cNvGrpSpPr/>
            <p:nvPr/>
          </p:nvGrpSpPr>
          <p:grpSpPr>
            <a:xfrm>
              <a:off x="6299230" y="2263615"/>
              <a:ext cx="19050" cy="252000"/>
              <a:chOff x="6145783" y="2317590"/>
              <a:chExt cx="19050" cy="252000"/>
            </a:xfrm>
          </p:grpSpPr>
          <p:cxnSp>
            <p:nvCxnSpPr>
              <p:cNvPr id="228" name="Straight Connector 227">
                <a:extLst>
                  <a:ext uri="{FF2B5EF4-FFF2-40B4-BE49-F238E27FC236}">
                    <a16:creationId xmlns:a16="http://schemas.microsoft.com/office/drawing/2014/main" id="{BA16E30F-8171-5A43-B632-79A20DED8F8B}"/>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6DC584FE-6339-C548-8435-02EC6EE562E4}"/>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26" name="Oval 225">
              <a:extLst>
                <a:ext uri="{FF2B5EF4-FFF2-40B4-BE49-F238E27FC236}">
                  <a16:creationId xmlns:a16="http://schemas.microsoft.com/office/drawing/2014/main" id="{3FEC0B46-126F-EF49-94FB-80CB5ADA9492}"/>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227" name="Oval 226">
              <a:extLst>
                <a:ext uri="{FF2B5EF4-FFF2-40B4-BE49-F238E27FC236}">
                  <a16:creationId xmlns:a16="http://schemas.microsoft.com/office/drawing/2014/main" id="{274294B6-89C0-E241-B0E9-8C417D9F2695}"/>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230" name="Group 229">
            <a:extLst>
              <a:ext uri="{FF2B5EF4-FFF2-40B4-BE49-F238E27FC236}">
                <a16:creationId xmlns:a16="http://schemas.microsoft.com/office/drawing/2014/main" id="{7703616A-F3AA-2246-AD49-412D2EB98605}"/>
              </a:ext>
            </a:extLst>
          </p:cNvPr>
          <p:cNvGrpSpPr/>
          <p:nvPr/>
        </p:nvGrpSpPr>
        <p:grpSpPr>
          <a:xfrm>
            <a:off x="8257677" y="2584537"/>
            <a:ext cx="60998" cy="283248"/>
            <a:chOff x="6278256" y="2253578"/>
            <a:chExt cx="60998" cy="283248"/>
          </a:xfrm>
        </p:grpSpPr>
        <p:grpSp>
          <p:nvGrpSpPr>
            <p:cNvPr id="231" name="Group 230">
              <a:extLst>
                <a:ext uri="{FF2B5EF4-FFF2-40B4-BE49-F238E27FC236}">
                  <a16:creationId xmlns:a16="http://schemas.microsoft.com/office/drawing/2014/main" id="{5DFC2311-40BC-FE42-AA08-8BC1952B5243}"/>
                </a:ext>
              </a:extLst>
            </p:cNvPr>
            <p:cNvGrpSpPr/>
            <p:nvPr/>
          </p:nvGrpSpPr>
          <p:grpSpPr>
            <a:xfrm>
              <a:off x="6299230" y="2263615"/>
              <a:ext cx="19050" cy="252000"/>
              <a:chOff x="6145783" y="2317590"/>
              <a:chExt cx="19050" cy="252000"/>
            </a:xfrm>
          </p:grpSpPr>
          <p:cxnSp>
            <p:nvCxnSpPr>
              <p:cNvPr id="234" name="Straight Connector 233">
                <a:extLst>
                  <a:ext uri="{FF2B5EF4-FFF2-40B4-BE49-F238E27FC236}">
                    <a16:creationId xmlns:a16="http://schemas.microsoft.com/office/drawing/2014/main" id="{18E30B65-4E14-2744-B647-83CC0C48169F}"/>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3FB6BFED-AA72-784E-AD11-28F9EA360F1A}"/>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32" name="Oval 231">
              <a:extLst>
                <a:ext uri="{FF2B5EF4-FFF2-40B4-BE49-F238E27FC236}">
                  <a16:creationId xmlns:a16="http://schemas.microsoft.com/office/drawing/2014/main" id="{DA322EA3-8E0B-864E-9FD4-5E9BED21F77A}"/>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233" name="Oval 232">
              <a:extLst>
                <a:ext uri="{FF2B5EF4-FFF2-40B4-BE49-F238E27FC236}">
                  <a16:creationId xmlns:a16="http://schemas.microsoft.com/office/drawing/2014/main" id="{B052C02F-179C-904D-9E02-415C563CF9E1}"/>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236" name="Group 235">
            <a:extLst>
              <a:ext uri="{FF2B5EF4-FFF2-40B4-BE49-F238E27FC236}">
                <a16:creationId xmlns:a16="http://schemas.microsoft.com/office/drawing/2014/main" id="{D6156A84-9573-394A-B2A8-BCFB0EE9C523}"/>
              </a:ext>
            </a:extLst>
          </p:cNvPr>
          <p:cNvGrpSpPr/>
          <p:nvPr/>
        </p:nvGrpSpPr>
        <p:grpSpPr>
          <a:xfrm>
            <a:off x="8170188" y="2584537"/>
            <a:ext cx="60998" cy="283248"/>
            <a:chOff x="6278256" y="2253578"/>
            <a:chExt cx="60998" cy="283248"/>
          </a:xfrm>
        </p:grpSpPr>
        <p:grpSp>
          <p:nvGrpSpPr>
            <p:cNvPr id="237" name="Group 236">
              <a:extLst>
                <a:ext uri="{FF2B5EF4-FFF2-40B4-BE49-F238E27FC236}">
                  <a16:creationId xmlns:a16="http://schemas.microsoft.com/office/drawing/2014/main" id="{7DAC9E03-FD30-6442-BF17-397DC1AC379B}"/>
                </a:ext>
              </a:extLst>
            </p:cNvPr>
            <p:cNvGrpSpPr/>
            <p:nvPr/>
          </p:nvGrpSpPr>
          <p:grpSpPr>
            <a:xfrm>
              <a:off x="6299230" y="2263615"/>
              <a:ext cx="19050" cy="252000"/>
              <a:chOff x="6145783" y="2317590"/>
              <a:chExt cx="19050" cy="252000"/>
            </a:xfrm>
          </p:grpSpPr>
          <p:cxnSp>
            <p:nvCxnSpPr>
              <p:cNvPr id="240" name="Straight Connector 239">
                <a:extLst>
                  <a:ext uri="{FF2B5EF4-FFF2-40B4-BE49-F238E27FC236}">
                    <a16:creationId xmlns:a16="http://schemas.microsoft.com/office/drawing/2014/main" id="{06B0AF7A-2C30-A049-9BD5-5124AC9759B9}"/>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DE07DD28-8E69-CE41-86BE-CC899C48CD23}"/>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38" name="Oval 237">
              <a:extLst>
                <a:ext uri="{FF2B5EF4-FFF2-40B4-BE49-F238E27FC236}">
                  <a16:creationId xmlns:a16="http://schemas.microsoft.com/office/drawing/2014/main" id="{983D0A1E-88ED-1E4E-B005-68ED4E8663F6}"/>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239" name="Oval 238">
              <a:extLst>
                <a:ext uri="{FF2B5EF4-FFF2-40B4-BE49-F238E27FC236}">
                  <a16:creationId xmlns:a16="http://schemas.microsoft.com/office/drawing/2014/main" id="{F2654E3F-025F-0C4E-B7F0-BB3DC512F8DF}"/>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242" name="Group 241">
            <a:extLst>
              <a:ext uri="{FF2B5EF4-FFF2-40B4-BE49-F238E27FC236}">
                <a16:creationId xmlns:a16="http://schemas.microsoft.com/office/drawing/2014/main" id="{CDA1BE3C-CF3B-DA41-B74C-E9B33655A80A}"/>
              </a:ext>
            </a:extLst>
          </p:cNvPr>
          <p:cNvGrpSpPr/>
          <p:nvPr/>
        </p:nvGrpSpPr>
        <p:grpSpPr>
          <a:xfrm>
            <a:off x="8082699" y="2584537"/>
            <a:ext cx="60998" cy="283248"/>
            <a:chOff x="6278256" y="2253578"/>
            <a:chExt cx="60998" cy="283248"/>
          </a:xfrm>
        </p:grpSpPr>
        <p:grpSp>
          <p:nvGrpSpPr>
            <p:cNvPr id="243" name="Group 242">
              <a:extLst>
                <a:ext uri="{FF2B5EF4-FFF2-40B4-BE49-F238E27FC236}">
                  <a16:creationId xmlns:a16="http://schemas.microsoft.com/office/drawing/2014/main" id="{96C7ED87-4215-E048-8CC4-EF6BB8C46B12}"/>
                </a:ext>
              </a:extLst>
            </p:cNvPr>
            <p:cNvGrpSpPr/>
            <p:nvPr/>
          </p:nvGrpSpPr>
          <p:grpSpPr>
            <a:xfrm>
              <a:off x="6299230" y="2263615"/>
              <a:ext cx="19050" cy="252000"/>
              <a:chOff x="6145783" y="2317590"/>
              <a:chExt cx="19050" cy="252000"/>
            </a:xfrm>
          </p:grpSpPr>
          <p:cxnSp>
            <p:nvCxnSpPr>
              <p:cNvPr id="246" name="Straight Connector 245">
                <a:extLst>
                  <a:ext uri="{FF2B5EF4-FFF2-40B4-BE49-F238E27FC236}">
                    <a16:creationId xmlns:a16="http://schemas.microsoft.com/office/drawing/2014/main" id="{2A0B2FAF-ADFD-B74A-84E0-8E72ECFB118B}"/>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56CC614A-6277-CA42-9BAA-A5D1DAF87C69}"/>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44" name="Oval 243">
              <a:extLst>
                <a:ext uri="{FF2B5EF4-FFF2-40B4-BE49-F238E27FC236}">
                  <a16:creationId xmlns:a16="http://schemas.microsoft.com/office/drawing/2014/main" id="{CBD77E91-D43D-6A4D-87B5-EB7C16C60416}"/>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245" name="Oval 244">
              <a:extLst>
                <a:ext uri="{FF2B5EF4-FFF2-40B4-BE49-F238E27FC236}">
                  <a16:creationId xmlns:a16="http://schemas.microsoft.com/office/drawing/2014/main" id="{94E81F48-9ABB-E842-BAB8-09ABB7838CB3}"/>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248" name="Group 247">
            <a:extLst>
              <a:ext uri="{FF2B5EF4-FFF2-40B4-BE49-F238E27FC236}">
                <a16:creationId xmlns:a16="http://schemas.microsoft.com/office/drawing/2014/main" id="{304D2477-AFC6-C64E-BB65-8324B12E5AD7}"/>
              </a:ext>
            </a:extLst>
          </p:cNvPr>
          <p:cNvGrpSpPr/>
          <p:nvPr/>
        </p:nvGrpSpPr>
        <p:grpSpPr>
          <a:xfrm>
            <a:off x="7995210" y="2584537"/>
            <a:ext cx="60998" cy="283248"/>
            <a:chOff x="6278256" y="2253578"/>
            <a:chExt cx="60998" cy="283248"/>
          </a:xfrm>
        </p:grpSpPr>
        <p:grpSp>
          <p:nvGrpSpPr>
            <p:cNvPr id="249" name="Group 248">
              <a:extLst>
                <a:ext uri="{FF2B5EF4-FFF2-40B4-BE49-F238E27FC236}">
                  <a16:creationId xmlns:a16="http://schemas.microsoft.com/office/drawing/2014/main" id="{B6871116-4FEF-A04C-8F1F-4B43F9F2B6D7}"/>
                </a:ext>
              </a:extLst>
            </p:cNvPr>
            <p:cNvGrpSpPr/>
            <p:nvPr/>
          </p:nvGrpSpPr>
          <p:grpSpPr>
            <a:xfrm>
              <a:off x="6299230" y="2263615"/>
              <a:ext cx="19050" cy="252000"/>
              <a:chOff x="6145783" y="2317590"/>
              <a:chExt cx="19050" cy="252000"/>
            </a:xfrm>
          </p:grpSpPr>
          <p:cxnSp>
            <p:nvCxnSpPr>
              <p:cNvPr id="252" name="Straight Connector 251">
                <a:extLst>
                  <a:ext uri="{FF2B5EF4-FFF2-40B4-BE49-F238E27FC236}">
                    <a16:creationId xmlns:a16="http://schemas.microsoft.com/office/drawing/2014/main" id="{3F371446-FA9D-C949-8ECA-1F8EF1DF580A}"/>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1DA11F60-B104-9B44-95F9-F2CBF65F2498}"/>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50" name="Oval 249">
              <a:extLst>
                <a:ext uri="{FF2B5EF4-FFF2-40B4-BE49-F238E27FC236}">
                  <a16:creationId xmlns:a16="http://schemas.microsoft.com/office/drawing/2014/main" id="{8692A226-F3CB-C44B-B30B-638CF4603B5D}"/>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251" name="Oval 250">
              <a:extLst>
                <a:ext uri="{FF2B5EF4-FFF2-40B4-BE49-F238E27FC236}">
                  <a16:creationId xmlns:a16="http://schemas.microsoft.com/office/drawing/2014/main" id="{D19C7D66-4A10-8044-9D25-F65ADF90F764}"/>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254" name="Group 253">
            <a:extLst>
              <a:ext uri="{FF2B5EF4-FFF2-40B4-BE49-F238E27FC236}">
                <a16:creationId xmlns:a16="http://schemas.microsoft.com/office/drawing/2014/main" id="{F5883CC7-FB0A-4145-92F1-45D19FC402FA}"/>
              </a:ext>
            </a:extLst>
          </p:cNvPr>
          <p:cNvGrpSpPr/>
          <p:nvPr/>
        </p:nvGrpSpPr>
        <p:grpSpPr>
          <a:xfrm>
            <a:off x="7907721" y="2584537"/>
            <a:ext cx="60998" cy="283248"/>
            <a:chOff x="6278256" y="2253578"/>
            <a:chExt cx="60998" cy="283248"/>
          </a:xfrm>
        </p:grpSpPr>
        <p:grpSp>
          <p:nvGrpSpPr>
            <p:cNvPr id="255" name="Group 254">
              <a:extLst>
                <a:ext uri="{FF2B5EF4-FFF2-40B4-BE49-F238E27FC236}">
                  <a16:creationId xmlns:a16="http://schemas.microsoft.com/office/drawing/2014/main" id="{192C47AC-3A2B-0041-8DF5-6C0984AD6D5D}"/>
                </a:ext>
              </a:extLst>
            </p:cNvPr>
            <p:cNvGrpSpPr/>
            <p:nvPr/>
          </p:nvGrpSpPr>
          <p:grpSpPr>
            <a:xfrm>
              <a:off x="6299230" y="2263615"/>
              <a:ext cx="19050" cy="252000"/>
              <a:chOff x="6145783" y="2317590"/>
              <a:chExt cx="19050" cy="252000"/>
            </a:xfrm>
          </p:grpSpPr>
          <p:cxnSp>
            <p:nvCxnSpPr>
              <p:cNvPr id="258" name="Straight Connector 257">
                <a:extLst>
                  <a:ext uri="{FF2B5EF4-FFF2-40B4-BE49-F238E27FC236}">
                    <a16:creationId xmlns:a16="http://schemas.microsoft.com/office/drawing/2014/main" id="{540FE513-7279-EF46-8F21-6FC835E99858}"/>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1EC89393-E474-634A-9451-DD041927AAC6}"/>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56" name="Oval 255">
              <a:extLst>
                <a:ext uri="{FF2B5EF4-FFF2-40B4-BE49-F238E27FC236}">
                  <a16:creationId xmlns:a16="http://schemas.microsoft.com/office/drawing/2014/main" id="{237852C8-33CE-6A48-9C51-0F114C2E283E}"/>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257" name="Oval 256">
              <a:extLst>
                <a:ext uri="{FF2B5EF4-FFF2-40B4-BE49-F238E27FC236}">
                  <a16:creationId xmlns:a16="http://schemas.microsoft.com/office/drawing/2014/main" id="{15B2A477-A19C-E441-BF40-93A2C6B176DC}"/>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260" name="Group 259">
            <a:extLst>
              <a:ext uri="{FF2B5EF4-FFF2-40B4-BE49-F238E27FC236}">
                <a16:creationId xmlns:a16="http://schemas.microsoft.com/office/drawing/2014/main" id="{BD1DDC44-5AF9-9444-BF11-9212D20C8BA4}"/>
              </a:ext>
            </a:extLst>
          </p:cNvPr>
          <p:cNvGrpSpPr/>
          <p:nvPr/>
        </p:nvGrpSpPr>
        <p:grpSpPr>
          <a:xfrm>
            <a:off x="7303413" y="2584537"/>
            <a:ext cx="60998" cy="283248"/>
            <a:chOff x="6278256" y="2253578"/>
            <a:chExt cx="60998" cy="283248"/>
          </a:xfrm>
        </p:grpSpPr>
        <p:grpSp>
          <p:nvGrpSpPr>
            <p:cNvPr id="261" name="Group 260">
              <a:extLst>
                <a:ext uri="{FF2B5EF4-FFF2-40B4-BE49-F238E27FC236}">
                  <a16:creationId xmlns:a16="http://schemas.microsoft.com/office/drawing/2014/main" id="{DB6D2DCA-4419-204C-9BE9-77F7B029B6CC}"/>
                </a:ext>
              </a:extLst>
            </p:cNvPr>
            <p:cNvGrpSpPr/>
            <p:nvPr/>
          </p:nvGrpSpPr>
          <p:grpSpPr>
            <a:xfrm>
              <a:off x="6299230" y="2263615"/>
              <a:ext cx="19050" cy="252000"/>
              <a:chOff x="6145783" y="2317590"/>
              <a:chExt cx="19050" cy="252000"/>
            </a:xfrm>
          </p:grpSpPr>
          <p:cxnSp>
            <p:nvCxnSpPr>
              <p:cNvPr id="264" name="Straight Connector 263">
                <a:extLst>
                  <a:ext uri="{FF2B5EF4-FFF2-40B4-BE49-F238E27FC236}">
                    <a16:creationId xmlns:a16="http://schemas.microsoft.com/office/drawing/2014/main" id="{ACF75C77-B636-DF44-9AFA-1F6FE786DC2C}"/>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6CABF5CF-B3A7-7148-BDFD-D3B6F89FEF2A}"/>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62" name="Oval 261">
              <a:extLst>
                <a:ext uri="{FF2B5EF4-FFF2-40B4-BE49-F238E27FC236}">
                  <a16:creationId xmlns:a16="http://schemas.microsoft.com/office/drawing/2014/main" id="{09A34F3F-13B1-0B47-9992-36C9461E5170}"/>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263" name="Oval 262">
              <a:extLst>
                <a:ext uri="{FF2B5EF4-FFF2-40B4-BE49-F238E27FC236}">
                  <a16:creationId xmlns:a16="http://schemas.microsoft.com/office/drawing/2014/main" id="{0D62E80C-8EA0-3B43-85B8-C156BD599711}"/>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266" name="Group 265">
            <a:extLst>
              <a:ext uri="{FF2B5EF4-FFF2-40B4-BE49-F238E27FC236}">
                <a16:creationId xmlns:a16="http://schemas.microsoft.com/office/drawing/2014/main" id="{24237959-FBA5-1842-B87C-6B245170EFED}"/>
              </a:ext>
            </a:extLst>
          </p:cNvPr>
          <p:cNvGrpSpPr/>
          <p:nvPr/>
        </p:nvGrpSpPr>
        <p:grpSpPr>
          <a:xfrm>
            <a:off x="7388080" y="2584537"/>
            <a:ext cx="60998" cy="283248"/>
            <a:chOff x="6278256" y="2253578"/>
            <a:chExt cx="60998" cy="283248"/>
          </a:xfrm>
        </p:grpSpPr>
        <p:grpSp>
          <p:nvGrpSpPr>
            <p:cNvPr id="267" name="Group 266">
              <a:extLst>
                <a:ext uri="{FF2B5EF4-FFF2-40B4-BE49-F238E27FC236}">
                  <a16:creationId xmlns:a16="http://schemas.microsoft.com/office/drawing/2014/main" id="{C61CB3FD-2C0F-8340-85FE-02014B8B946F}"/>
                </a:ext>
              </a:extLst>
            </p:cNvPr>
            <p:cNvGrpSpPr/>
            <p:nvPr/>
          </p:nvGrpSpPr>
          <p:grpSpPr>
            <a:xfrm>
              <a:off x="6299230" y="2263615"/>
              <a:ext cx="19050" cy="252000"/>
              <a:chOff x="6145783" y="2317590"/>
              <a:chExt cx="19050" cy="252000"/>
            </a:xfrm>
          </p:grpSpPr>
          <p:cxnSp>
            <p:nvCxnSpPr>
              <p:cNvPr id="270" name="Straight Connector 269">
                <a:extLst>
                  <a:ext uri="{FF2B5EF4-FFF2-40B4-BE49-F238E27FC236}">
                    <a16:creationId xmlns:a16="http://schemas.microsoft.com/office/drawing/2014/main" id="{939902C2-BA1E-D64D-B269-D00E490952D8}"/>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80250610-452E-6349-BC16-970F2A143A86}"/>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68" name="Oval 267">
              <a:extLst>
                <a:ext uri="{FF2B5EF4-FFF2-40B4-BE49-F238E27FC236}">
                  <a16:creationId xmlns:a16="http://schemas.microsoft.com/office/drawing/2014/main" id="{1139FD5A-1FF3-D542-9D39-1A4791FE0481}"/>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269" name="Oval 268">
              <a:extLst>
                <a:ext uri="{FF2B5EF4-FFF2-40B4-BE49-F238E27FC236}">
                  <a16:creationId xmlns:a16="http://schemas.microsoft.com/office/drawing/2014/main" id="{4D452933-3D72-1440-9C0A-3946FBFB75D4}"/>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272" name="Group 271">
            <a:extLst>
              <a:ext uri="{FF2B5EF4-FFF2-40B4-BE49-F238E27FC236}">
                <a16:creationId xmlns:a16="http://schemas.microsoft.com/office/drawing/2014/main" id="{EE5F5A3E-4664-5E48-9531-35740ACABEF5}"/>
              </a:ext>
            </a:extLst>
          </p:cNvPr>
          <p:cNvGrpSpPr/>
          <p:nvPr/>
        </p:nvGrpSpPr>
        <p:grpSpPr>
          <a:xfrm>
            <a:off x="7472747" y="2584537"/>
            <a:ext cx="60998" cy="283248"/>
            <a:chOff x="6278256" y="2253578"/>
            <a:chExt cx="60998" cy="283248"/>
          </a:xfrm>
        </p:grpSpPr>
        <p:grpSp>
          <p:nvGrpSpPr>
            <p:cNvPr id="273" name="Group 272">
              <a:extLst>
                <a:ext uri="{FF2B5EF4-FFF2-40B4-BE49-F238E27FC236}">
                  <a16:creationId xmlns:a16="http://schemas.microsoft.com/office/drawing/2014/main" id="{C08231F5-0BF2-3D4E-A7BE-2D90250BA1BC}"/>
                </a:ext>
              </a:extLst>
            </p:cNvPr>
            <p:cNvGrpSpPr/>
            <p:nvPr/>
          </p:nvGrpSpPr>
          <p:grpSpPr>
            <a:xfrm>
              <a:off x="6299230" y="2263615"/>
              <a:ext cx="19050" cy="252000"/>
              <a:chOff x="6145783" y="2317590"/>
              <a:chExt cx="19050" cy="252000"/>
            </a:xfrm>
          </p:grpSpPr>
          <p:cxnSp>
            <p:nvCxnSpPr>
              <p:cNvPr id="276" name="Straight Connector 275">
                <a:extLst>
                  <a:ext uri="{FF2B5EF4-FFF2-40B4-BE49-F238E27FC236}">
                    <a16:creationId xmlns:a16="http://schemas.microsoft.com/office/drawing/2014/main" id="{7DCEAD93-D66B-4947-B896-C97F3C61EED2}"/>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9AFACBD0-839C-D84E-BEAB-428F983D7F8F}"/>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74" name="Oval 273">
              <a:extLst>
                <a:ext uri="{FF2B5EF4-FFF2-40B4-BE49-F238E27FC236}">
                  <a16:creationId xmlns:a16="http://schemas.microsoft.com/office/drawing/2014/main" id="{E78202F9-BB01-8B4B-AA46-D3DDD3CB052C}"/>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275" name="Oval 274">
              <a:extLst>
                <a:ext uri="{FF2B5EF4-FFF2-40B4-BE49-F238E27FC236}">
                  <a16:creationId xmlns:a16="http://schemas.microsoft.com/office/drawing/2014/main" id="{B00DA0C2-9031-C24F-936D-890DDAAC4EE0}"/>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278" name="Group 277">
            <a:extLst>
              <a:ext uri="{FF2B5EF4-FFF2-40B4-BE49-F238E27FC236}">
                <a16:creationId xmlns:a16="http://schemas.microsoft.com/office/drawing/2014/main" id="{639415BC-95B1-3340-B2C7-F48D44533FE5}"/>
              </a:ext>
            </a:extLst>
          </p:cNvPr>
          <p:cNvGrpSpPr/>
          <p:nvPr/>
        </p:nvGrpSpPr>
        <p:grpSpPr>
          <a:xfrm>
            <a:off x="7557414" y="2584537"/>
            <a:ext cx="60998" cy="283248"/>
            <a:chOff x="6278256" y="2253578"/>
            <a:chExt cx="60998" cy="283248"/>
          </a:xfrm>
        </p:grpSpPr>
        <p:grpSp>
          <p:nvGrpSpPr>
            <p:cNvPr id="279" name="Group 278">
              <a:extLst>
                <a:ext uri="{FF2B5EF4-FFF2-40B4-BE49-F238E27FC236}">
                  <a16:creationId xmlns:a16="http://schemas.microsoft.com/office/drawing/2014/main" id="{945F329E-AD27-EF4B-B2BD-74D5D0703CEA}"/>
                </a:ext>
              </a:extLst>
            </p:cNvPr>
            <p:cNvGrpSpPr/>
            <p:nvPr/>
          </p:nvGrpSpPr>
          <p:grpSpPr>
            <a:xfrm>
              <a:off x="6299230" y="2263615"/>
              <a:ext cx="19050" cy="252000"/>
              <a:chOff x="6145783" y="2317590"/>
              <a:chExt cx="19050" cy="252000"/>
            </a:xfrm>
          </p:grpSpPr>
          <p:cxnSp>
            <p:nvCxnSpPr>
              <p:cNvPr id="282" name="Straight Connector 281">
                <a:extLst>
                  <a:ext uri="{FF2B5EF4-FFF2-40B4-BE49-F238E27FC236}">
                    <a16:creationId xmlns:a16="http://schemas.microsoft.com/office/drawing/2014/main" id="{CF80B73C-9127-2545-8B5C-C07861E15083}"/>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52234724-EA82-514D-B4EA-88A46FC939B1}"/>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80" name="Oval 279">
              <a:extLst>
                <a:ext uri="{FF2B5EF4-FFF2-40B4-BE49-F238E27FC236}">
                  <a16:creationId xmlns:a16="http://schemas.microsoft.com/office/drawing/2014/main" id="{863B7CD3-B92A-8649-AD2B-CB04271E6863}"/>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281" name="Oval 280">
              <a:extLst>
                <a:ext uri="{FF2B5EF4-FFF2-40B4-BE49-F238E27FC236}">
                  <a16:creationId xmlns:a16="http://schemas.microsoft.com/office/drawing/2014/main" id="{73AD123E-7467-6446-AAB7-7577C5C1CCF9}"/>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284" name="Group 283">
            <a:extLst>
              <a:ext uri="{FF2B5EF4-FFF2-40B4-BE49-F238E27FC236}">
                <a16:creationId xmlns:a16="http://schemas.microsoft.com/office/drawing/2014/main" id="{00F56F79-4821-1E45-AB91-8DDACE2FC90A}"/>
              </a:ext>
            </a:extLst>
          </p:cNvPr>
          <p:cNvGrpSpPr/>
          <p:nvPr/>
        </p:nvGrpSpPr>
        <p:grpSpPr>
          <a:xfrm>
            <a:off x="7642081" y="2584537"/>
            <a:ext cx="60998" cy="283248"/>
            <a:chOff x="6278256" y="2253578"/>
            <a:chExt cx="60998" cy="283248"/>
          </a:xfrm>
        </p:grpSpPr>
        <p:grpSp>
          <p:nvGrpSpPr>
            <p:cNvPr id="285" name="Group 284">
              <a:extLst>
                <a:ext uri="{FF2B5EF4-FFF2-40B4-BE49-F238E27FC236}">
                  <a16:creationId xmlns:a16="http://schemas.microsoft.com/office/drawing/2014/main" id="{45718CBA-9921-1440-8833-B1B76E7EBEB7}"/>
                </a:ext>
              </a:extLst>
            </p:cNvPr>
            <p:cNvGrpSpPr/>
            <p:nvPr/>
          </p:nvGrpSpPr>
          <p:grpSpPr>
            <a:xfrm>
              <a:off x="6299230" y="2263615"/>
              <a:ext cx="19050" cy="252000"/>
              <a:chOff x="6145783" y="2317590"/>
              <a:chExt cx="19050" cy="252000"/>
            </a:xfrm>
          </p:grpSpPr>
          <p:cxnSp>
            <p:nvCxnSpPr>
              <p:cNvPr id="288" name="Straight Connector 287">
                <a:extLst>
                  <a:ext uri="{FF2B5EF4-FFF2-40B4-BE49-F238E27FC236}">
                    <a16:creationId xmlns:a16="http://schemas.microsoft.com/office/drawing/2014/main" id="{6328A99E-C655-614C-B467-3A6B0716DB7B}"/>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a:extLst>
                  <a:ext uri="{FF2B5EF4-FFF2-40B4-BE49-F238E27FC236}">
                    <a16:creationId xmlns:a16="http://schemas.microsoft.com/office/drawing/2014/main" id="{B2EFB2D5-E162-8143-8266-4269FA80F284}"/>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86" name="Oval 285">
              <a:extLst>
                <a:ext uri="{FF2B5EF4-FFF2-40B4-BE49-F238E27FC236}">
                  <a16:creationId xmlns:a16="http://schemas.microsoft.com/office/drawing/2014/main" id="{373887B0-73B2-4A4E-8F67-E3DD9CB97DDA}"/>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287" name="Oval 286">
              <a:extLst>
                <a:ext uri="{FF2B5EF4-FFF2-40B4-BE49-F238E27FC236}">
                  <a16:creationId xmlns:a16="http://schemas.microsoft.com/office/drawing/2014/main" id="{57643E34-4531-3343-B70F-7AB297F2905C}"/>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290" name="Group 289">
            <a:extLst>
              <a:ext uri="{FF2B5EF4-FFF2-40B4-BE49-F238E27FC236}">
                <a16:creationId xmlns:a16="http://schemas.microsoft.com/office/drawing/2014/main" id="{0694A2BF-3F16-D343-9CA5-CD10E8D1ACEC}"/>
              </a:ext>
            </a:extLst>
          </p:cNvPr>
          <p:cNvGrpSpPr/>
          <p:nvPr/>
        </p:nvGrpSpPr>
        <p:grpSpPr>
          <a:xfrm>
            <a:off x="7726746" y="2584537"/>
            <a:ext cx="60998" cy="283248"/>
            <a:chOff x="6278256" y="2253578"/>
            <a:chExt cx="60998" cy="283248"/>
          </a:xfrm>
        </p:grpSpPr>
        <p:grpSp>
          <p:nvGrpSpPr>
            <p:cNvPr id="291" name="Group 290">
              <a:extLst>
                <a:ext uri="{FF2B5EF4-FFF2-40B4-BE49-F238E27FC236}">
                  <a16:creationId xmlns:a16="http://schemas.microsoft.com/office/drawing/2014/main" id="{13178524-4E29-384C-B6AF-7B6B2059C12E}"/>
                </a:ext>
              </a:extLst>
            </p:cNvPr>
            <p:cNvGrpSpPr/>
            <p:nvPr/>
          </p:nvGrpSpPr>
          <p:grpSpPr>
            <a:xfrm>
              <a:off x="6299230" y="2263615"/>
              <a:ext cx="19050" cy="252000"/>
              <a:chOff x="6145783" y="2317590"/>
              <a:chExt cx="19050" cy="252000"/>
            </a:xfrm>
          </p:grpSpPr>
          <p:cxnSp>
            <p:nvCxnSpPr>
              <p:cNvPr id="294" name="Straight Connector 293">
                <a:extLst>
                  <a:ext uri="{FF2B5EF4-FFF2-40B4-BE49-F238E27FC236}">
                    <a16:creationId xmlns:a16="http://schemas.microsoft.com/office/drawing/2014/main" id="{1FE863D2-7647-E748-B2C5-D0EBDA20DFDC}"/>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C2C0CF2E-B55E-0F4D-90DD-3184D4C0DEED}"/>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92" name="Oval 291">
              <a:extLst>
                <a:ext uri="{FF2B5EF4-FFF2-40B4-BE49-F238E27FC236}">
                  <a16:creationId xmlns:a16="http://schemas.microsoft.com/office/drawing/2014/main" id="{C42C161A-CAEB-5F43-B909-2E31D5EB94F0}"/>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293" name="Oval 292">
              <a:extLst>
                <a:ext uri="{FF2B5EF4-FFF2-40B4-BE49-F238E27FC236}">
                  <a16:creationId xmlns:a16="http://schemas.microsoft.com/office/drawing/2014/main" id="{31BF7F7F-203E-D247-A037-FD91A5C89C6E}"/>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cxnSp>
        <p:nvCxnSpPr>
          <p:cNvPr id="296" name="Straight Connector 295">
            <a:extLst>
              <a:ext uri="{FF2B5EF4-FFF2-40B4-BE49-F238E27FC236}">
                <a16:creationId xmlns:a16="http://schemas.microsoft.com/office/drawing/2014/main" id="{AAD6305C-02EE-1D4A-8125-46DE895A2F20}"/>
              </a:ext>
            </a:extLst>
          </p:cNvPr>
          <p:cNvCxnSpPr>
            <a:cxnSpLocks/>
            <a:stCxn id="51" idx="1"/>
          </p:cNvCxnSpPr>
          <p:nvPr/>
        </p:nvCxnSpPr>
        <p:spPr>
          <a:xfrm flipH="1">
            <a:off x="9233590" y="2062432"/>
            <a:ext cx="1107037" cy="265602"/>
          </a:xfrm>
          <a:prstGeom prst="line">
            <a:avLst/>
          </a:prstGeom>
          <a:ln w="31750">
            <a:solidFill>
              <a:schemeClr val="accent1"/>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55" name="Moon 54">
            <a:extLst>
              <a:ext uri="{FF2B5EF4-FFF2-40B4-BE49-F238E27FC236}">
                <a16:creationId xmlns:a16="http://schemas.microsoft.com/office/drawing/2014/main" id="{E044942F-D18F-6B41-AD5D-690377553B36}"/>
              </a:ext>
            </a:extLst>
          </p:cNvPr>
          <p:cNvSpPr/>
          <p:nvPr/>
        </p:nvSpPr>
        <p:spPr>
          <a:xfrm rot="16200000">
            <a:off x="8727966" y="2141472"/>
            <a:ext cx="149698" cy="328676"/>
          </a:xfrm>
          <a:prstGeom prst="mo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 name="Rectangle 1">
            <a:extLst>
              <a:ext uri="{FF2B5EF4-FFF2-40B4-BE49-F238E27FC236}">
                <a16:creationId xmlns:a16="http://schemas.microsoft.com/office/drawing/2014/main" id="{3973B050-2F7A-4246-8B80-EAED2447FBA8}"/>
              </a:ext>
            </a:extLst>
          </p:cNvPr>
          <p:cNvSpPr/>
          <p:nvPr/>
        </p:nvSpPr>
        <p:spPr>
          <a:xfrm>
            <a:off x="7173764" y="2708161"/>
            <a:ext cx="3564000" cy="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 name="Oval 21">
            <a:extLst>
              <a:ext uri="{FF2B5EF4-FFF2-40B4-BE49-F238E27FC236}">
                <a16:creationId xmlns:a16="http://schemas.microsoft.com/office/drawing/2014/main" id="{FFB4BD82-E09C-7A44-AD43-E7DC59B9A5C2}"/>
              </a:ext>
            </a:extLst>
          </p:cNvPr>
          <p:cNvSpPr/>
          <p:nvPr/>
        </p:nvSpPr>
        <p:spPr>
          <a:xfrm>
            <a:off x="8639500" y="2123824"/>
            <a:ext cx="326630" cy="18198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00" noProof="0" dirty="0">
                <a:latin typeface="Arial" panose="020B0604020202020204" pitchFamily="34" charset="0"/>
                <a:cs typeface="Arial" panose="020B0604020202020204" pitchFamily="34" charset="0"/>
              </a:rPr>
              <a:t>GF</a:t>
            </a:r>
          </a:p>
        </p:txBody>
      </p:sp>
      <p:sp>
        <p:nvSpPr>
          <p:cNvPr id="58" name="Rectangle 57">
            <a:extLst>
              <a:ext uri="{FF2B5EF4-FFF2-40B4-BE49-F238E27FC236}">
                <a16:creationId xmlns:a16="http://schemas.microsoft.com/office/drawing/2014/main" id="{C849DBFB-7F3C-0A4D-B4E9-0589BD99EFA9}"/>
              </a:ext>
            </a:extLst>
          </p:cNvPr>
          <p:cNvSpPr/>
          <p:nvPr/>
        </p:nvSpPr>
        <p:spPr>
          <a:xfrm>
            <a:off x="8736140" y="2362959"/>
            <a:ext cx="133350" cy="71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nvGrpSpPr>
          <p:cNvPr id="59" name="Group 58">
            <a:extLst>
              <a:ext uri="{FF2B5EF4-FFF2-40B4-BE49-F238E27FC236}">
                <a16:creationId xmlns:a16="http://schemas.microsoft.com/office/drawing/2014/main" id="{B3C03F3F-608E-2643-BC0C-F685240BFB24}"/>
              </a:ext>
            </a:extLst>
          </p:cNvPr>
          <p:cNvGrpSpPr/>
          <p:nvPr/>
        </p:nvGrpSpPr>
        <p:grpSpPr>
          <a:xfrm>
            <a:off x="7623866" y="2230961"/>
            <a:ext cx="377825" cy="876373"/>
            <a:chOff x="6683376" y="1900002"/>
            <a:chExt cx="377825" cy="876373"/>
          </a:xfrm>
        </p:grpSpPr>
        <p:sp>
          <p:nvSpPr>
            <p:cNvPr id="61" name="Rectangle 60">
              <a:extLst>
                <a:ext uri="{FF2B5EF4-FFF2-40B4-BE49-F238E27FC236}">
                  <a16:creationId xmlns:a16="http://schemas.microsoft.com/office/drawing/2014/main" id="{504F26A7-80EA-AB4F-91A7-C088CA9FC5C1}"/>
                </a:ext>
              </a:extLst>
            </p:cNvPr>
            <p:cNvSpPr/>
            <p:nvPr/>
          </p:nvSpPr>
          <p:spPr>
            <a:xfrm>
              <a:off x="6817750" y="2047875"/>
              <a:ext cx="46600" cy="68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62" name="Moon 61">
              <a:extLst>
                <a:ext uri="{FF2B5EF4-FFF2-40B4-BE49-F238E27FC236}">
                  <a16:creationId xmlns:a16="http://schemas.microsoft.com/office/drawing/2014/main" id="{01F87327-FE16-264A-953C-BD88D3A91FB4}"/>
                </a:ext>
              </a:extLst>
            </p:cNvPr>
            <p:cNvSpPr/>
            <p:nvPr/>
          </p:nvSpPr>
          <p:spPr>
            <a:xfrm rot="16200000">
              <a:off x="6777715" y="1805663"/>
              <a:ext cx="189148" cy="377825"/>
            </a:xfrm>
            <a:prstGeom prst="moon">
              <a:avLst>
                <a:gd name="adj" fmla="val 2817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3" name="Rectangle 62">
              <a:extLst>
                <a:ext uri="{FF2B5EF4-FFF2-40B4-BE49-F238E27FC236}">
                  <a16:creationId xmlns:a16="http://schemas.microsoft.com/office/drawing/2014/main" id="{6968AE84-E1C8-2743-834B-D65E28920585}"/>
                </a:ext>
              </a:extLst>
            </p:cNvPr>
            <p:cNvSpPr/>
            <p:nvPr/>
          </p:nvSpPr>
          <p:spPr>
            <a:xfrm>
              <a:off x="6881250" y="2047875"/>
              <a:ext cx="46600" cy="68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64" name="Rectangle 63">
              <a:extLst>
                <a:ext uri="{FF2B5EF4-FFF2-40B4-BE49-F238E27FC236}">
                  <a16:creationId xmlns:a16="http://schemas.microsoft.com/office/drawing/2014/main" id="{FC4593F5-FEFE-4A4B-B316-B33DD7B7225F}"/>
                </a:ext>
              </a:extLst>
            </p:cNvPr>
            <p:cNvSpPr/>
            <p:nvPr/>
          </p:nvSpPr>
          <p:spPr>
            <a:xfrm flipH="1">
              <a:off x="6865089" y="1984375"/>
              <a:ext cx="14400" cy="79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66" name="Group 65">
            <a:extLst>
              <a:ext uri="{FF2B5EF4-FFF2-40B4-BE49-F238E27FC236}">
                <a16:creationId xmlns:a16="http://schemas.microsoft.com/office/drawing/2014/main" id="{C5576BF4-18FC-514F-91B2-AE3BDCEC2CA4}"/>
              </a:ext>
            </a:extLst>
          </p:cNvPr>
          <p:cNvGrpSpPr/>
          <p:nvPr/>
        </p:nvGrpSpPr>
        <p:grpSpPr>
          <a:xfrm>
            <a:off x="9755605" y="2230961"/>
            <a:ext cx="377825" cy="876373"/>
            <a:chOff x="6683376" y="1900002"/>
            <a:chExt cx="377825" cy="876373"/>
          </a:xfrm>
        </p:grpSpPr>
        <p:sp>
          <p:nvSpPr>
            <p:cNvPr id="67" name="Rectangle 66">
              <a:extLst>
                <a:ext uri="{FF2B5EF4-FFF2-40B4-BE49-F238E27FC236}">
                  <a16:creationId xmlns:a16="http://schemas.microsoft.com/office/drawing/2014/main" id="{C683F1EC-C5FE-114A-9842-C85684590A47}"/>
                </a:ext>
              </a:extLst>
            </p:cNvPr>
            <p:cNvSpPr/>
            <p:nvPr/>
          </p:nvSpPr>
          <p:spPr>
            <a:xfrm>
              <a:off x="6817750" y="2047875"/>
              <a:ext cx="46600" cy="68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68" name="Moon 67">
              <a:extLst>
                <a:ext uri="{FF2B5EF4-FFF2-40B4-BE49-F238E27FC236}">
                  <a16:creationId xmlns:a16="http://schemas.microsoft.com/office/drawing/2014/main" id="{2FED685E-8316-2F4A-A04A-24E967C72EE1}"/>
                </a:ext>
              </a:extLst>
            </p:cNvPr>
            <p:cNvSpPr/>
            <p:nvPr/>
          </p:nvSpPr>
          <p:spPr>
            <a:xfrm rot="16200000">
              <a:off x="6777715" y="1805663"/>
              <a:ext cx="189148" cy="377825"/>
            </a:xfrm>
            <a:prstGeom prst="moon">
              <a:avLst>
                <a:gd name="adj" fmla="val 2817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9" name="Rectangle 68">
              <a:extLst>
                <a:ext uri="{FF2B5EF4-FFF2-40B4-BE49-F238E27FC236}">
                  <a16:creationId xmlns:a16="http://schemas.microsoft.com/office/drawing/2014/main" id="{39D5036C-BCE2-8B41-8128-29F1B2467DEE}"/>
                </a:ext>
              </a:extLst>
            </p:cNvPr>
            <p:cNvSpPr/>
            <p:nvPr/>
          </p:nvSpPr>
          <p:spPr>
            <a:xfrm>
              <a:off x="6881250" y="2047875"/>
              <a:ext cx="46600" cy="68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70" name="Rectangle 69">
              <a:extLst>
                <a:ext uri="{FF2B5EF4-FFF2-40B4-BE49-F238E27FC236}">
                  <a16:creationId xmlns:a16="http://schemas.microsoft.com/office/drawing/2014/main" id="{4E4A9AB4-6818-FA42-A62A-859320666A61}"/>
                </a:ext>
              </a:extLst>
            </p:cNvPr>
            <p:cNvSpPr/>
            <p:nvPr/>
          </p:nvSpPr>
          <p:spPr>
            <a:xfrm flipH="1">
              <a:off x="6865089" y="1984375"/>
              <a:ext cx="14400" cy="79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sp>
        <p:nvSpPr>
          <p:cNvPr id="57" name="12-Point Star 56">
            <a:extLst>
              <a:ext uri="{FF2B5EF4-FFF2-40B4-BE49-F238E27FC236}">
                <a16:creationId xmlns:a16="http://schemas.microsoft.com/office/drawing/2014/main" id="{BDA7DCC0-6D61-1947-BEC2-2EE7F90A0584}"/>
              </a:ext>
            </a:extLst>
          </p:cNvPr>
          <p:cNvSpPr/>
          <p:nvPr/>
        </p:nvSpPr>
        <p:spPr>
          <a:xfrm>
            <a:off x="8827159" y="2877381"/>
            <a:ext cx="410017" cy="230665"/>
          </a:xfrm>
          <a:prstGeom prst="star12">
            <a:avLst/>
          </a:prstGeom>
          <a:solidFill>
            <a:schemeClr val="accent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noProof="0" dirty="0">
                <a:latin typeface="Arial" panose="020B0604020202020204" pitchFamily="34" charset="0"/>
                <a:cs typeface="Arial" panose="020B0604020202020204" pitchFamily="34" charset="0"/>
              </a:rPr>
              <a:t>TKI</a:t>
            </a:r>
          </a:p>
        </p:txBody>
      </p:sp>
      <p:sp>
        <p:nvSpPr>
          <p:cNvPr id="297" name="Rectangle 296">
            <a:extLst>
              <a:ext uri="{FF2B5EF4-FFF2-40B4-BE49-F238E27FC236}">
                <a16:creationId xmlns:a16="http://schemas.microsoft.com/office/drawing/2014/main" id="{9C6AE5D1-2D9D-934C-8D23-04695732C893}"/>
              </a:ext>
            </a:extLst>
          </p:cNvPr>
          <p:cNvSpPr/>
          <p:nvPr/>
        </p:nvSpPr>
        <p:spPr>
          <a:xfrm>
            <a:off x="619201" y="1447661"/>
            <a:ext cx="2617613" cy="3865202"/>
          </a:xfrm>
          <a:prstGeom prst="rect">
            <a:avLst/>
          </a:prstGeom>
          <a:solidFill>
            <a:schemeClr val="bg1"/>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9" name="TextBox 8">
            <a:extLst>
              <a:ext uri="{FF2B5EF4-FFF2-40B4-BE49-F238E27FC236}">
                <a16:creationId xmlns:a16="http://schemas.microsoft.com/office/drawing/2014/main" id="{25B7D430-96A4-9B4B-A399-1AA15B0DCFA5}"/>
              </a:ext>
            </a:extLst>
          </p:cNvPr>
          <p:cNvSpPr txBox="1"/>
          <p:nvPr/>
        </p:nvSpPr>
        <p:spPr>
          <a:xfrm>
            <a:off x="732167" y="1512790"/>
            <a:ext cx="2391681" cy="369332"/>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PD-L1 binds to PD-1 and inhibits</a:t>
            </a:r>
            <a:br>
              <a:rPr lang="en-GB" sz="1200" b="1" noProof="0" dirty="0">
                <a:latin typeface="Arial" panose="020B0604020202020204" pitchFamily="34" charset="0"/>
                <a:ea typeface="Aileron" charset="0"/>
                <a:cs typeface="Arial" panose="020B0604020202020204" pitchFamily="34" charset="0"/>
              </a:rPr>
            </a:br>
            <a:r>
              <a:rPr lang="en-GB" sz="1200" b="1" noProof="0" dirty="0">
                <a:latin typeface="Arial" panose="020B0604020202020204" pitchFamily="34" charset="0"/>
                <a:ea typeface="Aileron" charset="0"/>
                <a:cs typeface="Arial" panose="020B0604020202020204" pitchFamily="34" charset="0"/>
              </a:rPr>
              <a:t>T cell killing of tumour cell</a:t>
            </a:r>
          </a:p>
        </p:txBody>
      </p:sp>
      <p:sp>
        <p:nvSpPr>
          <p:cNvPr id="298" name="Rectangle 297">
            <a:extLst>
              <a:ext uri="{FF2B5EF4-FFF2-40B4-BE49-F238E27FC236}">
                <a16:creationId xmlns:a16="http://schemas.microsoft.com/office/drawing/2014/main" id="{0CEBE0EB-56B0-FD44-85B6-5C9BA130030C}"/>
              </a:ext>
            </a:extLst>
          </p:cNvPr>
          <p:cNvSpPr/>
          <p:nvPr/>
        </p:nvSpPr>
        <p:spPr>
          <a:xfrm>
            <a:off x="3369004" y="1447661"/>
            <a:ext cx="2617613" cy="3865202"/>
          </a:xfrm>
          <a:prstGeom prst="rect">
            <a:avLst/>
          </a:prstGeom>
          <a:solidFill>
            <a:schemeClr val="bg1"/>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highlight>
                <a:srgbClr val="00FFFF"/>
              </a:highlight>
            </a:endParaRPr>
          </a:p>
        </p:txBody>
      </p:sp>
      <p:sp>
        <p:nvSpPr>
          <p:cNvPr id="299" name="TextBox 298">
            <a:extLst>
              <a:ext uri="{FF2B5EF4-FFF2-40B4-BE49-F238E27FC236}">
                <a16:creationId xmlns:a16="http://schemas.microsoft.com/office/drawing/2014/main" id="{1B7B094E-BF34-D04C-8A3A-15C068715C51}"/>
              </a:ext>
            </a:extLst>
          </p:cNvPr>
          <p:cNvSpPr txBox="1"/>
          <p:nvPr/>
        </p:nvSpPr>
        <p:spPr>
          <a:xfrm>
            <a:off x="3556515" y="1512790"/>
            <a:ext cx="2242602" cy="369332"/>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Blocking PD-L1 or PD-1 allows</a:t>
            </a:r>
            <a:br>
              <a:rPr lang="en-GB" sz="1200" b="1" noProof="0" dirty="0">
                <a:latin typeface="Arial" panose="020B0604020202020204" pitchFamily="34" charset="0"/>
                <a:ea typeface="Aileron" charset="0"/>
                <a:cs typeface="Arial" panose="020B0604020202020204" pitchFamily="34" charset="0"/>
              </a:rPr>
            </a:br>
            <a:r>
              <a:rPr lang="en-GB" sz="1200" b="1" noProof="0" dirty="0">
                <a:latin typeface="Arial" panose="020B0604020202020204" pitchFamily="34" charset="0"/>
                <a:ea typeface="Aileron" charset="0"/>
                <a:cs typeface="Arial" panose="020B0604020202020204" pitchFamily="34" charset="0"/>
              </a:rPr>
              <a:t>T cell killing of tumour cell</a:t>
            </a:r>
          </a:p>
        </p:txBody>
      </p:sp>
      <p:sp>
        <p:nvSpPr>
          <p:cNvPr id="406" name="TextBox 405">
            <a:extLst>
              <a:ext uri="{FF2B5EF4-FFF2-40B4-BE49-F238E27FC236}">
                <a16:creationId xmlns:a16="http://schemas.microsoft.com/office/drawing/2014/main" id="{2733C2DB-66EF-B14F-813B-A1ECCC503044}"/>
              </a:ext>
            </a:extLst>
          </p:cNvPr>
          <p:cNvSpPr txBox="1"/>
          <p:nvPr/>
        </p:nvSpPr>
        <p:spPr>
          <a:xfrm>
            <a:off x="785159" y="3428704"/>
            <a:ext cx="470255" cy="169277"/>
          </a:xfrm>
          <a:prstGeom prst="rect">
            <a:avLst/>
          </a:prstGeom>
          <a:noFill/>
        </p:spPr>
        <p:txBody>
          <a:bodyPr wrap="square" lIns="0" tIns="0" rIns="0" bIns="0" rtlCol="0">
            <a:spAutoFit/>
          </a:bodyPr>
          <a:lstStyle/>
          <a:p>
            <a:r>
              <a:rPr lang="en-GB" sz="1100" noProof="0" dirty="0">
                <a:latin typeface="Arial" panose="020B0604020202020204" pitchFamily="34" charset="0"/>
                <a:ea typeface="Aileron" charset="0"/>
                <a:cs typeface="Arial" panose="020B0604020202020204" pitchFamily="34" charset="0"/>
              </a:rPr>
              <a:t>PD-L1</a:t>
            </a:r>
          </a:p>
        </p:txBody>
      </p:sp>
      <p:sp>
        <p:nvSpPr>
          <p:cNvPr id="407" name="TextBox 406">
            <a:extLst>
              <a:ext uri="{FF2B5EF4-FFF2-40B4-BE49-F238E27FC236}">
                <a16:creationId xmlns:a16="http://schemas.microsoft.com/office/drawing/2014/main" id="{D708C204-8F32-A448-A418-483B235CC175}"/>
              </a:ext>
            </a:extLst>
          </p:cNvPr>
          <p:cNvSpPr txBox="1"/>
          <p:nvPr/>
        </p:nvSpPr>
        <p:spPr>
          <a:xfrm>
            <a:off x="2348281" y="3398073"/>
            <a:ext cx="542440" cy="169277"/>
          </a:xfrm>
          <a:prstGeom prst="rect">
            <a:avLst/>
          </a:prstGeom>
          <a:noFill/>
        </p:spPr>
        <p:txBody>
          <a:bodyPr wrap="square" lIns="0" tIns="0" rIns="0" bIns="0" rtlCol="0">
            <a:spAutoFit/>
          </a:bodyPr>
          <a:lstStyle/>
          <a:p>
            <a:r>
              <a:rPr lang="en-GB" sz="1100" noProof="0" dirty="0">
                <a:latin typeface="Arial" panose="020B0604020202020204" pitchFamily="34" charset="0"/>
                <a:ea typeface="Aileron" charset="0"/>
                <a:cs typeface="Arial" panose="020B0604020202020204" pitchFamily="34" charset="0"/>
              </a:rPr>
              <a:t>Antigen</a:t>
            </a:r>
          </a:p>
        </p:txBody>
      </p:sp>
      <p:sp>
        <p:nvSpPr>
          <p:cNvPr id="409" name="TextBox 408">
            <a:extLst>
              <a:ext uri="{FF2B5EF4-FFF2-40B4-BE49-F238E27FC236}">
                <a16:creationId xmlns:a16="http://schemas.microsoft.com/office/drawing/2014/main" id="{0EFA6F2C-A41C-5D49-B5D8-01B9A9016FCC}"/>
              </a:ext>
            </a:extLst>
          </p:cNvPr>
          <p:cNvSpPr txBox="1"/>
          <p:nvPr/>
        </p:nvSpPr>
        <p:spPr>
          <a:xfrm>
            <a:off x="2339796" y="3711815"/>
            <a:ext cx="953159" cy="270843"/>
          </a:xfrm>
          <a:prstGeom prst="rect">
            <a:avLst/>
          </a:prstGeom>
          <a:noFill/>
        </p:spPr>
        <p:txBody>
          <a:bodyPr wrap="square" lIns="0" tIns="0" rIns="0" bIns="0" rtlCol="0">
            <a:spAutoFit/>
          </a:bodyPr>
          <a:lstStyle/>
          <a:p>
            <a:pPr>
              <a:lnSpc>
                <a:spcPct val="80000"/>
              </a:lnSpc>
            </a:pPr>
            <a:r>
              <a:rPr lang="en-GB" sz="1100" noProof="0" dirty="0">
                <a:latin typeface="Arial" panose="020B0604020202020204" pitchFamily="34" charset="0"/>
                <a:ea typeface="Aileron" charset="0"/>
                <a:cs typeface="Arial" panose="020B0604020202020204" pitchFamily="34" charset="0"/>
              </a:rPr>
              <a:t>T cell </a:t>
            </a:r>
            <a:br>
              <a:rPr lang="en-GB" sz="1100" noProof="0" dirty="0">
                <a:latin typeface="Arial" panose="020B0604020202020204" pitchFamily="34" charset="0"/>
                <a:ea typeface="Aileron" charset="0"/>
                <a:cs typeface="Arial" panose="020B0604020202020204" pitchFamily="34" charset="0"/>
              </a:rPr>
            </a:br>
            <a:r>
              <a:rPr lang="en-GB" sz="1100" noProof="0" dirty="0">
                <a:latin typeface="Arial" panose="020B0604020202020204" pitchFamily="34" charset="0"/>
                <a:ea typeface="Aileron" charset="0"/>
                <a:cs typeface="Arial" panose="020B0604020202020204" pitchFamily="34" charset="0"/>
              </a:rPr>
              <a:t>receptor</a:t>
            </a:r>
          </a:p>
        </p:txBody>
      </p:sp>
      <p:sp>
        <p:nvSpPr>
          <p:cNvPr id="412" name="TextBox 411">
            <a:extLst>
              <a:ext uri="{FF2B5EF4-FFF2-40B4-BE49-F238E27FC236}">
                <a16:creationId xmlns:a16="http://schemas.microsoft.com/office/drawing/2014/main" id="{B1DCB0E5-F5F2-444D-8EE5-507B4E3D2FEA}"/>
              </a:ext>
            </a:extLst>
          </p:cNvPr>
          <p:cNvSpPr txBox="1"/>
          <p:nvPr/>
        </p:nvSpPr>
        <p:spPr>
          <a:xfrm>
            <a:off x="1063322" y="3835673"/>
            <a:ext cx="470255" cy="169277"/>
          </a:xfrm>
          <a:prstGeom prst="rect">
            <a:avLst/>
          </a:prstGeom>
          <a:noFill/>
        </p:spPr>
        <p:txBody>
          <a:bodyPr wrap="square" lIns="0" tIns="0" rIns="0" bIns="0" rtlCol="0">
            <a:spAutoFit/>
          </a:bodyPr>
          <a:lstStyle/>
          <a:p>
            <a:r>
              <a:rPr lang="en-GB" sz="1100" noProof="0" dirty="0">
                <a:latin typeface="Arial" panose="020B0604020202020204" pitchFamily="34" charset="0"/>
                <a:ea typeface="Aileron" charset="0"/>
                <a:cs typeface="Arial" panose="020B0604020202020204" pitchFamily="34" charset="0"/>
              </a:rPr>
              <a:t>PD-1</a:t>
            </a:r>
          </a:p>
        </p:txBody>
      </p:sp>
      <p:sp>
        <p:nvSpPr>
          <p:cNvPr id="413" name="Content Placeholder 10">
            <a:extLst>
              <a:ext uri="{FF2B5EF4-FFF2-40B4-BE49-F238E27FC236}">
                <a16:creationId xmlns:a16="http://schemas.microsoft.com/office/drawing/2014/main" id="{EE134250-1FB1-2F40-9601-1C621FCBA2C6}"/>
              </a:ext>
            </a:extLst>
          </p:cNvPr>
          <p:cNvSpPr txBox="1">
            <a:spLocks/>
          </p:cNvSpPr>
          <p:nvPr/>
        </p:nvSpPr>
        <p:spPr>
          <a:xfrm>
            <a:off x="3215680" y="5373216"/>
            <a:ext cx="2736000" cy="177568"/>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i="1" noProof="0" dirty="0"/>
              <a:t>Figure adapted from Terese Winslow LLC</a:t>
            </a:r>
            <a:endParaRPr lang="en-GB" i="1" noProof="0" dirty="0">
              <a:solidFill>
                <a:schemeClr val="tx1"/>
              </a:solidFill>
            </a:endParaRPr>
          </a:p>
        </p:txBody>
      </p:sp>
      <p:grpSp>
        <p:nvGrpSpPr>
          <p:cNvPr id="17" name="Group 16">
            <a:extLst>
              <a:ext uri="{FF2B5EF4-FFF2-40B4-BE49-F238E27FC236}">
                <a16:creationId xmlns:a16="http://schemas.microsoft.com/office/drawing/2014/main" id="{754611FB-B333-DF45-8FD2-AE7A73D2CABA}"/>
              </a:ext>
            </a:extLst>
          </p:cNvPr>
          <p:cNvGrpSpPr/>
          <p:nvPr/>
        </p:nvGrpSpPr>
        <p:grpSpPr>
          <a:xfrm rot="330860">
            <a:off x="1763019" y="3167683"/>
            <a:ext cx="446671" cy="1028953"/>
            <a:chOff x="1787495" y="3037933"/>
            <a:chExt cx="446671" cy="1028953"/>
          </a:xfrm>
        </p:grpSpPr>
        <p:grpSp>
          <p:nvGrpSpPr>
            <p:cNvPr id="15" name="Group 14">
              <a:extLst>
                <a:ext uri="{FF2B5EF4-FFF2-40B4-BE49-F238E27FC236}">
                  <a16:creationId xmlns:a16="http://schemas.microsoft.com/office/drawing/2014/main" id="{6B299E63-88E2-8248-8DE6-A7C580A58BDE}"/>
                </a:ext>
              </a:extLst>
            </p:cNvPr>
            <p:cNvGrpSpPr/>
            <p:nvPr/>
          </p:nvGrpSpPr>
          <p:grpSpPr>
            <a:xfrm rot="20955105">
              <a:off x="1905490" y="3552433"/>
              <a:ext cx="328676" cy="514453"/>
              <a:chOff x="4802852" y="5729161"/>
              <a:chExt cx="328676" cy="514453"/>
            </a:xfrm>
          </p:grpSpPr>
          <p:sp>
            <p:nvSpPr>
              <p:cNvPr id="414" name="Moon 413">
                <a:extLst>
                  <a:ext uri="{FF2B5EF4-FFF2-40B4-BE49-F238E27FC236}">
                    <a16:creationId xmlns:a16="http://schemas.microsoft.com/office/drawing/2014/main" id="{7112F3DA-CDFE-4847-91F9-F742CD69E816}"/>
                  </a:ext>
                </a:extLst>
              </p:cNvPr>
              <p:cNvSpPr/>
              <p:nvPr/>
            </p:nvSpPr>
            <p:spPr>
              <a:xfrm rot="16200000">
                <a:off x="4872924" y="5659089"/>
                <a:ext cx="188532" cy="328676"/>
              </a:xfrm>
              <a:prstGeom prst="moon">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15" name="Rectangle 414">
                <a:extLst>
                  <a:ext uri="{FF2B5EF4-FFF2-40B4-BE49-F238E27FC236}">
                    <a16:creationId xmlns:a16="http://schemas.microsoft.com/office/drawing/2014/main" id="{19FA096D-25BA-734E-A923-11AC0F90C0DD}"/>
                  </a:ext>
                </a:extLst>
              </p:cNvPr>
              <p:cNvSpPr/>
              <p:nvPr/>
            </p:nvSpPr>
            <p:spPr>
              <a:xfrm>
                <a:off x="4900515" y="5899994"/>
                <a:ext cx="133350" cy="3240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421" name="Rectangle 420">
                <a:extLst>
                  <a:ext uri="{FF2B5EF4-FFF2-40B4-BE49-F238E27FC236}">
                    <a16:creationId xmlns:a16="http://schemas.microsoft.com/office/drawing/2014/main" id="{8EE8B3BF-D800-6B49-8D2A-E94242028B82}"/>
                  </a:ext>
                </a:extLst>
              </p:cNvPr>
              <p:cNvSpPr/>
              <p:nvPr/>
            </p:nvSpPr>
            <p:spPr>
              <a:xfrm flipH="1">
                <a:off x="4959990" y="5811614"/>
                <a:ext cx="14400" cy="43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422" name="Group 421">
              <a:extLst>
                <a:ext uri="{FF2B5EF4-FFF2-40B4-BE49-F238E27FC236}">
                  <a16:creationId xmlns:a16="http://schemas.microsoft.com/office/drawing/2014/main" id="{273CD368-F924-7A41-876E-4DF0C091F535}"/>
                </a:ext>
              </a:extLst>
            </p:cNvPr>
            <p:cNvGrpSpPr/>
            <p:nvPr/>
          </p:nvGrpSpPr>
          <p:grpSpPr>
            <a:xfrm rot="9926163">
              <a:off x="1787495" y="3037933"/>
              <a:ext cx="328676" cy="514453"/>
              <a:chOff x="4802852" y="5729161"/>
              <a:chExt cx="328676" cy="514453"/>
            </a:xfrm>
          </p:grpSpPr>
          <p:sp>
            <p:nvSpPr>
              <p:cNvPr id="423" name="Moon 422">
                <a:extLst>
                  <a:ext uri="{FF2B5EF4-FFF2-40B4-BE49-F238E27FC236}">
                    <a16:creationId xmlns:a16="http://schemas.microsoft.com/office/drawing/2014/main" id="{D8F1DC00-1F92-234D-819D-7887A2016CED}"/>
                  </a:ext>
                </a:extLst>
              </p:cNvPr>
              <p:cNvSpPr/>
              <p:nvPr/>
            </p:nvSpPr>
            <p:spPr>
              <a:xfrm rot="16200000">
                <a:off x="4872924" y="5659089"/>
                <a:ext cx="188532" cy="328676"/>
              </a:xfrm>
              <a:prstGeom prst="mo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24" name="Rectangle 423">
                <a:extLst>
                  <a:ext uri="{FF2B5EF4-FFF2-40B4-BE49-F238E27FC236}">
                    <a16:creationId xmlns:a16="http://schemas.microsoft.com/office/drawing/2014/main" id="{18456B84-6B4F-9E4A-808B-34A0D17BCAFB}"/>
                  </a:ext>
                </a:extLst>
              </p:cNvPr>
              <p:cNvSpPr/>
              <p:nvPr/>
            </p:nvSpPr>
            <p:spPr>
              <a:xfrm>
                <a:off x="4900515" y="5899994"/>
                <a:ext cx="133350"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425" name="Rectangle 424">
                <a:extLst>
                  <a:ext uri="{FF2B5EF4-FFF2-40B4-BE49-F238E27FC236}">
                    <a16:creationId xmlns:a16="http://schemas.microsoft.com/office/drawing/2014/main" id="{601ADFBA-902E-9C47-9559-587F9710F3C4}"/>
                  </a:ext>
                </a:extLst>
              </p:cNvPr>
              <p:cNvSpPr/>
              <p:nvPr/>
            </p:nvSpPr>
            <p:spPr>
              <a:xfrm flipH="1">
                <a:off x="4959990" y="5811614"/>
                <a:ext cx="14400" cy="43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sp>
        <p:nvSpPr>
          <p:cNvPr id="304" name="Freeform 303">
            <a:extLst>
              <a:ext uri="{FF2B5EF4-FFF2-40B4-BE49-F238E27FC236}">
                <a16:creationId xmlns:a16="http://schemas.microsoft.com/office/drawing/2014/main" id="{4D97F19A-B6A9-C24E-BE38-62890AD5FBE4}"/>
              </a:ext>
            </a:extLst>
          </p:cNvPr>
          <p:cNvSpPr/>
          <p:nvPr/>
        </p:nvSpPr>
        <p:spPr>
          <a:xfrm>
            <a:off x="732167" y="2095502"/>
            <a:ext cx="2273346" cy="1278315"/>
          </a:xfrm>
          <a:custGeom>
            <a:avLst/>
            <a:gdLst>
              <a:gd name="connsiteX0" fmla="*/ 405152 w 1584595"/>
              <a:gd name="connsiteY0" fmla="*/ 302439 h 891026"/>
              <a:gd name="connsiteX1" fmla="*/ 623637 w 1584595"/>
              <a:gd name="connsiteY1" fmla="*/ 221519 h 891026"/>
              <a:gd name="connsiteX2" fmla="*/ 761201 w 1584595"/>
              <a:gd name="connsiteY2" fmla="*/ 11126 h 891026"/>
              <a:gd name="connsiteX3" fmla="*/ 1060607 w 1584595"/>
              <a:gd name="connsiteY3" fmla="*/ 27310 h 891026"/>
              <a:gd name="connsiteX4" fmla="*/ 1271000 w 1584595"/>
              <a:gd name="connsiteY4" fmla="*/ 11126 h 891026"/>
              <a:gd name="connsiteX5" fmla="*/ 1538037 w 1584595"/>
              <a:gd name="connsiteY5" fmla="*/ 124414 h 891026"/>
              <a:gd name="connsiteX6" fmla="*/ 1570405 w 1584595"/>
              <a:gd name="connsiteY6" fmla="*/ 278163 h 891026"/>
              <a:gd name="connsiteX7" fmla="*/ 1384288 w 1584595"/>
              <a:gd name="connsiteY7" fmla="*/ 415728 h 891026"/>
              <a:gd name="connsiteX8" fmla="*/ 1424748 w 1584595"/>
              <a:gd name="connsiteY8" fmla="*/ 512832 h 891026"/>
              <a:gd name="connsiteX9" fmla="*/ 1449024 w 1584595"/>
              <a:gd name="connsiteY9" fmla="*/ 609937 h 891026"/>
              <a:gd name="connsiteX10" fmla="*/ 1246724 w 1584595"/>
              <a:gd name="connsiteY10" fmla="*/ 715133 h 891026"/>
              <a:gd name="connsiteX11" fmla="*/ 1149619 w 1584595"/>
              <a:gd name="connsiteY11" fmla="*/ 868882 h 891026"/>
              <a:gd name="connsiteX12" fmla="*/ 947318 w 1584595"/>
              <a:gd name="connsiteY12" fmla="*/ 885066 h 891026"/>
              <a:gd name="connsiteX13" fmla="*/ 753109 w 1584595"/>
              <a:gd name="connsiteY13" fmla="*/ 820329 h 891026"/>
              <a:gd name="connsiteX14" fmla="*/ 502256 w 1584595"/>
              <a:gd name="connsiteY14" fmla="*/ 885066 h 891026"/>
              <a:gd name="connsiteX15" fmla="*/ 130023 w 1584595"/>
              <a:gd name="connsiteY15" fmla="*/ 828421 h 891026"/>
              <a:gd name="connsiteX16" fmla="*/ 550 w 1584595"/>
              <a:gd name="connsiteY16" fmla="*/ 674673 h 891026"/>
              <a:gd name="connsiteX17" fmla="*/ 89563 w 1584595"/>
              <a:gd name="connsiteY17" fmla="*/ 472372 h 891026"/>
              <a:gd name="connsiteX18" fmla="*/ 235219 w 1584595"/>
              <a:gd name="connsiteY18" fmla="*/ 399544 h 891026"/>
              <a:gd name="connsiteX19" fmla="*/ 283771 w 1584595"/>
              <a:gd name="connsiteY19" fmla="*/ 310531 h 891026"/>
              <a:gd name="connsiteX20" fmla="*/ 405152 w 1584595"/>
              <a:gd name="connsiteY20" fmla="*/ 302439 h 89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4595" h="891026">
                <a:moveTo>
                  <a:pt x="405152" y="302439"/>
                </a:moveTo>
                <a:cubicBezTo>
                  <a:pt x="461796" y="287604"/>
                  <a:pt x="564296" y="270071"/>
                  <a:pt x="623637" y="221519"/>
                </a:cubicBezTo>
                <a:cubicBezTo>
                  <a:pt x="682978" y="172967"/>
                  <a:pt x="688373" y="43494"/>
                  <a:pt x="761201" y="11126"/>
                </a:cubicBezTo>
                <a:cubicBezTo>
                  <a:pt x="834029" y="-21242"/>
                  <a:pt x="975641" y="27310"/>
                  <a:pt x="1060607" y="27310"/>
                </a:cubicBezTo>
                <a:cubicBezTo>
                  <a:pt x="1145573" y="27310"/>
                  <a:pt x="1191428" y="-5058"/>
                  <a:pt x="1271000" y="11126"/>
                </a:cubicBezTo>
                <a:cubicBezTo>
                  <a:pt x="1350572" y="27310"/>
                  <a:pt x="1488136" y="79908"/>
                  <a:pt x="1538037" y="124414"/>
                </a:cubicBezTo>
                <a:cubicBezTo>
                  <a:pt x="1587938" y="168920"/>
                  <a:pt x="1596030" y="229611"/>
                  <a:pt x="1570405" y="278163"/>
                </a:cubicBezTo>
                <a:cubicBezTo>
                  <a:pt x="1544780" y="326715"/>
                  <a:pt x="1408564" y="376617"/>
                  <a:pt x="1384288" y="415728"/>
                </a:cubicBezTo>
                <a:cubicBezTo>
                  <a:pt x="1360012" y="454840"/>
                  <a:pt x="1413959" y="480464"/>
                  <a:pt x="1424748" y="512832"/>
                </a:cubicBezTo>
                <a:cubicBezTo>
                  <a:pt x="1435537" y="545200"/>
                  <a:pt x="1478695" y="576220"/>
                  <a:pt x="1449024" y="609937"/>
                </a:cubicBezTo>
                <a:cubicBezTo>
                  <a:pt x="1419353" y="643654"/>
                  <a:pt x="1296625" y="671976"/>
                  <a:pt x="1246724" y="715133"/>
                </a:cubicBezTo>
                <a:cubicBezTo>
                  <a:pt x="1196823" y="758291"/>
                  <a:pt x="1199520" y="840560"/>
                  <a:pt x="1149619" y="868882"/>
                </a:cubicBezTo>
                <a:cubicBezTo>
                  <a:pt x="1099718" y="897204"/>
                  <a:pt x="1013403" y="893158"/>
                  <a:pt x="947318" y="885066"/>
                </a:cubicBezTo>
                <a:cubicBezTo>
                  <a:pt x="881233" y="876974"/>
                  <a:pt x="827286" y="820329"/>
                  <a:pt x="753109" y="820329"/>
                </a:cubicBezTo>
                <a:cubicBezTo>
                  <a:pt x="678932" y="820329"/>
                  <a:pt x="606104" y="883717"/>
                  <a:pt x="502256" y="885066"/>
                </a:cubicBezTo>
                <a:cubicBezTo>
                  <a:pt x="398408" y="886415"/>
                  <a:pt x="213641" y="863486"/>
                  <a:pt x="130023" y="828421"/>
                </a:cubicBezTo>
                <a:cubicBezTo>
                  <a:pt x="46405" y="793356"/>
                  <a:pt x="7293" y="734015"/>
                  <a:pt x="550" y="674673"/>
                </a:cubicBezTo>
                <a:cubicBezTo>
                  <a:pt x="-6193" y="615332"/>
                  <a:pt x="50452" y="518227"/>
                  <a:pt x="89563" y="472372"/>
                </a:cubicBezTo>
                <a:cubicBezTo>
                  <a:pt x="128674" y="426517"/>
                  <a:pt x="202851" y="426518"/>
                  <a:pt x="235219" y="399544"/>
                </a:cubicBezTo>
                <a:cubicBezTo>
                  <a:pt x="267587" y="372571"/>
                  <a:pt x="250054" y="325366"/>
                  <a:pt x="283771" y="310531"/>
                </a:cubicBezTo>
                <a:cubicBezTo>
                  <a:pt x="317488" y="295696"/>
                  <a:pt x="348508" y="317274"/>
                  <a:pt x="405152" y="302439"/>
                </a:cubicBezTo>
                <a:close/>
              </a:path>
            </a:pathLst>
          </a:custGeom>
          <a:solidFill>
            <a:srgbClr val="FFACA9"/>
          </a:solidFill>
          <a:ln w="22225">
            <a:solidFill>
              <a:srgbClr val="FF3F0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05" name="TextBox 304">
            <a:extLst>
              <a:ext uri="{FF2B5EF4-FFF2-40B4-BE49-F238E27FC236}">
                <a16:creationId xmlns:a16="http://schemas.microsoft.com/office/drawing/2014/main" id="{B00A9B05-41D6-5747-8C80-51FD0AF12ADB}"/>
              </a:ext>
            </a:extLst>
          </p:cNvPr>
          <p:cNvSpPr txBox="1"/>
          <p:nvPr/>
        </p:nvSpPr>
        <p:spPr>
          <a:xfrm>
            <a:off x="1397316" y="2962955"/>
            <a:ext cx="798295" cy="169277"/>
          </a:xfrm>
          <a:prstGeom prst="rect">
            <a:avLst/>
          </a:prstGeom>
          <a:noFill/>
        </p:spPr>
        <p:txBody>
          <a:bodyPr wrap="none" lIns="0" tIns="0" rIns="0" bIns="0" rtlCol="0">
            <a:spAutoFit/>
          </a:bodyPr>
          <a:lstStyle/>
          <a:p>
            <a:pPr algn="ctr"/>
            <a:r>
              <a:rPr lang="en-GB" sz="1100" b="1" noProof="0" dirty="0">
                <a:latin typeface="Arial" panose="020B0604020202020204" pitchFamily="34" charset="0"/>
                <a:ea typeface="Aileron" charset="0"/>
                <a:cs typeface="Arial" panose="020B0604020202020204" pitchFamily="34" charset="0"/>
              </a:rPr>
              <a:t>Tumour cell</a:t>
            </a:r>
          </a:p>
        </p:txBody>
      </p:sp>
      <p:sp>
        <p:nvSpPr>
          <p:cNvPr id="306" name="Freeform 305">
            <a:extLst>
              <a:ext uri="{FF2B5EF4-FFF2-40B4-BE49-F238E27FC236}">
                <a16:creationId xmlns:a16="http://schemas.microsoft.com/office/drawing/2014/main" id="{DCE6D7EA-A5FF-914D-8686-6DAFCB917D96}"/>
              </a:ext>
            </a:extLst>
          </p:cNvPr>
          <p:cNvSpPr/>
          <p:nvPr/>
        </p:nvSpPr>
        <p:spPr>
          <a:xfrm>
            <a:off x="1683424" y="2347540"/>
            <a:ext cx="496679" cy="489317"/>
          </a:xfrm>
          <a:custGeom>
            <a:avLst/>
            <a:gdLst>
              <a:gd name="connsiteX0" fmla="*/ 142812 w 346201"/>
              <a:gd name="connsiteY0" fmla="*/ 16561 h 341069"/>
              <a:gd name="connsiteX1" fmla="*/ 45708 w 346201"/>
              <a:gd name="connsiteY1" fmla="*/ 105573 h 341069"/>
              <a:gd name="connsiteX2" fmla="*/ 5247 w 346201"/>
              <a:gd name="connsiteY2" fmla="*/ 283598 h 341069"/>
              <a:gd name="connsiteX3" fmla="*/ 158996 w 346201"/>
              <a:gd name="connsiteY3" fmla="*/ 340242 h 341069"/>
              <a:gd name="connsiteX4" fmla="*/ 304653 w 346201"/>
              <a:gd name="connsiteY4" fmla="*/ 307874 h 341069"/>
              <a:gd name="connsiteX5" fmla="*/ 345113 w 346201"/>
              <a:gd name="connsiteY5" fmla="*/ 186493 h 341069"/>
              <a:gd name="connsiteX6" fmla="*/ 272285 w 346201"/>
              <a:gd name="connsiteY6" fmla="*/ 16561 h 341069"/>
              <a:gd name="connsiteX7" fmla="*/ 142812 w 346201"/>
              <a:gd name="connsiteY7" fmla="*/ 16561 h 34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01" h="341069">
                <a:moveTo>
                  <a:pt x="142812" y="16561"/>
                </a:moveTo>
                <a:cubicBezTo>
                  <a:pt x="105049" y="31396"/>
                  <a:pt x="68636" y="61067"/>
                  <a:pt x="45708" y="105573"/>
                </a:cubicBezTo>
                <a:cubicBezTo>
                  <a:pt x="22780" y="150079"/>
                  <a:pt x="-13634" y="244487"/>
                  <a:pt x="5247" y="283598"/>
                </a:cubicBezTo>
                <a:cubicBezTo>
                  <a:pt x="24128" y="322709"/>
                  <a:pt x="109095" y="336196"/>
                  <a:pt x="158996" y="340242"/>
                </a:cubicBezTo>
                <a:cubicBezTo>
                  <a:pt x="208897" y="344288"/>
                  <a:pt x="273634" y="333499"/>
                  <a:pt x="304653" y="307874"/>
                </a:cubicBezTo>
                <a:cubicBezTo>
                  <a:pt x="335672" y="282249"/>
                  <a:pt x="350508" y="235045"/>
                  <a:pt x="345113" y="186493"/>
                </a:cubicBezTo>
                <a:cubicBezTo>
                  <a:pt x="339718" y="137941"/>
                  <a:pt x="303304" y="44883"/>
                  <a:pt x="272285" y="16561"/>
                </a:cubicBezTo>
                <a:cubicBezTo>
                  <a:pt x="241266" y="-11761"/>
                  <a:pt x="180575" y="1726"/>
                  <a:pt x="142812" y="16561"/>
                </a:cubicBezTo>
                <a:close/>
              </a:path>
            </a:pathLst>
          </a:custGeom>
          <a:solidFill>
            <a:srgbClr val="FF3F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03" name="Oval 402">
            <a:extLst>
              <a:ext uri="{FF2B5EF4-FFF2-40B4-BE49-F238E27FC236}">
                <a16:creationId xmlns:a16="http://schemas.microsoft.com/office/drawing/2014/main" id="{F8BFED99-5268-3949-AD82-801CCB429518}"/>
              </a:ext>
            </a:extLst>
          </p:cNvPr>
          <p:cNvSpPr/>
          <p:nvPr/>
        </p:nvSpPr>
        <p:spPr>
          <a:xfrm rot="5149524">
            <a:off x="1531567" y="3940875"/>
            <a:ext cx="1124010" cy="1223188"/>
          </a:xfrm>
          <a:prstGeom prst="ellipse">
            <a:avLst/>
          </a:prstGeom>
          <a:solidFill>
            <a:schemeClr val="tx2">
              <a:lumMod val="40000"/>
              <a:lumOff val="60000"/>
            </a:schemeClr>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05" name="Freeform 404">
            <a:extLst>
              <a:ext uri="{FF2B5EF4-FFF2-40B4-BE49-F238E27FC236}">
                <a16:creationId xmlns:a16="http://schemas.microsoft.com/office/drawing/2014/main" id="{C38D767E-E6AF-1249-AF8D-5FEFDAE0DB58}"/>
              </a:ext>
            </a:extLst>
          </p:cNvPr>
          <p:cNvSpPr/>
          <p:nvPr/>
        </p:nvSpPr>
        <p:spPr>
          <a:xfrm rot="10970718">
            <a:off x="1724035" y="4130647"/>
            <a:ext cx="628241" cy="554994"/>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08" name="TextBox 407">
            <a:extLst>
              <a:ext uri="{FF2B5EF4-FFF2-40B4-BE49-F238E27FC236}">
                <a16:creationId xmlns:a16="http://schemas.microsoft.com/office/drawing/2014/main" id="{45555357-5FBE-0A48-BC6F-58590A73BEFA}"/>
              </a:ext>
            </a:extLst>
          </p:cNvPr>
          <p:cNvSpPr txBox="1"/>
          <p:nvPr/>
        </p:nvSpPr>
        <p:spPr>
          <a:xfrm>
            <a:off x="1996891" y="4784216"/>
            <a:ext cx="542440" cy="169277"/>
          </a:xfrm>
          <a:prstGeom prst="rect">
            <a:avLst/>
          </a:prstGeom>
          <a:noFill/>
        </p:spPr>
        <p:txBody>
          <a:bodyPr wrap="square" lIns="0" tIns="0" rIns="0" bIns="0" rtlCol="0">
            <a:spAutoFit/>
          </a:bodyPr>
          <a:lstStyle/>
          <a:p>
            <a:r>
              <a:rPr lang="en-GB" sz="1100" b="1" noProof="0" dirty="0">
                <a:latin typeface="Arial" panose="020B0604020202020204" pitchFamily="34" charset="0"/>
                <a:ea typeface="Aileron" charset="0"/>
                <a:cs typeface="Arial" panose="020B0604020202020204" pitchFamily="34" charset="0"/>
              </a:rPr>
              <a:t>T cell</a:t>
            </a:r>
          </a:p>
        </p:txBody>
      </p:sp>
      <p:sp>
        <p:nvSpPr>
          <p:cNvPr id="426" name="Oval 425">
            <a:extLst>
              <a:ext uri="{FF2B5EF4-FFF2-40B4-BE49-F238E27FC236}">
                <a16:creationId xmlns:a16="http://schemas.microsoft.com/office/drawing/2014/main" id="{ED58A95C-D4FF-4740-9540-D156F67051BC}"/>
              </a:ext>
            </a:extLst>
          </p:cNvPr>
          <p:cNvSpPr/>
          <p:nvPr/>
        </p:nvSpPr>
        <p:spPr>
          <a:xfrm rot="21128560">
            <a:off x="1865464" y="3597233"/>
            <a:ext cx="254113" cy="166481"/>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800" noProof="0" dirty="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F5CA730E-B9D4-E649-8F34-F49B42B2EBB3}"/>
              </a:ext>
            </a:extLst>
          </p:cNvPr>
          <p:cNvCxnSpPr>
            <a:cxnSpLocks/>
          </p:cNvCxnSpPr>
          <p:nvPr/>
        </p:nvCxnSpPr>
        <p:spPr>
          <a:xfrm flipH="1">
            <a:off x="2079418" y="3537681"/>
            <a:ext cx="222457" cy="12297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7" name="Straight Connector 426">
            <a:extLst>
              <a:ext uri="{FF2B5EF4-FFF2-40B4-BE49-F238E27FC236}">
                <a16:creationId xmlns:a16="http://schemas.microsoft.com/office/drawing/2014/main" id="{BDB9CC81-5717-D943-8859-E4248250980C}"/>
              </a:ext>
            </a:extLst>
          </p:cNvPr>
          <p:cNvCxnSpPr>
            <a:cxnSpLocks/>
          </p:cNvCxnSpPr>
          <p:nvPr/>
        </p:nvCxnSpPr>
        <p:spPr>
          <a:xfrm flipH="1">
            <a:off x="2101140" y="3798546"/>
            <a:ext cx="212931" cy="549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8" name="Straight Connector 427">
            <a:extLst>
              <a:ext uri="{FF2B5EF4-FFF2-40B4-BE49-F238E27FC236}">
                <a16:creationId xmlns:a16="http://schemas.microsoft.com/office/drawing/2014/main" id="{D3E5FCCA-4CC7-D644-8818-409E28D18003}"/>
              </a:ext>
            </a:extLst>
          </p:cNvPr>
          <p:cNvCxnSpPr>
            <a:cxnSpLocks/>
          </p:cNvCxnSpPr>
          <p:nvPr/>
        </p:nvCxnSpPr>
        <p:spPr>
          <a:xfrm flipH="1">
            <a:off x="1431215" y="3909671"/>
            <a:ext cx="212931" cy="549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9" name="Straight Connector 428">
            <a:extLst>
              <a:ext uri="{FF2B5EF4-FFF2-40B4-BE49-F238E27FC236}">
                <a16:creationId xmlns:a16="http://schemas.microsoft.com/office/drawing/2014/main" id="{CD6B0022-A349-1242-B8FF-ED67CF231C33}"/>
              </a:ext>
            </a:extLst>
          </p:cNvPr>
          <p:cNvCxnSpPr>
            <a:cxnSpLocks/>
          </p:cNvCxnSpPr>
          <p:nvPr/>
        </p:nvCxnSpPr>
        <p:spPr>
          <a:xfrm flipH="1">
            <a:off x="1228015" y="3512796"/>
            <a:ext cx="212931" cy="549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30" name="Group 429">
            <a:extLst>
              <a:ext uri="{FF2B5EF4-FFF2-40B4-BE49-F238E27FC236}">
                <a16:creationId xmlns:a16="http://schemas.microsoft.com/office/drawing/2014/main" id="{952FE6EF-DAB9-9A41-994D-248E493B007B}"/>
              </a:ext>
            </a:extLst>
          </p:cNvPr>
          <p:cNvGrpSpPr/>
          <p:nvPr/>
        </p:nvGrpSpPr>
        <p:grpSpPr>
          <a:xfrm rot="330860">
            <a:off x="4692337" y="3167682"/>
            <a:ext cx="446671" cy="1028953"/>
            <a:chOff x="1787495" y="3037933"/>
            <a:chExt cx="446671" cy="1028953"/>
          </a:xfrm>
        </p:grpSpPr>
        <p:grpSp>
          <p:nvGrpSpPr>
            <p:cNvPr id="431" name="Group 430">
              <a:extLst>
                <a:ext uri="{FF2B5EF4-FFF2-40B4-BE49-F238E27FC236}">
                  <a16:creationId xmlns:a16="http://schemas.microsoft.com/office/drawing/2014/main" id="{213250AC-4CD1-6946-99B0-FCF8C9BD4013}"/>
                </a:ext>
              </a:extLst>
            </p:cNvPr>
            <p:cNvGrpSpPr/>
            <p:nvPr/>
          </p:nvGrpSpPr>
          <p:grpSpPr>
            <a:xfrm rot="20955105">
              <a:off x="1905490" y="3552433"/>
              <a:ext cx="328676" cy="514453"/>
              <a:chOff x="4802852" y="5729161"/>
              <a:chExt cx="328676" cy="514453"/>
            </a:xfrm>
          </p:grpSpPr>
          <p:sp>
            <p:nvSpPr>
              <p:cNvPr id="436" name="Moon 435">
                <a:extLst>
                  <a:ext uri="{FF2B5EF4-FFF2-40B4-BE49-F238E27FC236}">
                    <a16:creationId xmlns:a16="http://schemas.microsoft.com/office/drawing/2014/main" id="{2E6FDC2E-194E-2F46-BA35-395F75A91E7C}"/>
                  </a:ext>
                </a:extLst>
              </p:cNvPr>
              <p:cNvSpPr/>
              <p:nvPr/>
            </p:nvSpPr>
            <p:spPr>
              <a:xfrm rot="16200000">
                <a:off x="4872924" y="5659089"/>
                <a:ext cx="188532" cy="328676"/>
              </a:xfrm>
              <a:prstGeom prst="moon">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37" name="Rectangle 436">
                <a:extLst>
                  <a:ext uri="{FF2B5EF4-FFF2-40B4-BE49-F238E27FC236}">
                    <a16:creationId xmlns:a16="http://schemas.microsoft.com/office/drawing/2014/main" id="{3D64B526-2315-5649-978C-29C7760D111C}"/>
                  </a:ext>
                </a:extLst>
              </p:cNvPr>
              <p:cNvSpPr/>
              <p:nvPr/>
            </p:nvSpPr>
            <p:spPr>
              <a:xfrm>
                <a:off x="4900515" y="5899994"/>
                <a:ext cx="133350" cy="3240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438" name="Rectangle 437">
                <a:extLst>
                  <a:ext uri="{FF2B5EF4-FFF2-40B4-BE49-F238E27FC236}">
                    <a16:creationId xmlns:a16="http://schemas.microsoft.com/office/drawing/2014/main" id="{14BEC37E-54F5-8948-9101-48DFAF85822A}"/>
                  </a:ext>
                </a:extLst>
              </p:cNvPr>
              <p:cNvSpPr/>
              <p:nvPr/>
            </p:nvSpPr>
            <p:spPr>
              <a:xfrm flipH="1">
                <a:off x="4959990" y="5811614"/>
                <a:ext cx="14400" cy="43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nvGrpSpPr>
            <p:cNvPr id="432" name="Group 431">
              <a:extLst>
                <a:ext uri="{FF2B5EF4-FFF2-40B4-BE49-F238E27FC236}">
                  <a16:creationId xmlns:a16="http://schemas.microsoft.com/office/drawing/2014/main" id="{EF2AE874-3767-D944-A2E6-0A9E1E1F19C9}"/>
                </a:ext>
              </a:extLst>
            </p:cNvPr>
            <p:cNvGrpSpPr/>
            <p:nvPr/>
          </p:nvGrpSpPr>
          <p:grpSpPr>
            <a:xfrm rot="9926163">
              <a:off x="1787495" y="3037933"/>
              <a:ext cx="328676" cy="514453"/>
              <a:chOff x="4802852" y="5729161"/>
              <a:chExt cx="328676" cy="514453"/>
            </a:xfrm>
          </p:grpSpPr>
          <p:sp>
            <p:nvSpPr>
              <p:cNvPr id="433" name="Moon 432">
                <a:extLst>
                  <a:ext uri="{FF2B5EF4-FFF2-40B4-BE49-F238E27FC236}">
                    <a16:creationId xmlns:a16="http://schemas.microsoft.com/office/drawing/2014/main" id="{033E3B28-77EE-6C4A-925B-C4B7F63B0925}"/>
                  </a:ext>
                </a:extLst>
              </p:cNvPr>
              <p:cNvSpPr/>
              <p:nvPr/>
            </p:nvSpPr>
            <p:spPr>
              <a:xfrm rot="16200000">
                <a:off x="4872924" y="5659089"/>
                <a:ext cx="188532" cy="328676"/>
              </a:xfrm>
              <a:prstGeom prst="mo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34" name="Rectangle 433">
                <a:extLst>
                  <a:ext uri="{FF2B5EF4-FFF2-40B4-BE49-F238E27FC236}">
                    <a16:creationId xmlns:a16="http://schemas.microsoft.com/office/drawing/2014/main" id="{3899A415-BB85-AA4C-B711-98DF2D7CAA89}"/>
                  </a:ext>
                </a:extLst>
              </p:cNvPr>
              <p:cNvSpPr/>
              <p:nvPr/>
            </p:nvSpPr>
            <p:spPr>
              <a:xfrm>
                <a:off x="4900515" y="5899994"/>
                <a:ext cx="133350"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435" name="Rectangle 434">
                <a:extLst>
                  <a:ext uri="{FF2B5EF4-FFF2-40B4-BE49-F238E27FC236}">
                    <a16:creationId xmlns:a16="http://schemas.microsoft.com/office/drawing/2014/main" id="{A84DD7C6-C3D4-E14A-B7FE-FA18147DD5BE}"/>
                  </a:ext>
                </a:extLst>
              </p:cNvPr>
              <p:cNvSpPr/>
              <p:nvPr/>
            </p:nvSpPr>
            <p:spPr>
              <a:xfrm flipH="1">
                <a:off x="4959990" y="5811614"/>
                <a:ext cx="14400" cy="43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grpSp>
      </p:grpSp>
      <p:sp>
        <p:nvSpPr>
          <p:cNvPr id="442" name="Oval 441">
            <a:extLst>
              <a:ext uri="{FF2B5EF4-FFF2-40B4-BE49-F238E27FC236}">
                <a16:creationId xmlns:a16="http://schemas.microsoft.com/office/drawing/2014/main" id="{A258028A-7B3C-784E-A335-3925D96D6953}"/>
              </a:ext>
            </a:extLst>
          </p:cNvPr>
          <p:cNvSpPr/>
          <p:nvPr/>
        </p:nvSpPr>
        <p:spPr>
          <a:xfrm rot="5149524">
            <a:off x="4323319" y="3940874"/>
            <a:ext cx="1124010" cy="1223188"/>
          </a:xfrm>
          <a:prstGeom prst="ellipse">
            <a:avLst/>
          </a:prstGeom>
          <a:solidFill>
            <a:schemeClr val="tx2">
              <a:lumMod val="40000"/>
              <a:lumOff val="60000"/>
            </a:schemeClr>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43" name="Freeform 442">
            <a:extLst>
              <a:ext uri="{FF2B5EF4-FFF2-40B4-BE49-F238E27FC236}">
                <a16:creationId xmlns:a16="http://schemas.microsoft.com/office/drawing/2014/main" id="{E4E9ECBA-E001-B445-A8E7-5586EF7CE746}"/>
              </a:ext>
            </a:extLst>
          </p:cNvPr>
          <p:cNvSpPr/>
          <p:nvPr/>
        </p:nvSpPr>
        <p:spPr>
          <a:xfrm rot="10970718">
            <a:off x="4515787" y="4130646"/>
            <a:ext cx="628241" cy="554994"/>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44" name="TextBox 443">
            <a:extLst>
              <a:ext uri="{FF2B5EF4-FFF2-40B4-BE49-F238E27FC236}">
                <a16:creationId xmlns:a16="http://schemas.microsoft.com/office/drawing/2014/main" id="{7567388F-999C-B841-9B49-A4CBC5136396}"/>
              </a:ext>
            </a:extLst>
          </p:cNvPr>
          <p:cNvSpPr txBox="1"/>
          <p:nvPr/>
        </p:nvSpPr>
        <p:spPr>
          <a:xfrm>
            <a:off x="4788643" y="4784215"/>
            <a:ext cx="542440" cy="169277"/>
          </a:xfrm>
          <a:prstGeom prst="rect">
            <a:avLst/>
          </a:prstGeom>
          <a:noFill/>
        </p:spPr>
        <p:txBody>
          <a:bodyPr wrap="square" lIns="0" tIns="0" rIns="0" bIns="0" rtlCol="0">
            <a:spAutoFit/>
          </a:bodyPr>
          <a:lstStyle/>
          <a:p>
            <a:r>
              <a:rPr lang="en-GB" sz="1100" b="1" noProof="0" dirty="0">
                <a:latin typeface="Arial" panose="020B0604020202020204" pitchFamily="34" charset="0"/>
                <a:ea typeface="Aileron" charset="0"/>
                <a:cs typeface="Arial" panose="020B0604020202020204" pitchFamily="34" charset="0"/>
              </a:rPr>
              <a:t>T cell</a:t>
            </a:r>
          </a:p>
        </p:txBody>
      </p:sp>
      <p:sp>
        <p:nvSpPr>
          <p:cNvPr id="445" name="Oval 444">
            <a:extLst>
              <a:ext uri="{FF2B5EF4-FFF2-40B4-BE49-F238E27FC236}">
                <a16:creationId xmlns:a16="http://schemas.microsoft.com/office/drawing/2014/main" id="{FDF478FD-4DC3-554D-8131-52FA3638153E}"/>
              </a:ext>
            </a:extLst>
          </p:cNvPr>
          <p:cNvSpPr/>
          <p:nvPr/>
        </p:nvSpPr>
        <p:spPr>
          <a:xfrm rot="21128560">
            <a:off x="4794782" y="3597232"/>
            <a:ext cx="254113" cy="166481"/>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800" noProof="0" dirty="0">
              <a:latin typeface="Arial" panose="020B0604020202020204" pitchFamily="34" charset="0"/>
              <a:cs typeface="Arial" panose="020B0604020202020204" pitchFamily="34" charset="0"/>
            </a:endParaRPr>
          </a:p>
        </p:txBody>
      </p:sp>
      <p:grpSp>
        <p:nvGrpSpPr>
          <p:cNvPr id="45" name="Graphic 13">
            <a:extLst>
              <a:ext uri="{FF2B5EF4-FFF2-40B4-BE49-F238E27FC236}">
                <a16:creationId xmlns:a16="http://schemas.microsoft.com/office/drawing/2014/main" id="{5B473107-48DA-B440-9C8F-5192CCAAE152}"/>
              </a:ext>
            </a:extLst>
          </p:cNvPr>
          <p:cNvGrpSpPr/>
          <p:nvPr/>
        </p:nvGrpSpPr>
        <p:grpSpPr>
          <a:xfrm>
            <a:off x="1399946" y="3321302"/>
            <a:ext cx="412670" cy="777724"/>
            <a:chOff x="1399946" y="3241196"/>
            <a:chExt cx="412670" cy="777724"/>
          </a:xfrm>
        </p:grpSpPr>
        <p:sp>
          <p:nvSpPr>
            <p:cNvPr id="60" name="Freeform 59">
              <a:extLst>
                <a:ext uri="{FF2B5EF4-FFF2-40B4-BE49-F238E27FC236}">
                  <a16:creationId xmlns:a16="http://schemas.microsoft.com/office/drawing/2014/main" id="{4D66B43C-DC61-914E-AA22-85E9CBA85168}"/>
                </a:ext>
              </a:extLst>
            </p:cNvPr>
            <p:cNvSpPr/>
            <p:nvPr/>
          </p:nvSpPr>
          <p:spPr>
            <a:xfrm>
              <a:off x="1398405" y="3239656"/>
              <a:ext cx="294764" cy="424213"/>
            </a:xfrm>
            <a:custGeom>
              <a:avLst/>
              <a:gdLst>
                <a:gd name="connsiteX0" fmla="*/ 195850 w 294764"/>
                <a:gd name="connsiteY0" fmla="*/ 258425 h 424213"/>
                <a:gd name="connsiteX1" fmla="*/ 77472 w 294764"/>
                <a:gd name="connsiteY1" fmla="*/ 5429 h 424213"/>
                <a:gd name="connsiteX2" fmla="*/ 5432 w 294764"/>
                <a:gd name="connsiteY2" fmla="*/ 39130 h 424213"/>
                <a:gd name="connsiteX3" fmla="*/ 123927 w 294764"/>
                <a:gd name="connsiteY3" fmla="*/ 292126 h 424213"/>
                <a:gd name="connsiteX4" fmla="*/ 22293 w 294764"/>
                <a:gd name="connsiteY4" fmla="*/ 339615 h 424213"/>
                <a:gd name="connsiteX5" fmla="*/ 126050 w 294764"/>
                <a:gd name="connsiteY5" fmla="*/ 382272 h 424213"/>
                <a:gd name="connsiteX6" fmla="*/ 229925 w 294764"/>
                <a:gd name="connsiteY6" fmla="*/ 424811 h 424213"/>
                <a:gd name="connsiteX7" fmla="*/ 263646 w 294764"/>
                <a:gd name="connsiteY7" fmla="*/ 317933 h 424213"/>
                <a:gd name="connsiteX8" fmla="*/ 297485 w 294764"/>
                <a:gd name="connsiteY8" fmla="*/ 210937 h 424213"/>
                <a:gd name="connsiteX9" fmla="*/ 195850 w 294764"/>
                <a:gd name="connsiteY9" fmla="*/ 258425 h 42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764" h="424213">
                  <a:moveTo>
                    <a:pt x="195850" y="258425"/>
                  </a:moveTo>
                  <a:lnTo>
                    <a:pt x="77472" y="5429"/>
                  </a:lnTo>
                  <a:lnTo>
                    <a:pt x="5432" y="39130"/>
                  </a:lnTo>
                  <a:lnTo>
                    <a:pt x="123927" y="292126"/>
                  </a:lnTo>
                  <a:lnTo>
                    <a:pt x="22293" y="339615"/>
                  </a:lnTo>
                  <a:lnTo>
                    <a:pt x="126050" y="382272"/>
                  </a:lnTo>
                  <a:lnTo>
                    <a:pt x="229925" y="424811"/>
                  </a:lnTo>
                  <a:lnTo>
                    <a:pt x="263646" y="317933"/>
                  </a:lnTo>
                  <a:lnTo>
                    <a:pt x="297485" y="210937"/>
                  </a:lnTo>
                  <a:lnTo>
                    <a:pt x="195850" y="258425"/>
                  </a:lnTo>
                  <a:close/>
                </a:path>
              </a:pathLst>
            </a:custGeom>
            <a:solidFill>
              <a:srgbClr val="B0A0B9"/>
            </a:solidFill>
            <a:ln w="5851" cap="flat">
              <a:solidFill>
                <a:srgbClr val="1F1E21"/>
              </a:solidFill>
              <a:prstDash val="solid"/>
              <a:miter/>
            </a:ln>
          </p:spPr>
          <p:txBody>
            <a:bodyPr rtlCol="0" anchor="ctr"/>
            <a:lstStyle/>
            <a:p>
              <a:endParaRPr lang="en-GB" noProof="0" dirty="0"/>
            </a:p>
          </p:txBody>
        </p:sp>
        <p:sp>
          <p:nvSpPr>
            <p:cNvPr id="65" name="Freeform 64">
              <a:extLst>
                <a:ext uri="{FF2B5EF4-FFF2-40B4-BE49-F238E27FC236}">
                  <a16:creationId xmlns:a16="http://schemas.microsoft.com/office/drawing/2014/main" id="{FD92F49D-B532-704E-B0EF-9C7CEF48BD70}"/>
                </a:ext>
              </a:extLst>
            </p:cNvPr>
            <p:cNvSpPr/>
            <p:nvPr/>
          </p:nvSpPr>
          <p:spPr>
            <a:xfrm>
              <a:off x="1448515" y="3486996"/>
              <a:ext cx="365508" cy="530266"/>
            </a:xfrm>
            <a:custGeom>
              <a:avLst/>
              <a:gdLst>
                <a:gd name="connsiteX0" fmla="*/ 267065 w 365507"/>
                <a:gd name="connsiteY0" fmla="*/ 22751 h 530266"/>
                <a:gd name="connsiteX1" fmla="*/ 218842 w 365507"/>
                <a:gd name="connsiteY1" fmla="*/ 5429 h 530266"/>
                <a:gd name="connsiteX2" fmla="*/ 166727 w 365507"/>
                <a:gd name="connsiteY2" fmla="*/ 148954 h 530266"/>
                <a:gd name="connsiteX3" fmla="*/ 23118 w 365507"/>
                <a:gd name="connsiteY3" fmla="*/ 96988 h 530266"/>
                <a:gd name="connsiteX4" fmla="*/ 5432 w 365507"/>
                <a:gd name="connsiteY4" fmla="*/ 145773 h 530266"/>
                <a:gd name="connsiteX5" fmla="*/ 143264 w 365507"/>
                <a:gd name="connsiteY5" fmla="*/ 195736 h 530266"/>
                <a:gd name="connsiteX6" fmla="*/ 147391 w 365507"/>
                <a:gd name="connsiteY6" fmla="*/ 221777 h 530266"/>
                <a:gd name="connsiteX7" fmla="*/ 181112 w 365507"/>
                <a:gd name="connsiteY7" fmla="*/ 248409 h 530266"/>
                <a:gd name="connsiteX8" fmla="*/ 312105 w 365507"/>
                <a:gd name="connsiteY8" fmla="*/ 528272 h 530266"/>
                <a:gd name="connsiteX9" fmla="*/ 364573 w 365507"/>
                <a:gd name="connsiteY9" fmla="*/ 503762 h 530266"/>
                <a:gd name="connsiteX10" fmla="*/ 232990 w 365507"/>
                <a:gd name="connsiteY10" fmla="*/ 223427 h 530266"/>
                <a:gd name="connsiteX11" fmla="*/ 234169 w 365507"/>
                <a:gd name="connsiteY11" fmla="*/ 180417 h 530266"/>
                <a:gd name="connsiteX12" fmla="*/ 216955 w 365507"/>
                <a:gd name="connsiteY12" fmla="*/ 160738 h 53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507" h="530266">
                  <a:moveTo>
                    <a:pt x="267065" y="22751"/>
                  </a:moveTo>
                  <a:lnTo>
                    <a:pt x="218842" y="5429"/>
                  </a:lnTo>
                  <a:lnTo>
                    <a:pt x="166727" y="148954"/>
                  </a:lnTo>
                  <a:lnTo>
                    <a:pt x="23118" y="96988"/>
                  </a:lnTo>
                  <a:lnTo>
                    <a:pt x="5432" y="145773"/>
                  </a:lnTo>
                  <a:lnTo>
                    <a:pt x="143264" y="195736"/>
                  </a:lnTo>
                  <a:cubicBezTo>
                    <a:pt x="142133" y="204632"/>
                    <a:pt x="143564" y="213666"/>
                    <a:pt x="147391" y="221777"/>
                  </a:cubicBezTo>
                  <a:cubicBezTo>
                    <a:pt x="153803" y="235470"/>
                    <a:pt x="166300" y="245339"/>
                    <a:pt x="181112" y="248409"/>
                  </a:cubicBezTo>
                  <a:lnTo>
                    <a:pt x="312105" y="528272"/>
                  </a:lnTo>
                  <a:lnTo>
                    <a:pt x="364573" y="503762"/>
                  </a:lnTo>
                  <a:lnTo>
                    <a:pt x="232990" y="223427"/>
                  </a:lnTo>
                  <a:cubicBezTo>
                    <a:pt x="240157" y="210081"/>
                    <a:pt x="240594" y="194135"/>
                    <a:pt x="234169" y="180417"/>
                  </a:cubicBezTo>
                  <a:cubicBezTo>
                    <a:pt x="230403" y="172367"/>
                    <a:pt x="224435" y="165545"/>
                    <a:pt x="216955" y="160738"/>
                  </a:cubicBezTo>
                  <a:close/>
                </a:path>
              </a:pathLst>
            </a:custGeom>
            <a:solidFill>
              <a:srgbClr val="EEBE2D"/>
            </a:solidFill>
            <a:ln w="5851" cap="flat">
              <a:solidFill>
                <a:srgbClr val="1F1E21"/>
              </a:solidFill>
              <a:prstDash val="solid"/>
              <a:miter/>
            </a:ln>
          </p:spPr>
          <p:txBody>
            <a:bodyPr rtlCol="0" anchor="ctr"/>
            <a:lstStyle/>
            <a:p>
              <a:endParaRPr lang="en-GB" noProof="0" dirty="0"/>
            </a:p>
          </p:txBody>
        </p:sp>
      </p:grpSp>
      <p:sp>
        <p:nvSpPr>
          <p:cNvPr id="446" name="TextBox 445">
            <a:extLst>
              <a:ext uri="{FF2B5EF4-FFF2-40B4-BE49-F238E27FC236}">
                <a16:creationId xmlns:a16="http://schemas.microsoft.com/office/drawing/2014/main" id="{65755295-009E-8B40-88FD-4C9E053436B8}"/>
              </a:ext>
            </a:extLst>
          </p:cNvPr>
          <p:cNvSpPr txBox="1"/>
          <p:nvPr/>
        </p:nvSpPr>
        <p:spPr>
          <a:xfrm>
            <a:off x="3633556" y="3428704"/>
            <a:ext cx="470255" cy="169277"/>
          </a:xfrm>
          <a:prstGeom prst="rect">
            <a:avLst/>
          </a:prstGeom>
          <a:noFill/>
        </p:spPr>
        <p:txBody>
          <a:bodyPr wrap="square" lIns="0" tIns="0" rIns="0" bIns="0" rtlCol="0">
            <a:spAutoFit/>
          </a:bodyPr>
          <a:lstStyle/>
          <a:p>
            <a:r>
              <a:rPr lang="en-GB" sz="1100" noProof="0" dirty="0">
                <a:latin typeface="Arial" panose="020B0604020202020204" pitchFamily="34" charset="0"/>
                <a:ea typeface="Aileron" charset="0"/>
                <a:cs typeface="Arial" panose="020B0604020202020204" pitchFamily="34" charset="0"/>
              </a:rPr>
              <a:t>PD-L1</a:t>
            </a:r>
          </a:p>
        </p:txBody>
      </p:sp>
      <p:sp>
        <p:nvSpPr>
          <p:cNvPr id="447" name="TextBox 446">
            <a:extLst>
              <a:ext uri="{FF2B5EF4-FFF2-40B4-BE49-F238E27FC236}">
                <a16:creationId xmlns:a16="http://schemas.microsoft.com/office/drawing/2014/main" id="{46576DA4-EF66-9543-8B19-EBA5A9F72942}"/>
              </a:ext>
            </a:extLst>
          </p:cNvPr>
          <p:cNvSpPr txBox="1"/>
          <p:nvPr/>
        </p:nvSpPr>
        <p:spPr>
          <a:xfrm>
            <a:off x="3802903" y="4370821"/>
            <a:ext cx="470255" cy="169277"/>
          </a:xfrm>
          <a:prstGeom prst="rect">
            <a:avLst/>
          </a:prstGeom>
          <a:noFill/>
        </p:spPr>
        <p:txBody>
          <a:bodyPr wrap="square" lIns="0" tIns="0" rIns="0" bIns="0" rtlCol="0">
            <a:spAutoFit/>
          </a:bodyPr>
          <a:lstStyle/>
          <a:p>
            <a:r>
              <a:rPr lang="en-GB" sz="1100" noProof="0" dirty="0">
                <a:latin typeface="Arial" panose="020B0604020202020204" pitchFamily="34" charset="0"/>
                <a:ea typeface="Aileron" charset="0"/>
                <a:cs typeface="Arial" panose="020B0604020202020204" pitchFamily="34" charset="0"/>
              </a:rPr>
              <a:t>PD-1</a:t>
            </a:r>
          </a:p>
        </p:txBody>
      </p:sp>
      <p:cxnSp>
        <p:nvCxnSpPr>
          <p:cNvPr id="449" name="Straight Connector 448">
            <a:extLst>
              <a:ext uri="{FF2B5EF4-FFF2-40B4-BE49-F238E27FC236}">
                <a16:creationId xmlns:a16="http://schemas.microsoft.com/office/drawing/2014/main" id="{CC4C29E6-5386-8344-B4B3-CE6B4606B113}"/>
              </a:ext>
            </a:extLst>
          </p:cNvPr>
          <p:cNvCxnSpPr>
            <a:cxnSpLocks/>
          </p:cNvCxnSpPr>
          <p:nvPr/>
        </p:nvCxnSpPr>
        <p:spPr>
          <a:xfrm flipH="1">
            <a:off x="4076412" y="3512796"/>
            <a:ext cx="212931" cy="549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3" name="TextBox 452">
            <a:extLst>
              <a:ext uri="{FF2B5EF4-FFF2-40B4-BE49-F238E27FC236}">
                <a16:creationId xmlns:a16="http://schemas.microsoft.com/office/drawing/2014/main" id="{E62ECE6F-4401-B14E-A452-F66853886749}"/>
              </a:ext>
            </a:extLst>
          </p:cNvPr>
          <p:cNvSpPr txBox="1"/>
          <p:nvPr/>
        </p:nvSpPr>
        <p:spPr>
          <a:xfrm>
            <a:off x="3489976" y="3703834"/>
            <a:ext cx="808539" cy="169277"/>
          </a:xfrm>
          <a:prstGeom prst="rect">
            <a:avLst/>
          </a:prstGeom>
          <a:noFill/>
        </p:spPr>
        <p:txBody>
          <a:bodyPr wrap="square" lIns="0" tIns="0" rIns="0" bIns="0" rtlCol="0">
            <a:spAutoFit/>
          </a:bodyPr>
          <a:lstStyle/>
          <a:p>
            <a:r>
              <a:rPr lang="en-GB" sz="1100" noProof="0" dirty="0">
                <a:latin typeface="Arial" panose="020B0604020202020204" pitchFamily="34" charset="0"/>
                <a:ea typeface="Aileron" charset="0"/>
                <a:cs typeface="Arial" panose="020B0604020202020204" pitchFamily="34" charset="0"/>
              </a:rPr>
              <a:t>Anti-PD-L1</a:t>
            </a:r>
          </a:p>
        </p:txBody>
      </p:sp>
      <p:sp>
        <p:nvSpPr>
          <p:cNvPr id="454" name="TextBox 453">
            <a:extLst>
              <a:ext uri="{FF2B5EF4-FFF2-40B4-BE49-F238E27FC236}">
                <a16:creationId xmlns:a16="http://schemas.microsoft.com/office/drawing/2014/main" id="{F7F8FD7E-8A1A-2745-BCCA-4EC43B31E18F}"/>
              </a:ext>
            </a:extLst>
          </p:cNvPr>
          <p:cNvSpPr txBox="1"/>
          <p:nvPr/>
        </p:nvSpPr>
        <p:spPr>
          <a:xfrm>
            <a:off x="3506160" y="3954610"/>
            <a:ext cx="808539" cy="338554"/>
          </a:xfrm>
          <a:prstGeom prst="rect">
            <a:avLst/>
          </a:prstGeom>
          <a:noFill/>
        </p:spPr>
        <p:txBody>
          <a:bodyPr wrap="square" lIns="0" tIns="0" rIns="0" bIns="0" rtlCol="0">
            <a:spAutoFit/>
          </a:bodyPr>
          <a:lstStyle/>
          <a:p>
            <a:r>
              <a:rPr lang="en-GB" sz="1100" noProof="0" dirty="0">
                <a:latin typeface="Arial" panose="020B0604020202020204" pitchFamily="34" charset="0"/>
                <a:ea typeface="Aileron" charset="0"/>
                <a:cs typeface="Arial" panose="020B0604020202020204" pitchFamily="34" charset="0"/>
              </a:rPr>
              <a:t>Anti-</a:t>
            </a:r>
            <a:br>
              <a:rPr lang="en-GB" sz="1100" noProof="0" dirty="0">
                <a:latin typeface="Arial" panose="020B0604020202020204" pitchFamily="34" charset="0"/>
                <a:ea typeface="Aileron" charset="0"/>
                <a:cs typeface="Arial" panose="020B0604020202020204" pitchFamily="34" charset="0"/>
              </a:rPr>
            </a:br>
            <a:r>
              <a:rPr lang="en-GB" sz="1100" noProof="0" dirty="0">
                <a:latin typeface="Arial" panose="020B0604020202020204" pitchFamily="34" charset="0"/>
                <a:ea typeface="Aileron" charset="0"/>
                <a:cs typeface="Arial" panose="020B0604020202020204" pitchFamily="34" charset="0"/>
              </a:rPr>
              <a:t>PD-1</a:t>
            </a:r>
          </a:p>
        </p:txBody>
      </p:sp>
      <p:cxnSp>
        <p:nvCxnSpPr>
          <p:cNvPr id="458" name="Straight Connector 457">
            <a:extLst>
              <a:ext uri="{FF2B5EF4-FFF2-40B4-BE49-F238E27FC236}">
                <a16:creationId xmlns:a16="http://schemas.microsoft.com/office/drawing/2014/main" id="{1A6F91B4-5F3C-954B-B9DA-F20B4E10D76E}"/>
              </a:ext>
            </a:extLst>
          </p:cNvPr>
          <p:cNvCxnSpPr>
            <a:cxnSpLocks/>
          </p:cNvCxnSpPr>
          <p:nvPr/>
        </p:nvCxnSpPr>
        <p:spPr>
          <a:xfrm flipH="1">
            <a:off x="4036851" y="4272870"/>
            <a:ext cx="166474" cy="8735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Triangle 78">
            <a:extLst>
              <a:ext uri="{FF2B5EF4-FFF2-40B4-BE49-F238E27FC236}">
                <a16:creationId xmlns:a16="http://schemas.microsoft.com/office/drawing/2014/main" id="{8DE16A38-AE05-7145-AD1F-005991D75580}"/>
              </a:ext>
            </a:extLst>
          </p:cNvPr>
          <p:cNvSpPr/>
          <p:nvPr/>
        </p:nvSpPr>
        <p:spPr>
          <a:xfrm rot="6749486">
            <a:off x="3920135" y="4029140"/>
            <a:ext cx="285846" cy="166266"/>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57" name="Freeform 456">
            <a:extLst>
              <a:ext uri="{FF2B5EF4-FFF2-40B4-BE49-F238E27FC236}">
                <a16:creationId xmlns:a16="http://schemas.microsoft.com/office/drawing/2014/main" id="{15407CAE-3CCB-6E4F-8ED8-9E1BF1E306FA}"/>
              </a:ext>
            </a:extLst>
          </p:cNvPr>
          <p:cNvSpPr/>
          <p:nvPr/>
        </p:nvSpPr>
        <p:spPr>
          <a:xfrm rot="19319118">
            <a:off x="4020571" y="3962158"/>
            <a:ext cx="365508" cy="530266"/>
          </a:xfrm>
          <a:custGeom>
            <a:avLst/>
            <a:gdLst>
              <a:gd name="connsiteX0" fmla="*/ 267065 w 365507"/>
              <a:gd name="connsiteY0" fmla="*/ 22751 h 530266"/>
              <a:gd name="connsiteX1" fmla="*/ 218842 w 365507"/>
              <a:gd name="connsiteY1" fmla="*/ 5429 h 530266"/>
              <a:gd name="connsiteX2" fmla="*/ 166727 w 365507"/>
              <a:gd name="connsiteY2" fmla="*/ 148954 h 530266"/>
              <a:gd name="connsiteX3" fmla="*/ 23118 w 365507"/>
              <a:gd name="connsiteY3" fmla="*/ 96988 h 530266"/>
              <a:gd name="connsiteX4" fmla="*/ 5432 w 365507"/>
              <a:gd name="connsiteY4" fmla="*/ 145773 h 530266"/>
              <a:gd name="connsiteX5" fmla="*/ 143264 w 365507"/>
              <a:gd name="connsiteY5" fmla="*/ 195736 h 530266"/>
              <a:gd name="connsiteX6" fmla="*/ 147391 w 365507"/>
              <a:gd name="connsiteY6" fmla="*/ 221777 h 530266"/>
              <a:gd name="connsiteX7" fmla="*/ 181112 w 365507"/>
              <a:gd name="connsiteY7" fmla="*/ 248409 h 530266"/>
              <a:gd name="connsiteX8" fmla="*/ 312105 w 365507"/>
              <a:gd name="connsiteY8" fmla="*/ 528272 h 530266"/>
              <a:gd name="connsiteX9" fmla="*/ 364573 w 365507"/>
              <a:gd name="connsiteY9" fmla="*/ 503762 h 530266"/>
              <a:gd name="connsiteX10" fmla="*/ 232990 w 365507"/>
              <a:gd name="connsiteY10" fmla="*/ 223427 h 530266"/>
              <a:gd name="connsiteX11" fmla="*/ 234169 w 365507"/>
              <a:gd name="connsiteY11" fmla="*/ 180417 h 530266"/>
              <a:gd name="connsiteX12" fmla="*/ 216955 w 365507"/>
              <a:gd name="connsiteY12" fmla="*/ 160738 h 53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507" h="530266">
                <a:moveTo>
                  <a:pt x="267065" y="22751"/>
                </a:moveTo>
                <a:lnTo>
                  <a:pt x="218842" y="5429"/>
                </a:lnTo>
                <a:lnTo>
                  <a:pt x="166727" y="148954"/>
                </a:lnTo>
                <a:lnTo>
                  <a:pt x="23118" y="96988"/>
                </a:lnTo>
                <a:lnTo>
                  <a:pt x="5432" y="145773"/>
                </a:lnTo>
                <a:lnTo>
                  <a:pt x="143264" y="195736"/>
                </a:lnTo>
                <a:cubicBezTo>
                  <a:pt x="142133" y="204632"/>
                  <a:pt x="143564" y="213666"/>
                  <a:pt x="147391" y="221777"/>
                </a:cubicBezTo>
                <a:cubicBezTo>
                  <a:pt x="153803" y="235470"/>
                  <a:pt x="166300" y="245339"/>
                  <a:pt x="181112" y="248409"/>
                </a:cubicBezTo>
                <a:lnTo>
                  <a:pt x="312105" y="528272"/>
                </a:lnTo>
                <a:lnTo>
                  <a:pt x="364573" y="503762"/>
                </a:lnTo>
                <a:lnTo>
                  <a:pt x="232990" y="223427"/>
                </a:lnTo>
                <a:cubicBezTo>
                  <a:pt x="240157" y="210081"/>
                  <a:pt x="240594" y="194135"/>
                  <a:pt x="234169" y="180417"/>
                </a:cubicBezTo>
                <a:cubicBezTo>
                  <a:pt x="230403" y="172367"/>
                  <a:pt x="224435" y="165545"/>
                  <a:pt x="216955" y="160738"/>
                </a:cubicBezTo>
                <a:close/>
              </a:path>
            </a:pathLst>
          </a:custGeom>
          <a:solidFill>
            <a:srgbClr val="EEBE2D"/>
          </a:solidFill>
          <a:ln w="5851" cap="flat">
            <a:solidFill>
              <a:srgbClr val="1F1E21"/>
            </a:solidFill>
            <a:prstDash val="solid"/>
            <a:miter/>
          </a:ln>
        </p:spPr>
        <p:txBody>
          <a:bodyPr rtlCol="0" anchor="ctr"/>
          <a:lstStyle/>
          <a:p>
            <a:endParaRPr lang="en-GB" noProof="0" dirty="0"/>
          </a:p>
        </p:txBody>
      </p:sp>
      <p:cxnSp>
        <p:nvCxnSpPr>
          <p:cNvPr id="461" name="Straight Connector 460">
            <a:extLst>
              <a:ext uri="{FF2B5EF4-FFF2-40B4-BE49-F238E27FC236}">
                <a16:creationId xmlns:a16="http://schemas.microsoft.com/office/drawing/2014/main" id="{6D12D309-E77D-2B41-BA37-4693734AF8D2}"/>
              </a:ext>
            </a:extLst>
          </p:cNvPr>
          <p:cNvCxnSpPr>
            <a:cxnSpLocks/>
          </p:cNvCxnSpPr>
          <p:nvPr/>
        </p:nvCxnSpPr>
        <p:spPr>
          <a:xfrm flipH="1">
            <a:off x="3826457" y="4103880"/>
            <a:ext cx="212931" cy="549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9" name="Freeform 438">
            <a:extLst>
              <a:ext uri="{FF2B5EF4-FFF2-40B4-BE49-F238E27FC236}">
                <a16:creationId xmlns:a16="http://schemas.microsoft.com/office/drawing/2014/main" id="{7512FF64-CEA4-734A-8928-1F84A0AB2A57}"/>
              </a:ext>
            </a:extLst>
          </p:cNvPr>
          <p:cNvSpPr/>
          <p:nvPr/>
        </p:nvSpPr>
        <p:spPr>
          <a:xfrm>
            <a:off x="3523919" y="2095501"/>
            <a:ext cx="2273346" cy="1278315"/>
          </a:xfrm>
          <a:custGeom>
            <a:avLst/>
            <a:gdLst>
              <a:gd name="connsiteX0" fmla="*/ 405152 w 1584595"/>
              <a:gd name="connsiteY0" fmla="*/ 302439 h 891026"/>
              <a:gd name="connsiteX1" fmla="*/ 623637 w 1584595"/>
              <a:gd name="connsiteY1" fmla="*/ 221519 h 891026"/>
              <a:gd name="connsiteX2" fmla="*/ 761201 w 1584595"/>
              <a:gd name="connsiteY2" fmla="*/ 11126 h 891026"/>
              <a:gd name="connsiteX3" fmla="*/ 1060607 w 1584595"/>
              <a:gd name="connsiteY3" fmla="*/ 27310 h 891026"/>
              <a:gd name="connsiteX4" fmla="*/ 1271000 w 1584595"/>
              <a:gd name="connsiteY4" fmla="*/ 11126 h 891026"/>
              <a:gd name="connsiteX5" fmla="*/ 1538037 w 1584595"/>
              <a:gd name="connsiteY5" fmla="*/ 124414 h 891026"/>
              <a:gd name="connsiteX6" fmla="*/ 1570405 w 1584595"/>
              <a:gd name="connsiteY6" fmla="*/ 278163 h 891026"/>
              <a:gd name="connsiteX7" fmla="*/ 1384288 w 1584595"/>
              <a:gd name="connsiteY7" fmla="*/ 415728 h 891026"/>
              <a:gd name="connsiteX8" fmla="*/ 1424748 w 1584595"/>
              <a:gd name="connsiteY8" fmla="*/ 512832 h 891026"/>
              <a:gd name="connsiteX9" fmla="*/ 1449024 w 1584595"/>
              <a:gd name="connsiteY9" fmla="*/ 609937 h 891026"/>
              <a:gd name="connsiteX10" fmla="*/ 1246724 w 1584595"/>
              <a:gd name="connsiteY10" fmla="*/ 715133 h 891026"/>
              <a:gd name="connsiteX11" fmla="*/ 1149619 w 1584595"/>
              <a:gd name="connsiteY11" fmla="*/ 868882 h 891026"/>
              <a:gd name="connsiteX12" fmla="*/ 947318 w 1584595"/>
              <a:gd name="connsiteY12" fmla="*/ 885066 h 891026"/>
              <a:gd name="connsiteX13" fmla="*/ 753109 w 1584595"/>
              <a:gd name="connsiteY13" fmla="*/ 820329 h 891026"/>
              <a:gd name="connsiteX14" fmla="*/ 502256 w 1584595"/>
              <a:gd name="connsiteY14" fmla="*/ 885066 h 891026"/>
              <a:gd name="connsiteX15" fmla="*/ 130023 w 1584595"/>
              <a:gd name="connsiteY15" fmla="*/ 828421 h 891026"/>
              <a:gd name="connsiteX16" fmla="*/ 550 w 1584595"/>
              <a:gd name="connsiteY16" fmla="*/ 674673 h 891026"/>
              <a:gd name="connsiteX17" fmla="*/ 89563 w 1584595"/>
              <a:gd name="connsiteY17" fmla="*/ 472372 h 891026"/>
              <a:gd name="connsiteX18" fmla="*/ 235219 w 1584595"/>
              <a:gd name="connsiteY18" fmla="*/ 399544 h 891026"/>
              <a:gd name="connsiteX19" fmla="*/ 283771 w 1584595"/>
              <a:gd name="connsiteY19" fmla="*/ 310531 h 891026"/>
              <a:gd name="connsiteX20" fmla="*/ 405152 w 1584595"/>
              <a:gd name="connsiteY20" fmla="*/ 302439 h 89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4595" h="891026">
                <a:moveTo>
                  <a:pt x="405152" y="302439"/>
                </a:moveTo>
                <a:cubicBezTo>
                  <a:pt x="461796" y="287604"/>
                  <a:pt x="564296" y="270071"/>
                  <a:pt x="623637" y="221519"/>
                </a:cubicBezTo>
                <a:cubicBezTo>
                  <a:pt x="682978" y="172967"/>
                  <a:pt x="688373" y="43494"/>
                  <a:pt x="761201" y="11126"/>
                </a:cubicBezTo>
                <a:cubicBezTo>
                  <a:pt x="834029" y="-21242"/>
                  <a:pt x="975641" y="27310"/>
                  <a:pt x="1060607" y="27310"/>
                </a:cubicBezTo>
                <a:cubicBezTo>
                  <a:pt x="1145573" y="27310"/>
                  <a:pt x="1191428" y="-5058"/>
                  <a:pt x="1271000" y="11126"/>
                </a:cubicBezTo>
                <a:cubicBezTo>
                  <a:pt x="1350572" y="27310"/>
                  <a:pt x="1488136" y="79908"/>
                  <a:pt x="1538037" y="124414"/>
                </a:cubicBezTo>
                <a:cubicBezTo>
                  <a:pt x="1587938" y="168920"/>
                  <a:pt x="1596030" y="229611"/>
                  <a:pt x="1570405" y="278163"/>
                </a:cubicBezTo>
                <a:cubicBezTo>
                  <a:pt x="1544780" y="326715"/>
                  <a:pt x="1408564" y="376617"/>
                  <a:pt x="1384288" y="415728"/>
                </a:cubicBezTo>
                <a:cubicBezTo>
                  <a:pt x="1360012" y="454840"/>
                  <a:pt x="1413959" y="480464"/>
                  <a:pt x="1424748" y="512832"/>
                </a:cubicBezTo>
                <a:cubicBezTo>
                  <a:pt x="1435537" y="545200"/>
                  <a:pt x="1478695" y="576220"/>
                  <a:pt x="1449024" y="609937"/>
                </a:cubicBezTo>
                <a:cubicBezTo>
                  <a:pt x="1419353" y="643654"/>
                  <a:pt x="1296625" y="671976"/>
                  <a:pt x="1246724" y="715133"/>
                </a:cubicBezTo>
                <a:cubicBezTo>
                  <a:pt x="1196823" y="758291"/>
                  <a:pt x="1199520" y="840560"/>
                  <a:pt x="1149619" y="868882"/>
                </a:cubicBezTo>
                <a:cubicBezTo>
                  <a:pt x="1099718" y="897204"/>
                  <a:pt x="1013403" y="893158"/>
                  <a:pt x="947318" y="885066"/>
                </a:cubicBezTo>
                <a:cubicBezTo>
                  <a:pt x="881233" y="876974"/>
                  <a:pt x="827286" y="820329"/>
                  <a:pt x="753109" y="820329"/>
                </a:cubicBezTo>
                <a:cubicBezTo>
                  <a:pt x="678932" y="820329"/>
                  <a:pt x="606104" y="883717"/>
                  <a:pt x="502256" y="885066"/>
                </a:cubicBezTo>
                <a:cubicBezTo>
                  <a:pt x="398408" y="886415"/>
                  <a:pt x="213641" y="863486"/>
                  <a:pt x="130023" y="828421"/>
                </a:cubicBezTo>
                <a:cubicBezTo>
                  <a:pt x="46405" y="793356"/>
                  <a:pt x="7293" y="734015"/>
                  <a:pt x="550" y="674673"/>
                </a:cubicBezTo>
                <a:cubicBezTo>
                  <a:pt x="-6193" y="615332"/>
                  <a:pt x="50452" y="518227"/>
                  <a:pt x="89563" y="472372"/>
                </a:cubicBezTo>
                <a:cubicBezTo>
                  <a:pt x="128674" y="426517"/>
                  <a:pt x="202851" y="426518"/>
                  <a:pt x="235219" y="399544"/>
                </a:cubicBezTo>
                <a:cubicBezTo>
                  <a:pt x="267587" y="372571"/>
                  <a:pt x="250054" y="325366"/>
                  <a:pt x="283771" y="310531"/>
                </a:cubicBezTo>
                <a:cubicBezTo>
                  <a:pt x="317488" y="295696"/>
                  <a:pt x="348508" y="317274"/>
                  <a:pt x="405152" y="302439"/>
                </a:cubicBezTo>
                <a:close/>
              </a:path>
            </a:pathLst>
          </a:custGeom>
          <a:solidFill>
            <a:schemeClr val="accent6">
              <a:lumMod val="40000"/>
              <a:lumOff val="60000"/>
            </a:schemeClr>
          </a:solidFill>
          <a:ln w="22225">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40" name="TextBox 439">
            <a:extLst>
              <a:ext uri="{FF2B5EF4-FFF2-40B4-BE49-F238E27FC236}">
                <a16:creationId xmlns:a16="http://schemas.microsoft.com/office/drawing/2014/main" id="{BC73711A-64D2-8348-AF79-4F86F8DCB7B8}"/>
              </a:ext>
            </a:extLst>
          </p:cNvPr>
          <p:cNvSpPr txBox="1"/>
          <p:nvPr/>
        </p:nvSpPr>
        <p:spPr>
          <a:xfrm>
            <a:off x="3981479" y="2962955"/>
            <a:ext cx="1213474" cy="169277"/>
          </a:xfrm>
          <a:prstGeom prst="rect">
            <a:avLst/>
          </a:prstGeom>
          <a:noFill/>
        </p:spPr>
        <p:txBody>
          <a:bodyPr wrap="none" lIns="0" tIns="0" rIns="0" bIns="0" rtlCol="0">
            <a:spAutoFit/>
          </a:bodyPr>
          <a:lstStyle/>
          <a:p>
            <a:pPr algn="ctr"/>
            <a:r>
              <a:rPr lang="en-GB" sz="1100" b="1" noProof="0" dirty="0">
                <a:latin typeface="Arial" panose="020B0604020202020204" pitchFamily="34" charset="0"/>
                <a:ea typeface="Aileron" charset="0"/>
                <a:cs typeface="Arial" panose="020B0604020202020204" pitchFamily="34" charset="0"/>
              </a:rPr>
              <a:t>Tumour cell death</a:t>
            </a:r>
          </a:p>
        </p:txBody>
      </p:sp>
      <p:sp>
        <p:nvSpPr>
          <p:cNvPr id="441" name="Freeform 440">
            <a:extLst>
              <a:ext uri="{FF2B5EF4-FFF2-40B4-BE49-F238E27FC236}">
                <a16:creationId xmlns:a16="http://schemas.microsoft.com/office/drawing/2014/main" id="{60AC4EF0-5AF5-D142-A76D-ECA8411C9D36}"/>
              </a:ext>
            </a:extLst>
          </p:cNvPr>
          <p:cNvSpPr/>
          <p:nvPr/>
        </p:nvSpPr>
        <p:spPr>
          <a:xfrm>
            <a:off x="4475176" y="2347539"/>
            <a:ext cx="496679" cy="489317"/>
          </a:xfrm>
          <a:custGeom>
            <a:avLst/>
            <a:gdLst>
              <a:gd name="connsiteX0" fmla="*/ 142812 w 346201"/>
              <a:gd name="connsiteY0" fmla="*/ 16561 h 341069"/>
              <a:gd name="connsiteX1" fmla="*/ 45708 w 346201"/>
              <a:gd name="connsiteY1" fmla="*/ 105573 h 341069"/>
              <a:gd name="connsiteX2" fmla="*/ 5247 w 346201"/>
              <a:gd name="connsiteY2" fmla="*/ 283598 h 341069"/>
              <a:gd name="connsiteX3" fmla="*/ 158996 w 346201"/>
              <a:gd name="connsiteY3" fmla="*/ 340242 h 341069"/>
              <a:gd name="connsiteX4" fmla="*/ 304653 w 346201"/>
              <a:gd name="connsiteY4" fmla="*/ 307874 h 341069"/>
              <a:gd name="connsiteX5" fmla="*/ 345113 w 346201"/>
              <a:gd name="connsiteY5" fmla="*/ 186493 h 341069"/>
              <a:gd name="connsiteX6" fmla="*/ 272285 w 346201"/>
              <a:gd name="connsiteY6" fmla="*/ 16561 h 341069"/>
              <a:gd name="connsiteX7" fmla="*/ 142812 w 346201"/>
              <a:gd name="connsiteY7" fmla="*/ 16561 h 34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01" h="341069">
                <a:moveTo>
                  <a:pt x="142812" y="16561"/>
                </a:moveTo>
                <a:cubicBezTo>
                  <a:pt x="105049" y="31396"/>
                  <a:pt x="68636" y="61067"/>
                  <a:pt x="45708" y="105573"/>
                </a:cubicBezTo>
                <a:cubicBezTo>
                  <a:pt x="22780" y="150079"/>
                  <a:pt x="-13634" y="244487"/>
                  <a:pt x="5247" y="283598"/>
                </a:cubicBezTo>
                <a:cubicBezTo>
                  <a:pt x="24128" y="322709"/>
                  <a:pt x="109095" y="336196"/>
                  <a:pt x="158996" y="340242"/>
                </a:cubicBezTo>
                <a:cubicBezTo>
                  <a:pt x="208897" y="344288"/>
                  <a:pt x="273634" y="333499"/>
                  <a:pt x="304653" y="307874"/>
                </a:cubicBezTo>
                <a:cubicBezTo>
                  <a:pt x="335672" y="282249"/>
                  <a:pt x="350508" y="235045"/>
                  <a:pt x="345113" y="186493"/>
                </a:cubicBezTo>
                <a:cubicBezTo>
                  <a:pt x="339718" y="137941"/>
                  <a:pt x="303304" y="44883"/>
                  <a:pt x="272285" y="16561"/>
                </a:cubicBezTo>
                <a:cubicBezTo>
                  <a:pt x="241266" y="-11761"/>
                  <a:pt x="180575" y="1726"/>
                  <a:pt x="142812" y="16561"/>
                </a:cubicBezTo>
                <a:close/>
              </a:path>
            </a:pathLst>
          </a:cu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62" name="Oval 461">
            <a:extLst>
              <a:ext uri="{FF2B5EF4-FFF2-40B4-BE49-F238E27FC236}">
                <a16:creationId xmlns:a16="http://schemas.microsoft.com/office/drawing/2014/main" id="{890E43B7-0883-124B-BEED-C2F03D08604D}"/>
              </a:ext>
            </a:extLst>
          </p:cNvPr>
          <p:cNvSpPr/>
          <p:nvPr/>
        </p:nvSpPr>
        <p:spPr>
          <a:xfrm rot="20384767">
            <a:off x="4292557" y="3631917"/>
            <a:ext cx="362565" cy="205351"/>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800" noProof="0" dirty="0">
              <a:latin typeface="Arial" panose="020B0604020202020204" pitchFamily="34" charset="0"/>
              <a:cs typeface="Arial" panose="020B0604020202020204" pitchFamily="34" charset="0"/>
            </a:endParaRPr>
          </a:p>
        </p:txBody>
      </p:sp>
      <p:sp>
        <p:nvSpPr>
          <p:cNvPr id="451" name="Freeform 450">
            <a:extLst>
              <a:ext uri="{FF2B5EF4-FFF2-40B4-BE49-F238E27FC236}">
                <a16:creationId xmlns:a16="http://schemas.microsoft.com/office/drawing/2014/main" id="{DCE188AC-E685-8347-97C2-870883FFC350}"/>
              </a:ext>
            </a:extLst>
          </p:cNvPr>
          <p:cNvSpPr/>
          <p:nvPr/>
        </p:nvSpPr>
        <p:spPr>
          <a:xfrm>
            <a:off x="4246802" y="3319762"/>
            <a:ext cx="294764" cy="424213"/>
          </a:xfrm>
          <a:custGeom>
            <a:avLst/>
            <a:gdLst>
              <a:gd name="connsiteX0" fmla="*/ 195850 w 294764"/>
              <a:gd name="connsiteY0" fmla="*/ 258425 h 424213"/>
              <a:gd name="connsiteX1" fmla="*/ 77472 w 294764"/>
              <a:gd name="connsiteY1" fmla="*/ 5429 h 424213"/>
              <a:gd name="connsiteX2" fmla="*/ 5432 w 294764"/>
              <a:gd name="connsiteY2" fmla="*/ 39130 h 424213"/>
              <a:gd name="connsiteX3" fmla="*/ 123927 w 294764"/>
              <a:gd name="connsiteY3" fmla="*/ 292126 h 424213"/>
              <a:gd name="connsiteX4" fmla="*/ 22293 w 294764"/>
              <a:gd name="connsiteY4" fmla="*/ 339615 h 424213"/>
              <a:gd name="connsiteX5" fmla="*/ 126050 w 294764"/>
              <a:gd name="connsiteY5" fmla="*/ 382272 h 424213"/>
              <a:gd name="connsiteX6" fmla="*/ 229925 w 294764"/>
              <a:gd name="connsiteY6" fmla="*/ 424811 h 424213"/>
              <a:gd name="connsiteX7" fmla="*/ 263646 w 294764"/>
              <a:gd name="connsiteY7" fmla="*/ 317933 h 424213"/>
              <a:gd name="connsiteX8" fmla="*/ 297485 w 294764"/>
              <a:gd name="connsiteY8" fmla="*/ 210937 h 424213"/>
              <a:gd name="connsiteX9" fmla="*/ 195850 w 294764"/>
              <a:gd name="connsiteY9" fmla="*/ 258425 h 42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764" h="424213">
                <a:moveTo>
                  <a:pt x="195850" y="258425"/>
                </a:moveTo>
                <a:lnTo>
                  <a:pt x="77472" y="5429"/>
                </a:lnTo>
                <a:lnTo>
                  <a:pt x="5432" y="39130"/>
                </a:lnTo>
                <a:lnTo>
                  <a:pt x="123927" y="292126"/>
                </a:lnTo>
                <a:lnTo>
                  <a:pt x="22293" y="339615"/>
                </a:lnTo>
                <a:lnTo>
                  <a:pt x="126050" y="382272"/>
                </a:lnTo>
                <a:lnTo>
                  <a:pt x="229925" y="424811"/>
                </a:lnTo>
                <a:lnTo>
                  <a:pt x="263646" y="317933"/>
                </a:lnTo>
                <a:lnTo>
                  <a:pt x="297485" y="210937"/>
                </a:lnTo>
                <a:lnTo>
                  <a:pt x="195850" y="258425"/>
                </a:lnTo>
                <a:close/>
              </a:path>
            </a:pathLst>
          </a:custGeom>
          <a:solidFill>
            <a:srgbClr val="B0A0B9"/>
          </a:solidFill>
          <a:ln w="5851" cap="flat">
            <a:solidFill>
              <a:srgbClr val="1F1E21"/>
            </a:solidFill>
            <a:prstDash val="solid"/>
            <a:miter/>
          </a:ln>
        </p:spPr>
        <p:txBody>
          <a:bodyPr rtlCol="0" anchor="ctr"/>
          <a:lstStyle/>
          <a:p>
            <a:endParaRPr lang="en-GB" noProof="0" dirty="0"/>
          </a:p>
        </p:txBody>
      </p:sp>
      <p:cxnSp>
        <p:nvCxnSpPr>
          <p:cNvPr id="463" name="Straight Connector 462">
            <a:extLst>
              <a:ext uri="{FF2B5EF4-FFF2-40B4-BE49-F238E27FC236}">
                <a16:creationId xmlns:a16="http://schemas.microsoft.com/office/drawing/2014/main" id="{D5585956-BA78-0541-9ADD-12ED73D5500B}"/>
              </a:ext>
            </a:extLst>
          </p:cNvPr>
          <p:cNvCxnSpPr>
            <a:cxnSpLocks/>
          </p:cNvCxnSpPr>
          <p:nvPr/>
        </p:nvCxnSpPr>
        <p:spPr>
          <a:xfrm flipH="1">
            <a:off x="4222069" y="3779833"/>
            <a:ext cx="212931" cy="549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177841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47FD0-4D42-CA3B-194D-9C8CD2861C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F85786D-E7EE-AECA-D317-A8AEC2E963F2}"/>
              </a:ext>
            </a:extLst>
          </p:cNvPr>
          <p:cNvSpPr>
            <a:spLocks noGrp="1"/>
          </p:cNvSpPr>
          <p:nvPr>
            <p:ph type="title"/>
          </p:nvPr>
        </p:nvSpPr>
        <p:spPr>
          <a:xfrm>
            <a:off x="619201" y="259200"/>
            <a:ext cx="11309447" cy="864000"/>
          </a:xfrm>
        </p:spPr>
        <p:txBody>
          <a:bodyPr>
            <a:normAutofit fontScale="90000"/>
          </a:bodyPr>
          <a:lstStyle/>
          <a:p>
            <a:r>
              <a:rPr lang="en-GB" sz="2900" noProof="0" dirty="0">
                <a:solidFill>
                  <a:schemeClr val="tx2"/>
                </a:solidFill>
              </a:rPr>
              <a:t>1</a:t>
            </a:r>
            <a:r>
              <a:rPr lang="en-GB" sz="2900" baseline="30000" noProof="0" dirty="0">
                <a:solidFill>
                  <a:schemeClr val="tx2"/>
                </a:solidFill>
              </a:rPr>
              <a:t>st</a:t>
            </a:r>
            <a:r>
              <a:rPr lang="en-GB" sz="2900" noProof="0" dirty="0">
                <a:solidFill>
                  <a:schemeClr val="tx2"/>
                </a:solidFill>
              </a:rPr>
              <a:t> line </a:t>
            </a:r>
            <a:r>
              <a:rPr lang="en-GB" sz="2900" noProof="0" dirty="0"/>
              <a:t>systemic Treatment strategy for patients with hcc</a:t>
            </a:r>
            <a:br>
              <a:rPr lang="en-GB" sz="2400" noProof="0" dirty="0"/>
            </a:br>
            <a:r>
              <a:rPr lang="en-GB" sz="2000" spc="100" noProof="0" dirty="0">
                <a:solidFill>
                  <a:schemeClr val="accent1"/>
                </a:solidFill>
              </a:rPr>
              <a:t>For Patients ineligible for IO THERAPIES, TKI</a:t>
            </a:r>
            <a:r>
              <a:rPr lang="en-GB" sz="2000" cap="none" spc="100" noProof="0" dirty="0">
                <a:solidFill>
                  <a:schemeClr val="accent1"/>
                </a:solidFill>
              </a:rPr>
              <a:t>s</a:t>
            </a:r>
            <a:r>
              <a:rPr lang="en-GB" sz="2000" spc="100" noProof="0" dirty="0">
                <a:solidFill>
                  <a:schemeClr val="accent1"/>
                </a:solidFill>
              </a:rPr>
              <a:t> (sorafenib, lenvatinib) recommended as 1</a:t>
            </a:r>
            <a:r>
              <a:rPr lang="en-GB" sz="2000" spc="100" baseline="30000" noProof="0" dirty="0">
                <a:solidFill>
                  <a:schemeClr val="accent1"/>
                </a:solidFill>
              </a:rPr>
              <a:t>st</a:t>
            </a:r>
            <a:r>
              <a:rPr lang="en-GB" sz="2000" spc="100" noProof="0" dirty="0">
                <a:solidFill>
                  <a:schemeClr val="accent1"/>
                </a:solidFill>
              </a:rPr>
              <a:t> line treatment</a:t>
            </a:r>
            <a:br>
              <a:rPr lang="en-GB" sz="2000" spc="100" noProof="0" dirty="0"/>
            </a:br>
            <a:endParaRPr lang="en-GB" sz="2000" spc="100" noProof="0" dirty="0"/>
          </a:p>
        </p:txBody>
      </p:sp>
      <p:sp>
        <p:nvSpPr>
          <p:cNvPr id="9" name="Content Placeholder 8">
            <a:extLst>
              <a:ext uri="{FF2B5EF4-FFF2-40B4-BE49-F238E27FC236}">
                <a16:creationId xmlns:a16="http://schemas.microsoft.com/office/drawing/2014/main" id="{1C3CAAE4-DC8A-0AA7-59E4-E8441C2055F4}"/>
              </a:ext>
            </a:extLst>
          </p:cNvPr>
          <p:cNvSpPr>
            <a:spLocks noGrp="1"/>
          </p:cNvSpPr>
          <p:nvPr>
            <p:ph sz="quarter" idx="15"/>
          </p:nvPr>
        </p:nvSpPr>
        <p:spPr>
          <a:xfrm>
            <a:off x="620183" y="6356351"/>
            <a:ext cx="9724289" cy="365125"/>
          </a:xfrm>
        </p:spPr>
        <p:txBody>
          <a:bodyPr anchor="b" anchorCtr="0"/>
          <a:lstStyle/>
          <a:p>
            <a:r>
              <a:rPr lang="en-GB" baseline="30000" noProof="0" dirty="0">
                <a:solidFill>
                  <a:schemeClr val="tx2"/>
                </a:solidFill>
              </a:rPr>
              <a:t>a</a:t>
            </a:r>
            <a:r>
              <a:rPr lang="en-GB" noProof="0" dirty="0">
                <a:solidFill>
                  <a:schemeClr val="tx2"/>
                </a:solidFill>
              </a:rPr>
              <a:t> In patients with portal hypertension, screening for varices is strongly recommended before initiation of atezolizumab-bevacizumab</a:t>
            </a:r>
            <a:r>
              <a:rPr lang="en-GB" baseline="30000" noProof="0" dirty="0">
                <a:solidFill>
                  <a:schemeClr val="tx2"/>
                </a:solidFill>
              </a:rPr>
              <a:t>2</a:t>
            </a:r>
          </a:p>
          <a:p>
            <a:r>
              <a:rPr lang="en-GB" baseline="30000" noProof="0" dirty="0">
                <a:solidFill>
                  <a:schemeClr val="tx2"/>
                </a:solidFill>
              </a:rPr>
              <a:t>b </a:t>
            </a:r>
            <a:r>
              <a:rPr lang="en-GB" noProof="0" dirty="0">
                <a:solidFill>
                  <a:schemeClr val="tx2"/>
                </a:solidFill>
              </a:rPr>
              <a:t>Patients who have contraindications to ICI combination therapies (not FDA-approved)</a:t>
            </a:r>
            <a:endParaRPr lang="en-GB" baseline="30000" noProof="0" dirty="0">
              <a:solidFill>
                <a:schemeClr val="tx2"/>
              </a:solidFill>
            </a:endParaRPr>
          </a:p>
          <a:p>
            <a:r>
              <a:rPr lang="en-GB" noProof="0" dirty="0">
                <a:solidFill>
                  <a:schemeClr val="tx2"/>
                </a:solidFill>
              </a:rPr>
              <a:t>BCLC, Barcelona Clinic Liver Cancer; ECOG PS, Eastern Cooperative Oncology Group performance status; FDA, Food and Drug Administration; HCC, hepatocellular carcinoma; ICI, immune checkpoint inhibitor; IO, immuno-oncology; TKI, tyrosine kinase inhibitor</a:t>
            </a:r>
          </a:p>
          <a:p>
            <a:r>
              <a:rPr lang="en-GB" noProof="0" dirty="0">
                <a:solidFill>
                  <a:schemeClr val="tx2"/>
                </a:solidFill>
              </a:rPr>
              <a:t>1. Reig M, et al. J Hepatol. 2022;76:681-693; 2. Vogel A, et al. Ann Oncol. 2025 (article in press; https://doi.org/10.1016/j.annonc.2025.02.006); 3. Nivolumab Plus Ipilimumab Receives EC Approval for First-Line Unresectable HCC. Available </a:t>
            </a:r>
            <a:r>
              <a:rPr lang="en-GB" noProof="0" dirty="0">
                <a:solidFill>
                  <a:schemeClr val="tx2"/>
                </a:solidFill>
                <a:hlinkClick r:id="rId3">
                  <a:extLst>
                    <a:ext uri="{A12FA001-AC4F-418D-AE19-62706E023703}">
                      <ahyp:hlinkClr xmlns:ahyp="http://schemas.microsoft.com/office/drawing/2018/hyperlinkcolor" val="tx"/>
                    </a:ext>
                  </a:extLst>
                </a:hlinkClick>
              </a:rPr>
              <a:t>here</a:t>
            </a:r>
            <a:r>
              <a:rPr lang="en-GB" noProof="0" dirty="0">
                <a:solidFill>
                  <a:schemeClr val="tx2"/>
                </a:solidFill>
              </a:rPr>
              <a:t> (accessed March 2025)</a:t>
            </a:r>
          </a:p>
        </p:txBody>
      </p:sp>
      <p:sp>
        <p:nvSpPr>
          <p:cNvPr id="10" name="Google Shape;1621;p51">
            <a:extLst>
              <a:ext uri="{FF2B5EF4-FFF2-40B4-BE49-F238E27FC236}">
                <a16:creationId xmlns:a16="http://schemas.microsoft.com/office/drawing/2014/main" id="{1DE6B22E-0388-C343-641D-CBA09824DFEA}"/>
              </a:ext>
            </a:extLst>
          </p:cNvPr>
          <p:cNvSpPr/>
          <p:nvPr/>
        </p:nvSpPr>
        <p:spPr>
          <a:xfrm>
            <a:off x="1463531" y="3639301"/>
            <a:ext cx="7411108" cy="1805923"/>
          </a:xfrm>
          <a:prstGeom prst="rect">
            <a:avLst/>
          </a:prstGeom>
          <a:solidFill>
            <a:srgbClr val="DEECF5"/>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35" name="Google Shape;1627;p51">
            <a:extLst>
              <a:ext uri="{FF2B5EF4-FFF2-40B4-BE49-F238E27FC236}">
                <a16:creationId xmlns:a16="http://schemas.microsoft.com/office/drawing/2014/main" id="{F8DDA63C-3B38-CFCB-4D27-E731276DC4C3}"/>
              </a:ext>
            </a:extLst>
          </p:cNvPr>
          <p:cNvSpPr/>
          <p:nvPr/>
        </p:nvSpPr>
        <p:spPr>
          <a:xfrm>
            <a:off x="7015854" y="4083030"/>
            <a:ext cx="1668164" cy="550335"/>
          </a:xfrm>
          <a:prstGeom prst="rect">
            <a:avLst/>
          </a:prstGeom>
          <a:solidFill>
            <a:schemeClr val="tx2"/>
          </a:solidFill>
          <a:ln>
            <a:noFill/>
          </a:ln>
        </p:spPr>
        <p:txBody>
          <a:bodyPr spcFirstLastPara="1" wrap="square" lIns="0" tIns="45700" rIns="0"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Arial"/>
                <a:cs typeface="Arial"/>
                <a:sym typeface="Arial"/>
              </a:rPr>
              <a:t>Sorafenib  [I, A] or lenvatinib [I, A]</a:t>
            </a:r>
            <a:r>
              <a:rPr lang="en-GB" sz="1400" b="1" baseline="30000" dirty="0">
                <a:solidFill>
                  <a:schemeClr val="bg1"/>
                </a:solidFill>
                <a:latin typeface="Arial"/>
                <a:ea typeface="Arial"/>
                <a:cs typeface="Arial"/>
                <a:sym typeface="Arial"/>
              </a:rPr>
              <a:t>2</a:t>
            </a:r>
            <a:endParaRPr kumimoji="0" lang="en-GB" sz="1800" b="0" i="0" u="none" strike="noStrike" kern="1200" cap="none" spc="0" normalizeH="0" baseline="30000" noProof="0" dirty="0">
              <a:ln>
                <a:noFill/>
              </a:ln>
              <a:solidFill>
                <a:schemeClr val="bg1"/>
              </a:solidFill>
              <a:effectLst/>
              <a:uLnTx/>
              <a:uFillTx/>
              <a:latin typeface="Calibri"/>
              <a:ea typeface="+mn-ea"/>
              <a:cs typeface="+mn-cs"/>
            </a:endParaRPr>
          </a:p>
        </p:txBody>
      </p:sp>
      <p:sp>
        <p:nvSpPr>
          <p:cNvPr id="448" name="Google Shape;1635;p51">
            <a:extLst>
              <a:ext uri="{FF2B5EF4-FFF2-40B4-BE49-F238E27FC236}">
                <a16:creationId xmlns:a16="http://schemas.microsoft.com/office/drawing/2014/main" id="{29332E1E-F4EF-6F79-CDD8-4402219C9A98}"/>
              </a:ext>
            </a:extLst>
          </p:cNvPr>
          <p:cNvSpPr/>
          <p:nvPr/>
        </p:nvSpPr>
        <p:spPr>
          <a:xfrm>
            <a:off x="6581939" y="3068960"/>
            <a:ext cx="433914" cy="222251"/>
          </a:xfrm>
          <a:prstGeom prst="rect">
            <a:avLst/>
          </a:prstGeom>
          <a:noFill/>
          <a:ln>
            <a:noFill/>
          </a:ln>
        </p:spPr>
        <p:txBody>
          <a:bodyPr spcFirstLastPara="1" wrap="square" lIns="0" tIns="45700" rIns="0"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1"/>
                </a:solidFill>
                <a:effectLst/>
                <a:uLnTx/>
                <a:uFillTx/>
                <a:latin typeface="Arial"/>
                <a:ea typeface="Arial"/>
                <a:cs typeface="Arial"/>
                <a:sym typeface="Arial"/>
              </a:rPr>
              <a:t>No</a:t>
            </a:r>
            <a:endParaRPr kumimoji="0" lang="en-GB" sz="3600" b="1" i="0" u="none" strike="noStrike" kern="1200" cap="none" spc="0" normalizeH="0" baseline="0" noProof="0" dirty="0">
              <a:ln>
                <a:noFill/>
              </a:ln>
              <a:solidFill>
                <a:schemeClr val="accent1"/>
              </a:solidFill>
              <a:effectLst/>
              <a:uLnTx/>
              <a:uFillTx/>
              <a:latin typeface="Calibri"/>
              <a:ea typeface="+mn-ea"/>
              <a:cs typeface="+mn-cs"/>
            </a:endParaRPr>
          </a:p>
        </p:txBody>
      </p:sp>
      <p:sp>
        <p:nvSpPr>
          <p:cNvPr id="452" name="Google Shape;1637;p51">
            <a:extLst>
              <a:ext uri="{FF2B5EF4-FFF2-40B4-BE49-F238E27FC236}">
                <a16:creationId xmlns:a16="http://schemas.microsoft.com/office/drawing/2014/main" id="{22D9D99B-E943-5598-0AC5-2CC57340D5F7}"/>
              </a:ext>
            </a:extLst>
          </p:cNvPr>
          <p:cNvSpPr/>
          <p:nvPr/>
        </p:nvSpPr>
        <p:spPr>
          <a:xfrm>
            <a:off x="4063830" y="3068960"/>
            <a:ext cx="433914" cy="222251"/>
          </a:xfrm>
          <a:prstGeom prst="rect">
            <a:avLst/>
          </a:prstGeom>
          <a:noFill/>
          <a:ln>
            <a:noFill/>
          </a:ln>
        </p:spPr>
        <p:txBody>
          <a:bodyPr spcFirstLastPara="1" wrap="square" lIns="0" tIns="45700" rIns="0"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2"/>
                </a:solidFill>
                <a:effectLst/>
                <a:uLnTx/>
                <a:uFillTx/>
                <a:latin typeface="Arial"/>
                <a:ea typeface="Arial"/>
                <a:cs typeface="Arial"/>
                <a:sym typeface="Arial"/>
              </a:rPr>
              <a:t>Yes</a:t>
            </a:r>
            <a:endParaRPr kumimoji="0" lang="en-GB" sz="3200" b="1" i="0" u="none" strike="noStrike" kern="1200" cap="none" spc="0" normalizeH="0" baseline="0" noProof="0" dirty="0">
              <a:ln>
                <a:noFill/>
              </a:ln>
              <a:solidFill>
                <a:schemeClr val="tx2"/>
              </a:solidFill>
              <a:effectLst/>
              <a:uLnTx/>
              <a:uFillTx/>
              <a:latin typeface="Calibri"/>
              <a:ea typeface="+mn-ea"/>
              <a:cs typeface="+mn-cs"/>
            </a:endParaRPr>
          </a:p>
        </p:txBody>
      </p:sp>
      <p:cxnSp>
        <p:nvCxnSpPr>
          <p:cNvPr id="15" name="Straight Connector 14">
            <a:extLst>
              <a:ext uri="{FF2B5EF4-FFF2-40B4-BE49-F238E27FC236}">
                <a16:creationId xmlns:a16="http://schemas.microsoft.com/office/drawing/2014/main" id="{965164A0-D17A-28EC-FF41-482332860003}"/>
              </a:ext>
            </a:extLst>
          </p:cNvPr>
          <p:cNvCxnSpPr>
            <a:cxnSpLocks/>
          </p:cNvCxnSpPr>
          <p:nvPr/>
        </p:nvCxnSpPr>
        <p:spPr>
          <a:xfrm>
            <a:off x="5572500" y="2662313"/>
            <a:ext cx="0" cy="656162"/>
          </a:xfrm>
          <a:prstGeom prst="line">
            <a:avLst/>
          </a:prstGeom>
          <a:ln w="57150">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6" name="Google Shape;1635;p51">
            <a:extLst>
              <a:ext uri="{FF2B5EF4-FFF2-40B4-BE49-F238E27FC236}">
                <a16:creationId xmlns:a16="http://schemas.microsoft.com/office/drawing/2014/main" id="{E33D47BD-1BD7-8AC9-8F6F-2E2ED5E6DBFA}"/>
              </a:ext>
            </a:extLst>
          </p:cNvPr>
          <p:cNvSpPr/>
          <p:nvPr/>
        </p:nvSpPr>
        <p:spPr>
          <a:xfrm rot="16200000">
            <a:off x="37334" y="4120935"/>
            <a:ext cx="1656182" cy="484064"/>
          </a:xfrm>
          <a:prstGeom prst="rect">
            <a:avLst/>
          </a:prstGeom>
          <a:noFill/>
          <a:ln>
            <a:noFill/>
          </a:ln>
        </p:spPr>
        <p:txBody>
          <a:bodyPr spcFirstLastPara="1" wrap="square" lIns="0" tIns="45700" rIns="0"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2"/>
                </a:solidFill>
                <a:effectLst/>
                <a:uLnTx/>
                <a:uFillTx/>
                <a:latin typeface="Arial"/>
                <a:ea typeface="+mn-ea"/>
                <a:cs typeface="Arial"/>
                <a:sym typeface="Arial"/>
              </a:rPr>
              <a:t>1</a:t>
            </a:r>
            <a:r>
              <a:rPr kumimoji="0" lang="en-GB" sz="1400" b="1" i="0" u="none" strike="noStrike" kern="1200" cap="none" spc="0" normalizeH="0" baseline="30000" noProof="0" dirty="0">
                <a:ln>
                  <a:noFill/>
                </a:ln>
                <a:solidFill>
                  <a:schemeClr val="tx2"/>
                </a:solidFill>
                <a:effectLst/>
                <a:uLnTx/>
                <a:uFillTx/>
                <a:latin typeface="Arial"/>
                <a:ea typeface="+mn-ea"/>
                <a:cs typeface="Arial"/>
                <a:sym typeface="Arial"/>
              </a:rPr>
              <a:t>st</a:t>
            </a:r>
            <a:r>
              <a:rPr kumimoji="0" lang="en-GB" sz="1400" b="1" i="0" u="none" strike="noStrike" kern="1200" cap="none" spc="0" normalizeH="0" baseline="0" noProof="0" dirty="0">
                <a:ln>
                  <a:noFill/>
                </a:ln>
                <a:solidFill>
                  <a:schemeClr val="tx2"/>
                </a:solidFill>
                <a:effectLst/>
                <a:uLnTx/>
                <a:uFillTx/>
                <a:latin typeface="Arial"/>
                <a:ea typeface="+mn-ea"/>
                <a:cs typeface="Arial"/>
                <a:sym typeface="Arial"/>
              </a:rPr>
              <a:t> line options</a:t>
            </a:r>
            <a:endParaRPr kumimoji="0" lang="en-GB" sz="3200" b="1" i="0" u="none" strike="noStrike" kern="1200" cap="none" spc="0" normalizeH="0" baseline="0" noProof="0" dirty="0">
              <a:ln>
                <a:noFill/>
              </a:ln>
              <a:solidFill>
                <a:schemeClr val="tx2"/>
              </a:solidFill>
              <a:effectLst/>
              <a:uLnTx/>
              <a:uFillTx/>
              <a:latin typeface="Calibri"/>
              <a:ea typeface="+mn-ea"/>
              <a:cs typeface="+mn-cs"/>
            </a:endParaRPr>
          </a:p>
        </p:txBody>
      </p:sp>
      <p:cxnSp>
        <p:nvCxnSpPr>
          <p:cNvPr id="37" name="Straight Arrow Connector 36">
            <a:extLst>
              <a:ext uri="{FF2B5EF4-FFF2-40B4-BE49-F238E27FC236}">
                <a16:creationId xmlns:a16="http://schemas.microsoft.com/office/drawing/2014/main" id="{2A32F0F3-2426-3696-1711-2815B392326C}"/>
              </a:ext>
            </a:extLst>
          </p:cNvPr>
          <p:cNvCxnSpPr>
            <a:cxnSpLocks/>
          </p:cNvCxnSpPr>
          <p:nvPr/>
        </p:nvCxnSpPr>
        <p:spPr>
          <a:xfrm>
            <a:off x="3070639" y="3339498"/>
            <a:ext cx="0" cy="29980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901D9B4-0483-1AE4-C209-BF6B4826D87E}"/>
              </a:ext>
            </a:extLst>
          </p:cNvPr>
          <p:cNvCxnSpPr>
            <a:cxnSpLocks/>
          </p:cNvCxnSpPr>
          <p:nvPr/>
        </p:nvCxnSpPr>
        <p:spPr>
          <a:xfrm>
            <a:off x="8035944" y="3339811"/>
            <a:ext cx="0" cy="299490"/>
          </a:xfrm>
          <a:prstGeom prst="straightConnector1">
            <a:avLst/>
          </a:prstGeom>
          <a:ln w="571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1A204822-4863-B269-1E08-6DDF857ACFEF}"/>
              </a:ext>
            </a:extLst>
          </p:cNvPr>
          <p:cNvCxnSpPr>
            <a:cxnSpLocks/>
          </p:cNvCxnSpPr>
          <p:nvPr/>
        </p:nvCxnSpPr>
        <p:spPr>
          <a:xfrm flipV="1">
            <a:off x="3070639" y="3337998"/>
            <a:ext cx="250186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FB8B7157-284E-44C5-735E-A3B08003D667}"/>
              </a:ext>
            </a:extLst>
          </p:cNvPr>
          <p:cNvCxnSpPr>
            <a:cxnSpLocks/>
          </p:cNvCxnSpPr>
          <p:nvPr/>
        </p:nvCxnSpPr>
        <p:spPr>
          <a:xfrm>
            <a:off x="5572500" y="1894824"/>
            <a:ext cx="0" cy="721376"/>
          </a:xfrm>
          <a:prstGeom prst="straightConnector1">
            <a:avLst/>
          </a:prstGeom>
          <a:ln w="38100">
            <a:solidFill>
              <a:schemeClr val="accent5">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Google Shape;1622;p51">
            <a:extLst>
              <a:ext uri="{FF2B5EF4-FFF2-40B4-BE49-F238E27FC236}">
                <a16:creationId xmlns:a16="http://schemas.microsoft.com/office/drawing/2014/main" id="{867A4C67-D608-E0F2-D453-BB8F07A946A3}"/>
              </a:ext>
            </a:extLst>
          </p:cNvPr>
          <p:cNvSpPr/>
          <p:nvPr/>
        </p:nvSpPr>
        <p:spPr>
          <a:xfrm>
            <a:off x="1097775" y="1356666"/>
            <a:ext cx="8949450" cy="998432"/>
          </a:xfrm>
          <a:prstGeom prst="rect">
            <a:avLst/>
          </a:prstGeom>
          <a:solidFill>
            <a:schemeClr val="accent1">
              <a:lumMod val="7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Arial"/>
                <a:cs typeface="Arial"/>
                <a:sym typeface="Arial"/>
              </a:rPr>
              <a:t>DISEASE STAGE</a:t>
            </a:r>
            <a:r>
              <a:rPr kumimoji="0" lang="en-GB" sz="1400" b="1" i="0" u="none" strike="noStrike" kern="1200" cap="none" spc="0" normalizeH="0" baseline="30000" noProof="0" dirty="0">
                <a:ln>
                  <a:noFill/>
                </a:ln>
                <a:solidFill>
                  <a:schemeClr val="bg1"/>
                </a:solidFill>
                <a:effectLst/>
                <a:uLnTx/>
                <a:uFillTx/>
                <a:latin typeface="Arial"/>
                <a:ea typeface="Arial"/>
                <a:cs typeface="Arial"/>
                <a:sym typeface="Arial"/>
              </a:rPr>
              <a:t>1,2</a:t>
            </a:r>
            <a:endParaRPr kumimoji="0" lang="en-GB" sz="1400" b="1" i="0" u="none" strike="noStrike" kern="1200" cap="none" spc="0" normalizeH="0" baseline="0" noProof="0" dirty="0">
              <a:ln>
                <a:noFill/>
              </a:ln>
              <a:solidFill>
                <a:schemeClr val="bg1"/>
              </a:solidFill>
              <a:effectLst/>
              <a:uLnTx/>
              <a:uFillTx/>
              <a:latin typeface="Arial"/>
              <a:ea typeface="Arial"/>
              <a:cs typeface="Arial"/>
              <a:sym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Arial"/>
                <a:cs typeface="Arial"/>
                <a:sym typeface="Arial"/>
              </a:rPr>
              <a:t>Patients with advanced stage HCC </a:t>
            </a:r>
            <a:r>
              <a:rPr kumimoji="0" lang="en-GB" sz="1400" b="0" i="0" u="none" strike="noStrike" kern="1200" cap="none" spc="0" normalizeH="0" baseline="0" noProof="0" dirty="0">
                <a:ln>
                  <a:noFill/>
                </a:ln>
                <a:solidFill>
                  <a:schemeClr val="bg1"/>
                </a:solidFill>
                <a:effectLst/>
                <a:uLnTx/>
                <a:uFillTx/>
                <a:latin typeface="Arial"/>
                <a:ea typeface="Arial"/>
                <a:cs typeface="Arial"/>
                <a:sym typeface="Arial"/>
              </a:rPr>
              <a:t>(BCLC C, portal invasion and/or extrahepatic spread) or </a:t>
            </a:r>
            <a:br>
              <a:rPr kumimoji="0" lang="en-GB" sz="1400" b="0" i="0" u="none" strike="noStrike" kern="1200" cap="none" spc="0" normalizeH="0" baseline="0" noProof="0" dirty="0">
                <a:ln>
                  <a:noFill/>
                </a:ln>
                <a:solidFill>
                  <a:schemeClr val="bg1"/>
                </a:solidFill>
                <a:effectLst/>
                <a:uLnTx/>
                <a:uFillTx/>
                <a:latin typeface="Arial"/>
                <a:ea typeface="Arial"/>
                <a:cs typeface="Arial"/>
                <a:sym typeface="Arial"/>
              </a:rPr>
            </a:br>
            <a:r>
              <a:rPr kumimoji="0" lang="en-GB" sz="1400" b="1" i="0" u="none" strike="noStrike" kern="1200" cap="none" spc="0" normalizeH="0" baseline="0" noProof="0" dirty="0">
                <a:ln>
                  <a:noFill/>
                </a:ln>
                <a:solidFill>
                  <a:schemeClr val="bg1"/>
                </a:solidFill>
                <a:effectLst/>
                <a:uLnTx/>
                <a:uFillTx/>
                <a:latin typeface="Arial"/>
                <a:ea typeface="Arial"/>
                <a:cs typeface="Arial"/>
                <a:sym typeface="Arial"/>
              </a:rPr>
              <a:t>intermediate state HCC </a:t>
            </a:r>
            <a:r>
              <a:rPr kumimoji="0" lang="en-GB" sz="1400" b="0" i="0" u="none" strike="noStrike" kern="1200" cap="none" spc="0" normalizeH="0" baseline="0" noProof="0" dirty="0">
                <a:ln>
                  <a:noFill/>
                </a:ln>
                <a:solidFill>
                  <a:schemeClr val="bg1"/>
                </a:solidFill>
                <a:effectLst/>
                <a:uLnTx/>
                <a:uFillTx/>
                <a:latin typeface="Arial"/>
                <a:ea typeface="Arial"/>
                <a:cs typeface="Arial"/>
                <a:sym typeface="Arial"/>
              </a:rPr>
              <a:t>(BCLC B, multinodular progressing upon loco-regional therapies or</a:t>
            </a:r>
            <a:br>
              <a:rPr kumimoji="0" lang="en-GB" sz="1400" b="0" i="0" u="none" strike="noStrike" kern="1200" cap="none" spc="0" normalizeH="0" baseline="0" noProof="0" dirty="0">
                <a:ln>
                  <a:noFill/>
                </a:ln>
                <a:solidFill>
                  <a:schemeClr val="bg1"/>
                </a:solidFill>
                <a:effectLst/>
                <a:uLnTx/>
                <a:uFillTx/>
                <a:latin typeface="Arial"/>
                <a:ea typeface="Arial"/>
                <a:cs typeface="Arial"/>
                <a:sym typeface="Arial"/>
              </a:rPr>
            </a:br>
            <a:r>
              <a:rPr kumimoji="0" lang="en-GB" sz="1400" b="0" i="0" u="none" strike="noStrike" kern="1200" cap="none" spc="0" normalizeH="0" baseline="0" noProof="0" dirty="0">
                <a:ln>
                  <a:noFill/>
                </a:ln>
                <a:solidFill>
                  <a:schemeClr val="bg1"/>
                </a:solidFill>
                <a:effectLst/>
                <a:uLnTx/>
                <a:uFillTx/>
                <a:latin typeface="Arial"/>
                <a:ea typeface="Arial"/>
                <a:cs typeface="Arial"/>
                <a:sym typeface="Arial"/>
              </a:rPr>
              <a:t>not candidates for logo-regional therapies. Child-Pugh A and ECOG PS 0 or 1). Well-preserved liver function</a:t>
            </a:r>
            <a:r>
              <a:rPr kumimoji="0" lang="en-GB" sz="1400" b="0" i="0" u="none" strike="noStrike" kern="1200" cap="none" spc="0" normalizeH="0" baseline="30000" noProof="0" dirty="0">
                <a:ln>
                  <a:noFill/>
                </a:ln>
                <a:solidFill>
                  <a:schemeClr val="bg1"/>
                </a:solidFill>
                <a:effectLst/>
                <a:uLnTx/>
                <a:uFillTx/>
                <a:latin typeface="Arial"/>
                <a:ea typeface="Arial"/>
                <a:cs typeface="Arial"/>
                <a:sym typeface="Arial"/>
              </a:rPr>
              <a:t>2</a:t>
            </a:r>
            <a:endParaRPr kumimoji="0" lang="en-GB" sz="1800" b="0" i="0" u="none" strike="noStrike" kern="1200" cap="none" spc="0" normalizeH="0" baseline="30000" noProof="0" dirty="0">
              <a:ln>
                <a:noFill/>
              </a:ln>
              <a:solidFill>
                <a:schemeClr val="bg1"/>
              </a:solidFill>
              <a:effectLst/>
              <a:uLnTx/>
              <a:uFillTx/>
              <a:latin typeface="Calibri"/>
              <a:ea typeface="+mn-ea"/>
              <a:cs typeface="+mn-cs"/>
            </a:endParaRPr>
          </a:p>
        </p:txBody>
      </p:sp>
      <p:sp>
        <p:nvSpPr>
          <p:cNvPr id="46" name="Slide Number Placeholder 45">
            <a:extLst>
              <a:ext uri="{FF2B5EF4-FFF2-40B4-BE49-F238E27FC236}">
                <a16:creationId xmlns:a16="http://schemas.microsoft.com/office/drawing/2014/main" id="{CC8D5198-D43D-4FA7-91BB-105AFD821DB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D7195F4D-DDA8-8289-A2D8-03C628888A02}"/>
              </a:ext>
            </a:extLst>
          </p:cNvPr>
          <p:cNvGrpSpPr/>
          <p:nvPr/>
        </p:nvGrpSpPr>
        <p:grpSpPr>
          <a:xfrm>
            <a:off x="1698253" y="3772033"/>
            <a:ext cx="3359962" cy="1193516"/>
            <a:chOff x="2967936" y="4101613"/>
            <a:chExt cx="2783898" cy="1193516"/>
          </a:xfrm>
        </p:grpSpPr>
        <p:sp>
          <p:nvSpPr>
            <p:cNvPr id="20" name="Google Shape;1625;p51">
              <a:extLst>
                <a:ext uri="{FF2B5EF4-FFF2-40B4-BE49-F238E27FC236}">
                  <a16:creationId xmlns:a16="http://schemas.microsoft.com/office/drawing/2014/main" id="{EA133CD2-E5E9-7255-E7D7-71993A26C4BB}"/>
                </a:ext>
              </a:extLst>
            </p:cNvPr>
            <p:cNvSpPr/>
            <p:nvPr/>
          </p:nvSpPr>
          <p:spPr>
            <a:xfrm>
              <a:off x="2983810" y="4101613"/>
              <a:ext cx="2768024" cy="332774"/>
            </a:xfrm>
            <a:prstGeom prst="rect">
              <a:avLst/>
            </a:prstGeom>
            <a:solidFill>
              <a:schemeClr val="tx2">
                <a:lumMod val="60000"/>
                <a:lumOff val="40000"/>
              </a:schemeClr>
            </a:solidFill>
            <a:ln>
              <a:noFill/>
            </a:ln>
          </p:spPr>
          <p:txBody>
            <a:bodyPr spcFirstLastPara="1" wrap="square" lIns="0" tIns="45700" rIns="0"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Arial"/>
                  <a:cs typeface="Arial"/>
                  <a:sym typeface="Arial"/>
                </a:rPr>
                <a:t>Atezolizumab + bevacizumab [I, A]</a:t>
              </a:r>
              <a:r>
                <a:rPr kumimoji="0" lang="en-GB" sz="1400" b="1" i="0" u="none" strike="noStrike" kern="1200" cap="none" spc="0" normalizeH="0" baseline="30000" noProof="0" dirty="0">
                  <a:ln>
                    <a:noFill/>
                  </a:ln>
                  <a:solidFill>
                    <a:schemeClr val="bg1"/>
                  </a:solidFill>
                  <a:effectLst/>
                  <a:uLnTx/>
                  <a:uFillTx/>
                  <a:latin typeface="Arial"/>
                  <a:ea typeface="Arial"/>
                  <a:cs typeface="Arial"/>
                  <a:sym typeface="Arial"/>
                </a:rPr>
                <a:t>1,2,a</a:t>
              </a:r>
              <a:endParaRPr kumimoji="0" lang="en-GB" sz="1800" b="0" i="0" u="none" strike="noStrike" kern="1200" cap="none" spc="0" normalizeH="0" baseline="30000" noProof="0" dirty="0">
                <a:ln>
                  <a:noFill/>
                </a:ln>
                <a:solidFill>
                  <a:schemeClr val="bg1"/>
                </a:solidFill>
                <a:effectLst/>
                <a:uLnTx/>
                <a:uFillTx/>
                <a:latin typeface="Calibri"/>
                <a:ea typeface="+mn-ea"/>
                <a:cs typeface="+mn-cs"/>
              </a:endParaRPr>
            </a:p>
          </p:txBody>
        </p:sp>
        <p:sp>
          <p:nvSpPr>
            <p:cNvPr id="32" name="Google Shape;1626;p51">
              <a:extLst>
                <a:ext uri="{FF2B5EF4-FFF2-40B4-BE49-F238E27FC236}">
                  <a16:creationId xmlns:a16="http://schemas.microsoft.com/office/drawing/2014/main" id="{A0F1F9DA-B5BA-0984-F054-05B9200A14C9}"/>
                </a:ext>
              </a:extLst>
            </p:cNvPr>
            <p:cNvSpPr/>
            <p:nvPr/>
          </p:nvSpPr>
          <p:spPr>
            <a:xfrm>
              <a:off x="2967936" y="4531984"/>
              <a:ext cx="2768024" cy="332774"/>
            </a:xfrm>
            <a:prstGeom prst="rect">
              <a:avLst/>
            </a:prstGeom>
            <a:solidFill>
              <a:schemeClr val="tx2">
                <a:lumMod val="60000"/>
                <a:lumOff val="40000"/>
              </a:schemeClr>
            </a:solidFill>
            <a:ln>
              <a:noFill/>
            </a:ln>
          </p:spPr>
          <p:txBody>
            <a:bodyPr spcFirstLastPara="1" wrap="square" lIns="0" tIns="45700" rIns="0"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Arial"/>
                  <a:cs typeface="Arial"/>
                  <a:sym typeface="Arial"/>
                </a:rPr>
                <a:t>Tremelimumab + durvalumab [I, A]</a:t>
              </a:r>
              <a:r>
                <a:rPr lang="en-GB" sz="1400" b="1" baseline="30000" dirty="0">
                  <a:solidFill>
                    <a:schemeClr val="bg1"/>
                  </a:solidFill>
                  <a:latin typeface="Arial"/>
                  <a:ea typeface="Arial"/>
                  <a:cs typeface="Arial"/>
                  <a:sym typeface="Arial"/>
                </a:rPr>
                <a:t>2</a:t>
              </a:r>
              <a:endParaRPr kumimoji="0" lang="en-GB" sz="1800" b="0" i="0" u="none" strike="noStrike" kern="1200" cap="none" spc="0" normalizeH="0" baseline="30000" noProof="0" dirty="0">
                <a:ln>
                  <a:noFill/>
                </a:ln>
                <a:solidFill>
                  <a:schemeClr val="bg1"/>
                </a:solidFill>
                <a:effectLst/>
                <a:uLnTx/>
                <a:uFillTx/>
                <a:latin typeface="Calibri"/>
                <a:ea typeface="+mn-ea"/>
                <a:cs typeface="+mn-cs"/>
              </a:endParaRPr>
            </a:p>
          </p:txBody>
        </p:sp>
        <p:sp>
          <p:nvSpPr>
            <p:cNvPr id="5" name="Google Shape;1626;p51">
              <a:extLst>
                <a:ext uri="{FF2B5EF4-FFF2-40B4-BE49-F238E27FC236}">
                  <a16:creationId xmlns:a16="http://schemas.microsoft.com/office/drawing/2014/main" id="{DF15C180-97ED-688C-0B76-A99EDB16C0FD}"/>
                </a:ext>
              </a:extLst>
            </p:cNvPr>
            <p:cNvSpPr/>
            <p:nvPr/>
          </p:nvSpPr>
          <p:spPr>
            <a:xfrm>
              <a:off x="2967937" y="4962355"/>
              <a:ext cx="2768024" cy="332774"/>
            </a:xfrm>
            <a:prstGeom prst="rect">
              <a:avLst/>
            </a:prstGeom>
            <a:solidFill>
              <a:schemeClr val="tx2">
                <a:lumMod val="60000"/>
                <a:lumOff val="40000"/>
              </a:schemeClr>
            </a:solidFill>
            <a:ln>
              <a:noFill/>
            </a:ln>
          </p:spPr>
          <p:txBody>
            <a:bodyPr spcFirstLastPara="1" wrap="square" lIns="0" tIns="45700" rIns="0"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Arial"/>
                  <a:cs typeface="Arial"/>
                  <a:sym typeface="Arial"/>
                </a:rPr>
                <a:t>Ipilimumab + </a:t>
              </a:r>
              <a:r>
                <a:rPr kumimoji="0" lang="en-GB" sz="1400" b="1" i="0" u="none" strike="noStrike" kern="1200" cap="none" spc="0" normalizeH="0" baseline="0" noProof="0" dirty="0">
                  <a:ln>
                    <a:noFill/>
                  </a:ln>
                  <a:solidFill>
                    <a:schemeClr val="bg1"/>
                  </a:solidFill>
                  <a:effectLst/>
                  <a:uLnTx/>
                  <a:uFillTx/>
                  <a:latin typeface="Arial"/>
                  <a:ea typeface="+mn-ea"/>
                  <a:cs typeface="Arial"/>
                  <a:sym typeface="Arial"/>
                </a:rPr>
                <a:t>nivolumab [I, B]</a:t>
              </a:r>
              <a:r>
                <a:rPr kumimoji="0" lang="en-GB" sz="1400" b="1" i="0" u="none" strike="noStrike" kern="1200" cap="none" spc="0" normalizeH="0" baseline="30000" noProof="0" dirty="0">
                  <a:ln>
                    <a:noFill/>
                  </a:ln>
                  <a:solidFill>
                    <a:schemeClr val="bg1"/>
                  </a:solidFill>
                  <a:effectLst/>
                  <a:uLnTx/>
                  <a:uFillTx/>
                  <a:latin typeface="Arial"/>
                  <a:ea typeface="+mn-ea"/>
                  <a:cs typeface="Arial"/>
                  <a:sym typeface="Arial"/>
                </a:rPr>
                <a:t>2,</a:t>
              </a:r>
              <a:r>
                <a:rPr lang="en-GB" sz="1400" b="1" baseline="30000" dirty="0">
                  <a:solidFill>
                    <a:schemeClr val="bg1"/>
                  </a:solidFill>
                  <a:latin typeface="Arial"/>
                  <a:cs typeface="Arial"/>
                  <a:sym typeface="Arial"/>
                </a:rPr>
                <a:t>3</a:t>
              </a:r>
              <a:endParaRPr kumimoji="0" lang="en-GB" sz="1800" b="0" i="0" u="none" strike="noStrike" kern="1200" cap="none" spc="0" normalizeH="0" baseline="30000" noProof="0" dirty="0">
                <a:ln>
                  <a:noFill/>
                </a:ln>
                <a:solidFill>
                  <a:schemeClr val="bg1"/>
                </a:solidFill>
                <a:effectLst/>
                <a:uLnTx/>
                <a:uFillTx/>
                <a:latin typeface="Calibri"/>
                <a:ea typeface="+mn-ea"/>
                <a:cs typeface="+mn-cs"/>
              </a:endParaRPr>
            </a:p>
          </p:txBody>
        </p:sp>
      </p:grpSp>
      <p:sp>
        <p:nvSpPr>
          <p:cNvPr id="13" name="Google Shape;1623;p51">
            <a:extLst>
              <a:ext uri="{FF2B5EF4-FFF2-40B4-BE49-F238E27FC236}">
                <a16:creationId xmlns:a16="http://schemas.microsoft.com/office/drawing/2014/main" id="{62E7ED10-BC81-71EB-C7BE-A2D6A5AFFF3A}"/>
              </a:ext>
            </a:extLst>
          </p:cNvPr>
          <p:cNvSpPr/>
          <p:nvPr/>
        </p:nvSpPr>
        <p:spPr>
          <a:xfrm>
            <a:off x="3501517" y="2662313"/>
            <a:ext cx="4141966" cy="360040"/>
          </a:xfrm>
          <a:prstGeom prst="rect">
            <a:avLst/>
          </a:prstGeom>
          <a:solidFill>
            <a:schemeClr val="accent1"/>
          </a:solidFill>
          <a:ln w="9525" cap="flat" cmpd="sng">
            <a:noFill/>
            <a:prstDash val="solid"/>
            <a:round/>
            <a:headEnd type="none" w="sm" len="sm"/>
            <a:tailEnd type="none" w="sm" len="sm"/>
          </a:ln>
        </p:spPr>
        <p:txBody>
          <a:bodyPr spcFirstLastPara="1" wrap="square" lIns="0" tIns="45700" rIns="91425" bIns="45700" anchor="ctr" anchorCtr="0">
            <a:noAutofit/>
          </a:bodyPr>
          <a:lstStyle/>
          <a:p>
            <a:pPr marL="184150" marR="0" lvl="0" indent="-18415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a:ea typeface="Arial"/>
                <a:cs typeface="Arial"/>
                <a:sym typeface="Arial"/>
              </a:rPr>
              <a:t>Suitable for </a:t>
            </a:r>
            <a:r>
              <a:rPr lang="en-GB" sz="1600" b="1" dirty="0">
                <a:solidFill>
                  <a:schemeClr val="bg1"/>
                </a:solidFill>
                <a:latin typeface="Arial"/>
                <a:ea typeface="Arial"/>
                <a:cs typeface="Arial"/>
                <a:sym typeface="Arial"/>
              </a:rPr>
              <a:t>ICI</a:t>
            </a:r>
            <a:r>
              <a:rPr kumimoji="0" lang="en-GB" sz="1600" b="1" i="0" u="none" strike="noStrike" kern="1200" cap="none" spc="0" normalizeH="0" baseline="0" noProof="0" dirty="0">
                <a:ln>
                  <a:noFill/>
                </a:ln>
                <a:solidFill>
                  <a:schemeClr val="bg1"/>
                </a:solidFill>
                <a:effectLst/>
                <a:uLnTx/>
                <a:uFillTx/>
                <a:latin typeface="Arial"/>
                <a:ea typeface="Arial"/>
                <a:cs typeface="Arial"/>
                <a:sym typeface="Arial"/>
              </a:rPr>
              <a:t> therapy?</a:t>
            </a:r>
            <a:endParaRPr kumimoji="0" lang="en-GB" sz="2000" b="0" i="0" u="none" strike="noStrike" kern="1200" cap="none" spc="0" normalizeH="0" baseline="0" noProof="0" dirty="0">
              <a:ln>
                <a:noFill/>
              </a:ln>
              <a:solidFill>
                <a:schemeClr val="bg1"/>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30D5F4B5-A13C-FEA3-F0AD-BBC4A78483CE}"/>
              </a:ext>
            </a:extLst>
          </p:cNvPr>
          <p:cNvCxnSpPr>
            <a:cxnSpLocks/>
          </p:cNvCxnSpPr>
          <p:nvPr/>
        </p:nvCxnSpPr>
        <p:spPr>
          <a:xfrm>
            <a:off x="5572500" y="3337998"/>
            <a:ext cx="250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6" name="Left Brace 15">
            <a:extLst>
              <a:ext uri="{FF2B5EF4-FFF2-40B4-BE49-F238E27FC236}">
                <a16:creationId xmlns:a16="http://schemas.microsoft.com/office/drawing/2014/main" id="{D8E27A3B-CB15-B191-34C2-5E73C3DAA25C}"/>
              </a:ext>
            </a:extLst>
          </p:cNvPr>
          <p:cNvSpPr/>
          <p:nvPr/>
        </p:nvSpPr>
        <p:spPr>
          <a:xfrm>
            <a:off x="1097775" y="3671123"/>
            <a:ext cx="288032" cy="135605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28" name="Google Shape;1626;p51">
            <a:extLst>
              <a:ext uri="{FF2B5EF4-FFF2-40B4-BE49-F238E27FC236}">
                <a16:creationId xmlns:a16="http://schemas.microsoft.com/office/drawing/2014/main" id="{3DC9BBE8-A0A2-520E-7E61-E46D577C1BF6}"/>
              </a:ext>
            </a:extLst>
          </p:cNvPr>
          <p:cNvSpPr/>
          <p:nvPr/>
        </p:nvSpPr>
        <p:spPr>
          <a:xfrm>
            <a:off x="1707219" y="5027176"/>
            <a:ext cx="3340803" cy="332774"/>
          </a:xfrm>
          <a:prstGeom prst="rect">
            <a:avLst/>
          </a:prstGeom>
          <a:solidFill>
            <a:schemeClr val="tx2">
              <a:lumMod val="60000"/>
              <a:lumOff val="40000"/>
            </a:schemeClr>
          </a:solidFill>
          <a:ln>
            <a:noFill/>
          </a:ln>
        </p:spPr>
        <p:txBody>
          <a:bodyPr spcFirstLastPara="1" wrap="square" lIns="0" tIns="45700" rIns="0"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a:ea typeface="Arial"/>
                <a:cs typeface="Arial"/>
                <a:sym typeface="Arial"/>
              </a:rPr>
              <a:t>D</a:t>
            </a:r>
            <a:r>
              <a:rPr kumimoji="0" lang="en-GB" sz="1400" b="1" i="0" u="none" strike="noStrike" kern="1200" cap="none" spc="0" normalizeH="0" baseline="0" noProof="0" dirty="0">
                <a:ln>
                  <a:noFill/>
                </a:ln>
                <a:solidFill>
                  <a:schemeClr val="bg1"/>
                </a:solidFill>
                <a:effectLst/>
                <a:uLnTx/>
                <a:uFillTx/>
                <a:latin typeface="Arial"/>
                <a:ea typeface="Arial"/>
                <a:cs typeface="Arial"/>
                <a:sym typeface="Arial"/>
              </a:rPr>
              <a:t>urvalumab [I, A]</a:t>
            </a:r>
            <a:r>
              <a:rPr lang="en-GB" sz="1400" b="1" baseline="30000" dirty="0">
                <a:solidFill>
                  <a:schemeClr val="bg1"/>
                </a:solidFill>
                <a:latin typeface="Arial"/>
                <a:ea typeface="Arial"/>
                <a:cs typeface="Arial"/>
                <a:sym typeface="Arial"/>
              </a:rPr>
              <a:t>2,b</a:t>
            </a:r>
            <a:endParaRPr kumimoji="0" lang="en-GB" sz="1800" b="0" i="0" u="none" strike="noStrike" kern="1200" cap="none" spc="0" normalizeH="0" baseline="3000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0939482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79BE0-C7D1-05A2-CA71-1AA91C926A46}"/>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4A11857-9686-D5EA-2D87-9A27834025F8}"/>
              </a:ext>
            </a:extLst>
          </p:cNvPr>
          <p:cNvSpPr>
            <a:spLocks noGrp="1"/>
          </p:cNvSpPr>
          <p:nvPr>
            <p:ph sz="quarter" idx="12"/>
          </p:nvPr>
        </p:nvSpPr>
        <p:spPr>
          <a:xfrm>
            <a:off x="620714" y="5302205"/>
            <a:ext cx="6376226" cy="744473"/>
          </a:xfrm>
        </p:spPr>
        <p:txBody>
          <a:bodyPr/>
          <a:lstStyle/>
          <a:p>
            <a:r>
              <a:rPr lang="en-GB" sz="1800" noProof="0" dirty="0"/>
              <a:t>Median OS was 10.7 months in the sorafenib group and 7.9 months in the placebo group (HR in the sorafenib group, 0.69; 95% CI, 0.55 to 0.87; p&lt;0.001) </a:t>
            </a:r>
          </a:p>
        </p:txBody>
      </p:sp>
      <p:sp>
        <p:nvSpPr>
          <p:cNvPr id="3" name="Title 2">
            <a:extLst>
              <a:ext uri="{FF2B5EF4-FFF2-40B4-BE49-F238E27FC236}">
                <a16:creationId xmlns:a16="http://schemas.microsoft.com/office/drawing/2014/main" id="{686DCB5A-5BA4-0622-2900-EFCB21D53D64}"/>
              </a:ext>
            </a:extLst>
          </p:cNvPr>
          <p:cNvSpPr>
            <a:spLocks noGrp="1"/>
          </p:cNvSpPr>
          <p:nvPr>
            <p:ph type="title"/>
          </p:nvPr>
        </p:nvSpPr>
        <p:spPr>
          <a:xfrm>
            <a:off x="619201" y="259200"/>
            <a:ext cx="10963199" cy="864000"/>
          </a:xfrm>
        </p:spPr>
        <p:txBody>
          <a:bodyPr>
            <a:normAutofit fontScale="90000"/>
          </a:bodyPr>
          <a:lstStyle/>
          <a:p>
            <a:r>
              <a:rPr lang="en-GB" sz="3100" noProof="0" dirty="0">
                <a:solidFill>
                  <a:schemeClr val="tx2"/>
                </a:solidFill>
              </a:rPr>
              <a:t>1</a:t>
            </a:r>
            <a:r>
              <a:rPr lang="en-GB" sz="3100" baseline="30000" noProof="0" dirty="0">
                <a:solidFill>
                  <a:schemeClr val="tx2"/>
                </a:solidFill>
              </a:rPr>
              <a:t>st</a:t>
            </a:r>
            <a:r>
              <a:rPr lang="en-GB" sz="3100" noProof="0" dirty="0">
                <a:solidFill>
                  <a:schemeClr val="tx2"/>
                </a:solidFill>
              </a:rPr>
              <a:t> line </a:t>
            </a:r>
            <a:r>
              <a:rPr lang="en-GB" sz="3100" noProof="0" dirty="0"/>
              <a:t>TKI: sorafenib </a:t>
            </a:r>
            <a:br>
              <a:rPr lang="en-GB" noProof="0" dirty="0"/>
            </a:br>
            <a:r>
              <a:rPr lang="en-GB" sz="2000" spc="100" noProof="0" dirty="0">
                <a:solidFill>
                  <a:schemeClr val="accent1"/>
                </a:solidFill>
              </a:rPr>
              <a:t>Median overall survival and time to progression were nearly 3 months longer for patients treated with sorafenib than for those given placebo</a:t>
            </a:r>
            <a:br>
              <a:rPr lang="en-GB" sz="2000" spc="100" noProof="0" dirty="0">
                <a:solidFill>
                  <a:schemeClr val="accent1"/>
                </a:solidFill>
              </a:rPr>
            </a:br>
            <a:endParaRPr lang="en-GB" sz="2000" spc="100" noProof="0" dirty="0">
              <a:solidFill>
                <a:schemeClr val="accent1"/>
              </a:solidFill>
            </a:endParaRPr>
          </a:p>
        </p:txBody>
      </p:sp>
      <p:sp>
        <p:nvSpPr>
          <p:cNvPr id="9" name="Content Placeholder 8">
            <a:extLst>
              <a:ext uri="{FF2B5EF4-FFF2-40B4-BE49-F238E27FC236}">
                <a16:creationId xmlns:a16="http://schemas.microsoft.com/office/drawing/2014/main" id="{EE8B527F-1AFC-0385-651F-E42E2B335903}"/>
              </a:ext>
            </a:extLst>
          </p:cNvPr>
          <p:cNvSpPr>
            <a:spLocks noGrp="1"/>
          </p:cNvSpPr>
          <p:nvPr>
            <p:ph sz="quarter" idx="15"/>
          </p:nvPr>
        </p:nvSpPr>
        <p:spPr>
          <a:xfrm>
            <a:off x="620713" y="6356350"/>
            <a:ext cx="10179050" cy="365125"/>
          </a:xfrm>
        </p:spPr>
        <p:txBody>
          <a:bodyPr/>
          <a:lstStyle/>
          <a:p>
            <a:r>
              <a:rPr lang="en-GB" noProof="0" dirty="0"/>
              <a:t>CI, confidence interval; HR, hazard ratio; OS, overall survival; TKI, tyrosine kinase inhibitor</a:t>
            </a:r>
          </a:p>
          <a:p>
            <a:r>
              <a:rPr lang="en-GB" noProof="0" dirty="0"/>
              <a:t>Llovet JM, et al. N Engl J Med. 2008;359;378-390</a:t>
            </a:r>
          </a:p>
        </p:txBody>
      </p:sp>
      <p:sp>
        <p:nvSpPr>
          <p:cNvPr id="2" name="Content Placeholder 2">
            <a:extLst>
              <a:ext uri="{FF2B5EF4-FFF2-40B4-BE49-F238E27FC236}">
                <a16:creationId xmlns:a16="http://schemas.microsoft.com/office/drawing/2014/main" id="{BC070A92-18D1-54ED-5630-C89FEEB07732}"/>
              </a:ext>
            </a:extLst>
          </p:cNvPr>
          <p:cNvSpPr txBox="1">
            <a:spLocks/>
          </p:cNvSpPr>
          <p:nvPr/>
        </p:nvSpPr>
        <p:spPr>
          <a:xfrm>
            <a:off x="2531605" y="1343624"/>
            <a:ext cx="1800200"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Overall survival</a:t>
            </a:r>
          </a:p>
        </p:txBody>
      </p:sp>
      <p:graphicFrame>
        <p:nvGraphicFramePr>
          <p:cNvPr id="13" name="Table 12">
            <a:extLst>
              <a:ext uri="{FF2B5EF4-FFF2-40B4-BE49-F238E27FC236}">
                <a16:creationId xmlns:a16="http://schemas.microsoft.com/office/drawing/2014/main" id="{EEA1FB5D-E873-C692-2CDA-9129BCE7A6ED}"/>
              </a:ext>
            </a:extLst>
          </p:cNvPr>
          <p:cNvGraphicFramePr>
            <a:graphicFrameLocks noGrp="1"/>
          </p:cNvGraphicFramePr>
          <p:nvPr>
            <p:extLst>
              <p:ext uri="{D42A27DB-BD31-4B8C-83A1-F6EECF244321}">
                <p14:modId xmlns:p14="http://schemas.microsoft.com/office/powerpoint/2010/main" val="1625420274"/>
              </p:ext>
            </p:extLst>
          </p:nvPr>
        </p:nvGraphicFramePr>
        <p:xfrm>
          <a:off x="7170769" y="1573864"/>
          <a:ext cx="4471764" cy="4496364"/>
        </p:xfrm>
        <a:graphic>
          <a:graphicData uri="http://schemas.openxmlformats.org/drawingml/2006/table">
            <a:tbl>
              <a:tblPr firstRow="1" bandRow="1">
                <a:tableStyleId>{5C22544A-7EE6-4342-B048-85BDC9FD1C3A}</a:tableStyleId>
              </a:tblPr>
              <a:tblGrid>
                <a:gridCol w="1524906">
                  <a:extLst>
                    <a:ext uri="{9D8B030D-6E8A-4147-A177-3AD203B41FA5}">
                      <a16:colId xmlns:a16="http://schemas.microsoft.com/office/drawing/2014/main" val="2807407671"/>
                    </a:ext>
                  </a:extLst>
                </a:gridCol>
                <a:gridCol w="491143">
                  <a:extLst>
                    <a:ext uri="{9D8B030D-6E8A-4147-A177-3AD203B41FA5}">
                      <a16:colId xmlns:a16="http://schemas.microsoft.com/office/drawing/2014/main" val="905953648"/>
                    </a:ext>
                  </a:extLst>
                </a:gridCol>
                <a:gridCol w="491143">
                  <a:extLst>
                    <a:ext uri="{9D8B030D-6E8A-4147-A177-3AD203B41FA5}">
                      <a16:colId xmlns:a16="http://schemas.microsoft.com/office/drawing/2014/main" val="1545330771"/>
                    </a:ext>
                  </a:extLst>
                </a:gridCol>
                <a:gridCol w="491143">
                  <a:extLst>
                    <a:ext uri="{9D8B030D-6E8A-4147-A177-3AD203B41FA5}">
                      <a16:colId xmlns:a16="http://schemas.microsoft.com/office/drawing/2014/main" val="888967405"/>
                    </a:ext>
                  </a:extLst>
                </a:gridCol>
                <a:gridCol w="491143">
                  <a:extLst>
                    <a:ext uri="{9D8B030D-6E8A-4147-A177-3AD203B41FA5}">
                      <a16:colId xmlns:a16="http://schemas.microsoft.com/office/drawing/2014/main" val="1617980907"/>
                    </a:ext>
                  </a:extLst>
                </a:gridCol>
                <a:gridCol w="491143">
                  <a:extLst>
                    <a:ext uri="{9D8B030D-6E8A-4147-A177-3AD203B41FA5}">
                      <a16:colId xmlns:a16="http://schemas.microsoft.com/office/drawing/2014/main" val="3348447657"/>
                    </a:ext>
                  </a:extLst>
                </a:gridCol>
                <a:gridCol w="491143">
                  <a:extLst>
                    <a:ext uri="{9D8B030D-6E8A-4147-A177-3AD203B41FA5}">
                      <a16:colId xmlns:a16="http://schemas.microsoft.com/office/drawing/2014/main" val="1933439819"/>
                    </a:ext>
                  </a:extLst>
                </a:gridCol>
              </a:tblGrid>
              <a:tr h="0">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noProof="0" dirty="0">
                          <a:solidFill>
                            <a:schemeClr val="bg1"/>
                          </a:solidFill>
                          <a:latin typeface="Arial" panose="020B0604020202020204" pitchFamily="34" charset="0"/>
                          <a:cs typeface="Arial" panose="020B0604020202020204" pitchFamily="34" charset="0"/>
                        </a:rPr>
                        <a:t>Adverse event, %</a:t>
                      </a:r>
                    </a:p>
                  </a:txBody>
                  <a:tcPr marL="55440" marR="19440" marT="36000" marB="36000" anchor="ctr">
                    <a:lnB w="38100" cap="flat" cmpd="sng" algn="ctr">
                      <a:noFill/>
                      <a:prstDash val="solid"/>
                      <a:round/>
                      <a:headEnd type="none" w="med" len="med"/>
                      <a:tailEnd type="none" w="med" len="med"/>
                    </a:lnB>
                  </a:tcPr>
                </a:tc>
                <a:tc gridSpan="3">
                  <a:txBody>
                    <a:bodyPr/>
                    <a:lstStyle/>
                    <a:p>
                      <a:pPr algn="ctr"/>
                      <a:r>
                        <a:rPr lang="en-GB" sz="900" noProof="0" dirty="0">
                          <a:latin typeface="Arial" panose="020B0604020202020204" pitchFamily="34" charset="0"/>
                          <a:cs typeface="Arial" panose="020B0604020202020204" pitchFamily="34" charset="0"/>
                        </a:rPr>
                        <a:t>Sorafenib</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(N=297)</a:t>
                      </a:r>
                    </a:p>
                  </a:txBody>
                  <a:tcPr marL="19440" marR="19440" marT="36000" marB="36000">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gridSpan="3">
                  <a:txBody>
                    <a:bodyPr/>
                    <a:lstStyle/>
                    <a:p>
                      <a:pPr algn="ctr"/>
                      <a:r>
                        <a:rPr lang="en-GB" sz="900" noProof="0" dirty="0">
                          <a:latin typeface="Arial" panose="020B0604020202020204" pitchFamily="34" charset="0"/>
                          <a:cs typeface="Arial" panose="020B0604020202020204" pitchFamily="34" charset="0"/>
                        </a:rPr>
                        <a:t>Placebo</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(N=302)</a:t>
                      </a:r>
                    </a:p>
                  </a:txBody>
                  <a:tcPr marL="19440" marR="19440" marT="36000" marB="36000">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extLst>
                  <a:ext uri="{0D108BD9-81ED-4DB2-BD59-A6C34878D82A}">
                    <a16:rowId xmlns:a16="http://schemas.microsoft.com/office/drawing/2014/main" val="2200087405"/>
                  </a:ext>
                </a:extLst>
              </a:tr>
              <a:tr h="0">
                <a:tc vMerge="1">
                  <a:txBody>
                    <a:bodyPr/>
                    <a:lstStyle/>
                    <a:p>
                      <a:endParaRPr lang="en-US" sz="900" b="1" dirty="0">
                        <a:solidFill>
                          <a:schemeClr val="bg1"/>
                        </a:solidFill>
                        <a:latin typeface="Arial" panose="020B0604020202020204" pitchFamily="34" charset="0"/>
                        <a:cs typeface="Arial" panose="020B0604020202020204" pitchFamily="34" charset="0"/>
                      </a:endParaRPr>
                    </a:p>
                  </a:txBody>
                  <a:tcPr marL="19440" marR="19440" marT="36000" marB="36000">
                    <a:solidFill>
                      <a:schemeClr val="accent1"/>
                    </a:solidFill>
                  </a:tcPr>
                </a:tc>
                <a:tc>
                  <a:txBody>
                    <a:bodyPr/>
                    <a:lstStyle/>
                    <a:p>
                      <a:pPr algn="ctr"/>
                      <a:r>
                        <a:rPr lang="en-GB" sz="900" b="1" noProof="0" dirty="0">
                          <a:solidFill>
                            <a:schemeClr val="bg1"/>
                          </a:solidFill>
                          <a:latin typeface="Arial" panose="020B0604020202020204" pitchFamily="34" charset="0"/>
                          <a:cs typeface="Arial" panose="020B0604020202020204" pitchFamily="34" charset="0"/>
                        </a:rPr>
                        <a:t>Any grade</a:t>
                      </a:r>
                    </a:p>
                  </a:txBody>
                  <a:tcPr marL="19440" marR="19440" marT="36000" marB="36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900" b="1" noProof="0" dirty="0">
                          <a:solidFill>
                            <a:schemeClr val="bg1"/>
                          </a:solidFill>
                          <a:latin typeface="Arial" panose="020B0604020202020204" pitchFamily="34" charset="0"/>
                          <a:cs typeface="Arial" panose="020B0604020202020204" pitchFamily="34" charset="0"/>
                        </a:rPr>
                        <a:t>Grade </a:t>
                      </a:r>
                      <a:br>
                        <a:rPr lang="en-GB" sz="900" b="1" noProof="0" dirty="0">
                          <a:solidFill>
                            <a:schemeClr val="bg1"/>
                          </a:solidFill>
                          <a:latin typeface="Arial" panose="020B0604020202020204" pitchFamily="34" charset="0"/>
                          <a:cs typeface="Arial" panose="020B0604020202020204" pitchFamily="34" charset="0"/>
                        </a:rPr>
                      </a:br>
                      <a:r>
                        <a:rPr lang="en-GB" sz="900" b="1" noProof="0" dirty="0">
                          <a:solidFill>
                            <a:schemeClr val="bg1"/>
                          </a:solidFill>
                          <a:latin typeface="Arial" panose="020B0604020202020204" pitchFamily="34" charset="0"/>
                          <a:cs typeface="Arial" panose="020B0604020202020204" pitchFamily="34" charset="0"/>
                        </a:rPr>
                        <a:t>3</a:t>
                      </a:r>
                    </a:p>
                  </a:txBody>
                  <a:tcPr marL="19440" marR="1944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900" b="1" noProof="0" dirty="0">
                          <a:solidFill>
                            <a:schemeClr val="bg1"/>
                          </a:solidFill>
                          <a:latin typeface="Arial" panose="020B0604020202020204" pitchFamily="34" charset="0"/>
                          <a:cs typeface="Arial" panose="020B0604020202020204" pitchFamily="34" charset="0"/>
                        </a:rPr>
                        <a:t>Grade </a:t>
                      </a:r>
                      <a:br>
                        <a:rPr lang="en-GB" sz="900" b="1" noProof="0" dirty="0">
                          <a:solidFill>
                            <a:schemeClr val="bg1"/>
                          </a:solidFill>
                          <a:latin typeface="Arial" panose="020B0604020202020204" pitchFamily="34" charset="0"/>
                          <a:cs typeface="Arial" panose="020B0604020202020204" pitchFamily="34" charset="0"/>
                        </a:rPr>
                      </a:br>
                      <a:r>
                        <a:rPr lang="en-GB" sz="900" b="1" noProof="0" dirty="0">
                          <a:solidFill>
                            <a:schemeClr val="bg1"/>
                          </a:solidFill>
                          <a:latin typeface="Arial" panose="020B0604020202020204" pitchFamily="34" charset="0"/>
                          <a:cs typeface="Arial" panose="020B0604020202020204" pitchFamily="34" charset="0"/>
                        </a:rPr>
                        <a:t>4</a:t>
                      </a:r>
                    </a:p>
                  </a:txBody>
                  <a:tcPr marL="19440" marR="1944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900" b="1" noProof="0" dirty="0">
                          <a:solidFill>
                            <a:schemeClr val="bg1"/>
                          </a:solidFill>
                          <a:latin typeface="Arial" panose="020B0604020202020204" pitchFamily="34" charset="0"/>
                          <a:cs typeface="Arial" panose="020B0604020202020204" pitchFamily="34" charset="0"/>
                        </a:rPr>
                        <a:t>Any grade</a:t>
                      </a:r>
                    </a:p>
                  </a:txBody>
                  <a:tcPr marL="19440" marR="1944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900" b="1" noProof="0" dirty="0">
                          <a:solidFill>
                            <a:schemeClr val="bg1"/>
                          </a:solidFill>
                          <a:latin typeface="Arial" panose="020B0604020202020204" pitchFamily="34" charset="0"/>
                          <a:cs typeface="Arial" panose="020B0604020202020204" pitchFamily="34" charset="0"/>
                        </a:rPr>
                        <a:t>Grade </a:t>
                      </a:r>
                      <a:br>
                        <a:rPr lang="en-GB" sz="900" b="1" noProof="0" dirty="0">
                          <a:solidFill>
                            <a:schemeClr val="bg1"/>
                          </a:solidFill>
                          <a:latin typeface="Arial" panose="020B0604020202020204" pitchFamily="34" charset="0"/>
                          <a:cs typeface="Arial" panose="020B0604020202020204" pitchFamily="34" charset="0"/>
                        </a:rPr>
                      </a:br>
                      <a:r>
                        <a:rPr lang="en-GB" sz="900" b="1" noProof="0" dirty="0">
                          <a:solidFill>
                            <a:schemeClr val="bg1"/>
                          </a:solidFill>
                          <a:latin typeface="Arial" panose="020B0604020202020204" pitchFamily="34" charset="0"/>
                          <a:cs typeface="Arial" panose="020B0604020202020204" pitchFamily="34" charset="0"/>
                        </a:rPr>
                        <a:t>3</a:t>
                      </a:r>
                    </a:p>
                  </a:txBody>
                  <a:tcPr marL="19440" marR="1944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900" b="1" noProof="0" dirty="0">
                          <a:solidFill>
                            <a:schemeClr val="bg1"/>
                          </a:solidFill>
                          <a:latin typeface="Arial" panose="020B0604020202020204" pitchFamily="34" charset="0"/>
                          <a:cs typeface="Arial" panose="020B0604020202020204" pitchFamily="34" charset="0"/>
                        </a:rPr>
                        <a:t>Grade</a:t>
                      </a:r>
                      <a:br>
                        <a:rPr lang="en-GB" sz="900" b="1" noProof="0" dirty="0">
                          <a:solidFill>
                            <a:schemeClr val="bg1"/>
                          </a:solidFill>
                          <a:latin typeface="Arial" panose="020B0604020202020204" pitchFamily="34" charset="0"/>
                          <a:cs typeface="Arial" panose="020B0604020202020204" pitchFamily="34" charset="0"/>
                        </a:rPr>
                      </a:br>
                      <a:r>
                        <a:rPr lang="en-GB" sz="900" b="1" noProof="0" dirty="0">
                          <a:solidFill>
                            <a:schemeClr val="bg1"/>
                          </a:solidFill>
                          <a:latin typeface="Arial" panose="020B0604020202020204" pitchFamily="34" charset="0"/>
                          <a:cs typeface="Arial" panose="020B0604020202020204" pitchFamily="34" charset="0"/>
                        </a:rPr>
                        <a:t>4</a:t>
                      </a:r>
                    </a:p>
                  </a:txBody>
                  <a:tcPr marL="19440" marR="19440" marT="36000" marB="36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793115277"/>
                  </a:ext>
                </a:extLst>
              </a:tr>
              <a:tr h="0">
                <a:tc>
                  <a:txBody>
                    <a:bodyPr/>
                    <a:lstStyle/>
                    <a:p>
                      <a:pPr>
                        <a:lnSpc>
                          <a:spcPct val="95000"/>
                        </a:lnSpc>
                      </a:pPr>
                      <a:r>
                        <a:rPr lang="en-GB" sz="900" b="0" kern="1200" spc="0" baseline="0" noProof="0" dirty="0">
                          <a:solidFill>
                            <a:schemeClr val="dk1"/>
                          </a:solidFill>
                          <a:effectLst/>
                          <a:latin typeface="Arial" panose="020B0604020202020204" pitchFamily="34" charset="0"/>
                          <a:ea typeface="+mn-ea"/>
                          <a:cs typeface="Arial" panose="020B0604020202020204" pitchFamily="34" charset="0"/>
                        </a:rPr>
                        <a:t>Overall incidence</a:t>
                      </a:r>
                    </a:p>
                  </a:txBody>
                  <a:tcPr marL="55440" marR="19440" marT="25200" marB="25200">
                    <a:lnT w="38100" cap="flat" cmpd="sng" algn="ctr">
                      <a:noFill/>
                      <a:prstDash val="solid"/>
                      <a:round/>
                      <a:headEnd type="none" w="med" len="med"/>
                      <a:tailEnd type="none" w="med" len="med"/>
                    </a:lnT>
                  </a:tcPr>
                </a:tc>
                <a:tc>
                  <a:txBody>
                    <a:bodyPr/>
                    <a:lstStyle/>
                    <a:p>
                      <a:pPr algn="ctr">
                        <a:lnSpc>
                          <a:spcPct val="95000"/>
                        </a:lnSpc>
                      </a:pPr>
                      <a:r>
                        <a:rPr lang="en-GB" sz="900" noProof="0" dirty="0">
                          <a:latin typeface="Arial" panose="020B0604020202020204" pitchFamily="34" charset="0"/>
                          <a:cs typeface="Arial" panose="020B0604020202020204" pitchFamily="34" charset="0"/>
                        </a:rPr>
                        <a:t>80</a:t>
                      </a:r>
                    </a:p>
                  </a:txBody>
                  <a:tcPr marL="19440" marR="19440" marT="25200" marB="25200">
                    <a:lnT w="12700" cap="flat" cmpd="sng" algn="ctr">
                      <a:solidFill>
                        <a:schemeClr val="bg1"/>
                      </a:solidFill>
                      <a:prstDash val="solid"/>
                      <a:round/>
                      <a:headEnd type="none" w="med" len="med"/>
                      <a:tailEnd type="none" w="med" len="med"/>
                    </a:lnT>
                  </a:tcPr>
                </a:tc>
                <a:tc>
                  <a:txBody>
                    <a:bodyPr/>
                    <a:lstStyle/>
                    <a:p>
                      <a:pPr algn="ctr">
                        <a:lnSpc>
                          <a:spcPct val="95000"/>
                        </a:lnSpc>
                      </a:pPr>
                      <a:endParaRPr lang="en-GB" sz="900" noProof="0" dirty="0">
                        <a:latin typeface="Arial" panose="020B0604020202020204" pitchFamily="34" charset="0"/>
                        <a:cs typeface="Arial" panose="020B0604020202020204" pitchFamily="34" charset="0"/>
                      </a:endParaRPr>
                    </a:p>
                  </a:txBody>
                  <a:tcPr marL="19440" marR="19440" marT="25200" marB="25200">
                    <a:lnT w="12700" cap="flat" cmpd="sng" algn="ctr">
                      <a:solidFill>
                        <a:schemeClr val="bg1"/>
                      </a:solidFill>
                      <a:prstDash val="solid"/>
                      <a:round/>
                      <a:headEnd type="none" w="med" len="med"/>
                      <a:tailEnd type="none" w="med" len="med"/>
                    </a:lnT>
                  </a:tcPr>
                </a:tc>
                <a:tc>
                  <a:txBody>
                    <a:bodyPr/>
                    <a:lstStyle/>
                    <a:p>
                      <a:pPr algn="ctr">
                        <a:lnSpc>
                          <a:spcPct val="95000"/>
                        </a:lnSpc>
                      </a:pPr>
                      <a:endParaRPr lang="en-GB" sz="900" noProof="0" dirty="0">
                        <a:latin typeface="Arial" panose="020B0604020202020204" pitchFamily="34" charset="0"/>
                        <a:cs typeface="Arial" panose="020B0604020202020204" pitchFamily="34" charset="0"/>
                      </a:endParaRPr>
                    </a:p>
                  </a:txBody>
                  <a:tcPr marL="19440" marR="19440" marT="25200" marB="25200">
                    <a:lnT w="12700" cap="flat" cmpd="sng" algn="ctr">
                      <a:solidFill>
                        <a:schemeClr val="bg1"/>
                      </a:solidFill>
                      <a:prstDash val="solid"/>
                      <a:round/>
                      <a:headEnd type="none" w="med" len="med"/>
                      <a:tailEnd type="none" w="med" len="med"/>
                    </a:lnT>
                  </a:tcPr>
                </a:tc>
                <a:tc>
                  <a:txBody>
                    <a:bodyPr/>
                    <a:lstStyle/>
                    <a:p>
                      <a:pPr algn="ctr">
                        <a:lnSpc>
                          <a:spcPct val="95000"/>
                        </a:lnSpc>
                      </a:pPr>
                      <a:r>
                        <a:rPr lang="en-GB" sz="900" noProof="0" dirty="0">
                          <a:latin typeface="Arial" panose="020B0604020202020204" pitchFamily="34" charset="0"/>
                          <a:cs typeface="Arial" panose="020B0604020202020204" pitchFamily="34" charset="0"/>
                        </a:rPr>
                        <a:t>52</a:t>
                      </a:r>
                    </a:p>
                  </a:txBody>
                  <a:tcPr marL="19440" marR="19440" marT="25200" marB="25200">
                    <a:lnT w="12700" cap="flat" cmpd="sng" algn="ctr">
                      <a:solidFill>
                        <a:schemeClr val="bg1"/>
                      </a:solidFill>
                      <a:prstDash val="solid"/>
                      <a:round/>
                      <a:headEnd type="none" w="med" len="med"/>
                      <a:tailEnd type="none" w="med" len="med"/>
                    </a:lnT>
                  </a:tcPr>
                </a:tc>
                <a:tc>
                  <a:txBody>
                    <a:bodyPr/>
                    <a:lstStyle/>
                    <a:p>
                      <a:pPr algn="ctr">
                        <a:lnSpc>
                          <a:spcPct val="95000"/>
                        </a:lnSpc>
                      </a:pPr>
                      <a:endParaRPr lang="en-GB" sz="900" noProof="0" dirty="0">
                        <a:latin typeface="Arial" panose="020B0604020202020204" pitchFamily="34" charset="0"/>
                        <a:cs typeface="Arial" panose="020B0604020202020204" pitchFamily="34" charset="0"/>
                      </a:endParaRPr>
                    </a:p>
                  </a:txBody>
                  <a:tcPr marL="19440" marR="19440" marT="25200" marB="25200">
                    <a:lnT w="12700" cap="flat" cmpd="sng" algn="ctr">
                      <a:solidFill>
                        <a:schemeClr val="bg1"/>
                      </a:solidFill>
                      <a:prstDash val="solid"/>
                      <a:round/>
                      <a:headEnd type="none" w="med" len="med"/>
                      <a:tailEnd type="none" w="med" len="med"/>
                    </a:lnT>
                  </a:tcPr>
                </a:tc>
                <a:tc>
                  <a:txBody>
                    <a:bodyPr/>
                    <a:lstStyle/>
                    <a:p>
                      <a:pPr algn="ctr">
                        <a:lnSpc>
                          <a:spcPct val="95000"/>
                        </a:lnSpc>
                      </a:pPr>
                      <a:endParaRPr lang="en-GB" sz="900" noProof="0" dirty="0">
                        <a:latin typeface="Arial" panose="020B0604020202020204" pitchFamily="34" charset="0"/>
                        <a:cs typeface="Arial" panose="020B0604020202020204" pitchFamily="34" charset="0"/>
                      </a:endParaRPr>
                    </a:p>
                  </a:txBody>
                  <a:tcPr marL="19440" marR="19440" marT="25200" marB="2520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93864720"/>
                  </a:ext>
                </a:extLst>
              </a:tr>
              <a:tr h="0">
                <a:tc>
                  <a:txBody>
                    <a:bodyPr/>
                    <a:lstStyle/>
                    <a:p>
                      <a:pPr>
                        <a:lnSpc>
                          <a:spcPct val="95000"/>
                        </a:lnSpc>
                      </a:pPr>
                      <a:r>
                        <a:rPr lang="en-GB" sz="900" b="0" kern="1200" noProof="0" dirty="0">
                          <a:solidFill>
                            <a:schemeClr val="dk1"/>
                          </a:solidFill>
                          <a:effectLst/>
                          <a:latin typeface="Arial" panose="020B0604020202020204" pitchFamily="34" charset="0"/>
                          <a:ea typeface="+mn-ea"/>
                          <a:cs typeface="Arial" panose="020B0604020202020204" pitchFamily="34" charset="0"/>
                        </a:rPr>
                        <a:t>Constitutional symptoms</a:t>
                      </a:r>
                    </a:p>
                    <a:p>
                      <a:pPr marL="0" indent="185738">
                        <a:lnSpc>
                          <a:spcPct val="95000"/>
                        </a:lnSpc>
                        <a:tabLst/>
                      </a:pPr>
                      <a:r>
                        <a:rPr lang="en-GB" sz="900" b="0" kern="1200" noProof="0" dirty="0">
                          <a:solidFill>
                            <a:schemeClr val="dk1"/>
                          </a:solidFill>
                          <a:effectLst/>
                          <a:latin typeface="Arial" panose="020B0604020202020204" pitchFamily="34" charset="0"/>
                          <a:ea typeface="+mn-ea"/>
                          <a:cs typeface="Arial" panose="020B0604020202020204" pitchFamily="34" charset="0"/>
                        </a:rPr>
                        <a:t>Fatigue</a:t>
                      </a:r>
                    </a:p>
                    <a:p>
                      <a:pPr marL="0" indent="185738">
                        <a:lnSpc>
                          <a:spcPct val="95000"/>
                        </a:lnSpc>
                        <a:tabLst/>
                      </a:pPr>
                      <a:r>
                        <a:rPr lang="en-GB" sz="900" b="0" kern="1200" noProof="0" dirty="0">
                          <a:solidFill>
                            <a:schemeClr val="dk1"/>
                          </a:solidFill>
                          <a:effectLst/>
                          <a:latin typeface="Arial" panose="020B0604020202020204" pitchFamily="34" charset="0"/>
                          <a:ea typeface="+mn-ea"/>
                          <a:cs typeface="Arial" panose="020B0604020202020204" pitchFamily="34" charset="0"/>
                        </a:rPr>
                        <a:t>Weight loss</a:t>
                      </a:r>
                    </a:p>
                  </a:txBody>
                  <a:tcPr marL="55440" marR="19440" marT="25200" marB="25200"/>
                </a:tc>
                <a:tc>
                  <a:txBody>
                    <a:bodyPr/>
                    <a:lstStyle/>
                    <a:p>
                      <a:pPr algn="ctr">
                        <a:lnSpc>
                          <a:spcPct val="95000"/>
                        </a:lnSpc>
                      </a:pP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22</a:t>
                      </a:r>
                    </a:p>
                    <a:p>
                      <a:pPr algn="ctr">
                        <a:lnSpc>
                          <a:spcPct val="95000"/>
                        </a:lnSpc>
                      </a:pPr>
                      <a:r>
                        <a:rPr lang="en-GB" sz="900" noProof="0" dirty="0">
                          <a:latin typeface="Arial" panose="020B0604020202020204" pitchFamily="34" charset="0"/>
                          <a:cs typeface="Arial" panose="020B0604020202020204" pitchFamily="34" charset="0"/>
                        </a:rPr>
                        <a:t>9</a:t>
                      </a:r>
                    </a:p>
                  </a:txBody>
                  <a:tcPr marL="19440" marR="19440" marT="25200" marB="25200"/>
                </a:tc>
                <a:tc>
                  <a:txBody>
                    <a:bodyPr/>
                    <a:lstStyle/>
                    <a:p>
                      <a:pPr algn="ctr">
                        <a:lnSpc>
                          <a:spcPct val="95000"/>
                        </a:lnSpc>
                      </a:pPr>
                      <a:endParaRPr lang="en-GB" sz="900" noProof="0" dirty="0">
                        <a:latin typeface="Arial" panose="020B0604020202020204" pitchFamily="34" charset="0"/>
                        <a:cs typeface="Arial" panose="020B0604020202020204" pitchFamily="34" charset="0"/>
                      </a:endParaRPr>
                    </a:p>
                    <a:p>
                      <a:pPr algn="ctr">
                        <a:lnSpc>
                          <a:spcPct val="95000"/>
                        </a:lnSpc>
                      </a:pPr>
                      <a:r>
                        <a:rPr lang="en-GB" sz="900" noProof="0" dirty="0">
                          <a:latin typeface="Arial" panose="020B0604020202020204" pitchFamily="34" charset="0"/>
                          <a:cs typeface="Arial" panose="020B0604020202020204" pitchFamily="34" charset="0"/>
                        </a:rPr>
                        <a:t>3</a:t>
                      </a:r>
                    </a:p>
                    <a:p>
                      <a:pPr algn="ctr">
                        <a:lnSpc>
                          <a:spcPct val="95000"/>
                        </a:lnSpc>
                      </a:pPr>
                      <a:r>
                        <a:rPr lang="en-GB" sz="900" noProof="0" dirty="0">
                          <a:latin typeface="Arial" panose="020B0604020202020204" pitchFamily="34" charset="0"/>
                          <a:cs typeface="Arial" panose="020B0604020202020204" pitchFamily="34" charset="0"/>
                        </a:rPr>
                        <a:t>2</a:t>
                      </a:r>
                    </a:p>
                  </a:txBody>
                  <a:tcPr marL="19440" marR="19440" marT="25200" marB="25200"/>
                </a:tc>
                <a:tc>
                  <a:txBody>
                    <a:bodyPr/>
                    <a:lstStyle/>
                    <a:p>
                      <a:pPr algn="ctr">
                        <a:lnSpc>
                          <a:spcPct val="95000"/>
                        </a:lnSpc>
                      </a:pPr>
                      <a:endParaRPr lang="en-GB" sz="900" noProof="0" dirty="0">
                        <a:latin typeface="Arial" panose="020B0604020202020204" pitchFamily="34" charset="0"/>
                        <a:cs typeface="Arial" panose="020B0604020202020204" pitchFamily="34" charset="0"/>
                      </a:endParaRPr>
                    </a:p>
                    <a:p>
                      <a:pPr algn="ctr">
                        <a:lnSpc>
                          <a:spcPct val="95000"/>
                        </a:lnSpc>
                      </a:pPr>
                      <a:r>
                        <a:rPr lang="en-GB" sz="900" noProof="0" dirty="0">
                          <a:latin typeface="Arial" panose="020B0604020202020204" pitchFamily="34" charset="0"/>
                          <a:cs typeface="Arial" panose="020B0604020202020204" pitchFamily="34" charset="0"/>
                        </a:rPr>
                        <a:t>1</a:t>
                      </a:r>
                    </a:p>
                    <a:p>
                      <a:pPr algn="ctr">
                        <a:lnSpc>
                          <a:spcPct val="95000"/>
                        </a:lnSpc>
                      </a:pPr>
                      <a:r>
                        <a:rPr lang="en-GB" sz="900" noProof="0" dirty="0">
                          <a:latin typeface="Arial" panose="020B0604020202020204" pitchFamily="34" charset="0"/>
                          <a:cs typeface="Arial" panose="020B0604020202020204" pitchFamily="34" charset="0"/>
                        </a:rPr>
                        <a:t>0</a:t>
                      </a:r>
                    </a:p>
                  </a:txBody>
                  <a:tcPr marL="19440" marR="19440" marT="25200" marB="25200"/>
                </a:tc>
                <a:tc>
                  <a:txBody>
                    <a:bodyPr/>
                    <a:lstStyle/>
                    <a:p>
                      <a:pPr algn="ctr">
                        <a:lnSpc>
                          <a:spcPct val="95000"/>
                        </a:lnSpc>
                      </a:pPr>
                      <a:endParaRPr lang="en-GB" sz="900" noProof="0" dirty="0">
                        <a:latin typeface="Arial" panose="020B0604020202020204" pitchFamily="34" charset="0"/>
                        <a:cs typeface="Arial" panose="020B0604020202020204" pitchFamily="34" charset="0"/>
                      </a:endParaRPr>
                    </a:p>
                    <a:p>
                      <a:pPr algn="ctr">
                        <a:lnSpc>
                          <a:spcPct val="95000"/>
                        </a:lnSpc>
                      </a:pPr>
                      <a:r>
                        <a:rPr lang="en-GB" sz="900" noProof="0" dirty="0">
                          <a:latin typeface="Arial" panose="020B0604020202020204" pitchFamily="34" charset="0"/>
                          <a:cs typeface="Arial" panose="020B0604020202020204" pitchFamily="34" charset="0"/>
                        </a:rPr>
                        <a:t>16</a:t>
                      </a:r>
                    </a:p>
                    <a:p>
                      <a:pPr algn="ctr">
                        <a:lnSpc>
                          <a:spcPct val="95000"/>
                        </a:lnSpc>
                      </a:pPr>
                      <a:r>
                        <a:rPr lang="en-GB" sz="900" noProof="0" dirty="0">
                          <a:latin typeface="Arial" panose="020B0604020202020204" pitchFamily="34" charset="0"/>
                          <a:cs typeface="Arial" panose="020B0604020202020204" pitchFamily="34" charset="0"/>
                        </a:rPr>
                        <a:t>1</a:t>
                      </a:r>
                    </a:p>
                  </a:txBody>
                  <a:tcPr marL="19440" marR="19440" marT="25200" marB="25200"/>
                </a:tc>
                <a:tc>
                  <a:txBody>
                    <a:bodyPr/>
                    <a:lstStyle/>
                    <a:p>
                      <a:pPr algn="ctr">
                        <a:lnSpc>
                          <a:spcPct val="95000"/>
                        </a:lnSpc>
                      </a:pPr>
                      <a:endParaRPr lang="en-GB" sz="900" noProof="0" dirty="0">
                        <a:latin typeface="Arial" panose="020B0604020202020204" pitchFamily="34" charset="0"/>
                        <a:cs typeface="Arial" panose="020B0604020202020204" pitchFamily="34" charset="0"/>
                      </a:endParaRPr>
                    </a:p>
                    <a:p>
                      <a:pPr algn="ctr">
                        <a:lnSpc>
                          <a:spcPct val="95000"/>
                        </a:lnSpc>
                      </a:pPr>
                      <a:r>
                        <a:rPr lang="en-GB" sz="900" noProof="0" dirty="0">
                          <a:latin typeface="Arial" panose="020B0604020202020204" pitchFamily="34" charset="0"/>
                          <a:cs typeface="Arial" panose="020B0604020202020204" pitchFamily="34" charset="0"/>
                        </a:rPr>
                        <a:t>3</a:t>
                      </a:r>
                    </a:p>
                    <a:p>
                      <a:pPr algn="ctr">
                        <a:lnSpc>
                          <a:spcPct val="95000"/>
                        </a:lnSpc>
                      </a:pPr>
                      <a:r>
                        <a:rPr lang="en-GB" sz="900" noProof="0" dirty="0">
                          <a:latin typeface="Arial" panose="020B0604020202020204" pitchFamily="34" charset="0"/>
                          <a:cs typeface="Arial" panose="020B0604020202020204" pitchFamily="34" charset="0"/>
                        </a:rPr>
                        <a:t>0</a:t>
                      </a:r>
                    </a:p>
                  </a:txBody>
                  <a:tcPr marL="19440" marR="19440" marT="25200" marB="25200"/>
                </a:tc>
                <a:tc>
                  <a:txBody>
                    <a:bodyPr/>
                    <a:lstStyle/>
                    <a:p>
                      <a:pPr algn="ctr">
                        <a:lnSpc>
                          <a:spcPct val="95000"/>
                        </a:lnSpc>
                      </a:pPr>
                      <a:endParaRPr lang="en-GB" sz="900" noProof="0" dirty="0">
                        <a:latin typeface="Arial" panose="020B0604020202020204" pitchFamily="34" charset="0"/>
                        <a:cs typeface="Arial" panose="020B0604020202020204" pitchFamily="34" charset="0"/>
                      </a:endParaRPr>
                    </a:p>
                    <a:p>
                      <a:pPr algn="ctr">
                        <a:lnSpc>
                          <a:spcPct val="95000"/>
                        </a:lnSpc>
                      </a:pPr>
                      <a:r>
                        <a:rPr lang="en-GB" sz="900" noProof="0" dirty="0">
                          <a:latin typeface="Arial" panose="020B0604020202020204" pitchFamily="34" charset="0"/>
                          <a:cs typeface="Arial" panose="020B0604020202020204" pitchFamily="34" charset="0"/>
                        </a:rPr>
                        <a:t>&lt;1</a:t>
                      </a:r>
                    </a:p>
                    <a:p>
                      <a:pPr algn="ctr">
                        <a:lnSpc>
                          <a:spcPct val="95000"/>
                        </a:lnSpc>
                      </a:pPr>
                      <a:r>
                        <a:rPr lang="en-GB" sz="900" noProof="0" dirty="0">
                          <a:latin typeface="Arial" panose="020B0604020202020204" pitchFamily="34" charset="0"/>
                          <a:cs typeface="Arial" panose="020B0604020202020204" pitchFamily="34" charset="0"/>
                        </a:rPr>
                        <a:t>0</a:t>
                      </a:r>
                    </a:p>
                  </a:txBody>
                  <a:tcPr marL="19440" marR="19440" marT="25200" marB="25200"/>
                </a:tc>
                <a:extLst>
                  <a:ext uri="{0D108BD9-81ED-4DB2-BD59-A6C34878D82A}">
                    <a16:rowId xmlns:a16="http://schemas.microsoft.com/office/drawing/2014/main" val="1354961381"/>
                  </a:ext>
                </a:extLst>
              </a:tr>
              <a:tr h="0">
                <a:tc>
                  <a:txBody>
                    <a:bodyPr/>
                    <a:lstStyle/>
                    <a:p>
                      <a:pPr>
                        <a:lnSpc>
                          <a:spcPct val="95000"/>
                        </a:lnSpc>
                      </a:pPr>
                      <a:r>
                        <a:rPr lang="en-GB" sz="900" b="0" kern="1200" noProof="0" dirty="0">
                          <a:solidFill>
                            <a:schemeClr val="dk1"/>
                          </a:solidFill>
                          <a:effectLst/>
                          <a:latin typeface="Arial" panose="020B0604020202020204" pitchFamily="34" charset="0"/>
                          <a:ea typeface="+mn-ea"/>
                          <a:cs typeface="Arial" panose="020B0604020202020204" pitchFamily="34" charset="0"/>
                        </a:rPr>
                        <a:t>Dermatologic events</a:t>
                      </a:r>
                    </a:p>
                    <a:p>
                      <a:pPr marL="0" indent="185738">
                        <a:lnSpc>
                          <a:spcPct val="95000"/>
                        </a:lnSpc>
                        <a:tabLst/>
                      </a:pPr>
                      <a:r>
                        <a:rPr lang="en-GB" sz="900" b="0" kern="1200" noProof="0" dirty="0">
                          <a:solidFill>
                            <a:schemeClr val="dk1"/>
                          </a:solidFill>
                          <a:effectLst/>
                          <a:latin typeface="Arial" panose="020B0604020202020204" pitchFamily="34" charset="0"/>
                          <a:ea typeface="+mn-ea"/>
                          <a:cs typeface="Arial" panose="020B0604020202020204" pitchFamily="34" charset="0"/>
                        </a:rPr>
                        <a:t>Alopecia</a:t>
                      </a:r>
                    </a:p>
                    <a:p>
                      <a:pPr marL="0" indent="185738">
                        <a:lnSpc>
                          <a:spcPct val="95000"/>
                        </a:lnSpc>
                        <a:tabLst/>
                      </a:pPr>
                      <a:r>
                        <a:rPr lang="en-GB" sz="900" b="0" kern="1200" noProof="0" dirty="0">
                          <a:solidFill>
                            <a:schemeClr val="dk1"/>
                          </a:solidFill>
                          <a:effectLst/>
                          <a:latin typeface="Arial" panose="020B0604020202020204" pitchFamily="34" charset="0"/>
                          <a:ea typeface="+mn-ea"/>
                          <a:cs typeface="Arial" panose="020B0604020202020204" pitchFamily="34" charset="0"/>
                        </a:rPr>
                        <a:t>Dry skin</a:t>
                      </a:r>
                    </a:p>
                    <a:p>
                      <a:pPr marL="0" indent="185738">
                        <a:lnSpc>
                          <a:spcPct val="95000"/>
                        </a:lnSpc>
                        <a:tabLst/>
                      </a:pPr>
                      <a:r>
                        <a:rPr lang="en-GB" sz="900" b="0" kern="1200" noProof="0" dirty="0">
                          <a:solidFill>
                            <a:schemeClr val="dk1"/>
                          </a:solidFill>
                          <a:effectLst/>
                          <a:latin typeface="Arial" panose="020B0604020202020204" pitchFamily="34" charset="0"/>
                          <a:ea typeface="+mn-ea"/>
                          <a:cs typeface="Arial" panose="020B0604020202020204" pitchFamily="34" charset="0"/>
                        </a:rPr>
                        <a:t>Hand–foot skin reaction</a:t>
                      </a:r>
                    </a:p>
                    <a:p>
                      <a:pPr marL="0" indent="185738">
                        <a:lnSpc>
                          <a:spcPct val="95000"/>
                        </a:lnSpc>
                        <a:tabLst/>
                      </a:pPr>
                      <a:r>
                        <a:rPr lang="en-GB" sz="900" b="0" kern="1200" noProof="0" dirty="0">
                          <a:solidFill>
                            <a:schemeClr val="dk1"/>
                          </a:solidFill>
                          <a:effectLst/>
                          <a:latin typeface="Arial" panose="020B0604020202020204" pitchFamily="34" charset="0"/>
                          <a:ea typeface="+mn-ea"/>
                          <a:cs typeface="Arial" panose="020B0604020202020204" pitchFamily="34" charset="0"/>
                        </a:rPr>
                        <a:t>Pruritus</a:t>
                      </a:r>
                    </a:p>
                    <a:p>
                      <a:pPr marL="0" indent="185738">
                        <a:lnSpc>
                          <a:spcPct val="95000"/>
                        </a:lnSpc>
                        <a:tabLst/>
                      </a:pPr>
                      <a:r>
                        <a:rPr lang="en-GB" sz="900" b="0" kern="1200" noProof="0" dirty="0">
                          <a:solidFill>
                            <a:schemeClr val="dk1"/>
                          </a:solidFill>
                          <a:effectLst/>
                          <a:latin typeface="Arial" panose="020B0604020202020204" pitchFamily="34" charset="0"/>
                          <a:ea typeface="+mn-ea"/>
                          <a:cs typeface="Arial" panose="020B0604020202020204" pitchFamily="34" charset="0"/>
                        </a:rPr>
                        <a:t>Rash or desquamation</a:t>
                      </a:r>
                    </a:p>
                    <a:p>
                      <a:pPr marL="0" indent="185738">
                        <a:lnSpc>
                          <a:spcPct val="95000"/>
                        </a:lnSpc>
                        <a:tabLst/>
                      </a:pPr>
                      <a:r>
                        <a:rPr lang="en-GB" sz="900" b="0" kern="1200" noProof="0" dirty="0">
                          <a:solidFill>
                            <a:schemeClr val="dk1"/>
                          </a:solidFill>
                          <a:effectLst/>
                          <a:latin typeface="Arial" panose="020B0604020202020204" pitchFamily="34" charset="0"/>
                          <a:ea typeface="+mn-ea"/>
                          <a:cs typeface="Arial" panose="020B0604020202020204" pitchFamily="34" charset="0"/>
                        </a:rPr>
                        <a:t>Other</a:t>
                      </a:r>
                    </a:p>
                  </a:txBody>
                  <a:tcPr marL="55440" marR="19440" marT="25200" marB="25200"/>
                </a:tc>
                <a:tc>
                  <a:txBody>
                    <a:bodyPr/>
                    <a:lstStyle/>
                    <a:p>
                      <a:pPr algn="ctr">
                        <a:lnSpc>
                          <a:spcPct val="95000"/>
                        </a:lnSpc>
                      </a:pPr>
                      <a:endParaRPr lang="en-GB" sz="900" noProof="0" dirty="0">
                        <a:latin typeface="Arial" panose="020B0604020202020204" pitchFamily="34" charset="0"/>
                        <a:cs typeface="Arial" panose="020B0604020202020204" pitchFamily="34" charset="0"/>
                      </a:endParaRPr>
                    </a:p>
                    <a:p>
                      <a:pPr algn="ctr">
                        <a:lnSpc>
                          <a:spcPct val="95000"/>
                        </a:lnSpc>
                      </a:pPr>
                      <a:r>
                        <a:rPr lang="en-GB" sz="900" noProof="0" dirty="0">
                          <a:latin typeface="Arial" panose="020B0604020202020204" pitchFamily="34" charset="0"/>
                          <a:cs typeface="Arial" panose="020B0604020202020204" pitchFamily="34" charset="0"/>
                        </a:rPr>
                        <a:t>14</a:t>
                      </a:r>
                    </a:p>
                    <a:p>
                      <a:pPr algn="ctr">
                        <a:lnSpc>
                          <a:spcPct val="95000"/>
                        </a:lnSpc>
                      </a:pPr>
                      <a:r>
                        <a:rPr lang="en-GB" sz="900" noProof="0" dirty="0">
                          <a:latin typeface="Arial" panose="020B0604020202020204" pitchFamily="34" charset="0"/>
                          <a:cs typeface="Arial" panose="020B0604020202020204" pitchFamily="34" charset="0"/>
                        </a:rPr>
                        <a:t>8</a:t>
                      </a:r>
                    </a:p>
                    <a:p>
                      <a:pPr algn="ctr">
                        <a:lnSpc>
                          <a:spcPct val="95000"/>
                        </a:lnSpc>
                      </a:pPr>
                      <a:r>
                        <a:rPr lang="en-GB" sz="900" noProof="0" dirty="0">
                          <a:latin typeface="Arial" panose="020B0604020202020204" pitchFamily="34" charset="0"/>
                          <a:cs typeface="Arial" panose="020B0604020202020204" pitchFamily="34" charset="0"/>
                        </a:rPr>
                        <a:t>21</a:t>
                      </a:r>
                    </a:p>
                    <a:p>
                      <a:pPr algn="ctr">
                        <a:lnSpc>
                          <a:spcPct val="95000"/>
                        </a:lnSpc>
                      </a:pPr>
                      <a:r>
                        <a:rPr lang="en-GB" sz="900" noProof="0" dirty="0">
                          <a:latin typeface="Arial" panose="020B0604020202020204" pitchFamily="34" charset="0"/>
                          <a:cs typeface="Arial" panose="020B0604020202020204" pitchFamily="34" charset="0"/>
                        </a:rPr>
                        <a:t>8</a:t>
                      </a:r>
                    </a:p>
                    <a:p>
                      <a:pPr algn="ctr">
                        <a:lnSpc>
                          <a:spcPct val="95000"/>
                        </a:lnSpc>
                      </a:pPr>
                      <a:r>
                        <a:rPr lang="en-GB" sz="900" noProof="0" dirty="0">
                          <a:latin typeface="Arial" panose="020B0604020202020204" pitchFamily="34" charset="0"/>
                          <a:cs typeface="Arial" panose="020B0604020202020204" pitchFamily="34" charset="0"/>
                        </a:rPr>
                        <a:t>16</a:t>
                      </a:r>
                    </a:p>
                    <a:p>
                      <a:pPr algn="ctr">
                        <a:lnSpc>
                          <a:spcPct val="95000"/>
                        </a:lnSpc>
                      </a:pPr>
                      <a:r>
                        <a:rPr lang="en-GB" sz="900" noProof="0" dirty="0">
                          <a:latin typeface="Arial" panose="020B0604020202020204" pitchFamily="34" charset="0"/>
                          <a:cs typeface="Arial" panose="020B0604020202020204" pitchFamily="34" charset="0"/>
                        </a:rPr>
                        <a:t>5</a:t>
                      </a:r>
                    </a:p>
                  </a:txBody>
                  <a:tcPr marL="19440" marR="19440" marT="25200" marB="25200"/>
                </a:tc>
                <a:tc>
                  <a:txBody>
                    <a:bodyPr/>
                    <a:lstStyle/>
                    <a:p>
                      <a:pPr algn="ctr">
                        <a:lnSpc>
                          <a:spcPct val="95000"/>
                        </a:lnSpc>
                      </a:pPr>
                      <a:endParaRPr lang="en-GB" sz="900" noProof="0" dirty="0">
                        <a:latin typeface="Arial" panose="020B0604020202020204" pitchFamily="34" charset="0"/>
                        <a:cs typeface="Arial" panose="020B0604020202020204" pitchFamily="34" charset="0"/>
                      </a:endParaRPr>
                    </a:p>
                    <a:p>
                      <a:pPr algn="ctr">
                        <a:lnSpc>
                          <a:spcPct val="95000"/>
                        </a:lnSpc>
                      </a:pPr>
                      <a:r>
                        <a:rPr lang="en-GB" sz="900" noProof="0" dirty="0">
                          <a:latin typeface="Arial" panose="020B0604020202020204" pitchFamily="34" charset="0"/>
                          <a:cs typeface="Arial" panose="020B0604020202020204" pitchFamily="34" charset="0"/>
                        </a:rPr>
                        <a:t>0</a:t>
                      </a:r>
                    </a:p>
                    <a:p>
                      <a:pPr algn="ctr">
                        <a:lnSpc>
                          <a:spcPct val="95000"/>
                        </a:lnSpc>
                      </a:pPr>
                      <a:r>
                        <a:rPr lang="en-GB" sz="900" noProof="0" dirty="0">
                          <a:latin typeface="Arial" panose="020B0604020202020204" pitchFamily="34" charset="0"/>
                          <a:cs typeface="Arial" panose="020B0604020202020204" pitchFamily="34" charset="0"/>
                        </a:rPr>
                        <a:t>0</a:t>
                      </a:r>
                    </a:p>
                    <a:p>
                      <a:pPr algn="ctr">
                        <a:lnSpc>
                          <a:spcPct val="95000"/>
                        </a:lnSpc>
                      </a:pPr>
                      <a:r>
                        <a:rPr lang="en-GB" sz="900" noProof="0" dirty="0">
                          <a:latin typeface="Arial" panose="020B0604020202020204" pitchFamily="34" charset="0"/>
                          <a:cs typeface="Arial" panose="020B0604020202020204" pitchFamily="34" charset="0"/>
                        </a:rPr>
                        <a:t>8</a:t>
                      </a:r>
                    </a:p>
                    <a:p>
                      <a:pPr algn="ctr">
                        <a:lnSpc>
                          <a:spcPct val="95000"/>
                        </a:lnSpc>
                      </a:pPr>
                      <a:r>
                        <a:rPr lang="en-GB" sz="900" noProof="0" dirty="0">
                          <a:latin typeface="Arial" panose="020B0604020202020204" pitchFamily="34" charset="0"/>
                          <a:cs typeface="Arial" panose="020B0604020202020204" pitchFamily="34" charset="0"/>
                        </a:rPr>
                        <a:t>0</a:t>
                      </a:r>
                    </a:p>
                    <a:p>
                      <a:pPr algn="ctr">
                        <a:lnSpc>
                          <a:spcPct val="95000"/>
                        </a:lnSpc>
                      </a:pPr>
                      <a:r>
                        <a:rPr lang="en-GB" sz="900" noProof="0" dirty="0">
                          <a:latin typeface="Arial" panose="020B0604020202020204" pitchFamily="34" charset="0"/>
                          <a:cs typeface="Arial" panose="020B0604020202020204" pitchFamily="34" charset="0"/>
                        </a:rPr>
                        <a:t>1</a:t>
                      </a:r>
                    </a:p>
                    <a:p>
                      <a:pPr algn="ctr">
                        <a:lnSpc>
                          <a:spcPct val="95000"/>
                        </a:lnSpc>
                      </a:pPr>
                      <a:r>
                        <a:rPr lang="en-GB" sz="900" noProof="0" dirty="0">
                          <a:latin typeface="Arial" panose="020B0604020202020204" pitchFamily="34" charset="0"/>
                          <a:cs typeface="Arial" panose="020B0604020202020204" pitchFamily="34" charset="0"/>
                        </a:rPr>
                        <a:t>1</a:t>
                      </a:r>
                    </a:p>
                  </a:txBody>
                  <a:tcPr marL="19440" marR="19440" marT="25200" marB="25200"/>
                </a:tc>
                <a:tc>
                  <a:txBody>
                    <a:bodyPr/>
                    <a:lstStyle/>
                    <a:p>
                      <a:pPr algn="ctr">
                        <a:lnSpc>
                          <a:spcPct val="95000"/>
                        </a:lnSpc>
                      </a:pPr>
                      <a:endParaRPr lang="en-GB" sz="900" noProof="0" dirty="0">
                        <a:latin typeface="Arial" panose="020B0604020202020204" pitchFamily="34" charset="0"/>
                        <a:cs typeface="Arial" panose="020B0604020202020204" pitchFamily="34" charset="0"/>
                      </a:endParaRPr>
                    </a:p>
                    <a:p>
                      <a:pPr algn="ctr">
                        <a:lnSpc>
                          <a:spcPct val="95000"/>
                        </a:lnSpc>
                      </a:pPr>
                      <a:r>
                        <a:rPr lang="en-GB" sz="900" noProof="0" dirty="0">
                          <a:latin typeface="Arial" panose="020B0604020202020204" pitchFamily="34" charset="0"/>
                          <a:cs typeface="Arial" panose="020B0604020202020204" pitchFamily="34" charset="0"/>
                        </a:rPr>
                        <a:t>0</a:t>
                      </a:r>
                    </a:p>
                    <a:p>
                      <a:pPr algn="ctr">
                        <a:lnSpc>
                          <a:spcPct val="95000"/>
                        </a:lnSpc>
                      </a:pPr>
                      <a:r>
                        <a:rPr lang="en-GB" sz="900" noProof="0" dirty="0">
                          <a:latin typeface="Arial" panose="020B0604020202020204" pitchFamily="34" charset="0"/>
                          <a:cs typeface="Arial" panose="020B0604020202020204" pitchFamily="34" charset="0"/>
                        </a:rPr>
                        <a:t>0</a:t>
                      </a:r>
                    </a:p>
                    <a:p>
                      <a:pPr algn="ctr">
                        <a:lnSpc>
                          <a:spcPct val="95000"/>
                        </a:lnSpc>
                      </a:pPr>
                      <a:r>
                        <a:rPr lang="en-GB" sz="900" noProof="0" dirty="0">
                          <a:latin typeface="Arial" panose="020B0604020202020204" pitchFamily="34" charset="0"/>
                          <a:cs typeface="Arial" panose="020B0604020202020204" pitchFamily="34" charset="0"/>
                        </a:rPr>
                        <a:t>0</a:t>
                      </a:r>
                    </a:p>
                    <a:p>
                      <a:pPr algn="ctr">
                        <a:lnSpc>
                          <a:spcPct val="95000"/>
                        </a:lnSpc>
                      </a:pPr>
                      <a:r>
                        <a:rPr lang="en-GB" sz="900" noProof="0" dirty="0">
                          <a:latin typeface="Arial" panose="020B0604020202020204" pitchFamily="34" charset="0"/>
                          <a:cs typeface="Arial" panose="020B0604020202020204" pitchFamily="34" charset="0"/>
                        </a:rPr>
                        <a:t>0</a:t>
                      </a:r>
                    </a:p>
                    <a:p>
                      <a:pPr algn="ctr">
                        <a:lnSpc>
                          <a:spcPct val="95000"/>
                        </a:lnSpc>
                      </a:pPr>
                      <a:r>
                        <a:rPr lang="en-GB" sz="900" noProof="0" dirty="0">
                          <a:latin typeface="Arial" panose="020B0604020202020204" pitchFamily="34" charset="0"/>
                          <a:cs typeface="Arial" panose="020B0604020202020204" pitchFamily="34" charset="0"/>
                        </a:rPr>
                        <a:t>0</a:t>
                      </a:r>
                    </a:p>
                    <a:p>
                      <a:pPr algn="ctr">
                        <a:lnSpc>
                          <a:spcPct val="95000"/>
                        </a:lnSpc>
                      </a:pPr>
                      <a:r>
                        <a:rPr lang="en-GB" sz="900" noProof="0" dirty="0">
                          <a:latin typeface="Arial" panose="020B0604020202020204" pitchFamily="34" charset="0"/>
                          <a:cs typeface="Arial" panose="020B0604020202020204" pitchFamily="34" charset="0"/>
                        </a:rPr>
                        <a:t>0</a:t>
                      </a:r>
                    </a:p>
                  </a:txBody>
                  <a:tcPr marL="19440" marR="19440" marT="25200" marB="25200"/>
                </a:tc>
                <a:tc>
                  <a:txBody>
                    <a:bodyPr/>
                    <a:lstStyle/>
                    <a:p>
                      <a:pPr algn="ctr">
                        <a:lnSpc>
                          <a:spcPct val="95000"/>
                        </a:lnSpc>
                      </a:pPr>
                      <a:endParaRPr lang="en-GB" sz="900" noProof="0" dirty="0">
                        <a:latin typeface="Arial" panose="020B0604020202020204" pitchFamily="34" charset="0"/>
                        <a:cs typeface="Arial" panose="020B0604020202020204" pitchFamily="34" charset="0"/>
                      </a:endParaRPr>
                    </a:p>
                    <a:p>
                      <a:pPr algn="ctr">
                        <a:lnSpc>
                          <a:spcPct val="95000"/>
                        </a:lnSpc>
                      </a:pPr>
                      <a:r>
                        <a:rPr lang="en-GB" sz="900" noProof="0" dirty="0">
                          <a:latin typeface="Arial" panose="020B0604020202020204" pitchFamily="34" charset="0"/>
                          <a:cs typeface="Arial" panose="020B0604020202020204" pitchFamily="34" charset="0"/>
                        </a:rPr>
                        <a:t>2</a:t>
                      </a:r>
                    </a:p>
                    <a:p>
                      <a:pPr algn="ctr">
                        <a:lnSpc>
                          <a:spcPct val="95000"/>
                        </a:lnSpc>
                      </a:pPr>
                      <a:r>
                        <a:rPr lang="en-GB" sz="900" noProof="0" dirty="0">
                          <a:latin typeface="Arial" panose="020B0604020202020204" pitchFamily="34" charset="0"/>
                          <a:cs typeface="Arial" panose="020B0604020202020204" pitchFamily="34" charset="0"/>
                        </a:rPr>
                        <a:t>4</a:t>
                      </a:r>
                    </a:p>
                    <a:p>
                      <a:pPr algn="ctr">
                        <a:lnSpc>
                          <a:spcPct val="95000"/>
                        </a:lnSpc>
                      </a:pPr>
                      <a:r>
                        <a:rPr lang="en-GB" sz="900" noProof="0" dirty="0">
                          <a:latin typeface="Arial" panose="020B0604020202020204" pitchFamily="34" charset="0"/>
                          <a:cs typeface="Arial" panose="020B0604020202020204" pitchFamily="34" charset="0"/>
                        </a:rPr>
                        <a:t>3</a:t>
                      </a:r>
                    </a:p>
                    <a:p>
                      <a:pPr algn="ctr">
                        <a:lnSpc>
                          <a:spcPct val="95000"/>
                        </a:lnSpc>
                      </a:pPr>
                      <a:r>
                        <a:rPr lang="en-GB" sz="900" noProof="0" dirty="0">
                          <a:latin typeface="Arial" panose="020B0604020202020204" pitchFamily="34" charset="0"/>
                          <a:cs typeface="Arial" panose="020B0604020202020204" pitchFamily="34" charset="0"/>
                        </a:rPr>
                        <a:t>7</a:t>
                      </a:r>
                    </a:p>
                    <a:p>
                      <a:pPr algn="ctr">
                        <a:lnSpc>
                          <a:spcPct val="95000"/>
                        </a:lnSpc>
                      </a:pPr>
                      <a:r>
                        <a:rPr lang="en-GB" sz="900" noProof="0" dirty="0">
                          <a:latin typeface="Arial" panose="020B0604020202020204" pitchFamily="34" charset="0"/>
                          <a:cs typeface="Arial" panose="020B0604020202020204" pitchFamily="34" charset="0"/>
                        </a:rPr>
                        <a:t>11</a:t>
                      </a:r>
                    </a:p>
                    <a:p>
                      <a:pPr algn="ctr">
                        <a:lnSpc>
                          <a:spcPct val="95000"/>
                        </a:lnSpc>
                      </a:pPr>
                      <a:r>
                        <a:rPr lang="en-GB" sz="900" noProof="0" dirty="0">
                          <a:latin typeface="Arial" panose="020B0604020202020204" pitchFamily="34" charset="0"/>
                          <a:cs typeface="Arial" panose="020B0604020202020204" pitchFamily="34" charset="0"/>
                        </a:rPr>
                        <a:t>1</a:t>
                      </a:r>
                    </a:p>
                  </a:txBody>
                  <a:tcPr marL="19440" marR="19440" marT="25200" marB="25200"/>
                </a:tc>
                <a:tc>
                  <a:txBody>
                    <a:bodyPr/>
                    <a:lstStyle/>
                    <a:p>
                      <a:pPr algn="ctr">
                        <a:lnSpc>
                          <a:spcPct val="95000"/>
                        </a:lnSpc>
                      </a:pPr>
                      <a:endParaRPr lang="en-GB" sz="900" noProof="0" dirty="0">
                        <a:latin typeface="Arial" panose="020B0604020202020204" pitchFamily="34" charset="0"/>
                        <a:cs typeface="Arial" panose="020B0604020202020204" pitchFamily="34" charset="0"/>
                      </a:endParaRPr>
                    </a:p>
                    <a:p>
                      <a:pPr algn="ctr">
                        <a:lnSpc>
                          <a:spcPct val="95000"/>
                        </a:lnSpc>
                      </a:pPr>
                      <a:r>
                        <a:rPr lang="en-GB" sz="900" noProof="0" dirty="0">
                          <a:latin typeface="Arial" panose="020B0604020202020204" pitchFamily="34" charset="0"/>
                          <a:cs typeface="Arial" panose="020B0604020202020204" pitchFamily="34" charset="0"/>
                        </a:rPr>
                        <a:t>0</a:t>
                      </a:r>
                    </a:p>
                    <a:p>
                      <a:pPr algn="ctr">
                        <a:lnSpc>
                          <a:spcPct val="95000"/>
                        </a:lnSpc>
                      </a:pPr>
                      <a:r>
                        <a:rPr lang="en-GB" sz="900" noProof="0" dirty="0">
                          <a:latin typeface="Arial" panose="020B0604020202020204" pitchFamily="34" charset="0"/>
                          <a:cs typeface="Arial" panose="020B0604020202020204" pitchFamily="34" charset="0"/>
                        </a:rPr>
                        <a:t>0</a:t>
                      </a:r>
                    </a:p>
                    <a:p>
                      <a:pPr algn="ctr">
                        <a:lnSpc>
                          <a:spcPct val="95000"/>
                        </a:lnSpc>
                      </a:pPr>
                      <a:r>
                        <a:rPr lang="en-GB" sz="900" noProof="0" dirty="0">
                          <a:latin typeface="Arial" panose="020B0604020202020204" pitchFamily="34" charset="0"/>
                          <a:cs typeface="Arial" panose="020B0604020202020204" pitchFamily="34" charset="0"/>
                        </a:rPr>
                        <a:t>&lt;1</a:t>
                      </a:r>
                    </a:p>
                    <a:p>
                      <a:pPr algn="ctr">
                        <a:lnSpc>
                          <a:spcPct val="95000"/>
                        </a:lnSpc>
                      </a:pPr>
                      <a:r>
                        <a:rPr lang="en-GB" sz="900" noProof="0" dirty="0">
                          <a:latin typeface="Arial" panose="020B0604020202020204" pitchFamily="34" charset="0"/>
                          <a:cs typeface="Arial" panose="020B0604020202020204" pitchFamily="34" charset="0"/>
                        </a:rPr>
                        <a:t>&lt;1</a:t>
                      </a:r>
                    </a:p>
                    <a:p>
                      <a:pPr algn="ctr">
                        <a:lnSpc>
                          <a:spcPct val="95000"/>
                        </a:lnSpc>
                      </a:pPr>
                      <a:r>
                        <a:rPr lang="en-GB" sz="900" noProof="0" dirty="0">
                          <a:latin typeface="Arial" panose="020B0604020202020204" pitchFamily="34" charset="0"/>
                          <a:cs typeface="Arial" panose="020B0604020202020204" pitchFamily="34" charset="0"/>
                        </a:rPr>
                        <a:t>0</a:t>
                      </a:r>
                    </a:p>
                    <a:p>
                      <a:pPr algn="ctr">
                        <a:lnSpc>
                          <a:spcPct val="95000"/>
                        </a:lnSpc>
                      </a:pPr>
                      <a:r>
                        <a:rPr lang="en-GB" sz="900" noProof="0" dirty="0">
                          <a:latin typeface="Arial" panose="020B0604020202020204" pitchFamily="34" charset="0"/>
                          <a:cs typeface="Arial" panose="020B0604020202020204" pitchFamily="34" charset="0"/>
                        </a:rPr>
                        <a:t>0</a:t>
                      </a:r>
                    </a:p>
                  </a:txBody>
                  <a:tcPr marL="19440" marR="19440" marT="25200" marB="25200"/>
                </a:tc>
                <a:tc>
                  <a:txBody>
                    <a:bodyPr/>
                    <a:lstStyle/>
                    <a:p>
                      <a:pPr algn="ctr">
                        <a:lnSpc>
                          <a:spcPct val="95000"/>
                        </a:lnSpc>
                      </a:pPr>
                      <a:endParaRPr lang="en-GB" sz="900" noProof="0" dirty="0">
                        <a:latin typeface="Arial" panose="020B0604020202020204" pitchFamily="34" charset="0"/>
                        <a:cs typeface="Arial" panose="020B0604020202020204" pitchFamily="34" charset="0"/>
                      </a:endParaRPr>
                    </a:p>
                    <a:p>
                      <a:pPr algn="ctr">
                        <a:lnSpc>
                          <a:spcPct val="95000"/>
                        </a:lnSpc>
                      </a:pPr>
                      <a:r>
                        <a:rPr lang="en-GB" sz="900" noProof="0" dirty="0">
                          <a:latin typeface="Arial" panose="020B0604020202020204" pitchFamily="34" charset="0"/>
                          <a:cs typeface="Arial" panose="020B0604020202020204" pitchFamily="34" charset="0"/>
                        </a:rPr>
                        <a:t>0</a:t>
                      </a:r>
                    </a:p>
                    <a:p>
                      <a:pPr algn="ctr">
                        <a:lnSpc>
                          <a:spcPct val="95000"/>
                        </a:lnSpc>
                      </a:pPr>
                      <a:r>
                        <a:rPr lang="en-GB" sz="900" noProof="0" dirty="0">
                          <a:latin typeface="Arial" panose="020B0604020202020204" pitchFamily="34" charset="0"/>
                          <a:cs typeface="Arial" panose="020B0604020202020204" pitchFamily="34" charset="0"/>
                        </a:rPr>
                        <a:t>0</a:t>
                      </a:r>
                    </a:p>
                    <a:p>
                      <a:pPr algn="ctr">
                        <a:lnSpc>
                          <a:spcPct val="95000"/>
                        </a:lnSpc>
                      </a:pPr>
                      <a:r>
                        <a:rPr lang="en-GB" sz="900" noProof="0" dirty="0">
                          <a:latin typeface="Arial" panose="020B0604020202020204" pitchFamily="34" charset="0"/>
                          <a:cs typeface="Arial" panose="020B0604020202020204" pitchFamily="34" charset="0"/>
                        </a:rPr>
                        <a:t>0</a:t>
                      </a:r>
                    </a:p>
                    <a:p>
                      <a:pPr algn="ctr">
                        <a:lnSpc>
                          <a:spcPct val="95000"/>
                        </a:lnSpc>
                      </a:pPr>
                      <a:r>
                        <a:rPr lang="en-GB" sz="900" noProof="0" dirty="0">
                          <a:latin typeface="Arial" panose="020B0604020202020204" pitchFamily="34" charset="0"/>
                          <a:cs typeface="Arial" panose="020B0604020202020204" pitchFamily="34" charset="0"/>
                        </a:rPr>
                        <a:t>0</a:t>
                      </a:r>
                    </a:p>
                    <a:p>
                      <a:pPr algn="ctr">
                        <a:lnSpc>
                          <a:spcPct val="95000"/>
                        </a:lnSpc>
                      </a:pPr>
                      <a:r>
                        <a:rPr lang="en-GB" sz="900" noProof="0" dirty="0">
                          <a:latin typeface="Arial" panose="020B0604020202020204" pitchFamily="34" charset="0"/>
                          <a:cs typeface="Arial" panose="020B0604020202020204" pitchFamily="34" charset="0"/>
                        </a:rPr>
                        <a:t>0</a:t>
                      </a:r>
                    </a:p>
                    <a:p>
                      <a:pPr algn="ctr">
                        <a:lnSpc>
                          <a:spcPct val="95000"/>
                        </a:lnSpc>
                      </a:pPr>
                      <a:r>
                        <a:rPr lang="en-GB" sz="900" noProof="0" dirty="0">
                          <a:latin typeface="Arial" panose="020B0604020202020204" pitchFamily="34" charset="0"/>
                          <a:cs typeface="Arial" panose="020B0604020202020204" pitchFamily="34" charset="0"/>
                        </a:rPr>
                        <a:t>0</a:t>
                      </a:r>
                    </a:p>
                  </a:txBody>
                  <a:tcPr marL="19440" marR="19440" marT="25200" marB="25200"/>
                </a:tc>
                <a:extLst>
                  <a:ext uri="{0D108BD9-81ED-4DB2-BD59-A6C34878D82A}">
                    <a16:rowId xmlns:a16="http://schemas.microsoft.com/office/drawing/2014/main" val="562531414"/>
                  </a:ext>
                </a:extLst>
              </a:tr>
              <a:tr h="0">
                <a:tc>
                  <a:txBody>
                    <a:bodyPr/>
                    <a:lstStyle/>
                    <a:p>
                      <a:pPr>
                        <a:lnSpc>
                          <a:spcPct val="95000"/>
                        </a:lnSpc>
                      </a:pPr>
                      <a:r>
                        <a:rPr lang="en-GB" sz="900" b="0" kern="1200" noProof="0" dirty="0">
                          <a:solidFill>
                            <a:schemeClr val="dk1"/>
                          </a:solidFill>
                          <a:effectLst/>
                          <a:latin typeface="Arial" panose="020B0604020202020204" pitchFamily="34" charset="0"/>
                          <a:ea typeface="+mn-ea"/>
                          <a:cs typeface="Arial" panose="020B0604020202020204" pitchFamily="34" charset="0"/>
                        </a:rPr>
                        <a:t>Gastrointestinal events</a:t>
                      </a:r>
                    </a:p>
                    <a:p>
                      <a:pPr marL="0" indent="185738">
                        <a:lnSpc>
                          <a:spcPct val="95000"/>
                        </a:lnSpc>
                        <a:tabLst/>
                      </a:pPr>
                      <a:r>
                        <a:rPr lang="en-GB" sz="900" b="0" kern="1200" noProof="0" dirty="0">
                          <a:solidFill>
                            <a:schemeClr val="dk1"/>
                          </a:solidFill>
                          <a:effectLst/>
                          <a:latin typeface="Arial" panose="020B0604020202020204" pitchFamily="34" charset="0"/>
                          <a:ea typeface="+mn-ea"/>
                          <a:cs typeface="Arial" panose="020B0604020202020204" pitchFamily="34" charset="0"/>
                        </a:rPr>
                        <a:t>Anorexia</a:t>
                      </a:r>
                    </a:p>
                    <a:p>
                      <a:pPr marL="0" indent="185738">
                        <a:lnSpc>
                          <a:spcPct val="95000"/>
                        </a:lnSpc>
                        <a:tabLst/>
                      </a:pPr>
                      <a:r>
                        <a:rPr lang="en-GB" sz="900" b="0" kern="1200" noProof="0" dirty="0">
                          <a:solidFill>
                            <a:schemeClr val="dk1"/>
                          </a:solidFill>
                          <a:effectLst/>
                          <a:latin typeface="Arial" panose="020B0604020202020204" pitchFamily="34" charset="0"/>
                          <a:ea typeface="+mn-ea"/>
                          <a:cs typeface="Arial" panose="020B0604020202020204" pitchFamily="34" charset="0"/>
                        </a:rPr>
                        <a:t>Diarrhoea</a:t>
                      </a:r>
                    </a:p>
                    <a:p>
                      <a:pPr marL="0" indent="185738">
                        <a:lnSpc>
                          <a:spcPct val="95000"/>
                        </a:lnSpc>
                        <a:tabLst/>
                      </a:pPr>
                      <a:r>
                        <a:rPr lang="en-GB" sz="900" b="0" kern="1200" noProof="0" dirty="0">
                          <a:solidFill>
                            <a:schemeClr val="dk1"/>
                          </a:solidFill>
                          <a:effectLst/>
                          <a:latin typeface="Arial" panose="020B0604020202020204" pitchFamily="34" charset="0"/>
                          <a:ea typeface="+mn-ea"/>
                          <a:cs typeface="Arial" panose="020B0604020202020204" pitchFamily="34" charset="0"/>
                        </a:rPr>
                        <a:t>Nausea</a:t>
                      </a:r>
                    </a:p>
                    <a:p>
                      <a:pPr marL="0" indent="185738">
                        <a:lnSpc>
                          <a:spcPct val="95000"/>
                        </a:lnSpc>
                        <a:tabLst/>
                      </a:pPr>
                      <a:r>
                        <a:rPr lang="en-GB" sz="900" b="0" kern="1200" noProof="0" dirty="0">
                          <a:solidFill>
                            <a:schemeClr val="dk1"/>
                          </a:solidFill>
                          <a:effectLst/>
                          <a:latin typeface="Arial" panose="020B0604020202020204" pitchFamily="34" charset="0"/>
                          <a:ea typeface="+mn-ea"/>
                          <a:cs typeface="Arial" panose="020B0604020202020204" pitchFamily="34" charset="0"/>
                        </a:rPr>
                        <a:t>Vomiting</a:t>
                      </a:r>
                    </a:p>
                  </a:txBody>
                  <a:tcPr marL="55440" marR="19440" marT="25200" marB="25200"/>
                </a:tc>
                <a:tc>
                  <a:txBody>
                    <a:bodyPr/>
                    <a:lstStyle/>
                    <a:p>
                      <a:pPr algn="ctr">
                        <a:lnSpc>
                          <a:spcPct val="95000"/>
                        </a:lnSpc>
                      </a:pPr>
                      <a:endParaRPr lang="en-GB" sz="900" noProof="0" dirty="0">
                        <a:latin typeface="Arial" panose="020B0604020202020204" pitchFamily="34" charset="0"/>
                        <a:cs typeface="Arial" panose="020B0604020202020204" pitchFamily="34" charset="0"/>
                      </a:endParaRPr>
                    </a:p>
                    <a:p>
                      <a:pPr algn="ctr">
                        <a:lnSpc>
                          <a:spcPct val="95000"/>
                        </a:lnSpc>
                      </a:pPr>
                      <a:r>
                        <a:rPr lang="en-GB" sz="900" noProof="0" dirty="0">
                          <a:latin typeface="Arial" panose="020B0604020202020204" pitchFamily="34" charset="0"/>
                          <a:cs typeface="Arial" panose="020B0604020202020204" pitchFamily="34" charset="0"/>
                        </a:rPr>
                        <a:t>14</a:t>
                      </a:r>
                    </a:p>
                    <a:p>
                      <a:pPr algn="ctr">
                        <a:lnSpc>
                          <a:spcPct val="95000"/>
                        </a:lnSpc>
                      </a:pPr>
                      <a:r>
                        <a:rPr lang="en-GB" sz="900" noProof="0" dirty="0">
                          <a:latin typeface="Arial" panose="020B0604020202020204" pitchFamily="34" charset="0"/>
                          <a:cs typeface="Arial" panose="020B0604020202020204" pitchFamily="34" charset="0"/>
                        </a:rPr>
                        <a:t>39</a:t>
                      </a:r>
                    </a:p>
                    <a:p>
                      <a:pPr algn="ctr">
                        <a:lnSpc>
                          <a:spcPct val="95000"/>
                        </a:lnSpc>
                      </a:pPr>
                      <a:r>
                        <a:rPr lang="en-GB" sz="900" noProof="0" dirty="0">
                          <a:latin typeface="Arial" panose="020B0604020202020204" pitchFamily="34" charset="0"/>
                          <a:cs typeface="Arial" panose="020B0604020202020204" pitchFamily="34" charset="0"/>
                        </a:rPr>
                        <a:t>11</a:t>
                      </a:r>
                    </a:p>
                    <a:p>
                      <a:pPr algn="ctr">
                        <a:lnSpc>
                          <a:spcPct val="95000"/>
                        </a:lnSpc>
                      </a:pPr>
                      <a:r>
                        <a:rPr lang="en-GB" sz="900" noProof="0" dirty="0">
                          <a:latin typeface="Arial" panose="020B0604020202020204" pitchFamily="34" charset="0"/>
                          <a:cs typeface="Arial" panose="020B0604020202020204" pitchFamily="34" charset="0"/>
                        </a:rPr>
                        <a:t>5</a:t>
                      </a:r>
                    </a:p>
                  </a:txBody>
                  <a:tcPr marL="19440" marR="19440" marT="25200" marB="25200"/>
                </a:tc>
                <a:tc>
                  <a:txBody>
                    <a:bodyPr/>
                    <a:lstStyle/>
                    <a:p>
                      <a:pPr algn="ctr">
                        <a:lnSpc>
                          <a:spcPct val="95000"/>
                        </a:lnSpc>
                      </a:pPr>
                      <a:endParaRPr lang="en-GB" sz="900" noProof="0" dirty="0">
                        <a:latin typeface="Arial" panose="020B0604020202020204" pitchFamily="34" charset="0"/>
                        <a:cs typeface="Arial" panose="020B0604020202020204" pitchFamily="34" charset="0"/>
                      </a:endParaRPr>
                    </a:p>
                    <a:p>
                      <a:pPr algn="ctr">
                        <a:lnSpc>
                          <a:spcPct val="95000"/>
                        </a:lnSpc>
                      </a:pPr>
                      <a:r>
                        <a:rPr lang="en-GB" sz="900" noProof="0" dirty="0">
                          <a:latin typeface="Arial" panose="020B0604020202020204" pitchFamily="34" charset="0"/>
                          <a:cs typeface="Arial" panose="020B0604020202020204" pitchFamily="34" charset="0"/>
                        </a:rPr>
                        <a:t>&lt;1</a:t>
                      </a:r>
                    </a:p>
                    <a:p>
                      <a:pPr algn="ctr">
                        <a:lnSpc>
                          <a:spcPct val="95000"/>
                        </a:lnSpc>
                      </a:pPr>
                      <a:r>
                        <a:rPr lang="en-GB" sz="900" noProof="0" dirty="0">
                          <a:latin typeface="Arial" panose="020B0604020202020204" pitchFamily="34" charset="0"/>
                          <a:cs typeface="Arial" panose="020B0604020202020204" pitchFamily="34" charset="0"/>
                        </a:rPr>
                        <a:t>8</a:t>
                      </a:r>
                    </a:p>
                    <a:p>
                      <a:pPr algn="ctr">
                        <a:lnSpc>
                          <a:spcPct val="95000"/>
                        </a:lnSpc>
                      </a:pPr>
                      <a:r>
                        <a:rPr lang="en-GB" sz="900" noProof="0" dirty="0">
                          <a:latin typeface="Arial" panose="020B0604020202020204" pitchFamily="34" charset="0"/>
                          <a:cs typeface="Arial" panose="020B0604020202020204" pitchFamily="34" charset="0"/>
                        </a:rPr>
                        <a:t>&lt;1</a:t>
                      </a:r>
                    </a:p>
                    <a:p>
                      <a:pPr algn="ctr">
                        <a:lnSpc>
                          <a:spcPct val="95000"/>
                        </a:lnSpc>
                      </a:pPr>
                      <a:r>
                        <a:rPr lang="en-GB" sz="900" noProof="0" dirty="0">
                          <a:latin typeface="Arial" panose="020B0604020202020204" pitchFamily="34" charset="0"/>
                          <a:cs typeface="Arial" panose="020B0604020202020204" pitchFamily="34" charset="0"/>
                        </a:rPr>
                        <a:t>1</a:t>
                      </a:r>
                    </a:p>
                  </a:txBody>
                  <a:tcPr marL="19440" marR="19440" marT="25200" marB="25200"/>
                </a:tc>
                <a:tc>
                  <a:txBody>
                    <a:bodyPr/>
                    <a:lstStyle/>
                    <a:p>
                      <a:pPr algn="ctr">
                        <a:lnSpc>
                          <a:spcPct val="95000"/>
                        </a:lnSpc>
                      </a:pPr>
                      <a:endParaRPr lang="en-GB" sz="900" noProof="0" dirty="0">
                        <a:latin typeface="Arial" panose="020B0604020202020204" pitchFamily="34" charset="0"/>
                        <a:cs typeface="Arial" panose="020B0604020202020204" pitchFamily="34" charset="0"/>
                      </a:endParaRPr>
                    </a:p>
                    <a:p>
                      <a:pPr algn="ctr">
                        <a:lnSpc>
                          <a:spcPct val="95000"/>
                        </a:lnSpc>
                      </a:pPr>
                      <a:r>
                        <a:rPr lang="en-GB" sz="900" noProof="0" dirty="0">
                          <a:latin typeface="Arial" panose="020B0604020202020204" pitchFamily="34" charset="0"/>
                          <a:cs typeface="Arial" panose="020B0604020202020204" pitchFamily="34" charset="0"/>
                        </a:rPr>
                        <a:t>0</a:t>
                      </a:r>
                    </a:p>
                    <a:p>
                      <a:pPr algn="ctr">
                        <a:lnSpc>
                          <a:spcPct val="95000"/>
                        </a:lnSpc>
                      </a:pPr>
                      <a:r>
                        <a:rPr lang="en-GB" sz="900" noProof="0" dirty="0">
                          <a:latin typeface="Arial" panose="020B0604020202020204" pitchFamily="34" charset="0"/>
                          <a:cs typeface="Arial" panose="020B0604020202020204" pitchFamily="34" charset="0"/>
                        </a:rPr>
                        <a:t>0</a:t>
                      </a:r>
                    </a:p>
                    <a:p>
                      <a:pPr algn="ctr">
                        <a:lnSpc>
                          <a:spcPct val="95000"/>
                        </a:lnSpc>
                      </a:pPr>
                      <a:r>
                        <a:rPr lang="en-GB" sz="900" noProof="0" dirty="0">
                          <a:latin typeface="Arial" panose="020B0604020202020204" pitchFamily="34" charset="0"/>
                          <a:cs typeface="Arial" panose="020B0604020202020204" pitchFamily="34" charset="0"/>
                        </a:rPr>
                        <a:t>0</a:t>
                      </a:r>
                    </a:p>
                    <a:p>
                      <a:pPr algn="ctr">
                        <a:lnSpc>
                          <a:spcPct val="95000"/>
                        </a:lnSpc>
                      </a:pPr>
                      <a:r>
                        <a:rPr lang="en-GB" sz="900" noProof="0" dirty="0">
                          <a:latin typeface="Arial" panose="020B0604020202020204" pitchFamily="34" charset="0"/>
                          <a:cs typeface="Arial" panose="020B0604020202020204" pitchFamily="34" charset="0"/>
                        </a:rPr>
                        <a:t>0</a:t>
                      </a:r>
                    </a:p>
                  </a:txBody>
                  <a:tcPr marL="19440" marR="19440" marT="25200" marB="25200"/>
                </a:tc>
                <a:tc>
                  <a:txBody>
                    <a:bodyPr/>
                    <a:lstStyle/>
                    <a:p>
                      <a:pPr algn="ctr">
                        <a:lnSpc>
                          <a:spcPct val="95000"/>
                        </a:lnSpc>
                      </a:pPr>
                      <a:endParaRPr lang="en-GB" sz="900" noProof="0" dirty="0">
                        <a:latin typeface="Arial" panose="020B0604020202020204" pitchFamily="34" charset="0"/>
                        <a:cs typeface="Arial" panose="020B0604020202020204" pitchFamily="34" charset="0"/>
                      </a:endParaRPr>
                    </a:p>
                    <a:p>
                      <a:pPr algn="ctr">
                        <a:lnSpc>
                          <a:spcPct val="95000"/>
                        </a:lnSpc>
                      </a:pPr>
                      <a:r>
                        <a:rPr lang="en-GB" sz="900" noProof="0" dirty="0">
                          <a:latin typeface="Arial" panose="020B0604020202020204" pitchFamily="34" charset="0"/>
                          <a:cs typeface="Arial" panose="020B0604020202020204" pitchFamily="34" charset="0"/>
                        </a:rPr>
                        <a:t>3</a:t>
                      </a:r>
                    </a:p>
                    <a:p>
                      <a:pPr algn="ctr">
                        <a:lnSpc>
                          <a:spcPct val="95000"/>
                        </a:lnSpc>
                      </a:pPr>
                      <a:r>
                        <a:rPr lang="en-GB" sz="900" noProof="0" dirty="0">
                          <a:latin typeface="Arial" panose="020B0604020202020204" pitchFamily="34" charset="0"/>
                          <a:cs typeface="Arial" panose="020B0604020202020204" pitchFamily="34" charset="0"/>
                        </a:rPr>
                        <a:t>11</a:t>
                      </a:r>
                    </a:p>
                    <a:p>
                      <a:pPr algn="ctr">
                        <a:lnSpc>
                          <a:spcPct val="95000"/>
                        </a:lnSpc>
                      </a:pPr>
                      <a:r>
                        <a:rPr lang="en-GB" sz="900" noProof="0" dirty="0">
                          <a:latin typeface="Arial" panose="020B0604020202020204" pitchFamily="34" charset="0"/>
                          <a:cs typeface="Arial" panose="020B0604020202020204" pitchFamily="34" charset="0"/>
                        </a:rPr>
                        <a:t>8</a:t>
                      </a:r>
                    </a:p>
                    <a:p>
                      <a:pPr algn="ctr">
                        <a:lnSpc>
                          <a:spcPct val="95000"/>
                        </a:lnSpc>
                      </a:pPr>
                      <a:r>
                        <a:rPr lang="en-GB" sz="900" noProof="0" dirty="0">
                          <a:latin typeface="Arial" panose="020B0604020202020204" pitchFamily="34" charset="0"/>
                          <a:cs typeface="Arial" panose="020B0604020202020204" pitchFamily="34" charset="0"/>
                        </a:rPr>
                        <a:t>3</a:t>
                      </a:r>
                    </a:p>
                  </a:txBody>
                  <a:tcPr marL="19440" marR="19440" marT="25200" marB="25200"/>
                </a:tc>
                <a:tc>
                  <a:txBody>
                    <a:bodyPr/>
                    <a:lstStyle/>
                    <a:p>
                      <a:pPr algn="ctr">
                        <a:lnSpc>
                          <a:spcPct val="95000"/>
                        </a:lnSpc>
                      </a:pPr>
                      <a:endParaRPr lang="en-GB" sz="900" noProof="0" dirty="0">
                        <a:latin typeface="Arial" panose="020B0604020202020204" pitchFamily="34" charset="0"/>
                        <a:cs typeface="Arial" panose="020B0604020202020204" pitchFamily="34" charset="0"/>
                      </a:endParaRPr>
                    </a:p>
                    <a:p>
                      <a:pPr algn="ctr">
                        <a:lnSpc>
                          <a:spcPct val="95000"/>
                        </a:lnSpc>
                      </a:pPr>
                      <a:r>
                        <a:rPr lang="en-GB" sz="900" noProof="0" dirty="0">
                          <a:latin typeface="Arial" panose="020B0604020202020204" pitchFamily="34" charset="0"/>
                          <a:cs typeface="Arial" panose="020B0604020202020204" pitchFamily="34" charset="0"/>
                        </a:rPr>
                        <a:t>1</a:t>
                      </a:r>
                    </a:p>
                    <a:p>
                      <a:pPr algn="ctr">
                        <a:lnSpc>
                          <a:spcPct val="95000"/>
                        </a:lnSpc>
                      </a:pPr>
                      <a:r>
                        <a:rPr lang="en-GB" sz="900" noProof="0" dirty="0">
                          <a:latin typeface="Arial" panose="020B0604020202020204" pitchFamily="34" charset="0"/>
                          <a:cs typeface="Arial" panose="020B0604020202020204" pitchFamily="34" charset="0"/>
                        </a:rPr>
                        <a:t>2</a:t>
                      </a:r>
                    </a:p>
                    <a:p>
                      <a:pPr algn="ctr">
                        <a:lnSpc>
                          <a:spcPct val="95000"/>
                        </a:lnSpc>
                      </a:pPr>
                      <a:r>
                        <a:rPr lang="en-GB" sz="900" noProof="0" dirty="0">
                          <a:latin typeface="Arial" panose="020B0604020202020204" pitchFamily="34" charset="0"/>
                          <a:cs typeface="Arial" panose="020B0604020202020204" pitchFamily="34" charset="0"/>
                        </a:rPr>
                        <a:t>1</a:t>
                      </a:r>
                    </a:p>
                    <a:p>
                      <a:pPr algn="ctr">
                        <a:lnSpc>
                          <a:spcPct val="95000"/>
                        </a:lnSpc>
                      </a:pPr>
                      <a:r>
                        <a:rPr lang="en-GB" sz="900" noProof="0" dirty="0">
                          <a:latin typeface="Arial" panose="020B0604020202020204" pitchFamily="34" charset="0"/>
                          <a:cs typeface="Arial" panose="020B0604020202020204" pitchFamily="34" charset="0"/>
                        </a:rPr>
                        <a:t>1</a:t>
                      </a:r>
                    </a:p>
                  </a:txBody>
                  <a:tcPr marL="19440" marR="19440" marT="25200" marB="25200"/>
                </a:tc>
                <a:tc>
                  <a:txBody>
                    <a:bodyPr/>
                    <a:lstStyle/>
                    <a:p>
                      <a:pPr algn="ctr">
                        <a:lnSpc>
                          <a:spcPct val="95000"/>
                        </a:lnSpc>
                      </a:pPr>
                      <a:endParaRPr lang="en-GB" sz="900" noProof="0" dirty="0">
                        <a:latin typeface="Arial" panose="020B0604020202020204" pitchFamily="34" charset="0"/>
                        <a:cs typeface="Arial" panose="020B0604020202020204" pitchFamily="34" charset="0"/>
                      </a:endParaRPr>
                    </a:p>
                    <a:p>
                      <a:pPr algn="ctr">
                        <a:lnSpc>
                          <a:spcPct val="95000"/>
                        </a:lnSpc>
                      </a:pPr>
                      <a:r>
                        <a:rPr lang="en-GB" sz="900" noProof="0" dirty="0">
                          <a:latin typeface="Arial" panose="020B0604020202020204" pitchFamily="34" charset="0"/>
                          <a:cs typeface="Arial" panose="020B0604020202020204" pitchFamily="34" charset="0"/>
                        </a:rPr>
                        <a:t>0</a:t>
                      </a:r>
                    </a:p>
                    <a:p>
                      <a:pPr algn="ctr">
                        <a:lnSpc>
                          <a:spcPct val="95000"/>
                        </a:lnSpc>
                      </a:pPr>
                      <a:r>
                        <a:rPr lang="en-GB" sz="900" noProof="0" dirty="0">
                          <a:latin typeface="Arial" panose="020B0604020202020204" pitchFamily="34" charset="0"/>
                          <a:cs typeface="Arial" panose="020B0604020202020204" pitchFamily="34" charset="0"/>
                        </a:rPr>
                        <a:t>0</a:t>
                      </a:r>
                    </a:p>
                    <a:p>
                      <a:pPr algn="ctr">
                        <a:lnSpc>
                          <a:spcPct val="95000"/>
                        </a:lnSpc>
                      </a:pPr>
                      <a:r>
                        <a:rPr lang="en-GB" sz="900" noProof="0" dirty="0">
                          <a:latin typeface="Arial" panose="020B0604020202020204" pitchFamily="34" charset="0"/>
                          <a:cs typeface="Arial" panose="020B0604020202020204" pitchFamily="34" charset="0"/>
                        </a:rPr>
                        <a:t>0</a:t>
                      </a:r>
                    </a:p>
                    <a:p>
                      <a:pPr algn="ctr">
                        <a:lnSpc>
                          <a:spcPct val="95000"/>
                        </a:lnSpc>
                      </a:pPr>
                      <a:r>
                        <a:rPr lang="en-GB" sz="900" noProof="0" dirty="0">
                          <a:latin typeface="Arial" panose="020B0604020202020204" pitchFamily="34" charset="0"/>
                          <a:cs typeface="Arial" panose="020B0604020202020204" pitchFamily="34" charset="0"/>
                        </a:rPr>
                        <a:t>0</a:t>
                      </a:r>
                    </a:p>
                  </a:txBody>
                  <a:tcPr marL="19440" marR="19440" marT="25200" marB="25200"/>
                </a:tc>
                <a:extLst>
                  <a:ext uri="{0D108BD9-81ED-4DB2-BD59-A6C34878D82A}">
                    <a16:rowId xmlns:a16="http://schemas.microsoft.com/office/drawing/2014/main" val="3504499373"/>
                  </a:ext>
                </a:extLst>
              </a:tr>
              <a:tr h="0">
                <a:tc>
                  <a:txBody>
                    <a:bodyPr/>
                    <a:lstStyle/>
                    <a:p>
                      <a:pPr>
                        <a:lnSpc>
                          <a:spcPct val="95000"/>
                        </a:lnSpc>
                      </a:pPr>
                      <a:r>
                        <a:rPr lang="en-GB" sz="900" b="0" kern="1200" noProof="0" dirty="0">
                          <a:solidFill>
                            <a:schemeClr val="dk1"/>
                          </a:solidFill>
                          <a:effectLst/>
                          <a:latin typeface="Arial" panose="020B0604020202020204" pitchFamily="34" charset="0"/>
                          <a:ea typeface="+mn-ea"/>
                          <a:cs typeface="Arial" panose="020B0604020202020204" pitchFamily="34" charset="0"/>
                        </a:rPr>
                        <a:t>Voice changes</a:t>
                      </a:r>
                    </a:p>
                  </a:txBody>
                  <a:tcPr marL="55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6</a:t>
                      </a:r>
                    </a:p>
                  </a:txBody>
                  <a:tcPr marL="19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0</a:t>
                      </a:r>
                    </a:p>
                  </a:txBody>
                  <a:tcPr marL="19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0</a:t>
                      </a:r>
                    </a:p>
                  </a:txBody>
                  <a:tcPr marL="19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1</a:t>
                      </a:r>
                    </a:p>
                  </a:txBody>
                  <a:tcPr marL="19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0</a:t>
                      </a:r>
                    </a:p>
                  </a:txBody>
                  <a:tcPr marL="19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0</a:t>
                      </a:r>
                    </a:p>
                  </a:txBody>
                  <a:tcPr marL="19440" marR="19440" marT="25200" marB="25200"/>
                </a:tc>
                <a:extLst>
                  <a:ext uri="{0D108BD9-81ED-4DB2-BD59-A6C34878D82A}">
                    <a16:rowId xmlns:a16="http://schemas.microsoft.com/office/drawing/2014/main" val="3120142060"/>
                  </a:ext>
                </a:extLst>
              </a:tr>
              <a:tr h="0">
                <a:tc>
                  <a:txBody>
                    <a:bodyPr/>
                    <a:lstStyle/>
                    <a:p>
                      <a:pPr>
                        <a:lnSpc>
                          <a:spcPct val="95000"/>
                        </a:lnSpc>
                      </a:pPr>
                      <a:r>
                        <a:rPr lang="en-GB" sz="900" b="0" kern="1200" noProof="0" dirty="0">
                          <a:solidFill>
                            <a:schemeClr val="dk1"/>
                          </a:solidFill>
                          <a:effectLst/>
                          <a:latin typeface="Arial" panose="020B0604020202020204" pitchFamily="34" charset="0"/>
                          <a:ea typeface="+mn-ea"/>
                          <a:cs typeface="Arial" panose="020B0604020202020204" pitchFamily="34" charset="0"/>
                        </a:rPr>
                        <a:t>Hypertension</a:t>
                      </a:r>
                    </a:p>
                  </a:txBody>
                  <a:tcPr marL="55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5</a:t>
                      </a:r>
                    </a:p>
                  </a:txBody>
                  <a:tcPr marL="19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2</a:t>
                      </a:r>
                    </a:p>
                  </a:txBody>
                  <a:tcPr marL="19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0</a:t>
                      </a:r>
                    </a:p>
                  </a:txBody>
                  <a:tcPr marL="19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2</a:t>
                      </a:r>
                    </a:p>
                  </a:txBody>
                  <a:tcPr marL="19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1</a:t>
                      </a:r>
                    </a:p>
                  </a:txBody>
                  <a:tcPr marL="19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0</a:t>
                      </a:r>
                    </a:p>
                  </a:txBody>
                  <a:tcPr marL="19440" marR="19440" marT="25200" marB="25200"/>
                </a:tc>
                <a:extLst>
                  <a:ext uri="{0D108BD9-81ED-4DB2-BD59-A6C34878D82A}">
                    <a16:rowId xmlns:a16="http://schemas.microsoft.com/office/drawing/2014/main" val="2321500275"/>
                  </a:ext>
                </a:extLst>
              </a:tr>
              <a:tr h="0">
                <a:tc>
                  <a:txBody>
                    <a:bodyPr/>
                    <a:lstStyle/>
                    <a:p>
                      <a:pPr>
                        <a:lnSpc>
                          <a:spcPct val="95000"/>
                        </a:lnSpc>
                      </a:pPr>
                      <a:r>
                        <a:rPr lang="en-GB" sz="900" b="0" kern="1200" noProof="0" dirty="0">
                          <a:solidFill>
                            <a:schemeClr val="dk1"/>
                          </a:solidFill>
                          <a:effectLst/>
                          <a:latin typeface="Arial" panose="020B0604020202020204" pitchFamily="34" charset="0"/>
                          <a:ea typeface="+mn-ea"/>
                          <a:cs typeface="Arial" panose="020B0604020202020204" pitchFamily="34" charset="0"/>
                        </a:rPr>
                        <a:t>Liver dysfunction</a:t>
                      </a:r>
                    </a:p>
                  </a:txBody>
                  <a:tcPr marL="55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&lt;1</a:t>
                      </a:r>
                    </a:p>
                  </a:txBody>
                  <a:tcPr marL="19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&lt;1</a:t>
                      </a:r>
                    </a:p>
                  </a:txBody>
                  <a:tcPr marL="19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0</a:t>
                      </a:r>
                    </a:p>
                  </a:txBody>
                  <a:tcPr marL="19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0</a:t>
                      </a:r>
                    </a:p>
                  </a:txBody>
                  <a:tcPr marL="19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0</a:t>
                      </a:r>
                    </a:p>
                  </a:txBody>
                  <a:tcPr marL="19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0</a:t>
                      </a:r>
                    </a:p>
                  </a:txBody>
                  <a:tcPr marL="19440" marR="19440" marT="25200" marB="25200"/>
                </a:tc>
                <a:extLst>
                  <a:ext uri="{0D108BD9-81ED-4DB2-BD59-A6C34878D82A}">
                    <a16:rowId xmlns:a16="http://schemas.microsoft.com/office/drawing/2014/main" val="3937648483"/>
                  </a:ext>
                </a:extLst>
              </a:tr>
              <a:tr h="0">
                <a:tc>
                  <a:txBody>
                    <a:bodyPr/>
                    <a:lstStyle/>
                    <a:p>
                      <a:pPr>
                        <a:lnSpc>
                          <a:spcPct val="95000"/>
                        </a:lnSpc>
                      </a:pPr>
                      <a:r>
                        <a:rPr lang="en-GB" sz="900" b="0" kern="1200" noProof="0" dirty="0">
                          <a:solidFill>
                            <a:schemeClr val="dk1"/>
                          </a:solidFill>
                          <a:effectLst/>
                          <a:latin typeface="Arial" panose="020B0604020202020204" pitchFamily="34" charset="0"/>
                          <a:ea typeface="+mn-ea"/>
                          <a:cs typeface="Arial" panose="020B0604020202020204" pitchFamily="34" charset="0"/>
                        </a:rPr>
                        <a:t>Abdominal pain not otherwise specified</a:t>
                      </a:r>
                    </a:p>
                  </a:txBody>
                  <a:tcPr marL="55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8</a:t>
                      </a:r>
                    </a:p>
                  </a:txBody>
                  <a:tcPr marL="19440" marR="19440" marT="25200" marB="25200" anchor="ctr"/>
                </a:tc>
                <a:tc>
                  <a:txBody>
                    <a:bodyPr/>
                    <a:lstStyle/>
                    <a:p>
                      <a:pPr algn="ctr">
                        <a:lnSpc>
                          <a:spcPct val="95000"/>
                        </a:lnSpc>
                      </a:pPr>
                      <a:r>
                        <a:rPr lang="en-GB" sz="900" noProof="0" dirty="0">
                          <a:latin typeface="Arial" panose="020B0604020202020204" pitchFamily="34" charset="0"/>
                          <a:cs typeface="Arial" panose="020B0604020202020204" pitchFamily="34" charset="0"/>
                        </a:rPr>
                        <a:t>2</a:t>
                      </a:r>
                    </a:p>
                  </a:txBody>
                  <a:tcPr marL="19440" marR="19440" marT="25200" marB="25200" anchor="ctr"/>
                </a:tc>
                <a:tc>
                  <a:txBody>
                    <a:bodyPr/>
                    <a:lstStyle/>
                    <a:p>
                      <a:pPr algn="ctr">
                        <a:lnSpc>
                          <a:spcPct val="95000"/>
                        </a:lnSpc>
                      </a:pPr>
                      <a:r>
                        <a:rPr lang="en-GB" sz="900" noProof="0" dirty="0">
                          <a:latin typeface="Arial" panose="020B0604020202020204" pitchFamily="34" charset="0"/>
                          <a:cs typeface="Arial" panose="020B0604020202020204" pitchFamily="34" charset="0"/>
                        </a:rPr>
                        <a:t>0</a:t>
                      </a:r>
                    </a:p>
                  </a:txBody>
                  <a:tcPr marL="19440" marR="19440" marT="25200" marB="25200" anchor="ctr"/>
                </a:tc>
                <a:tc>
                  <a:txBody>
                    <a:bodyPr/>
                    <a:lstStyle/>
                    <a:p>
                      <a:pPr algn="ctr">
                        <a:lnSpc>
                          <a:spcPct val="95000"/>
                        </a:lnSpc>
                      </a:pPr>
                      <a:r>
                        <a:rPr lang="en-GB" sz="900" noProof="0" dirty="0">
                          <a:latin typeface="Arial" panose="020B0604020202020204" pitchFamily="34" charset="0"/>
                          <a:cs typeface="Arial" panose="020B0604020202020204" pitchFamily="34" charset="0"/>
                        </a:rPr>
                        <a:t>3</a:t>
                      </a:r>
                    </a:p>
                  </a:txBody>
                  <a:tcPr marL="19440" marR="19440" marT="25200" marB="25200" anchor="ctr"/>
                </a:tc>
                <a:tc>
                  <a:txBody>
                    <a:bodyPr/>
                    <a:lstStyle/>
                    <a:p>
                      <a:pPr algn="ctr">
                        <a:lnSpc>
                          <a:spcPct val="95000"/>
                        </a:lnSpc>
                      </a:pPr>
                      <a:r>
                        <a:rPr lang="en-GB" sz="900" noProof="0" dirty="0">
                          <a:latin typeface="Arial" panose="020B0604020202020204" pitchFamily="34" charset="0"/>
                          <a:cs typeface="Arial" panose="020B0604020202020204" pitchFamily="34" charset="0"/>
                        </a:rPr>
                        <a:t>1</a:t>
                      </a:r>
                    </a:p>
                  </a:txBody>
                  <a:tcPr marL="19440" marR="19440" marT="25200" marB="25200" anchor="ctr"/>
                </a:tc>
                <a:tc>
                  <a:txBody>
                    <a:bodyPr/>
                    <a:lstStyle/>
                    <a:p>
                      <a:pPr algn="ctr">
                        <a:lnSpc>
                          <a:spcPct val="95000"/>
                        </a:lnSpc>
                      </a:pPr>
                      <a:r>
                        <a:rPr lang="en-GB" sz="900" noProof="0" dirty="0">
                          <a:latin typeface="Arial" panose="020B0604020202020204" pitchFamily="34" charset="0"/>
                          <a:cs typeface="Arial" panose="020B0604020202020204" pitchFamily="34" charset="0"/>
                        </a:rPr>
                        <a:t>0</a:t>
                      </a:r>
                    </a:p>
                  </a:txBody>
                  <a:tcPr marL="19440" marR="19440" marT="25200" marB="25200" anchor="ctr"/>
                </a:tc>
                <a:extLst>
                  <a:ext uri="{0D108BD9-81ED-4DB2-BD59-A6C34878D82A}">
                    <a16:rowId xmlns:a16="http://schemas.microsoft.com/office/drawing/2014/main" val="1941817904"/>
                  </a:ext>
                </a:extLst>
              </a:tr>
              <a:tr h="0">
                <a:tc>
                  <a:txBody>
                    <a:bodyPr/>
                    <a:lstStyle/>
                    <a:p>
                      <a:pPr>
                        <a:lnSpc>
                          <a:spcPct val="95000"/>
                        </a:lnSpc>
                      </a:pPr>
                      <a:r>
                        <a:rPr lang="en-GB" sz="900" b="0" kern="1200" noProof="0" dirty="0">
                          <a:solidFill>
                            <a:schemeClr val="dk1"/>
                          </a:solidFill>
                          <a:effectLst/>
                          <a:latin typeface="Arial" panose="020B0604020202020204" pitchFamily="34" charset="0"/>
                          <a:ea typeface="+mn-ea"/>
                          <a:cs typeface="Arial" panose="020B0604020202020204" pitchFamily="34" charset="0"/>
                        </a:rPr>
                        <a:t>Bleeding</a:t>
                      </a:r>
                    </a:p>
                  </a:txBody>
                  <a:tcPr marL="55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7</a:t>
                      </a:r>
                    </a:p>
                  </a:txBody>
                  <a:tcPr marL="19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1</a:t>
                      </a:r>
                    </a:p>
                  </a:txBody>
                  <a:tcPr marL="19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0</a:t>
                      </a:r>
                    </a:p>
                  </a:txBody>
                  <a:tcPr marL="19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4</a:t>
                      </a:r>
                    </a:p>
                  </a:txBody>
                  <a:tcPr marL="19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1</a:t>
                      </a:r>
                    </a:p>
                  </a:txBody>
                  <a:tcPr marL="19440" marR="19440" marT="25200" marB="25200"/>
                </a:tc>
                <a:tc>
                  <a:txBody>
                    <a:bodyPr/>
                    <a:lstStyle/>
                    <a:p>
                      <a:pPr algn="ctr">
                        <a:lnSpc>
                          <a:spcPct val="95000"/>
                        </a:lnSpc>
                      </a:pPr>
                      <a:r>
                        <a:rPr lang="en-GB" sz="900" noProof="0" dirty="0">
                          <a:latin typeface="Arial" panose="020B0604020202020204" pitchFamily="34" charset="0"/>
                          <a:cs typeface="Arial" panose="020B0604020202020204" pitchFamily="34" charset="0"/>
                        </a:rPr>
                        <a:t>&lt;1</a:t>
                      </a:r>
                    </a:p>
                  </a:txBody>
                  <a:tcPr marL="19440" marR="19440" marT="25200" marB="25200"/>
                </a:tc>
                <a:extLst>
                  <a:ext uri="{0D108BD9-81ED-4DB2-BD59-A6C34878D82A}">
                    <a16:rowId xmlns:a16="http://schemas.microsoft.com/office/drawing/2014/main" val="2829950823"/>
                  </a:ext>
                </a:extLst>
              </a:tr>
              <a:tr h="0">
                <a:tc gridSpan="7">
                  <a:txBody>
                    <a:bodyPr/>
                    <a:lstStyle/>
                    <a:p>
                      <a:r>
                        <a:rPr lang="en-GB" sz="900" b="0" kern="1200" baseline="30000" noProof="0" dirty="0">
                          <a:solidFill>
                            <a:schemeClr val="tx1"/>
                          </a:solidFill>
                          <a:effectLst/>
                          <a:latin typeface="Arial" panose="020B0604020202020204" pitchFamily="34" charset="0"/>
                          <a:ea typeface="+mn-ea"/>
                          <a:cs typeface="Arial" panose="020B0604020202020204" pitchFamily="34" charset="0"/>
                        </a:rPr>
                        <a:t>a</a:t>
                      </a:r>
                      <a:r>
                        <a:rPr lang="en-GB" sz="900" b="0" kern="1200" noProof="0" dirty="0">
                          <a:solidFill>
                            <a:schemeClr val="tx1"/>
                          </a:solidFill>
                          <a:effectLst/>
                          <a:latin typeface="Arial" panose="020B0604020202020204" pitchFamily="34" charset="0"/>
                          <a:ea typeface="+mn-ea"/>
                          <a:cs typeface="Arial" panose="020B0604020202020204" pitchFamily="34" charset="0"/>
                        </a:rPr>
                        <a:t> Listed </a:t>
                      </a:r>
                      <a:r>
                        <a:rPr lang="en-GB" sz="900" b="0" kern="1200" noProof="0" dirty="0">
                          <a:solidFill>
                            <a:schemeClr val="dk1"/>
                          </a:solidFill>
                          <a:effectLst/>
                          <a:latin typeface="Arial" panose="020B0604020202020204" pitchFamily="34" charset="0"/>
                          <a:ea typeface="+mn-ea"/>
                          <a:cs typeface="Arial" panose="020B0604020202020204" pitchFamily="34" charset="0"/>
                        </a:rPr>
                        <a:t>are adverse events, as defined by the National Cancer Institute Common Terminology Criteria (version 3.0), 5% of patients in either study group. </a:t>
                      </a:r>
                      <a:br>
                        <a:rPr lang="en-GB" sz="900" b="0" kern="1200" noProof="0" dirty="0">
                          <a:solidFill>
                            <a:schemeClr val="dk1"/>
                          </a:solidFill>
                          <a:effectLst/>
                          <a:latin typeface="Arial" panose="020B0604020202020204" pitchFamily="34" charset="0"/>
                          <a:ea typeface="+mn-ea"/>
                          <a:cs typeface="Arial" panose="020B0604020202020204" pitchFamily="34" charset="0"/>
                        </a:rPr>
                      </a:br>
                      <a:endParaRPr lang="en-GB" sz="900" b="0" strike="sngStrike" kern="1200" noProof="0" dirty="0">
                        <a:solidFill>
                          <a:srgbClr val="FF0000"/>
                        </a:solidFill>
                        <a:effectLst/>
                        <a:highlight>
                          <a:srgbClr val="FFFF00"/>
                        </a:highlight>
                        <a:latin typeface="Arial" panose="020B0604020202020204" pitchFamily="34" charset="0"/>
                        <a:ea typeface="+mn-ea"/>
                        <a:cs typeface="Arial" panose="020B0604020202020204" pitchFamily="34" charset="0"/>
                      </a:endParaRPr>
                    </a:p>
                  </a:txBody>
                  <a:tcPr marL="55440" marR="19440" marT="36000" marB="36000">
                    <a:solidFill>
                      <a:schemeClr val="bg1"/>
                    </a:solidFill>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extLst>
                  <a:ext uri="{0D108BD9-81ED-4DB2-BD59-A6C34878D82A}">
                    <a16:rowId xmlns:a16="http://schemas.microsoft.com/office/drawing/2014/main" val="819483874"/>
                  </a:ext>
                </a:extLst>
              </a:tr>
            </a:tbl>
          </a:graphicData>
        </a:graphic>
      </p:graphicFrame>
      <p:sp>
        <p:nvSpPr>
          <p:cNvPr id="15" name="Google Shape;392;p10">
            <a:extLst>
              <a:ext uri="{FF2B5EF4-FFF2-40B4-BE49-F238E27FC236}">
                <a16:creationId xmlns:a16="http://schemas.microsoft.com/office/drawing/2014/main" id="{C863C14A-4F5B-0884-B3AF-5C2ED3EE6A51}"/>
              </a:ext>
            </a:extLst>
          </p:cNvPr>
          <p:cNvSpPr/>
          <p:nvPr/>
        </p:nvSpPr>
        <p:spPr>
          <a:xfrm>
            <a:off x="7170769" y="1340768"/>
            <a:ext cx="4472378" cy="18466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r>
              <a:rPr lang="en-GB" sz="1200" b="1" noProof="0" dirty="0">
                <a:effectLst/>
                <a:latin typeface="Arial" panose="020B0604020202020204" pitchFamily="34" charset="0"/>
                <a:cs typeface="Arial" panose="020B0604020202020204" pitchFamily="34" charset="0"/>
              </a:rPr>
              <a:t>Incidence of drug-related adverse events (safety population)</a:t>
            </a:r>
            <a:r>
              <a:rPr lang="en-GB" sz="1200" b="1" baseline="30000" noProof="0" dirty="0">
                <a:effectLst/>
                <a:latin typeface="Arial" panose="020B0604020202020204" pitchFamily="34" charset="0"/>
                <a:cs typeface="Arial" panose="020B0604020202020204" pitchFamily="34" charset="0"/>
              </a:rPr>
              <a:t>a</a:t>
            </a:r>
            <a:endParaRPr lang="en-GB" sz="1200" baseline="30000" noProof="0" dirty="0">
              <a:effectLst/>
              <a:latin typeface="Arial" panose="020B0604020202020204" pitchFamily="34" charset="0"/>
              <a:cs typeface="Arial" panose="020B0604020202020204" pitchFamily="34" charset="0"/>
            </a:endParaRPr>
          </a:p>
        </p:txBody>
      </p:sp>
      <p:sp>
        <p:nvSpPr>
          <p:cNvPr id="16" name="Google Shape;392;p10">
            <a:extLst>
              <a:ext uri="{FF2B5EF4-FFF2-40B4-BE49-F238E27FC236}">
                <a16:creationId xmlns:a16="http://schemas.microsoft.com/office/drawing/2014/main" id="{4C37A526-C310-6235-AFD2-23A41ED2FA12}"/>
              </a:ext>
            </a:extLst>
          </p:cNvPr>
          <p:cNvSpPr/>
          <p:nvPr/>
        </p:nvSpPr>
        <p:spPr>
          <a:xfrm>
            <a:off x="2083265" y="4337608"/>
            <a:ext cx="4084743" cy="253916"/>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1400" b="1" noProof="0" dirty="0">
                <a:solidFill>
                  <a:schemeClr val="tx1"/>
                </a:solidFill>
                <a:latin typeface="Arial" panose="020B0604020202020204" pitchFamily="34" charset="0"/>
                <a:ea typeface="Calibri"/>
                <a:cs typeface="Arial" panose="020B0604020202020204" pitchFamily="34" charset="0"/>
                <a:sym typeface="Calibri"/>
              </a:rPr>
              <a:t>Months since randomisation</a:t>
            </a:r>
          </a:p>
        </p:txBody>
      </p:sp>
      <p:sp>
        <p:nvSpPr>
          <p:cNvPr id="17" name="Google Shape;392;p10">
            <a:extLst>
              <a:ext uri="{FF2B5EF4-FFF2-40B4-BE49-F238E27FC236}">
                <a16:creationId xmlns:a16="http://schemas.microsoft.com/office/drawing/2014/main" id="{A37EEC8D-8C59-C2E5-648C-4E66758FE36C}"/>
              </a:ext>
            </a:extLst>
          </p:cNvPr>
          <p:cNvSpPr/>
          <p:nvPr/>
        </p:nvSpPr>
        <p:spPr>
          <a:xfrm rot="16200000">
            <a:off x="-175645" y="2880102"/>
            <a:ext cx="2140023" cy="253916"/>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1400" b="1" noProof="0" dirty="0">
                <a:latin typeface="Arial" panose="020B0604020202020204" pitchFamily="34" charset="0"/>
                <a:ea typeface="Calibri"/>
                <a:cs typeface="Arial" panose="020B0604020202020204" pitchFamily="34" charset="0"/>
                <a:sym typeface="Calibri"/>
              </a:rPr>
              <a:t>Probability of survival</a:t>
            </a:r>
            <a:endParaRPr lang="en-GB" sz="1400" noProof="0" dirty="0">
              <a:latin typeface="Arial" panose="020B0604020202020204" pitchFamily="34" charset="0"/>
              <a:ea typeface="Calibri"/>
              <a:cs typeface="Arial" panose="020B0604020202020204" pitchFamily="34" charset="0"/>
              <a:sym typeface="Calibri"/>
            </a:endParaRPr>
          </a:p>
        </p:txBody>
      </p:sp>
      <p:sp>
        <p:nvSpPr>
          <p:cNvPr id="18" name="Google Shape;392;p10">
            <a:extLst>
              <a:ext uri="{FF2B5EF4-FFF2-40B4-BE49-F238E27FC236}">
                <a16:creationId xmlns:a16="http://schemas.microsoft.com/office/drawing/2014/main" id="{DF8DF3DE-DCE4-0E4E-F049-88196192CCEC}"/>
              </a:ext>
            </a:extLst>
          </p:cNvPr>
          <p:cNvSpPr/>
          <p:nvPr/>
        </p:nvSpPr>
        <p:spPr>
          <a:xfrm>
            <a:off x="1392060" y="4643844"/>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299</a:t>
            </a:r>
          </a:p>
          <a:p>
            <a:pPr algn="ctr"/>
            <a:r>
              <a:rPr lang="en-GB" sz="1200" noProof="0" dirty="0">
                <a:latin typeface="Arial" panose="020B0604020202020204" pitchFamily="34" charset="0"/>
                <a:ea typeface="Calibri"/>
                <a:cs typeface="Arial" panose="020B0604020202020204" pitchFamily="34" charset="0"/>
                <a:sym typeface="Calibri"/>
              </a:rPr>
              <a:t>303</a:t>
            </a:r>
          </a:p>
        </p:txBody>
      </p:sp>
      <p:sp>
        <p:nvSpPr>
          <p:cNvPr id="19" name="Google Shape;392;p10">
            <a:extLst>
              <a:ext uri="{FF2B5EF4-FFF2-40B4-BE49-F238E27FC236}">
                <a16:creationId xmlns:a16="http://schemas.microsoft.com/office/drawing/2014/main" id="{BF2A9987-77B0-F1DB-0015-2FFC641957E4}"/>
              </a:ext>
            </a:extLst>
          </p:cNvPr>
          <p:cNvSpPr/>
          <p:nvPr/>
        </p:nvSpPr>
        <p:spPr>
          <a:xfrm>
            <a:off x="551384" y="4459178"/>
            <a:ext cx="743858" cy="55399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r>
              <a:rPr lang="en-GB" sz="1200" b="1" noProof="0" dirty="0">
                <a:latin typeface="Arial" panose="020B0604020202020204" pitchFamily="34" charset="0"/>
                <a:ea typeface="Calibri"/>
                <a:cs typeface="Arial" panose="020B0604020202020204" pitchFamily="34" charset="0"/>
                <a:sym typeface="Calibri"/>
              </a:rPr>
              <a:t>No. at risk</a:t>
            </a:r>
          </a:p>
          <a:p>
            <a:pPr algn="r"/>
            <a:r>
              <a:rPr lang="en-GB" sz="1200" b="1" noProof="0" dirty="0">
                <a:solidFill>
                  <a:schemeClr val="accent1"/>
                </a:solidFill>
                <a:latin typeface="Arial" panose="020B0604020202020204" pitchFamily="34" charset="0"/>
                <a:ea typeface="Calibri"/>
                <a:cs typeface="Arial" panose="020B0604020202020204" pitchFamily="34" charset="0"/>
                <a:sym typeface="Calibri"/>
              </a:rPr>
              <a:t>Sorafenib</a:t>
            </a:r>
          </a:p>
          <a:p>
            <a:pPr algn="r"/>
            <a:r>
              <a:rPr lang="en-GB" sz="1200" b="1" noProof="0" dirty="0">
                <a:solidFill>
                  <a:schemeClr val="accent6"/>
                </a:solidFill>
                <a:latin typeface="Arial" panose="020B0604020202020204" pitchFamily="34" charset="0"/>
                <a:ea typeface="Calibri"/>
                <a:cs typeface="Arial" panose="020B0604020202020204" pitchFamily="34" charset="0"/>
                <a:sym typeface="Calibri"/>
              </a:rPr>
              <a:t>Placebo</a:t>
            </a:r>
          </a:p>
        </p:txBody>
      </p:sp>
      <p:sp>
        <p:nvSpPr>
          <p:cNvPr id="20" name="TextBox 19">
            <a:extLst>
              <a:ext uri="{FF2B5EF4-FFF2-40B4-BE49-F238E27FC236}">
                <a16:creationId xmlns:a16="http://schemas.microsoft.com/office/drawing/2014/main" id="{B41EF563-ED16-9C38-6472-339FFCBD6228}"/>
              </a:ext>
            </a:extLst>
          </p:cNvPr>
          <p:cNvSpPr txBox="1"/>
          <p:nvPr/>
        </p:nvSpPr>
        <p:spPr>
          <a:xfrm>
            <a:off x="1487488" y="4134829"/>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21" name="TextBox 20">
            <a:extLst>
              <a:ext uri="{FF2B5EF4-FFF2-40B4-BE49-F238E27FC236}">
                <a16:creationId xmlns:a16="http://schemas.microsoft.com/office/drawing/2014/main" id="{F2B3AD88-51FA-BD81-1024-D90B21562E89}"/>
              </a:ext>
            </a:extLst>
          </p:cNvPr>
          <p:cNvSpPr txBox="1"/>
          <p:nvPr/>
        </p:nvSpPr>
        <p:spPr>
          <a:xfrm>
            <a:off x="1792541" y="4134829"/>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a:t>
            </a:r>
          </a:p>
        </p:txBody>
      </p:sp>
      <p:sp>
        <p:nvSpPr>
          <p:cNvPr id="22" name="Google Shape;392;p10">
            <a:extLst>
              <a:ext uri="{FF2B5EF4-FFF2-40B4-BE49-F238E27FC236}">
                <a16:creationId xmlns:a16="http://schemas.microsoft.com/office/drawing/2014/main" id="{DEA7075C-0A62-3094-18B7-74358C53D80B}"/>
              </a:ext>
            </a:extLst>
          </p:cNvPr>
          <p:cNvSpPr/>
          <p:nvPr/>
        </p:nvSpPr>
        <p:spPr>
          <a:xfrm>
            <a:off x="1702736" y="4643844"/>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290</a:t>
            </a:r>
          </a:p>
          <a:p>
            <a:pPr algn="ctr"/>
            <a:r>
              <a:rPr lang="en-GB" sz="1200" noProof="0" dirty="0">
                <a:latin typeface="Arial" panose="020B0604020202020204" pitchFamily="34" charset="0"/>
                <a:ea typeface="Calibri"/>
                <a:cs typeface="Arial" panose="020B0604020202020204" pitchFamily="34" charset="0"/>
                <a:sym typeface="Calibri"/>
              </a:rPr>
              <a:t>295</a:t>
            </a:r>
          </a:p>
        </p:txBody>
      </p:sp>
      <p:sp>
        <p:nvSpPr>
          <p:cNvPr id="23" name="TextBox 22">
            <a:extLst>
              <a:ext uri="{FF2B5EF4-FFF2-40B4-BE49-F238E27FC236}">
                <a16:creationId xmlns:a16="http://schemas.microsoft.com/office/drawing/2014/main" id="{5BDB3C73-9DEC-DBB9-B24A-D7E0B374FCAE}"/>
              </a:ext>
            </a:extLst>
          </p:cNvPr>
          <p:cNvSpPr txBox="1"/>
          <p:nvPr/>
        </p:nvSpPr>
        <p:spPr>
          <a:xfrm>
            <a:off x="1124360" y="1844824"/>
            <a:ext cx="298159" cy="187359"/>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1.00</a:t>
            </a:r>
          </a:p>
        </p:txBody>
      </p:sp>
      <p:pic>
        <p:nvPicPr>
          <p:cNvPr id="28" name="Picture 27" descr="A line of red and white lines&#10;&#10;Description automatically generated">
            <a:extLst>
              <a:ext uri="{FF2B5EF4-FFF2-40B4-BE49-F238E27FC236}">
                <a16:creationId xmlns:a16="http://schemas.microsoft.com/office/drawing/2014/main" id="{D235F15B-7470-EB3C-4E3B-7DF7ECE58A38}"/>
              </a:ext>
            </a:extLst>
          </p:cNvPr>
          <p:cNvPicPr>
            <a:picLocks noChangeAspect="1"/>
          </p:cNvPicPr>
          <p:nvPr/>
        </p:nvPicPr>
        <p:blipFill>
          <a:blip r:embed="rId3"/>
          <a:stretch>
            <a:fillRect/>
          </a:stretch>
        </p:blipFill>
        <p:spPr>
          <a:xfrm>
            <a:off x="1467345" y="1559268"/>
            <a:ext cx="5606288" cy="2554478"/>
          </a:xfrm>
          <a:prstGeom prst="rect">
            <a:avLst/>
          </a:prstGeom>
        </p:spPr>
      </p:pic>
      <p:sp>
        <p:nvSpPr>
          <p:cNvPr id="30" name="TextBox 29">
            <a:extLst>
              <a:ext uri="{FF2B5EF4-FFF2-40B4-BE49-F238E27FC236}">
                <a16:creationId xmlns:a16="http://schemas.microsoft.com/office/drawing/2014/main" id="{67BD9706-CF8C-6B0B-2EC9-F6A21551396F}"/>
              </a:ext>
            </a:extLst>
          </p:cNvPr>
          <p:cNvSpPr txBox="1"/>
          <p:nvPr/>
        </p:nvSpPr>
        <p:spPr>
          <a:xfrm>
            <a:off x="1124360" y="2365524"/>
            <a:ext cx="298159" cy="187359"/>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0.75</a:t>
            </a:r>
          </a:p>
        </p:txBody>
      </p:sp>
      <p:sp>
        <p:nvSpPr>
          <p:cNvPr id="31" name="TextBox 30">
            <a:extLst>
              <a:ext uri="{FF2B5EF4-FFF2-40B4-BE49-F238E27FC236}">
                <a16:creationId xmlns:a16="http://schemas.microsoft.com/office/drawing/2014/main" id="{7460270A-86E2-9221-AA58-CF5883C72541}"/>
              </a:ext>
            </a:extLst>
          </p:cNvPr>
          <p:cNvSpPr txBox="1"/>
          <p:nvPr/>
        </p:nvSpPr>
        <p:spPr>
          <a:xfrm>
            <a:off x="1124360" y="2889399"/>
            <a:ext cx="298159" cy="187359"/>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0.50</a:t>
            </a:r>
          </a:p>
        </p:txBody>
      </p:sp>
      <p:sp>
        <p:nvSpPr>
          <p:cNvPr id="32" name="TextBox 31">
            <a:extLst>
              <a:ext uri="{FF2B5EF4-FFF2-40B4-BE49-F238E27FC236}">
                <a16:creationId xmlns:a16="http://schemas.microsoft.com/office/drawing/2014/main" id="{E50C94DE-6059-94AA-864A-5DEE3081923D}"/>
              </a:ext>
            </a:extLst>
          </p:cNvPr>
          <p:cNvSpPr txBox="1"/>
          <p:nvPr/>
        </p:nvSpPr>
        <p:spPr>
          <a:xfrm>
            <a:off x="1124360" y="3432324"/>
            <a:ext cx="298159" cy="187359"/>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0.25</a:t>
            </a:r>
          </a:p>
        </p:txBody>
      </p:sp>
      <p:sp>
        <p:nvSpPr>
          <p:cNvPr id="33" name="TextBox 32">
            <a:extLst>
              <a:ext uri="{FF2B5EF4-FFF2-40B4-BE49-F238E27FC236}">
                <a16:creationId xmlns:a16="http://schemas.microsoft.com/office/drawing/2014/main" id="{0D82A51E-519C-8C30-EA78-2B7841B4A13A}"/>
              </a:ext>
            </a:extLst>
          </p:cNvPr>
          <p:cNvSpPr txBox="1"/>
          <p:nvPr/>
        </p:nvSpPr>
        <p:spPr>
          <a:xfrm>
            <a:off x="1124360" y="3968899"/>
            <a:ext cx="298159" cy="187359"/>
          </a:xfrm>
          <a:prstGeom prst="rect">
            <a:avLst/>
          </a:prstGeom>
          <a:noFill/>
        </p:spPr>
        <p:txBody>
          <a:bodyPr wrap="none" lIns="0" tIns="0" rIns="0" bIns="0" rtlCol="0">
            <a:spAutoFit/>
          </a:bodyPr>
          <a:lstStyle/>
          <a:p>
            <a:pPr algn="r">
              <a:lnSpc>
                <a:spcPct val="110000"/>
              </a:lnSpc>
            </a:pPr>
            <a:r>
              <a:rPr lang="en-GB" sz="1200" noProof="0" dirty="0">
                <a:latin typeface="Arial" panose="020B0604020202020204" pitchFamily="34" charset="0"/>
                <a:ea typeface="Aileron" charset="0"/>
                <a:cs typeface="Arial" panose="020B0604020202020204" pitchFamily="34" charset="0"/>
              </a:rPr>
              <a:t>0.00</a:t>
            </a:r>
          </a:p>
        </p:txBody>
      </p:sp>
      <p:sp>
        <p:nvSpPr>
          <p:cNvPr id="34" name="TextBox 33">
            <a:extLst>
              <a:ext uri="{FF2B5EF4-FFF2-40B4-BE49-F238E27FC236}">
                <a16:creationId xmlns:a16="http://schemas.microsoft.com/office/drawing/2014/main" id="{1C9CFEF9-13A7-4393-57B2-A9BDFAA3EA0E}"/>
              </a:ext>
            </a:extLst>
          </p:cNvPr>
          <p:cNvSpPr txBox="1"/>
          <p:nvPr/>
        </p:nvSpPr>
        <p:spPr>
          <a:xfrm>
            <a:off x="2106866" y="4134829"/>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a:t>
            </a:r>
          </a:p>
        </p:txBody>
      </p:sp>
      <p:sp>
        <p:nvSpPr>
          <p:cNvPr id="35" name="TextBox 34">
            <a:extLst>
              <a:ext uri="{FF2B5EF4-FFF2-40B4-BE49-F238E27FC236}">
                <a16:creationId xmlns:a16="http://schemas.microsoft.com/office/drawing/2014/main" id="{DEC4E3BD-7FDD-C115-2B93-50271328C05D}"/>
              </a:ext>
            </a:extLst>
          </p:cNvPr>
          <p:cNvSpPr txBox="1"/>
          <p:nvPr/>
        </p:nvSpPr>
        <p:spPr>
          <a:xfrm>
            <a:off x="2418016" y="4134829"/>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a:t>
            </a:r>
          </a:p>
        </p:txBody>
      </p:sp>
      <p:sp>
        <p:nvSpPr>
          <p:cNvPr id="36" name="TextBox 35">
            <a:extLst>
              <a:ext uri="{FF2B5EF4-FFF2-40B4-BE49-F238E27FC236}">
                <a16:creationId xmlns:a16="http://schemas.microsoft.com/office/drawing/2014/main" id="{671A4949-90EC-55A1-271A-C35D89D34449}"/>
              </a:ext>
            </a:extLst>
          </p:cNvPr>
          <p:cNvSpPr txBox="1"/>
          <p:nvPr/>
        </p:nvSpPr>
        <p:spPr>
          <a:xfrm>
            <a:off x="2719641" y="4134829"/>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a:t>
            </a:r>
          </a:p>
        </p:txBody>
      </p:sp>
      <p:sp>
        <p:nvSpPr>
          <p:cNvPr id="37" name="TextBox 36">
            <a:extLst>
              <a:ext uri="{FF2B5EF4-FFF2-40B4-BE49-F238E27FC236}">
                <a16:creationId xmlns:a16="http://schemas.microsoft.com/office/drawing/2014/main" id="{A1E9071E-6B6E-3A61-C342-B4680E328587}"/>
              </a:ext>
            </a:extLst>
          </p:cNvPr>
          <p:cNvSpPr txBox="1"/>
          <p:nvPr/>
        </p:nvSpPr>
        <p:spPr>
          <a:xfrm>
            <a:off x="3024441" y="4134829"/>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5</a:t>
            </a:r>
          </a:p>
        </p:txBody>
      </p:sp>
      <p:sp>
        <p:nvSpPr>
          <p:cNvPr id="38" name="TextBox 37">
            <a:extLst>
              <a:ext uri="{FF2B5EF4-FFF2-40B4-BE49-F238E27FC236}">
                <a16:creationId xmlns:a16="http://schemas.microsoft.com/office/drawing/2014/main" id="{EF6C8284-4B34-0B65-76B1-52684FBED10B}"/>
              </a:ext>
            </a:extLst>
          </p:cNvPr>
          <p:cNvSpPr txBox="1"/>
          <p:nvPr/>
        </p:nvSpPr>
        <p:spPr>
          <a:xfrm>
            <a:off x="3338766" y="4134829"/>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a:t>
            </a:r>
          </a:p>
        </p:txBody>
      </p:sp>
      <p:sp>
        <p:nvSpPr>
          <p:cNvPr id="39" name="TextBox 38">
            <a:extLst>
              <a:ext uri="{FF2B5EF4-FFF2-40B4-BE49-F238E27FC236}">
                <a16:creationId xmlns:a16="http://schemas.microsoft.com/office/drawing/2014/main" id="{D24EC78C-B50B-6C50-5EB7-F74254FFC79E}"/>
              </a:ext>
            </a:extLst>
          </p:cNvPr>
          <p:cNvSpPr txBox="1"/>
          <p:nvPr/>
        </p:nvSpPr>
        <p:spPr>
          <a:xfrm>
            <a:off x="3640391" y="4134829"/>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7</a:t>
            </a:r>
          </a:p>
        </p:txBody>
      </p:sp>
      <p:sp>
        <p:nvSpPr>
          <p:cNvPr id="40" name="TextBox 39">
            <a:extLst>
              <a:ext uri="{FF2B5EF4-FFF2-40B4-BE49-F238E27FC236}">
                <a16:creationId xmlns:a16="http://schemas.microsoft.com/office/drawing/2014/main" id="{9E42AF66-3260-831C-5BD8-9F463D7F59A9}"/>
              </a:ext>
            </a:extLst>
          </p:cNvPr>
          <p:cNvSpPr txBox="1"/>
          <p:nvPr/>
        </p:nvSpPr>
        <p:spPr>
          <a:xfrm>
            <a:off x="3942016" y="4134829"/>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8</a:t>
            </a:r>
          </a:p>
        </p:txBody>
      </p:sp>
      <p:sp>
        <p:nvSpPr>
          <p:cNvPr id="41" name="TextBox 40">
            <a:extLst>
              <a:ext uri="{FF2B5EF4-FFF2-40B4-BE49-F238E27FC236}">
                <a16:creationId xmlns:a16="http://schemas.microsoft.com/office/drawing/2014/main" id="{96160A6A-DDCA-8E17-3DF7-7F0371B1A037}"/>
              </a:ext>
            </a:extLst>
          </p:cNvPr>
          <p:cNvSpPr txBox="1"/>
          <p:nvPr/>
        </p:nvSpPr>
        <p:spPr>
          <a:xfrm>
            <a:off x="4253166" y="4134829"/>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9</a:t>
            </a:r>
          </a:p>
        </p:txBody>
      </p:sp>
      <p:sp>
        <p:nvSpPr>
          <p:cNvPr id="42" name="TextBox 41">
            <a:extLst>
              <a:ext uri="{FF2B5EF4-FFF2-40B4-BE49-F238E27FC236}">
                <a16:creationId xmlns:a16="http://schemas.microsoft.com/office/drawing/2014/main" id="{AD8E57CA-6A40-552D-83F4-8D9CFBF8EB51}"/>
              </a:ext>
            </a:extLst>
          </p:cNvPr>
          <p:cNvSpPr txBox="1"/>
          <p:nvPr/>
        </p:nvSpPr>
        <p:spPr>
          <a:xfrm>
            <a:off x="4518662" y="4134829"/>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10</a:t>
            </a:r>
          </a:p>
        </p:txBody>
      </p:sp>
      <p:sp>
        <p:nvSpPr>
          <p:cNvPr id="43" name="TextBox 42">
            <a:extLst>
              <a:ext uri="{FF2B5EF4-FFF2-40B4-BE49-F238E27FC236}">
                <a16:creationId xmlns:a16="http://schemas.microsoft.com/office/drawing/2014/main" id="{720A47D9-4526-A011-EFCC-8972D692A25D}"/>
              </a:ext>
            </a:extLst>
          </p:cNvPr>
          <p:cNvSpPr txBox="1"/>
          <p:nvPr/>
        </p:nvSpPr>
        <p:spPr>
          <a:xfrm>
            <a:off x="4835518" y="4134829"/>
            <a:ext cx="158506"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11</a:t>
            </a:r>
          </a:p>
        </p:txBody>
      </p:sp>
      <p:sp>
        <p:nvSpPr>
          <p:cNvPr id="44" name="TextBox 43">
            <a:extLst>
              <a:ext uri="{FF2B5EF4-FFF2-40B4-BE49-F238E27FC236}">
                <a16:creationId xmlns:a16="http://schemas.microsoft.com/office/drawing/2014/main" id="{5B4CB81D-6D74-52CD-D7F5-3149D6F12E54}"/>
              </a:ext>
            </a:extLst>
          </p:cNvPr>
          <p:cNvSpPr txBox="1"/>
          <p:nvPr/>
        </p:nvSpPr>
        <p:spPr>
          <a:xfrm>
            <a:off x="5131437" y="4134829"/>
            <a:ext cx="16991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12</a:t>
            </a:r>
          </a:p>
        </p:txBody>
      </p:sp>
      <p:sp>
        <p:nvSpPr>
          <p:cNvPr id="45" name="TextBox 44">
            <a:extLst>
              <a:ext uri="{FF2B5EF4-FFF2-40B4-BE49-F238E27FC236}">
                <a16:creationId xmlns:a16="http://schemas.microsoft.com/office/drawing/2014/main" id="{4DBD1578-9A5A-18DB-5DB7-EB15B5394BED}"/>
              </a:ext>
            </a:extLst>
          </p:cNvPr>
          <p:cNvSpPr txBox="1"/>
          <p:nvPr/>
        </p:nvSpPr>
        <p:spPr>
          <a:xfrm>
            <a:off x="5439412" y="4134829"/>
            <a:ext cx="16991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13</a:t>
            </a:r>
          </a:p>
        </p:txBody>
      </p:sp>
      <p:sp>
        <p:nvSpPr>
          <p:cNvPr id="46" name="TextBox 45">
            <a:extLst>
              <a:ext uri="{FF2B5EF4-FFF2-40B4-BE49-F238E27FC236}">
                <a16:creationId xmlns:a16="http://schemas.microsoft.com/office/drawing/2014/main" id="{362D3741-DE40-DF40-8FAE-2909C1469219}"/>
              </a:ext>
            </a:extLst>
          </p:cNvPr>
          <p:cNvSpPr txBox="1"/>
          <p:nvPr/>
        </p:nvSpPr>
        <p:spPr>
          <a:xfrm>
            <a:off x="5744212" y="4134829"/>
            <a:ext cx="16991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14</a:t>
            </a:r>
          </a:p>
        </p:txBody>
      </p:sp>
      <p:sp>
        <p:nvSpPr>
          <p:cNvPr id="47" name="TextBox 46">
            <a:extLst>
              <a:ext uri="{FF2B5EF4-FFF2-40B4-BE49-F238E27FC236}">
                <a16:creationId xmlns:a16="http://schemas.microsoft.com/office/drawing/2014/main" id="{8DC8D1EF-660B-857D-0B71-1254A7782D09}"/>
              </a:ext>
            </a:extLst>
          </p:cNvPr>
          <p:cNvSpPr txBox="1"/>
          <p:nvPr/>
        </p:nvSpPr>
        <p:spPr>
          <a:xfrm>
            <a:off x="6061712" y="4134829"/>
            <a:ext cx="16991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15</a:t>
            </a:r>
          </a:p>
        </p:txBody>
      </p:sp>
      <p:sp>
        <p:nvSpPr>
          <p:cNvPr id="48" name="TextBox 47">
            <a:extLst>
              <a:ext uri="{FF2B5EF4-FFF2-40B4-BE49-F238E27FC236}">
                <a16:creationId xmlns:a16="http://schemas.microsoft.com/office/drawing/2014/main" id="{B45BAD9E-125D-4808-309F-57084336E8FE}"/>
              </a:ext>
            </a:extLst>
          </p:cNvPr>
          <p:cNvSpPr txBox="1"/>
          <p:nvPr/>
        </p:nvSpPr>
        <p:spPr>
          <a:xfrm>
            <a:off x="6360162" y="4134829"/>
            <a:ext cx="16991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16</a:t>
            </a:r>
          </a:p>
        </p:txBody>
      </p:sp>
      <p:sp>
        <p:nvSpPr>
          <p:cNvPr id="49" name="TextBox 48">
            <a:extLst>
              <a:ext uri="{FF2B5EF4-FFF2-40B4-BE49-F238E27FC236}">
                <a16:creationId xmlns:a16="http://schemas.microsoft.com/office/drawing/2014/main" id="{E01796DD-F892-531B-8A16-070131CA3799}"/>
              </a:ext>
            </a:extLst>
          </p:cNvPr>
          <p:cNvSpPr txBox="1"/>
          <p:nvPr/>
        </p:nvSpPr>
        <p:spPr>
          <a:xfrm>
            <a:off x="6668137" y="4134829"/>
            <a:ext cx="16991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17</a:t>
            </a:r>
          </a:p>
        </p:txBody>
      </p:sp>
      <p:sp>
        <p:nvSpPr>
          <p:cNvPr id="50" name="Google Shape;392;p10">
            <a:extLst>
              <a:ext uri="{FF2B5EF4-FFF2-40B4-BE49-F238E27FC236}">
                <a16:creationId xmlns:a16="http://schemas.microsoft.com/office/drawing/2014/main" id="{3927B779-EA91-D187-3E26-9CEF073F6363}"/>
              </a:ext>
            </a:extLst>
          </p:cNvPr>
          <p:cNvSpPr/>
          <p:nvPr/>
        </p:nvSpPr>
        <p:spPr>
          <a:xfrm>
            <a:off x="6734780" y="4643844"/>
            <a:ext cx="84960"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0</a:t>
            </a:r>
          </a:p>
          <a:p>
            <a:pPr algn="ctr"/>
            <a:r>
              <a:rPr lang="en-GB" sz="1200" noProof="0" dirty="0">
                <a:latin typeface="Arial" panose="020B0604020202020204" pitchFamily="34" charset="0"/>
                <a:ea typeface="Calibri"/>
                <a:cs typeface="Arial" panose="020B0604020202020204" pitchFamily="34" charset="0"/>
                <a:sym typeface="Calibri"/>
              </a:rPr>
              <a:t>0</a:t>
            </a:r>
          </a:p>
        </p:txBody>
      </p:sp>
      <p:sp>
        <p:nvSpPr>
          <p:cNvPr id="51" name="Google Shape;392;p10">
            <a:extLst>
              <a:ext uri="{FF2B5EF4-FFF2-40B4-BE49-F238E27FC236}">
                <a16:creationId xmlns:a16="http://schemas.microsoft.com/office/drawing/2014/main" id="{ADE3392E-BC87-FDAB-CCC9-60EA6C3E946E}"/>
              </a:ext>
            </a:extLst>
          </p:cNvPr>
          <p:cNvSpPr/>
          <p:nvPr/>
        </p:nvSpPr>
        <p:spPr>
          <a:xfrm>
            <a:off x="6423052" y="4643844"/>
            <a:ext cx="84960"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1</a:t>
            </a:r>
          </a:p>
          <a:p>
            <a:pPr algn="ctr"/>
            <a:r>
              <a:rPr lang="en-GB" sz="1200" noProof="0" dirty="0">
                <a:latin typeface="Arial" panose="020B0604020202020204" pitchFamily="34" charset="0"/>
                <a:ea typeface="Calibri"/>
                <a:cs typeface="Arial" panose="020B0604020202020204" pitchFamily="34" charset="0"/>
                <a:sym typeface="Calibri"/>
              </a:rPr>
              <a:t>3</a:t>
            </a:r>
          </a:p>
        </p:txBody>
      </p:sp>
      <p:sp>
        <p:nvSpPr>
          <p:cNvPr id="52" name="Google Shape;392;p10">
            <a:extLst>
              <a:ext uri="{FF2B5EF4-FFF2-40B4-BE49-F238E27FC236}">
                <a16:creationId xmlns:a16="http://schemas.microsoft.com/office/drawing/2014/main" id="{1F1AF7B4-EEEA-17DA-9F85-529E309AB841}"/>
              </a:ext>
            </a:extLst>
          </p:cNvPr>
          <p:cNvSpPr/>
          <p:nvPr/>
        </p:nvSpPr>
        <p:spPr>
          <a:xfrm>
            <a:off x="6134127" y="4643844"/>
            <a:ext cx="84960"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7</a:t>
            </a:r>
          </a:p>
          <a:p>
            <a:pPr algn="ctr"/>
            <a:r>
              <a:rPr lang="en-GB" sz="1200" noProof="0" dirty="0">
                <a:latin typeface="Arial" panose="020B0604020202020204" pitchFamily="34" charset="0"/>
                <a:ea typeface="Calibri"/>
                <a:cs typeface="Arial" panose="020B0604020202020204" pitchFamily="34" charset="0"/>
                <a:sym typeface="Calibri"/>
              </a:rPr>
              <a:t>6</a:t>
            </a:r>
          </a:p>
        </p:txBody>
      </p:sp>
      <p:sp>
        <p:nvSpPr>
          <p:cNvPr id="53" name="Google Shape;392;p10">
            <a:extLst>
              <a:ext uri="{FF2B5EF4-FFF2-40B4-BE49-F238E27FC236}">
                <a16:creationId xmlns:a16="http://schemas.microsoft.com/office/drawing/2014/main" id="{7420F140-370B-C1CB-69EA-F869780512D6}"/>
              </a:ext>
            </a:extLst>
          </p:cNvPr>
          <p:cNvSpPr/>
          <p:nvPr/>
        </p:nvSpPr>
        <p:spPr>
          <a:xfrm>
            <a:off x="5767798" y="4643844"/>
            <a:ext cx="16991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24</a:t>
            </a:r>
          </a:p>
          <a:p>
            <a:pPr algn="ctr"/>
            <a:r>
              <a:rPr lang="en-GB" sz="1200" noProof="0" dirty="0">
                <a:latin typeface="Arial" panose="020B0604020202020204" pitchFamily="34" charset="0"/>
                <a:ea typeface="Calibri"/>
                <a:cs typeface="Arial" panose="020B0604020202020204" pitchFamily="34" charset="0"/>
                <a:sym typeface="Calibri"/>
              </a:rPr>
              <a:t>14</a:t>
            </a:r>
          </a:p>
        </p:txBody>
      </p:sp>
      <p:sp>
        <p:nvSpPr>
          <p:cNvPr id="54" name="Google Shape;392;p10">
            <a:extLst>
              <a:ext uri="{FF2B5EF4-FFF2-40B4-BE49-F238E27FC236}">
                <a16:creationId xmlns:a16="http://schemas.microsoft.com/office/drawing/2014/main" id="{C9BD317F-8B42-6040-A3C8-1E822918A8CB}"/>
              </a:ext>
            </a:extLst>
          </p:cNvPr>
          <p:cNvSpPr/>
          <p:nvPr/>
        </p:nvSpPr>
        <p:spPr>
          <a:xfrm>
            <a:off x="5462998" y="4643844"/>
            <a:ext cx="16991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37</a:t>
            </a:r>
          </a:p>
          <a:p>
            <a:pPr algn="ctr"/>
            <a:r>
              <a:rPr lang="en-GB" sz="1200" noProof="0" dirty="0">
                <a:latin typeface="Arial" panose="020B0604020202020204" pitchFamily="34" charset="0"/>
                <a:ea typeface="Calibri"/>
                <a:cs typeface="Arial" panose="020B0604020202020204" pitchFamily="34" charset="0"/>
                <a:sym typeface="Calibri"/>
              </a:rPr>
              <a:t>23</a:t>
            </a:r>
          </a:p>
        </p:txBody>
      </p:sp>
      <p:sp>
        <p:nvSpPr>
          <p:cNvPr id="55" name="Google Shape;392;p10">
            <a:extLst>
              <a:ext uri="{FF2B5EF4-FFF2-40B4-BE49-F238E27FC236}">
                <a16:creationId xmlns:a16="http://schemas.microsoft.com/office/drawing/2014/main" id="{32434F58-14F4-DAAC-814C-9B94FD19DF5C}"/>
              </a:ext>
            </a:extLst>
          </p:cNvPr>
          <p:cNvSpPr/>
          <p:nvPr/>
        </p:nvSpPr>
        <p:spPr>
          <a:xfrm>
            <a:off x="5167723" y="4643844"/>
            <a:ext cx="16991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48</a:t>
            </a:r>
          </a:p>
          <a:p>
            <a:pPr algn="ctr"/>
            <a:r>
              <a:rPr lang="en-GB" sz="1200" noProof="0" dirty="0">
                <a:latin typeface="Arial" panose="020B0604020202020204" pitchFamily="34" charset="0"/>
                <a:ea typeface="Calibri"/>
                <a:cs typeface="Arial" panose="020B0604020202020204" pitchFamily="34" charset="0"/>
                <a:sym typeface="Calibri"/>
              </a:rPr>
              <a:t>31</a:t>
            </a:r>
          </a:p>
        </p:txBody>
      </p:sp>
      <p:sp>
        <p:nvSpPr>
          <p:cNvPr id="56" name="Google Shape;392;p10">
            <a:extLst>
              <a:ext uri="{FF2B5EF4-FFF2-40B4-BE49-F238E27FC236}">
                <a16:creationId xmlns:a16="http://schemas.microsoft.com/office/drawing/2014/main" id="{BC4CEF25-16AE-E206-65CC-88129FD1B111}"/>
              </a:ext>
            </a:extLst>
          </p:cNvPr>
          <p:cNvSpPr/>
          <p:nvPr/>
        </p:nvSpPr>
        <p:spPr>
          <a:xfrm>
            <a:off x="4843873" y="4643844"/>
            <a:ext cx="16991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68</a:t>
            </a:r>
          </a:p>
          <a:p>
            <a:pPr algn="ctr"/>
            <a:r>
              <a:rPr lang="en-GB" sz="1200" noProof="0" dirty="0">
                <a:latin typeface="Arial" panose="020B0604020202020204" pitchFamily="34" charset="0"/>
                <a:ea typeface="Calibri"/>
                <a:cs typeface="Arial" panose="020B0604020202020204" pitchFamily="34" charset="0"/>
                <a:sym typeface="Calibri"/>
              </a:rPr>
              <a:t>47</a:t>
            </a:r>
          </a:p>
        </p:txBody>
      </p:sp>
      <p:sp>
        <p:nvSpPr>
          <p:cNvPr id="57" name="Google Shape;392;p10">
            <a:extLst>
              <a:ext uri="{FF2B5EF4-FFF2-40B4-BE49-F238E27FC236}">
                <a16:creationId xmlns:a16="http://schemas.microsoft.com/office/drawing/2014/main" id="{4EA78AE0-F638-53C9-A764-DFDE91A66FD5}"/>
              </a:ext>
            </a:extLst>
          </p:cNvPr>
          <p:cNvSpPr/>
          <p:nvPr/>
        </p:nvSpPr>
        <p:spPr>
          <a:xfrm>
            <a:off x="4532723" y="4643844"/>
            <a:ext cx="16991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89</a:t>
            </a:r>
          </a:p>
          <a:p>
            <a:pPr algn="ctr"/>
            <a:r>
              <a:rPr lang="en-GB" sz="1200" noProof="0" dirty="0">
                <a:latin typeface="Arial" panose="020B0604020202020204" pitchFamily="34" charset="0"/>
                <a:ea typeface="Calibri"/>
                <a:cs typeface="Arial" panose="020B0604020202020204" pitchFamily="34" charset="0"/>
                <a:sym typeface="Calibri"/>
              </a:rPr>
              <a:t>69</a:t>
            </a:r>
          </a:p>
        </p:txBody>
      </p:sp>
      <p:sp>
        <p:nvSpPr>
          <p:cNvPr id="58" name="Google Shape;392;p10">
            <a:extLst>
              <a:ext uri="{FF2B5EF4-FFF2-40B4-BE49-F238E27FC236}">
                <a16:creationId xmlns:a16="http://schemas.microsoft.com/office/drawing/2014/main" id="{18735D57-61AC-5642-04F6-7610D67CB8E4}"/>
              </a:ext>
            </a:extLst>
          </p:cNvPr>
          <p:cNvSpPr/>
          <p:nvPr/>
        </p:nvSpPr>
        <p:spPr>
          <a:xfrm>
            <a:off x="4196857" y="4643844"/>
            <a:ext cx="232050"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111</a:t>
            </a:r>
          </a:p>
          <a:p>
            <a:pPr algn="ctr"/>
            <a:r>
              <a:rPr lang="en-GB" sz="1200" noProof="0" dirty="0">
                <a:latin typeface="Arial" panose="020B0604020202020204" pitchFamily="34" charset="0"/>
                <a:ea typeface="Calibri"/>
                <a:cs typeface="Arial" panose="020B0604020202020204" pitchFamily="34" charset="0"/>
                <a:sym typeface="Calibri"/>
              </a:rPr>
              <a:t>83</a:t>
            </a:r>
          </a:p>
        </p:txBody>
      </p:sp>
      <p:sp>
        <p:nvSpPr>
          <p:cNvPr id="59" name="Google Shape;392;p10">
            <a:extLst>
              <a:ext uri="{FF2B5EF4-FFF2-40B4-BE49-F238E27FC236}">
                <a16:creationId xmlns:a16="http://schemas.microsoft.com/office/drawing/2014/main" id="{4F582606-5763-C66B-61BF-28F6744A59F2}"/>
              </a:ext>
            </a:extLst>
          </p:cNvPr>
          <p:cNvSpPr/>
          <p:nvPr/>
        </p:nvSpPr>
        <p:spPr>
          <a:xfrm>
            <a:off x="3877468" y="4643844"/>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140</a:t>
            </a:r>
          </a:p>
          <a:p>
            <a:pPr algn="ctr"/>
            <a:r>
              <a:rPr lang="en-GB" sz="1200" noProof="0" dirty="0">
                <a:latin typeface="Arial" panose="020B0604020202020204" pitchFamily="34" charset="0"/>
                <a:ea typeface="Calibri"/>
                <a:cs typeface="Arial" panose="020B0604020202020204" pitchFamily="34" charset="0"/>
                <a:sym typeface="Calibri"/>
              </a:rPr>
              <a:t>108</a:t>
            </a:r>
          </a:p>
        </p:txBody>
      </p:sp>
      <p:sp>
        <p:nvSpPr>
          <p:cNvPr id="60" name="Google Shape;392;p10">
            <a:extLst>
              <a:ext uri="{FF2B5EF4-FFF2-40B4-BE49-F238E27FC236}">
                <a16:creationId xmlns:a16="http://schemas.microsoft.com/office/drawing/2014/main" id="{F9B04B82-5651-C3B7-1623-CB706F7D8AF9}"/>
              </a:ext>
            </a:extLst>
          </p:cNvPr>
          <p:cNvSpPr/>
          <p:nvPr/>
        </p:nvSpPr>
        <p:spPr>
          <a:xfrm>
            <a:off x="3566792" y="4643844"/>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172</a:t>
            </a:r>
          </a:p>
          <a:p>
            <a:pPr algn="ctr"/>
            <a:r>
              <a:rPr lang="en-GB" sz="1200" noProof="0" dirty="0">
                <a:latin typeface="Arial" panose="020B0604020202020204" pitchFamily="34" charset="0"/>
                <a:ea typeface="Calibri"/>
                <a:cs typeface="Arial" panose="020B0604020202020204" pitchFamily="34" charset="0"/>
                <a:sym typeface="Calibri"/>
              </a:rPr>
              <a:t>143</a:t>
            </a:r>
          </a:p>
        </p:txBody>
      </p:sp>
      <p:sp>
        <p:nvSpPr>
          <p:cNvPr id="61" name="Google Shape;392;p10">
            <a:extLst>
              <a:ext uri="{FF2B5EF4-FFF2-40B4-BE49-F238E27FC236}">
                <a16:creationId xmlns:a16="http://schemas.microsoft.com/office/drawing/2014/main" id="{A141AACB-7906-D161-9721-DD1BB7F47708}"/>
              </a:ext>
            </a:extLst>
          </p:cNvPr>
          <p:cNvSpPr/>
          <p:nvPr/>
        </p:nvSpPr>
        <p:spPr>
          <a:xfrm>
            <a:off x="3256116" y="4643844"/>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200</a:t>
            </a:r>
          </a:p>
          <a:p>
            <a:pPr algn="ctr"/>
            <a:r>
              <a:rPr lang="en-GB" sz="1200" noProof="0" dirty="0">
                <a:latin typeface="Arial" panose="020B0604020202020204" pitchFamily="34" charset="0"/>
                <a:ea typeface="Calibri"/>
                <a:cs typeface="Arial" panose="020B0604020202020204" pitchFamily="34" charset="0"/>
                <a:sym typeface="Calibri"/>
              </a:rPr>
              <a:t>174</a:t>
            </a:r>
          </a:p>
        </p:txBody>
      </p:sp>
      <p:sp>
        <p:nvSpPr>
          <p:cNvPr id="62" name="Google Shape;392;p10">
            <a:extLst>
              <a:ext uri="{FF2B5EF4-FFF2-40B4-BE49-F238E27FC236}">
                <a16:creationId xmlns:a16="http://schemas.microsoft.com/office/drawing/2014/main" id="{CB30DC18-7803-886E-4511-A7D9A417EE50}"/>
              </a:ext>
            </a:extLst>
          </p:cNvPr>
          <p:cNvSpPr/>
          <p:nvPr/>
        </p:nvSpPr>
        <p:spPr>
          <a:xfrm>
            <a:off x="2945440" y="4643844"/>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213</a:t>
            </a:r>
          </a:p>
          <a:p>
            <a:pPr algn="ctr"/>
            <a:r>
              <a:rPr lang="en-GB" sz="1200" noProof="0" dirty="0">
                <a:latin typeface="Arial" panose="020B0604020202020204" pitchFamily="34" charset="0"/>
                <a:ea typeface="Calibri"/>
                <a:cs typeface="Arial" panose="020B0604020202020204" pitchFamily="34" charset="0"/>
                <a:sym typeface="Calibri"/>
              </a:rPr>
              <a:t>189</a:t>
            </a:r>
          </a:p>
        </p:txBody>
      </p:sp>
      <p:sp>
        <p:nvSpPr>
          <p:cNvPr id="63" name="Google Shape;392;p10">
            <a:extLst>
              <a:ext uri="{FF2B5EF4-FFF2-40B4-BE49-F238E27FC236}">
                <a16:creationId xmlns:a16="http://schemas.microsoft.com/office/drawing/2014/main" id="{668D13AD-8459-D2D9-1046-27A3788E6E14}"/>
              </a:ext>
            </a:extLst>
          </p:cNvPr>
          <p:cNvSpPr/>
          <p:nvPr/>
        </p:nvSpPr>
        <p:spPr>
          <a:xfrm>
            <a:off x="2634764" y="4643844"/>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234</a:t>
            </a:r>
          </a:p>
          <a:p>
            <a:pPr algn="ctr"/>
            <a:r>
              <a:rPr lang="en-GB" sz="1200" noProof="0" dirty="0">
                <a:latin typeface="Arial" panose="020B0604020202020204" pitchFamily="34" charset="0"/>
                <a:ea typeface="Calibri"/>
                <a:cs typeface="Arial" panose="020B0604020202020204" pitchFamily="34" charset="0"/>
                <a:sym typeface="Calibri"/>
              </a:rPr>
              <a:t>217</a:t>
            </a:r>
          </a:p>
        </p:txBody>
      </p:sp>
      <p:sp>
        <p:nvSpPr>
          <p:cNvPr id="64" name="Google Shape;392;p10">
            <a:extLst>
              <a:ext uri="{FF2B5EF4-FFF2-40B4-BE49-F238E27FC236}">
                <a16:creationId xmlns:a16="http://schemas.microsoft.com/office/drawing/2014/main" id="{D6F143C4-A8C7-B409-8DCA-7A4222128DF2}"/>
              </a:ext>
            </a:extLst>
          </p:cNvPr>
          <p:cNvSpPr/>
          <p:nvPr/>
        </p:nvSpPr>
        <p:spPr>
          <a:xfrm>
            <a:off x="2324088" y="4643844"/>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249</a:t>
            </a:r>
          </a:p>
          <a:p>
            <a:pPr algn="ctr"/>
            <a:r>
              <a:rPr lang="en-GB" sz="1200" noProof="0" dirty="0">
                <a:latin typeface="Arial" panose="020B0604020202020204" pitchFamily="34" charset="0"/>
                <a:ea typeface="Calibri"/>
                <a:cs typeface="Arial" panose="020B0604020202020204" pitchFamily="34" charset="0"/>
                <a:sym typeface="Calibri"/>
              </a:rPr>
              <a:t>243</a:t>
            </a:r>
          </a:p>
        </p:txBody>
      </p:sp>
      <p:sp>
        <p:nvSpPr>
          <p:cNvPr id="65" name="Google Shape;392;p10">
            <a:extLst>
              <a:ext uri="{FF2B5EF4-FFF2-40B4-BE49-F238E27FC236}">
                <a16:creationId xmlns:a16="http://schemas.microsoft.com/office/drawing/2014/main" id="{49BED338-00BA-C9C3-6B0F-1D58EFB127DD}"/>
              </a:ext>
            </a:extLst>
          </p:cNvPr>
          <p:cNvSpPr/>
          <p:nvPr/>
        </p:nvSpPr>
        <p:spPr>
          <a:xfrm>
            <a:off x="2013412" y="4643844"/>
            <a:ext cx="254878" cy="36933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r>
              <a:rPr lang="en-GB" sz="1200" noProof="0" dirty="0">
                <a:latin typeface="Arial" panose="020B0604020202020204" pitchFamily="34" charset="0"/>
                <a:ea typeface="Calibri"/>
                <a:cs typeface="Arial" panose="020B0604020202020204" pitchFamily="34" charset="0"/>
                <a:sym typeface="Calibri"/>
              </a:rPr>
              <a:t>270</a:t>
            </a:r>
          </a:p>
          <a:p>
            <a:pPr algn="ctr"/>
            <a:r>
              <a:rPr lang="en-GB" sz="1200" noProof="0" dirty="0">
                <a:latin typeface="Arial" panose="020B0604020202020204" pitchFamily="34" charset="0"/>
                <a:ea typeface="Calibri"/>
                <a:cs typeface="Arial" panose="020B0604020202020204" pitchFamily="34" charset="0"/>
                <a:sym typeface="Calibri"/>
              </a:rPr>
              <a:t>272</a:t>
            </a:r>
          </a:p>
        </p:txBody>
      </p:sp>
      <p:sp>
        <p:nvSpPr>
          <p:cNvPr id="66" name="Google Shape;392;p10">
            <a:extLst>
              <a:ext uri="{FF2B5EF4-FFF2-40B4-BE49-F238E27FC236}">
                <a16:creationId xmlns:a16="http://schemas.microsoft.com/office/drawing/2014/main" id="{293D33FB-05F7-B5E0-7E1F-0FB014193369}"/>
              </a:ext>
            </a:extLst>
          </p:cNvPr>
          <p:cNvSpPr/>
          <p:nvPr/>
        </p:nvSpPr>
        <p:spPr>
          <a:xfrm>
            <a:off x="5971658" y="3058940"/>
            <a:ext cx="710131" cy="18466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r>
              <a:rPr lang="en-GB" sz="1200" b="1" noProof="0" dirty="0">
                <a:solidFill>
                  <a:schemeClr val="accent1"/>
                </a:solidFill>
                <a:latin typeface="Arial" panose="020B0604020202020204" pitchFamily="34" charset="0"/>
                <a:ea typeface="Calibri"/>
                <a:cs typeface="Arial" panose="020B0604020202020204" pitchFamily="34" charset="0"/>
                <a:sym typeface="Calibri"/>
              </a:rPr>
              <a:t>Sorafenib</a:t>
            </a:r>
          </a:p>
        </p:txBody>
      </p:sp>
      <p:sp>
        <p:nvSpPr>
          <p:cNvPr id="67" name="Google Shape;392;p10">
            <a:extLst>
              <a:ext uri="{FF2B5EF4-FFF2-40B4-BE49-F238E27FC236}">
                <a16:creationId xmlns:a16="http://schemas.microsoft.com/office/drawing/2014/main" id="{8C6F303D-79F5-4F8E-68FD-2CA3027EB7AC}"/>
              </a:ext>
            </a:extLst>
          </p:cNvPr>
          <p:cNvSpPr/>
          <p:nvPr/>
        </p:nvSpPr>
        <p:spPr>
          <a:xfrm>
            <a:off x="6091884" y="3784233"/>
            <a:ext cx="589905" cy="18466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r>
              <a:rPr lang="en-GB" sz="1200" b="1" noProof="0" dirty="0">
                <a:solidFill>
                  <a:schemeClr val="accent6"/>
                </a:solidFill>
                <a:latin typeface="Arial" panose="020B0604020202020204" pitchFamily="34" charset="0"/>
                <a:ea typeface="Calibri"/>
                <a:cs typeface="Arial" panose="020B0604020202020204" pitchFamily="34" charset="0"/>
                <a:sym typeface="Calibri"/>
              </a:rPr>
              <a:t>Placebo</a:t>
            </a:r>
          </a:p>
        </p:txBody>
      </p:sp>
      <p:sp>
        <p:nvSpPr>
          <p:cNvPr id="68" name="Google Shape;392;p10">
            <a:extLst>
              <a:ext uri="{FF2B5EF4-FFF2-40B4-BE49-F238E27FC236}">
                <a16:creationId xmlns:a16="http://schemas.microsoft.com/office/drawing/2014/main" id="{6610B26C-118A-D1DE-CCC6-C09CC45CB52D}"/>
              </a:ext>
            </a:extLst>
          </p:cNvPr>
          <p:cNvSpPr/>
          <p:nvPr/>
        </p:nvSpPr>
        <p:spPr>
          <a:xfrm>
            <a:off x="1703180" y="3757244"/>
            <a:ext cx="567464" cy="18466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r>
              <a:rPr lang="en-GB" sz="1200" b="1" noProof="0" dirty="0">
                <a:latin typeface="Arial" panose="020B0604020202020204" pitchFamily="34" charset="0"/>
                <a:ea typeface="Calibri"/>
                <a:cs typeface="Arial" panose="020B0604020202020204" pitchFamily="34" charset="0"/>
                <a:sym typeface="Calibri"/>
              </a:rPr>
              <a:t>p&lt;0.001</a:t>
            </a:r>
          </a:p>
        </p:txBody>
      </p:sp>
      <p:sp>
        <p:nvSpPr>
          <p:cNvPr id="69" name="Slide Number Placeholder 68">
            <a:extLst>
              <a:ext uri="{FF2B5EF4-FFF2-40B4-BE49-F238E27FC236}">
                <a16:creationId xmlns:a16="http://schemas.microsoft.com/office/drawing/2014/main" id="{7E37F0E5-F5F1-3A9F-E34C-9AB38A51DAEF}"/>
              </a:ext>
            </a:extLst>
          </p:cNvPr>
          <p:cNvSpPr>
            <a:spLocks noGrp="1"/>
          </p:cNvSpPr>
          <p:nvPr>
            <p:ph type="sldNum" sz="quarter" idx="4"/>
          </p:nvPr>
        </p:nvSpPr>
        <p:spPr/>
        <p:txBody>
          <a:bodyPr/>
          <a:lstStyle/>
          <a:p>
            <a:fld id="{FCE43C0F-8A7B-3A4B-9DB5-B3472E36E833}" type="slidenum">
              <a:rPr lang="en-GB" noProof="0" smtClean="0"/>
              <a:pPr/>
              <a:t>9</a:t>
            </a:fld>
            <a:endParaRPr lang="en-GB" noProof="0" dirty="0"/>
          </a:p>
        </p:txBody>
      </p:sp>
    </p:spTree>
    <p:extLst>
      <p:ext uri="{BB962C8B-B14F-4D97-AF65-F5344CB8AC3E}">
        <p14:creationId xmlns:p14="http://schemas.microsoft.com/office/powerpoint/2010/main" val="172325232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S_UNIQUEID" val="926"/>
</p:tagLst>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tailEnd type="triangle"/>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sz="1200" dirty="0" smtClean="0">
            <a:latin typeface="Arial" panose="020B0604020202020204" pitchFamily="34" charset="0"/>
            <a:ea typeface="Aileron" charset="0"/>
            <a:cs typeface="Arial" panose="020B0604020202020204" pitchFamily="34"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5</TotalTime>
  <Words>10553</Words>
  <Application>Microsoft Macintosh PowerPoint</Application>
  <PresentationFormat>Widescreen</PresentationFormat>
  <Paragraphs>2407</Paragraphs>
  <Slides>48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Aileron</vt:lpstr>
      <vt:lpstr>Aptos</vt:lpstr>
      <vt:lpstr>Arial</vt:lpstr>
      <vt:lpstr>Calibri</vt:lpstr>
      <vt:lpstr>Lucida Grande</vt:lpstr>
      <vt:lpstr>PT Sans Narrow</vt:lpstr>
      <vt:lpstr>Thème Office</vt:lpstr>
      <vt:lpstr>PowerPoint Presentation</vt:lpstr>
      <vt:lpstr>advanced hcc:  treatment strategies for patients ineligible for IO or those with progression on IO  micro learning  Assoc. Prof. Lorenza Rimassa, MD Humanitas University and IRCCS Humanitas Research Hospital, Italy  Dr Amit Singal, MD, MS UT Southwestern Medical Center, USA  JUNE 2025</vt:lpstr>
      <vt:lpstr>Developed by HCC COnnect</vt:lpstr>
      <vt:lpstr>This programme has been developed by a Group  of experts</vt:lpstr>
      <vt:lpstr>Key clinical takeaways Advanced hcc: strategies for patients ineligible for IO or those with progression on IO </vt:lpstr>
      <vt:lpstr>1st line systemic treatment options for patients with HCC  Ineligible for IO 1st line </vt:lpstr>
      <vt:lpstr>systemic treatment options for patients with HCC</vt:lpstr>
      <vt:lpstr>1st line systemic Treatment strategy for patients with hcc For Patients ineligible for IO THERAPIES, TKIs (sorafenib, lenvatinib) recommended as 1st line treatment </vt:lpstr>
      <vt:lpstr>1st line TKI: sorafenib  Median overall survival and time to progression were nearly 3 months longer for patients treated with sorafenib than for those given placebo </vt:lpstr>
      <vt:lpstr>1st line TKI: lenvatinib  LENVATINIB was non-inferior to sorafenib in overall survival in patients with untreated advanced hcc </vt:lpstr>
      <vt:lpstr> sequencing strategies, treatment options, and available data after progression on IO  </vt:lpstr>
      <vt:lpstr>SEQUENCING Strategies  after progression on 1st line IO  options, guidelines and approaches</vt:lpstr>
      <vt:lpstr>options after progression on 1st line IO in HCC overview</vt:lpstr>
      <vt:lpstr>BCLC UpdATED treatment algorithm </vt:lpstr>
      <vt:lpstr>Hcc esmo guidelines management of advanced hcc1</vt:lpstr>
      <vt:lpstr>NCCN Guidelines Principles of systemic therapy</vt:lpstr>
      <vt:lpstr>t-1 approach: progression on 1st line io prior 1st line therapies (sorafenib and lenvatinib) are used as 2nd line therapies</vt:lpstr>
      <vt:lpstr>Line-agnostic approach: progression on 1st line io One is agnostic to prior lines of approval</vt:lpstr>
      <vt:lpstr>2nd line treatment options  regorafenib, cabozantinib and ramucirumab</vt:lpstr>
      <vt:lpstr>2nd line tkis: REGORAFENIB (RESORCE) Regorafenib showed survival benefit in patients with hcc progressing on sorafenib1</vt:lpstr>
      <vt:lpstr>2nd line tkis: CABOZANTINIB (CELESTIAL) Cabozantinib showed survival benefit in patients with hcc previously treated with sorafenib including those who had received up to two prior systemic therapies</vt:lpstr>
      <vt:lpstr>2nd line anti-VEGFR-2: RAMUCIRUMAB (REACH-2) RAMUCIRUMAB SHOWED improved overall survival compared with placebo in patients with hCC and elevated AFP (≥400 ng/mL) who had previously received sorafenib1,a</vt:lpstr>
      <vt:lpstr>Available data  after progression on 1st line io  sorafenib, lenvatinib, regorafenib, cabozantinib and ramucirumab</vt:lpstr>
      <vt:lpstr>AVAILABLE DATA ON TKIs AFTER PROGRESSION ON IO sorafenib vs lenvatinib after IO in retrospective study</vt:lpstr>
      <vt:lpstr>AVAILABLE DATA AFTER PROGRESSION ON IO regorafenib, cabozantinib and ramucirumab after IO</vt:lpstr>
      <vt:lpstr>AVAILABLE DATA AFTER PROGRESSION ON IO Comparison of 2nd line therapies after Atezolizumab + bevacizumab</vt:lpstr>
      <vt:lpstr>2nd line tki: AVAILABLE DATA AFTER PROGRESSION ON IO cabozantinib after 1st line io: phase 2</vt:lpstr>
      <vt:lpstr>2nd line tki: AVAILABLE DATA AFTER PROGRESSION ON IO regorafenib after 1st line atezolizumab + bevacizumab: Phase 2 regonext</vt:lpstr>
      <vt:lpstr>2nd line tki: AVAILABLE DATA AFTER PROGRESSION ON IO lenvatinib after 1st line atezolizumab + bevacizumab: Phase 2 (KCSG HB23 04)</vt:lpstr>
      <vt:lpstr>ONGOING PHASE 3 STUDY AFTER PROGRESSION ON IO: IMbrave251 2nd line atezolizumab + TKI vs TKI alone after progression on 1st line atezolizumab + bevacizumab</vt:lpstr>
      <vt:lpstr>PROGRESSION ON 1st LINE IO There is limited prospective data on TKIs after progression on io</vt:lpstr>
      <vt:lpstr>Available data  after progression on 1st line io  io after io</vt:lpstr>
      <vt:lpstr>2nd line io: AVAILABLE DATA AFTER PROGRESSION ON IO Ipilimumab + nivolumab / pembrolizumab after prior IO in retrospective study</vt:lpstr>
      <vt:lpstr>2nd line io: AVAILABLE DATA AFTER PROGRESSION ON IO ipilimumab + nivolumab after prior anti-PD-(L)1 therapy in retrospective study</vt:lpstr>
      <vt:lpstr>2nd line io: AVAILABLE DATA AFTER PROGRESSION ON IO therapeutic sequencing following IO in retrospective study</vt:lpstr>
      <vt:lpstr>2nd line io: AVAILABLE DATA AFTER PROGRESSION ON IO EFFICACY AND SAFETY OF IO RECHALLENGE IN RETROSPECTIVE STUDY</vt:lpstr>
      <vt:lpstr>2nd line io: AVAILABLE DATA AFTER PROGRESSION ON IO Regorafenib + pembrolizumab after IO – Phase 2</vt:lpstr>
      <vt:lpstr>PROGRESSION ON 1st LINE IO prospective data ARE LACKING FOR io after progression on io</vt:lpstr>
      <vt:lpstr>When to switch  after progression on 1ST line io</vt:lpstr>
      <vt:lpstr>Measuring radiologic progression in hcc mrecist criteria have a powerful ability to discriminate between responders and non-responders</vt:lpstr>
      <vt:lpstr>Patterns of progression following 1ST line io type of progression may influence results </vt:lpstr>
      <vt:lpstr>When to switch after progression on 1st line IO parameters influencing decision at progression for advanced Hcc</vt:lpstr>
      <vt:lpstr>Multidisciplinary approach for hcc key for optimising each patient’s treatment</vt:lpstr>
      <vt:lpstr>When to switch after progression on 1st line IO parameters influencing decision at progression for advanced Hcc</vt:lpstr>
      <vt:lpstr>conclusions</vt:lpstr>
      <vt:lpstr>Conclusions – what we know Advanced hcc: strategies for patients ineligible for IO or those with progression on IO</vt:lpstr>
      <vt:lpstr>Conclusions – what we need Advanced hcc: strategies for patients ineligible for IO or those with progression on IO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Microsoft Office User</cp:lastModifiedBy>
  <cp:revision>725</cp:revision>
  <cp:lastPrinted>2017-02-15T09:54:46Z</cp:lastPrinted>
  <dcterms:created xsi:type="dcterms:W3CDTF">2016-10-14T09:38:18Z</dcterms:created>
  <dcterms:modified xsi:type="dcterms:W3CDTF">2025-05-21T08:22:16Z</dcterms:modified>
</cp:coreProperties>
</file>